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9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0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21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3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4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5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6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7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9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30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732" r:id="rId5"/>
    <p:sldMasterId id="2147483781" r:id="rId6"/>
    <p:sldMasterId id="2147483793" r:id="rId7"/>
    <p:sldMasterId id="2147483805" r:id="rId8"/>
    <p:sldMasterId id="2147483818" r:id="rId9"/>
    <p:sldMasterId id="2147483830" r:id="rId10"/>
    <p:sldMasterId id="2147483878" r:id="rId11"/>
    <p:sldMasterId id="2147483890" r:id="rId12"/>
    <p:sldMasterId id="2147483963" r:id="rId13"/>
    <p:sldMasterId id="2147483987" r:id="rId14"/>
    <p:sldMasterId id="2147484000" r:id="rId15"/>
    <p:sldMasterId id="2147484012" r:id="rId16"/>
    <p:sldMasterId id="2147484036" r:id="rId17"/>
    <p:sldMasterId id="2147484048" r:id="rId18"/>
    <p:sldMasterId id="2147484096" r:id="rId19"/>
    <p:sldMasterId id="2147484156" r:id="rId20"/>
    <p:sldMasterId id="2147484168" r:id="rId21"/>
    <p:sldMasterId id="2147484216" r:id="rId22"/>
    <p:sldMasterId id="2147484228" r:id="rId23"/>
    <p:sldMasterId id="2147484379" r:id="rId24"/>
    <p:sldMasterId id="2147484392" r:id="rId25"/>
    <p:sldMasterId id="2147484416" r:id="rId26"/>
    <p:sldMasterId id="2147484428" r:id="rId27"/>
    <p:sldMasterId id="2147484464" r:id="rId28"/>
    <p:sldMasterId id="2147484488" r:id="rId29"/>
    <p:sldMasterId id="2147484503" r:id="rId30"/>
    <p:sldMasterId id="2147484515" r:id="rId31"/>
  </p:sldMasterIdLst>
  <p:notesMasterIdLst>
    <p:notesMasterId r:id="rId74"/>
  </p:notesMasterIdLst>
  <p:handoutMasterIdLst>
    <p:handoutMasterId r:id="rId75"/>
  </p:handoutMasterIdLst>
  <p:sldIdLst>
    <p:sldId id="256" r:id="rId32"/>
    <p:sldId id="333" r:id="rId33"/>
    <p:sldId id="257" r:id="rId34"/>
    <p:sldId id="343" r:id="rId35"/>
    <p:sldId id="344" r:id="rId36"/>
    <p:sldId id="261" r:id="rId37"/>
    <p:sldId id="411" r:id="rId38"/>
    <p:sldId id="258" r:id="rId39"/>
    <p:sldId id="259" r:id="rId40"/>
    <p:sldId id="316" r:id="rId41"/>
    <p:sldId id="260" r:id="rId42"/>
    <p:sldId id="289" r:id="rId43"/>
    <p:sldId id="321" r:id="rId44"/>
    <p:sldId id="426" r:id="rId45"/>
    <p:sldId id="317" r:id="rId46"/>
    <p:sldId id="265" r:id="rId47"/>
    <p:sldId id="269" r:id="rId48"/>
    <p:sldId id="429" r:id="rId49"/>
    <p:sldId id="434" r:id="rId50"/>
    <p:sldId id="433" r:id="rId51"/>
    <p:sldId id="435" r:id="rId52"/>
    <p:sldId id="436" r:id="rId53"/>
    <p:sldId id="325" r:id="rId54"/>
    <p:sldId id="420" r:id="rId55"/>
    <p:sldId id="271" r:id="rId56"/>
    <p:sldId id="273" r:id="rId57"/>
    <p:sldId id="274" r:id="rId58"/>
    <p:sldId id="314" r:id="rId59"/>
    <p:sldId id="272" r:id="rId60"/>
    <p:sldId id="431" r:id="rId61"/>
    <p:sldId id="412" r:id="rId62"/>
    <p:sldId id="275" r:id="rId63"/>
    <p:sldId id="422" r:id="rId64"/>
    <p:sldId id="423" r:id="rId65"/>
    <p:sldId id="282" r:id="rId66"/>
    <p:sldId id="425" r:id="rId67"/>
    <p:sldId id="290" r:id="rId68"/>
    <p:sldId id="338" r:id="rId69"/>
    <p:sldId id="339" r:id="rId70"/>
    <p:sldId id="309" r:id="rId71"/>
    <p:sldId id="323" r:id="rId72"/>
    <p:sldId id="324" r:id="rId7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/>
    <p:restoredTop sz="94667"/>
  </p:normalViewPr>
  <p:slideViewPr>
    <p:cSldViewPr snapToGrid="0" snapToObjects="1">
      <p:cViewPr>
        <p:scale>
          <a:sx n="100" d="100"/>
          <a:sy n="100" d="100"/>
        </p:scale>
        <p:origin x="920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2.xml"/><Relationship Id="rId64" Type="http://schemas.openxmlformats.org/officeDocument/2006/relationships/slide" Target="slides/slide33.xml"/><Relationship Id="rId65" Type="http://schemas.openxmlformats.org/officeDocument/2006/relationships/slide" Target="slides/slide34.xml"/><Relationship Id="rId66" Type="http://schemas.openxmlformats.org/officeDocument/2006/relationships/slide" Target="slides/slide35.xml"/><Relationship Id="rId67" Type="http://schemas.openxmlformats.org/officeDocument/2006/relationships/slide" Target="slides/slide36.xml"/><Relationship Id="rId68" Type="http://schemas.openxmlformats.org/officeDocument/2006/relationships/slide" Target="slides/slide37.xml"/><Relationship Id="rId69" Type="http://schemas.openxmlformats.org/officeDocument/2006/relationships/slide" Target="slides/slide38.xml"/><Relationship Id="rId50" Type="http://schemas.openxmlformats.org/officeDocument/2006/relationships/slide" Target="slides/slide19.xml"/><Relationship Id="rId51" Type="http://schemas.openxmlformats.org/officeDocument/2006/relationships/slide" Target="slides/slide20.xml"/><Relationship Id="rId52" Type="http://schemas.openxmlformats.org/officeDocument/2006/relationships/slide" Target="slides/slide21.xml"/><Relationship Id="rId53" Type="http://schemas.openxmlformats.org/officeDocument/2006/relationships/slide" Target="slides/slide22.xml"/><Relationship Id="rId54" Type="http://schemas.openxmlformats.org/officeDocument/2006/relationships/slide" Target="slides/slide23.xml"/><Relationship Id="rId55" Type="http://schemas.openxmlformats.org/officeDocument/2006/relationships/slide" Target="slides/slide24.xml"/><Relationship Id="rId56" Type="http://schemas.openxmlformats.org/officeDocument/2006/relationships/slide" Target="slides/slide25.xml"/><Relationship Id="rId57" Type="http://schemas.openxmlformats.org/officeDocument/2006/relationships/slide" Target="slides/slide26.xml"/><Relationship Id="rId58" Type="http://schemas.openxmlformats.org/officeDocument/2006/relationships/slide" Target="slides/slide27.xml"/><Relationship Id="rId59" Type="http://schemas.openxmlformats.org/officeDocument/2006/relationships/slide" Target="slides/slide28.xml"/><Relationship Id="rId40" Type="http://schemas.openxmlformats.org/officeDocument/2006/relationships/slide" Target="slides/slide9.xml"/><Relationship Id="rId41" Type="http://schemas.openxmlformats.org/officeDocument/2006/relationships/slide" Target="slides/slide10.xml"/><Relationship Id="rId42" Type="http://schemas.openxmlformats.org/officeDocument/2006/relationships/slide" Target="slides/slide11.xml"/><Relationship Id="rId43" Type="http://schemas.openxmlformats.org/officeDocument/2006/relationships/slide" Target="slides/slide12.xml"/><Relationship Id="rId44" Type="http://schemas.openxmlformats.org/officeDocument/2006/relationships/slide" Target="slides/slide13.xml"/><Relationship Id="rId45" Type="http://schemas.openxmlformats.org/officeDocument/2006/relationships/slide" Target="slides/slide14.xml"/><Relationship Id="rId46" Type="http://schemas.openxmlformats.org/officeDocument/2006/relationships/slide" Target="slides/slide15.xml"/><Relationship Id="rId47" Type="http://schemas.openxmlformats.org/officeDocument/2006/relationships/slide" Target="slides/slide16.xml"/><Relationship Id="rId48" Type="http://schemas.openxmlformats.org/officeDocument/2006/relationships/slide" Target="slides/slide17.xml"/><Relationship Id="rId4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" Target="slides/slide1.xml"/><Relationship Id="rId33" Type="http://schemas.openxmlformats.org/officeDocument/2006/relationships/slide" Target="slides/slide2.xml"/><Relationship Id="rId34" Type="http://schemas.openxmlformats.org/officeDocument/2006/relationships/slide" Target="slides/slide3.xml"/><Relationship Id="rId35" Type="http://schemas.openxmlformats.org/officeDocument/2006/relationships/slide" Target="slides/slide4.xml"/><Relationship Id="rId36" Type="http://schemas.openxmlformats.org/officeDocument/2006/relationships/slide" Target="slides/slide5.xml"/><Relationship Id="rId37" Type="http://schemas.openxmlformats.org/officeDocument/2006/relationships/slide" Target="slides/slide6.xml"/><Relationship Id="rId38" Type="http://schemas.openxmlformats.org/officeDocument/2006/relationships/slide" Target="slides/slide7.xml"/><Relationship Id="rId39" Type="http://schemas.openxmlformats.org/officeDocument/2006/relationships/slide" Target="slides/slide8.xml"/><Relationship Id="rId70" Type="http://schemas.openxmlformats.org/officeDocument/2006/relationships/slide" Target="slides/slide39.xml"/><Relationship Id="rId71" Type="http://schemas.openxmlformats.org/officeDocument/2006/relationships/slide" Target="slides/slide40.xml"/><Relationship Id="rId72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slide" Target="slides/slide4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29.xml"/><Relationship Id="rId61" Type="http://schemas.openxmlformats.org/officeDocument/2006/relationships/slide" Target="slides/slide30.xml"/><Relationship Id="rId62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A99D7-35F4-104E-BAA0-6764DC8D4E28}" type="datetimeFigureOut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971D2-2E29-8849-A8F5-E1DC6722BCC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319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36CB7-2149-754C-8B77-113DE76DCA51}" type="datetimeFigureOut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FE3DE-B2FB-564A-A85A-376A3F515B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564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FE3DE-B2FB-564A-A85A-376A3F515BB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527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latin typeface="Arial" charset="0"/>
              <a:ea typeface="ＭＳ Ｐ明朝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 the world, there are several </a:t>
            </a:r>
            <a:r>
              <a:rPr kumimoji="1" lang="en-US" altLang="ja-JP" dirty="0" err="1" smtClean="0"/>
              <a:t>pallation</a:t>
            </a:r>
            <a:r>
              <a:rPr kumimoji="1" lang="en-US" altLang="ja-JP" dirty="0" smtClean="0"/>
              <a:t> neutron </a:t>
            </a:r>
            <a:r>
              <a:rPr kumimoji="1" lang="en-US" altLang="ja-JP" dirty="0" err="1" smtClean="0"/>
              <a:t>sorces</a:t>
            </a:r>
            <a:r>
              <a:rPr kumimoji="1" lang="en-US" altLang="ja-JP" dirty="0" smtClean="0"/>
              <a:t>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In</a:t>
            </a:r>
            <a:r>
              <a:rPr kumimoji="1" lang="en-US" altLang="ja-JP" baseline="0" dirty="0" smtClean="0"/>
              <a:t> UK, ISIS is running at 200 kW, and in USA SNS working at 1.4 MW. In Japan you know J-PARC is now operating at 500kW, and soon become 1MW.</a:t>
            </a:r>
          </a:p>
          <a:p>
            <a:r>
              <a:rPr kumimoji="1" lang="en-US" altLang="ja-JP" baseline="0" dirty="0" smtClean="0"/>
              <a:t>In Europe, ESS (</a:t>
            </a:r>
            <a:r>
              <a:rPr kumimoji="1" lang="en-US" altLang="ja-JP" baseline="0" dirty="0" err="1" smtClean="0"/>
              <a:t>Europian</a:t>
            </a:r>
            <a:r>
              <a:rPr kumimoji="1" lang="en-US" altLang="ja-JP" baseline="0" dirty="0" smtClean="0"/>
              <a:t>  Spallation Neutron Source) is under construction, and first beam is expected at 2019.</a:t>
            </a:r>
          </a:p>
          <a:p>
            <a:r>
              <a:rPr kumimoji="1" lang="en-US" altLang="ja-JP" baseline="0" dirty="0" smtClean="0"/>
              <a:t>In China also CSNS is under </a:t>
            </a:r>
            <a:r>
              <a:rPr kumimoji="1" lang="en-US" altLang="ja-JP" baseline="0" dirty="0" err="1" smtClean="0"/>
              <a:t>constraction</a:t>
            </a:r>
            <a:r>
              <a:rPr kumimoji="1" lang="en-US" altLang="ja-JP" baseline="0" dirty="0" smtClean="0"/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B82B1-7050-5849-932E-640B4E58F76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08293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This</a:t>
            </a:r>
            <a:r>
              <a:rPr lang="en-US" altLang="ja-JP" baseline="0" dirty="0" smtClean="0"/>
              <a:t> is a picture of neutron target, which is a Hg target.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04A7E-E28F-B044-94BD-7E8162E7F705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28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4332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0750"/>
            <a:fld id="{0C21D381-FE1E-4D04-8E5B-9326D5AA872E}" type="slidenum">
              <a:rPr lang="en-US" altLang="ja-JP" smtClean="0">
                <a:solidFill>
                  <a:prstClr val="black"/>
                </a:solidFill>
                <a:latin typeface="Arial" charset="0"/>
                <a:ea typeface="ＭＳ Ｐゴシック" charset="-128"/>
              </a:rPr>
              <a:pPr defTabSz="920750"/>
              <a:t>29</a:t>
            </a:fld>
            <a:endParaRPr lang="en-US" altLang="ja-JP" smtClean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1" y="4343436"/>
            <a:ext cx="5027920" cy="4114143"/>
          </a:xfrm>
          <a:noFill/>
          <a:ln/>
        </p:spPr>
        <p:txBody>
          <a:bodyPr/>
          <a:lstStyle/>
          <a:p>
            <a:pPr eaLnBrk="1" hangingPunct="1"/>
            <a:endParaRPr lang="en-US" altLang="ja-JP" dirty="0" smtClean="0">
              <a:latin typeface="Times" pitchFamily="18" charset="0"/>
            </a:endParaRPr>
          </a:p>
          <a:p>
            <a:pPr eaLnBrk="1" hangingPunct="1"/>
            <a:endParaRPr lang="ja-JP" altLang="en-US" dirty="0" smtClean="0">
              <a:solidFill>
                <a:srgbClr val="3333CC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914401" y="4343400"/>
            <a:ext cx="5029200" cy="2316832"/>
          </a:xfrm>
        </p:spPr>
        <p:txBody>
          <a:bodyPr/>
          <a:lstStyle/>
          <a:p>
            <a:r>
              <a:rPr kumimoji="1" lang="en-US" altLang="ja-JP" dirty="0" smtClean="0"/>
              <a:t>Page 4; From the graphite target, we designed MUSE facility extracting four muon beam lines.</a:t>
            </a:r>
          </a:p>
          <a:p>
            <a:r>
              <a:rPr lang="en-US" altLang="ja-JP" dirty="0" smtClean="0"/>
              <a:t>D-Line</a:t>
            </a:r>
            <a:r>
              <a:rPr kumimoji="1" lang="en-US" altLang="ja-JP" dirty="0" smtClean="0"/>
              <a:t> is a general use muon beam line where either surface muon or decay muon up to 120 MeV/c can be extracted. This D-line is only one muon beam line where User’s RUN has been in operation.</a:t>
            </a:r>
          </a:p>
          <a:p>
            <a:r>
              <a:rPr lang="en-US" altLang="ja-JP" dirty="0" smtClean="0"/>
              <a:t>U-Line is a dedicated muon beam line for the Ultra Slow Muon, intended to generate 0.05 to 30 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.</a:t>
            </a:r>
          </a:p>
          <a:p>
            <a:r>
              <a:rPr kumimoji="1" lang="en-US" altLang="ja-JP" dirty="0" smtClean="0"/>
              <a:t>S-Line is a muon beam line to extract surface muons for the 4 experimental areas.</a:t>
            </a:r>
          </a:p>
          <a:p>
            <a:r>
              <a:rPr lang="en-US" altLang="ja-JP" dirty="0" smtClean="0"/>
              <a:t>H-Line is a muon beam line mainly for the fundamental physics.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AA98E2D-8249-9443-84CB-6EA8CDD303AA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>
                <a:defRPr/>
              </a:pPr>
              <a:t>32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8011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FE3DE-B2FB-564A-A85A-376A3F515BB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28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 smtClean="0">
                <a:latin typeface="Calibri" charset="0"/>
                <a:ea typeface="ＭＳ Ｐゴシック" charset="0"/>
              </a:rPr>
              <a:t>まず、こちらが、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J-PARC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の加速器複合施設です。陽子ビームを１８１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MeV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まで加速する（来年度以降４００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 MeV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になる）線形加速器ライナックがあり、その後、ビームは、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40 </a:t>
            </a:r>
            <a:r>
              <a:rPr lang="en-US" altLang="ja-JP" dirty="0" err="1" smtClean="0">
                <a:latin typeface="Calibri" charset="0"/>
                <a:ea typeface="ＭＳ Ｐゴシック" charset="0"/>
              </a:rPr>
              <a:t>ms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という短い時間の間に</a:t>
            </a:r>
            <a:r>
              <a:rPr lang="en-US" altLang="ja-JP" dirty="0" smtClean="0">
                <a:latin typeface="Calibri" charset="0"/>
                <a:ea typeface="ＭＳ Ｐゴシック" charset="0"/>
              </a:rPr>
              <a:t>3 </a:t>
            </a:r>
            <a:r>
              <a:rPr lang="en-US" altLang="ja-JP" dirty="0" err="1" smtClean="0">
                <a:latin typeface="Calibri" charset="0"/>
                <a:ea typeface="ＭＳ Ｐゴシック" charset="0"/>
              </a:rPr>
              <a:t>GeV</a:t>
            </a:r>
            <a:r>
              <a:rPr lang="ja-JP" altLang="en-US" dirty="0" smtClean="0">
                <a:latin typeface="Calibri" charset="0"/>
                <a:ea typeface="ＭＳ Ｐゴシック" charset="0"/>
              </a:rPr>
              <a:t>まで加速されます。そのビームのほとんどは、この物質生命科学実験施設で中性子やミュオンを使った実験の</a:t>
            </a:r>
            <a:r>
              <a:rPr lang="ja-JP" altLang="en-US" smtClean="0">
                <a:latin typeface="Calibri" charset="0"/>
                <a:ea typeface="ＭＳ Ｐゴシック" charset="0"/>
              </a:rPr>
              <a:t>為に使われています。</a:t>
            </a:r>
            <a:endParaRPr lang="ja-JP" altLang="en-US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>
                <a:defRPr/>
              </a:pPr>
              <a:t>8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6780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picture</a:t>
            </a:r>
            <a:r>
              <a:rPr kumimoji="1" lang="en-US" altLang="ja-JP" baseline="0" dirty="0" smtClean="0"/>
              <a:t> shows expected power.</a:t>
            </a:r>
          </a:p>
          <a:p>
            <a:r>
              <a:rPr kumimoji="1" lang="en-US" altLang="ja-JP" baseline="0" dirty="0" err="1" smtClean="0"/>
              <a:t>Horizonta</a:t>
            </a:r>
            <a:r>
              <a:rPr kumimoji="1" lang="ja-JP" altLang="en-US" baseline="0" dirty="0" smtClean="0"/>
              <a:t>ｌ</a:t>
            </a:r>
            <a:r>
              <a:rPr kumimoji="1" lang="en-US" altLang="ja-JP" baseline="0" dirty="0" smtClean="0"/>
              <a:t> is  JFY and vertical is beam power.</a:t>
            </a:r>
          </a:p>
          <a:p>
            <a:r>
              <a:rPr kumimoji="1" lang="en-US" altLang="ja-JP" baseline="0" dirty="0" smtClean="0"/>
              <a:t>Now we are here. </a:t>
            </a:r>
          </a:p>
          <a:p>
            <a:r>
              <a:rPr kumimoji="1" lang="en-US" altLang="ja-JP" baseline="0" dirty="0" smtClean="0"/>
              <a:t>Here , we have magnet PS upgrade and after that cycle time is gradually shortened.</a:t>
            </a:r>
          </a:p>
          <a:p>
            <a:r>
              <a:rPr kumimoji="1" lang="en-US" altLang="ja-JP" baseline="0" dirty="0" smtClean="0"/>
              <a:t>And we plan to upgrade RF anode power supply here. And we reach 1.3 MW in 2023, if budget is approved as the plan.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E49262-26F5-174D-9132-81A9070F4498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>
                <a:defRPr/>
              </a:pPr>
              <a:t>10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777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FE3DE-B2FB-564A-A85A-376A3F515BB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83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183FF-D3BD-49BF-9CF6-C82768520631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7458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C7A4B-E5EB-B444-B515-F23C5283E9C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720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73DF0-AF48-8647-8619-9E82278B5E40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109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293C-00F8-484E-8263-A6EFDF88A112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8488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737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1" y="274737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E8C40-2F2A-274E-B981-7D83F22FEFFB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65DEF-B587-9540-9561-54F02B6C18A2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68585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1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6F2F1-ED9A-B945-9E40-CA8F1B7C012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2629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D78C-CECE-C943-8335-50EBCB23D90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84749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1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2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43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5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7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87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01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16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FAD25-3AE8-4C42-96B7-0D7960124DA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65152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4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1" y="160044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D8A25-0B5F-F34E-85F1-9C996EE9E74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182435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46" indent="0">
              <a:buNone/>
              <a:defRPr sz="2000" b="1"/>
            </a:lvl2pPr>
            <a:lvl3pPr marL="902880" indent="0">
              <a:buNone/>
              <a:defRPr sz="1800" b="1"/>
            </a:lvl3pPr>
            <a:lvl4pPr marL="1354370" indent="0">
              <a:buNone/>
              <a:defRPr sz="1600" b="1"/>
            </a:lvl4pPr>
            <a:lvl5pPr marL="1805818" indent="0">
              <a:buNone/>
              <a:defRPr sz="1600" b="1"/>
            </a:lvl5pPr>
            <a:lvl6pPr marL="2257277" indent="0">
              <a:buNone/>
              <a:defRPr sz="1600" b="1"/>
            </a:lvl6pPr>
            <a:lvl7pPr marL="2708707" indent="0">
              <a:buNone/>
              <a:defRPr sz="1600" b="1"/>
            </a:lvl7pPr>
            <a:lvl8pPr marL="3160159" indent="0">
              <a:buNone/>
              <a:defRPr sz="1600" b="1"/>
            </a:lvl8pPr>
            <a:lvl9pPr marL="3611607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446" indent="0">
              <a:buNone/>
              <a:defRPr sz="2000" b="1"/>
            </a:lvl2pPr>
            <a:lvl3pPr marL="902880" indent="0">
              <a:buNone/>
              <a:defRPr sz="1800" b="1"/>
            </a:lvl3pPr>
            <a:lvl4pPr marL="1354370" indent="0">
              <a:buNone/>
              <a:defRPr sz="1600" b="1"/>
            </a:lvl4pPr>
            <a:lvl5pPr marL="1805818" indent="0">
              <a:buNone/>
              <a:defRPr sz="1600" b="1"/>
            </a:lvl5pPr>
            <a:lvl6pPr marL="2257277" indent="0">
              <a:buNone/>
              <a:defRPr sz="1600" b="1"/>
            </a:lvl6pPr>
            <a:lvl7pPr marL="2708707" indent="0">
              <a:buNone/>
              <a:defRPr sz="1600" b="1"/>
            </a:lvl7pPr>
            <a:lvl8pPr marL="3160159" indent="0">
              <a:buNone/>
              <a:defRPr sz="1600" b="1"/>
            </a:lvl8pPr>
            <a:lvl9pPr marL="3611607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31BF-146F-794D-B5CF-48C299720C9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17239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EC354-BAFE-8240-A29E-3B4694DD6D8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86348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23FA3-7AFA-3147-92BA-19DF620B0C8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253948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2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1446" indent="0">
              <a:buNone/>
              <a:defRPr sz="1200"/>
            </a:lvl2pPr>
            <a:lvl3pPr marL="902880" indent="0">
              <a:buNone/>
              <a:defRPr sz="1000"/>
            </a:lvl3pPr>
            <a:lvl4pPr marL="1354370" indent="0">
              <a:buNone/>
              <a:defRPr sz="900"/>
            </a:lvl4pPr>
            <a:lvl5pPr marL="1805818" indent="0">
              <a:buNone/>
              <a:defRPr sz="900"/>
            </a:lvl5pPr>
            <a:lvl6pPr marL="2257277" indent="0">
              <a:buNone/>
              <a:defRPr sz="900"/>
            </a:lvl6pPr>
            <a:lvl7pPr marL="2708707" indent="0">
              <a:buNone/>
              <a:defRPr sz="900"/>
            </a:lvl7pPr>
            <a:lvl8pPr marL="3160159" indent="0">
              <a:buNone/>
              <a:defRPr sz="900"/>
            </a:lvl8pPr>
            <a:lvl9pPr marL="3611607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3EE34-F874-294A-BA01-542C5CD2B01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355148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446" indent="0">
              <a:buNone/>
              <a:defRPr sz="2800"/>
            </a:lvl2pPr>
            <a:lvl3pPr marL="902880" indent="0">
              <a:buNone/>
              <a:defRPr sz="2400"/>
            </a:lvl3pPr>
            <a:lvl4pPr marL="1354370" indent="0">
              <a:buNone/>
              <a:defRPr sz="2000"/>
            </a:lvl4pPr>
            <a:lvl5pPr marL="1805818" indent="0">
              <a:buNone/>
              <a:defRPr sz="2000"/>
            </a:lvl5pPr>
            <a:lvl6pPr marL="2257277" indent="0">
              <a:buNone/>
              <a:defRPr sz="2000"/>
            </a:lvl6pPr>
            <a:lvl7pPr marL="2708707" indent="0">
              <a:buNone/>
              <a:defRPr sz="2000"/>
            </a:lvl7pPr>
            <a:lvl8pPr marL="3160159" indent="0">
              <a:buNone/>
              <a:defRPr sz="2000"/>
            </a:lvl8pPr>
            <a:lvl9pPr marL="3611607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1446" indent="0">
              <a:buNone/>
              <a:defRPr sz="1200"/>
            </a:lvl2pPr>
            <a:lvl3pPr marL="902880" indent="0">
              <a:buNone/>
              <a:defRPr sz="1000"/>
            </a:lvl3pPr>
            <a:lvl4pPr marL="1354370" indent="0">
              <a:buNone/>
              <a:defRPr sz="900"/>
            </a:lvl4pPr>
            <a:lvl5pPr marL="1805818" indent="0">
              <a:buNone/>
              <a:defRPr sz="900"/>
            </a:lvl5pPr>
            <a:lvl6pPr marL="2257277" indent="0">
              <a:buNone/>
              <a:defRPr sz="900"/>
            </a:lvl6pPr>
            <a:lvl7pPr marL="2708707" indent="0">
              <a:buNone/>
              <a:defRPr sz="900"/>
            </a:lvl7pPr>
            <a:lvl8pPr marL="3160159" indent="0">
              <a:buNone/>
              <a:defRPr sz="900"/>
            </a:lvl8pPr>
            <a:lvl9pPr marL="3611607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3038-C02B-2F41-A5A4-4E940B2451D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748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4BDAA-8A7A-E641-B72C-8172FA28CCD3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9178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CE16-C8AD-D245-82E5-4AF6EA642E6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93111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886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1" y="274886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AC966-00EF-0D4B-86A2-B9A3F0BAB20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646388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6D08-193E-DA48-A7E3-4ABF87923E2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20250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D6320-F7D5-124A-8A0C-EE40904E3B6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57749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E1C7-5CE8-7D4F-80EB-1ABBC56A588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64189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1ACD9-2115-2045-B2AC-44C2D1FE2FD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040769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681D4-AA32-D440-A60D-5860005EBDC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814111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C6D40-6C55-B045-AFAC-E76085A34E5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77993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CE705-047E-EF44-B394-4B5E7043636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76183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B8118-94C1-1243-B5DB-6E8F7D21C35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1916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70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423" indent="0" algn="ctr">
              <a:buNone/>
              <a:defRPr/>
            </a:lvl2pPr>
            <a:lvl3pPr marL="640857" indent="0" algn="ctr">
              <a:buNone/>
              <a:defRPr/>
            </a:lvl3pPr>
            <a:lvl4pPr marL="961303" indent="0" algn="ctr">
              <a:buNone/>
              <a:defRPr/>
            </a:lvl4pPr>
            <a:lvl5pPr marL="1281724" indent="0" algn="ctr">
              <a:buNone/>
              <a:defRPr/>
            </a:lvl5pPr>
            <a:lvl6pPr marL="1602167" indent="0" algn="ctr">
              <a:buNone/>
              <a:defRPr/>
            </a:lvl6pPr>
            <a:lvl7pPr marL="1922587" indent="0" algn="ctr">
              <a:buNone/>
              <a:defRPr/>
            </a:lvl7pPr>
            <a:lvl8pPr marL="2243026" indent="0" algn="ctr">
              <a:buNone/>
              <a:defRPr/>
            </a:lvl8pPr>
            <a:lvl9pPr marL="256346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F213A-BE3F-E440-8624-5DEC80FC6EC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803256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B8C5-A576-D64A-8F90-408369D8329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10618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37472-ABFE-6D4A-A011-3EDC987D6F3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89882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1254-D515-0944-BE48-D3CAF2ACA97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50430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60335-4787-204F-B03C-47CEE718FCB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70024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518F8-D4F1-114E-83D0-E877ED8C12F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24031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4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14836-486A-FC46-81DF-9665ECBDD0B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92494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3FAE-0995-C14D-BF08-8C8284E77D3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564239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96" indent="0">
              <a:buNone/>
              <a:defRPr sz="1800" b="1"/>
            </a:lvl3pPr>
            <a:lvl4pPr marL="1369351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43" indent="0">
              <a:buNone/>
              <a:defRPr sz="1600" b="1"/>
            </a:lvl6pPr>
            <a:lvl7pPr marL="2738698" indent="0">
              <a:buNone/>
              <a:defRPr sz="1600" b="1"/>
            </a:lvl7pPr>
            <a:lvl8pPr marL="3195141" indent="0">
              <a:buNone/>
              <a:defRPr sz="1600" b="1"/>
            </a:lvl8pPr>
            <a:lvl9pPr marL="36515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96" indent="0">
              <a:buNone/>
              <a:defRPr sz="1800" b="1"/>
            </a:lvl3pPr>
            <a:lvl4pPr marL="1369351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43" indent="0">
              <a:buNone/>
              <a:defRPr sz="1600" b="1"/>
            </a:lvl6pPr>
            <a:lvl7pPr marL="2738698" indent="0">
              <a:buNone/>
              <a:defRPr sz="1600" b="1"/>
            </a:lvl7pPr>
            <a:lvl8pPr marL="3195141" indent="0">
              <a:buNone/>
              <a:defRPr sz="1600" b="1"/>
            </a:lvl8pPr>
            <a:lvl9pPr marL="36515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9262B-1973-EF42-9530-6A1BCCF769F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959155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648D-5ECB-0148-A7C1-F2E7E3CD3FE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178223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E10D5-0E72-1F4E-8306-14EACDABD5B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34635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7C3F98-19D2-9749-91DE-CF68E90C43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85715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96" indent="0">
              <a:buNone/>
              <a:defRPr sz="1000"/>
            </a:lvl3pPr>
            <a:lvl4pPr marL="1369351" indent="0">
              <a:buNone/>
              <a:defRPr sz="900"/>
            </a:lvl4pPr>
            <a:lvl5pPr marL="1825796" indent="0">
              <a:buNone/>
              <a:defRPr sz="900"/>
            </a:lvl5pPr>
            <a:lvl6pPr marL="2282243" indent="0">
              <a:buNone/>
              <a:defRPr sz="900"/>
            </a:lvl6pPr>
            <a:lvl7pPr marL="2738698" indent="0">
              <a:buNone/>
              <a:defRPr sz="900"/>
            </a:lvl7pPr>
            <a:lvl8pPr marL="3195141" indent="0">
              <a:buNone/>
              <a:defRPr sz="900"/>
            </a:lvl8pPr>
            <a:lvl9pPr marL="36515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A0108-248F-3E45-946D-6337B5C02CA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611997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40" indent="0">
              <a:buNone/>
              <a:defRPr sz="2800"/>
            </a:lvl2pPr>
            <a:lvl3pPr marL="912896" indent="0">
              <a:buNone/>
              <a:defRPr sz="2400"/>
            </a:lvl3pPr>
            <a:lvl4pPr marL="1369351" indent="0">
              <a:buNone/>
              <a:defRPr sz="2000"/>
            </a:lvl4pPr>
            <a:lvl5pPr marL="1825796" indent="0">
              <a:buNone/>
              <a:defRPr sz="2000"/>
            </a:lvl5pPr>
            <a:lvl6pPr marL="2282243" indent="0">
              <a:buNone/>
              <a:defRPr sz="2000"/>
            </a:lvl6pPr>
            <a:lvl7pPr marL="2738698" indent="0">
              <a:buNone/>
              <a:defRPr sz="2000"/>
            </a:lvl7pPr>
            <a:lvl8pPr marL="3195141" indent="0">
              <a:buNone/>
              <a:defRPr sz="2000"/>
            </a:lvl8pPr>
            <a:lvl9pPr marL="3651593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96" indent="0">
              <a:buNone/>
              <a:defRPr sz="1000"/>
            </a:lvl3pPr>
            <a:lvl4pPr marL="1369351" indent="0">
              <a:buNone/>
              <a:defRPr sz="900"/>
            </a:lvl4pPr>
            <a:lvl5pPr marL="1825796" indent="0">
              <a:buNone/>
              <a:defRPr sz="900"/>
            </a:lvl5pPr>
            <a:lvl6pPr marL="2282243" indent="0">
              <a:buNone/>
              <a:defRPr sz="900"/>
            </a:lvl6pPr>
            <a:lvl7pPr marL="2738698" indent="0">
              <a:buNone/>
              <a:defRPr sz="900"/>
            </a:lvl7pPr>
            <a:lvl8pPr marL="3195141" indent="0">
              <a:buNone/>
              <a:defRPr sz="900"/>
            </a:lvl8pPr>
            <a:lvl9pPr marL="36515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C7FEF-74B0-3345-9E0C-52C7CB27064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527723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1368-BA89-5547-976F-4156482D553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595497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72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CDD5-5743-854E-84A2-1731ABA62C9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418965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77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9347" indent="0" algn="ctr">
              <a:buNone/>
              <a:defRPr/>
            </a:lvl2pPr>
            <a:lvl3pPr marL="638724" indent="0" algn="ctr">
              <a:buNone/>
              <a:defRPr/>
            </a:lvl3pPr>
            <a:lvl4pPr marL="958118" indent="0" algn="ctr">
              <a:buNone/>
              <a:defRPr/>
            </a:lvl4pPr>
            <a:lvl5pPr marL="1277462" indent="0" algn="ctr">
              <a:buNone/>
              <a:defRPr/>
            </a:lvl5pPr>
            <a:lvl6pPr marL="1596851" indent="0" algn="ctr">
              <a:buNone/>
              <a:defRPr/>
            </a:lvl6pPr>
            <a:lvl7pPr marL="1916218" indent="0" algn="ctr">
              <a:buNone/>
              <a:defRPr/>
            </a:lvl7pPr>
            <a:lvl8pPr marL="2235598" indent="0" algn="ctr">
              <a:buNone/>
              <a:defRPr/>
            </a:lvl8pPr>
            <a:lvl9pPr marL="255496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5C1A2-FD76-A94D-A272-6E1A35BD32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8251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CBE0B-76DF-B94E-B129-754E0787B38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8029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90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90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19347" indent="0">
              <a:buNone/>
              <a:defRPr sz="1300"/>
            </a:lvl2pPr>
            <a:lvl3pPr marL="638724" indent="0">
              <a:buNone/>
              <a:defRPr sz="1100"/>
            </a:lvl3pPr>
            <a:lvl4pPr marL="958118" indent="0">
              <a:buNone/>
              <a:defRPr sz="1000"/>
            </a:lvl4pPr>
            <a:lvl5pPr marL="1277462" indent="0">
              <a:buNone/>
              <a:defRPr sz="1000"/>
            </a:lvl5pPr>
            <a:lvl6pPr marL="1596851" indent="0">
              <a:buNone/>
              <a:defRPr sz="1000"/>
            </a:lvl6pPr>
            <a:lvl7pPr marL="1916218" indent="0">
              <a:buNone/>
              <a:defRPr sz="1000"/>
            </a:lvl7pPr>
            <a:lvl8pPr marL="2235598" indent="0">
              <a:buNone/>
              <a:defRPr sz="1000"/>
            </a:lvl8pPr>
            <a:lvl9pPr marL="2554964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59DFB-ED34-9E42-A71D-E1BD820E75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34914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5415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578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8B751-675C-FC43-9ACE-2530F2B6357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6195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347" indent="0">
              <a:buNone/>
              <a:defRPr sz="1400" b="1"/>
            </a:lvl2pPr>
            <a:lvl3pPr marL="638724" indent="0">
              <a:buNone/>
              <a:defRPr sz="1300" b="1"/>
            </a:lvl3pPr>
            <a:lvl4pPr marL="958118" indent="0">
              <a:buNone/>
              <a:defRPr sz="1100" b="1"/>
            </a:lvl4pPr>
            <a:lvl5pPr marL="1277462" indent="0">
              <a:buNone/>
              <a:defRPr sz="1100" b="1"/>
            </a:lvl5pPr>
            <a:lvl6pPr marL="1596851" indent="0">
              <a:buNone/>
              <a:defRPr sz="1100" b="1"/>
            </a:lvl6pPr>
            <a:lvl7pPr marL="1916218" indent="0">
              <a:buNone/>
              <a:defRPr sz="1100" b="1"/>
            </a:lvl7pPr>
            <a:lvl8pPr marL="2235598" indent="0">
              <a:buNone/>
              <a:defRPr sz="1100" b="1"/>
            </a:lvl8pPr>
            <a:lvl9pPr marL="2554964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8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7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347" indent="0">
              <a:buNone/>
              <a:defRPr sz="1400" b="1"/>
            </a:lvl2pPr>
            <a:lvl3pPr marL="638724" indent="0">
              <a:buNone/>
              <a:defRPr sz="1300" b="1"/>
            </a:lvl3pPr>
            <a:lvl4pPr marL="958118" indent="0">
              <a:buNone/>
              <a:defRPr sz="1100" b="1"/>
            </a:lvl4pPr>
            <a:lvl5pPr marL="1277462" indent="0">
              <a:buNone/>
              <a:defRPr sz="1100" b="1"/>
            </a:lvl5pPr>
            <a:lvl6pPr marL="1596851" indent="0">
              <a:buNone/>
              <a:defRPr sz="1100" b="1"/>
            </a:lvl6pPr>
            <a:lvl7pPr marL="1916218" indent="0">
              <a:buNone/>
              <a:defRPr sz="1100" b="1"/>
            </a:lvl7pPr>
            <a:lvl8pPr marL="2235598" indent="0">
              <a:buNone/>
              <a:defRPr sz="1100" b="1"/>
            </a:lvl8pPr>
            <a:lvl9pPr marL="2554964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7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0021-0EA7-9B4B-AFD1-F851668311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4106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1FA4A-7312-8140-916B-3EAD6FFF1F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2996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90" y="4406804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90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423" indent="0">
              <a:buNone/>
              <a:defRPr sz="1300"/>
            </a:lvl2pPr>
            <a:lvl3pPr marL="640857" indent="0">
              <a:buNone/>
              <a:defRPr sz="1100"/>
            </a:lvl3pPr>
            <a:lvl4pPr marL="961303" indent="0">
              <a:buNone/>
              <a:defRPr sz="1000"/>
            </a:lvl4pPr>
            <a:lvl5pPr marL="1281724" indent="0">
              <a:buNone/>
              <a:defRPr sz="1000"/>
            </a:lvl5pPr>
            <a:lvl6pPr marL="1602167" indent="0">
              <a:buNone/>
              <a:defRPr sz="1000"/>
            </a:lvl6pPr>
            <a:lvl7pPr marL="1922587" indent="0">
              <a:buNone/>
              <a:defRPr sz="1000"/>
            </a:lvl7pPr>
            <a:lvl8pPr marL="2243026" indent="0">
              <a:buNone/>
              <a:defRPr sz="1000"/>
            </a:lvl8pPr>
            <a:lvl9pPr marL="256346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6E3809-BFDF-F343-A996-D3DBB2772C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9479821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05BAD-945F-314D-8478-0C4D65B017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6327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773" y="273578"/>
            <a:ext cx="3008189" cy="116197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5" y="273475"/>
            <a:ext cx="5111131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77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19347" indent="0">
              <a:buNone/>
              <a:defRPr sz="800"/>
            </a:lvl2pPr>
            <a:lvl3pPr marL="638724" indent="0">
              <a:buNone/>
              <a:defRPr sz="700"/>
            </a:lvl3pPr>
            <a:lvl4pPr marL="958118" indent="0">
              <a:buNone/>
              <a:defRPr sz="600"/>
            </a:lvl4pPr>
            <a:lvl5pPr marL="1277462" indent="0">
              <a:buNone/>
              <a:defRPr sz="600"/>
            </a:lvl5pPr>
            <a:lvl6pPr marL="1596851" indent="0">
              <a:buNone/>
              <a:defRPr sz="600"/>
            </a:lvl6pPr>
            <a:lvl7pPr marL="1916218" indent="0">
              <a:buNone/>
              <a:defRPr sz="600"/>
            </a:lvl7pPr>
            <a:lvl8pPr marL="2235598" indent="0">
              <a:buNone/>
              <a:defRPr sz="600"/>
            </a:lvl8pPr>
            <a:lvl9pPr marL="2554964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2E46B-36FA-B148-A340-53C15549EAC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6290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76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761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19347" indent="0">
              <a:buNone/>
              <a:defRPr sz="2000"/>
            </a:lvl2pPr>
            <a:lvl3pPr marL="638724" indent="0">
              <a:buNone/>
              <a:defRPr sz="1700"/>
            </a:lvl3pPr>
            <a:lvl4pPr marL="958118" indent="0">
              <a:buNone/>
              <a:defRPr sz="1400"/>
            </a:lvl4pPr>
            <a:lvl5pPr marL="1277462" indent="0">
              <a:buNone/>
              <a:defRPr sz="1400"/>
            </a:lvl5pPr>
            <a:lvl6pPr marL="1596851" indent="0">
              <a:buNone/>
              <a:defRPr sz="1400"/>
            </a:lvl6pPr>
            <a:lvl7pPr marL="1916218" indent="0">
              <a:buNone/>
              <a:defRPr sz="1400"/>
            </a:lvl7pPr>
            <a:lvl8pPr marL="2235598" indent="0">
              <a:buNone/>
              <a:defRPr sz="1400"/>
            </a:lvl8pPr>
            <a:lvl9pPr marL="2554964" indent="0">
              <a:buNone/>
              <a:defRPr sz="14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76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19347" indent="0">
              <a:buNone/>
              <a:defRPr sz="800"/>
            </a:lvl2pPr>
            <a:lvl3pPr marL="638724" indent="0">
              <a:buNone/>
              <a:defRPr sz="700"/>
            </a:lvl3pPr>
            <a:lvl4pPr marL="958118" indent="0">
              <a:buNone/>
              <a:defRPr sz="600"/>
            </a:lvl4pPr>
            <a:lvl5pPr marL="1277462" indent="0">
              <a:buNone/>
              <a:defRPr sz="600"/>
            </a:lvl5pPr>
            <a:lvl6pPr marL="1596851" indent="0">
              <a:buNone/>
              <a:defRPr sz="600"/>
            </a:lvl6pPr>
            <a:lvl7pPr marL="1916218" indent="0">
              <a:buNone/>
              <a:defRPr sz="600"/>
            </a:lvl7pPr>
            <a:lvl8pPr marL="2235598" indent="0">
              <a:buNone/>
              <a:defRPr sz="600"/>
            </a:lvl8pPr>
            <a:lvl9pPr marL="2554964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0ED38-AF3D-854F-9E06-7C50C58BDF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67885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9028-CF72-5044-B13E-4451E71BE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1853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0294" y="91656"/>
            <a:ext cx="2058293" cy="676647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415" y="91656"/>
            <a:ext cx="6067723" cy="676647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D0F4-EC62-C94E-996F-9E7607F663D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41645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114D2-F02D-1246-A523-71CFB98F44B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891474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7F8D-D32D-3942-B333-6397593CB83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64454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A3B21-696E-154C-8492-FD43E4C0580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62416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EABCD-1B47-464D-9F43-2412B19A70F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39923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4F910-8B15-0840-B996-0CDA0D4C02C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84573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5417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578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BBABB-8729-BB4F-9FC5-0059E5A3325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958319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0D868-E9C0-4C4C-8CE9-A1B21D6CCE9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14447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BF676-22BE-9340-82CF-BEF6C924264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18257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71934-F418-B94D-B5DE-41E9F0E4527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19876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45611-B663-714A-A0BB-765D57E8C4D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23184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96E9-3747-2047-A55F-791ADA41BC4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75229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FCE83-348C-C246-BFF4-0E8C7429279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215172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DCA6946-3EC5-834B-B5CA-333C10B544B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170BF68-E71F-AA45-A717-171E572BE748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237109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0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7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4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8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E75B1C-D938-8A48-BD67-8BEBDB1A0E43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B0EAD-00BC-9B43-A218-4258200AAE0B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091185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3CE69E-889B-BE48-AE12-EF47E2D96D08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B093B-3E8F-BC42-91B0-A590C07E6CDD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275866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080"/>
            <a:ext cx="7772400" cy="1362074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468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3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07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76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45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1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28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752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0E5E58-7518-274C-8496-6B11BF918F3F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2CF4D-7ADC-9046-99A8-EA2D9B35B2AF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8293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52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423" indent="0">
              <a:buNone/>
              <a:defRPr sz="1400" b="1"/>
            </a:lvl2pPr>
            <a:lvl3pPr marL="640857" indent="0">
              <a:buNone/>
              <a:defRPr sz="1300" b="1"/>
            </a:lvl3pPr>
            <a:lvl4pPr marL="961303" indent="0">
              <a:buNone/>
              <a:defRPr sz="1100" b="1"/>
            </a:lvl4pPr>
            <a:lvl5pPr marL="1281724" indent="0">
              <a:buNone/>
              <a:defRPr sz="1100" b="1"/>
            </a:lvl5pPr>
            <a:lvl6pPr marL="1602167" indent="0">
              <a:buNone/>
              <a:defRPr sz="1100" b="1"/>
            </a:lvl6pPr>
            <a:lvl7pPr marL="1922587" indent="0">
              <a:buNone/>
              <a:defRPr sz="1100" b="1"/>
            </a:lvl7pPr>
            <a:lvl8pPr marL="2243026" indent="0">
              <a:buNone/>
              <a:defRPr sz="1100" b="1"/>
            </a:lvl8pPr>
            <a:lvl9pPr marL="2563460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52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7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423" indent="0">
              <a:buNone/>
              <a:defRPr sz="1400" b="1"/>
            </a:lvl2pPr>
            <a:lvl3pPr marL="640857" indent="0">
              <a:buNone/>
              <a:defRPr sz="1300" b="1"/>
            </a:lvl3pPr>
            <a:lvl4pPr marL="961303" indent="0">
              <a:buNone/>
              <a:defRPr sz="1100" b="1"/>
            </a:lvl4pPr>
            <a:lvl5pPr marL="1281724" indent="0">
              <a:buNone/>
              <a:defRPr sz="1100" b="1"/>
            </a:lvl5pPr>
            <a:lvl6pPr marL="1602167" indent="0">
              <a:buNone/>
              <a:defRPr sz="1100" b="1"/>
            </a:lvl6pPr>
            <a:lvl7pPr marL="1922587" indent="0">
              <a:buNone/>
              <a:defRPr sz="1100" b="1"/>
            </a:lvl7pPr>
            <a:lvl8pPr marL="2243026" indent="0">
              <a:buNone/>
              <a:defRPr sz="1100" b="1"/>
            </a:lvl8pPr>
            <a:lvl9pPr marL="2563460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7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71876-897D-5C4D-9B2E-B8F479F0835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893137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3" y="1600379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379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AB19C-E078-E44F-A224-D34C78D7741A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34F99-E099-2F41-946F-43002ECD3ECA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413934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885" indent="0">
              <a:buNone/>
              <a:defRPr sz="2000" b="1"/>
            </a:lvl2pPr>
            <a:lvl3pPr marL="893772" indent="0">
              <a:buNone/>
              <a:defRPr sz="1800" b="1"/>
            </a:lvl3pPr>
            <a:lvl4pPr marL="1340703" indent="0">
              <a:buNone/>
              <a:defRPr sz="1600" b="1"/>
            </a:lvl4pPr>
            <a:lvl5pPr marL="1787603" indent="0">
              <a:buNone/>
              <a:defRPr sz="1600" b="1"/>
            </a:lvl5pPr>
            <a:lvl6pPr marL="2234538" indent="0">
              <a:buNone/>
              <a:defRPr sz="1600" b="1"/>
            </a:lvl6pPr>
            <a:lvl7pPr marL="2681399" indent="0">
              <a:buNone/>
              <a:defRPr sz="1600" b="1"/>
            </a:lvl7pPr>
            <a:lvl8pPr marL="3128299" indent="0">
              <a:buNone/>
              <a:defRPr sz="1600" b="1"/>
            </a:lvl8pPr>
            <a:lvl9pPr marL="357521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4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6885" indent="0">
              <a:buNone/>
              <a:defRPr sz="2000" b="1"/>
            </a:lvl2pPr>
            <a:lvl3pPr marL="893772" indent="0">
              <a:buNone/>
              <a:defRPr sz="1800" b="1"/>
            </a:lvl3pPr>
            <a:lvl4pPr marL="1340703" indent="0">
              <a:buNone/>
              <a:defRPr sz="1600" b="1"/>
            </a:lvl4pPr>
            <a:lvl5pPr marL="1787603" indent="0">
              <a:buNone/>
              <a:defRPr sz="1600" b="1"/>
            </a:lvl5pPr>
            <a:lvl6pPr marL="2234538" indent="0">
              <a:buNone/>
              <a:defRPr sz="1600" b="1"/>
            </a:lvl6pPr>
            <a:lvl7pPr marL="2681399" indent="0">
              <a:buNone/>
              <a:defRPr sz="1600" b="1"/>
            </a:lvl7pPr>
            <a:lvl8pPr marL="3128299" indent="0">
              <a:buNone/>
              <a:defRPr sz="1600" b="1"/>
            </a:lvl8pPr>
            <a:lvl9pPr marL="357521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4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201460-25B0-F34B-9F72-CB72BE38BBC7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F1678-432D-7240-AF2C-16B5A0854805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996106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C13C88-6015-A44E-9BD6-EA38356DF399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B2A2-E003-004B-B0D3-F0C6608AF715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07102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549ECC-E257-3C47-AA5B-FC9EFEE2DEC2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FED13-93A2-D846-A531-40765105536A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0593901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2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5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46885" indent="0">
              <a:buNone/>
              <a:defRPr sz="1200"/>
            </a:lvl2pPr>
            <a:lvl3pPr marL="893772" indent="0">
              <a:buNone/>
              <a:defRPr sz="1000"/>
            </a:lvl3pPr>
            <a:lvl4pPr marL="1340703" indent="0">
              <a:buNone/>
              <a:defRPr sz="900"/>
            </a:lvl4pPr>
            <a:lvl5pPr marL="1787603" indent="0">
              <a:buNone/>
              <a:defRPr sz="900"/>
            </a:lvl5pPr>
            <a:lvl6pPr marL="2234538" indent="0">
              <a:buNone/>
              <a:defRPr sz="900"/>
            </a:lvl6pPr>
            <a:lvl7pPr marL="2681399" indent="0">
              <a:buNone/>
              <a:defRPr sz="900"/>
            </a:lvl7pPr>
            <a:lvl8pPr marL="3128299" indent="0">
              <a:buNone/>
              <a:defRPr sz="900"/>
            </a:lvl8pPr>
            <a:lvl9pPr marL="357521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4691CF-6B70-0C4E-A801-7CEB0393E0CE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912C0-A024-2C44-A2DD-20A898153612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42312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46885" indent="0">
              <a:buNone/>
              <a:defRPr sz="2800"/>
            </a:lvl2pPr>
            <a:lvl3pPr marL="893772" indent="0">
              <a:buNone/>
              <a:defRPr sz="2400"/>
            </a:lvl3pPr>
            <a:lvl4pPr marL="1340703" indent="0">
              <a:buNone/>
              <a:defRPr sz="2000"/>
            </a:lvl4pPr>
            <a:lvl5pPr marL="1787603" indent="0">
              <a:buNone/>
              <a:defRPr sz="2000"/>
            </a:lvl5pPr>
            <a:lvl6pPr marL="2234538" indent="0">
              <a:buNone/>
              <a:defRPr sz="2000"/>
            </a:lvl6pPr>
            <a:lvl7pPr marL="2681399" indent="0">
              <a:buNone/>
              <a:defRPr sz="2000"/>
            </a:lvl7pPr>
            <a:lvl8pPr marL="3128299" indent="0">
              <a:buNone/>
              <a:defRPr sz="2000"/>
            </a:lvl8pPr>
            <a:lvl9pPr marL="3575214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6885" indent="0">
              <a:buNone/>
              <a:defRPr sz="1200"/>
            </a:lvl2pPr>
            <a:lvl3pPr marL="893772" indent="0">
              <a:buNone/>
              <a:defRPr sz="1000"/>
            </a:lvl3pPr>
            <a:lvl4pPr marL="1340703" indent="0">
              <a:buNone/>
              <a:defRPr sz="900"/>
            </a:lvl4pPr>
            <a:lvl5pPr marL="1787603" indent="0">
              <a:buNone/>
              <a:defRPr sz="900"/>
            </a:lvl5pPr>
            <a:lvl6pPr marL="2234538" indent="0">
              <a:buNone/>
              <a:defRPr sz="900"/>
            </a:lvl6pPr>
            <a:lvl7pPr marL="2681399" indent="0">
              <a:buNone/>
              <a:defRPr sz="900"/>
            </a:lvl7pPr>
            <a:lvl8pPr marL="3128299" indent="0">
              <a:buNone/>
              <a:defRPr sz="900"/>
            </a:lvl8pPr>
            <a:lvl9pPr marL="357521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57A55E-5820-914D-AD70-A0A44270BB48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27826-4B2A-BA44-AD87-659AB8781BD4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958223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6D88BB-4464-B845-87EE-4E094048BDCC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EF7F5-14EF-1145-BEA0-C0556F76CA08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302057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819"/>
            <a:ext cx="2057400" cy="5851526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1" y="274819"/>
            <a:ext cx="6019799" cy="5851526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422ABA-4189-A644-AA07-5567B303F07E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65DEF-B587-9540-9561-54F02B6C18A2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19194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517D-2681-6245-A088-3FDBF443848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426771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6911-2CC1-A14D-91FA-629D7B50C0AD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482848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C60B5-297A-C148-9F0C-9BA24C27E8D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2880079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C7F62-DEF1-9244-AB5A-4191AD5103F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70784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D191F-2898-8241-AD6D-7B4E8593A5B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971508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1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3" indent="0">
              <a:buNone/>
              <a:defRPr sz="1600" b="1"/>
            </a:lvl5pPr>
            <a:lvl6pPr marL="2285654" indent="0">
              <a:buNone/>
              <a:defRPr sz="1600" b="1"/>
            </a:lvl6pPr>
            <a:lvl7pPr marL="2742782" indent="0">
              <a:buNone/>
              <a:defRPr sz="1600" b="1"/>
            </a:lvl7pPr>
            <a:lvl8pPr marL="3199912" indent="0">
              <a:buNone/>
              <a:defRPr sz="1600" b="1"/>
            </a:lvl8pPr>
            <a:lvl9pPr marL="3657046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1" indent="0">
              <a:buNone/>
              <a:defRPr sz="1800" b="1"/>
            </a:lvl3pPr>
            <a:lvl4pPr marL="1371392" indent="0">
              <a:buNone/>
              <a:defRPr sz="1600" b="1"/>
            </a:lvl4pPr>
            <a:lvl5pPr marL="1828523" indent="0">
              <a:buNone/>
              <a:defRPr sz="1600" b="1"/>
            </a:lvl5pPr>
            <a:lvl6pPr marL="2285654" indent="0">
              <a:buNone/>
              <a:defRPr sz="1600" b="1"/>
            </a:lvl6pPr>
            <a:lvl7pPr marL="2742782" indent="0">
              <a:buNone/>
              <a:defRPr sz="1600" b="1"/>
            </a:lvl7pPr>
            <a:lvl8pPr marL="3199912" indent="0">
              <a:buNone/>
              <a:defRPr sz="1600" b="1"/>
            </a:lvl8pPr>
            <a:lvl9pPr marL="3657046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10F3-4075-A942-BE1E-9B766FAD03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7109693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3D27-47F5-5144-8AC6-734387C5457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300894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6162-76FA-084B-ADE5-8B1062B48E0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39729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5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1" indent="0">
              <a:buNone/>
              <a:defRPr sz="1000"/>
            </a:lvl3pPr>
            <a:lvl4pPr marL="1371392" indent="0">
              <a:buNone/>
              <a:defRPr sz="900"/>
            </a:lvl4pPr>
            <a:lvl5pPr marL="1828523" indent="0">
              <a:buNone/>
              <a:defRPr sz="900"/>
            </a:lvl5pPr>
            <a:lvl6pPr marL="2285654" indent="0">
              <a:buNone/>
              <a:defRPr sz="900"/>
            </a:lvl6pPr>
            <a:lvl7pPr marL="2742782" indent="0">
              <a:buNone/>
              <a:defRPr sz="900"/>
            </a:lvl7pPr>
            <a:lvl8pPr marL="3199912" indent="0">
              <a:buNone/>
              <a:defRPr sz="900"/>
            </a:lvl8pPr>
            <a:lvl9pPr marL="365704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09FB-0276-7945-B53C-56BEC2F09CF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439260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1" indent="0">
              <a:buNone/>
              <a:defRPr sz="2400"/>
            </a:lvl3pPr>
            <a:lvl4pPr marL="1371392" indent="0">
              <a:buNone/>
              <a:defRPr sz="2000"/>
            </a:lvl4pPr>
            <a:lvl5pPr marL="1828523" indent="0">
              <a:buNone/>
              <a:defRPr sz="2000"/>
            </a:lvl5pPr>
            <a:lvl6pPr marL="2285654" indent="0">
              <a:buNone/>
              <a:defRPr sz="2000"/>
            </a:lvl6pPr>
            <a:lvl7pPr marL="2742782" indent="0">
              <a:buNone/>
              <a:defRPr sz="2000"/>
            </a:lvl7pPr>
            <a:lvl8pPr marL="3199912" indent="0">
              <a:buNone/>
              <a:defRPr sz="2000"/>
            </a:lvl8pPr>
            <a:lvl9pPr marL="3657046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2" indent="0">
              <a:buNone/>
              <a:defRPr sz="1200"/>
            </a:lvl2pPr>
            <a:lvl3pPr marL="914261" indent="0">
              <a:buNone/>
              <a:defRPr sz="1000"/>
            </a:lvl3pPr>
            <a:lvl4pPr marL="1371392" indent="0">
              <a:buNone/>
              <a:defRPr sz="900"/>
            </a:lvl4pPr>
            <a:lvl5pPr marL="1828523" indent="0">
              <a:buNone/>
              <a:defRPr sz="900"/>
            </a:lvl5pPr>
            <a:lvl6pPr marL="2285654" indent="0">
              <a:buNone/>
              <a:defRPr sz="900"/>
            </a:lvl6pPr>
            <a:lvl7pPr marL="2742782" indent="0">
              <a:buNone/>
              <a:defRPr sz="900"/>
            </a:lvl7pPr>
            <a:lvl8pPr marL="3199912" indent="0">
              <a:buNone/>
              <a:defRPr sz="900"/>
            </a:lvl8pPr>
            <a:lvl9pPr marL="365704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A668-8716-DC4A-806A-DE02386A8CC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769153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5962-550B-234A-882D-6477B2C0064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948584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40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CA5C3-A112-9944-B40C-0330CFF614D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7553983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773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19347" indent="0" algn="ctr">
              <a:buNone/>
              <a:defRPr/>
            </a:lvl2pPr>
            <a:lvl3pPr marL="638724" indent="0" algn="ctr">
              <a:buNone/>
              <a:defRPr/>
            </a:lvl3pPr>
            <a:lvl4pPr marL="958118" indent="0" algn="ctr">
              <a:buNone/>
              <a:defRPr/>
            </a:lvl4pPr>
            <a:lvl5pPr marL="1277462" indent="0" algn="ctr">
              <a:buNone/>
              <a:defRPr/>
            </a:lvl5pPr>
            <a:lvl6pPr marL="1596851" indent="0" algn="ctr">
              <a:buNone/>
              <a:defRPr/>
            </a:lvl6pPr>
            <a:lvl7pPr marL="1916218" indent="0" algn="ctr">
              <a:buNone/>
              <a:defRPr/>
            </a:lvl7pPr>
            <a:lvl8pPr marL="2235598" indent="0" algn="ctr">
              <a:buNone/>
              <a:defRPr/>
            </a:lvl8pPr>
            <a:lvl9pPr marL="2554964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5C1A2-FD76-A94D-A272-6E1A35BD325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8573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52642-58F1-004D-BDA1-06AE685CC82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5604907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CBE0B-76DF-B94E-B129-754E0787B38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220315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90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90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19347" indent="0">
              <a:buNone/>
              <a:defRPr sz="1300"/>
            </a:lvl2pPr>
            <a:lvl3pPr marL="638724" indent="0">
              <a:buNone/>
              <a:defRPr sz="1100"/>
            </a:lvl3pPr>
            <a:lvl4pPr marL="958118" indent="0">
              <a:buNone/>
              <a:defRPr sz="1000"/>
            </a:lvl4pPr>
            <a:lvl5pPr marL="1277462" indent="0">
              <a:buNone/>
              <a:defRPr sz="1000"/>
            </a:lvl5pPr>
            <a:lvl6pPr marL="1596851" indent="0">
              <a:buNone/>
              <a:defRPr sz="1000"/>
            </a:lvl6pPr>
            <a:lvl7pPr marL="1916218" indent="0">
              <a:buNone/>
              <a:defRPr sz="1000"/>
            </a:lvl7pPr>
            <a:lvl8pPr marL="2235598" indent="0">
              <a:buNone/>
              <a:defRPr sz="1000"/>
            </a:lvl8pPr>
            <a:lvl9pPr marL="2554964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59DFB-ED34-9E42-A71D-E1BD820E757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7029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5415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578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8B751-675C-FC43-9ACE-2530F2B6357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4396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347" indent="0">
              <a:buNone/>
              <a:defRPr sz="1400" b="1"/>
            </a:lvl2pPr>
            <a:lvl3pPr marL="638724" indent="0">
              <a:buNone/>
              <a:defRPr sz="1300" b="1"/>
            </a:lvl3pPr>
            <a:lvl4pPr marL="958118" indent="0">
              <a:buNone/>
              <a:defRPr sz="1100" b="1"/>
            </a:lvl4pPr>
            <a:lvl5pPr marL="1277462" indent="0">
              <a:buNone/>
              <a:defRPr sz="1100" b="1"/>
            </a:lvl5pPr>
            <a:lvl6pPr marL="1596851" indent="0">
              <a:buNone/>
              <a:defRPr sz="1100" b="1"/>
            </a:lvl6pPr>
            <a:lvl7pPr marL="1916218" indent="0">
              <a:buNone/>
              <a:defRPr sz="1100" b="1"/>
            </a:lvl7pPr>
            <a:lvl8pPr marL="2235598" indent="0">
              <a:buNone/>
              <a:defRPr sz="1100" b="1"/>
            </a:lvl8pPr>
            <a:lvl9pPr marL="2554964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8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7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347" indent="0">
              <a:buNone/>
              <a:defRPr sz="1400" b="1"/>
            </a:lvl2pPr>
            <a:lvl3pPr marL="638724" indent="0">
              <a:buNone/>
              <a:defRPr sz="1300" b="1"/>
            </a:lvl3pPr>
            <a:lvl4pPr marL="958118" indent="0">
              <a:buNone/>
              <a:defRPr sz="1100" b="1"/>
            </a:lvl4pPr>
            <a:lvl5pPr marL="1277462" indent="0">
              <a:buNone/>
              <a:defRPr sz="1100" b="1"/>
            </a:lvl5pPr>
            <a:lvl6pPr marL="1596851" indent="0">
              <a:buNone/>
              <a:defRPr sz="1100" b="1"/>
            </a:lvl6pPr>
            <a:lvl7pPr marL="1916218" indent="0">
              <a:buNone/>
              <a:defRPr sz="1100" b="1"/>
            </a:lvl7pPr>
            <a:lvl8pPr marL="2235598" indent="0">
              <a:buNone/>
              <a:defRPr sz="1100" b="1"/>
            </a:lvl8pPr>
            <a:lvl9pPr marL="2554964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7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0021-0EA7-9B4B-AFD1-F851668311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1777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1FA4A-7312-8140-916B-3EAD6FFF1F7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77457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05BAD-945F-314D-8478-0C4D65B017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2849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773" y="273578"/>
            <a:ext cx="3008189" cy="116197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5" y="273475"/>
            <a:ext cx="5111131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773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19347" indent="0">
              <a:buNone/>
              <a:defRPr sz="800"/>
            </a:lvl2pPr>
            <a:lvl3pPr marL="638724" indent="0">
              <a:buNone/>
              <a:defRPr sz="700"/>
            </a:lvl3pPr>
            <a:lvl4pPr marL="958118" indent="0">
              <a:buNone/>
              <a:defRPr sz="600"/>
            </a:lvl4pPr>
            <a:lvl5pPr marL="1277462" indent="0">
              <a:buNone/>
              <a:defRPr sz="600"/>
            </a:lvl5pPr>
            <a:lvl6pPr marL="1596851" indent="0">
              <a:buNone/>
              <a:defRPr sz="600"/>
            </a:lvl6pPr>
            <a:lvl7pPr marL="1916218" indent="0">
              <a:buNone/>
              <a:defRPr sz="600"/>
            </a:lvl7pPr>
            <a:lvl8pPr marL="2235598" indent="0">
              <a:buNone/>
              <a:defRPr sz="600"/>
            </a:lvl8pPr>
            <a:lvl9pPr marL="2554964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2E46B-36FA-B148-A340-53C15549EAC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17634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761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761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19347" indent="0">
              <a:buNone/>
              <a:defRPr sz="2000"/>
            </a:lvl2pPr>
            <a:lvl3pPr marL="638724" indent="0">
              <a:buNone/>
              <a:defRPr sz="1700"/>
            </a:lvl3pPr>
            <a:lvl4pPr marL="958118" indent="0">
              <a:buNone/>
              <a:defRPr sz="1400"/>
            </a:lvl4pPr>
            <a:lvl5pPr marL="1277462" indent="0">
              <a:buNone/>
              <a:defRPr sz="1400"/>
            </a:lvl5pPr>
            <a:lvl6pPr marL="1596851" indent="0">
              <a:buNone/>
              <a:defRPr sz="1400"/>
            </a:lvl6pPr>
            <a:lvl7pPr marL="1916218" indent="0">
              <a:buNone/>
              <a:defRPr sz="1400"/>
            </a:lvl7pPr>
            <a:lvl8pPr marL="2235598" indent="0">
              <a:buNone/>
              <a:defRPr sz="1400"/>
            </a:lvl8pPr>
            <a:lvl9pPr marL="2554964" indent="0">
              <a:buNone/>
              <a:defRPr sz="14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761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19347" indent="0">
              <a:buNone/>
              <a:defRPr sz="800"/>
            </a:lvl2pPr>
            <a:lvl3pPr marL="638724" indent="0">
              <a:buNone/>
              <a:defRPr sz="700"/>
            </a:lvl3pPr>
            <a:lvl4pPr marL="958118" indent="0">
              <a:buNone/>
              <a:defRPr sz="600"/>
            </a:lvl4pPr>
            <a:lvl5pPr marL="1277462" indent="0">
              <a:buNone/>
              <a:defRPr sz="600"/>
            </a:lvl5pPr>
            <a:lvl6pPr marL="1596851" indent="0">
              <a:buNone/>
              <a:defRPr sz="600"/>
            </a:lvl6pPr>
            <a:lvl7pPr marL="1916218" indent="0">
              <a:buNone/>
              <a:defRPr sz="600"/>
            </a:lvl7pPr>
            <a:lvl8pPr marL="2235598" indent="0">
              <a:buNone/>
              <a:defRPr sz="600"/>
            </a:lvl8pPr>
            <a:lvl9pPr marL="2554964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0ED38-AF3D-854F-9E06-7C50C58BDF3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0861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9028-CF72-5044-B13E-4451E71BE39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84184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0294" y="91656"/>
            <a:ext cx="2058293" cy="676647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415" y="91656"/>
            <a:ext cx="6067723" cy="676647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D0F4-EC62-C94E-996F-9E7607F663D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1843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707" y="273483"/>
            <a:ext cx="3008189" cy="116197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7" y="273475"/>
            <a:ext cx="5111131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70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423" indent="0">
              <a:buNone/>
              <a:defRPr sz="800"/>
            </a:lvl2pPr>
            <a:lvl3pPr marL="640857" indent="0">
              <a:buNone/>
              <a:defRPr sz="700"/>
            </a:lvl3pPr>
            <a:lvl4pPr marL="961303" indent="0">
              <a:buNone/>
              <a:defRPr sz="600"/>
            </a:lvl4pPr>
            <a:lvl5pPr marL="1281724" indent="0">
              <a:buNone/>
              <a:defRPr sz="600"/>
            </a:lvl5pPr>
            <a:lvl6pPr marL="1602167" indent="0">
              <a:buNone/>
              <a:defRPr sz="600"/>
            </a:lvl6pPr>
            <a:lvl7pPr marL="1922587" indent="0">
              <a:buNone/>
              <a:defRPr sz="600"/>
            </a:lvl7pPr>
            <a:lvl8pPr marL="2243026" indent="0">
              <a:buNone/>
              <a:defRPr sz="600"/>
            </a:lvl8pPr>
            <a:lvl9pPr marL="2563460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0B0F9-AD24-754A-886B-C0DB3800F5A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14404127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718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0278" indent="0" algn="ctr">
              <a:buNone/>
              <a:defRPr/>
            </a:lvl2pPr>
            <a:lvl3pPr marL="640565" indent="0" algn="ctr">
              <a:buNone/>
              <a:defRPr/>
            </a:lvl3pPr>
            <a:lvl4pPr marL="960862" indent="0" algn="ctr">
              <a:buNone/>
              <a:defRPr/>
            </a:lvl4pPr>
            <a:lvl5pPr marL="1281143" indent="0" algn="ctr">
              <a:buNone/>
              <a:defRPr/>
            </a:lvl5pPr>
            <a:lvl6pPr marL="1601440" indent="0" algn="ctr">
              <a:buNone/>
              <a:defRPr/>
            </a:lvl6pPr>
            <a:lvl7pPr marL="1921714" indent="0" algn="ctr">
              <a:buNone/>
              <a:defRPr/>
            </a:lvl7pPr>
            <a:lvl8pPr marL="2242010" indent="0" algn="ctr">
              <a:buNone/>
              <a:defRPr/>
            </a:lvl8pPr>
            <a:lvl9pPr marL="2562298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DC48-5905-7143-8ABF-AB3900E1445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82896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F4266-9BAC-6440-A5E0-6E18BEDF441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2243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90" y="4406802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90" y="2906614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278" indent="0">
              <a:buNone/>
              <a:defRPr sz="1300"/>
            </a:lvl2pPr>
            <a:lvl3pPr marL="640565" indent="0">
              <a:buNone/>
              <a:defRPr sz="1100"/>
            </a:lvl3pPr>
            <a:lvl4pPr marL="960862" indent="0">
              <a:buNone/>
              <a:defRPr sz="1000"/>
            </a:lvl4pPr>
            <a:lvl5pPr marL="1281143" indent="0">
              <a:buNone/>
              <a:defRPr sz="1000"/>
            </a:lvl5pPr>
            <a:lvl6pPr marL="1601440" indent="0">
              <a:buNone/>
              <a:defRPr sz="1000"/>
            </a:lvl6pPr>
            <a:lvl7pPr marL="1921714" indent="0">
              <a:buNone/>
              <a:defRPr sz="1000"/>
            </a:lvl7pPr>
            <a:lvl8pPr marL="2242010" indent="0">
              <a:buNone/>
              <a:defRPr sz="1000"/>
            </a:lvl8pPr>
            <a:lvl9pPr marL="2562298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33721-F904-2E4C-A7EF-80D7DE00D37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81206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5415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578" y="1598414"/>
            <a:ext cx="4063008" cy="525958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E5ECF-8B5C-5C45-AB48-A1F2BE2CEAE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71142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278" indent="0">
              <a:buNone/>
              <a:defRPr sz="1400" b="1"/>
            </a:lvl2pPr>
            <a:lvl3pPr marL="640565" indent="0">
              <a:buNone/>
              <a:defRPr sz="1300" b="1"/>
            </a:lvl3pPr>
            <a:lvl4pPr marL="960862" indent="0">
              <a:buNone/>
              <a:defRPr sz="1100" b="1"/>
            </a:lvl4pPr>
            <a:lvl5pPr marL="1281143" indent="0">
              <a:buNone/>
              <a:defRPr sz="1100" b="1"/>
            </a:lvl5pPr>
            <a:lvl6pPr marL="1601440" indent="0">
              <a:buNone/>
              <a:defRPr sz="1100" b="1"/>
            </a:lvl6pPr>
            <a:lvl7pPr marL="1921714" indent="0">
              <a:buNone/>
              <a:defRPr sz="1100" b="1"/>
            </a:lvl7pPr>
            <a:lvl8pPr marL="2242010" indent="0">
              <a:buNone/>
              <a:defRPr sz="1100" b="1"/>
            </a:lvl8pPr>
            <a:lvl9pPr marL="2562298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8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7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278" indent="0">
              <a:buNone/>
              <a:defRPr sz="1400" b="1"/>
            </a:lvl2pPr>
            <a:lvl3pPr marL="640565" indent="0">
              <a:buNone/>
              <a:defRPr sz="1300" b="1"/>
            </a:lvl3pPr>
            <a:lvl4pPr marL="960862" indent="0">
              <a:buNone/>
              <a:defRPr sz="1100" b="1"/>
            </a:lvl4pPr>
            <a:lvl5pPr marL="1281143" indent="0">
              <a:buNone/>
              <a:defRPr sz="1100" b="1"/>
            </a:lvl5pPr>
            <a:lvl6pPr marL="1601440" indent="0">
              <a:buNone/>
              <a:defRPr sz="1100" b="1"/>
            </a:lvl6pPr>
            <a:lvl7pPr marL="1921714" indent="0">
              <a:buNone/>
              <a:defRPr sz="1100" b="1"/>
            </a:lvl7pPr>
            <a:lvl8pPr marL="2242010" indent="0">
              <a:buNone/>
              <a:defRPr sz="1100" b="1"/>
            </a:lvl8pPr>
            <a:lvl9pPr marL="2562298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7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E42D3-5332-D349-825C-6D92FC9A7E5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1473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222D7-622B-714B-8F79-2D8C30054E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7304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81EE0-0271-6E44-AA8D-E710FB97E40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28599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717" y="273523"/>
            <a:ext cx="3008189" cy="116197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5" y="273475"/>
            <a:ext cx="5111131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71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0278" indent="0">
              <a:buNone/>
              <a:defRPr sz="800"/>
            </a:lvl2pPr>
            <a:lvl3pPr marL="640565" indent="0">
              <a:buNone/>
              <a:defRPr sz="700"/>
            </a:lvl3pPr>
            <a:lvl4pPr marL="960862" indent="0">
              <a:buNone/>
              <a:defRPr sz="600"/>
            </a:lvl4pPr>
            <a:lvl5pPr marL="1281143" indent="0">
              <a:buNone/>
              <a:defRPr sz="600"/>
            </a:lvl5pPr>
            <a:lvl6pPr marL="1601440" indent="0">
              <a:buNone/>
              <a:defRPr sz="600"/>
            </a:lvl6pPr>
            <a:lvl7pPr marL="1921714" indent="0">
              <a:buNone/>
              <a:defRPr sz="600"/>
            </a:lvl7pPr>
            <a:lvl8pPr marL="2242010" indent="0">
              <a:buNone/>
              <a:defRPr sz="600"/>
            </a:lvl8pPr>
            <a:lvl9pPr marL="2562298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B98FA-4DFF-FC49-BFE6-C6A5948200D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51759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70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705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278" indent="0">
              <a:buNone/>
              <a:defRPr sz="2000"/>
            </a:lvl2pPr>
            <a:lvl3pPr marL="640565" indent="0">
              <a:buNone/>
              <a:defRPr sz="1700"/>
            </a:lvl3pPr>
            <a:lvl4pPr marL="960862" indent="0">
              <a:buNone/>
              <a:defRPr sz="1400"/>
            </a:lvl4pPr>
            <a:lvl5pPr marL="1281143" indent="0">
              <a:buNone/>
              <a:defRPr sz="1400"/>
            </a:lvl5pPr>
            <a:lvl6pPr marL="1601440" indent="0">
              <a:buNone/>
              <a:defRPr sz="1400"/>
            </a:lvl6pPr>
            <a:lvl7pPr marL="1921714" indent="0">
              <a:buNone/>
              <a:defRPr sz="1400"/>
            </a:lvl7pPr>
            <a:lvl8pPr marL="2242010" indent="0">
              <a:buNone/>
              <a:defRPr sz="1400"/>
            </a:lvl8pPr>
            <a:lvl9pPr marL="2562298" indent="0">
              <a:buNone/>
              <a:defRPr sz="1400"/>
            </a:lvl9pPr>
          </a:lstStyle>
          <a:p>
            <a:pPr lvl="0"/>
            <a:endParaRPr lang="ja-JP" altLang="en-US" noProof="0">
              <a:sym typeface="Arial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705" y="5367860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278" indent="0">
              <a:buNone/>
              <a:defRPr sz="800"/>
            </a:lvl2pPr>
            <a:lvl3pPr marL="640565" indent="0">
              <a:buNone/>
              <a:defRPr sz="700"/>
            </a:lvl3pPr>
            <a:lvl4pPr marL="960862" indent="0">
              <a:buNone/>
              <a:defRPr sz="600"/>
            </a:lvl4pPr>
            <a:lvl5pPr marL="1281143" indent="0">
              <a:buNone/>
              <a:defRPr sz="600"/>
            </a:lvl5pPr>
            <a:lvl6pPr marL="1601440" indent="0">
              <a:buNone/>
              <a:defRPr sz="600"/>
            </a:lvl6pPr>
            <a:lvl7pPr marL="1921714" indent="0">
              <a:buNone/>
              <a:defRPr sz="600"/>
            </a:lvl7pPr>
            <a:lvl8pPr marL="2242010" indent="0">
              <a:buNone/>
              <a:defRPr sz="600"/>
            </a:lvl8pPr>
            <a:lvl9pPr marL="2562298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3F473-A49C-FC42-98CB-2439E22C979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12676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C98F6-0B48-DD45-BC12-753E7D6B662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261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5156-2F7C-8048-B6DA-A3FCA8D7611A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078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696" y="480083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696" y="612801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0423" indent="0">
              <a:buNone/>
              <a:defRPr sz="2000"/>
            </a:lvl2pPr>
            <a:lvl3pPr marL="640857" indent="0">
              <a:buNone/>
              <a:defRPr sz="1700"/>
            </a:lvl3pPr>
            <a:lvl4pPr marL="961303" indent="0">
              <a:buNone/>
              <a:defRPr sz="1400"/>
            </a:lvl4pPr>
            <a:lvl5pPr marL="1281724" indent="0">
              <a:buNone/>
              <a:defRPr sz="1400"/>
            </a:lvl5pPr>
            <a:lvl6pPr marL="1602167" indent="0">
              <a:buNone/>
              <a:defRPr sz="1400"/>
            </a:lvl6pPr>
            <a:lvl7pPr marL="1922587" indent="0">
              <a:buNone/>
              <a:defRPr sz="1400"/>
            </a:lvl7pPr>
            <a:lvl8pPr marL="2243026" indent="0">
              <a:buNone/>
              <a:defRPr sz="1400"/>
            </a:lvl8pPr>
            <a:lvl9pPr marL="2563460" indent="0">
              <a:buNone/>
              <a:defRPr sz="1400"/>
            </a:lvl9pPr>
          </a:lstStyle>
          <a:p>
            <a:pPr lvl="0"/>
            <a:endParaRPr lang="ja-JP" altLang="en-US" noProof="0" smtClean="0">
              <a:sym typeface="Calibri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696" y="5367862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0423" indent="0">
              <a:buNone/>
              <a:defRPr sz="800"/>
            </a:lvl2pPr>
            <a:lvl3pPr marL="640857" indent="0">
              <a:buNone/>
              <a:defRPr sz="700"/>
            </a:lvl3pPr>
            <a:lvl4pPr marL="961303" indent="0">
              <a:buNone/>
              <a:defRPr sz="600"/>
            </a:lvl4pPr>
            <a:lvl5pPr marL="1281724" indent="0">
              <a:buNone/>
              <a:defRPr sz="600"/>
            </a:lvl5pPr>
            <a:lvl6pPr marL="1602167" indent="0">
              <a:buNone/>
              <a:defRPr sz="600"/>
            </a:lvl6pPr>
            <a:lvl7pPr marL="1922587" indent="0">
              <a:buNone/>
              <a:defRPr sz="600"/>
            </a:lvl7pPr>
            <a:lvl8pPr marL="2243026" indent="0">
              <a:buNone/>
              <a:defRPr sz="600"/>
            </a:lvl8pPr>
            <a:lvl9pPr marL="2563460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CBD9B-B840-7241-A591-FE475F5A74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9283909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0294" y="91601"/>
            <a:ext cx="2058293" cy="676647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415" y="91601"/>
            <a:ext cx="6067723" cy="676647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2C6CA-B1B2-1249-9106-8D46F0BF8A5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80632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232E7-5FFF-184C-B814-31251B479AC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996440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48DB-5E93-E04D-875F-7EFE4F067D7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208844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6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0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1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2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3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3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84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50945-B3AD-3749-8B7C-7DA194614FA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413892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4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4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DAC9-82F5-9E41-AA92-451183B0981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033315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41" indent="0">
              <a:buNone/>
              <a:defRPr sz="2000" b="1"/>
            </a:lvl2pPr>
            <a:lvl3pPr marL="912106" indent="0">
              <a:buNone/>
              <a:defRPr sz="1800" b="1"/>
            </a:lvl3pPr>
            <a:lvl4pPr marL="1368170" indent="0">
              <a:buNone/>
              <a:defRPr sz="1600" b="1"/>
            </a:lvl4pPr>
            <a:lvl5pPr marL="1824220" indent="0">
              <a:buNone/>
              <a:defRPr sz="1600" b="1"/>
            </a:lvl5pPr>
            <a:lvl6pPr marL="2280274" indent="0">
              <a:buNone/>
              <a:defRPr sz="1600" b="1"/>
            </a:lvl6pPr>
            <a:lvl7pPr marL="2736335" indent="0">
              <a:buNone/>
              <a:defRPr sz="1600" b="1"/>
            </a:lvl7pPr>
            <a:lvl8pPr marL="3192385" indent="0">
              <a:buNone/>
              <a:defRPr sz="1600" b="1"/>
            </a:lvl8pPr>
            <a:lvl9pPr marL="3648437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41" indent="0">
              <a:buNone/>
              <a:defRPr sz="2000" b="1"/>
            </a:lvl2pPr>
            <a:lvl3pPr marL="912106" indent="0">
              <a:buNone/>
              <a:defRPr sz="1800" b="1"/>
            </a:lvl3pPr>
            <a:lvl4pPr marL="1368170" indent="0">
              <a:buNone/>
              <a:defRPr sz="1600" b="1"/>
            </a:lvl4pPr>
            <a:lvl5pPr marL="1824220" indent="0">
              <a:buNone/>
              <a:defRPr sz="1600" b="1"/>
            </a:lvl5pPr>
            <a:lvl6pPr marL="2280274" indent="0">
              <a:buNone/>
              <a:defRPr sz="1600" b="1"/>
            </a:lvl6pPr>
            <a:lvl7pPr marL="2736335" indent="0">
              <a:buNone/>
              <a:defRPr sz="1600" b="1"/>
            </a:lvl7pPr>
            <a:lvl8pPr marL="3192385" indent="0">
              <a:buNone/>
              <a:defRPr sz="1600" b="1"/>
            </a:lvl8pPr>
            <a:lvl9pPr marL="3648437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A85C-B03B-1147-B1E6-5CB36100317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96085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C48B4-36E0-E246-9F9B-0A44C41EF36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030672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4D1C-54AE-1B41-BD72-B1E010B338B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557233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9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041" indent="0">
              <a:buNone/>
              <a:defRPr sz="1200"/>
            </a:lvl2pPr>
            <a:lvl3pPr marL="912106" indent="0">
              <a:buNone/>
              <a:defRPr sz="1000"/>
            </a:lvl3pPr>
            <a:lvl4pPr marL="1368170" indent="0">
              <a:buNone/>
              <a:defRPr sz="900"/>
            </a:lvl4pPr>
            <a:lvl5pPr marL="1824220" indent="0">
              <a:buNone/>
              <a:defRPr sz="900"/>
            </a:lvl5pPr>
            <a:lvl6pPr marL="2280274" indent="0">
              <a:buNone/>
              <a:defRPr sz="900"/>
            </a:lvl6pPr>
            <a:lvl7pPr marL="2736335" indent="0">
              <a:buNone/>
              <a:defRPr sz="900"/>
            </a:lvl7pPr>
            <a:lvl8pPr marL="3192385" indent="0">
              <a:buNone/>
              <a:defRPr sz="900"/>
            </a:lvl8pPr>
            <a:lvl9pPr marL="3648437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D63D-876C-6C41-B2D9-62C4FECAFFC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56838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041" indent="0">
              <a:buNone/>
              <a:defRPr sz="2800"/>
            </a:lvl2pPr>
            <a:lvl3pPr marL="912106" indent="0">
              <a:buNone/>
              <a:defRPr sz="2400"/>
            </a:lvl3pPr>
            <a:lvl4pPr marL="1368170" indent="0">
              <a:buNone/>
              <a:defRPr sz="2000"/>
            </a:lvl4pPr>
            <a:lvl5pPr marL="1824220" indent="0">
              <a:buNone/>
              <a:defRPr sz="2000"/>
            </a:lvl5pPr>
            <a:lvl6pPr marL="2280274" indent="0">
              <a:buNone/>
              <a:defRPr sz="2000"/>
            </a:lvl6pPr>
            <a:lvl7pPr marL="2736335" indent="0">
              <a:buNone/>
              <a:defRPr sz="2000"/>
            </a:lvl7pPr>
            <a:lvl8pPr marL="3192385" indent="0">
              <a:buNone/>
              <a:defRPr sz="2000"/>
            </a:lvl8pPr>
            <a:lvl9pPr marL="3648437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041" indent="0">
              <a:buNone/>
              <a:defRPr sz="1200"/>
            </a:lvl2pPr>
            <a:lvl3pPr marL="912106" indent="0">
              <a:buNone/>
              <a:defRPr sz="1000"/>
            </a:lvl3pPr>
            <a:lvl4pPr marL="1368170" indent="0">
              <a:buNone/>
              <a:defRPr sz="900"/>
            </a:lvl4pPr>
            <a:lvl5pPr marL="1824220" indent="0">
              <a:buNone/>
              <a:defRPr sz="900"/>
            </a:lvl5pPr>
            <a:lvl6pPr marL="2280274" indent="0">
              <a:buNone/>
              <a:defRPr sz="900"/>
            </a:lvl6pPr>
            <a:lvl7pPr marL="2736335" indent="0">
              <a:buNone/>
              <a:defRPr sz="900"/>
            </a:lvl7pPr>
            <a:lvl8pPr marL="3192385" indent="0">
              <a:buNone/>
              <a:defRPr sz="900"/>
            </a:lvl8pPr>
            <a:lvl9pPr marL="3648437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66013-8722-704F-88B0-5C5F0D96A4D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50563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F2B9D-BB1F-7A47-8D3F-E2E33AE6125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4015571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1A04-B30D-7A47-9985-F9AEA4550C1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5427333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87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87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9773C-493A-4E40-8D06-5AC324E66B4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B664-C106-9F44-AC3F-01CF4ED88933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637506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CA9-AF98-404C-A85C-3B41E1B125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3803-52FF-2047-A714-7DF6B136F51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9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9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3111F-C1B7-1246-820F-E2275F26285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A0B3-40B1-7F40-85F7-2155B1ECD7B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96" indent="0">
              <a:buNone/>
              <a:defRPr sz="1800" b="1"/>
            </a:lvl3pPr>
            <a:lvl4pPr marL="1368000" indent="0">
              <a:buNone/>
              <a:defRPr sz="1600" b="1"/>
            </a:lvl4pPr>
            <a:lvl5pPr marL="1823996" indent="0">
              <a:buNone/>
              <a:defRPr sz="1600" b="1"/>
            </a:lvl5pPr>
            <a:lvl6pPr marL="2279993" indent="0">
              <a:buNone/>
              <a:defRPr sz="1600" b="1"/>
            </a:lvl6pPr>
            <a:lvl7pPr marL="2735996" indent="0">
              <a:buNone/>
              <a:defRPr sz="1600" b="1"/>
            </a:lvl7pPr>
            <a:lvl8pPr marL="3191985" indent="0">
              <a:buNone/>
              <a:defRPr sz="1600" b="1"/>
            </a:lvl8pPr>
            <a:lvl9pPr marL="36479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96" indent="0">
              <a:buNone/>
              <a:defRPr sz="1800" b="1"/>
            </a:lvl3pPr>
            <a:lvl4pPr marL="1368000" indent="0">
              <a:buNone/>
              <a:defRPr sz="1600" b="1"/>
            </a:lvl4pPr>
            <a:lvl5pPr marL="1823996" indent="0">
              <a:buNone/>
              <a:defRPr sz="1600" b="1"/>
            </a:lvl5pPr>
            <a:lvl6pPr marL="2279993" indent="0">
              <a:buNone/>
              <a:defRPr sz="1600" b="1"/>
            </a:lvl6pPr>
            <a:lvl7pPr marL="2735996" indent="0">
              <a:buNone/>
              <a:defRPr sz="1600" b="1"/>
            </a:lvl7pPr>
            <a:lvl8pPr marL="3191985" indent="0">
              <a:buNone/>
              <a:defRPr sz="1600" b="1"/>
            </a:lvl8pPr>
            <a:lvl9pPr marL="36479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F52E6-57C2-2843-8798-C31A88C9C9C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6BC3-0AC4-644E-BDB3-F3A98F15BC6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01E6B-D24D-4148-9AD8-E17B4EE0314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1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96" indent="0">
              <a:buNone/>
              <a:defRPr sz="1000"/>
            </a:lvl3pPr>
            <a:lvl4pPr marL="1368000" indent="0">
              <a:buNone/>
              <a:defRPr sz="900"/>
            </a:lvl4pPr>
            <a:lvl5pPr marL="1823996" indent="0">
              <a:buNone/>
              <a:defRPr sz="900"/>
            </a:lvl5pPr>
            <a:lvl6pPr marL="2279993" indent="0">
              <a:buNone/>
              <a:defRPr sz="900"/>
            </a:lvl6pPr>
            <a:lvl7pPr marL="2735996" indent="0">
              <a:buNone/>
              <a:defRPr sz="900"/>
            </a:lvl7pPr>
            <a:lvl8pPr marL="3191985" indent="0">
              <a:buNone/>
              <a:defRPr sz="900"/>
            </a:lvl8pPr>
            <a:lvl9pPr marL="36479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2C452-93CE-1C4C-9E24-CC3F796291E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0296" y="91601"/>
            <a:ext cx="2058293" cy="676647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415" y="91601"/>
            <a:ext cx="6067723" cy="6766471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56E5C-18E5-8442-A361-04BEA623817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2414080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90" indent="0">
              <a:buNone/>
              <a:defRPr sz="2800"/>
            </a:lvl2pPr>
            <a:lvl3pPr marL="911996" indent="0">
              <a:buNone/>
              <a:defRPr sz="2400"/>
            </a:lvl3pPr>
            <a:lvl4pPr marL="1368000" indent="0">
              <a:buNone/>
              <a:defRPr sz="2000"/>
            </a:lvl4pPr>
            <a:lvl5pPr marL="1823996" indent="0">
              <a:buNone/>
              <a:defRPr sz="2000"/>
            </a:lvl5pPr>
            <a:lvl6pPr marL="2279993" indent="0">
              <a:buNone/>
              <a:defRPr sz="2000"/>
            </a:lvl6pPr>
            <a:lvl7pPr marL="2735996" indent="0">
              <a:buNone/>
              <a:defRPr sz="2000"/>
            </a:lvl7pPr>
            <a:lvl8pPr marL="3191985" indent="0">
              <a:buNone/>
              <a:defRPr sz="2000"/>
            </a:lvl8pPr>
            <a:lvl9pPr marL="3647993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96" indent="0">
              <a:buNone/>
              <a:defRPr sz="1000"/>
            </a:lvl3pPr>
            <a:lvl4pPr marL="1368000" indent="0">
              <a:buNone/>
              <a:defRPr sz="900"/>
            </a:lvl4pPr>
            <a:lvl5pPr marL="1823996" indent="0">
              <a:buNone/>
              <a:defRPr sz="900"/>
            </a:lvl5pPr>
            <a:lvl6pPr marL="2279993" indent="0">
              <a:buNone/>
              <a:defRPr sz="900"/>
            </a:lvl6pPr>
            <a:lvl7pPr marL="2735996" indent="0">
              <a:buNone/>
              <a:defRPr sz="900"/>
            </a:lvl7pPr>
            <a:lvl8pPr marL="3191985" indent="0">
              <a:buNone/>
              <a:defRPr sz="900"/>
            </a:lvl8pPr>
            <a:lvl9pPr marL="36479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9A34E-A154-7B42-B10C-F5776FAED19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21FC8-EFA6-CF46-8F4E-D2FA5CE7DCE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74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7FE62-811D-5446-A92E-3A17D059FBF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3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F9B39-30A0-A147-8941-B6C820F6CB3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380CB-AA55-8742-95D6-9355E2A9351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0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5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9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9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9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9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41-627B-A444-B057-B8064A007D7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C536-19D6-2946-8D11-A70490F6097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96" indent="0">
              <a:buNone/>
              <a:defRPr sz="1800" b="1"/>
            </a:lvl3pPr>
            <a:lvl4pPr marL="1368000" indent="0">
              <a:buNone/>
              <a:defRPr sz="1600" b="1"/>
            </a:lvl4pPr>
            <a:lvl5pPr marL="1823996" indent="0">
              <a:buNone/>
              <a:defRPr sz="1600" b="1"/>
            </a:lvl5pPr>
            <a:lvl6pPr marL="2279993" indent="0">
              <a:buNone/>
              <a:defRPr sz="1600" b="1"/>
            </a:lvl6pPr>
            <a:lvl7pPr marL="2735996" indent="0">
              <a:buNone/>
              <a:defRPr sz="1600" b="1"/>
            </a:lvl7pPr>
            <a:lvl8pPr marL="3191985" indent="0">
              <a:buNone/>
              <a:defRPr sz="1600" b="1"/>
            </a:lvl8pPr>
            <a:lvl9pPr marL="36479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1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990" indent="0">
              <a:buNone/>
              <a:defRPr sz="2000" b="1"/>
            </a:lvl2pPr>
            <a:lvl3pPr marL="911996" indent="0">
              <a:buNone/>
              <a:defRPr sz="1800" b="1"/>
            </a:lvl3pPr>
            <a:lvl4pPr marL="1368000" indent="0">
              <a:buNone/>
              <a:defRPr sz="1600" b="1"/>
            </a:lvl4pPr>
            <a:lvl5pPr marL="1823996" indent="0">
              <a:buNone/>
              <a:defRPr sz="1600" b="1"/>
            </a:lvl5pPr>
            <a:lvl6pPr marL="2279993" indent="0">
              <a:buNone/>
              <a:defRPr sz="1600" b="1"/>
            </a:lvl6pPr>
            <a:lvl7pPr marL="2735996" indent="0">
              <a:buNone/>
              <a:defRPr sz="1600" b="1"/>
            </a:lvl7pPr>
            <a:lvl8pPr marL="3191985" indent="0">
              <a:buNone/>
              <a:defRPr sz="1600" b="1"/>
            </a:lvl8pPr>
            <a:lvl9pPr marL="36479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1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89951-7090-2840-8D9A-CA16FEF3BB6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DE98C-7232-D246-AB34-4E7E15D3E50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ECCA5-4714-1F45-89E2-AD1EBE46B5A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B0961-9E5E-A245-B9FE-A4528B8F4B7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412642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1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96" indent="0">
              <a:buNone/>
              <a:defRPr sz="1000"/>
            </a:lvl3pPr>
            <a:lvl4pPr marL="1368000" indent="0">
              <a:buNone/>
              <a:defRPr sz="900"/>
            </a:lvl4pPr>
            <a:lvl5pPr marL="1823996" indent="0">
              <a:buNone/>
              <a:defRPr sz="900"/>
            </a:lvl5pPr>
            <a:lvl6pPr marL="2279993" indent="0">
              <a:buNone/>
              <a:defRPr sz="900"/>
            </a:lvl6pPr>
            <a:lvl7pPr marL="2735996" indent="0">
              <a:buNone/>
              <a:defRPr sz="900"/>
            </a:lvl7pPr>
            <a:lvl8pPr marL="3191985" indent="0">
              <a:buNone/>
              <a:defRPr sz="900"/>
            </a:lvl8pPr>
            <a:lvl9pPr marL="36479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3DD96-7085-2C43-8685-3B1DCCFA0FA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990" indent="0">
              <a:buNone/>
              <a:defRPr sz="2800"/>
            </a:lvl2pPr>
            <a:lvl3pPr marL="911996" indent="0">
              <a:buNone/>
              <a:defRPr sz="2400"/>
            </a:lvl3pPr>
            <a:lvl4pPr marL="1368000" indent="0">
              <a:buNone/>
              <a:defRPr sz="2000"/>
            </a:lvl4pPr>
            <a:lvl5pPr marL="1823996" indent="0">
              <a:buNone/>
              <a:defRPr sz="2000"/>
            </a:lvl5pPr>
            <a:lvl6pPr marL="2279993" indent="0">
              <a:buNone/>
              <a:defRPr sz="2000"/>
            </a:lvl6pPr>
            <a:lvl7pPr marL="2735996" indent="0">
              <a:buNone/>
              <a:defRPr sz="2000"/>
            </a:lvl7pPr>
            <a:lvl8pPr marL="3191985" indent="0">
              <a:buNone/>
              <a:defRPr sz="2000"/>
            </a:lvl8pPr>
            <a:lvl9pPr marL="3647993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990" indent="0">
              <a:buNone/>
              <a:defRPr sz="1200"/>
            </a:lvl2pPr>
            <a:lvl3pPr marL="911996" indent="0">
              <a:buNone/>
              <a:defRPr sz="1000"/>
            </a:lvl3pPr>
            <a:lvl4pPr marL="1368000" indent="0">
              <a:buNone/>
              <a:defRPr sz="900"/>
            </a:lvl4pPr>
            <a:lvl5pPr marL="1823996" indent="0">
              <a:buNone/>
              <a:defRPr sz="900"/>
            </a:lvl5pPr>
            <a:lvl6pPr marL="2279993" indent="0">
              <a:buNone/>
              <a:defRPr sz="900"/>
            </a:lvl6pPr>
            <a:lvl7pPr marL="2735996" indent="0">
              <a:buNone/>
              <a:defRPr sz="900"/>
            </a:lvl7pPr>
            <a:lvl8pPr marL="3191985" indent="0">
              <a:buNone/>
              <a:defRPr sz="900"/>
            </a:lvl8pPr>
            <a:lvl9pPr marL="36479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5D0F-06AB-6646-9F14-4F2AE97EFE4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E8D22-AA5F-2E42-B49A-705DE4FBA65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74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9E3EC-229E-6040-A5E2-35C5733D6BC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489D-5192-E542-A947-2C3EFC7A667B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22D6C-8C5B-1644-B6E2-01DA05068F6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4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5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2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0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5F32-4D77-8448-9073-9EAE38DADAD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3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E51D-3718-DD4F-8F91-238B043409B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3" indent="0">
              <a:buNone/>
              <a:defRPr sz="2000" b="1"/>
            </a:lvl2pPr>
            <a:lvl3pPr marL="912802" indent="0">
              <a:buNone/>
              <a:defRPr sz="1800" b="1"/>
            </a:lvl3pPr>
            <a:lvl4pPr marL="1369211" indent="0">
              <a:buNone/>
              <a:defRPr sz="1600" b="1"/>
            </a:lvl4pPr>
            <a:lvl5pPr marL="1825610" indent="0">
              <a:buNone/>
              <a:defRPr sz="1600" b="1"/>
            </a:lvl5pPr>
            <a:lvl6pPr marL="2282009" indent="0">
              <a:buNone/>
              <a:defRPr sz="1600" b="1"/>
            </a:lvl6pPr>
            <a:lvl7pPr marL="2738418" indent="0">
              <a:buNone/>
              <a:defRPr sz="1600" b="1"/>
            </a:lvl7pPr>
            <a:lvl8pPr marL="3194815" indent="0">
              <a:buNone/>
              <a:defRPr sz="1600" b="1"/>
            </a:lvl8pPr>
            <a:lvl9pPr marL="3651219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93" indent="0">
              <a:buNone/>
              <a:defRPr sz="2000" b="1"/>
            </a:lvl2pPr>
            <a:lvl3pPr marL="912802" indent="0">
              <a:buNone/>
              <a:defRPr sz="1800" b="1"/>
            </a:lvl3pPr>
            <a:lvl4pPr marL="1369211" indent="0">
              <a:buNone/>
              <a:defRPr sz="1600" b="1"/>
            </a:lvl4pPr>
            <a:lvl5pPr marL="1825610" indent="0">
              <a:buNone/>
              <a:defRPr sz="1600" b="1"/>
            </a:lvl5pPr>
            <a:lvl6pPr marL="2282009" indent="0">
              <a:buNone/>
              <a:defRPr sz="1600" b="1"/>
            </a:lvl6pPr>
            <a:lvl7pPr marL="2738418" indent="0">
              <a:buNone/>
              <a:defRPr sz="1600" b="1"/>
            </a:lvl7pPr>
            <a:lvl8pPr marL="3194815" indent="0">
              <a:buNone/>
              <a:defRPr sz="1600" b="1"/>
            </a:lvl8pPr>
            <a:lvl9pPr marL="3651219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3E307-44D5-504B-B2EF-1BF25CF6525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596BB-57C2-C441-AA0F-77F39DEF0ED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CBA1-9574-0F48-9CA7-7EDF6215309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072748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D066-E398-3040-A6C5-58BA87A27C0F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9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93" indent="0">
              <a:buNone/>
              <a:defRPr sz="1200"/>
            </a:lvl2pPr>
            <a:lvl3pPr marL="912802" indent="0">
              <a:buNone/>
              <a:defRPr sz="1000"/>
            </a:lvl3pPr>
            <a:lvl4pPr marL="1369211" indent="0">
              <a:buNone/>
              <a:defRPr sz="900"/>
            </a:lvl4pPr>
            <a:lvl5pPr marL="1825610" indent="0">
              <a:buNone/>
              <a:defRPr sz="900"/>
            </a:lvl5pPr>
            <a:lvl6pPr marL="2282009" indent="0">
              <a:buNone/>
              <a:defRPr sz="900"/>
            </a:lvl6pPr>
            <a:lvl7pPr marL="2738418" indent="0">
              <a:buNone/>
              <a:defRPr sz="900"/>
            </a:lvl7pPr>
            <a:lvl8pPr marL="3194815" indent="0">
              <a:buNone/>
              <a:defRPr sz="900"/>
            </a:lvl8pPr>
            <a:lvl9pPr marL="3651219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115F-89D4-C149-B453-AF8A962E9C6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93" indent="0">
              <a:buNone/>
              <a:defRPr sz="2800"/>
            </a:lvl2pPr>
            <a:lvl3pPr marL="912802" indent="0">
              <a:buNone/>
              <a:defRPr sz="2400"/>
            </a:lvl3pPr>
            <a:lvl4pPr marL="1369211" indent="0">
              <a:buNone/>
              <a:defRPr sz="2000"/>
            </a:lvl4pPr>
            <a:lvl5pPr marL="1825610" indent="0">
              <a:buNone/>
              <a:defRPr sz="2000"/>
            </a:lvl5pPr>
            <a:lvl6pPr marL="2282009" indent="0">
              <a:buNone/>
              <a:defRPr sz="2000"/>
            </a:lvl6pPr>
            <a:lvl7pPr marL="2738418" indent="0">
              <a:buNone/>
              <a:defRPr sz="2000"/>
            </a:lvl7pPr>
            <a:lvl8pPr marL="3194815" indent="0">
              <a:buNone/>
              <a:defRPr sz="2000"/>
            </a:lvl8pPr>
            <a:lvl9pPr marL="3651219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93" indent="0">
              <a:buNone/>
              <a:defRPr sz="1200"/>
            </a:lvl2pPr>
            <a:lvl3pPr marL="912802" indent="0">
              <a:buNone/>
              <a:defRPr sz="1000"/>
            </a:lvl3pPr>
            <a:lvl4pPr marL="1369211" indent="0">
              <a:buNone/>
              <a:defRPr sz="900"/>
            </a:lvl4pPr>
            <a:lvl5pPr marL="1825610" indent="0">
              <a:buNone/>
              <a:defRPr sz="900"/>
            </a:lvl5pPr>
            <a:lvl6pPr marL="2282009" indent="0">
              <a:buNone/>
              <a:defRPr sz="900"/>
            </a:lvl6pPr>
            <a:lvl7pPr marL="2738418" indent="0">
              <a:buNone/>
              <a:defRPr sz="900"/>
            </a:lvl7pPr>
            <a:lvl8pPr marL="3194815" indent="0">
              <a:buNone/>
              <a:defRPr sz="900"/>
            </a:lvl8pPr>
            <a:lvl9pPr marL="3651219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7DBA-F1FE-4442-896E-5BD89494E4C7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2B18-440E-CF4C-896A-C0BD7B362C2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74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74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EAFE6-FCDC-974F-9DD8-3E174137E49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4FCD8D-EEEE-4D43-8480-876673E3A83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5DD0C64-EFF8-B041-B95E-59DF1BB12CB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vert="horz" lIns="64284" tIns="32142" rIns="64284" bIns="32142"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DADBB3-27F0-154B-8AD2-0618D19CBB8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648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579" y="1600649"/>
            <a:ext cx="4060775" cy="4525119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F16DD1-C062-EB4E-BF2E-B570419DA9A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marL="0" indent="0">
              <a:buNone/>
              <a:defRPr sz="1700" b="1"/>
            </a:lvl1pPr>
            <a:lvl2pPr marL="321424" indent="0">
              <a:buNone/>
              <a:defRPr sz="1400" b="1"/>
            </a:lvl2pPr>
            <a:lvl3pPr marL="642849" indent="0">
              <a:buNone/>
              <a:defRPr sz="1300" b="1"/>
            </a:lvl3pPr>
            <a:lvl4pPr marL="964274" indent="0">
              <a:buNone/>
              <a:defRPr sz="1100" b="1"/>
            </a:lvl4pPr>
            <a:lvl5pPr marL="1285697" indent="0">
              <a:buNone/>
              <a:defRPr sz="1100" b="1"/>
            </a:lvl5pPr>
            <a:lvl6pPr marL="1607123" indent="0">
              <a:buNone/>
              <a:defRPr sz="1100" b="1"/>
            </a:lvl6pPr>
            <a:lvl7pPr marL="1928546" indent="0">
              <a:buNone/>
              <a:defRPr sz="1100" b="1"/>
            </a:lvl7pPr>
            <a:lvl8pPr marL="2249971" indent="0">
              <a:buNone/>
              <a:defRPr sz="1100" b="1"/>
            </a:lvl8pPr>
            <a:lvl9pPr marL="2571396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27CE72-BFA2-824D-BB3A-0E62DC26804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4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4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8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3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7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2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58F6-D494-6C4C-B1C8-F72425175FF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004748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BAEDB4-FD54-0D4C-8ED9-55FA556D82A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2E639F-F1C6-9841-9ED8-245BD5AA2E5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9" y="273475"/>
            <a:ext cx="3008189" cy="1161975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4" y="273473"/>
            <a:ext cx="5111130" cy="5852294"/>
          </a:xfrm>
          <a:prstGeom prst="rect">
            <a:avLst/>
          </a:prstGeom>
        </p:spPr>
        <p:txBody>
          <a:bodyPr vert="horz" lIns="64284" tIns="32142" rIns="64284" bIns="32142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649" y="1435448"/>
            <a:ext cx="3008189" cy="469031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24EECE-0470-2E45-AE90-639063006F0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637" y="4800824"/>
            <a:ext cx="5486177" cy="567035"/>
          </a:xfrm>
          <a:prstGeom prst="rect">
            <a:avLst/>
          </a:prstGeom>
        </p:spPr>
        <p:txBody>
          <a:bodyPr vert="horz" lIns="64284" tIns="32142" rIns="64284" bIns="32142"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637" y="612800"/>
            <a:ext cx="5486177" cy="4114354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2200"/>
            </a:lvl1pPr>
            <a:lvl2pPr marL="321424" indent="0">
              <a:buNone/>
              <a:defRPr sz="2000"/>
            </a:lvl2pPr>
            <a:lvl3pPr marL="642849" indent="0">
              <a:buNone/>
              <a:defRPr sz="1700"/>
            </a:lvl3pPr>
            <a:lvl4pPr marL="964274" indent="0">
              <a:buNone/>
              <a:defRPr sz="1400"/>
            </a:lvl4pPr>
            <a:lvl5pPr marL="1285697" indent="0">
              <a:buNone/>
              <a:defRPr sz="1400"/>
            </a:lvl5pPr>
            <a:lvl6pPr marL="1607123" indent="0">
              <a:buNone/>
              <a:defRPr sz="1400"/>
            </a:lvl6pPr>
            <a:lvl7pPr marL="1928546" indent="0">
              <a:buNone/>
              <a:defRPr sz="1400"/>
            </a:lvl7pPr>
            <a:lvl8pPr marL="2249971" indent="0">
              <a:buNone/>
              <a:defRPr sz="1400"/>
            </a:lvl8pPr>
            <a:lvl9pPr marL="2571396" indent="0">
              <a:buNone/>
              <a:defRPr sz="14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637" y="5367860"/>
            <a:ext cx="5486177" cy="804788"/>
          </a:xfrm>
          <a:prstGeom prst="rect">
            <a:avLst/>
          </a:prstGeom>
        </p:spPr>
        <p:txBody>
          <a:bodyPr vert="horz" lIns="64284" tIns="32142" rIns="64284" bIns="32142"/>
          <a:lstStyle>
            <a:lvl1pPr marL="0" indent="0">
              <a:buNone/>
              <a:defRPr sz="1000"/>
            </a:lvl1pPr>
            <a:lvl2pPr marL="321424" indent="0">
              <a:buNone/>
              <a:defRPr sz="800"/>
            </a:lvl2pPr>
            <a:lvl3pPr marL="642849" indent="0">
              <a:buNone/>
              <a:defRPr sz="700"/>
            </a:lvl3pPr>
            <a:lvl4pPr marL="964274" indent="0">
              <a:buNone/>
              <a:defRPr sz="600"/>
            </a:lvl4pPr>
            <a:lvl5pPr marL="1285697" indent="0">
              <a:buNone/>
              <a:defRPr sz="600"/>
            </a:lvl5pPr>
            <a:lvl6pPr marL="1607123" indent="0">
              <a:buNone/>
              <a:defRPr sz="600"/>
            </a:lvl6pPr>
            <a:lvl7pPr marL="1928546" indent="0">
              <a:buNone/>
              <a:defRPr sz="600"/>
            </a:lvl7pPr>
            <a:lvl8pPr marL="2249971" indent="0">
              <a:buNone/>
              <a:defRPr sz="600"/>
            </a:lvl8pPr>
            <a:lvl9pPr marL="2571396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E5C773-7634-DD49-9E2C-B036215D298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647" y="1600649"/>
            <a:ext cx="8228707" cy="4525119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EB670C-DABC-DF40-9603-390F16B8641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177" y="274588"/>
            <a:ext cx="2057176" cy="5851178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647" y="274588"/>
            <a:ext cx="6064374" cy="5851178"/>
          </a:xfrm>
          <a:prstGeom prst="rect">
            <a:avLst/>
          </a:prstGeom>
        </p:spPr>
        <p:txBody>
          <a:bodyPr vert="eaVert" lIns="64284" tIns="32142" rIns="64284" bIns="32142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7921AF-79D4-BE4A-A3FF-6583513C952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2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4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7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9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2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4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9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546B6E-4985-6646-9DCB-C366706181E8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FC72-1AE0-3741-9F76-B5E6870FD475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18874D-E849-184E-B742-0D9A6C4E8567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568F2-E1A4-1C41-8D6C-F71ECBD40A1C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017"/>
            <a:ext cx="7772400" cy="1362074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242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4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73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97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2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14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6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95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D58038-5690-1B46-BAF5-CD93D7D54739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0E412-C462-AC42-9AED-7A27F7861A1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3" y="160038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38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F8DBF7-EAB0-EE42-8A6B-5754E32EE25D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A2E0A-3799-BC4A-BFCA-4F1E5D5C46D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CCE4-76DB-9D4F-B6DE-64F6EFD0914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338068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2429" indent="0">
              <a:buNone/>
              <a:defRPr sz="2000" b="1"/>
            </a:lvl2pPr>
            <a:lvl3pPr marL="904868" indent="0">
              <a:buNone/>
              <a:defRPr sz="1800" b="1"/>
            </a:lvl3pPr>
            <a:lvl4pPr marL="1357332" indent="0">
              <a:buNone/>
              <a:defRPr sz="1600" b="1"/>
            </a:lvl4pPr>
            <a:lvl5pPr marL="1809770" indent="0">
              <a:buNone/>
              <a:defRPr sz="1600" b="1"/>
            </a:lvl5pPr>
            <a:lvl6pPr marL="2262235" indent="0">
              <a:buNone/>
              <a:defRPr sz="1600" b="1"/>
            </a:lvl6pPr>
            <a:lvl7pPr marL="2714649" indent="0">
              <a:buNone/>
              <a:defRPr sz="1600" b="1"/>
            </a:lvl7pPr>
            <a:lvl8pPr marL="3167087" indent="0">
              <a:buNone/>
              <a:defRPr sz="1600" b="1"/>
            </a:lvl8pPr>
            <a:lvl9pPr marL="3619525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43" y="1535113"/>
            <a:ext cx="4041775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2429" indent="0">
              <a:buNone/>
              <a:defRPr sz="2000" b="1"/>
            </a:lvl2pPr>
            <a:lvl3pPr marL="904868" indent="0">
              <a:buNone/>
              <a:defRPr sz="1800" b="1"/>
            </a:lvl3pPr>
            <a:lvl4pPr marL="1357332" indent="0">
              <a:buNone/>
              <a:defRPr sz="1600" b="1"/>
            </a:lvl4pPr>
            <a:lvl5pPr marL="1809770" indent="0">
              <a:buNone/>
              <a:defRPr sz="1600" b="1"/>
            </a:lvl5pPr>
            <a:lvl6pPr marL="2262235" indent="0">
              <a:buNone/>
              <a:defRPr sz="1600" b="1"/>
            </a:lvl6pPr>
            <a:lvl7pPr marL="2714649" indent="0">
              <a:buNone/>
              <a:defRPr sz="1600" b="1"/>
            </a:lvl7pPr>
            <a:lvl8pPr marL="3167087" indent="0">
              <a:buNone/>
              <a:defRPr sz="1600" b="1"/>
            </a:lvl8pPr>
            <a:lvl9pPr marL="3619525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883975-ED73-E74D-8564-C594750068D0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C2A7B-97CA-364C-8EAC-C9ADCA857BDE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083C1-C042-1045-B346-6D5F3922ABA9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2FAB-061A-FE46-8BFC-DAF78E84049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6FB52B-0D11-5649-9C3C-CBED04E27208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0FE37-6D19-4043-A0A2-3F9D73AF82DD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24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429" indent="0">
              <a:buNone/>
              <a:defRPr sz="1200"/>
            </a:lvl2pPr>
            <a:lvl3pPr marL="904868" indent="0">
              <a:buNone/>
              <a:defRPr sz="1000"/>
            </a:lvl3pPr>
            <a:lvl4pPr marL="1357332" indent="0">
              <a:buNone/>
              <a:defRPr sz="900"/>
            </a:lvl4pPr>
            <a:lvl5pPr marL="1809770" indent="0">
              <a:buNone/>
              <a:defRPr sz="900"/>
            </a:lvl5pPr>
            <a:lvl6pPr marL="2262235" indent="0">
              <a:buNone/>
              <a:defRPr sz="900"/>
            </a:lvl6pPr>
            <a:lvl7pPr marL="2714649" indent="0">
              <a:buNone/>
              <a:defRPr sz="900"/>
            </a:lvl7pPr>
            <a:lvl8pPr marL="3167087" indent="0">
              <a:buNone/>
              <a:defRPr sz="900"/>
            </a:lvl8pPr>
            <a:lvl9pPr marL="3619525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60944B-181D-F249-BB83-FD3EB0F024AF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4DD7D-912A-8A46-95C3-9A9A0E13B12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2429" indent="0">
              <a:buNone/>
              <a:defRPr sz="2800"/>
            </a:lvl2pPr>
            <a:lvl3pPr marL="904868" indent="0">
              <a:buNone/>
              <a:defRPr sz="2500"/>
            </a:lvl3pPr>
            <a:lvl4pPr marL="1357332" indent="0">
              <a:buNone/>
              <a:defRPr sz="2000"/>
            </a:lvl4pPr>
            <a:lvl5pPr marL="1809770" indent="0">
              <a:buNone/>
              <a:defRPr sz="2000"/>
            </a:lvl5pPr>
            <a:lvl6pPr marL="2262235" indent="0">
              <a:buNone/>
              <a:defRPr sz="2000"/>
            </a:lvl6pPr>
            <a:lvl7pPr marL="2714649" indent="0">
              <a:buNone/>
              <a:defRPr sz="2000"/>
            </a:lvl7pPr>
            <a:lvl8pPr marL="3167087" indent="0">
              <a:buNone/>
              <a:defRPr sz="2000"/>
            </a:lvl8pPr>
            <a:lvl9pPr marL="3619525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2429" indent="0">
              <a:buNone/>
              <a:defRPr sz="1200"/>
            </a:lvl2pPr>
            <a:lvl3pPr marL="904868" indent="0">
              <a:buNone/>
              <a:defRPr sz="1000"/>
            </a:lvl3pPr>
            <a:lvl4pPr marL="1357332" indent="0">
              <a:buNone/>
              <a:defRPr sz="900"/>
            </a:lvl4pPr>
            <a:lvl5pPr marL="1809770" indent="0">
              <a:buNone/>
              <a:defRPr sz="900"/>
            </a:lvl5pPr>
            <a:lvl6pPr marL="2262235" indent="0">
              <a:buNone/>
              <a:defRPr sz="900"/>
            </a:lvl6pPr>
            <a:lvl7pPr marL="2714649" indent="0">
              <a:buNone/>
              <a:defRPr sz="900"/>
            </a:lvl7pPr>
            <a:lvl8pPr marL="3167087" indent="0">
              <a:buNone/>
              <a:defRPr sz="900"/>
            </a:lvl8pPr>
            <a:lvl9pPr marL="3619525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FB8AEA-F61E-C34F-A173-A54C6B1D429C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FC420-A7CD-A541-A06D-021A2FF73A9A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A95F33-1A58-4F46-8F0C-18606FBE184E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D4BF1-6A9B-1446-8979-26184A8881F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757"/>
            <a:ext cx="2057400" cy="5851526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1" y="274757"/>
            <a:ext cx="6019799" cy="5851526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A12C4E-7B46-A444-A372-712B82A9D278}" type="datetime1">
              <a:rPr lang="ja-JP" altLang="en-US" smtClean="0"/>
              <a:t>2017/9/13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FC050-AFBF-C54E-A58C-B0DC5C9C1B3E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3116" y="1151934"/>
            <a:ext cx="7358063" cy="232171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defTabSz="407135">
              <a:defRPr sz="5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 lvl="0">
              <a:defRPr sz="1800"/>
            </a:pPr>
            <a:r>
              <a:rPr sz="5600"/>
              <a:t>タイトルテキスト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3116" y="3536156"/>
            <a:ext cx="7358063" cy="79474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407135">
              <a:spcBef>
                <a:spcPts val="0"/>
              </a:spcBef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lvl1pPr>
            <a:lvl2pPr marL="0" indent="159340" defTabSz="407135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lvl2pPr>
            <a:lvl3pPr marL="0" indent="318606" defTabSz="407135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lvl3pPr>
            <a:lvl4pPr marL="0" indent="477974" defTabSz="407135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lvl4pPr>
            <a:lvl5pPr marL="0" indent="637243" defTabSz="407135">
              <a:spcBef>
                <a:spcPts val="0"/>
              </a:spcBef>
              <a:buSzTx/>
              <a:buNone/>
              <a:defRPr sz="2200">
                <a:solidFill>
                  <a:srgbClr val="000000"/>
                </a:solidFill>
                <a:latin typeface="+mn-lt"/>
                <a:ea typeface="+mn-ea"/>
                <a:cs typeface="+mn-cs"/>
                <a:sym typeface="ヒラギノ角ゴ ProN W3"/>
              </a:defRPr>
            </a:lvl5pPr>
          </a:lstStyle>
          <a:p>
            <a:pPr lvl="0">
              <a:defRPr sz="1800"/>
            </a:pPr>
            <a:r>
              <a:rPr sz="2200"/>
              <a:t>本文レベル1</a:t>
            </a:r>
          </a:p>
          <a:p>
            <a:pPr lvl="1">
              <a:defRPr sz="1800"/>
            </a:pPr>
            <a:r>
              <a:rPr sz="2200"/>
              <a:t>本文レベル2</a:t>
            </a:r>
          </a:p>
          <a:p>
            <a:pPr lvl="2">
              <a:defRPr sz="1800"/>
            </a:pPr>
            <a:r>
              <a:rPr sz="2200"/>
              <a:t>本文レベル3</a:t>
            </a:r>
          </a:p>
          <a:p>
            <a:pPr lvl="3">
              <a:defRPr sz="1800"/>
            </a:pPr>
            <a:r>
              <a:rPr sz="2200"/>
              <a:t>本文レベル4</a:t>
            </a:r>
          </a:p>
          <a:p>
            <a:pPr lvl="4">
              <a:defRPr sz="1800"/>
            </a:pPr>
            <a:r>
              <a:rPr sz="2200"/>
              <a:t>本文レベル 5</a:t>
            </a:r>
          </a:p>
        </p:txBody>
      </p:sp>
    </p:spTree>
    <p:extLst/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10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72CB6-6F48-0142-8FF8-6B960D309DA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1D45-E756-B948-A51C-71E23D78264A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96" indent="0">
              <a:buNone/>
              <a:defRPr sz="1800" b="1"/>
            </a:lvl3pPr>
            <a:lvl4pPr marL="1369351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43" indent="0">
              <a:buNone/>
              <a:defRPr sz="1600" b="1"/>
            </a:lvl6pPr>
            <a:lvl7pPr marL="2738698" indent="0">
              <a:buNone/>
              <a:defRPr sz="1600" b="1"/>
            </a:lvl7pPr>
            <a:lvl8pPr marL="3195141" indent="0">
              <a:buNone/>
              <a:defRPr sz="1600" b="1"/>
            </a:lvl8pPr>
            <a:lvl9pPr marL="36515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40" indent="0">
              <a:buNone/>
              <a:defRPr sz="2000" b="1"/>
            </a:lvl2pPr>
            <a:lvl3pPr marL="912896" indent="0">
              <a:buNone/>
              <a:defRPr sz="1800" b="1"/>
            </a:lvl3pPr>
            <a:lvl4pPr marL="1369351" indent="0">
              <a:buNone/>
              <a:defRPr sz="1600" b="1"/>
            </a:lvl4pPr>
            <a:lvl5pPr marL="1825796" indent="0">
              <a:buNone/>
              <a:defRPr sz="1600" b="1"/>
            </a:lvl5pPr>
            <a:lvl6pPr marL="2282243" indent="0">
              <a:buNone/>
              <a:defRPr sz="1600" b="1"/>
            </a:lvl6pPr>
            <a:lvl7pPr marL="2738698" indent="0">
              <a:buNone/>
              <a:defRPr sz="1600" b="1"/>
            </a:lvl7pPr>
            <a:lvl8pPr marL="3195141" indent="0">
              <a:buNone/>
              <a:defRPr sz="1600" b="1"/>
            </a:lvl8pPr>
            <a:lvl9pPr marL="3651593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5A338-372F-014F-AE87-EB625347E0A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3340775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85"/>
            <a:ext cx="7772400" cy="1362075"/>
          </a:xfrm>
        </p:spPr>
        <p:txBody>
          <a:bodyPr anchor="t"/>
          <a:lstStyle>
            <a:lvl1pPr algn="l">
              <a:defRPr sz="396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4568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35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370453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82727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28408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740905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31976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654536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3B12-93F0-5940-8D55-D084C6CCF592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790"/>
            </a:lvl1pPr>
            <a:lvl2pPr>
              <a:defRPr sz="2430"/>
            </a:lvl2pPr>
            <a:lvl3pPr>
              <a:defRPr sz="198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790"/>
            </a:lvl1pPr>
            <a:lvl2pPr>
              <a:defRPr sz="2430"/>
            </a:lvl2pPr>
            <a:lvl3pPr>
              <a:defRPr sz="198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F90C-1822-254D-A74A-B9390C124918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56818" indent="0">
              <a:buNone/>
              <a:defRPr sz="1980" b="1"/>
            </a:lvl2pPr>
            <a:lvl3pPr marL="913635" indent="0">
              <a:buNone/>
              <a:defRPr sz="1800" b="1"/>
            </a:lvl3pPr>
            <a:lvl4pPr marL="1370453" indent="0">
              <a:buNone/>
              <a:defRPr sz="1620" b="1"/>
            </a:lvl4pPr>
            <a:lvl5pPr marL="1827270" indent="0">
              <a:buNone/>
              <a:defRPr sz="1620" b="1"/>
            </a:lvl5pPr>
            <a:lvl6pPr marL="2284088" indent="0">
              <a:buNone/>
              <a:defRPr sz="1620" b="1"/>
            </a:lvl6pPr>
            <a:lvl7pPr marL="2740905" indent="0">
              <a:buNone/>
              <a:defRPr sz="1620" b="1"/>
            </a:lvl7pPr>
            <a:lvl8pPr marL="3197680" indent="0">
              <a:buNone/>
              <a:defRPr sz="1620" b="1"/>
            </a:lvl8pPr>
            <a:lvl9pPr marL="3654536" indent="0">
              <a:buNone/>
              <a:defRPr sz="162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30"/>
            </a:lvl1pPr>
            <a:lvl2pPr>
              <a:defRPr sz="198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110" y="1535113"/>
            <a:ext cx="4041775" cy="639762"/>
          </a:xfrm>
        </p:spPr>
        <p:txBody>
          <a:bodyPr anchor="b"/>
          <a:lstStyle>
            <a:lvl1pPr marL="0" indent="0">
              <a:buNone/>
              <a:defRPr sz="2430" b="1"/>
            </a:lvl1pPr>
            <a:lvl2pPr marL="456818" indent="0">
              <a:buNone/>
              <a:defRPr sz="1980" b="1"/>
            </a:lvl2pPr>
            <a:lvl3pPr marL="913635" indent="0">
              <a:buNone/>
              <a:defRPr sz="1800" b="1"/>
            </a:lvl3pPr>
            <a:lvl4pPr marL="1370453" indent="0">
              <a:buNone/>
              <a:defRPr sz="1620" b="1"/>
            </a:lvl4pPr>
            <a:lvl5pPr marL="1827270" indent="0">
              <a:buNone/>
              <a:defRPr sz="1620" b="1"/>
            </a:lvl5pPr>
            <a:lvl6pPr marL="2284088" indent="0">
              <a:buNone/>
              <a:defRPr sz="1620" b="1"/>
            </a:lvl6pPr>
            <a:lvl7pPr marL="2740905" indent="0">
              <a:buNone/>
              <a:defRPr sz="1620" b="1"/>
            </a:lvl7pPr>
            <a:lvl8pPr marL="3197680" indent="0">
              <a:buNone/>
              <a:defRPr sz="1620" b="1"/>
            </a:lvl8pPr>
            <a:lvl9pPr marL="3654536" indent="0">
              <a:buNone/>
              <a:defRPr sz="162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110" y="2174875"/>
            <a:ext cx="4041775" cy="3951288"/>
          </a:xfrm>
        </p:spPr>
        <p:txBody>
          <a:bodyPr/>
          <a:lstStyle>
            <a:lvl1pPr>
              <a:defRPr sz="2430"/>
            </a:lvl1pPr>
            <a:lvl2pPr>
              <a:defRPr sz="198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3AB77-3E34-DE44-AA34-F0B0711688E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DEFFC-68C0-0942-A0D8-229EED5ECFA4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54BBF-DFFC-9640-85B0-0A0C35FD992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198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135"/>
            <a:ext cx="5111750" cy="5853113"/>
          </a:xfrm>
        </p:spPr>
        <p:txBody>
          <a:bodyPr/>
          <a:lstStyle>
            <a:lvl1pPr>
              <a:defRPr sz="3240"/>
            </a:lvl1pPr>
            <a:lvl2pPr>
              <a:defRPr sz="2790"/>
            </a:lvl2pPr>
            <a:lvl3pPr>
              <a:defRPr sz="243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40"/>
            </a:lvl1pPr>
            <a:lvl2pPr marL="456818" indent="0">
              <a:buNone/>
              <a:defRPr sz="1170"/>
            </a:lvl2pPr>
            <a:lvl3pPr marL="913635" indent="0">
              <a:buNone/>
              <a:defRPr sz="990"/>
            </a:lvl3pPr>
            <a:lvl4pPr marL="1370453" indent="0">
              <a:buNone/>
              <a:defRPr sz="900"/>
            </a:lvl4pPr>
            <a:lvl5pPr marL="1827270" indent="0">
              <a:buNone/>
              <a:defRPr sz="900"/>
            </a:lvl5pPr>
            <a:lvl6pPr marL="2284088" indent="0">
              <a:buNone/>
              <a:defRPr sz="900"/>
            </a:lvl6pPr>
            <a:lvl7pPr marL="2740905" indent="0">
              <a:buNone/>
              <a:defRPr sz="900"/>
            </a:lvl7pPr>
            <a:lvl8pPr marL="3197680" indent="0">
              <a:buNone/>
              <a:defRPr sz="900"/>
            </a:lvl8pPr>
            <a:lvl9pPr marL="365453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03E8-BE48-3A4C-9F39-BF291CDBE593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98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40"/>
            </a:lvl1pPr>
            <a:lvl2pPr marL="456818" indent="0">
              <a:buNone/>
              <a:defRPr sz="2790"/>
            </a:lvl2pPr>
            <a:lvl3pPr marL="913635" indent="0">
              <a:buNone/>
              <a:defRPr sz="2430"/>
            </a:lvl3pPr>
            <a:lvl4pPr marL="1370453" indent="0">
              <a:buNone/>
              <a:defRPr sz="1980"/>
            </a:lvl4pPr>
            <a:lvl5pPr marL="1827270" indent="0">
              <a:buNone/>
              <a:defRPr sz="1980"/>
            </a:lvl5pPr>
            <a:lvl6pPr marL="2284088" indent="0">
              <a:buNone/>
              <a:defRPr sz="1980"/>
            </a:lvl6pPr>
            <a:lvl7pPr marL="2740905" indent="0">
              <a:buNone/>
              <a:defRPr sz="1980"/>
            </a:lvl7pPr>
            <a:lvl8pPr marL="3197680" indent="0">
              <a:buNone/>
              <a:defRPr sz="1980"/>
            </a:lvl8pPr>
            <a:lvl9pPr marL="3654536" indent="0">
              <a:buNone/>
              <a:defRPr sz="198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40"/>
            </a:lvl1pPr>
            <a:lvl2pPr marL="456818" indent="0">
              <a:buNone/>
              <a:defRPr sz="1170"/>
            </a:lvl2pPr>
            <a:lvl3pPr marL="913635" indent="0">
              <a:buNone/>
              <a:defRPr sz="990"/>
            </a:lvl3pPr>
            <a:lvl4pPr marL="1370453" indent="0">
              <a:buNone/>
              <a:defRPr sz="900"/>
            </a:lvl4pPr>
            <a:lvl5pPr marL="1827270" indent="0">
              <a:buNone/>
              <a:defRPr sz="900"/>
            </a:lvl5pPr>
            <a:lvl6pPr marL="2284088" indent="0">
              <a:buNone/>
              <a:defRPr sz="900"/>
            </a:lvl6pPr>
            <a:lvl7pPr marL="2740905" indent="0">
              <a:buNone/>
              <a:defRPr sz="900"/>
            </a:lvl7pPr>
            <a:lvl8pPr marL="3197680" indent="0">
              <a:buNone/>
              <a:defRPr sz="900"/>
            </a:lvl8pPr>
            <a:lvl9pPr marL="3654536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DB4C1-A811-B546-BE82-8809837D74FE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A3C6F-AC11-1A4E-AC00-25A4DCA38F19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E68D-B7CF-0A4F-8DFC-4B732D2E7BD6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6CEE2-E777-8B4B-961B-0CD9B0E334B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125223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697D6-FF29-2140-A149-3A12817BA85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239102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vert="horz" lIns="63291" tIns="31607" rIns="63291" bIns="31607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958"/>
            <a:ext cx="6400354" cy="1752451"/>
          </a:xfrm>
          <a:prstGeom prst="rect">
            <a:avLst/>
          </a:prstGeom>
        </p:spPr>
        <p:txBody>
          <a:bodyPr vert="horz" lIns="63291" tIns="31607" rIns="63291" bIns="31607"/>
          <a:lstStyle>
            <a:lvl1pPr marL="0" indent="0" algn="ctr">
              <a:buNone/>
              <a:defRPr/>
            </a:lvl1pPr>
            <a:lvl2pPr marL="316362" indent="0" algn="ctr">
              <a:buNone/>
              <a:defRPr/>
            </a:lvl2pPr>
            <a:lvl3pPr marL="632712" indent="0" algn="ctr">
              <a:buNone/>
              <a:defRPr/>
            </a:lvl3pPr>
            <a:lvl4pPr marL="949139" indent="0" algn="ctr">
              <a:buNone/>
              <a:defRPr/>
            </a:lvl4pPr>
            <a:lvl5pPr marL="1265494" indent="0" algn="ctr">
              <a:buNone/>
              <a:defRPr/>
            </a:lvl5pPr>
            <a:lvl6pPr marL="1581904" indent="0" algn="ctr">
              <a:buNone/>
              <a:defRPr/>
            </a:lvl6pPr>
            <a:lvl7pPr marL="1898288" indent="0" algn="ctr">
              <a:buNone/>
              <a:defRPr/>
            </a:lvl7pPr>
            <a:lvl8pPr marL="2214643" indent="0" algn="ctr">
              <a:buNone/>
              <a:defRPr/>
            </a:lvl8pPr>
            <a:lvl9pPr marL="2531027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/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3291" tIns="31607" rIns="63291" bIns="31607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647" y="1600958"/>
            <a:ext cx="8228707" cy="4525119"/>
          </a:xfrm>
          <a:prstGeom prst="rect">
            <a:avLst/>
          </a:prstGeom>
        </p:spPr>
        <p:txBody>
          <a:bodyPr vert="horz" lIns="63291" tIns="31607" rIns="63291" bIns="31607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/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89" y="4406804"/>
            <a:ext cx="7772176" cy="1361777"/>
          </a:xfrm>
          <a:prstGeom prst="rect">
            <a:avLst/>
          </a:prstGeom>
        </p:spPr>
        <p:txBody>
          <a:bodyPr vert="horz" lIns="63291" tIns="31607" rIns="63291" bIns="31607"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vert="horz" lIns="63291" tIns="31607" rIns="63291" bIns="31607" anchor="b"/>
          <a:lstStyle>
            <a:lvl1pPr marL="0" indent="0">
              <a:buNone/>
              <a:defRPr sz="1400"/>
            </a:lvl1pPr>
            <a:lvl2pPr marL="316362" indent="0">
              <a:buNone/>
              <a:defRPr sz="1300"/>
            </a:lvl2pPr>
            <a:lvl3pPr marL="632712" indent="0">
              <a:buNone/>
              <a:defRPr sz="1100"/>
            </a:lvl3pPr>
            <a:lvl4pPr marL="949139" indent="0">
              <a:buNone/>
              <a:defRPr sz="1000"/>
            </a:lvl4pPr>
            <a:lvl5pPr marL="1265494" indent="0">
              <a:buNone/>
              <a:defRPr sz="1000"/>
            </a:lvl5pPr>
            <a:lvl6pPr marL="1581904" indent="0">
              <a:buNone/>
              <a:defRPr sz="1000"/>
            </a:lvl6pPr>
            <a:lvl7pPr marL="1898288" indent="0">
              <a:buNone/>
              <a:defRPr sz="1000"/>
            </a:lvl7pPr>
            <a:lvl8pPr marL="2214643" indent="0">
              <a:buNone/>
              <a:defRPr sz="1000"/>
            </a:lvl8pPr>
            <a:lvl9pPr marL="2531027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/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3291" tIns="31607" rIns="63291" bIns="31607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648" y="1600958"/>
            <a:ext cx="4060775" cy="4525119"/>
          </a:xfrm>
          <a:prstGeom prst="rect">
            <a:avLst/>
          </a:prstGeom>
        </p:spPr>
        <p:txBody>
          <a:bodyPr vert="horz" lIns="63291" tIns="31607" rIns="63291" bIns="31607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581" y="1600958"/>
            <a:ext cx="4060775" cy="4525119"/>
          </a:xfrm>
          <a:prstGeom prst="rect">
            <a:avLst/>
          </a:prstGeom>
        </p:spPr>
        <p:txBody>
          <a:bodyPr vert="horz" lIns="63291" tIns="31607" rIns="63291" bIns="31607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/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3291" tIns="31607" rIns="63291" bIns="31607"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  <a:prstGeom prst="rect">
            <a:avLst/>
          </a:prstGeom>
        </p:spPr>
        <p:txBody>
          <a:bodyPr vert="horz" lIns="63291" tIns="31607" rIns="63291" bIns="31607" anchor="b"/>
          <a:lstStyle>
            <a:lvl1pPr marL="0" indent="0">
              <a:buNone/>
              <a:defRPr sz="1700" b="1"/>
            </a:lvl1pPr>
            <a:lvl2pPr marL="316362" indent="0">
              <a:buNone/>
              <a:defRPr sz="1400" b="1"/>
            </a:lvl2pPr>
            <a:lvl3pPr marL="632712" indent="0">
              <a:buNone/>
              <a:defRPr sz="1300" b="1"/>
            </a:lvl3pPr>
            <a:lvl4pPr marL="949139" indent="0">
              <a:buNone/>
              <a:defRPr sz="1100" b="1"/>
            </a:lvl4pPr>
            <a:lvl5pPr marL="1265494" indent="0">
              <a:buNone/>
              <a:defRPr sz="1100" b="1"/>
            </a:lvl5pPr>
            <a:lvl6pPr marL="1581904" indent="0">
              <a:buNone/>
              <a:defRPr sz="1100" b="1"/>
            </a:lvl6pPr>
            <a:lvl7pPr marL="1898288" indent="0">
              <a:buNone/>
              <a:defRPr sz="1100" b="1"/>
            </a:lvl7pPr>
            <a:lvl8pPr marL="2214643" indent="0">
              <a:buNone/>
              <a:defRPr sz="1100" b="1"/>
            </a:lvl8pPr>
            <a:lvl9pPr marL="2531027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8" y="2174379"/>
            <a:ext cx="4039568" cy="3951387"/>
          </a:xfrm>
          <a:prstGeom prst="rect">
            <a:avLst/>
          </a:prstGeom>
        </p:spPr>
        <p:txBody>
          <a:bodyPr vert="horz" lIns="63291" tIns="31607" rIns="63291" bIns="31607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  <a:prstGeom prst="rect">
            <a:avLst/>
          </a:prstGeom>
        </p:spPr>
        <p:txBody>
          <a:bodyPr vert="horz" lIns="63291" tIns="31607" rIns="63291" bIns="31607" anchor="b"/>
          <a:lstStyle>
            <a:lvl1pPr marL="0" indent="0">
              <a:buNone/>
              <a:defRPr sz="1700" b="1"/>
            </a:lvl1pPr>
            <a:lvl2pPr marL="316362" indent="0">
              <a:buNone/>
              <a:defRPr sz="1400" b="1"/>
            </a:lvl2pPr>
            <a:lvl3pPr marL="632712" indent="0">
              <a:buNone/>
              <a:defRPr sz="1300" b="1"/>
            </a:lvl3pPr>
            <a:lvl4pPr marL="949139" indent="0">
              <a:buNone/>
              <a:defRPr sz="1100" b="1"/>
            </a:lvl4pPr>
            <a:lvl5pPr marL="1265494" indent="0">
              <a:buNone/>
              <a:defRPr sz="1100" b="1"/>
            </a:lvl5pPr>
            <a:lvl6pPr marL="1581904" indent="0">
              <a:buNone/>
              <a:defRPr sz="1100" b="1"/>
            </a:lvl6pPr>
            <a:lvl7pPr marL="1898288" indent="0">
              <a:buNone/>
              <a:defRPr sz="1100" b="1"/>
            </a:lvl7pPr>
            <a:lvl8pPr marL="2214643" indent="0">
              <a:buNone/>
              <a:defRPr sz="1100" b="1"/>
            </a:lvl8pPr>
            <a:lvl9pPr marL="2531027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  <a:prstGeom prst="rect">
            <a:avLst/>
          </a:prstGeom>
        </p:spPr>
        <p:txBody>
          <a:bodyPr vert="horz" lIns="63291" tIns="31607" rIns="63291" bIns="31607"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/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3291" tIns="31607" rIns="63291" bIns="31607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/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958" y="273785"/>
            <a:ext cx="3008189" cy="1161975"/>
          </a:xfrm>
          <a:prstGeom prst="rect">
            <a:avLst/>
          </a:prstGeom>
        </p:spPr>
        <p:txBody>
          <a:bodyPr vert="horz" lIns="63291" tIns="31607" rIns="63291" bIns="31607"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4" y="273475"/>
            <a:ext cx="5111130" cy="5852294"/>
          </a:xfrm>
          <a:prstGeom prst="rect">
            <a:avLst/>
          </a:prstGeom>
        </p:spPr>
        <p:txBody>
          <a:bodyPr vert="horz" lIns="63291" tIns="31607" rIns="63291" bIns="31607"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958" y="1435448"/>
            <a:ext cx="3008189" cy="4690318"/>
          </a:xfrm>
          <a:prstGeom prst="rect">
            <a:avLst/>
          </a:prstGeom>
        </p:spPr>
        <p:txBody>
          <a:bodyPr vert="horz" lIns="63291" tIns="31607" rIns="63291" bIns="31607"/>
          <a:lstStyle>
            <a:lvl1pPr marL="0" indent="0">
              <a:buNone/>
              <a:defRPr sz="1000"/>
            </a:lvl1pPr>
            <a:lvl2pPr marL="316362" indent="0">
              <a:buNone/>
              <a:defRPr sz="800"/>
            </a:lvl2pPr>
            <a:lvl3pPr marL="632712" indent="0">
              <a:buNone/>
              <a:defRPr sz="700"/>
            </a:lvl3pPr>
            <a:lvl4pPr marL="949139" indent="0">
              <a:buNone/>
              <a:defRPr sz="600"/>
            </a:lvl4pPr>
            <a:lvl5pPr marL="1265494" indent="0">
              <a:buNone/>
              <a:defRPr sz="600"/>
            </a:lvl5pPr>
            <a:lvl6pPr marL="1581904" indent="0">
              <a:buNone/>
              <a:defRPr sz="600"/>
            </a:lvl6pPr>
            <a:lvl7pPr marL="1898288" indent="0">
              <a:buNone/>
              <a:defRPr sz="600"/>
            </a:lvl7pPr>
            <a:lvl8pPr marL="2214643" indent="0">
              <a:buNone/>
              <a:defRPr sz="600"/>
            </a:lvl8pPr>
            <a:lvl9pPr marL="2531027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/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946" y="4800826"/>
            <a:ext cx="5486177" cy="567035"/>
          </a:xfrm>
          <a:prstGeom prst="rect">
            <a:avLst/>
          </a:prstGeom>
        </p:spPr>
        <p:txBody>
          <a:bodyPr vert="horz" lIns="63291" tIns="31607" rIns="63291" bIns="31607"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946" y="612800"/>
            <a:ext cx="5486177" cy="4114354"/>
          </a:xfrm>
          <a:prstGeom prst="rect">
            <a:avLst/>
          </a:prstGeom>
        </p:spPr>
        <p:txBody>
          <a:bodyPr vert="horz" lIns="63291" tIns="31607" rIns="63291" bIns="31607"/>
          <a:lstStyle>
            <a:lvl1pPr marL="0" indent="0">
              <a:buNone/>
              <a:defRPr sz="2200"/>
            </a:lvl1pPr>
            <a:lvl2pPr marL="316362" indent="0">
              <a:buNone/>
              <a:defRPr sz="2000"/>
            </a:lvl2pPr>
            <a:lvl3pPr marL="632712" indent="0">
              <a:buNone/>
              <a:defRPr sz="1700"/>
            </a:lvl3pPr>
            <a:lvl4pPr marL="949139" indent="0">
              <a:buNone/>
              <a:defRPr sz="1400"/>
            </a:lvl4pPr>
            <a:lvl5pPr marL="1265494" indent="0">
              <a:buNone/>
              <a:defRPr sz="1400"/>
            </a:lvl5pPr>
            <a:lvl6pPr marL="1581904" indent="0">
              <a:buNone/>
              <a:defRPr sz="1400"/>
            </a:lvl6pPr>
            <a:lvl7pPr marL="1898288" indent="0">
              <a:buNone/>
              <a:defRPr sz="1400"/>
            </a:lvl7pPr>
            <a:lvl8pPr marL="2214643" indent="0">
              <a:buNone/>
              <a:defRPr sz="1400"/>
            </a:lvl8pPr>
            <a:lvl9pPr marL="2531027" indent="0">
              <a:buNone/>
              <a:defRPr sz="1400"/>
            </a:lvl9pPr>
          </a:lstStyle>
          <a:p>
            <a:pPr lvl="0"/>
            <a:endParaRPr lang="ja-JP" altLang="en-US" noProof="0">
              <a:sym typeface="Palatino" charset="0"/>
            </a:endParaRP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946" y="5367861"/>
            <a:ext cx="5486177" cy="804788"/>
          </a:xfrm>
          <a:prstGeom prst="rect">
            <a:avLst/>
          </a:prstGeom>
        </p:spPr>
        <p:txBody>
          <a:bodyPr vert="horz" lIns="63291" tIns="31607" rIns="63291" bIns="31607"/>
          <a:lstStyle>
            <a:lvl1pPr marL="0" indent="0">
              <a:buNone/>
              <a:defRPr sz="1000"/>
            </a:lvl1pPr>
            <a:lvl2pPr marL="316362" indent="0">
              <a:buNone/>
              <a:defRPr sz="800"/>
            </a:lvl2pPr>
            <a:lvl3pPr marL="632712" indent="0">
              <a:buNone/>
              <a:defRPr sz="700"/>
            </a:lvl3pPr>
            <a:lvl4pPr marL="949139" indent="0">
              <a:buNone/>
              <a:defRPr sz="600"/>
            </a:lvl4pPr>
            <a:lvl5pPr marL="1265494" indent="0">
              <a:buNone/>
              <a:defRPr sz="600"/>
            </a:lvl5pPr>
            <a:lvl6pPr marL="1581904" indent="0">
              <a:buNone/>
              <a:defRPr sz="600"/>
            </a:lvl6pPr>
            <a:lvl7pPr marL="1898288" indent="0">
              <a:buNone/>
              <a:defRPr sz="600"/>
            </a:lvl7pPr>
            <a:lvl8pPr marL="2214643" indent="0">
              <a:buNone/>
              <a:defRPr sz="600"/>
            </a:lvl8pPr>
            <a:lvl9pPr marL="2531027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/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vert="horz" lIns="63291" tIns="31607" rIns="63291" bIns="31607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647" y="1600958"/>
            <a:ext cx="8228707" cy="4525119"/>
          </a:xfrm>
          <a:prstGeom prst="rect">
            <a:avLst/>
          </a:prstGeom>
        </p:spPr>
        <p:txBody>
          <a:bodyPr vert="eaVert" lIns="63291" tIns="31607" rIns="63291" bIns="31607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/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13DC-CF6A-564F-A302-4CD54D32C32D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350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9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96" indent="0">
              <a:buNone/>
              <a:defRPr sz="1000"/>
            </a:lvl3pPr>
            <a:lvl4pPr marL="1369351" indent="0">
              <a:buNone/>
              <a:defRPr sz="900"/>
            </a:lvl4pPr>
            <a:lvl5pPr marL="1825796" indent="0">
              <a:buNone/>
              <a:defRPr sz="900"/>
            </a:lvl5pPr>
            <a:lvl6pPr marL="2282243" indent="0">
              <a:buNone/>
              <a:defRPr sz="900"/>
            </a:lvl6pPr>
            <a:lvl7pPr marL="2738698" indent="0">
              <a:buNone/>
              <a:defRPr sz="900"/>
            </a:lvl7pPr>
            <a:lvl8pPr marL="3195141" indent="0">
              <a:buNone/>
              <a:defRPr sz="900"/>
            </a:lvl8pPr>
            <a:lvl9pPr marL="36515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5CE91-92C7-AF49-8CB1-D7716BBF207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303071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177" y="274590"/>
            <a:ext cx="2057176" cy="5851178"/>
          </a:xfrm>
          <a:prstGeom prst="rect">
            <a:avLst/>
          </a:prstGeom>
        </p:spPr>
        <p:txBody>
          <a:bodyPr vert="eaVert" lIns="63291" tIns="31607" rIns="63291" bIns="31607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648" y="274590"/>
            <a:ext cx="6064374" cy="5851178"/>
          </a:xfrm>
          <a:prstGeom prst="rect">
            <a:avLst/>
          </a:prstGeom>
        </p:spPr>
        <p:txBody>
          <a:bodyPr vert="eaVert" lIns="63291" tIns="31607" rIns="63291" bIns="31607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/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71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7FC72-1AE0-3741-9F76-B5E6870FD475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568F2-E1A4-1C41-8D6C-F71ECBD40A1C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4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0E412-C462-AC42-9AED-7A27F7861A1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2" y="160022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A2E0A-3799-BC4A-BFCA-4F1E5D5C46D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8" indent="0">
              <a:buNone/>
              <a:defRPr sz="2000" b="1"/>
            </a:lvl2pPr>
            <a:lvl3pPr marL="913161" indent="0">
              <a:buNone/>
              <a:defRPr sz="1800" b="1"/>
            </a:lvl3pPr>
            <a:lvl4pPr marL="1369745" indent="0">
              <a:buNone/>
              <a:defRPr sz="1600" b="1"/>
            </a:lvl4pPr>
            <a:lvl5pPr marL="1826323" indent="0">
              <a:buNone/>
              <a:defRPr sz="1600" b="1"/>
            </a:lvl5pPr>
            <a:lvl6pPr marL="2282904" indent="0">
              <a:buNone/>
              <a:defRPr sz="1600" b="1"/>
            </a:lvl6pPr>
            <a:lvl7pPr marL="2739490" indent="0">
              <a:buNone/>
              <a:defRPr sz="1600" b="1"/>
            </a:lvl7pPr>
            <a:lvl8pPr marL="3196049" indent="0">
              <a:buNone/>
              <a:defRPr sz="1600" b="1"/>
            </a:lvl8pPr>
            <a:lvl9pPr marL="365264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7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8" indent="0">
              <a:buNone/>
              <a:defRPr sz="2000" b="1"/>
            </a:lvl2pPr>
            <a:lvl3pPr marL="913161" indent="0">
              <a:buNone/>
              <a:defRPr sz="1800" b="1"/>
            </a:lvl3pPr>
            <a:lvl4pPr marL="1369745" indent="0">
              <a:buNone/>
              <a:defRPr sz="1600" b="1"/>
            </a:lvl4pPr>
            <a:lvl5pPr marL="1826323" indent="0">
              <a:buNone/>
              <a:defRPr sz="1600" b="1"/>
            </a:lvl5pPr>
            <a:lvl6pPr marL="2282904" indent="0">
              <a:buNone/>
              <a:defRPr sz="1600" b="1"/>
            </a:lvl6pPr>
            <a:lvl7pPr marL="2739490" indent="0">
              <a:buNone/>
              <a:defRPr sz="1600" b="1"/>
            </a:lvl7pPr>
            <a:lvl8pPr marL="3196049" indent="0">
              <a:buNone/>
              <a:defRPr sz="1600" b="1"/>
            </a:lvl8pPr>
            <a:lvl9pPr marL="365264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7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BC2A7B-97CA-364C-8EAC-C9ADCA857BDE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A2FAB-061A-FE46-8BFC-DAF78E840490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0FE37-6D19-4043-A0A2-3F9D73AF82DD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78" indent="0">
              <a:buNone/>
              <a:defRPr sz="1200"/>
            </a:lvl2pPr>
            <a:lvl3pPr marL="913161" indent="0">
              <a:buNone/>
              <a:defRPr sz="1000"/>
            </a:lvl3pPr>
            <a:lvl4pPr marL="1369745" indent="0">
              <a:buNone/>
              <a:defRPr sz="900"/>
            </a:lvl4pPr>
            <a:lvl5pPr marL="1826323" indent="0">
              <a:buNone/>
              <a:defRPr sz="900"/>
            </a:lvl5pPr>
            <a:lvl6pPr marL="2282904" indent="0">
              <a:buNone/>
              <a:defRPr sz="900"/>
            </a:lvl6pPr>
            <a:lvl7pPr marL="2739490" indent="0">
              <a:buNone/>
              <a:defRPr sz="900"/>
            </a:lvl7pPr>
            <a:lvl8pPr marL="3196049" indent="0">
              <a:buNone/>
              <a:defRPr sz="900"/>
            </a:lvl8pPr>
            <a:lvl9pPr marL="365264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4DD7D-912A-8A46-95C3-9A9A0E13B12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78" indent="0">
              <a:buNone/>
              <a:defRPr sz="2800"/>
            </a:lvl2pPr>
            <a:lvl3pPr marL="913161" indent="0">
              <a:buNone/>
              <a:defRPr sz="2400"/>
            </a:lvl3pPr>
            <a:lvl4pPr marL="1369745" indent="0">
              <a:buNone/>
              <a:defRPr sz="2000"/>
            </a:lvl4pPr>
            <a:lvl5pPr marL="1826323" indent="0">
              <a:buNone/>
              <a:defRPr sz="2000"/>
            </a:lvl5pPr>
            <a:lvl6pPr marL="2282904" indent="0">
              <a:buNone/>
              <a:defRPr sz="2000"/>
            </a:lvl6pPr>
            <a:lvl7pPr marL="2739490" indent="0">
              <a:buNone/>
              <a:defRPr sz="2000"/>
            </a:lvl7pPr>
            <a:lvl8pPr marL="3196049" indent="0">
              <a:buNone/>
              <a:defRPr sz="2000"/>
            </a:lvl8pPr>
            <a:lvl9pPr marL="3652649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78" indent="0">
              <a:buNone/>
              <a:defRPr sz="1200"/>
            </a:lvl2pPr>
            <a:lvl3pPr marL="913161" indent="0">
              <a:buNone/>
              <a:defRPr sz="1000"/>
            </a:lvl3pPr>
            <a:lvl4pPr marL="1369745" indent="0">
              <a:buNone/>
              <a:defRPr sz="900"/>
            </a:lvl4pPr>
            <a:lvl5pPr marL="1826323" indent="0">
              <a:buNone/>
              <a:defRPr sz="900"/>
            </a:lvl5pPr>
            <a:lvl6pPr marL="2282904" indent="0">
              <a:buNone/>
              <a:defRPr sz="900"/>
            </a:lvl6pPr>
            <a:lvl7pPr marL="2739490" indent="0">
              <a:buNone/>
              <a:defRPr sz="900"/>
            </a:lvl7pPr>
            <a:lvl8pPr marL="3196049" indent="0">
              <a:buNone/>
              <a:defRPr sz="900"/>
            </a:lvl8pPr>
            <a:lvl9pPr marL="365264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CFC420-A7CD-A541-A06D-021A2FF73A9A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40" indent="0">
              <a:buNone/>
              <a:defRPr sz="2800"/>
            </a:lvl2pPr>
            <a:lvl3pPr marL="912896" indent="0">
              <a:buNone/>
              <a:defRPr sz="2400"/>
            </a:lvl3pPr>
            <a:lvl4pPr marL="1369351" indent="0">
              <a:buNone/>
              <a:defRPr sz="2000"/>
            </a:lvl4pPr>
            <a:lvl5pPr marL="1825796" indent="0">
              <a:buNone/>
              <a:defRPr sz="2000"/>
            </a:lvl5pPr>
            <a:lvl6pPr marL="2282243" indent="0">
              <a:buNone/>
              <a:defRPr sz="2000"/>
            </a:lvl6pPr>
            <a:lvl7pPr marL="2738698" indent="0">
              <a:buNone/>
              <a:defRPr sz="2000"/>
            </a:lvl7pPr>
            <a:lvl8pPr marL="3195141" indent="0">
              <a:buNone/>
              <a:defRPr sz="2000"/>
            </a:lvl8pPr>
            <a:lvl9pPr marL="3651593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40" indent="0">
              <a:buNone/>
              <a:defRPr sz="1200"/>
            </a:lvl2pPr>
            <a:lvl3pPr marL="912896" indent="0">
              <a:buNone/>
              <a:defRPr sz="1000"/>
            </a:lvl3pPr>
            <a:lvl4pPr marL="1369351" indent="0">
              <a:buNone/>
              <a:defRPr sz="900"/>
            </a:lvl4pPr>
            <a:lvl5pPr marL="1825796" indent="0">
              <a:buNone/>
              <a:defRPr sz="900"/>
            </a:lvl5pPr>
            <a:lvl6pPr marL="2282243" indent="0">
              <a:buNone/>
              <a:defRPr sz="900"/>
            </a:lvl6pPr>
            <a:lvl7pPr marL="2738698" indent="0">
              <a:buNone/>
              <a:defRPr sz="900"/>
            </a:lvl7pPr>
            <a:lvl8pPr marL="3195141" indent="0">
              <a:buNone/>
              <a:defRPr sz="900"/>
            </a:lvl8pPr>
            <a:lvl9pPr marL="3651593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4FF6C-0C9E-174E-869B-9AB1DA09B2A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4367758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D4BF1-6A9B-1446-8979-26184A8881F3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56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ja-JP" smtClean="0"/>
              <a:t>HINTS 2016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FC050-AFBF-C54E-A58C-B0DC5C9C1B3E}" type="slidenum">
              <a:rPr lang="ja-JP" altLang="en-US"/>
              <a:pPr/>
              <a:t>‹#›</a:t>
            </a:fld>
            <a:endParaRPr lang="en-US" altLang="ja-JP"/>
          </a:p>
        </p:txBody>
      </p:sp>
    </p:spTree>
    <p:extLst/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四角形"/>
          <p:cNvSpPr/>
          <p:nvPr/>
        </p:nvSpPr>
        <p:spPr>
          <a:xfrm>
            <a:off x="0" y="-26789"/>
            <a:ext cx="9135070" cy="6849070"/>
          </a:xfrm>
          <a:prstGeom prst="rect">
            <a:avLst/>
          </a:prstGeom>
          <a:gradFill>
            <a:gsLst>
              <a:gs pos="0">
                <a:srgbClr val="011993">
                  <a:alpha val="50000"/>
                </a:srgbClr>
              </a:gs>
              <a:gs pos="100000">
                <a:srgbClr val="73FDFF">
                  <a:alpha val="5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1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9FD6-4337-4FE1-932F-CB0188B2DE2E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6C-D82B-457A-8CD1-D0102E34C073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5B76-8056-4177-84C8-9EF357BAFD63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58CC-2F5A-4616-816C-CF65964A374C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FA75A-533B-4347-93F1-F4E5EE8B8FE1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C339-C444-4252-9B23-F8A255720380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50D62-C46A-6A4A-88A4-C17C743D981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961699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0EC-DFF1-49EE-95F9-A3AB13040395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BF4E-3E86-4BF3-892F-6ACCB910EFC6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F2DE-F4AD-40FD-8952-AE99BEA753BC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4BB9-1235-4EBD-9078-45E00EAEB213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B99-EA77-4487-BE54-801C89F059D0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69FD6-4337-4FE1-932F-CB0188B2DE2E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CE56C-D82B-457A-8CD1-D0102E34C073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25B76-8056-4177-84C8-9EF357BAFD63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158CC-2F5A-4616-816C-CF65964A374C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FA75A-533B-4347-93F1-F4E5EE8B8FE1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2" y="274672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40462-6308-484A-B7E9-AD8A243CE84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33560328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CC339-C444-4252-9B23-F8A255720380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0EC-DFF1-49EE-95F9-A3AB13040395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BF4E-3E86-4BF3-892F-6ACCB910EFC6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CF2DE-F4AD-40FD-8952-AE99BEA753BC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4BB9-1235-4EBD-9078-45E00EAEB213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FB99-EA77-4487-BE54-801C89F059D0}" type="datetime2">
              <a:rPr lang="en-US" altLang="ja-JP" smtClean="0"/>
              <a:pPr/>
              <a:t>Wednesday, September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824" y="3886671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073" indent="0" algn="ctr">
              <a:buNone/>
              <a:defRPr/>
            </a:lvl2pPr>
            <a:lvl3pPr marL="642150" indent="0" algn="ctr">
              <a:buNone/>
              <a:defRPr/>
            </a:lvl3pPr>
            <a:lvl4pPr marL="963225" indent="0" algn="ctr">
              <a:buNone/>
              <a:defRPr/>
            </a:lvl4pPr>
            <a:lvl5pPr marL="1284304" indent="0" algn="ctr">
              <a:buNone/>
              <a:defRPr/>
            </a:lvl5pPr>
            <a:lvl6pPr marL="1605380" indent="0" algn="ctr">
              <a:buNone/>
              <a:defRPr/>
            </a:lvl6pPr>
            <a:lvl7pPr marL="1926455" indent="0" algn="ctr">
              <a:buNone/>
              <a:defRPr/>
            </a:lvl7pPr>
            <a:lvl8pPr marL="2247533" indent="0" algn="ctr">
              <a:buNone/>
              <a:defRPr/>
            </a:lvl8pPr>
            <a:lvl9pPr marL="2568608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806758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85663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189" y="4406803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073" indent="0">
              <a:buNone/>
              <a:defRPr sz="1300"/>
            </a:lvl2pPr>
            <a:lvl3pPr marL="642150" indent="0">
              <a:buNone/>
              <a:defRPr sz="1100"/>
            </a:lvl3pPr>
            <a:lvl4pPr marL="963225" indent="0">
              <a:buNone/>
              <a:defRPr sz="1000"/>
            </a:lvl4pPr>
            <a:lvl5pPr marL="1284304" indent="0">
              <a:buNone/>
              <a:defRPr sz="1000"/>
            </a:lvl5pPr>
            <a:lvl6pPr marL="1605380" indent="0">
              <a:buNone/>
              <a:defRPr sz="1000"/>
            </a:lvl6pPr>
            <a:lvl7pPr marL="1926455" indent="0">
              <a:buNone/>
              <a:defRPr sz="1000"/>
            </a:lvl7pPr>
            <a:lvl8pPr marL="2247533" indent="0">
              <a:buNone/>
              <a:defRPr sz="1000"/>
            </a:lvl8pPr>
            <a:lvl9pPr marL="2568608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5577222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5415" y="1848469"/>
            <a:ext cx="4063008" cy="455414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5578" y="1848469"/>
            <a:ext cx="4063008" cy="4554141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205566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648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73" indent="0">
              <a:buNone/>
              <a:defRPr sz="1400" b="1"/>
            </a:lvl2pPr>
            <a:lvl3pPr marL="642150" indent="0">
              <a:buNone/>
              <a:defRPr sz="1300" b="1"/>
            </a:lvl3pPr>
            <a:lvl4pPr marL="963225" indent="0">
              <a:buNone/>
              <a:defRPr sz="1100" b="1"/>
            </a:lvl4pPr>
            <a:lvl5pPr marL="1284304" indent="0">
              <a:buNone/>
              <a:defRPr sz="1100" b="1"/>
            </a:lvl5pPr>
            <a:lvl6pPr marL="1605380" indent="0">
              <a:buNone/>
              <a:defRPr sz="1100" b="1"/>
            </a:lvl6pPr>
            <a:lvl7pPr marL="1926455" indent="0">
              <a:buNone/>
              <a:defRPr sz="1100" b="1"/>
            </a:lvl7pPr>
            <a:lvl8pPr marL="2247533" indent="0">
              <a:buNone/>
              <a:defRPr sz="1100" b="1"/>
            </a:lvl8pPr>
            <a:lvl9pPr marL="2568608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648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073" indent="0">
              <a:buNone/>
              <a:defRPr sz="1400" b="1"/>
            </a:lvl2pPr>
            <a:lvl3pPr marL="642150" indent="0">
              <a:buNone/>
              <a:defRPr sz="1300" b="1"/>
            </a:lvl3pPr>
            <a:lvl4pPr marL="963225" indent="0">
              <a:buNone/>
              <a:defRPr sz="1100" b="1"/>
            </a:lvl4pPr>
            <a:lvl5pPr marL="1284304" indent="0">
              <a:buNone/>
              <a:defRPr sz="1100" b="1"/>
            </a:lvl5pPr>
            <a:lvl6pPr marL="1605380" indent="0">
              <a:buNone/>
              <a:defRPr sz="1100" b="1"/>
            </a:lvl6pPr>
            <a:lvl7pPr marL="1926455" indent="0">
              <a:buNone/>
              <a:defRPr sz="1100" b="1"/>
            </a:lvl7pPr>
            <a:lvl8pPr marL="2247533" indent="0">
              <a:buNone/>
              <a:defRPr sz="1100" b="1"/>
            </a:lvl8pPr>
            <a:lvl9pPr marL="2568608" indent="0">
              <a:buNone/>
              <a:defRPr sz="11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396338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57443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131C6-7766-DB49-BB73-9354D5898CD0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2010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53276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71" y="273497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224" y="273474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671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073" indent="0">
              <a:buNone/>
              <a:defRPr sz="800"/>
            </a:lvl2pPr>
            <a:lvl3pPr marL="642150" indent="0">
              <a:buNone/>
              <a:defRPr sz="700"/>
            </a:lvl3pPr>
            <a:lvl4pPr marL="963225" indent="0">
              <a:buNone/>
              <a:defRPr sz="600"/>
            </a:lvl4pPr>
            <a:lvl5pPr marL="1284304" indent="0">
              <a:buNone/>
              <a:defRPr sz="600"/>
            </a:lvl5pPr>
            <a:lvl6pPr marL="1605380" indent="0">
              <a:buNone/>
              <a:defRPr sz="600"/>
            </a:lvl6pPr>
            <a:lvl7pPr marL="1926455" indent="0">
              <a:buNone/>
              <a:defRPr sz="600"/>
            </a:lvl7pPr>
            <a:lvl8pPr marL="2247533" indent="0">
              <a:buNone/>
              <a:defRPr sz="600"/>
            </a:lvl8pPr>
            <a:lvl9pPr marL="2568608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4763675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659" y="4800825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659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073" indent="0">
              <a:buNone/>
              <a:defRPr sz="2000"/>
            </a:lvl2pPr>
            <a:lvl3pPr marL="642150" indent="0">
              <a:buNone/>
              <a:defRPr sz="1700"/>
            </a:lvl3pPr>
            <a:lvl4pPr marL="963225" indent="0">
              <a:buNone/>
              <a:defRPr sz="1400"/>
            </a:lvl4pPr>
            <a:lvl5pPr marL="1284304" indent="0">
              <a:buNone/>
              <a:defRPr sz="1400"/>
            </a:lvl5pPr>
            <a:lvl6pPr marL="1605380" indent="0">
              <a:buNone/>
              <a:defRPr sz="1400"/>
            </a:lvl6pPr>
            <a:lvl7pPr marL="1926455" indent="0">
              <a:buNone/>
              <a:defRPr sz="1400"/>
            </a:lvl7pPr>
            <a:lvl8pPr marL="2247533" indent="0">
              <a:buNone/>
              <a:defRPr sz="1400"/>
            </a:lvl8pPr>
            <a:lvl9pPr marL="2568608" indent="0">
              <a:buNone/>
              <a:defRPr sz="14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659" y="5367861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073" indent="0">
              <a:buNone/>
              <a:defRPr sz="800"/>
            </a:lvl2pPr>
            <a:lvl3pPr marL="642150" indent="0">
              <a:buNone/>
              <a:defRPr sz="700"/>
            </a:lvl3pPr>
            <a:lvl4pPr marL="963225" indent="0">
              <a:buNone/>
              <a:defRPr sz="600"/>
            </a:lvl4pPr>
            <a:lvl5pPr marL="1284304" indent="0">
              <a:buNone/>
              <a:defRPr sz="600"/>
            </a:lvl5pPr>
            <a:lvl6pPr marL="1605380" indent="0">
              <a:buNone/>
              <a:defRPr sz="600"/>
            </a:lvl6pPr>
            <a:lvl7pPr marL="1926455" indent="0">
              <a:buNone/>
              <a:defRPr sz="600"/>
            </a:lvl7pPr>
            <a:lvl8pPr marL="2247533" indent="0">
              <a:buNone/>
              <a:defRPr sz="600"/>
            </a:lvl8pPr>
            <a:lvl9pPr marL="2568608" indent="0">
              <a:buNone/>
              <a:defRPr sz="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0091686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75348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0295" y="107156"/>
            <a:ext cx="2058293" cy="629543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5415" y="107156"/>
            <a:ext cx="6067723" cy="629543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011008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D0A1E-B85B-3048-9F10-E24C4445F73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3081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5B2A-2323-D045-AA0E-C0F39ECA6924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78802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4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7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6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2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5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2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39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9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1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2487A-A5F0-0D4B-8778-E2246622D6B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71549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3" y="1600267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67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1B6C6-EA24-A342-8C41-A20588F36D6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46624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5633" indent="0">
              <a:buNone/>
              <a:defRPr sz="2000" b="1"/>
            </a:lvl2pPr>
            <a:lvl3pPr marL="911295" indent="0">
              <a:buNone/>
              <a:defRPr sz="1800" b="1"/>
            </a:lvl3pPr>
            <a:lvl4pPr marL="1366953" indent="0">
              <a:buNone/>
              <a:defRPr sz="1600" b="1"/>
            </a:lvl4pPr>
            <a:lvl5pPr marL="1822598" indent="0">
              <a:buNone/>
              <a:defRPr sz="1600" b="1"/>
            </a:lvl5pPr>
            <a:lvl6pPr marL="2278250" indent="0">
              <a:buNone/>
              <a:defRPr sz="1600" b="1"/>
            </a:lvl6pPr>
            <a:lvl7pPr marL="2733904" indent="0">
              <a:buNone/>
              <a:defRPr sz="1600" b="1"/>
            </a:lvl7pPr>
            <a:lvl8pPr marL="3189542" indent="0">
              <a:buNone/>
              <a:defRPr sz="1600" b="1"/>
            </a:lvl8pPr>
            <a:lvl9pPr marL="364519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5633" indent="0">
              <a:buNone/>
              <a:defRPr sz="2000" b="1"/>
            </a:lvl2pPr>
            <a:lvl3pPr marL="911295" indent="0">
              <a:buNone/>
              <a:defRPr sz="1800" b="1"/>
            </a:lvl3pPr>
            <a:lvl4pPr marL="1366953" indent="0">
              <a:buNone/>
              <a:defRPr sz="1600" b="1"/>
            </a:lvl4pPr>
            <a:lvl5pPr marL="1822598" indent="0">
              <a:buNone/>
              <a:defRPr sz="1600" b="1"/>
            </a:lvl5pPr>
            <a:lvl6pPr marL="2278250" indent="0">
              <a:buNone/>
              <a:defRPr sz="1600" b="1"/>
            </a:lvl6pPr>
            <a:lvl7pPr marL="2733904" indent="0">
              <a:buNone/>
              <a:defRPr sz="1600" b="1"/>
            </a:lvl7pPr>
            <a:lvl8pPr marL="3189542" indent="0">
              <a:buNone/>
              <a:defRPr sz="1600" b="1"/>
            </a:lvl8pPr>
            <a:lvl9pPr marL="364519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A3478-7F3F-994A-B07E-96D04013FDD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28726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B582-16CD-FF42-876E-22654B385BFE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4184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5580-8C5C-BF49-AFE4-FEABE4D7CAC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21229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29A58-CFE8-9D41-985D-2A5CA4ACB211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635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6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12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6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633" indent="0">
              <a:buNone/>
              <a:defRPr sz="1200"/>
            </a:lvl2pPr>
            <a:lvl3pPr marL="911295" indent="0">
              <a:buNone/>
              <a:defRPr sz="1000"/>
            </a:lvl3pPr>
            <a:lvl4pPr marL="1366953" indent="0">
              <a:buNone/>
              <a:defRPr sz="900"/>
            </a:lvl4pPr>
            <a:lvl5pPr marL="1822598" indent="0">
              <a:buNone/>
              <a:defRPr sz="900"/>
            </a:lvl5pPr>
            <a:lvl6pPr marL="2278250" indent="0">
              <a:buNone/>
              <a:defRPr sz="900"/>
            </a:lvl6pPr>
            <a:lvl7pPr marL="2733904" indent="0">
              <a:buNone/>
              <a:defRPr sz="900"/>
            </a:lvl7pPr>
            <a:lvl8pPr marL="3189542" indent="0">
              <a:buNone/>
              <a:defRPr sz="900"/>
            </a:lvl8pPr>
            <a:lvl9pPr marL="364519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943F0-8932-1B40-979D-A883C76C4BB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66792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633" indent="0">
              <a:buNone/>
              <a:defRPr sz="2800"/>
            </a:lvl2pPr>
            <a:lvl3pPr marL="911295" indent="0">
              <a:buNone/>
              <a:defRPr sz="2500"/>
            </a:lvl3pPr>
            <a:lvl4pPr marL="1366953" indent="0">
              <a:buNone/>
              <a:defRPr sz="2000"/>
            </a:lvl4pPr>
            <a:lvl5pPr marL="1822598" indent="0">
              <a:buNone/>
              <a:defRPr sz="2000"/>
            </a:lvl5pPr>
            <a:lvl6pPr marL="2278250" indent="0">
              <a:buNone/>
              <a:defRPr sz="2000"/>
            </a:lvl6pPr>
            <a:lvl7pPr marL="2733904" indent="0">
              <a:buNone/>
              <a:defRPr sz="2000"/>
            </a:lvl7pPr>
            <a:lvl8pPr marL="3189542" indent="0">
              <a:buNone/>
              <a:defRPr sz="2000"/>
            </a:lvl8pPr>
            <a:lvl9pPr marL="364519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633" indent="0">
              <a:buNone/>
              <a:defRPr sz="1200"/>
            </a:lvl2pPr>
            <a:lvl3pPr marL="911295" indent="0">
              <a:buNone/>
              <a:defRPr sz="1000"/>
            </a:lvl3pPr>
            <a:lvl4pPr marL="1366953" indent="0">
              <a:buNone/>
              <a:defRPr sz="900"/>
            </a:lvl4pPr>
            <a:lvl5pPr marL="1822598" indent="0">
              <a:buNone/>
              <a:defRPr sz="900"/>
            </a:lvl5pPr>
            <a:lvl6pPr marL="2278250" indent="0">
              <a:buNone/>
              <a:defRPr sz="900"/>
            </a:lvl6pPr>
            <a:lvl7pPr marL="2733904" indent="0">
              <a:buNone/>
              <a:defRPr sz="900"/>
            </a:lvl7pPr>
            <a:lvl8pPr marL="3189542" indent="0">
              <a:buNone/>
              <a:defRPr sz="900"/>
            </a:lvl8pPr>
            <a:lvl9pPr marL="364519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699E2-8958-074C-A3F6-35CA9CA90938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561639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F385F-F7EF-AA46-8468-A2298E967C6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963868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9"/>
            <a:ext cx="2057400" cy="5851526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1" y="274649"/>
            <a:ext cx="6019799" cy="5851526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8BF3B-76B0-9340-B4D2-C1A1D807B4F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69551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7C693B77-BF37-9245-A535-228D2F4F96E7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24DEA45C-3D0A-E242-8AF0-4F1D91B38B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3383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EFCAEAFD-8798-A345-8E26-A752CF364CCB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A4683FC8-E1C9-0B4D-B94C-7FD7BD6CA6B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515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3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6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2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8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787EFBC3-0B0B-3548-B092-A27C38802A3F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0EDA97A0-FAD1-5041-8649-BF22E00C82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1965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7DE80537-1227-3142-8BBF-DD57984FA3F0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D06C3688-BC0C-1440-BE56-AA8852C4AC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600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9B3-6F73-3646-97E5-69D2CD6BE49C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14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4" indent="0">
              <a:buNone/>
              <a:defRPr sz="2000" b="1"/>
            </a:lvl2pPr>
            <a:lvl3pPr marL="913218" indent="0">
              <a:buNone/>
              <a:defRPr sz="1800" b="1"/>
            </a:lvl3pPr>
            <a:lvl4pPr marL="1369836" indent="0">
              <a:buNone/>
              <a:defRPr sz="1600" b="1"/>
            </a:lvl4pPr>
            <a:lvl5pPr marL="1826445" indent="0">
              <a:buNone/>
              <a:defRPr sz="1600" b="1"/>
            </a:lvl5pPr>
            <a:lvl6pPr marL="2283053" indent="0">
              <a:buNone/>
              <a:defRPr sz="1600" b="1"/>
            </a:lvl6pPr>
            <a:lvl7pPr marL="2739668" indent="0">
              <a:buNone/>
              <a:defRPr sz="1600" b="1"/>
            </a:lvl7pPr>
            <a:lvl8pPr marL="3196275" indent="0">
              <a:buNone/>
              <a:defRPr sz="1600" b="1"/>
            </a:lvl8pPr>
            <a:lvl9pPr marL="365288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04" indent="0">
              <a:buNone/>
              <a:defRPr sz="2000" b="1"/>
            </a:lvl2pPr>
            <a:lvl3pPr marL="913218" indent="0">
              <a:buNone/>
              <a:defRPr sz="1800" b="1"/>
            </a:lvl3pPr>
            <a:lvl4pPr marL="1369836" indent="0">
              <a:buNone/>
              <a:defRPr sz="1600" b="1"/>
            </a:lvl4pPr>
            <a:lvl5pPr marL="1826445" indent="0">
              <a:buNone/>
              <a:defRPr sz="1600" b="1"/>
            </a:lvl5pPr>
            <a:lvl6pPr marL="2283053" indent="0">
              <a:buNone/>
              <a:defRPr sz="1600" b="1"/>
            </a:lvl6pPr>
            <a:lvl7pPr marL="2739668" indent="0">
              <a:buNone/>
              <a:defRPr sz="1600" b="1"/>
            </a:lvl7pPr>
            <a:lvl8pPr marL="3196275" indent="0">
              <a:buNone/>
              <a:defRPr sz="1600" b="1"/>
            </a:lvl8pPr>
            <a:lvl9pPr marL="3652889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22EA6598-D93F-0540-A218-EDB5E7D6650D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ECF8BCDA-0E54-FF4A-B5B6-29F6C756DC2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0430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E5AE8D6A-74BC-3445-AD82-3AFC329FB968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D959046E-4847-964C-8A69-A7FD670D98D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437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9680AA41-410D-F84E-8BFF-9B86A1E82823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82B72D2E-76CE-F048-A0F6-BCA16F6325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7995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3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04" indent="0">
              <a:buNone/>
              <a:defRPr sz="1200"/>
            </a:lvl2pPr>
            <a:lvl3pPr marL="913218" indent="0">
              <a:buNone/>
              <a:defRPr sz="1000"/>
            </a:lvl3pPr>
            <a:lvl4pPr marL="1369836" indent="0">
              <a:buNone/>
              <a:defRPr sz="900"/>
            </a:lvl4pPr>
            <a:lvl5pPr marL="1826445" indent="0">
              <a:buNone/>
              <a:defRPr sz="900"/>
            </a:lvl5pPr>
            <a:lvl6pPr marL="2283053" indent="0">
              <a:buNone/>
              <a:defRPr sz="900"/>
            </a:lvl6pPr>
            <a:lvl7pPr marL="2739668" indent="0">
              <a:buNone/>
              <a:defRPr sz="900"/>
            </a:lvl7pPr>
            <a:lvl8pPr marL="3196275" indent="0">
              <a:buNone/>
              <a:defRPr sz="900"/>
            </a:lvl8pPr>
            <a:lvl9pPr marL="365288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FA4F85B2-8F25-1040-85E4-63BE97DE6D48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69A409A1-6269-744A-A75C-5BCEA33379F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78262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604" indent="0">
              <a:buNone/>
              <a:defRPr sz="2800"/>
            </a:lvl2pPr>
            <a:lvl3pPr marL="913218" indent="0">
              <a:buNone/>
              <a:defRPr sz="2400"/>
            </a:lvl3pPr>
            <a:lvl4pPr marL="1369836" indent="0">
              <a:buNone/>
              <a:defRPr sz="2000"/>
            </a:lvl4pPr>
            <a:lvl5pPr marL="1826445" indent="0">
              <a:buNone/>
              <a:defRPr sz="2000"/>
            </a:lvl5pPr>
            <a:lvl6pPr marL="2283053" indent="0">
              <a:buNone/>
              <a:defRPr sz="2000"/>
            </a:lvl6pPr>
            <a:lvl7pPr marL="2739668" indent="0">
              <a:buNone/>
              <a:defRPr sz="2000"/>
            </a:lvl7pPr>
            <a:lvl8pPr marL="3196275" indent="0">
              <a:buNone/>
              <a:defRPr sz="2000"/>
            </a:lvl8pPr>
            <a:lvl9pPr marL="3652889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04" indent="0">
              <a:buNone/>
              <a:defRPr sz="1200"/>
            </a:lvl2pPr>
            <a:lvl3pPr marL="913218" indent="0">
              <a:buNone/>
              <a:defRPr sz="1000"/>
            </a:lvl3pPr>
            <a:lvl4pPr marL="1369836" indent="0">
              <a:buNone/>
              <a:defRPr sz="900"/>
            </a:lvl4pPr>
            <a:lvl5pPr marL="1826445" indent="0">
              <a:buNone/>
              <a:defRPr sz="900"/>
            </a:lvl5pPr>
            <a:lvl6pPr marL="2283053" indent="0">
              <a:buNone/>
              <a:defRPr sz="900"/>
            </a:lvl6pPr>
            <a:lvl7pPr marL="2739668" indent="0">
              <a:buNone/>
              <a:defRPr sz="900"/>
            </a:lvl7pPr>
            <a:lvl8pPr marL="3196275" indent="0">
              <a:buNone/>
              <a:defRPr sz="900"/>
            </a:lvl8pPr>
            <a:lvl9pPr marL="3652889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699D8615-38D2-5E41-9150-502317CF662B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D412DD80-C848-1745-B1CF-07C0E4A231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8725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1471F08B-2F3C-7347-9FD3-0BB0386A15D6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A9256647-B83A-8D4A-B7DE-3B4A9CB7DA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63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1" y="274664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 smtClean="0">
                <a:cs typeface="ヒラギノ明朝 ProN W3" charset="0"/>
              </a:defRPr>
            </a:lvl1pPr>
          </a:lstStyle>
          <a:p>
            <a:pPr>
              <a:defRPr/>
            </a:pPr>
            <a:fld id="{1E34F02D-A109-5C4E-A7BB-CC7F5337168A}" type="datetime1">
              <a:rPr lang="ja-JP" altLang="en-US" smtClean="0"/>
              <a:t>2017/9/13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42216">
              <a:defRPr smtClean="0"/>
            </a:lvl1pPr>
          </a:lstStyle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42216" fontAlgn="base">
              <a:spcBef>
                <a:spcPct val="0"/>
              </a:spcBef>
              <a:spcAft>
                <a:spcPct val="0"/>
              </a:spcAft>
              <a:defRPr>
                <a:cs typeface="ヒラギノ明朝 ProN W3" charset="0"/>
              </a:defRPr>
            </a:lvl1pPr>
          </a:lstStyle>
          <a:p>
            <a:pPr>
              <a:defRPr/>
            </a:pPr>
            <a:fld id="{C4FB4BC5-F54D-A643-B2C7-73876227897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96367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0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1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2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2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3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3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4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5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551264-E40D-214C-9892-FF578D19DC88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B0EAD-00BC-9B43-A218-4258200AAE0B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8145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F0CA8-CEFE-F743-9AC9-0C3B7CA2D4CC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B093B-3E8F-BC42-91B0-A590C07E6CDD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463010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080"/>
            <a:ext cx="7772400" cy="1362074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83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06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13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20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26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33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39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4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053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A10304-5B9D-3245-81E9-0CF7C4BEDCD9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2CF4D-7ADC-9046-99A8-EA2D9B35B2AF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198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6CAF-6316-4A42-9DD8-32F6ED196759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6814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2" y="160040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403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6D66C7-9335-8F4E-AE74-902DE2008009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34F99-E099-2F41-946F-43002ECD3ECA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83415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655" indent="0">
              <a:buNone/>
              <a:defRPr sz="2000" b="1"/>
            </a:lvl2pPr>
            <a:lvl3pPr marL="901312" indent="0">
              <a:buNone/>
              <a:defRPr sz="1800" b="1"/>
            </a:lvl3pPr>
            <a:lvl4pPr marL="1352002" indent="0">
              <a:buNone/>
              <a:defRPr sz="1600" b="1"/>
            </a:lvl4pPr>
            <a:lvl5pPr marL="1802657" indent="0">
              <a:buNone/>
              <a:defRPr sz="1600" b="1"/>
            </a:lvl5pPr>
            <a:lvl6pPr marL="2253352" indent="0">
              <a:buNone/>
              <a:defRPr sz="1600" b="1"/>
            </a:lvl6pPr>
            <a:lvl7pPr marL="2703986" indent="0">
              <a:buNone/>
              <a:defRPr sz="1600" b="1"/>
            </a:lvl7pPr>
            <a:lvl8pPr marL="3154663" indent="0">
              <a:buNone/>
              <a:defRPr sz="1600" b="1"/>
            </a:lvl8pPr>
            <a:lvl9pPr marL="3605312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655" indent="0">
              <a:buNone/>
              <a:defRPr sz="2000" b="1"/>
            </a:lvl2pPr>
            <a:lvl3pPr marL="901312" indent="0">
              <a:buNone/>
              <a:defRPr sz="1800" b="1"/>
            </a:lvl3pPr>
            <a:lvl4pPr marL="1352002" indent="0">
              <a:buNone/>
              <a:defRPr sz="1600" b="1"/>
            </a:lvl4pPr>
            <a:lvl5pPr marL="1802657" indent="0">
              <a:buNone/>
              <a:defRPr sz="1600" b="1"/>
            </a:lvl5pPr>
            <a:lvl6pPr marL="2253352" indent="0">
              <a:buNone/>
              <a:defRPr sz="1600" b="1"/>
            </a:lvl6pPr>
            <a:lvl7pPr marL="2703986" indent="0">
              <a:buNone/>
              <a:defRPr sz="1600" b="1"/>
            </a:lvl7pPr>
            <a:lvl8pPr marL="3154663" indent="0">
              <a:buNone/>
              <a:defRPr sz="1600" b="1"/>
            </a:lvl8pPr>
            <a:lvl9pPr marL="3605312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37E0D1-1131-4D43-A6F2-66F4FD3984DD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F1678-432D-7240-AF2C-16B5A0854805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3336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89DB4D-E26E-924F-8BB4-EA77C238C6A9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B2A2-E003-004B-B0D3-F0C6608AF715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7249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49B292-293E-2445-B64F-DC15A2A29E58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FED13-93A2-D846-A531-40765105536A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976643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2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5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0655" indent="0">
              <a:buNone/>
              <a:defRPr sz="1200"/>
            </a:lvl2pPr>
            <a:lvl3pPr marL="901312" indent="0">
              <a:buNone/>
              <a:defRPr sz="1000"/>
            </a:lvl3pPr>
            <a:lvl4pPr marL="1352002" indent="0">
              <a:buNone/>
              <a:defRPr sz="900"/>
            </a:lvl4pPr>
            <a:lvl5pPr marL="1802657" indent="0">
              <a:buNone/>
              <a:defRPr sz="900"/>
            </a:lvl5pPr>
            <a:lvl6pPr marL="2253352" indent="0">
              <a:buNone/>
              <a:defRPr sz="900"/>
            </a:lvl6pPr>
            <a:lvl7pPr marL="2703986" indent="0">
              <a:buNone/>
              <a:defRPr sz="900"/>
            </a:lvl7pPr>
            <a:lvl8pPr marL="3154663" indent="0">
              <a:buNone/>
              <a:defRPr sz="900"/>
            </a:lvl8pPr>
            <a:lvl9pPr marL="3605312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FA1E18-2114-E34D-88C2-7574112DE4FF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912C0-A024-2C44-A2DD-20A898153612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62789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0655" indent="0">
              <a:buNone/>
              <a:defRPr sz="2800"/>
            </a:lvl2pPr>
            <a:lvl3pPr marL="901312" indent="0">
              <a:buNone/>
              <a:defRPr sz="2400"/>
            </a:lvl3pPr>
            <a:lvl4pPr marL="1352002" indent="0">
              <a:buNone/>
              <a:defRPr sz="2000"/>
            </a:lvl4pPr>
            <a:lvl5pPr marL="1802657" indent="0">
              <a:buNone/>
              <a:defRPr sz="2000"/>
            </a:lvl5pPr>
            <a:lvl6pPr marL="2253352" indent="0">
              <a:buNone/>
              <a:defRPr sz="2000"/>
            </a:lvl6pPr>
            <a:lvl7pPr marL="2703986" indent="0">
              <a:buNone/>
              <a:defRPr sz="2000"/>
            </a:lvl7pPr>
            <a:lvl8pPr marL="3154663" indent="0">
              <a:buNone/>
              <a:defRPr sz="2000"/>
            </a:lvl8pPr>
            <a:lvl9pPr marL="3605312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0655" indent="0">
              <a:buNone/>
              <a:defRPr sz="1200"/>
            </a:lvl2pPr>
            <a:lvl3pPr marL="901312" indent="0">
              <a:buNone/>
              <a:defRPr sz="1000"/>
            </a:lvl3pPr>
            <a:lvl4pPr marL="1352002" indent="0">
              <a:buNone/>
              <a:defRPr sz="900"/>
            </a:lvl4pPr>
            <a:lvl5pPr marL="1802657" indent="0">
              <a:buNone/>
              <a:defRPr sz="900"/>
            </a:lvl5pPr>
            <a:lvl6pPr marL="2253352" indent="0">
              <a:buNone/>
              <a:defRPr sz="900"/>
            </a:lvl6pPr>
            <a:lvl7pPr marL="2703986" indent="0">
              <a:buNone/>
              <a:defRPr sz="900"/>
            </a:lvl7pPr>
            <a:lvl8pPr marL="3154663" indent="0">
              <a:buNone/>
              <a:defRPr sz="900"/>
            </a:lvl8pPr>
            <a:lvl9pPr marL="3605312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48D569-5577-B549-B2A3-B6AB3AC87A67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27826-4B2A-BA44-AD87-659AB8781BD4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54821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D6EB4-4B53-DD49-9DCE-79AA876F87ED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EF7F5-14EF-1145-BEA0-C0556F76CA08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70419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818"/>
            <a:ext cx="2057400" cy="5851526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1" y="274818"/>
            <a:ext cx="6019799" cy="5851526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2097BD-5FD6-7B49-900A-D4299E08A5B6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65DEF-B587-9540-9561-54F02B6C18A2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42461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FCDC-AF49-7D4F-AA2E-039AD2292D3A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154744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D37A9-B732-DA4C-B690-06044E65150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8007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2212A-E295-4941-956F-D4D59745AF6C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0730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617E-F5B5-DE4A-BAE2-05FC34071EE5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017016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5DB94-791F-8C40-9E26-D4773197D44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751490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9911-600E-F44A-9F5B-47370B56C33C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85709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642D7-A6A6-984D-B2C5-DDA9DEFC53B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85980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153-C15A-BE4F-B30E-A23775FADAF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66093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289EB-E506-6746-ACBB-8A8B4D4337F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91233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D5BBA-6F52-AC44-AF46-BF6A044A553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92785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FAC86-F7AC-D54B-A0F0-053E65352C6E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051976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C1F5D-838B-6D4D-A80B-2599E28363B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76467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83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84BED-5BD3-9F4C-BE67-39C10FF55B04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9432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9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9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590719-A90A-1840-853F-703CEF1948DB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B0EAD-00BC-9B43-A218-4258200AAE0B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26201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6C851C-3DD2-CA41-B59A-9905C8075531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B093B-3E8F-BC42-91B0-A590C07E6CDD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517722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4" y="4407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4" y="29068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86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6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5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4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93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41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9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3E57BC-22B2-F34C-809E-2002612BD838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2CF4D-7ADC-9046-99A8-EA2D9B35B2AF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383983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1" y="160029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1" y="160029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BB7F91E-8E12-8B4B-999B-459E5CEB7722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34F99-E099-2F41-946F-43002ECD3ECA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360671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64" indent="0">
              <a:buNone/>
              <a:defRPr sz="2000" b="1"/>
            </a:lvl2pPr>
            <a:lvl3pPr marL="909760" indent="0">
              <a:buNone/>
              <a:defRPr sz="1800" b="1"/>
            </a:lvl3pPr>
            <a:lvl4pPr marL="1364657" indent="0">
              <a:buNone/>
              <a:defRPr sz="1600" b="1"/>
            </a:lvl4pPr>
            <a:lvl5pPr marL="1819541" indent="0">
              <a:buNone/>
              <a:defRPr sz="1600" b="1"/>
            </a:lvl5pPr>
            <a:lvl6pPr marL="2274444" indent="0">
              <a:buNone/>
              <a:defRPr sz="1600" b="1"/>
            </a:lvl6pPr>
            <a:lvl7pPr marL="2729312" indent="0">
              <a:buNone/>
              <a:defRPr sz="1600" b="1"/>
            </a:lvl7pPr>
            <a:lvl8pPr marL="3184196" indent="0">
              <a:buNone/>
              <a:defRPr sz="1600" b="1"/>
            </a:lvl8pPr>
            <a:lvl9pPr marL="3639065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64" indent="0">
              <a:buNone/>
              <a:defRPr sz="2000" b="1"/>
            </a:lvl2pPr>
            <a:lvl3pPr marL="909760" indent="0">
              <a:buNone/>
              <a:defRPr sz="1800" b="1"/>
            </a:lvl3pPr>
            <a:lvl4pPr marL="1364657" indent="0">
              <a:buNone/>
              <a:defRPr sz="1600" b="1"/>
            </a:lvl4pPr>
            <a:lvl5pPr marL="1819541" indent="0">
              <a:buNone/>
              <a:defRPr sz="1600" b="1"/>
            </a:lvl5pPr>
            <a:lvl6pPr marL="2274444" indent="0">
              <a:buNone/>
              <a:defRPr sz="1600" b="1"/>
            </a:lvl6pPr>
            <a:lvl7pPr marL="2729312" indent="0">
              <a:buNone/>
              <a:defRPr sz="1600" b="1"/>
            </a:lvl7pPr>
            <a:lvl8pPr marL="3184196" indent="0">
              <a:buNone/>
              <a:defRPr sz="1600" b="1"/>
            </a:lvl8pPr>
            <a:lvl9pPr marL="3639065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5C9DAF-90E3-D547-B5FE-8BFC1ACB6497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F1678-432D-7240-AF2C-16B5A0854805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6606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4A1221-B035-7743-A82E-C4172213247A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B2A2-E003-004B-B0D3-F0C6608AF715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69056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BA8A15-0EC1-3E42-8D73-767AC83B80D0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FED13-93A2-D846-A531-40765105536A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5443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1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864" indent="0">
              <a:buNone/>
              <a:defRPr sz="1200"/>
            </a:lvl2pPr>
            <a:lvl3pPr marL="909760" indent="0">
              <a:buNone/>
              <a:defRPr sz="1000"/>
            </a:lvl3pPr>
            <a:lvl4pPr marL="1364657" indent="0">
              <a:buNone/>
              <a:defRPr sz="900"/>
            </a:lvl4pPr>
            <a:lvl5pPr marL="1819541" indent="0">
              <a:buNone/>
              <a:defRPr sz="900"/>
            </a:lvl5pPr>
            <a:lvl6pPr marL="2274444" indent="0">
              <a:buNone/>
              <a:defRPr sz="900"/>
            </a:lvl6pPr>
            <a:lvl7pPr marL="2729312" indent="0">
              <a:buNone/>
              <a:defRPr sz="900"/>
            </a:lvl7pPr>
            <a:lvl8pPr marL="3184196" indent="0">
              <a:buNone/>
              <a:defRPr sz="900"/>
            </a:lvl8pPr>
            <a:lvl9pPr marL="3639065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EA4BE6D-7916-2443-828E-7F5C84F253B6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8912C0-A024-2C44-A2DD-20A898153612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382328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4864" indent="0">
              <a:buNone/>
              <a:defRPr sz="2800"/>
            </a:lvl2pPr>
            <a:lvl3pPr marL="909760" indent="0">
              <a:buNone/>
              <a:defRPr sz="2400"/>
            </a:lvl3pPr>
            <a:lvl4pPr marL="1364657" indent="0">
              <a:buNone/>
              <a:defRPr sz="2000"/>
            </a:lvl4pPr>
            <a:lvl5pPr marL="1819541" indent="0">
              <a:buNone/>
              <a:defRPr sz="2000"/>
            </a:lvl5pPr>
            <a:lvl6pPr marL="2274444" indent="0">
              <a:buNone/>
              <a:defRPr sz="2000"/>
            </a:lvl6pPr>
            <a:lvl7pPr marL="2729312" indent="0">
              <a:buNone/>
              <a:defRPr sz="2000"/>
            </a:lvl7pPr>
            <a:lvl8pPr marL="3184196" indent="0">
              <a:buNone/>
              <a:defRPr sz="2000"/>
            </a:lvl8pPr>
            <a:lvl9pPr marL="3639065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864" indent="0">
              <a:buNone/>
              <a:defRPr sz="1200"/>
            </a:lvl2pPr>
            <a:lvl3pPr marL="909760" indent="0">
              <a:buNone/>
              <a:defRPr sz="1000"/>
            </a:lvl3pPr>
            <a:lvl4pPr marL="1364657" indent="0">
              <a:buNone/>
              <a:defRPr sz="900"/>
            </a:lvl4pPr>
            <a:lvl5pPr marL="1819541" indent="0">
              <a:buNone/>
              <a:defRPr sz="900"/>
            </a:lvl5pPr>
            <a:lvl6pPr marL="2274444" indent="0">
              <a:buNone/>
              <a:defRPr sz="900"/>
            </a:lvl6pPr>
            <a:lvl7pPr marL="2729312" indent="0">
              <a:buNone/>
              <a:defRPr sz="900"/>
            </a:lvl7pPr>
            <a:lvl8pPr marL="3184196" indent="0">
              <a:buNone/>
              <a:defRPr sz="900"/>
            </a:lvl8pPr>
            <a:lvl9pPr marL="3639065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1A4EE82-A5B2-FE40-8923-2E1391BAA6EE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927826-4B2A-BA44-AD87-659AB8781BD4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84704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C5935-47CC-B94A-A9E1-2A6EBD3014A3}" type="datetime1">
              <a:rPr lang="ja-JP" altLang="en-US" smtClean="0">
                <a:ea typeface="ＭＳ Ｐゴシック"/>
              </a:rPr>
              <a:t>2017/9/13</a:t>
            </a:fld>
            <a:endParaRPr lang="en-US" altLang="ja-JP"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EF7F5-14EF-1145-BEA0-C0556F76CA08}" type="slidenum">
              <a:rPr lang="ja-JP" altLang="en-US">
                <a:ea typeface="ＭＳ Ｐゴシック"/>
              </a:rPr>
              <a:pPr/>
              <a:t>‹#›</a:t>
            </a:fld>
            <a:endParaRPr lang="en-US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923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0.xml"/><Relationship Id="rId12" Type="http://schemas.openxmlformats.org/officeDocument/2006/relationships/theme" Target="../theme/theme18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6.xml"/><Relationship Id="rId8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1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07.xml"/><Relationship Id="rId8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2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18.xml"/><Relationship Id="rId8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3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23.xml"/><Relationship Id="rId2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226.xml"/><Relationship Id="rId5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29.xml"/><Relationship Id="rId8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2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4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3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theme" Target="../theme/theme23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6.xml"/><Relationship Id="rId12" Type="http://schemas.openxmlformats.org/officeDocument/2006/relationships/slideLayout" Target="../slideLayouts/slideLayout267.xml"/><Relationship Id="rId13" Type="http://schemas.openxmlformats.org/officeDocument/2006/relationships/theme" Target="../theme/theme24.xml"/><Relationship Id="rId1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5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8.xml"/><Relationship Id="rId12" Type="http://schemas.openxmlformats.org/officeDocument/2006/relationships/theme" Target="../theme/theme25.xml"/><Relationship Id="rId1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69.xml"/><Relationship Id="rId3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4.xml"/><Relationship Id="rId8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7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9.xml"/><Relationship Id="rId12" Type="http://schemas.openxmlformats.org/officeDocument/2006/relationships/theme" Target="../theme/theme26.xml"/><Relationship Id="rId1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5.xml"/><Relationship Id="rId8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88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0.xml"/><Relationship Id="rId12" Type="http://schemas.openxmlformats.org/officeDocument/2006/relationships/theme" Target="../theme/theme27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94.xml"/><Relationship Id="rId6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6.xml"/><Relationship Id="rId8" Type="http://schemas.openxmlformats.org/officeDocument/2006/relationships/slideLayout" Target="../slideLayouts/slideLayout297.xml"/><Relationship Id="rId9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99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1.xml"/><Relationship Id="rId12" Type="http://schemas.openxmlformats.org/officeDocument/2006/relationships/theme" Target="../theme/theme28.xml"/><Relationship Id="rId1" Type="http://schemas.openxmlformats.org/officeDocument/2006/relationships/slideLayout" Target="../slideLayouts/slideLayout301.xml"/><Relationship Id="rId2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303.xml"/><Relationship Id="rId4" Type="http://schemas.openxmlformats.org/officeDocument/2006/relationships/slideLayout" Target="../slideLayouts/slideLayout304.xml"/><Relationship Id="rId5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07.xml"/><Relationship Id="rId8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0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13.xml"/><Relationship Id="rId3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4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8.xml"/><Relationship Id="rId6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0.xml"/><Relationship Id="rId8" Type="http://schemas.openxmlformats.org/officeDocument/2006/relationships/slideLayout" Target="../slideLayouts/slideLayout321.xml"/><Relationship Id="rId9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23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5.xml"/><Relationship Id="rId12" Type="http://schemas.openxmlformats.org/officeDocument/2006/relationships/theme" Target="../theme/theme31.xml"/><Relationship Id="rId1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1.xml"/><Relationship Id="rId8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3.xml"/><Relationship Id="rId10" Type="http://schemas.openxmlformats.org/officeDocument/2006/relationships/slideLayout" Target="../slideLayouts/slideLayout3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86F2D-10AD-1445-BF8E-1477D9BA70CF}" type="datetime1">
              <a:rPr kumimoji="1" lang="ja-JP" altLang="en-US" smtClean="0"/>
              <a:t>2017/9/13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7DC04-8C3F-1149-AAAD-C9C9D4B658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823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269" tIns="45136" rIns="90269" bIns="45136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448"/>
            <a:ext cx="8229600" cy="4525963"/>
          </a:xfrm>
          <a:prstGeom prst="rect">
            <a:avLst/>
          </a:prstGeom>
        </p:spPr>
        <p:txBody>
          <a:bodyPr vert="horz" lIns="90269" tIns="45136" rIns="90269" bIns="45136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597"/>
            <a:ext cx="2133600" cy="365125"/>
          </a:xfrm>
          <a:prstGeom prst="rect">
            <a:avLst/>
          </a:prstGeom>
        </p:spPr>
        <p:txBody>
          <a:bodyPr vert="horz" lIns="90269" tIns="45136" rIns="90269" bIns="4513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27"/>
            <a:fld id="{E214C669-A732-8D48-A5FC-7BBC6759A427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ＭＳ Ｐゴシック" pitchFamily="-29" charset="-128"/>
                <a:sym typeface="Palatino" charset="0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2" y="6356597"/>
            <a:ext cx="2895600" cy="365125"/>
          </a:xfrm>
          <a:prstGeom prst="rect">
            <a:avLst/>
          </a:prstGeom>
        </p:spPr>
        <p:txBody>
          <a:bodyPr vert="horz" lIns="90269" tIns="45136" rIns="90269" bIns="4513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27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ＭＳ Ｐゴシック" pitchFamily="-29" charset="-128"/>
                <a:sym typeface="Palatino" charset="0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597"/>
            <a:ext cx="2133600" cy="365125"/>
          </a:xfrm>
          <a:prstGeom prst="rect">
            <a:avLst/>
          </a:prstGeom>
        </p:spPr>
        <p:txBody>
          <a:bodyPr vert="horz" lIns="90269" tIns="45136" rIns="90269" bIns="4513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27"/>
            <a:fld id="{E4F7979C-F3EC-414B-A84B-0E2682D28D3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ＭＳ Ｐゴシック" pitchFamily="-29" charset="-128"/>
                <a:sym typeface="Palatino" charset="0"/>
              </a:rPr>
              <a:pPr defTabSz="913827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ＭＳ Ｐゴシック" pitchFamily="-29" charset="-128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54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hf sldNum="0" hdr="0" dt="0"/>
  <p:txStyles>
    <p:titleStyle>
      <a:lvl1pPr algn="ctr" defTabSz="90288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621" indent="-338621" algn="l" defTabSz="90288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572" indent="-282233" algn="l" defTabSz="90288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640" indent="-225672" algn="l" defTabSz="90288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0090" indent="-225672" algn="l" defTabSz="90288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554" indent="-225672" algn="l" defTabSz="90288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981" indent="-225672" algn="l" defTabSz="90288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434" indent="-225672" algn="l" defTabSz="90288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896" indent="-225672" algn="l" defTabSz="90288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7326" indent="-225672" algn="l" defTabSz="90288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46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80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370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818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277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707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0159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607" algn="l" defTabSz="90288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97A44-8FD6-8D4F-BE7D-6591403CB913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2509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94" tIns="45649" rIns="91294" bIns="45649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31"/>
            <a:ext cx="8229600" cy="4525963"/>
          </a:xfrm>
          <a:prstGeom prst="rect">
            <a:avLst/>
          </a:prstGeom>
        </p:spPr>
        <p:txBody>
          <a:bodyPr vert="horz" lIns="91294" tIns="45649" rIns="91294" bIns="45649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86"/>
            <a:ext cx="2133600" cy="365125"/>
          </a:xfrm>
          <a:prstGeom prst="rect">
            <a:avLst/>
          </a:prstGeom>
        </p:spPr>
        <p:txBody>
          <a:bodyPr vert="horz" lIns="91294" tIns="45649" rIns="91294" bIns="456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40"/>
            <a:fld id="{B1E54A7A-4F88-DA4A-BE32-1C0BC8FD774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6" y="6356386"/>
            <a:ext cx="2895600" cy="365125"/>
          </a:xfrm>
          <a:prstGeom prst="rect">
            <a:avLst/>
          </a:prstGeom>
        </p:spPr>
        <p:txBody>
          <a:bodyPr vert="horz" lIns="91294" tIns="45649" rIns="91294" bIns="456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40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294" tIns="45649" rIns="91294" bIns="456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40"/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644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49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sldNum="0" hdr="0" dt="0"/>
  <p:txStyles>
    <p:titleStyle>
      <a:lvl1pPr algn="ctr" defTabSz="45644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3" indent="-342343" algn="l" defTabSz="45644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29" indent="-285288" algn="l" defTabSz="45644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9" indent="-228218" algn="l" defTabSz="45644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65" indent="-228218" algn="l" defTabSz="45644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18" algn="l" defTabSz="45644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69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14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66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06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0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6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1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96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43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98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41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93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5" y="91626"/>
            <a:ext cx="8233172" cy="1508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470" tIns="35470" rIns="75832" bIns="354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5" y="1598414"/>
            <a:ext cx="8233172" cy="52595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470" tIns="35470" rIns="75832" bIns="35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9775" y="6245202"/>
            <a:ext cx="258961" cy="25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3882" tIns="31926" rIns="63882" bIns="31926" numCol="1" anchor="t" anchorCtr="0" compatLnSpc="1">
            <a:prstTxWarp prst="textNoShape">
              <a:avLst/>
            </a:prstTxWarp>
          </a:bodyPr>
          <a:lstStyle>
            <a:lvl1pPr algn="ctr">
              <a:defRPr kumimoji="0" sz="13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519419" indent="-199764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799041" indent="-15982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118676" indent="-15982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1438268" indent="-15982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1757912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077497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2397121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2716729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defTabSz="912981" fontAlgn="base">
              <a:spcBef>
                <a:spcPct val="0"/>
              </a:spcBef>
              <a:spcAft>
                <a:spcPct val="0"/>
              </a:spcAft>
              <a:defRPr/>
            </a:pPr>
            <a:fld id="{34607307-BA7A-9D4A-BDAB-BC950D04FF0D}" type="slidenum">
              <a:rPr lang="en-US" altLang="ja-JP" smtClean="0">
                <a:solidFill>
                  <a:srgbClr val="000000"/>
                </a:solidFill>
              </a:rPr>
              <a:pPr defTabSz="91298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/>
  <p:hf sldNum="0" hdr="0" dt="0"/>
  <p:txStyles>
    <p:titleStyle>
      <a:lvl1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323811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64318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962521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281908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262118" indent="-234356" algn="l" rtl="0" eaLnBrk="0" fontAlgn="base" hangingPunct="0">
        <a:spcBef>
          <a:spcPts val="773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31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06471" indent="-194367" algn="l" rtl="0" eaLnBrk="0" fontAlgn="base" hangingPunct="0">
        <a:spcBef>
          <a:spcPts val="633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27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786374" indent="-154379" algn="l" rtl="0" eaLnBrk="0" fontAlgn="base" hangingPunct="0">
        <a:spcBef>
          <a:spcPts val="562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25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106232" indent="-154379" algn="l" rtl="0" eaLnBrk="0" fontAlgn="base" hangingPunct="0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26125" indent="-154379" algn="l" rtl="0" eaLnBrk="0" fontAlgn="base" hangingPunct="0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747635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67032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386401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705780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347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8724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8118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7462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6851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6218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5598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4964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77DBE9A-95F5-614D-AEE6-AF6CB4865532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FEEA9DE-6E9C-4390-B1F4-DB0E98ECC5B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961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22" tIns="44702" rIns="89322" bIns="44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37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22" tIns="44702" rIns="89322" bIns="44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530"/>
            <a:ext cx="2133599" cy="365126"/>
          </a:xfrm>
          <a:prstGeom prst="rect">
            <a:avLst/>
          </a:prstGeom>
        </p:spPr>
        <p:txBody>
          <a:bodyPr vert="horz" wrap="square" lIns="89322" tIns="44702" rIns="89322" bIns="4470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45370" fontAlgn="base">
              <a:spcBef>
                <a:spcPct val="0"/>
              </a:spcBef>
              <a:spcAft>
                <a:spcPct val="0"/>
              </a:spcAft>
            </a:pPr>
            <a:fld id="{208B4514-E713-D44C-8DDF-BA95CFEB0BEA}" type="datetime1">
              <a:rPr lang="ja-JP" altLang="en-US" smtClean="0">
                <a:ea typeface="ＭＳ Ｐゴシック" charset="0"/>
                <a:cs typeface="ＭＳ Ｐゴシック" charset="0"/>
                <a:sym typeface="Palatino" charset="0"/>
              </a:rPr>
              <a:t>2017/9/13</a:t>
            </a:fld>
            <a:endParaRPr lang="en-US" altLang="ja-JP"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530"/>
            <a:ext cx="2895601" cy="365126"/>
          </a:xfrm>
          <a:prstGeom prst="rect">
            <a:avLst/>
          </a:prstGeom>
        </p:spPr>
        <p:txBody>
          <a:bodyPr vert="horz" lIns="89322" tIns="44702" rIns="89322" bIns="44702" rtlCol="0" anchor="ctr"/>
          <a:lstStyle>
            <a:lvl1pPr algn="ctr" defTabSz="44688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sym typeface="Palatino" charset="0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4" y="6356530"/>
            <a:ext cx="2133599" cy="365126"/>
          </a:xfrm>
          <a:prstGeom prst="rect">
            <a:avLst/>
          </a:prstGeom>
        </p:spPr>
        <p:txBody>
          <a:bodyPr vert="horz" wrap="square" lIns="89322" tIns="44702" rIns="89322" bIns="4470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45370" fontAlgn="base">
              <a:spcBef>
                <a:spcPct val="0"/>
              </a:spcBef>
              <a:spcAft>
                <a:spcPct val="0"/>
              </a:spcAft>
            </a:pPr>
            <a:fld id="{605DB9E5-15CF-F341-BF2C-E01B83901405}" type="slidenum">
              <a:rPr lang="ja-JP" altLang="en-US" smtClean="0">
                <a:ea typeface="ＭＳ Ｐゴシック" charset="0"/>
                <a:cs typeface="ＭＳ Ｐゴシック" charset="0"/>
                <a:sym typeface="Palatino" charset="0"/>
              </a:rPr>
              <a:pPr defTabSz="4453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ea typeface="ＭＳ Ｐゴシック" charset="0"/>
              <a:cs typeface="ＭＳ Ｐゴシック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7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hf sldNum="0" hdr="0" dt="0"/>
  <p:txStyles>
    <p:titleStyle>
      <a:lvl1pPr algn="ctr" defTabSz="44537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4537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4537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4537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4537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46908" algn="ctr" defTabSz="44537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893817" algn="ctr" defTabSz="44537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40775" algn="ctr" defTabSz="44537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787695" algn="ctr" defTabSz="44537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3648" indent="-333648" algn="l" defTabSz="44537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24678" indent="-277804" algn="l" defTabSz="44537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15790" indent="-221848" algn="l" defTabSz="44537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62706" indent="-221848" algn="l" defTabSz="44537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9636" indent="-221848" algn="l" defTabSz="44537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57999" indent="-223417" algn="l" defTabSz="44688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04873" indent="-223417" algn="l" defTabSz="44688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51772" indent="-223417" algn="l" defTabSz="44688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98656" indent="-223417" algn="l" defTabSz="44688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885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72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703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603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538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399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8299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5214" algn="l" defTabSz="44688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7" tIns="45716" rIns="91427" bIns="45716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7" tIns="45716" rIns="91427" bIns="45716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27" tIns="45716" rIns="91427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1"/>
            <a:fld id="{757597F7-8E97-7B48-904E-B083B1BA2A9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27" tIns="45716" rIns="91427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1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27" tIns="45716" rIns="91427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1"/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261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300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hf sldNum="0" hdr="0" dt="0"/>
  <p:txStyles>
    <p:titleStyle>
      <a:lvl1pPr algn="ctr" defTabSz="914261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7" indent="-285707" algn="l" defTabSz="91426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6" indent="-228565" algn="l" defTabSz="914261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8" indent="-228565" algn="l" defTabSz="914261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8" indent="-228565" algn="l" defTabSz="91426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7" indent="-228565" algn="l" defTabSz="91426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9" indent="-228565" algn="l" defTabSz="91426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8" indent="-228565" algn="l" defTabSz="914261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1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3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4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2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2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6" algn="l" defTabSz="91426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5" y="91626"/>
            <a:ext cx="8233172" cy="1508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470" tIns="35470" rIns="75832" bIns="354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5" y="1598414"/>
            <a:ext cx="8233172" cy="52595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470" tIns="35470" rIns="75832" bIns="35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89775" y="6245202"/>
            <a:ext cx="258961" cy="25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3882" tIns="31926" rIns="63882" bIns="31926" numCol="1" anchor="t" anchorCtr="0" compatLnSpc="1">
            <a:prstTxWarp prst="textNoShape">
              <a:avLst/>
            </a:prstTxWarp>
          </a:bodyPr>
          <a:lstStyle>
            <a:lvl1pPr algn="ctr">
              <a:defRPr kumimoji="0" sz="13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519419" indent="-199764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799041" indent="-15982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118676" indent="-15982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1438268" indent="-15982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1757912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077497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2397121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2716729" indent="-15982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defTabSz="912981" fontAlgn="base">
              <a:spcBef>
                <a:spcPct val="0"/>
              </a:spcBef>
              <a:spcAft>
                <a:spcPct val="0"/>
              </a:spcAft>
              <a:defRPr/>
            </a:pPr>
            <a:fld id="{34607307-BA7A-9D4A-BDAB-BC950D04FF0D}" type="slidenum">
              <a:rPr lang="en-US" altLang="ja-JP" smtClean="0">
                <a:solidFill>
                  <a:srgbClr val="000000"/>
                </a:solidFill>
              </a:rPr>
              <a:pPr defTabSz="91298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1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ransition/>
  <p:hf sldNum="0" hdr="0" dt="0"/>
  <p:txStyles>
    <p:titleStyle>
      <a:lvl1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marL="4465" indent="-4465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323811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64318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962521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281908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262118" indent="-234356" algn="l" rtl="0" eaLnBrk="0" fontAlgn="base" hangingPunct="0">
        <a:spcBef>
          <a:spcPts val="773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31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506471" indent="-194367" algn="l" rtl="0" eaLnBrk="0" fontAlgn="base" hangingPunct="0">
        <a:spcBef>
          <a:spcPts val="633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27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786374" indent="-154379" algn="l" rtl="0" eaLnBrk="0" fontAlgn="base" hangingPunct="0">
        <a:spcBef>
          <a:spcPts val="562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25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106232" indent="-154379" algn="l" rtl="0" eaLnBrk="0" fontAlgn="base" hangingPunct="0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26125" indent="-154379" algn="l" rtl="0" eaLnBrk="0" fontAlgn="base" hangingPunct="0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747635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67032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386401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705780" indent="-158594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347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8724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8118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7462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6851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6218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5598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4964" algn="l" defTabSz="319347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5" y="91555"/>
            <a:ext cx="8233172" cy="1508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6687" tIns="26687" rIns="26687" bIns="26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5" y="1598414"/>
            <a:ext cx="8233172" cy="52595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26687" tIns="26687" rIns="26687" bIns="26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Arial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Arial" charset="0"/>
              </a:rPr>
              <a:t>Second level</a:t>
            </a:r>
          </a:p>
          <a:p>
            <a:pPr lvl="2"/>
            <a:r>
              <a:rPr lang="en-US" altLang="ja-JP">
                <a:sym typeface="Arial" charset="0"/>
              </a:rPr>
              <a:t>Third level</a:t>
            </a:r>
          </a:p>
          <a:p>
            <a:pPr lvl="3"/>
            <a:r>
              <a:rPr lang="en-US" altLang="ja-JP">
                <a:sym typeface="Arial" charset="0"/>
              </a:rPr>
              <a:t>Fourth level</a:t>
            </a:r>
          </a:p>
          <a:p>
            <a:pPr lvl="4"/>
            <a:r>
              <a:rPr lang="en-US" altLang="ja-JP">
                <a:sym typeface="Arial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5253" y="6486302"/>
            <a:ext cx="241102" cy="232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062" tIns="32023" rIns="64062" bIns="32023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solidFill>
                  <a:schemeClr val="tx1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defRPr>
            </a:lvl1pPr>
            <a:lvl2pPr marL="520885" indent="-200335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801337" indent="-16027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121873" indent="-16027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1442396" indent="-160271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1762951" indent="-16027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083465" indent="-16027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2404007" indent="-16027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2724527" indent="-160271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2ADAF8-D5D5-4444-BB79-F1E1CFE9F439}" type="slidenum">
              <a:rPr lang="en-US" altLang="ja-JP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320278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640565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960862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281143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231861" indent="-231861" algn="l" rtl="0" eaLnBrk="0" fontAlgn="base" hangingPunct="0">
        <a:spcBef>
          <a:spcPts val="773"/>
        </a:spcBef>
        <a:spcAft>
          <a:spcPct val="0"/>
        </a:spcAft>
        <a:buClr>
          <a:srgbClr val="000066"/>
        </a:buClr>
        <a:buSzPct val="100000"/>
        <a:buFont typeface="Wingdings" charset="0"/>
        <a:buChar char="n"/>
        <a:defRPr sz="31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486020" indent="-192846" algn="l" rtl="0" eaLnBrk="0" fontAlgn="base" hangingPunct="0">
        <a:spcBef>
          <a:spcPts val="703"/>
        </a:spcBef>
        <a:spcAft>
          <a:spcPct val="0"/>
        </a:spcAft>
        <a:buClr>
          <a:srgbClr val="003399"/>
        </a:buClr>
        <a:buSzPct val="100000"/>
        <a:buFont typeface="Wingdings" charset="0"/>
        <a:buChar char="n"/>
        <a:defRPr sz="27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766936" indent="-152716" algn="l" rtl="0" eaLnBrk="0" fontAlgn="base" hangingPunct="0">
        <a:spcBef>
          <a:spcPts val="562"/>
        </a:spcBef>
        <a:spcAft>
          <a:spcPct val="0"/>
        </a:spcAft>
        <a:buClr>
          <a:srgbClr val="3366CC"/>
        </a:buClr>
        <a:buSzPct val="100000"/>
        <a:buFont typeface="Wingdings" charset="0"/>
        <a:buChar char="n"/>
        <a:defRPr sz="25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087976" indent="-152716" algn="l" rtl="0" eaLnBrk="0" fontAlgn="base" hangingPunct="0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407907" indent="-152716" algn="l" rtl="0" eaLnBrk="0" fontAlgn="base" hangingPunct="0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1733771" indent="-160149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054065" indent="-160149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2374345" indent="-160149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2694640" indent="-160149" algn="l" rtl="0" fontAlgn="base">
        <a:spcBef>
          <a:spcPts val="492"/>
        </a:spcBef>
        <a:spcAft>
          <a:spcPct val="0"/>
        </a:spcAft>
        <a:buClr>
          <a:srgbClr val="0099CC"/>
        </a:buClr>
        <a:buSzPct val="100000"/>
        <a:buFont typeface="Wingdings" charset="0"/>
        <a:buChar char="n"/>
        <a:defRPr sz="2000" b="1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ja-JP"/>
      </a:defPPr>
      <a:lvl1pPr marL="0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278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565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0862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1143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1440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1714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2010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2298" algn="l" defTabSz="320278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08" tIns="45604" rIns="91208" bIns="45604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49"/>
            <a:ext cx="8229600" cy="4525963"/>
          </a:xfrm>
          <a:prstGeom prst="rect">
            <a:avLst/>
          </a:prstGeom>
        </p:spPr>
        <p:txBody>
          <a:bodyPr vert="horz" lIns="91208" tIns="45604" rIns="91208" bIns="45604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99"/>
            <a:ext cx="2133600" cy="365125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41"/>
            <a:fld id="{EB97EB65-6101-F049-9A7F-C0404FCCA7CB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1" y="6356399"/>
            <a:ext cx="2895600" cy="365125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41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99"/>
            <a:ext cx="2133600" cy="365125"/>
          </a:xfrm>
          <a:prstGeom prst="rect">
            <a:avLst/>
          </a:prstGeom>
        </p:spPr>
        <p:txBody>
          <a:bodyPr vert="horz" lIns="91208" tIns="45604" rIns="91208" bIns="456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041"/>
            <a:fld id="{CB33B664-C106-9F44-AC3F-01CF4ED8893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6041"/>
              <a:t>‹#›</a:t>
            </a:fld>
            <a:endParaRPr lang="ja-JP" altLang="en-US" smtClean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2872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hf sldNum="0" hdr="0" dt="0"/>
  <p:txStyles>
    <p:titleStyle>
      <a:lvl1pPr algn="ctr" defTabSz="456041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52" indent="-342052" algn="l" defTabSz="456041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088" indent="-285049" algn="l" defTabSz="456041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134" indent="-228020" algn="l" defTabSz="456041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186" indent="-228020" algn="l" defTabSz="456041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5" indent="-228020" algn="l" defTabSz="456041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0" indent="-228020" algn="l" defTabSz="45604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355" indent="-228020" algn="l" defTabSz="45604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417" indent="-228020" algn="l" defTabSz="45604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453" indent="-228020" algn="l" defTabSz="456041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41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06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0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0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274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335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385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437" algn="l" defTabSz="45604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9" y="91601"/>
            <a:ext cx="8233172" cy="15080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597" tIns="35597" rIns="76048" bIns="355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9" y="1598414"/>
            <a:ext cx="8233172" cy="52595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597" tIns="35597" rIns="76048" bIns="355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Calibri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Calibri" charset="0"/>
              </a:rPr>
              <a:t>Second level</a:t>
            </a:r>
          </a:p>
          <a:p>
            <a:pPr lvl="2"/>
            <a:r>
              <a:rPr lang="en-US" altLang="ja-JP">
                <a:sym typeface="Calibri" charset="0"/>
              </a:rPr>
              <a:t>Third level</a:t>
            </a:r>
          </a:p>
          <a:p>
            <a:pPr lvl="3"/>
            <a:r>
              <a:rPr lang="en-US" altLang="ja-JP">
                <a:sym typeface="Calibri" charset="0"/>
              </a:rPr>
              <a:t>Fourth level</a:t>
            </a:r>
          </a:p>
          <a:p>
            <a:pPr lvl="4"/>
            <a:r>
              <a:rPr lang="en-US" altLang="ja-JP">
                <a:sym typeface="Calibri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506520" y="6415983"/>
            <a:ext cx="225475" cy="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086" tIns="32040" rIns="64086" bIns="32040" numCol="1" anchor="ctr" anchorCtr="0" compatLnSpc="1">
            <a:prstTxWarp prst="textNoShape">
              <a:avLst/>
            </a:prstTxWarp>
          </a:bodyPr>
          <a:lstStyle>
            <a:lvl1pPr>
              <a:defRPr kumimoji="0" sz="1100">
                <a:solidFill>
                  <a:srgbClr val="898989"/>
                </a:solidFill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  <a:lvl2pPr marL="520726" indent="-200273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801084" indent="-160224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121525" indent="-160224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1441940" indent="-160224"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1762394" indent="-160224" algn="ctr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082807" indent="-160224" algn="ctr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2403251" indent="-160224" algn="ctr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2723668" indent="-160224" algn="ctr" fontAlgn="base">
              <a:spcBef>
                <a:spcPct val="0"/>
              </a:spcBef>
              <a:spcAft>
                <a:spcPct val="0"/>
              </a:spcAft>
              <a:defRPr kumimoji="1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algn="ctr" defTabSz="912943" fontAlgn="base">
              <a:spcBef>
                <a:spcPct val="0"/>
              </a:spcBef>
              <a:spcAft>
                <a:spcPct val="0"/>
              </a:spcAft>
            </a:pPr>
            <a:fld id="{40671904-0346-B543-825B-19FA18FD5861}" type="slidenum">
              <a:rPr lang="en-US" altLang="ja-JP" smtClean="0"/>
              <a:pPr algn="ctr" defTabSz="912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121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dt="0"/>
  <p:txStyles>
    <p:titleStyle>
      <a:lvl1pPr marL="4465" indent="-446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marL="4465" indent="-446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marL="4465" indent="-446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marL="4465" indent="-446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marL="4465" indent="-4465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32488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6453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96574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28617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265903" indent="-238110" algn="l" rtl="0" fontAlgn="base">
        <a:spcBef>
          <a:spcPts val="773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31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510700" indent="-198053" algn="l" rtl="0" fontAlgn="base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7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791081" indent="-157998" algn="l" rtl="0" fontAlgn="base">
        <a:spcBef>
          <a:spcPts val="562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kumimoji="1" sz="25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111500" indent="-157998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431933" indent="-157998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1752350" indent="-157998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072795" indent="-157998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2393215" indent="-157998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2713665" indent="-157998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423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857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1303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1724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2167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2587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3026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3460" algn="l" defTabSz="32042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92" tIns="45649" rIns="91292" bIns="45649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33"/>
            <a:ext cx="8229600" cy="4525963"/>
          </a:xfrm>
          <a:prstGeom prst="rect">
            <a:avLst/>
          </a:prstGeom>
        </p:spPr>
        <p:txBody>
          <a:bodyPr vert="horz" lIns="91292" tIns="45649" rIns="91292" bIns="45649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</p:spPr>
        <p:txBody>
          <a:bodyPr vert="horz" lIns="91292" tIns="45649" rIns="91292" bIns="456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90"/>
            <a:fld id="{5D8EE0C5-5CE3-DD47-B510-0903E6A1330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6" y="6356388"/>
            <a:ext cx="2895600" cy="365125"/>
          </a:xfrm>
          <a:prstGeom prst="rect">
            <a:avLst/>
          </a:prstGeom>
        </p:spPr>
        <p:txBody>
          <a:bodyPr vert="horz" lIns="91292" tIns="45649" rIns="91292" bIns="456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90"/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292" tIns="45649" rIns="91292" bIns="456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90"/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599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4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hf sldNum="0" hdr="0" dt="0"/>
  <p:txStyles>
    <p:titleStyle>
      <a:lvl1pPr algn="ctr" defTabSz="45599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5" indent="-342005" algn="l" defTabSz="45599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79" indent="-284990" algn="l" defTabSz="45599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94" indent="-227993" algn="l" defTabSz="45599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65" indent="-227993" algn="l" defTabSz="45599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98" indent="-227993" algn="l" defTabSz="45599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969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957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946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906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0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96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96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93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96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985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93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92" tIns="45649" rIns="91292" bIns="45649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33"/>
            <a:ext cx="8229600" cy="4525963"/>
          </a:xfrm>
          <a:prstGeom prst="rect">
            <a:avLst/>
          </a:prstGeom>
        </p:spPr>
        <p:txBody>
          <a:bodyPr vert="horz" lIns="91292" tIns="45649" rIns="91292" bIns="45649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</p:spPr>
        <p:txBody>
          <a:bodyPr vert="horz" lIns="91292" tIns="45649" rIns="91292" bIns="456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90"/>
            <a:fld id="{A63FAD66-F22E-AB42-9BD3-4167523F0BE0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6" y="6356388"/>
            <a:ext cx="2895600" cy="365125"/>
          </a:xfrm>
          <a:prstGeom prst="rect">
            <a:avLst/>
          </a:prstGeom>
        </p:spPr>
        <p:txBody>
          <a:bodyPr vert="horz" lIns="91292" tIns="45649" rIns="91292" bIns="456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90"/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292" tIns="45649" rIns="91292" bIns="456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5990"/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599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5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hf sldNum="0" hdr="0" dt="0"/>
  <p:txStyles>
    <p:titleStyle>
      <a:lvl1pPr algn="ctr" defTabSz="45599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5" indent="-342005" algn="l" defTabSz="45599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979" indent="-284990" algn="l" defTabSz="45599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94" indent="-227993" algn="l" defTabSz="45599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965" indent="-227993" algn="l" defTabSz="45599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998" indent="-227993" algn="l" defTabSz="45599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969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957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946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906" indent="-227993" algn="l" defTabSz="45599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90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996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00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996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993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996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985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993" algn="l" defTabSz="45599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84" tIns="45645" rIns="91284" bIns="45645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33"/>
            <a:ext cx="8229600" cy="4525963"/>
          </a:xfrm>
          <a:prstGeom prst="rect">
            <a:avLst/>
          </a:prstGeom>
        </p:spPr>
        <p:txBody>
          <a:bodyPr vert="horz" lIns="91284" tIns="45645" rIns="91284" bIns="45645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88"/>
            <a:ext cx="2133600" cy="365125"/>
          </a:xfrm>
          <a:prstGeom prst="rect">
            <a:avLst/>
          </a:prstGeom>
        </p:spPr>
        <p:txBody>
          <a:bodyPr vert="horz" lIns="91284" tIns="45645" rIns="91284" bIns="456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93"/>
            <a:fld id="{B01B10F5-3B70-C94A-BF9B-99DA145A4C3C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6" y="6356388"/>
            <a:ext cx="2895600" cy="365125"/>
          </a:xfrm>
          <a:prstGeom prst="rect">
            <a:avLst/>
          </a:prstGeom>
        </p:spPr>
        <p:txBody>
          <a:bodyPr vert="horz" lIns="91284" tIns="45645" rIns="91284" bIns="456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93"/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88"/>
            <a:ext cx="2133600" cy="365125"/>
          </a:xfrm>
          <a:prstGeom prst="rect">
            <a:avLst/>
          </a:prstGeom>
        </p:spPr>
        <p:txBody>
          <a:bodyPr vert="horz" lIns="91284" tIns="45645" rIns="91284" bIns="456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93"/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6393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2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hf sldNum="0" hdr="0" dt="0"/>
  <p:txStyles>
    <p:titleStyle>
      <a:lvl1pPr algn="ctr" defTabSz="456393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08" indent="-342308" algn="l" defTabSz="456393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53" indent="-285260" algn="l" defTabSz="456393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02" indent="-228195" algn="l" defTabSz="456393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401" indent="-228195" algn="l" defTabSz="456393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813" indent="-228195" algn="l" defTabSz="456393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213" indent="-228195" algn="l" defTabSz="45639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610" indent="-228195" algn="l" defTabSz="45639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016" indent="-228195" algn="l" defTabSz="45639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408" indent="-228195" algn="l" defTabSz="45639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93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02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11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10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09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418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815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219" algn="l" defTabSz="45639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78741" y="6494115"/>
            <a:ext cx="207615" cy="22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84" tIns="32142" rIns="64284" bIns="32142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defTabSz="914306" fontAlgn="base">
              <a:spcBef>
                <a:spcPct val="0"/>
              </a:spcBef>
              <a:spcAft>
                <a:spcPct val="0"/>
              </a:spcAft>
            </a:pPr>
            <a:fld id="{27D0F6D3-9DB8-C64C-AAF2-7F77665178C8}" type="slidenum">
              <a:rPr kumimoji="0" lang="en-US" altLang="ja-JP" smtClean="0"/>
              <a:pPr defTabSz="91430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0"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35661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ransition/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5pPr>
      <a:lvl6pPr marL="3214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64284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96427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28569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239953" indent="-239953" algn="l" rtl="0" fontAlgn="base">
        <a:spcBef>
          <a:spcPts val="773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1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520082" indent="-199774" algn="l" rtl="0" fontAlgn="base">
        <a:spcBef>
          <a:spcPts val="703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7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801329" indent="-160712" algn="l" rtl="0" fontAlgn="base">
        <a:spcBef>
          <a:spcPts val="562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121638" indent="-160712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1441945" indent="-160712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1763371" indent="-160712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084794" indent="-160712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2406219" indent="-160712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2727643" indent="-160712" algn="l" rtl="0" fontAlgn="base">
        <a:spcBef>
          <a:spcPts val="492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ja-JP"/>
      </a:defPPr>
      <a:lvl1pPr marL="0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78" tIns="45237" rIns="90478" bIns="452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37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78" tIns="45237" rIns="90478" bIns="45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465"/>
            <a:ext cx="2133599" cy="365126"/>
          </a:xfrm>
          <a:prstGeom prst="rect">
            <a:avLst/>
          </a:prstGeom>
        </p:spPr>
        <p:txBody>
          <a:bodyPr vert="horz" wrap="square" lIns="90478" tIns="45237" rIns="90478" bIns="4523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0905" fontAlgn="base">
              <a:spcBef>
                <a:spcPct val="0"/>
              </a:spcBef>
              <a:spcAft>
                <a:spcPct val="0"/>
              </a:spcAft>
            </a:pPr>
            <a:fld id="{8606DF5D-38D1-E44F-9593-6DA7F32DD33F}" type="datetime1">
              <a:rPr lang="ja-JP" altLang="en-US" smtClean="0">
                <a:sym typeface="Palatino" charset="0"/>
              </a:rPr>
              <a:t>2017/9/13</a:t>
            </a:fld>
            <a:endParaRPr lang="en-US" altLang="ja-JP">
              <a:cs typeface="ＭＳ Ｐゴシック" charset="0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2" y="6356465"/>
            <a:ext cx="2895601" cy="365126"/>
          </a:xfrm>
          <a:prstGeom prst="rect">
            <a:avLst/>
          </a:prstGeom>
        </p:spPr>
        <p:txBody>
          <a:bodyPr vert="horz" lIns="90478" tIns="45237" rIns="90478" bIns="45237" rtlCol="0" anchor="ctr"/>
          <a:lstStyle>
            <a:lvl1pPr algn="ctr" defTabSz="45242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r>
              <a:rPr lang="is-IS" altLang="ja-JP" smtClean="0">
                <a:sym typeface="Palatino" charset="0"/>
              </a:rPr>
              <a:t>EXA2017</a:t>
            </a:r>
            <a:endParaRPr lang="ja-JP" altLang="en-US"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4" y="6356465"/>
            <a:ext cx="2133599" cy="365126"/>
          </a:xfrm>
          <a:prstGeom prst="rect">
            <a:avLst/>
          </a:prstGeom>
        </p:spPr>
        <p:txBody>
          <a:bodyPr vert="horz" wrap="square" lIns="90478" tIns="45237" rIns="90478" bIns="4523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0905" fontAlgn="base">
              <a:spcBef>
                <a:spcPct val="0"/>
              </a:spcBef>
              <a:spcAft>
                <a:spcPct val="0"/>
              </a:spcAft>
            </a:pPr>
            <a:fld id="{DB34D3F3-2BAF-634A-9228-A7B862C8032B}" type="slidenum">
              <a:rPr lang="ja-JP" altLang="en-US" smtClean="0">
                <a:cs typeface="ＭＳ Ｐゴシック" charset="0"/>
                <a:sym typeface="Palatino" charset="0"/>
              </a:rPr>
              <a:pPr defTabSz="45090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cs typeface="ＭＳ Ｐゴシック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2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</p:sldLayoutIdLst>
  <p:hf sldNum="0" hdr="0" dt="0"/>
  <p:txStyles>
    <p:titleStyle>
      <a:lvl1pPr algn="ctr" defTabSz="450905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0905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0905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0905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0905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2451" algn="ctr" defTabSz="450905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04913" algn="ctr" defTabSz="450905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57401" algn="ctr" defTabSz="450905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09862" algn="ctr" defTabSz="450905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7792" indent="-337792" algn="l" defTabSz="45090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33657" indent="-281265" algn="l" defTabSz="45090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9606" indent="-224614" algn="l" defTabSz="45090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065" indent="-224614" algn="l" defTabSz="45090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4520" indent="-224614" algn="l" defTabSz="45090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23" indent="-226187" algn="l" defTabSz="45242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863" indent="-226187" algn="l" defTabSz="45242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303" indent="-226187" algn="l" defTabSz="45242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724" indent="-226187" algn="l" defTabSz="45242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29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4868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332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770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35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649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7087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525" algn="l" defTabSz="45242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01595" tIns="50795" rIns="101595" bIns="50795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101595" tIns="50795" rIns="101595" bIns="50795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l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8"/>
            <a:fld id="{71979606-773F-2E4F-AB70-B85D994AB600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sym typeface="Gill Sans" charset="0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sym typeface="Gill Sans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ct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8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sym typeface="Gill Sans" charset="0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sym typeface="Gill Sans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101595" tIns="50795" rIns="101595" bIns="50795" rtlCol="0" anchor="ctr"/>
          <a:lstStyle>
            <a:lvl1pPr algn="r">
              <a:defRPr sz="11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818"/>
            <a:fld id="{D6F7FE50-462B-7E4F-820A-8EEF2D7BAA80}" type="slidenum">
              <a:rPr lang="ja-JP" altLang="en-US" smtClean="0">
                <a:solidFill>
                  <a:prstClr val="black">
                    <a:tint val="75000"/>
                  </a:prstClr>
                </a:solidFill>
                <a:sym typeface="Gill Sans" charset="0"/>
              </a:rPr>
              <a:pPr defTabSz="456818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8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hf sldNum="0" hdr="0" dt="0"/>
  <p:txStyles>
    <p:titleStyle>
      <a:lvl1pPr algn="ctr" defTabSz="456818" rtl="0" eaLnBrk="1" latinLnBrk="0" hangingPunct="1">
        <a:spcBef>
          <a:spcPct val="0"/>
        </a:spcBef>
        <a:buNone/>
        <a:defRPr kumimoji="1" sz="44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3" indent="-342613" algn="l" defTabSz="456818" rtl="0" eaLnBrk="1" latinLnBrk="0" hangingPunct="1">
        <a:spcBef>
          <a:spcPct val="20000"/>
        </a:spcBef>
        <a:buFont typeface="Arial"/>
        <a:buChar char="•"/>
        <a:defRPr kumimoji="1"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742313" indent="-285495" algn="l" defTabSz="456818" rtl="0" eaLnBrk="1" latinLnBrk="0" hangingPunct="1">
        <a:spcBef>
          <a:spcPct val="20000"/>
        </a:spcBef>
        <a:buFont typeface="Arial"/>
        <a:buChar char="–"/>
        <a:defRPr kumimoji="1" sz="279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43" indent="-228408" algn="l" defTabSz="456818" rtl="0" eaLnBrk="1" latinLnBrk="0" hangingPunct="1">
        <a:spcBef>
          <a:spcPct val="20000"/>
        </a:spcBef>
        <a:buFont typeface="Arial"/>
        <a:buChar char="•"/>
        <a:defRPr kumimoji="1" sz="243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40" indent="-228408" algn="l" defTabSz="456818" rtl="0" eaLnBrk="1" latinLnBrk="0" hangingPunct="1">
        <a:spcBef>
          <a:spcPct val="20000"/>
        </a:spcBef>
        <a:buFont typeface="Arial"/>
        <a:buChar char="–"/>
        <a:defRPr kumimoji="1"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51" indent="-228408" algn="l" defTabSz="456818" rtl="0" eaLnBrk="1" latinLnBrk="0" hangingPunct="1">
        <a:spcBef>
          <a:spcPct val="20000"/>
        </a:spcBef>
        <a:buFont typeface="Arial"/>
        <a:buChar char="»"/>
        <a:defRPr kumimoji="1"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75" indent="-228408" algn="l" defTabSz="456818" rtl="0" eaLnBrk="1" latinLnBrk="0" hangingPunct="1">
        <a:spcBef>
          <a:spcPct val="20000"/>
        </a:spcBef>
        <a:buFont typeface="Arial"/>
        <a:buChar char="•"/>
        <a:defRPr kumimoji="1"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86" indent="-228408" algn="l" defTabSz="456818" rtl="0" eaLnBrk="1" latinLnBrk="0" hangingPunct="1">
        <a:spcBef>
          <a:spcPct val="20000"/>
        </a:spcBef>
        <a:buFont typeface="Arial"/>
        <a:buChar char="•"/>
        <a:defRPr kumimoji="1"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92" indent="-228408" algn="l" defTabSz="456818" rtl="0" eaLnBrk="1" latinLnBrk="0" hangingPunct="1">
        <a:spcBef>
          <a:spcPct val="20000"/>
        </a:spcBef>
        <a:buFont typeface="Arial"/>
        <a:buChar char="•"/>
        <a:defRPr kumimoji="1"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87" indent="-228408" algn="l" defTabSz="456818" rtl="0" eaLnBrk="1" latinLnBrk="0" hangingPunct="1">
        <a:spcBef>
          <a:spcPct val="20000"/>
        </a:spcBef>
        <a:buFont typeface="Arial"/>
        <a:buChar char="•"/>
        <a:defRPr kumimoji="1"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8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35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53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70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88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05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80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36" algn="l" defTabSz="45681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99AFB-A2CC-A44C-B2E7-6C3F5E5768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7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32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5700">
          <a:solidFill>
            <a:schemeClr val="tx1"/>
          </a:solidFill>
          <a:latin typeface="+mj-lt"/>
          <a:ea typeface="+mj-ea"/>
          <a:cs typeface="+mj-cs"/>
          <a:sym typeface="Palatino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316362" algn="l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632712" algn="l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949139" algn="l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265494" algn="l" rtl="0" fontAlgn="base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03675" indent="-303675" algn="l" rtl="0" eaLnBrk="0" fontAlgn="base" hangingPunct="0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611780" indent="-303675" algn="l" rtl="0" eaLnBrk="0" fontAlgn="base" hangingPunct="0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919857" indent="-303675" algn="l" rtl="0" eaLnBrk="0" fontAlgn="base" hangingPunct="0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227869" indent="-303675" algn="l" rtl="0" eaLnBrk="0" fontAlgn="base" hangingPunct="0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1535982" indent="-303675" algn="l" rtl="0" eaLnBrk="0" fontAlgn="base" hangingPunct="0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kumimoji="1"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1854332" indent="-307559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170717" indent="-307559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2487074" indent="-307559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2803461" indent="-307559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6362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2712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49139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65494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1904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98288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14643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1027" algn="l" defTabSz="316362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7" tIns="45678" rIns="91347" bIns="456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2051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2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7" tIns="45678" rIns="91347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5"/>
          </a:xfrm>
          <a:prstGeom prst="rect">
            <a:avLst/>
          </a:prstGeom>
        </p:spPr>
        <p:txBody>
          <a:bodyPr vert="horz" wrap="square" lIns="91347" tIns="45678" rIns="91347" bIns="4567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021"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cs typeface="ＭＳ Ｐゴシック" charset="0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6" y="6356367"/>
            <a:ext cx="2895600" cy="365125"/>
          </a:xfrm>
          <a:prstGeom prst="rect">
            <a:avLst/>
          </a:prstGeom>
        </p:spPr>
        <p:txBody>
          <a:bodyPr vert="horz" lIns="91347" tIns="45678" rIns="91347" bIns="45678" rtlCol="0" anchor="ctr"/>
          <a:lstStyle>
            <a:lvl1pPr algn="ctr" defTabSz="456578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r>
              <a:rPr lang="de-DE" altLang="ja-JP" smtClean="0">
                <a:sym typeface="Palatino" charset="0"/>
              </a:rPr>
              <a:t>HINTS 2016</a:t>
            </a:r>
            <a:endParaRPr lang="ja-JP" altLang="en-US"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5"/>
          </a:xfrm>
          <a:prstGeom prst="rect">
            <a:avLst/>
          </a:prstGeom>
        </p:spPr>
        <p:txBody>
          <a:bodyPr vert="horz" wrap="square" lIns="91347" tIns="45678" rIns="91347" bIns="4567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021" fontAlgn="base">
              <a:spcBef>
                <a:spcPct val="0"/>
              </a:spcBef>
              <a:spcAft>
                <a:spcPct val="0"/>
              </a:spcAft>
            </a:pPr>
            <a:fld id="{DB34D3F3-2BAF-634A-9228-A7B862C8032B}" type="slidenum">
              <a:rPr lang="ja-JP" altLang="en-US" smtClean="0">
                <a:cs typeface="ＭＳ Ｐゴシック" charset="0"/>
                <a:sym typeface="Palatino" charset="0"/>
              </a:rPr>
              <a:pPr defTabSz="45502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cs typeface="ＭＳ Ｐゴシック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hf sldNum="0" hdr="0" dt="0"/>
  <p:txStyles>
    <p:titleStyle>
      <a:lvl1pPr algn="ctr" defTabSz="455021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5021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021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021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021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602" algn="ctr" defTabSz="45502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208" algn="ctr" defTabSz="45502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9816" algn="ctr" defTabSz="45502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6418" algn="ctr" defTabSz="455021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0869" indent="-340869" algn="l" defTabSz="45502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0387" indent="-283789" algn="l" defTabSz="45502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28" indent="-226712" algn="l" defTabSz="45502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517" indent="-226712" algn="l" defTabSz="45502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26" indent="-226712" algn="l" defTabSz="45502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9" indent="-228287" algn="l" defTabSz="45657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2" indent="-228287" algn="l" defTabSz="45657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2" indent="-228287" algn="l" defTabSz="45657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05" indent="-228287" algn="l" defTabSz="456578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8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1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45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23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04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90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49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49" algn="l" defTabSz="456578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/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4412846" y="6536531"/>
            <a:ext cx="309380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algn="ctr" defTabSz="410751" hangingPunct="0"/>
            <a:fld id="{86CB4B4D-7CA3-9044-876B-883B54F8677D}" type="slidenum">
              <a:rPr kumimoji="0" lang="uk-UA" kern="0" smtClean="0">
                <a:solidFill>
                  <a:srgbClr val="000000"/>
                </a:solidFill>
                <a:sym typeface="ヒラギノ角ゴ Pro W3"/>
              </a:rPr>
              <a:pPr algn="ctr" defTabSz="410751" hangingPunct="0"/>
              <a:t>‹#›</a:t>
            </a:fld>
            <a:endParaRPr kumimoji="0" lang="uk-UA" kern="0">
              <a:solidFill>
                <a:srgbClr val="000000"/>
              </a:solidFill>
              <a:sym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671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</p:sldLayoutIdLst>
  <p:transition spd="med"/>
  <p:txStyles>
    <p:title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9pPr>
    </p:titleStyle>
    <p:body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1pPr>
      <a:lvl2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2pPr>
      <a:lvl3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3pPr>
      <a:lvl4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4pPr>
      <a:lvl5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5pPr>
      <a:lvl6pPr marL="0" marR="0" indent="25002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6pPr>
      <a:lvl7pPr marL="0" marR="0" indent="50004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7pPr>
      <a:lvl8pPr marL="0" marR="0" indent="75006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8pPr>
      <a:lvl9pPr marL="0" marR="0" indent="100008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 W3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 W3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94" tIns="45649" rIns="91294" bIns="45649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31"/>
            <a:ext cx="8229600" cy="4525963"/>
          </a:xfrm>
          <a:prstGeom prst="rect">
            <a:avLst/>
          </a:prstGeom>
        </p:spPr>
        <p:txBody>
          <a:bodyPr vert="horz" lIns="91294" tIns="45649" rIns="91294" bIns="45649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2" y="6356386"/>
            <a:ext cx="2133600" cy="365125"/>
          </a:xfrm>
          <a:prstGeom prst="rect">
            <a:avLst/>
          </a:prstGeom>
        </p:spPr>
        <p:txBody>
          <a:bodyPr vert="horz" lIns="91294" tIns="45649" rIns="91294" bIns="456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40"/>
            <a:fld id="{51539727-EF9C-9E4A-A27A-D891C1722A16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6" y="6356386"/>
            <a:ext cx="2895600" cy="365125"/>
          </a:xfrm>
          <a:prstGeom prst="rect">
            <a:avLst/>
          </a:prstGeom>
        </p:spPr>
        <p:txBody>
          <a:bodyPr vert="horz" lIns="91294" tIns="45649" rIns="91294" bIns="456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40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86"/>
            <a:ext cx="2133600" cy="365125"/>
          </a:xfrm>
          <a:prstGeom prst="rect">
            <a:avLst/>
          </a:prstGeom>
        </p:spPr>
        <p:txBody>
          <a:bodyPr vert="horz" lIns="91294" tIns="45649" rIns="91294" bIns="456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440"/>
            <a:fld id="{52C283E2-66D0-0A49-B473-FE1439F3C5A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6440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5489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45644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43" indent="-342343" algn="l" defTabSz="45644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29" indent="-285288" algn="l" defTabSz="45644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19" indent="-228218" algn="l" defTabSz="45644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65" indent="-228218" algn="l" defTabSz="45644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18" algn="l" defTabSz="45644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469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14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366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06" indent="-228218" algn="l" defTabSz="45644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40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96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51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96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243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98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41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593" algn="l" defTabSz="4564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fld id="{417D34DA-D793-4312-A68D-2976BB679359}" type="datetime2">
              <a:rPr kumimoji="0" lang="en-US" altLang="ja-JP" smtClean="0"/>
              <a:pPr defTabSz="914400"/>
              <a:t>Wednesday, September 13, 2017</a:t>
            </a:fld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 defTabSz="914400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defTabSz="914400"/>
            <a:fld id="{0CFEC368-1D7A-4F81-ABF6-AE0E36BAF64C}" type="slidenum">
              <a:rPr kumimoji="0" lang="en-US" smtClean="0"/>
              <a:pPr defTabSz="914400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7207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0"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914400"/>
            <a:fld id="{417D34DA-D793-4312-A68D-2976BB679359}" type="datetime2">
              <a:rPr kumimoji="0" lang="en-US" altLang="ja-JP" smtClean="0"/>
              <a:pPr defTabSz="914400"/>
              <a:t>Wednesday, September 13, 2017</a:t>
            </a:fld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 defTabSz="914400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defTabSz="914400"/>
            <a:fld id="{0CFEC368-1D7A-4F81-ABF6-AE0E36BAF64C}" type="slidenum">
              <a:rPr kumimoji="0" lang="en-US" smtClean="0"/>
              <a:pPr defTabSz="914400"/>
              <a:t>‹#›</a:t>
            </a:fld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325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6" r:id="rId1"/>
    <p:sldLayoutId id="2147484517" r:id="rId2"/>
    <p:sldLayoutId id="2147484518" r:id="rId3"/>
    <p:sldLayoutId id="2147484519" r:id="rId4"/>
    <p:sldLayoutId id="2147484520" r:id="rId5"/>
    <p:sldLayoutId id="2147484521" r:id="rId6"/>
    <p:sldLayoutId id="2147484522" r:id="rId7"/>
    <p:sldLayoutId id="2147484523" r:id="rId8"/>
    <p:sldLayoutId id="2147484524" r:id="rId9"/>
    <p:sldLayoutId id="2147484525" r:id="rId10"/>
    <p:sldLayoutId id="214748452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5415" y="107156"/>
            <a:ext cx="8233172" cy="14287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672" tIns="35672" rIns="35672" bIns="3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415" y="1848469"/>
            <a:ext cx="8233172" cy="455414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672" tIns="35672" rIns="35672" bIns="3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Palatino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Palatino" charset="0"/>
              </a:rPr>
              <a:t>Second level</a:t>
            </a:r>
          </a:p>
          <a:p>
            <a:pPr lvl="2"/>
            <a:r>
              <a:rPr lang="en-US" altLang="ja-JP">
                <a:sym typeface="Palatino" charset="0"/>
              </a:rPr>
              <a:t>Third level</a:t>
            </a:r>
          </a:p>
          <a:p>
            <a:pPr lvl="3"/>
            <a:r>
              <a:rPr lang="en-US" altLang="ja-JP">
                <a:sym typeface="Palatino" charset="0"/>
              </a:rPr>
              <a:t>Fourth level</a:t>
            </a:r>
          </a:p>
          <a:p>
            <a:pPr lvl="4"/>
            <a:r>
              <a:rPr lang="en-US" altLang="ja-JP">
                <a:sym typeface="Palatino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368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+mj-lt"/>
          <a:ea typeface="+mj-ea"/>
          <a:cs typeface="+mj-cs"/>
          <a:sym typeface="Palatino" charset="0"/>
        </a:defRPr>
      </a:lvl1pPr>
      <a:lvl2pPr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2pPr>
      <a:lvl3pPr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3pPr>
      <a:lvl4pPr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4pPr>
      <a:lvl5pPr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5pPr>
      <a:lvl6pPr marL="321073"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6pPr>
      <a:lvl7pPr marL="642150"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7pPr>
      <a:lvl8pPr marL="963225"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8pPr>
      <a:lvl9pPr marL="1284304" algn="l" rtl="0" fontAlgn="base">
        <a:spcBef>
          <a:spcPct val="0"/>
        </a:spcBef>
        <a:spcAft>
          <a:spcPct val="0"/>
        </a:spcAft>
        <a:defRPr sz="5700">
          <a:solidFill>
            <a:srgbClr val="FEFFFE"/>
          </a:solidFill>
          <a:latin typeface="Palatino" charset="0"/>
          <a:ea typeface="ヒラギノ明朝 ProN W3" charset="0"/>
          <a:cs typeface="ヒラギノ明朝 ProN W3" charset="0"/>
          <a:sym typeface="Palatino" charset="0"/>
        </a:defRPr>
      </a:lvl9pPr>
    </p:titleStyle>
    <p:bodyStyle>
      <a:lvl1pPr marL="312157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1pPr>
      <a:lvl2pPr marL="588642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2pPr>
      <a:lvl3pPr marL="900799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3pPr>
      <a:lvl4pPr marL="1212956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4pPr>
      <a:lvl5pPr marL="1525113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5pPr>
      <a:lvl6pPr marL="1846183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6pPr>
      <a:lvl7pPr marL="2167262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7pPr>
      <a:lvl8pPr marL="2488331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8pPr>
      <a:lvl9pPr marL="2809412" indent="-312157" algn="l" rtl="0" fontAlgn="base">
        <a:lnSpc>
          <a:spcPct val="120000"/>
        </a:lnSpc>
        <a:spcBef>
          <a:spcPts val="1687"/>
        </a:spcBef>
        <a:spcAft>
          <a:spcPct val="0"/>
        </a:spcAft>
        <a:buSzPct val="93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Palatino" charset="0"/>
        </a:defRPr>
      </a:lvl9pPr>
    </p:bodyStyle>
    <p:otherStyle>
      <a:defPPr>
        <a:defRPr lang="ja-JP"/>
      </a:defPPr>
      <a:lvl1pPr marL="0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073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150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225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4304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5380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6455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7533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8608" algn="l" defTabSz="321073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131" tIns="45569" rIns="91131" bIns="45569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67"/>
            <a:ext cx="8229600" cy="4525963"/>
          </a:xfrm>
          <a:prstGeom prst="rect">
            <a:avLst/>
          </a:prstGeom>
        </p:spPr>
        <p:txBody>
          <a:bodyPr vert="horz" lIns="91131" tIns="45569" rIns="91131" bIns="45569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361"/>
            <a:ext cx="2133599" cy="365126"/>
          </a:xfrm>
          <a:prstGeom prst="rect">
            <a:avLst/>
          </a:prstGeom>
        </p:spPr>
        <p:txBody>
          <a:bodyPr vert="horz" lIns="91131" tIns="45569" rIns="91131" bIns="455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295"/>
            <a:fld id="{DC6B65CA-DF1D-6D4A-A039-3C86E433E589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ヒラギノ明朝 ProN W3" charset="0"/>
                <a:sym typeface="Palatino" charset="0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2" y="6356361"/>
            <a:ext cx="2895601" cy="365126"/>
          </a:xfrm>
          <a:prstGeom prst="rect">
            <a:avLst/>
          </a:prstGeom>
        </p:spPr>
        <p:txBody>
          <a:bodyPr vert="horz" lIns="91131" tIns="45569" rIns="91131" bIns="455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295"/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ヒラギノ明朝 ProN W3" charset="0"/>
                <a:sym typeface="Palatino" charset="0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4" y="6356361"/>
            <a:ext cx="2133599" cy="365126"/>
          </a:xfrm>
          <a:prstGeom prst="rect">
            <a:avLst/>
          </a:prstGeom>
        </p:spPr>
        <p:txBody>
          <a:bodyPr vert="horz" lIns="91131" tIns="45569" rIns="91131" bIns="455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295"/>
            <a:fld id="{2899431C-2A72-441D-8488-A16624CD5A07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ヒラギノ明朝 ProN W3" charset="0"/>
                <a:sym typeface="Palatino" charset="0"/>
              </a:rPr>
              <a:pPr defTabSz="911295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cs typeface="ヒラギノ明朝 ProN W3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629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dt="0"/>
  <p:txStyles>
    <p:titleStyle>
      <a:lvl1pPr algn="ctr" defTabSz="911295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749" indent="-341749" algn="l" defTabSz="9112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426" indent="-284797" algn="l" defTabSz="9112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23" indent="-227813" algn="l" defTabSz="9112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765" indent="-227813" algn="l" defTabSz="911295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30" indent="-227813" algn="l" defTabSz="911295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081" indent="-227813" algn="l" defTabSz="9112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718" indent="-227813" algn="l" defTabSz="9112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372" indent="-227813" algn="l" defTabSz="9112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996" indent="-227813" algn="l" defTabSz="9112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33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295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53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598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250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04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542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190" algn="l" defTabSz="91129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647" y="274588"/>
            <a:ext cx="822870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1" rIns="91320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52579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647" y="1600653"/>
            <a:ext cx="8228707" cy="452511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20" tIns="45661" rIns="91320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648" y="6356827"/>
            <a:ext cx="2133079" cy="365001"/>
          </a:xfrm>
          <a:prstGeom prst="rect">
            <a:avLst/>
          </a:prstGeom>
        </p:spPr>
        <p:txBody>
          <a:bodyPr vert="horz" lIns="91320" tIns="45661" rIns="91320" bIns="45661" rtlCol="0" anchor="ctr"/>
          <a:lstStyle>
            <a:lvl1pPr algn="l" defTabSz="456604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7958FF3D-1788-3B4A-A43E-AB084FD529D1}" type="datetime1">
              <a:rPr lang="ja-JP" altLang="en-US" smtClean="0">
                <a:sym typeface="Palatino" charset="0"/>
              </a:rPr>
              <a:t>2017/9/13</a:t>
            </a:fld>
            <a:endParaRPr lang="ja-JP" altLang="en-US"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81" y="6356827"/>
            <a:ext cx="2895451" cy="365001"/>
          </a:xfrm>
          <a:prstGeom prst="rect">
            <a:avLst/>
          </a:prstGeom>
        </p:spPr>
        <p:txBody>
          <a:bodyPr vert="horz" wrap="square" lIns="91320" tIns="45661" rIns="91320" bIns="45661" numCol="1" anchor="ctr" anchorCtr="0" compatLnSpc="1">
            <a:prstTxWarp prst="textNoShape">
              <a:avLst/>
            </a:prstTxWarp>
          </a:bodyPr>
          <a:lstStyle>
            <a:lvl1pPr algn="ctr" defTabSz="456014">
              <a:defRPr sz="1200" smtClean="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s-IS" altLang="ja-JP" smtClean="0">
                <a:sym typeface="Palatino" charset="0"/>
              </a:rPr>
              <a:t>EXA2017</a:t>
            </a:r>
            <a:endParaRPr lang="ja-JP" altLang="en-US"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75" y="6356827"/>
            <a:ext cx="2133079" cy="365001"/>
          </a:xfrm>
          <a:prstGeom prst="rect">
            <a:avLst/>
          </a:prstGeom>
        </p:spPr>
        <p:txBody>
          <a:bodyPr vert="horz" lIns="91320" tIns="45661" rIns="91320" bIns="45661" rtlCol="0" anchor="ctr"/>
          <a:lstStyle>
            <a:lvl1pPr algn="r" defTabSz="45660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FBC41573-7F94-D54F-ABF6-B5ACF9137E3F}" type="slidenum">
              <a:rPr lang="ja-JP" altLang="en-US">
                <a:sym typeface="Palatino" charset="0"/>
              </a:rPr>
              <a:pPr>
                <a:defRPr/>
              </a:pPr>
              <a:t>‹#›</a:t>
            </a:fld>
            <a:endParaRPr lang="ja-JP" altLang="en-US"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71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sldNum="0" hdr="0" dt="0"/>
  <p:txStyles>
    <p:titleStyle>
      <a:lvl1pPr algn="ctr" defTabSz="454162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4162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4162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4162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4162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21106" algn="ctr" defTabSz="45601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42216" algn="ctr" defTabSz="45601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963323" algn="ctr" defTabSz="45601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284434" algn="ctr" defTabSz="456014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0344" indent="-340344" algn="l" defTabSz="45416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824" indent="-282318" algn="l" defTabSz="45416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9306" indent="-225406" algn="l" defTabSz="45416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6816" indent="-225406" algn="l" defTabSz="45416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3210" indent="-225406" algn="l" defTabSz="454162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1363" indent="-228302" algn="l" defTabSz="45660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71" indent="-228302" algn="l" defTabSz="45660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85" indent="-228302" algn="l" defTabSz="45660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88" indent="-228302" algn="l" defTabSz="45660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4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18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36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45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53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68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75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89" algn="l" defTabSz="45660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96" tIns="45061" rIns="90096" bIns="450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4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96" tIns="45061" rIns="90096" bIns="450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529"/>
            <a:ext cx="2133599" cy="365126"/>
          </a:xfrm>
          <a:prstGeom prst="rect">
            <a:avLst/>
          </a:prstGeom>
        </p:spPr>
        <p:txBody>
          <a:bodyPr vert="horz" wrap="square" lIns="90096" tIns="45061" rIns="90096" bIns="45061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49138" fontAlgn="base">
              <a:spcBef>
                <a:spcPct val="0"/>
              </a:spcBef>
              <a:spcAft>
                <a:spcPct val="0"/>
              </a:spcAft>
            </a:pPr>
            <a:fld id="{70695D14-4F25-B94E-8C90-30A089BF9638}" type="datetime1">
              <a:rPr lang="ja-JP" altLang="en-US" smtClean="0">
                <a:ea typeface="ＭＳ Ｐゴシック" charset="0"/>
                <a:cs typeface="ＭＳ Ｐゴシック" charset="0"/>
                <a:sym typeface="Palatino" charset="0"/>
              </a:rPr>
              <a:t>2017/9/13</a:t>
            </a:fld>
            <a:endParaRPr lang="en-US" altLang="ja-JP"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2" y="6356529"/>
            <a:ext cx="2895601" cy="365126"/>
          </a:xfrm>
          <a:prstGeom prst="rect">
            <a:avLst/>
          </a:prstGeom>
        </p:spPr>
        <p:txBody>
          <a:bodyPr vert="horz" lIns="90096" tIns="45061" rIns="90096" bIns="45061" rtlCol="0" anchor="ctr"/>
          <a:lstStyle>
            <a:lvl1pPr algn="ctr" defTabSz="450655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sym typeface="Palatino" charset="0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3" y="6356529"/>
            <a:ext cx="2133599" cy="365126"/>
          </a:xfrm>
          <a:prstGeom prst="rect">
            <a:avLst/>
          </a:prstGeom>
        </p:spPr>
        <p:txBody>
          <a:bodyPr vert="horz" wrap="square" lIns="90096" tIns="45061" rIns="90096" bIns="45061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49138" fontAlgn="base">
              <a:spcBef>
                <a:spcPct val="0"/>
              </a:spcBef>
              <a:spcAft>
                <a:spcPct val="0"/>
              </a:spcAft>
            </a:pPr>
            <a:fld id="{605DB9E5-15CF-F341-BF2C-E01B83901405}" type="slidenum">
              <a:rPr lang="ja-JP" altLang="en-US" smtClean="0">
                <a:ea typeface="ＭＳ Ｐゴシック" charset="0"/>
                <a:cs typeface="ＭＳ Ｐゴシック" charset="0"/>
                <a:sym typeface="Palatino" charset="0"/>
              </a:rPr>
              <a:pPr defTabSz="44913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ea typeface="ＭＳ Ｐゴシック" charset="0"/>
              <a:cs typeface="ＭＳ Ｐゴシック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1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hf sldNum="0" hdr="0" dt="0"/>
  <p:txStyles>
    <p:titleStyle>
      <a:lvl1pPr algn="ctr" defTabSz="449138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49138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49138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49138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49138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0679" algn="ctr" defTabSz="449138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01357" algn="ctr" defTabSz="449138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52073" algn="ctr" defTabSz="449138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02751" algn="ctr" defTabSz="449138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6469" indent="-336469" algn="l" defTabSz="4491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30770" indent="-280166" algn="l" defTabSz="4491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5168" indent="-223718" algn="l" defTabSz="44913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5853" indent="-223718" algn="l" defTabSz="44913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6541" indent="-223718" algn="l" defTabSz="44913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8663" indent="-225293" algn="l" defTabSz="45065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9322" indent="-225293" algn="l" defTabSz="45065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9990" indent="-225293" algn="l" defTabSz="45065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643" indent="-225293" algn="l" defTabSz="450655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655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1312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002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2657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3352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3986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63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5312" algn="l" defTabSz="45065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97A7F-9249-EF47-B605-05BD6B8727CF}" type="datetime1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2017/9/13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FC9D5-D51C-764B-BDCE-CE19922B719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226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70" tIns="45485" rIns="90970" bIns="454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99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70" tIns="45485" rIns="90970" bIns="454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1" y="6356450"/>
            <a:ext cx="2133600" cy="365125"/>
          </a:xfrm>
          <a:prstGeom prst="rect">
            <a:avLst/>
          </a:prstGeom>
        </p:spPr>
        <p:txBody>
          <a:bodyPr vert="horz" wrap="square" lIns="90970" tIns="45485" rIns="90970" bIns="45485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3329" fontAlgn="base">
              <a:spcBef>
                <a:spcPct val="0"/>
              </a:spcBef>
              <a:spcAft>
                <a:spcPct val="0"/>
              </a:spcAft>
            </a:pPr>
            <a:fld id="{BE893C3C-DBBD-B243-8B15-F6C98918412B}" type="datetime1">
              <a:rPr lang="ja-JP" altLang="en-US" smtClean="0">
                <a:ea typeface="ＭＳ Ｐゴシック" charset="0"/>
                <a:cs typeface="ＭＳ Ｐゴシック" charset="0"/>
                <a:sym typeface="Palatino" charset="0"/>
              </a:rPr>
              <a:t>2017/9/13</a:t>
            </a:fld>
            <a:endParaRPr lang="en-US" altLang="ja-JP"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3" y="6356450"/>
            <a:ext cx="2895600" cy="365125"/>
          </a:xfrm>
          <a:prstGeom prst="rect">
            <a:avLst/>
          </a:prstGeom>
        </p:spPr>
        <p:txBody>
          <a:bodyPr vert="horz" lIns="90970" tIns="45485" rIns="90970" bIns="45485" rtlCol="0" anchor="ctr"/>
          <a:lstStyle>
            <a:lvl1pPr algn="ctr" defTabSz="454864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sym typeface="Palatino" charset="0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1" y="6356450"/>
            <a:ext cx="2133600" cy="365125"/>
          </a:xfrm>
          <a:prstGeom prst="rect">
            <a:avLst/>
          </a:prstGeom>
        </p:spPr>
        <p:txBody>
          <a:bodyPr vert="horz" wrap="square" lIns="90970" tIns="45485" rIns="90970" bIns="45485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3329" fontAlgn="base">
              <a:spcBef>
                <a:spcPct val="0"/>
              </a:spcBef>
              <a:spcAft>
                <a:spcPct val="0"/>
              </a:spcAft>
            </a:pPr>
            <a:fld id="{605DB9E5-15CF-F341-BF2C-E01B83901405}" type="slidenum">
              <a:rPr lang="ja-JP" altLang="en-US" smtClean="0">
                <a:ea typeface="ＭＳ Ｐゴシック" charset="0"/>
                <a:cs typeface="ＭＳ Ｐゴシック" charset="0"/>
                <a:sym typeface="Palatino" charset="0"/>
              </a:rPr>
              <a:pPr defTabSz="45332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ea typeface="ＭＳ Ｐゴシック" charset="0"/>
              <a:cs typeface="ＭＳ Ｐゴシック" charset="0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8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dt="0"/>
  <p:txStyles>
    <p:titleStyle>
      <a:lvl1pPr algn="ctr" defTabSz="453329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332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332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332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3329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4888" algn="ctr" defTabSz="45332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09807" algn="ctr" defTabSz="45332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64727" algn="ctr" defTabSz="45332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19634" algn="ctr" defTabSz="453329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9612" indent="-339612" algn="l" defTabSz="45332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37636" indent="-282768" algn="l" defTabSz="45332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5708" indent="-225851" algn="l" defTabSz="45332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0604" indent="-225851" algn="l" defTabSz="45332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503" indent="-225851" algn="l" defTabSz="45332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882" indent="-227426" algn="l" defTabSz="45486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748" indent="-227426" algn="l" defTabSz="45486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637" indent="-227426" algn="l" defTabSz="45486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99" indent="-227426" algn="l" defTabSz="454864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64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60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57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541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444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312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196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065" algn="l" defTabSz="45486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4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18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Relationship Id="rId2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20" Type="http://schemas.openxmlformats.org/officeDocument/2006/relationships/image" Target="../media/image69.png"/><Relationship Id="rId21" Type="http://schemas.openxmlformats.org/officeDocument/2006/relationships/image" Target="../media/image70.png"/><Relationship Id="rId22" Type="http://schemas.openxmlformats.org/officeDocument/2006/relationships/image" Target="../media/image71.png"/><Relationship Id="rId23" Type="http://schemas.openxmlformats.org/officeDocument/2006/relationships/image" Target="../media/image72.png"/><Relationship Id="rId24" Type="http://schemas.openxmlformats.org/officeDocument/2006/relationships/image" Target="../media/image73.png"/><Relationship Id="rId25" Type="http://schemas.openxmlformats.org/officeDocument/2006/relationships/image" Target="../media/image74.tiff"/><Relationship Id="rId10" Type="http://schemas.openxmlformats.org/officeDocument/2006/relationships/image" Target="../media/image59.png"/><Relationship Id="rId11" Type="http://schemas.openxmlformats.org/officeDocument/2006/relationships/image" Target="../media/image60.png"/><Relationship Id="rId12" Type="http://schemas.openxmlformats.org/officeDocument/2006/relationships/image" Target="../media/image61.png"/><Relationship Id="rId13" Type="http://schemas.openxmlformats.org/officeDocument/2006/relationships/image" Target="../media/image62.jpeg"/><Relationship Id="rId14" Type="http://schemas.openxmlformats.org/officeDocument/2006/relationships/image" Target="../media/image63.jpeg"/><Relationship Id="rId15" Type="http://schemas.openxmlformats.org/officeDocument/2006/relationships/image" Target="../media/image64.png"/><Relationship Id="rId16" Type="http://schemas.openxmlformats.org/officeDocument/2006/relationships/image" Target="../media/image65.png"/><Relationship Id="rId17" Type="http://schemas.openxmlformats.org/officeDocument/2006/relationships/image" Target="../media/image66.png"/><Relationship Id="rId18" Type="http://schemas.openxmlformats.org/officeDocument/2006/relationships/image" Target="../media/image67.emf"/><Relationship Id="rId19" Type="http://schemas.openxmlformats.org/officeDocument/2006/relationships/image" Target="../media/image68.png"/><Relationship Id="rId1" Type="http://schemas.openxmlformats.org/officeDocument/2006/relationships/slideLayout" Target="../slideLayouts/slideLayout158.xml"/><Relationship Id="rId2" Type="http://schemas.openxmlformats.org/officeDocument/2006/relationships/image" Target="../media/image51.jpeg"/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microsoft.com/office/2007/relationships/hdphoto" Target="../media/hdphoto1.wdp"/><Relationship Id="rId5" Type="http://schemas.openxmlformats.org/officeDocument/2006/relationships/image" Target="../media/image82.pn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302.xml"/><Relationship Id="rId2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302.xml"/><Relationship Id="rId2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0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5.xml"/><Relationship Id="rId2" Type="http://schemas.openxmlformats.org/officeDocument/2006/relationships/image" Target="../media/image8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6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2.png"/><Relationship Id="rId20" Type="http://schemas.openxmlformats.org/officeDocument/2006/relationships/image" Target="../media/image113.png"/><Relationship Id="rId21" Type="http://schemas.openxmlformats.org/officeDocument/2006/relationships/image" Target="../media/image114.emf"/><Relationship Id="rId22" Type="http://schemas.openxmlformats.org/officeDocument/2006/relationships/image" Target="../media/image115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1" Type="http://schemas.openxmlformats.org/officeDocument/2006/relationships/image" Target="../media/image104.png"/><Relationship Id="rId12" Type="http://schemas.openxmlformats.org/officeDocument/2006/relationships/image" Target="../media/image105.png"/><Relationship Id="rId13" Type="http://schemas.openxmlformats.org/officeDocument/2006/relationships/image" Target="../media/image106.png"/><Relationship Id="rId14" Type="http://schemas.openxmlformats.org/officeDocument/2006/relationships/image" Target="../media/image107.png"/><Relationship Id="rId15" Type="http://schemas.openxmlformats.org/officeDocument/2006/relationships/image" Target="../media/image108.png"/><Relationship Id="rId16" Type="http://schemas.openxmlformats.org/officeDocument/2006/relationships/image" Target="../media/image109.png"/><Relationship Id="rId17" Type="http://schemas.openxmlformats.org/officeDocument/2006/relationships/image" Target="../media/image110.png"/><Relationship Id="rId18" Type="http://schemas.openxmlformats.org/officeDocument/2006/relationships/image" Target="../media/image111.png"/><Relationship Id="rId19" Type="http://schemas.openxmlformats.org/officeDocument/2006/relationships/image" Target="../media/image112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7.png"/><Relationship Id="rId4" Type="http://schemas.microsoft.com/office/2007/relationships/hdphoto" Target="../media/hdphoto2.wdp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microsoft.com/office/2007/relationships/hdphoto" Target="../media/hdphoto3.wdp"/><Relationship Id="rId5" Type="http://schemas.openxmlformats.org/officeDocument/2006/relationships/image" Target="../media/image118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119.png"/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5" Type="http://schemas.openxmlformats.org/officeDocument/2006/relationships/image" Target="../media/image122.jpeg"/><Relationship Id="rId6" Type="http://schemas.openxmlformats.org/officeDocument/2006/relationships/image" Target="../media/image123.jpeg"/><Relationship Id="rId7" Type="http://schemas.openxmlformats.org/officeDocument/2006/relationships/image" Target="../media/image124.jpeg"/><Relationship Id="rId8" Type="http://schemas.openxmlformats.org/officeDocument/2006/relationships/image" Target="../media/image125.jpeg"/><Relationship Id="rId9" Type="http://schemas.openxmlformats.org/officeDocument/2006/relationships/image" Target="../media/image126.jpeg"/><Relationship Id="rId1" Type="http://schemas.openxmlformats.org/officeDocument/2006/relationships/slideLayout" Target="../slideLayouts/slideLayout84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jpeg"/><Relationship Id="rId5" Type="http://schemas.openxmlformats.org/officeDocument/2006/relationships/image" Target="../media/image130.png"/><Relationship Id="rId6" Type="http://schemas.openxmlformats.org/officeDocument/2006/relationships/image" Target="../media/image131.jpe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0.jpeg"/><Relationship Id="rId20" Type="http://schemas.openxmlformats.org/officeDocument/2006/relationships/image" Target="../media/image151.jpeg"/><Relationship Id="rId21" Type="http://schemas.openxmlformats.org/officeDocument/2006/relationships/image" Target="../media/image152.jpeg"/><Relationship Id="rId22" Type="http://schemas.openxmlformats.org/officeDocument/2006/relationships/image" Target="../media/image153.png"/><Relationship Id="rId23" Type="http://schemas.openxmlformats.org/officeDocument/2006/relationships/image" Target="../media/image154.png"/><Relationship Id="rId24" Type="http://schemas.openxmlformats.org/officeDocument/2006/relationships/image" Target="../media/image155.png"/><Relationship Id="rId10" Type="http://schemas.openxmlformats.org/officeDocument/2006/relationships/image" Target="../media/image141.jpeg"/><Relationship Id="rId11" Type="http://schemas.openxmlformats.org/officeDocument/2006/relationships/image" Target="../media/image142.jpeg"/><Relationship Id="rId12" Type="http://schemas.openxmlformats.org/officeDocument/2006/relationships/image" Target="../media/image143.jpeg"/><Relationship Id="rId13" Type="http://schemas.openxmlformats.org/officeDocument/2006/relationships/image" Target="../media/image144.png"/><Relationship Id="rId14" Type="http://schemas.openxmlformats.org/officeDocument/2006/relationships/image" Target="../media/image145.jpeg"/><Relationship Id="rId15" Type="http://schemas.openxmlformats.org/officeDocument/2006/relationships/image" Target="../media/image146.jpeg"/><Relationship Id="rId16" Type="http://schemas.openxmlformats.org/officeDocument/2006/relationships/image" Target="../media/image147.jpeg"/><Relationship Id="rId17" Type="http://schemas.openxmlformats.org/officeDocument/2006/relationships/image" Target="../media/image148.jpeg"/><Relationship Id="rId18" Type="http://schemas.openxmlformats.org/officeDocument/2006/relationships/image" Target="../media/image149.jpeg"/><Relationship Id="rId19" Type="http://schemas.openxmlformats.org/officeDocument/2006/relationships/image" Target="../media/image150.jpeg"/><Relationship Id="rId1" Type="http://schemas.openxmlformats.org/officeDocument/2006/relationships/slideLayout" Target="../slideLayouts/slideLayout6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jpeg"/><Relationship Id="rId6" Type="http://schemas.openxmlformats.org/officeDocument/2006/relationships/image" Target="../media/image137.png"/><Relationship Id="rId7" Type="http://schemas.openxmlformats.org/officeDocument/2006/relationships/image" Target="../media/image138.jpeg"/><Relationship Id="rId8" Type="http://schemas.openxmlformats.org/officeDocument/2006/relationships/image" Target="../media/image139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jpeg"/><Relationship Id="rId8" Type="http://schemas.openxmlformats.org/officeDocument/2006/relationships/image" Target="../media/image162.png"/><Relationship Id="rId9" Type="http://schemas.openxmlformats.org/officeDocument/2006/relationships/image" Target="../media/image163.jpeg"/><Relationship Id="rId10" Type="http://schemas.openxmlformats.org/officeDocument/2006/relationships/image" Target="../media/image164.png"/><Relationship Id="rId11" Type="http://schemas.openxmlformats.org/officeDocument/2006/relationships/image" Target="../media/image165.png"/><Relationship Id="rId1" Type="http://schemas.openxmlformats.org/officeDocument/2006/relationships/slideLayout" Target="../slideLayouts/slideLayout312.xml"/><Relationship Id="rId2" Type="http://schemas.openxmlformats.org/officeDocument/2006/relationships/image" Target="../media/image1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32.png"/><Relationship Id="rId5" Type="http://schemas.openxmlformats.org/officeDocument/2006/relationships/image" Target="../media/image168.jpeg"/><Relationship Id="rId1" Type="http://schemas.openxmlformats.org/officeDocument/2006/relationships/slideLayout" Target="../slideLayouts/slideLayout269.xml"/><Relationship Id="rId2" Type="http://schemas.openxmlformats.org/officeDocument/2006/relationships/image" Target="../media/image1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4" Type="http://schemas.openxmlformats.org/officeDocument/2006/relationships/image" Target="../media/image170.jpeg"/><Relationship Id="rId5" Type="http://schemas.openxmlformats.org/officeDocument/2006/relationships/image" Target="../media/image171.jpeg"/><Relationship Id="rId6" Type="http://schemas.openxmlformats.org/officeDocument/2006/relationships/image" Target="../media/image172.jpeg"/><Relationship Id="rId7" Type="http://schemas.openxmlformats.org/officeDocument/2006/relationships/image" Target="../media/image173.png"/><Relationship Id="rId1" Type="http://schemas.openxmlformats.org/officeDocument/2006/relationships/slideLayout" Target="../slideLayouts/slideLayout107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7" Type="http://schemas.openxmlformats.org/officeDocument/2006/relationships/image" Target="../media/image179.png"/><Relationship Id="rId8" Type="http://schemas.openxmlformats.org/officeDocument/2006/relationships/image" Target="../media/image180.png"/><Relationship Id="rId9" Type="http://schemas.openxmlformats.org/officeDocument/2006/relationships/image" Target="../media/image181.png"/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184.jpeg"/><Relationship Id="rId5" Type="http://schemas.openxmlformats.org/officeDocument/2006/relationships/image" Target="../media/image185.png"/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1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8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0.xml"/><Relationship Id="rId2" Type="http://schemas.openxmlformats.org/officeDocument/2006/relationships/image" Target="../media/image18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8" Type="http://schemas.openxmlformats.org/officeDocument/2006/relationships/image" Target="../media/image194.emf"/><Relationship Id="rId1" Type="http://schemas.openxmlformats.org/officeDocument/2006/relationships/slideLayout" Target="../slideLayouts/slideLayout213.xml"/><Relationship Id="rId2" Type="http://schemas.openxmlformats.org/officeDocument/2006/relationships/image" Target="../media/image1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microsoft.com/office/2007/relationships/hdphoto" Target="../media/hdphoto4.wdp"/><Relationship Id="rId5" Type="http://schemas.openxmlformats.org/officeDocument/2006/relationships/image" Target="../media/image197.png"/><Relationship Id="rId6" Type="http://schemas.openxmlformats.org/officeDocument/2006/relationships/image" Target="../media/image198.png"/><Relationship Id="rId7" Type="http://schemas.openxmlformats.org/officeDocument/2006/relationships/image" Target="../media/image199.png"/><Relationship Id="rId8" Type="http://schemas.openxmlformats.org/officeDocument/2006/relationships/image" Target="../media/image200.jpeg"/><Relationship Id="rId9" Type="http://schemas.openxmlformats.org/officeDocument/2006/relationships/image" Target="../media/image201.jpeg"/><Relationship Id="rId10" Type="http://schemas.openxmlformats.org/officeDocument/2006/relationships/image" Target="../media/image202.jpeg"/><Relationship Id="rId11" Type="http://schemas.openxmlformats.org/officeDocument/2006/relationships/image" Target="../media/image203.png"/><Relationship Id="rId1" Type="http://schemas.openxmlformats.org/officeDocument/2006/relationships/slideLayout" Target="../slideLayouts/slideLayout224.xml"/><Relationship Id="rId2" Type="http://schemas.openxmlformats.org/officeDocument/2006/relationships/image" Target="../media/image19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Relationship Id="rId2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2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20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image" Target="../media/image215.png"/><Relationship Id="rId3" Type="http://schemas.openxmlformats.org/officeDocument/2006/relationships/image" Target="../media/image2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257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89737" cy="762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9737" cy="7620000"/>
          </a:xfrm>
          <a:prstGeom prst="rect">
            <a:avLst/>
          </a:prstGeom>
        </p:spPr>
      </p:pic>
      <p:grpSp>
        <p:nvGrpSpPr>
          <p:cNvPr id="6" name="図形グループ 10"/>
          <p:cNvGrpSpPr>
            <a:grpSpLocks/>
          </p:cNvGrpSpPr>
          <p:nvPr/>
        </p:nvGrpSpPr>
        <p:grpSpPr bwMode="auto">
          <a:xfrm>
            <a:off x="6865938" y="171653"/>
            <a:ext cx="3028950" cy="1155700"/>
            <a:chOff x="6001694" y="54917"/>
            <a:chExt cx="3029684" cy="1155700"/>
          </a:xfrm>
        </p:grpSpPr>
        <p:sp>
          <p:nvSpPr>
            <p:cNvPr id="7" name="角丸四角形 6"/>
            <p:cNvSpPr/>
            <p:nvPr/>
          </p:nvSpPr>
          <p:spPr>
            <a:xfrm>
              <a:off x="6001694" y="54918"/>
              <a:ext cx="3029684" cy="1155699"/>
            </a:xfrm>
            <a:prstGeom prst="roundRect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5455">
                <a:defRPr/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8" name="図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686" y="54917"/>
              <a:ext cx="2933700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9300" y="1934692"/>
            <a:ext cx="8369300" cy="2377467"/>
          </a:xfrm>
          <a:solidFill>
            <a:schemeClr val="accent1">
              <a:alpha val="33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sz="5400" b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J-PARC</a:t>
            </a:r>
            <a:r>
              <a:rPr lang="ja-JP" altLang="en-US" sz="5400" b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ja-JP" sz="5400" b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Overview</a:t>
            </a:r>
            <a:r>
              <a:rPr lang="en-US" altLang="ja-JP" sz="5400" b="1" dirty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altLang="ja-JP" sz="5400" b="1" dirty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ja-JP" sz="2000" b="1" dirty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The current status of fundamental physic s at J-PARC including hadron 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physics</a:t>
            </a:r>
            <a:b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and future plans with upgrades</a:t>
            </a:r>
            <a:r>
              <a:rPr lang="ja-JP" altLang="en-US" sz="2000" b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ja-JP" sz="3600" b="1" dirty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altLang="ja-JP" sz="3600" b="1" dirty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ja-JP" sz="3100" i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EXA2017</a:t>
            </a:r>
            <a:br>
              <a:rPr lang="en-US" altLang="ja-JP" sz="3100" i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altLang="ja-JP" sz="3100" i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September</a:t>
            </a:r>
            <a:r>
              <a:rPr lang="ja-JP" altLang="en-US" sz="3100" i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ja-JP" sz="3100" i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11-16,</a:t>
            </a:r>
            <a:r>
              <a:rPr lang="ja-JP" altLang="en-US" sz="3100" i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altLang="ja-JP" sz="3100" i="1" dirty="0" smtClean="0">
                <a:solidFill>
                  <a:schemeClr val="bg1"/>
                </a:solidFill>
                <a:effectLst>
                  <a:outerShdw blurRad="50800" dist="228600" dir="2700000" algn="tl" rotWithShape="0">
                    <a:srgbClr val="000000">
                      <a:alpha val="43000"/>
                    </a:srgbClr>
                  </a:outerShdw>
                </a:effectLst>
              </a:rPr>
              <a:t>2017. Wien, Austria</a:t>
            </a:r>
            <a:endParaRPr kumimoji="1" lang="ja-JP" altLang="en-US" sz="3100" dirty="0">
              <a:solidFill>
                <a:schemeClr val="bg1"/>
              </a:solidFill>
              <a:effectLst>
                <a:outerShdw blurRad="50800" dist="2286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45103" y="4953977"/>
            <a:ext cx="8738203" cy="1888514"/>
          </a:xfrm>
          <a:solidFill>
            <a:schemeClr val="accent3">
              <a:lumMod val="75000"/>
              <a:alpha val="16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ja-JP" sz="4400" dirty="0" err="1" smtClean="0">
                <a:solidFill>
                  <a:srgbClr val="FFFFFF"/>
                </a:solidFill>
                <a:latin typeface="Arial"/>
                <a:cs typeface="Arial"/>
              </a:rPr>
              <a:t>Naohito</a:t>
            </a:r>
            <a:r>
              <a:rPr lang="ja-JP" altLang="en-US" sz="4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altLang="ja-JP" sz="4400" dirty="0" smtClean="0">
                <a:solidFill>
                  <a:srgbClr val="FFFFFF"/>
                </a:solidFill>
                <a:latin typeface="Arial"/>
                <a:cs typeface="Arial"/>
              </a:rPr>
              <a:t>SAITO</a:t>
            </a:r>
          </a:p>
          <a:p>
            <a:pPr>
              <a:lnSpc>
                <a:spcPct val="90000"/>
              </a:lnSpc>
            </a:pPr>
            <a:r>
              <a:rPr lang="en-US" altLang="ja-JP" sz="4400" dirty="0" smtClean="0">
                <a:solidFill>
                  <a:srgbClr val="FFFFFF"/>
                </a:solidFill>
                <a:latin typeface="Arial"/>
                <a:cs typeface="Arial"/>
              </a:rPr>
              <a:t> J-PARC </a:t>
            </a:r>
          </a:p>
          <a:p>
            <a:pPr>
              <a:lnSpc>
                <a:spcPct val="9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cs typeface="Arial"/>
              </a:rPr>
              <a:t>High Energy Accelerator Research Organization (KEK) </a:t>
            </a:r>
          </a:p>
          <a:p>
            <a:pPr>
              <a:lnSpc>
                <a:spcPct val="90000"/>
              </a:lnSpc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cs typeface="Arial"/>
              </a:rPr>
              <a:t>Japan Atomic Energy Agency (JAEA)</a:t>
            </a: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>
          <a:xfrm>
            <a:off x="3124200" y="6750050"/>
            <a:ext cx="2895600" cy="365125"/>
          </a:xfrm>
        </p:spPr>
        <p:txBody>
          <a:bodyPr/>
          <a:lstStyle/>
          <a:p>
            <a:r>
              <a:rPr kumimoji="1" lang="is-IS" altLang="ja-JP" smtClean="0"/>
              <a:t>EXA2017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32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t="8231"/>
          <a:stretch/>
        </p:blipFill>
        <p:spPr>
          <a:xfrm>
            <a:off x="342900" y="564488"/>
            <a:ext cx="8455205" cy="6293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線矢印コネクタ 6"/>
          <p:cNvCxnSpPr>
            <a:stCxn id="9" idx="0"/>
          </p:cNvCxnSpPr>
          <p:nvPr/>
        </p:nvCxnSpPr>
        <p:spPr>
          <a:xfrm flipH="1" flipV="1">
            <a:off x="3508375" y="3810000"/>
            <a:ext cx="161290" cy="142875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499982" y="5238750"/>
            <a:ext cx="233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Magnet</a:t>
            </a:r>
            <a:r>
              <a:rPr lang="ja-JP" altLang="en-US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PS</a:t>
            </a:r>
            <a:r>
              <a:rPr lang="ja-JP" altLang="en-US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upgrade</a:t>
            </a:r>
          </a:p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2.48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  <a:sym typeface="Wingdings"/>
              </a:rPr>
              <a:t>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1.3 s cycle</a:t>
            </a:r>
            <a:endParaRPr lang="ja-JP" altLang="en-US" b="1" dirty="0">
              <a:solidFill>
                <a:srgbClr val="262673"/>
              </a:solidFill>
              <a:latin typeface="Helvetica"/>
              <a:ea typeface="ヒラギノ角ゴ ProN W6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4132" y="3671500"/>
            <a:ext cx="14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1.25 s cycle</a:t>
            </a:r>
            <a:endParaRPr lang="ja-JP" altLang="en-US" b="1" dirty="0">
              <a:solidFill>
                <a:srgbClr val="262673"/>
              </a:solidFill>
              <a:latin typeface="Helvetica"/>
              <a:ea typeface="ヒラギノ角ゴ ProN W6"/>
              <a:cs typeface="Helvetica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105275" y="3327400"/>
            <a:ext cx="0" cy="4234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5368925" y="2336800"/>
            <a:ext cx="0" cy="4234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5090782" y="2776150"/>
            <a:ext cx="14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1.20 s cycle</a:t>
            </a:r>
            <a:endParaRPr lang="ja-JP" altLang="en-US" b="1" dirty="0">
              <a:solidFill>
                <a:srgbClr val="262673"/>
              </a:solidFill>
              <a:latin typeface="Helvetica"/>
              <a:ea typeface="ヒラギノ角ゴ ProN W6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05307" y="1871443"/>
            <a:ext cx="1468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1.16 s cycle</a:t>
            </a:r>
            <a:endParaRPr lang="ja-JP" altLang="en-US" b="1" dirty="0">
              <a:solidFill>
                <a:srgbClr val="262673"/>
              </a:solidFill>
              <a:latin typeface="Helvetica"/>
              <a:ea typeface="ヒラギノ角ゴ ProN W6"/>
              <a:cs typeface="Helvetica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7256132" y="1425575"/>
            <a:ext cx="0" cy="4234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4718050" y="2098675"/>
            <a:ext cx="0" cy="526276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646911" y="1727884"/>
            <a:ext cx="2078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Air-cooled</a:t>
            </a:r>
            <a:r>
              <a:rPr lang="ja-JP" altLang="en-US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2</a:t>
            </a:r>
            <a:r>
              <a:rPr lang="en-US" altLang="ja-JP" b="1" baseline="30000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nd</a:t>
            </a:r>
            <a:r>
              <a:rPr lang="ja-JP" altLang="en-US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RF</a:t>
            </a:r>
            <a:endParaRPr lang="ja-JP" altLang="en-US" b="1" dirty="0">
              <a:solidFill>
                <a:srgbClr val="262673"/>
              </a:solidFill>
              <a:latin typeface="Helvetica"/>
              <a:ea typeface="ヒラギノ角ゴ ProN W6"/>
              <a:cs typeface="Helvetica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105275" y="1425575"/>
            <a:ext cx="1908175" cy="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260855" y="1002268"/>
            <a:ext cx="376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RF anode power supply upgrade</a:t>
            </a:r>
            <a:endParaRPr lang="ja-JP" altLang="en-US" b="1" dirty="0">
              <a:solidFill>
                <a:srgbClr val="262673"/>
              </a:solidFill>
              <a:latin typeface="Helvetica"/>
              <a:ea typeface="ヒラギノ角ゴ ProN W6"/>
              <a:cs typeface="Helvetica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6013450" y="2065725"/>
            <a:ext cx="0" cy="423475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786212" y="2418834"/>
            <a:ext cx="181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10</a:t>
            </a:r>
            <a:r>
              <a:rPr lang="en-US" altLang="ja-JP" b="1" baseline="30000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th</a:t>
            </a:r>
            <a:r>
              <a:rPr lang="ja-JP" altLang="en-US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RF</a:t>
            </a:r>
            <a:r>
              <a:rPr lang="ja-JP" altLang="en-US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 </a:t>
            </a:r>
            <a:r>
              <a:rPr lang="en-US" altLang="ja-JP" b="1" dirty="0" smtClean="0">
                <a:solidFill>
                  <a:srgbClr val="262673"/>
                </a:solidFill>
                <a:latin typeface="Helvetica"/>
                <a:ea typeface="ヒラギノ角ゴ ProN W6"/>
                <a:cs typeface="Helvetica"/>
              </a:rPr>
              <a:t>system</a:t>
            </a:r>
            <a:endParaRPr lang="ja-JP" altLang="en-US" b="1" dirty="0">
              <a:solidFill>
                <a:srgbClr val="262673"/>
              </a:solidFill>
              <a:latin typeface="Helvetica"/>
              <a:ea typeface="ヒラギノ角ゴ ProN W6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11549" y="6550223"/>
            <a:ext cx="560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000000"/>
                </a:solidFill>
                <a:latin typeface="Helvetica"/>
                <a:ea typeface="ヒラギノ角ゴ ProN W6"/>
                <a:cs typeface="Helvetica"/>
              </a:rPr>
              <a:t>JFY</a:t>
            </a:r>
            <a:endParaRPr lang="ja-JP" altLang="en-US" sz="1600" b="1" dirty="0">
              <a:solidFill>
                <a:srgbClr val="000000"/>
              </a:solidFill>
              <a:latin typeface="Helvetica"/>
              <a:ea typeface="ヒラギノ角ゴ ProN W6"/>
              <a:cs typeface="Helvetica"/>
            </a:endParaRPr>
          </a:p>
        </p:txBody>
      </p:sp>
      <p:grpSp>
        <p:nvGrpSpPr>
          <p:cNvPr id="22" name="図形グループ 10"/>
          <p:cNvGrpSpPr>
            <a:grpSpLocks/>
          </p:cNvGrpSpPr>
          <p:nvPr/>
        </p:nvGrpSpPr>
        <p:grpSpPr bwMode="auto">
          <a:xfrm>
            <a:off x="6825432" y="5391148"/>
            <a:ext cx="1835321" cy="668867"/>
            <a:chOff x="6001694" y="54917"/>
            <a:chExt cx="3029684" cy="1155700"/>
          </a:xfrm>
        </p:grpSpPr>
        <p:sp>
          <p:nvSpPr>
            <p:cNvPr id="23" name="角丸四角形 22"/>
            <p:cNvSpPr/>
            <p:nvPr/>
          </p:nvSpPr>
          <p:spPr>
            <a:xfrm>
              <a:off x="6001694" y="54918"/>
              <a:ext cx="3029684" cy="1155699"/>
            </a:xfrm>
            <a:prstGeom prst="roundRect">
              <a:avLst/>
            </a:prstGeom>
            <a:solidFill>
              <a:schemeClr val="bg1">
                <a:alpha val="4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417">
                <a:defRPr/>
              </a:pPr>
              <a:endParaRPr lang="ja-JP" altLang="en-US">
                <a:solidFill>
                  <a:srgbClr val="FFFFFF"/>
                </a:solidFill>
                <a:latin typeface="Arial"/>
                <a:ea typeface="ヒラギノ角ゴ ProN W6"/>
                <a:cs typeface="ヒラギノ角ゴ ProN W6"/>
              </a:endParaRPr>
            </a:p>
          </p:txBody>
        </p:sp>
        <p:pic>
          <p:nvPicPr>
            <p:cNvPr id="24" name="図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686" y="54917"/>
              <a:ext cx="2933700" cy="115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テキスト ボックス 5"/>
          <p:cNvSpPr txBox="1"/>
          <p:nvPr/>
        </p:nvSpPr>
        <p:spPr>
          <a:xfrm>
            <a:off x="260520" y="151976"/>
            <a:ext cx="8635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J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-PARC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Main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Ring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(30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err="1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GeV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)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operates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ja-JP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b</a:t>
            </a:r>
            <a:r>
              <a:rPr lang="en-US" altLang="ja-JP" sz="2800" dirty="0" err="1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eyond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1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Arial"/>
                <a:ea typeface="ヒラギノ角ゴ ProN W6"/>
                <a:cs typeface="ヒラギノ角ゴ ProN W6"/>
              </a:rPr>
              <a:t>MW</a:t>
            </a:r>
            <a:endParaRPr lang="ja-JP" altLang="en-US" sz="2800" dirty="0">
              <a:solidFill>
                <a:srgbClr val="000000"/>
              </a:solidFill>
              <a:latin typeface="Arial"/>
              <a:ea typeface="ヒラギノ角ゴ ProN W6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428870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スクリーンショット 2016-05-22 6.59.04.pn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6" y="10496"/>
            <a:ext cx="9203975" cy="6847504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104964"/>
            <a:ext cx="8229600" cy="797714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kumimoji="1" lang="en-US" altLang="ja-JP" dirty="0" smtClean="0"/>
              <a:t>Science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J-PARC</a:t>
            </a:r>
            <a:endParaRPr kumimoji="1" lang="ja-JP" alt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266" y="886340"/>
            <a:ext cx="3977956" cy="3274191"/>
          </a:xfrm>
          <a:prstGeom prst="rect">
            <a:avLst/>
          </a:prstGeom>
          <a:noFill/>
          <a:ln>
            <a:noFill/>
          </a:ln>
          <a:scene3d>
            <a:camera prst="perspectiveHeroicExtremeLeftFacing">
              <a:rot lat="21501116" lon="2393241" rev="21470212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alphaModFix amt="76000"/>
          </a:blip>
          <a:srcRect l="7144" t="72794" r="72196" b="3369"/>
          <a:stretch/>
        </p:blipFill>
        <p:spPr>
          <a:xfrm>
            <a:off x="6976065" y="19604"/>
            <a:ext cx="2331384" cy="219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0" y="1042490"/>
            <a:ext cx="6292827" cy="5955321"/>
          </a:xfrm>
          <a:solidFill>
            <a:schemeClr val="bg1">
              <a:alpha val="63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Elucidate Origin of Matter and Universe</a:t>
            </a:r>
          </a:p>
          <a:p>
            <a:pPr lvl="1"/>
            <a:r>
              <a:rPr lang="en-US" altLang="ja-JP" dirty="0" smtClean="0"/>
              <a:t>Neutrino Oscillation and its CPV search</a:t>
            </a:r>
          </a:p>
          <a:p>
            <a:pPr lvl="1"/>
            <a:r>
              <a:rPr kumimoji="1" lang="en-US" altLang="ja-JP" dirty="0" smtClean="0"/>
              <a:t>Charged Lepton and Quark Flavor studies and CPV search</a:t>
            </a:r>
          </a:p>
          <a:p>
            <a:pPr lvl="1"/>
            <a:r>
              <a:rPr lang="ja-JP" altLang="ja-JP" dirty="0" smtClean="0"/>
              <a:t>S</a:t>
            </a:r>
            <a:r>
              <a:rPr lang="en-US" altLang="ja-JP" dirty="0" err="1" smtClean="0"/>
              <a:t>trong</a:t>
            </a:r>
            <a:r>
              <a:rPr lang="ja-JP" altLang="en-US" dirty="0" smtClean="0"/>
              <a:t> </a:t>
            </a:r>
            <a:r>
              <a:rPr lang="en-US" altLang="ja-JP" dirty="0" smtClean="0"/>
              <a:t>Interaction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studies</a:t>
            </a:r>
            <a:endParaRPr kumimoji="1" lang="en-US" altLang="ja-JP" dirty="0" smtClean="0"/>
          </a:p>
          <a:p>
            <a:r>
              <a:rPr lang="en-US" altLang="ja-JP" dirty="0" smtClean="0"/>
              <a:t>Explore Origin of Diversity in Matter and Life</a:t>
            </a:r>
          </a:p>
          <a:p>
            <a:pPr lvl="1"/>
            <a:r>
              <a:rPr kumimoji="1" lang="en-US" altLang="ja-JP" dirty="0" smtClean="0"/>
              <a:t>Neutron </a:t>
            </a:r>
            <a:r>
              <a:rPr lang="en-US" altLang="ja-JP" dirty="0" smtClean="0"/>
              <a:t>as penetrating and hydrogen sensitive probe</a:t>
            </a:r>
            <a:r>
              <a:rPr kumimoji="1" lang="en-US" altLang="ja-JP" dirty="0" smtClean="0"/>
              <a:t> </a:t>
            </a:r>
          </a:p>
          <a:p>
            <a:pPr lvl="2"/>
            <a:r>
              <a:rPr lang="en-US" altLang="ja-JP" dirty="0" smtClean="0"/>
              <a:t>Energy materials (</a:t>
            </a:r>
            <a:r>
              <a:rPr lang="en-US" altLang="ja-JP" dirty="0" err="1" smtClean="0"/>
              <a:t>e.g.bettery</a:t>
            </a:r>
            <a:r>
              <a:rPr lang="en-US" altLang="ja-JP" dirty="0" smtClean="0"/>
              <a:t>), Life and soft matter (e.g. proteins, polymer), Hard matter (e.g. super conductor)</a:t>
            </a:r>
          </a:p>
          <a:p>
            <a:pPr lvl="1"/>
            <a:r>
              <a:rPr kumimoji="1" lang="en-US" altLang="ja-JP" dirty="0" err="1" smtClean="0"/>
              <a:t>Muon</a:t>
            </a:r>
            <a:r>
              <a:rPr lang="en-US" altLang="ja-JP" dirty="0"/>
              <a:t> </a:t>
            </a:r>
            <a:r>
              <a:rPr lang="en-US" altLang="ja-JP" dirty="0" smtClean="0"/>
              <a:t>as a micro magnetic probe</a:t>
            </a:r>
            <a:endParaRPr kumimoji="1" lang="en-US" altLang="ja-JP" dirty="0" smtClean="0"/>
          </a:p>
          <a:p>
            <a:pPr lvl="2"/>
            <a:r>
              <a:rPr lang="en-US" altLang="ja-JP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dirty="0" err="1" smtClean="0"/>
              <a:t>SR</a:t>
            </a:r>
            <a:r>
              <a:rPr lang="en-US" altLang="ja-JP" dirty="0" smtClean="0"/>
              <a:t>, X-ray from </a:t>
            </a:r>
            <a:r>
              <a:rPr lang="en-US" altLang="ja-JP" dirty="0" err="1" smtClean="0"/>
              <a:t>muonic</a:t>
            </a:r>
            <a:r>
              <a:rPr lang="en-US" altLang="ja-JP" dirty="0" smtClean="0"/>
              <a:t> atom,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microscope</a:t>
            </a:r>
          </a:p>
          <a:p>
            <a:pPr lvl="2"/>
            <a:r>
              <a:rPr lang="en-US" altLang="ja-JP" dirty="0" smtClean="0"/>
              <a:t>Fundamental physics</a:t>
            </a:r>
          </a:p>
          <a:p>
            <a:pPr lvl="1"/>
            <a:r>
              <a:rPr kumimoji="1" lang="ja-JP" altLang="ja-JP" dirty="0" smtClean="0"/>
              <a:t>I</a:t>
            </a:r>
            <a:r>
              <a:rPr kumimoji="1" lang="en-US" altLang="ja-JP" dirty="0" err="1" smtClean="0"/>
              <a:t>ndustrial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Application</a:t>
            </a:r>
            <a:r>
              <a:rPr kumimoji="1" lang="ja-JP" altLang="en-US" dirty="0" smtClean="0"/>
              <a:t> </a:t>
            </a:r>
            <a:endParaRPr kumimoji="1" lang="en-US" altLang="ja-JP" dirty="0" smtClean="0"/>
          </a:p>
          <a:p>
            <a:pPr lvl="2"/>
            <a:r>
              <a:rPr lang="ja-JP" altLang="ja-JP" dirty="0" smtClean="0"/>
              <a:t>S</a:t>
            </a:r>
            <a:r>
              <a:rPr lang="en-US" altLang="ja-JP" dirty="0" err="1" smtClean="0"/>
              <a:t>ynergetic</a:t>
            </a:r>
            <a:r>
              <a:rPr lang="ja-JP" altLang="en-US" dirty="0" smtClean="0"/>
              <a:t> </a:t>
            </a:r>
            <a:r>
              <a:rPr lang="en-US" altLang="ja-JP" dirty="0" smtClean="0"/>
              <a:t>use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ja-JP" altLang="ja-JP" dirty="0" smtClean="0"/>
              <a:t>S</a:t>
            </a:r>
            <a:r>
              <a:rPr lang="en-US" altLang="ja-JP" dirty="0" smtClean="0"/>
              <a:t>Pring-8/PF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</a:t>
            </a:r>
            <a:r>
              <a:rPr lang="ja-JP" altLang="en-US" dirty="0" smtClean="0"/>
              <a:t> </a:t>
            </a:r>
            <a:r>
              <a:rPr lang="en-US" altLang="ja-JP" dirty="0" smtClean="0"/>
              <a:t>J-PARC,</a:t>
            </a:r>
            <a:r>
              <a:rPr lang="ja-JP" altLang="en-US" dirty="0" smtClean="0"/>
              <a:t> </a:t>
            </a:r>
            <a:r>
              <a:rPr lang="en-US" altLang="ja-JP" dirty="0" smtClean="0"/>
              <a:t>Super</a:t>
            </a:r>
            <a:r>
              <a:rPr lang="ja-JP" altLang="en-US" dirty="0" smtClean="0"/>
              <a:t> </a:t>
            </a:r>
            <a:r>
              <a:rPr lang="en-US" altLang="ja-JP" dirty="0" smtClean="0"/>
              <a:t>Computer</a:t>
            </a:r>
            <a:r>
              <a:rPr lang="ja-JP" altLang="en-US" dirty="0" smtClean="0"/>
              <a:t> </a:t>
            </a:r>
            <a:r>
              <a:rPr lang="en-US" altLang="ja-JP" dirty="0" smtClean="0"/>
              <a:t>“Kei”</a:t>
            </a:r>
            <a:r>
              <a:rPr lang="ja-JP" altLang="en-US" dirty="0" smtClean="0"/>
              <a:t> </a:t>
            </a:r>
            <a:endParaRPr kumimoji="1" lang="en-US" altLang="ja-JP" dirty="0" smtClean="0"/>
          </a:p>
          <a:p>
            <a:r>
              <a:rPr lang="en-US" altLang="ja-JP" dirty="0" smtClean="0"/>
              <a:t>R&amp;D for Nuclear Transmutation</a:t>
            </a:r>
            <a:endParaRPr kumimoji="1" lang="ja-JP" altLang="en-US" dirty="0"/>
          </a:p>
        </p:txBody>
      </p:sp>
      <p:pic>
        <p:nvPicPr>
          <p:cNvPr id="8" name="図 7" descr="スクリーンショット 2012-10-28 21.02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587" y="3055683"/>
            <a:ext cx="2923467" cy="199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 descr="スクリーンショット 2012-10-28 21.03.0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254" y="4762385"/>
            <a:ext cx="2631560" cy="232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6180587" y="4001015"/>
            <a:ext cx="94287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644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neutron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347460" y="3248264"/>
            <a:ext cx="67867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644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atom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347460" y="3769996"/>
            <a:ext cx="74562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644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nuclei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59483" y="6469612"/>
            <a:ext cx="73334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6440"/>
            <a:r>
              <a:rPr lang="en-US" altLang="ja-JP" dirty="0" err="1">
                <a:solidFill>
                  <a:prstClr val="black"/>
                </a:solidFill>
                <a:latin typeface="Calibri"/>
                <a:ea typeface="ＭＳ Ｐゴシック"/>
              </a:rPr>
              <a:t>muon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0386" y="4908170"/>
            <a:ext cx="97172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644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positron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021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9098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6840" y="86843"/>
            <a:ext cx="4721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Hi-Energy Frontier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New phenomena may exist in the unprecedented energy region </a:t>
            </a:r>
            <a:endParaRPr lang="ja-JP" altLang="en-US" sz="240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52865" y="4567874"/>
            <a:ext cx="4953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Hi-Intensity Frontier</a:t>
            </a:r>
          </a:p>
          <a:p>
            <a:r>
              <a:rPr lang="en-US" altLang="ja-JP" sz="2400" dirty="0" smtClean="0">
                <a:solidFill>
                  <a:srgbClr val="FFFFFF"/>
                </a:solidFill>
                <a:latin typeface="Arial"/>
                <a:ea typeface="ＭＳ Ｐゴシック"/>
                <a:cs typeface="Arial"/>
              </a:rPr>
              <a:t>Ultra-precision measurements may provide a hint for New Physics!</a:t>
            </a:r>
            <a:endParaRPr lang="ja-JP" altLang="en-US" sz="2400" dirty="0">
              <a:solidFill>
                <a:srgbClr val="FFFFFF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8" name="図 7" descr="スクリーンショット 2016-10-19 12.21.17.png"/>
          <p:cNvPicPr>
            <a:picLocks noChangeAspect="1"/>
          </p:cNvPicPr>
          <p:nvPr/>
        </p:nvPicPr>
        <p:blipFill>
          <a:blip r:embed="rId3" cstate="screen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8" y="3067493"/>
            <a:ext cx="4490353" cy="387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209998" y="1543172"/>
            <a:ext cx="3958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Calibri"/>
                <a:ea typeface="ＭＳ Ｐゴシック"/>
                <a:sym typeface="Wingdings"/>
              </a:rPr>
              <a:t></a:t>
            </a:r>
            <a:r>
              <a:rPr lang="en-US" altLang="ja-JP" sz="2800" dirty="0" smtClean="0">
                <a:solidFill>
                  <a:srgbClr val="FFFFFF"/>
                </a:solidFill>
                <a:latin typeface="Calibri"/>
                <a:ea typeface="ＭＳ Ｐゴシック"/>
              </a:rPr>
              <a:t>LHC, ILC and future colliders</a:t>
            </a:r>
            <a:endParaRPr lang="ja-JP" altLang="en-US" sz="28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89635" y="6001597"/>
            <a:ext cx="4654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Calibri"/>
                <a:ea typeface="ＭＳ Ｐゴシック"/>
                <a:sym typeface="Wingdings"/>
              </a:rPr>
              <a:t>Hi-L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  <a:sym typeface="Wingdings"/>
              </a:rPr>
              <a:t>uminosity</a:t>
            </a:r>
            <a:r>
              <a:rPr lang="en-US" altLang="ja-JP" sz="2800" dirty="0" smtClean="0">
                <a:solidFill>
                  <a:srgbClr val="FFFFFF"/>
                </a:solidFill>
                <a:latin typeface="Calibri"/>
                <a:ea typeface="ＭＳ Ｐゴシック"/>
                <a:sym typeface="Wingdings"/>
              </a:rPr>
              <a:t> lepton colliders, Hi-Intensity Proton Drivers </a:t>
            </a:r>
            <a:endParaRPr lang="ja-JP" altLang="en-US" sz="28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5577414" y="-29570"/>
            <a:ext cx="3534833" cy="2618434"/>
            <a:chOff x="5577414" y="-29570"/>
            <a:chExt cx="3534833" cy="261843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7414" y="-29570"/>
              <a:ext cx="3534833" cy="26184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5771029" y="1704726"/>
              <a:ext cx="3182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000" dirty="0" smtClean="0">
                  <a:solidFill>
                    <a:srgbClr val="FFFFFF"/>
                  </a:solidFill>
                  <a:latin typeface="Arial"/>
                  <a:ea typeface="ＭＳ Ｐゴシック"/>
                  <a:cs typeface="Arial"/>
                </a:rPr>
                <a:t>Astrophysics</a:t>
              </a: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682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47640"/>
            <a:ext cx="9144000" cy="911225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altLang="ja-JP" dirty="0" smtClean="0"/>
              <a:t>Matter = Remnant of 1/10</a:t>
            </a:r>
            <a:r>
              <a:rPr lang="en-US" altLang="ja-JP" baseline="30000" dirty="0" smtClean="0"/>
              <a:t>9</a:t>
            </a:r>
            <a:r>
              <a:rPr lang="en-US" altLang="ja-JP" dirty="0"/>
              <a:t> </a:t>
            </a:r>
            <a:r>
              <a:rPr lang="en-US" altLang="ja-JP" dirty="0" smtClean="0"/>
              <a:t>Asymmetry</a:t>
            </a:r>
            <a:endParaRPr lang="ja-JP" altLang="en-US" dirty="0"/>
          </a:p>
        </p:txBody>
      </p:sp>
      <p:pic>
        <p:nvPicPr>
          <p:cNvPr id="13" name="図 12" descr="スライド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54" y="1052736"/>
            <a:ext cx="5661363" cy="392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5" name="テキスト ボックス 4"/>
          <p:cNvSpPr txBox="1"/>
          <p:nvPr/>
        </p:nvSpPr>
        <p:spPr>
          <a:xfrm>
            <a:off x="5091134" y="1397018"/>
            <a:ext cx="3552825" cy="7080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en-US" altLang="ja-JP" sz="4000" dirty="0">
                <a:solidFill>
                  <a:prstClr val="white"/>
                </a:solidFill>
                <a:latin typeface="Calibri"/>
                <a:ea typeface="ＭＳ Ｐゴシック"/>
              </a:rPr>
              <a:t>Origin of Matter</a:t>
            </a:r>
            <a:endParaRPr lang="ja-JP" altLang="en-US" sz="40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16514" y="2240868"/>
            <a:ext cx="3877890" cy="13691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Matter-Antimatter </a:t>
            </a:r>
            <a:r>
              <a:rPr lang="en-US" altLang="ja-JP" sz="2800" dirty="0" err="1">
                <a:solidFill>
                  <a:prstClr val="white"/>
                </a:solidFill>
                <a:latin typeface="Calibri"/>
                <a:ea typeface="ＭＳ Ｐゴシック"/>
              </a:rPr>
              <a:t>Asym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.</a:t>
            </a:r>
          </a:p>
          <a:p>
            <a:pPr defTabSz="456800"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CPV and Flavor Mixing</a:t>
            </a:r>
          </a:p>
          <a:p>
            <a:pPr defTabSz="456800"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CPV beyond CKM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defTabSz="456800">
              <a:defRPr/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Role of </a:t>
            </a:r>
            <a:r>
              <a:rPr lang="en-US" altLang="ja-JP" dirty="0" err="1">
                <a:solidFill>
                  <a:prstClr val="white"/>
                </a:solidFill>
                <a:latin typeface="Calibri"/>
                <a:ea typeface="ＭＳ Ｐゴシック"/>
              </a:rPr>
              <a:t>muon</a:t>
            </a: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 as a charged Lepton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27631" y="3969060"/>
            <a:ext cx="3935413" cy="8302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Role of Strong Interaction</a:t>
            </a:r>
          </a:p>
          <a:p>
            <a:pPr defTabSz="456800">
              <a:defRPr/>
            </a:pPr>
            <a:r>
              <a:rPr lang="en-US" altLang="ja-JP" sz="2000" dirty="0">
                <a:solidFill>
                  <a:prstClr val="white"/>
                </a:solidFill>
                <a:latin typeface="Calibri"/>
                <a:ea typeface="ＭＳ Ｐゴシック"/>
              </a:rPr>
              <a:t>Strangeness and Charm</a:t>
            </a:r>
          </a:p>
        </p:txBody>
      </p:sp>
      <p:sp>
        <p:nvSpPr>
          <p:cNvPr id="16" name="下矢印 15"/>
          <p:cNvSpPr/>
          <p:nvPr/>
        </p:nvSpPr>
        <p:spPr>
          <a:xfrm>
            <a:off x="390526" y="4329101"/>
            <a:ext cx="836613" cy="19843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4" tIns="45680" rIns="91364" bIns="45680" anchor="ctr"/>
          <a:lstStyle/>
          <a:p>
            <a:pPr algn="ctr" defTabSz="456800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0700" y="6313494"/>
            <a:ext cx="2711450" cy="5222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Our Stable World</a:t>
            </a:r>
            <a:endParaRPr lang="ja-JP" altLang="en-US" sz="28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1346200" y="4293096"/>
            <a:ext cx="781050" cy="134729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64" tIns="45680" rIns="91364" bIns="45680" anchor="ctr"/>
          <a:lstStyle/>
          <a:p>
            <a:pPr algn="ctr" defTabSz="456800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84288" y="5652762"/>
            <a:ext cx="7503599" cy="5231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Explored with J-PARC/PSI/</a:t>
            </a:r>
            <a:r>
              <a:rPr lang="en-US" altLang="ja-JP" sz="2800" dirty="0" err="1">
                <a:solidFill>
                  <a:prstClr val="white"/>
                </a:solidFill>
                <a:latin typeface="Calibri"/>
                <a:ea typeface="ＭＳ Ｐゴシック"/>
              </a:rPr>
              <a:t>Fermilab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 Intense Beams</a:t>
            </a:r>
            <a:endParaRPr lang="ja-JP" altLang="en-US" sz="28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643938" y="1519257"/>
            <a:ext cx="595312" cy="585787"/>
          </a:xfrm>
          <a:prstGeom prst="rect">
            <a:avLst/>
          </a:prstGeom>
          <a:noFill/>
        </p:spPr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Calibri"/>
                <a:ea typeface="ＭＳ Ｐゴシック"/>
              </a:rPr>
              <a:t>＝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418265" y="3537012"/>
            <a:ext cx="599440" cy="590064"/>
          </a:xfrm>
          <a:prstGeom prst="rect">
            <a:avLst/>
          </a:prstGeom>
          <a:noFill/>
        </p:spPr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Calibri"/>
                <a:ea typeface="ＭＳ Ｐゴシック"/>
              </a:rPr>
              <a:t>＋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265987" y="4941168"/>
            <a:ext cx="5334961" cy="5231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364" tIns="45680" rIns="91364" bIns="45680">
            <a:spAutoFit/>
          </a:bodyPr>
          <a:lstStyle/>
          <a:p>
            <a:pPr defTabSz="456800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Explored with </a:t>
            </a:r>
            <a:r>
              <a:rPr lang="en-US" altLang="ja-JP" sz="2800" dirty="0" err="1">
                <a:solidFill>
                  <a:prstClr val="white"/>
                </a:solidFill>
                <a:latin typeface="Calibri"/>
                <a:ea typeface="ＭＳ Ｐゴシック"/>
              </a:rPr>
              <a:t>SuberKEKB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 and </a:t>
            </a:r>
            <a:r>
              <a:rPr lang="en-US" altLang="ja-JP" sz="2800" dirty="0" err="1">
                <a:solidFill>
                  <a:prstClr val="white"/>
                </a:solidFill>
                <a:latin typeface="Calibri"/>
                <a:ea typeface="ＭＳ Ｐゴシック"/>
              </a:rPr>
              <a:t>LHCb</a:t>
            </a:r>
            <a:endParaRPr lang="ja-JP" altLang="en-US" sz="28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2303748" y="4185085"/>
            <a:ext cx="781050" cy="79208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364" tIns="45680" rIns="91364" bIns="45680" anchor="ctr"/>
          <a:lstStyle/>
          <a:p>
            <a:pPr algn="ctr" defTabSz="456800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28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4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9" y="241101"/>
            <a:ext cx="8563570" cy="652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0" name="Rectangle 2"/>
          <p:cNvSpPr>
            <a:spLocks/>
          </p:cNvSpPr>
          <p:nvPr/>
        </p:nvSpPr>
        <p:spPr bwMode="auto">
          <a:xfrm>
            <a:off x="5367027" y="6500814"/>
            <a:ext cx="3633267" cy="3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35799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200">
                <a:solidFill>
                  <a:srgbClr val="002196"/>
                </a:solidFill>
                <a:cs typeface="Palatino" charset="0"/>
                <a:sym typeface="Palatino" charset="0"/>
              </a:rPr>
              <a:t>a slide by Hitoshi Murayama</a:t>
            </a:r>
          </a:p>
        </p:txBody>
      </p:sp>
    </p:spTree>
    <p:extLst>
      <p:ext uri="{BB962C8B-B14F-4D97-AF65-F5344CB8AC3E}">
        <p14:creationId xmlns:p14="http://schemas.microsoft.com/office/powerpoint/2010/main" val="18658327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4019" y="87637"/>
            <a:ext cx="9027289" cy="8607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US" altLang="ja-JP" sz="4000" dirty="0" smtClean="0"/>
              <a:t>P</a:t>
            </a:r>
            <a:r>
              <a:rPr lang="en-US" altLang="ja-JP" sz="3600" dirty="0" smtClean="0"/>
              <a:t>article</a:t>
            </a:r>
            <a:r>
              <a:rPr lang="ja-JP" altLang="en-US" sz="4000" dirty="0" smtClean="0"/>
              <a:t>-</a:t>
            </a:r>
            <a:r>
              <a:rPr lang="en-US" altLang="ja-JP" sz="4000" dirty="0" smtClean="0"/>
              <a:t>N</a:t>
            </a:r>
            <a:r>
              <a:rPr lang="en-US" altLang="ja-JP" sz="3600" dirty="0" smtClean="0"/>
              <a:t>uclear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Physics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explored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at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J-PARC</a:t>
            </a:r>
            <a:endParaRPr lang="ja-JP" altLang="en-US" sz="4000" dirty="0"/>
          </a:p>
        </p:txBody>
      </p:sp>
      <p:pic>
        <p:nvPicPr>
          <p:cNvPr id="2" name="図 1" descr="スライド0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861" y="976971"/>
            <a:ext cx="4120981" cy="2936577"/>
          </a:xfrm>
          <a:prstGeom prst="rect">
            <a:avLst/>
          </a:prstGeom>
          <a:scene3d>
            <a:camera prst="obliqueBottomLeft"/>
            <a:lightRig rig="threePt" dir="t"/>
          </a:scene3d>
          <a:sp3d>
            <a:bevelT/>
          </a:sp3d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99" y="1410910"/>
            <a:ext cx="787202" cy="124077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002" y="1410910"/>
            <a:ext cx="787202" cy="124077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77" t="7191" r="16492"/>
          <a:stretch/>
        </p:blipFill>
        <p:spPr>
          <a:xfrm>
            <a:off x="714667" y="3224569"/>
            <a:ext cx="737231" cy="1104163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4926417" y="1424997"/>
            <a:ext cx="2329009" cy="1204794"/>
          </a:xfrm>
          <a:prstGeom prst="roundRect">
            <a:avLst/>
          </a:prstGeom>
          <a:noFill/>
          <a:ln w="508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535" tIns="44803" rIns="89535" bIns="44803" rtlCol="0" anchor="ctr"/>
          <a:lstStyle/>
          <a:p>
            <a:pPr algn="ctr" defTabSz="447979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20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6987" y="1005724"/>
            <a:ext cx="3850944" cy="3982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89535" tIns="44803" rIns="89535" bIns="44803" rtlCol="0">
            <a:spAutoFit/>
          </a:bodyPr>
          <a:lstStyle/>
          <a:p>
            <a:pPr algn="ctr" defTabSz="447979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  <a:cs typeface="ＭＳ Ｐゴシック" charset="0"/>
                <a:sym typeface="Palatino" charset="0"/>
              </a:rPr>
              <a:t>Search for CPV beyond CKM theory</a:t>
            </a:r>
            <a:endParaRPr kumimoji="0" lang="ja-JP" altLang="en-US" sz="2000" dirty="0">
              <a:solidFill>
                <a:srgbClr val="FFFFFF"/>
              </a:solidFill>
              <a:latin typeface="Calibri"/>
              <a:ea typeface="ＭＳ Ｐゴシック"/>
              <a:cs typeface="ＭＳ Ｐゴシック" charset="0"/>
              <a:sym typeface="Palatino" charset="0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4926418" y="2673162"/>
            <a:ext cx="2303591" cy="614831"/>
          </a:xfrm>
          <a:prstGeom prst="roundRect">
            <a:avLst/>
          </a:prstGeom>
          <a:noFill/>
          <a:ln w="50800">
            <a:solidFill>
              <a:schemeClr val="accent1">
                <a:lumMod val="75000"/>
              </a:schemeClr>
            </a:solidFill>
            <a:prstDash val="sysDash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535" tIns="44803" rIns="89535" bIns="44803" rtlCol="0" anchor="ctr"/>
          <a:lstStyle/>
          <a:p>
            <a:pPr algn="ctr" defTabSz="447979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20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4926699" y="3338637"/>
            <a:ext cx="1670811" cy="556937"/>
          </a:xfrm>
          <a:prstGeom prst="roundRect">
            <a:avLst/>
          </a:prstGeom>
          <a:noFill/>
          <a:ln w="50800">
            <a:solidFill>
              <a:schemeClr val="accent3">
                <a:lumMod val="50000"/>
              </a:schemeClr>
            </a:solidFill>
            <a:prstDash val="sysDash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9535" tIns="44803" rIns="89535" bIns="44803" rtlCol="0" anchor="ctr"/>
          <a:lstStyle/>
          <a:p>
            <a:pPr algn="ctr" defTabSz="447979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20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2973166" y="5230207"/>
            <a:ext cx="1394791" cy="532304"/>
          </a:xfrm>
          <a:prstGeom prst="straightConnector1">
            <a:avLst/>
          </a:prstGeom>
          <a:ln w="38100" cmpd="sng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1787316" y="1348829"/>
            <a:ext cx="2840439" cy="459813"/>
          </a:xfrm>
          <a:prstGeom prst="rect">
            <a:avLst/>
          </a:prstGeom>
          <a:noFill/>
        </p:spPr>
        <p:txBody>
          <a:bodyPr wrap="none" lIns="89535" tIns="44803" rIns="89535" bIns="44803" rtlCol="0">
            <a:spAutoFit/>
          </a:bodyPr>
          <a:lstStyle/>
          <a:p>
            <a:pPr defTabSz="44648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KOTO</a:t>
            </a:r>
            <a:r>
              <a:rPr kumimoji="0" lang="en-US" altLang="en-US" sz="2200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@Hadron</a:t>
            </a:r>
            <a:r>
              <a:rPr kumimoji="0" lang="en-US" altLang="en-US" sz="22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 </a:t>
            </a:r>
            <a:r>
              <a:rPr kumimoji="0" lang="en-US" altLang="en-US" sz="22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Hall</a:t>
            </a:r>
            <a:endParaRPr kumimoji="0" lang="en-US" altLang="ja-JP" sz="2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244" y="2799153"/>
            <a:ext cx="3902687" cy="3997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89535" tIns="44803" rIns="89535" bIns="44803" rtlCol="0">
            <a:spAutoFit/>
          </a:bodyPr>
          <a:lstStyle/>
          <a:p>
            <a:pPr algn="ctr" defTabSz="44648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Neutrino Mixing thru PMNS matrix </a:t>
            </a:r>
            <a:endParaRPr kumimoji="0" lang="ja-JP" altLang="en-US" sz="20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pic>
        <p:nvPicPr>
          <p:cNvPr id="24" name="図 133" descr="スクリーンショット 2012-11-04 6.39.43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437" y="1606490"/>
            <a:ext cx="2412538" cy="134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図 26" descr="スクリーンショット 2012-11-04 6.40.36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8323" y="1758269"/>
            <a:ext cx="1486196" cy="104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図 137" descr="スクリーンショット 2012-11-04 6.50.15.png"/>
          <p:cNvPicPr>
            <a:picLocks noChangeAspect="1"/>
          </p:cNvPicPr>
          <p:nvPr/>
        </p:nvPicPr>
        <p:blipFill>
          <a:blip r:embed="rId8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428" y="1751085"/>
            <a:ext cx="1427502" cy="34773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775" y="2365760"/>
            <a:ext cx="732767" cy="36170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  <a:extLst/>
        </p:spPr>
      </p:pic>
      <p:pic>
        <p:nvPicPr>
          <p:cNvPr id="40" name="図 39" descr="T2K-Layout-Birdseye-CPV-s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316" y="3215094"/>
            <a:ext cx="3645690" cy="2592103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37630" y="4644326"/>
            <a:ext cx="2019593" cy="76758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9535" tIns="44803" rIns="89535" bIns="44803" rtlCol="0">
            <a:spAutoFit/>
          </a:bodyPr>
          <a:lstStyle/>
          <a:p>
            <a:pPr algn="ctr" defTabSz="447979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200" dirty="0" smtClean="0">
                <a:solidFill>
                  <a:srgbClr val="000000"/>
                </a:solidFill>
                <a:latin typeface="Calibri"/>
                <a:ea typeface="ＭＳ Ｐゴシック"/>
                <a:cs typeface="ＭＳ Ｐゴシック" charset="0"/>
                <a:sym typeface="Palatino" charset="0"/>
              </a:rPr>
              <a:t>CPV in neutrino sector?</a:t>
            </a:r>
            <a:endParaRPr kumimoji="0" lang="en-US" altLang="ja-JP" sz="2200" dirty="0">
              <a:solidFill>
                <a:srgbClr val="000000"/>
              </a:solidFill>
              <a:latin typeface="Calibri"/>
              <a:ea typeface="ＭＳ Ｐゴシック"/>
              <a:cs typeface="ＭＳ Ｐゴシック" charset="0"/>
              <a:sym typeface="Palatino" charset="0"/>
            </a:endParaRPr>
          </a:p>
        </p:txBody>
      </p:sp>
      <p:pic>
        <p:nvPicPr>
          <p:cNvPr id="41" name="図 142" descr="スクリーンショット 2012-07-24 22.35.2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720" y="3327901"/>
            <a:ext cx="921192" cy="46468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テキスト ボックス 41"/>
          <p:cNvSpPr txBox="1"/>
          <p:nvPr/>
        </p:nvSpPr>
        <p:spPr>
          <a:xfrm>
            <a:off x="116711" y="4239093"/>
            <a:ext cx="1497736" cy="459813"/>
          </a:xfrm>
          <a:prstGeom prst="rect">
            <a:avLst/>
          </a:prstGeom>
          <a:noFill/>
        </p:spPr>
        <p:txBody>
          <a:bodyPr wrap="none" lIns="89535" tIns="44803" rIns="89535" bIns="44803" rtlCol="0">
            <a:spAutoFit/>
          </a:bodyPr>
          <a:lstStyle/>
          <a:p>
            <a:pPr defTabSz="44648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T2K Exp.</a:t>
            </a:r>
            <a:endParaRPr kumimoji="0" lang="en-US" altLang="ja-JP" sz="22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614930" y="3940729"/>
            <a:ext cx="3546624" cy="3982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89535" tIns="44803" rIns="89535" bIns="44803" rtlCol="0">
            <a:spAutoFit/>
          </a:bodyPr>
          <a:lstStyle/>
          <a:p>
            <a:pPr algn="ctr" defTabSz="447979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dirty="0" smtClean="0">
                <a:solidFill>
                  <a:srgbClr val="FFFFFF"/>
                </a:solidFill>
                <a:latin typeface="Calibri"/>
                <a:ea typeface="ＭＳ Ｐゴシック"/>
                <a:cs typeface="ＭＳ Ｐゴシック" charset="0"/>
                <a:sym typeface="Palatino" charset="0"/>
              </a:rPr>
              <a:t>Charged Lepton Flavor violated?</a:t>
            </a:r>
            <a:endParaRPr kumimoji="0" lang="en-US" altLang="ja-JP" sz="2000" dirty="0">
              <a:solidFill>
                <a:srgbClr val="FFFFFF"/>
              </a:solidFill>
              <a:latin typeface="Calibri"/>
              <a:ea typeface="ＭＳ Ｐゴシック"/>
              <a:cs typeface="ＭＳ Ｐゴシック" charset="0"/>
              <a:sym typeface="Palatino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809313" y="4338987"/>
            <a:ext cx="3167558" cy="1224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図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 bwMode="auto">
          <a:xfrm>
            <a:off x="15244" y="5721345"/>
            <a:ext cx="1949882" cy="120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テキスト ボックス 43"/>
          <p:cNvSpPr txBox="1"/>
          <p:nvPr/>
        </p:nvSpPr>
        <p:spPr>
          <a:xfrm>
            <a:off x="15276" y="5454432"/>
            <a:ext cx="4845585" cy="3997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89535" tIns="44803" rIns="89535" bIns="44803" rtlCol="0">
            <a:spAutoFit/>
          </a:bodyPr>
          <a:lstStyle/>
          <a:p>
            <a:pPr algn="ctr" defTabSz="44648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 smtClean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Explore role of strangeness in neutron stars</a:t>
            </a:r>
            <a:endParaRPr kumimoji="0" lang="ja-JP" altLang="en-US" sz="20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762566" y="6568265"/>
            <a:ext cx="1576450" cy="3060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89654" tIns="44857" rIns="89654" bIns="44857">
            <a:spAutoFit/>
          </a:bodyPr>
          <a:lstStyle/>
          <a:p>
            <a:pPr algn="ctr" defTabSz="89732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0000"/>
                </a:solidFill>
                <a:latin typeface="Symbol" charset="0"/>
                <a:ea typeface="ＭＳ Ｐゴシック" charset="0"/>
                <a:cs typeface="ＭＳ Ｐゴシック" charset="0"/>
                <a:sym typeface="Palatino" charset="0"/>
              </a:rPr>
              <a:t>LL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-Hyper Nuclei</a:t>
            </a:r>
            <a:r>
              <a:rPr lang="ja-JP" alt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　</a:t>
            </a:r>
          </a:p>
        </p:txBody>
      </p:sp>
      <p:pic>
        <p:nvPicPr>
          <p:cNvPr id="50" name="Picture 31" descr="hypernucleus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564" y="5859275"/>
            <a:ext cx="8064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2868336" y="5928476"/>
            <a:ext cx="2503057" cy="746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3179" tIns="31576" rIns="63179" bIns="31576" rtlCol="0">
            <a:spAutoFit/>
          </a:bodyPr>
          <a:lstStyle/>
          <a:p>
            <a:pPr defTabSz="897320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Strange quark may play an important roles in an extreme high density matter, aka neutron star.</a:t>
            </a:r>
            <a:endParaRPr lang="en-US" altLang="ja-JP" sz="1100" b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36314" y="4338987"/>
            <a:ext cx="1477373" cy="521368"/>
          </a:xfrm>
          <a:prstGeom prst="rect">
            <a:avLst/>
          </a:prstGeom>
          <a:noFill/>
        </p:spPr>
        <p:txBody>
          <a:bodyPr wrap="none" lIns="89535" tIns="44803" rIns="89535" bIns="44803" rtlCol="0">
            <a:spAutoFit/>
          </a:bodyPr>
          <a:lstStyle/>
          <a:p>
            <a:pPr algn="ctr" defTabSz="44648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 smtClean="0">
                <a:solidFill>
                  <a:srgbClr val="1F497D">
                    <a:lumMod val="20000"/>
                    <a:lumOff val="80000"/>
                  </a:srgbClr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COMET</a:t>
            </a:r>
            <a:endParaRPr kumimoji="0" lang="en-US" altLang="ja-JP" sz="1300" dirty="0">
              <a:solidFill>
                <a:srgbClr val="1F497D">
                  <a:lumMod val="20000"/>
                  <a:lumOff val="80000"/>
                </a:srgbClr>
              </a:solidFill>
              <a:latin typeface="Arial" charset="0"/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pic>
        <p:nvPicPr>
          <p:cNvPr id="35" name="Picture 13"/>
          <p:cNvPicPr>
            <a:picLocks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47" b="17664"/>
          <a:stretch/>
        </p:blipFill>
        <p:spPr bwMode="auto">
          <a:xfrm>
            <a:off x="5679943" y="5636201"/>
            <a:ext cx="3406676" cy="121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40000">
            <a:off x="8356693" y="5530619"/>
            <a:ext cx="751210" cy="780230"/>
          </a:xfrm>
          <a:prstGeom prst="rect">
            <a:avLst/>
          </a:prstGeom>
          <a:noFill/>
          <a:ln>
            <a:noFill/>
          </a:ln>
          <a:effectLst>
            <a:outerShdw blurRad="50800" dist="38099" dir="2700000" algn="ctr" rotWithShape="0">
              <a:schemeClr val="bg2">
                <a:alpha val="42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テキスト ボックス 33"/>
          <p:cNvSpPr txBox="1"/>
          <p:nvPr/>
        </p:nvSpPr>
        <p:spPr>
          <a:xfrm>
            <a:off x="4963160" y="5461017"/>
            <a:ext cx="2674991" cy="3982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89535" tIns="44803" rIns="89535" bIns="44803" rtlCol="0">
            <a:spAutoFit/>
          </a:bodyPr>
          <a:lstStyle/>
          <a:p>
            <a:pPr algn="ctr" defTabSz="447979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dirty="0" smtClean="0">
                <a:solidFill>
                  <a:srgbClr val="FFFFFF"/>
                </a:solidFill>
                <a:latin typeface="Calibri"/>
                <a:ea typeface="ＭＳ Ｐゴシック"/>
                <a:cs typeface="ＭＳ Ｐゴシック" charset="0"/>
                <a:sym typeface="Palatino" charset="0"/>
              </a:rPr>
              <a:t>CPV in Charged Lepton?</a:t>
            </a:r>
            <a:endParaRPr kumimoji="0" lang="en-US" altLang="ja-JP" sz="2000" dirty="0">
              <a:solidFill>
                <a:srgbClr val="FFFFFF"/>
              </a:solidFill>
              <a:latin typeface="Calibri"/>
              <a:ea typeface="ＭＳ Ｐゴシック"/>
              <a:cs typeface="ＭＳ Ｐゴシック" charset="0"/>
              <a:sym typeface="Palatino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19923" y="6345613"/>
            <a:ext cx="1963358" cy="521368"/>
          </a:xfrm>
          <a:prstGeom prst="rect">
            <a:avLst/>
          </a:prstGeom>
          <a:noFill/>
        </p:spPr>
        <p:txBody>
          <a:bodyPr wrap="none" lIns="89535" tIns="44803" rIns="89535" bIns="44803" rtlCol="0">
            <a:spAutoFit/>
          </a:bodyPr>
          <a:lstStyle/>
          <a:p>
            <a:pPr algn="ctr" defTabSz="44648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b="1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g</a:t>
            </a:r>
            <a:r>
              <a:rPr kumimoji="0" lang="en-US" altLang="ja-JP" sz="2800" b="1" baseline="-25000" dirty="0" smtClean="0">
                <a:solidFill>
                  <a:prstClr val="black"/>
                </a:solidFill>
                <a:latin typeface="Symbol" charset="2"/>
                <a:ea typeface="ＭＳ Ｐゴシック" charset="0"/>
                <a:cs typeface="Symbol" charset="2"/>
                <a:sym typeface="Palatino" charset="0"/>
              </a:rPr>
              <a:t>m</a:t>
            </a:r>
            <a:r>
              <a:rPr kumimoji="0" lang="en-US" altLang="ja-JP" sz="2800" b="1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-2/</a:t>
            </a:r>
            <a:r>
              <a:rPr kumimoji="0" lang="en-US" altLang="ja-JP" sz="2800" b="1" dirty="0" err="1" smtClean="0">
                <a:solidFill>
                  <a:prstClr val="black"/>
                </a:solidFill>
                <a:latin typeface="Symbol" charset="2"/>
                <a:ea typeface="ＭＳ Ｐゴシック" charset="0"/>
                <a:cs typeface="Symbol" charset="2"/>
                <a:sym typeface="Palatino" charset="0"/>
              </a:rPr>
              <a:t>m</a:t>
            </a:r>
            <a:r>
              <a:rPr kumimoji="0" lang="en-US" altLang="ja-JP" sz="2800" b="1" dirty="0" err="1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  <a:sym typeface="Palatino" charset="0"/>
              </a:rPr>
              <a:t>EDM</a:t>
            </a:r>
            <a:endParaRPr kumimoji="0" lang="en-US" altLang="ja-JP" sz="1300" dirty="0">
              <a:solidFill>
                <a:prstClr val="black"/>
              </a:solidFill>
              <a:latin typeface="Arial" charset="0"/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17"/>
          <a:srcRect l="25018" t="1891" r="7842" b="-7641"/>
          <a:stretch/>
        </p:blipFill>
        <p:spPr>
          <a:xfrm>
            <a:off x="60232" y="1446894"/>
            <a:ext cx="673268" cy="1043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82109" y="3125295"/>
            <a:ext cx="855972" cy="1213692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19"/>
          <a:srcRect l="31370" t="6148" r="29807" b="57541"/>
          <a:stretch/>
        </p:blipFill>
        <p:spPr>
          <a:xfrm>
            <a:off x="-36507" y="3200614"/>
            <a:ext cx="770007" cy="100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65126" y="1471004"/>
            <a:ext cx="2844800" cy="12573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04766" y="4250508"/>
            <a:ext cx="2336800" cy="952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77208" y="5183095"/>
            <a:ext cx="2324100" cy="812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30009" y="4328732"/>
            <a:ext cx="1813221" cy="8625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42314" y="6170004"/>
            <a:ext cx="2316152" cy="7041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5"/>
          <a:srcRect l="-425" t="12972" r="2267"/>
          <a:stretch/>
        </p:blipFill>
        <p:spPr>
          <a:xfrm>
            <a:off x="1613082" y="5783355"/>
            <a:ext cx="2371233" cy="5958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341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87" y="0"/>
            <a:ext cx="9156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2239"/>
            <a:ext cx="8229600" cy="8937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kumimoji="1" lang="en-US" altLang="ja-JP" dirty="0" smtClean="0"/>
              <a:t>Goal of T2K</a:t>
            </a:r>
            <a:endParaRPr kumimoji="1" lang="ja-JP" altLang="en-US" dirty="0"/>
          </a:p>
        </p:txBody>
      </p:sp>
      <p:pic>
        <p:nvPicPr>
          <p:cNvPr id="4" name="図 3" descr="T2K-Layout-Birdseye-CPV-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009" y="1750604"/>
            <a:ext cx="7746486" cy="502014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1564" y="1081199"/>
            <a:ext cx="6454304" cy="525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0776" tIns="45389" rIns="90776" bIns="45389" rtlCol="0">
            <a:spAutoFit/>
          </a:bodyPr>
          <a:lstStyle/>
          <a:p>
            <a:pPr defTabSz="452363"/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Neutrino and anti-neutrino behave same?</a:t>
            </a:r>
            <a:endParaRPr lang="ja-JP" altLang="en-US" sz="28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6508" y="4206023"/>
            <a:ext cx="3047910" cy="15849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0776" tIns="45389" rIns="90776" bIns="45389" rtlCol="0">
            <a:spAutoFit/>
          </a:bodyPr>
          <a:lstStyle/>
          <a:p>
            <a:pPr defTabSz="452363"/>
            <a:r>
              <a:rPr lang="en-US" altLang="ja-JP" sz="3200" dirty="0">
                <a:solidFill>
                  <a:prstClr val="white"/>
                </a:solidFill>
                <a:latin typeface="Calibri"/>
                <a:ea typeface="ＭＳ Ｐゴシック"/>
              </a:rPr>
              <a:t>Search for CP Violation beyond CKM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4417" y="6124301"/>
            <a:ext cx="3214225" cy="6457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90776" tIns="45389" rIns="90776" bIns="45389" rtlCol="0">
            <a:spAutoFit/>
          </a:bodyPr>
          <a:lstStyle/>
          <a:p>
            <a:pPr defTabSz="452363"/>
            <a:r>
              <a:rPr lang="en-US" altLang="ja-JP" sz="3600" dirty="0">
                <a:solidFill>
                  <a:prstClr val="white"/>
                </a:solidFill>
                <a:latin typeface="Calibri"/>
                <a:ea typeface="ＭＳ Ｐゴシック"/>
              </a:rPr>
              <a:t>Origin of Matter</a:t>
            </a:r>
            <a:endParaRPr lang="ja-JP" altLang="en-US" sz="3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529" y="5303034"/>
            <a:ext cx="667051" cy="9043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499" y="5323418"/>
            <a:ext cx="667051" cy="90432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88"/>
          <a:stretch/>
        </p:blipFill>
        <p:spPr>
          <a:xfrm>
            <a:off x="1048744" y="5334784"/>
            <a:ext cx="539774" cy="743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46" y="2789556"/>
            <a:ext cx="480731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8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4" descr="hadron_hall_old_COMET_A_1207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71" y="213198"/>
            <a:ext cx="8369350" cy="643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 rot="20654270">
            <a:off x="3050612" y="3823030"/>
            <a:ext cx="3711401" cy="492249"/>
          </a:xfrm>
          <a:prstGeom prst="rect">
            <a:avLst/>
          </a:prstGeom>
          <a:solidFill>
            <a:schemeClr val="accent6">
              <a:alpha val="24000"/>
            </a:schemeClr>
          </a:solidFill>
          <a:ln w="4762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330" tIns="45665" rIns="91330" bIns="45665" anchor="ctr"/>
          <a:lstStyle/>
          <a:p>
            <a:pPr algn="ctr" defTabSz="642744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sp>
        <p:nvSpPr>
          <p:cNvPr id="6" name="フリーフォーム 5"/>
          <p:cNvSpPr/>
          <p:nvPr/>
        </p:nvSpPr>
        <p:spPr>
          <a:xfrm>
            <a:off x="4780732" y="3429000"/>
            <a:ext cx="4247182" cy="3038326"/>
          </a:xfrm>
          <a:custGeom>
            <a:avLst/>
            <a:gdLst>
              <a:gd name="connsiteX0" fmla="*/ 1701497 w 3193388"/>
              <a:gd name="connsiteY0" fmla="*/ 2021954 h 2021954"/>
              <a:gd name="connsiteX1" fmla="*/ 727452 w 3193388"/>
              <a:gd name="connsiteY1" fmla="*/ 973990 h 2021954"/>
              <a:gd name="connsiteX2" fmla="*/ 0 w 3193388"/>
              <a:gd name="connsiteY2" fmla="*/ 850700 h 2021954"/>
              <a:gd name="connsiteX3" fmla="*/ 147957 w 3193388"/>
              <a:gd name="connsiteY3" fmla="*/ 271238 h 2021954"/>
              <a:gd name="connsiteX4" fmla="*/ 1602859 w 3193388"/>
              <a:gd name="connsiteY4" fmla="*/ 394528 h 2021954"/>
              <a:gd name="connsiteX5" fmla="*/ 2317981 w 3193388"/>
              <a:gd name="connsiteY5" fmla="*/ 0 h 2021954"/>
              <a:gd name="connsiteX6" fmla="*/ 3193388 w 3193388"/>
              <a:gd name="connsiteY6" fmla="*/ 776726 h 2021954"/>
              <a:gd name="connsiteX7" fmla="*/ 1664507 w 3193388"/>
              <a:gd name="connsiteY7" fmla="*/ 1984967 h 2021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3388" h="2021954">
                <a:moveTo>
                  <a:pt x="1701497" y="2021954"/>
                </a:moveTo>
                <a:lnTo>
                  <a:pt x="727452" y="973990"/>
                </a:lnTo>
                <a:lnTo>
                  <a:pt x="0" y="850700"/>
                </a:lnTo>
                <a:lnTo>
                  <a:pt x="147957" y="271238"/>
                </a:lnTo>
                <a:lnTo>
                  <a:pt x="1602859" y="394528"/>
                </a:lnTo>
                <a:lnTo>
                  <a:pt x="2317981" y="0"/>
                </a:lnTo>
                <a:lnTo>
                  <a:pt x="3193388" y="776726"/>
                </a:lnTo>
                <a:lnTo>
                  <a:pt x="1664507" y="1984967"/>
                </a:lnTo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330" tIns="45665" rIns="91330" bIns="45665" anchor="ctr"/>
          <a:lstStyle/>
          <a:p>
            <a:pPr algn="ctr" defTabSz="642744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2200">
              <a:solidFill>
                <a:prstClr val="black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26436" y="796208"/>
            <a:ext cx="1012613" cy="56841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3265" fontAlgn="base">
              <a:spcAft>
                <a:spcPct val="0"/>
              </a:spcAft>
              <a:defRPr/>
            </a:pPr>
            <a:r>
              <a:rPr lang="en-US" altLang="ja-JP" sz="3100" dirty="0">
                <a:latin typeface="Arial"/>
                <a:ea typeface="ＭＳ Ｐゴシック"/>
                <a:sym typeface="Palatino" charset="0"/>
              </a:rPr>
              <a:t>K1.8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787561" y="1201043"/>
            <a:ext cx="2376413" cy="76348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/>
          <a:p>
            <a:pPr defTabSz="9132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200" dirty="0">
                <a:solidFill>
                  <a:prstClr val="white"/>
                </a:solidFill>
                <a:latin typeface="Arial"/>
                <a:ea typeface="ＭＳ Ｐゴシック"/>
                <a:sym typeface="Palatino" charset="0"/>
              </a:rPr>
              <a:t>Strangeness Nuclear Physics</a:t>
            </a:r>
            <a:endParaRPr lang="ja-JP" altLang="en-US" sz="2200" dirty="0">
              <a:solidFill>
                <a:prstClr val="white"/>
              </a:solidFill>
              <a:latin typeface="Arial"/>
              <a:ea typeface="ＭＳ Ｐゴシック"/>
              <a:sym typeface="Palatino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67432" y="2213447"/>
            <a:ext cx="2220144" cy="4286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/>
          <a:p>
            <a:pPr defTabSz="9132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200" dirty="0">
                <a:solidFill>
                  <a:prstClr val="white"/>
                </a:solidFill>
                <a:latin typeface="Arial"/>
                <a:ea typeface="ＭＳ Ｐゴシック"/>
                <a:sym typeface="Palatino" charset="0"/>
              </a:rPr>
              <a:t>Hadron Physics</a:t>
            </a:r>
            <a:endParaRPr lang="ja-JP" altLang="en-US" sz="2200" dirty="0">
              <a:solidFill>
                <a:prstClr val="white"/>
              </a:solidFill>
              <a:latin typeface="Arial"/>
              <a:ea typeface="ＭＳ Ｐゴシック"/>
              <a:sym typeface="Palatino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5335" y="1606298"/>
            <a:ext cx="1772072" cy="56841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3265" fontAlgn="base">
              <a:spcAft>
                <a:spcPct val="0"/>
              </a:spcAft>
              <a:defRPr/>
            </a:pPr>
            <a:r>
              <a:rPr lang="en-US" altLang="ja-JP" sz="3100" dirty="0">
                <a:latin typeface="Arial"/>
                <a:ea typeface="ＭＳ Ｐゴシック"/>
                <a:sym typeface="Palatino" charset="0"/>
              </a:rPr>
              <a:t>K1.8BR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496348" y="2315022"/>
            <a:ext cx="2056061" cy="6440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/>
          <a:p>
            <a:pPr defTabSz="9132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200" dirty="0">
                <a:solidFill>
                  <a:prstClr val="white"/>
                </a:solidFill>
                <a:latin typeface="Arial"/>
                <a:ea typeface="ＭＳ Ｐゴシック"/>
                <a:sym typeface="Palatino" charset="0"/>
              </a:rPr>
              <a:t>K Rare Decay </a:t>
            </a:r>
            <a:r>
              <a:rPr lang="en-US" altLang="ja-JP" sz="1400" dirty="0">
                <a:solidFill>
                  <a:prstClr val="white"/>
                </a:solidFill>
                <a:latin typeface="Arial"/>
                <a:ea typeface="ＭＳ Ｐゴシック"/>
                <a:sym typeface="Palatino" charset="0"/>
              </a:rPr>
              <a:t>(CP violation</a:t>
            </a:r>
            <a:r>
              <a:rPr lang="ja-JP" altLang="en-US" sz="1400" dirty="0">
                <a:solidFill>
                  <a:prstClr val="white"/>
                </a:solidFill>
                <a:latin typeface="Arial"/>
                <a:ea typeface="ＭＳ Ｐゴシック"/>
                <a:sym typeface="Palatino" charset="0"/>
              </a:rPr>
              <a:t>）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5533982" y="2618912"/>
            <a:ext cx="810090" cy="56841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3265" fontAlgn="base">
              <a:spcAft>
                <a:spcPct val="0"/>
              </a:spcAft>
              <a:defRPr/>
            </a:pPr>
            <a:r>
              <a:rPr lang="en-US" altLang="ja-JP" sz="3100" dirty="0">
                <a:latin typeface="Arial"/>
                <a:ea typeface="ＭＳ Ｐゴシック"/>
                <a:sym typeface="Palatino" charset="0"/>
              </a:rPr>
              <a:t>KL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68399" y="4390983"/>
            <a:ext cx="2698667" cy="87138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3265" fontAlgn="base">
              <a:spcAft>
                <a:spcPct val="0"/>
              </a:spcAft>
              <a:defRPr/>
            </a:pPr>
            <a:r>
              <a:rPr lang="en-US" altLang="ja-JP" sz="2500" dirty="0">
                <a:latin typeface="Arial"/>
                <a:ea typeface="ＭＳ Ｐゴシック"/>
                <a:sym typeface="Palatino" charset="0"/>
              </a:rPr>
              <a:t>High Momentum </a:t>
            </a:r>
            <a:r>
              <a:rPr lang="en-US" altLang="ja-JP" sz="2500" dirty="0" err="1">
                <a:latin typeface="Arial"/>
                <a:ea typeface="ＭＳ Ｐゴシック"/>
                <a:sym typeface="Palatino" charset="0"/>
              </a:rPr>
              <a:t>Beamline</a:t>
            </a:r>
            <a:r>
              <a:rPr lang="en-US" altLang="ja-JP" sz="2500" dirty="0">
                <a:latin typeface="Arial"/>
                <a:ea typeface="ＭＳ Ｐゴシック"/>
                <a:sym typeface="Palatino" charset="0"/>
              </a:rPr>
              <a:t> 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4369477" y="5606118"/>
            <a:ext cx="3086203" cy="5251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3265" fontAlgn="base">
              <a:spcAft>
                <a:spcPct val="0"/>
              </a:spcAft>
              <a:defRPr/>
            </a:pPr>
            <a:r>
              <a:rPr lang="en-US" altLang="ja-JP" sz="2800" dirty="0">
                <a:latin typeface="Arial"/>
                <a:ea typeface="ＭＳ Ｐゴシック"/>
                <a:sym typeface="Palatino" charset="0"/>
              </a:rPr>
              <a:t>COMET </a:t>
            </a:r>
            <a:r>
              <a:rPr lang="en-US" altLang="ja-JP" sz="2800" dirty="0" err="1">
                <a:latin typeface="Arial"/>
                <a:ea typeface="ＭＳ Ｐゴシック"/>
                <a:sym typeface="Palatino" charset="0"/>
              </a:rPr>
              <a:t>Beamline</a:t>
            </a:r>
            <a:endParaRPr lang="en-US" altLang="ja-JP" sz="2800" dirty="0">
              <a:latin typeface="Arial"/>
              <a:ea typeface="ＭＳ Ｐゴシック"/>
              <a:sym typeface="Palatino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69467" y="5403579"/>
            <a:ext cx="2582912" cy="42750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/>
          <a:p>
            <a:pPr defTabSz="9132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200" dirty="0">
                <a:solidFill>
                  <a:prstClr val="white"/>
                </a:solidFill>
                <a:latin typeface="Arial"/>
                <a:ea typeface="ＭＳ Ｐゴシック"/>
                <a:sym typeface="Palatino" charset="0"/>
              </a:rPr>
              <a:t>Hadron Mass Shift</a:t>
            </a:r>
            <a:endParaRPr lang="ja-JP" altLang="en-US" sz="2200" dirty="0">
              <a:solidFill>
                <a:prstClr val="white"/>
              </a:solidFill>
              <a:latin typeface="Arial"/>
              <a:ea typeface="ＭＳ Ｐゴシック"/>
              <a:sym typeface="Palatino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128996" y="6112379"/>
            <a:ext cx="3868787" cy="42750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325" tIns="45663" rIns="91325" bIns="45663">
            <a:spAutoFit/>
          </a:bodyPr>
          <a:lstStyle/>
          <a:p>
            <a:pPr defTabSz="91326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2200" dirty="0">
                <a:solidFill>
                  <a:prstClr val="white"/>
                </a:solidFill>
                <a:latin typeface="Arial"/>
                <a:ea typeface="ＭＳ Ｐゴシック"/>
                <a:sym typeface="Palatino" charset="0"/>
              </a:rPr>
              <a:t>mu-e Conversion Search </a:t>
            </a:r>
            <a:endParaRPr lang="ja-JP" altLang="en-US" sz="2200" dirty="0">
              <a:solidFill>
                <a:prstClr val="white"/>
              </a:solidFill>
              <a:latin typeface="Arial"/>
              <a:ea typeface="ＭＳ Ｐゴシック"/>
              <a:sym typeface="Palatino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16087" y="87064"/>
            <a:ext cx="4911328" cy="7143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4219" tIns="32107" rIns="64219" bIns="32107">
            <a:spAutoFit/>
          </a:bodyPr>
          <a:lstStyle/>
          <a:p>
            <a:pPr defTabSz="6427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4200" dirty="0">
                <a:solidFill>
                  <a:prstClr val="white"/>
                </a:solidFill>
                <a:latin typeface="Arial"/>
                <a:ea typeface="ＭＳ Ｐゴシック"/>
                <a:cs typeface="Arial"/>
                <a:sym typeface="Palatino" charset="0"/>
              </a:rPr>
              <a:t>Hadron Hall in 2016</a:t>
            </a:r>
            <a:endParaRPr lang="ja-JP" altLang="en-US" sz="4200" dirty="0">
              <a:solidFill>
                <a:prstClr val="white"/>
              </a:solidFill>
              <a:latin typeface="Arial"/>
              <a:ea typeface="ＭＳ Ｐゴシック"/>
              <a:cs typeface="Arial"/>
              <a:sym typeface="Palatino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5735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4900" y="101471"/>
            <a:ext cx="8914211" cy="8473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kumimoji="1" lang="en-US" altLang="ja-JP" dirty="0" smtClean="0"/>
              <a:t>QCD Phase</a:t>
            </a:r>
            <a:r>
              <a:rPr kumimoji="1" lang="en-US" altLang="ja-JP" smtClean="0"/>
              <a:t>, Neutron Star, Quark Mass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577" y="1140651"/>
            <a:ext cx="5004642" cy="3597727"/>
          </a:xfrm>
        </p:spPr>
        <p:txBody>
          <a:bodyPr/>
          <a:lstStyle/>
          <a:p>
            <a:r>
              <a:rPr lang="en-US" altLang="ja-JP" dirty="0" smtClean="0"/>
              <a:t>Exploring Hi-density matters</a:t>
            </a:r>
          </a:p>
          <a:p>
            <a:r>
              <a:rPr lang="en-US" altLang="ja-JP" dirty="0" smtClean="0"/>
              <a:t>Neutron </a:t>
            </a:r>
            <a:r>
              <a:rPr lang="en-US" altLang="ja-JP" dirty="0"/>
              <a:t>Star </a:t>
            </a:r>
            <a:r>
              <a:rPr lang="en-US" altLang="ja-JP" dirty="0" smtClean="0"/>
              <a:t>&gt; 2 Solar Mass observed. </a:t>
            </a:r>
            <a:r>
              <a:rPr lang="en-US" altLang="ja-JP" dirty="0" smtClean="0"/>
              <a:t> </a:t>
            </a:r>
            <a:endParaRPr lang="en-US" altLang="ja-JP" sz="1800" dirty="0"/>
          </a:p>
          <a:p>
            <a:r>
              <a:rPr lang="en-US" altLang="ja-JP" sz="2800" dirty="0"/>
              <a:t>Threshold of Gravitational Decay depends on </a:t>
            </a:r>
            <a:r>
              <a:rPr lang="en-US" altLang="ja-JP" sz="2800" dirty="0" smtClean="0"/>
              <a:t>B</a:t>
            </a:r>
            <a:r>
              <a:rPr lang="en-US" altLang="ja-JP" sz="1800" dirty="0" smtClean="0"/>
              <a:t>aryon</a:t>
            </a:r>
            <a:r>
              <a:rPr lang="en-US" altLang="ja-JP" sz="2800" dirty="0" smtClean="0"/>
              <a:t>-B</a:t>
            </a:r>
            <a:r>
              <a:rPr lang="en-US" altLang="ja-JP" sz="1800" dirty="0" smtClean="0"/>
              <a:t>aryon</a:t>
            </a:r>
            <a:r>
              <a:rPr lang="en-US" altLang="ja-JP" sz="2800" dirty="0" smtClean="0"/>
              <a:t> </a:t>
            </a:r>
            <a:r>
              <a:rPr lang="en-US" altLang="ja-JP" sz="2800" dirty="0" err="1"/>
              <a:t>Int</a:t>
            </a:r>
            <a:r>
              <a:rPr lang="ja-JP" altLang="ja-JP" sz="2800" dirty="0"/>
              <a:t>e</a:t>
            </a:r>
            <a:r>
              <a:rPr lang="en-US" altLang="ja-JP" sz="2800" dirty="0" err="1" smtClean="0"/>
              <a:t>raction</a:t>
            </a:r>
            <a:r>
              <a:rPr lang="en-US" altLang="ja-JP" sz="2800" dirty="0" smtClean="0"/>
              <a:t>, Quark Mass </a:t>
            </a:r>
            <a:endParaRPr lang="en-US" altLang="ja-JP" sz="2400" dirty="0"/>
          </a:p>
        </p:txBody>
      </p:sp>
      <p:grpSp>
        <p:nvGrpSpPr>
          <p:cNvPr id="9" name="図形グループ 8"/>
          <p:cNvGrpSpPr/>
          <p:nvPr/>
        </p:nvGrpSpPr>
        <p:grpSpPr>
          <a:xfrm>
            <a:off x="5798593" y="3817006"/>
            <a:ext cx="3061503" cy="2761818"/>
            <a:chOff x="2996113" y="1456568"/>
            <a:chExt cx="6147887" cy="5401432"/>
          </a:xfrm>
        </p:grpSpPr>
        <p:pic>
          <p:nvPicPr>
            <p:cNvPr id="6" name="図 5" descr="スクリーンショット 2014-03-14 7.37.40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6113" y="1456568"/>
              <a:ext cx="6147887" cy="5401432"/>
            </a:xfrm>
            <a:prstGeom prst="rect">
              <a:avLst/>
            </a:prstGeom>
          </p:spPr>
        </p:pic>
        <p:pic>
          <p:nvPicPr>
            <p:cNvPr id="7" name="図 6" descr="スクリーンショット 2014-03-18 4.46.2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99436">
                          <a14:foregroundMark x1="77596" y1="53125" x2="77596" y2="53125"/>
                          <a14:foregroundMark x1="62585" y1="75689" x2="62585" y2="75689"/>
                          <a14:foregroundMark x1="52370" y1="85699" x2="52370" y2="85699"/>
                          <a14:foregroundMark x1="83465" y1="41949" x2="83465" y2="41949"/>
                          <a14:foregroundMark x1="81377" y1="46239" x2="81377" y2="46239"/>
                          <a14:foregroundMark x1="84594" y1="39301" x2="84594" y2="39301"/>
                          <a14:foregroundMark x1="89052" y1="29131" x2="89052" y2="29131"/>
                          <a14:foregroundMark x1="79966" y1="48358" x2="79966" y2="48358"/>
                          <a14:foregroundMark x1="49944" y1="87818" x2="49944" y2="87818"/>
                          <a14:foregroundMark x1="39334" y1="94068" x2="39334" y2="94068"/>
                          <a14:foregroundMark x1="96388" y1="10222" x2="96388" y2="10222"/>
                          <a14:backgroundMark x1="80869" y1="45975" x2="80869" y2="45975"/>
                          <a14:backgroundMark x1="79345" y1="50689" x2="79345" y2="506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4133" y="4000500"/>
              <a:ext cx="4188007" cy="1838124"/>
            </a:xfrm>
            <a:prstGeom prst="rect">
              <a:avLst/>
            </a:prstGeom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028" y="4734212"/>
            <a:ext cx="4461870" cy="160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114900" y="6381785"/>
            <a:ext cx="4394612" cy="372636"/>
          </a:xfrm>
          <a:prstGeom prst="rect">
            <a:avLst/>
          </a:prstGeom>
          <a:noFill/>
        </p:spPr>
        <p:txBody>
          <a:bodyPr wrap="none" lIns="64236" tIns="32116" rIns="64236" bIns="32116" rtlCol="0">
            <a:spAutoFit/>
          </a:bodyPr>
          <a:lstStyle/>
          <a:p>
            <a:pPr algn="ctr" defTabSz="642137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dirty="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From Jaffe et al., PRD79 (2009) 065014</a:t>
            </a:r>
            <a:endParaRPr lang="ja-JP" altLang="en-US" sz="2000" dirty="0">
              <a:solidFill>
                <a:srgbClr val="424D43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86449" y="3941571"/>
            <a:ext cx="1232867" cy="4034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64236" tIns="32118" rIns="64236" bIns="32118" rtlCol="0">
            <a:spAutoFit/>
          </a:bodyPr>
          <a:lstStyle/>
          <a:p>
            <a:pPr algn="ctr" defTabSz="642137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 err="1">
                <a:solidFill>
                  <a:prstClr val="black"/>
                </a:solidFill>
                <a:sym typeface="Palatino" charset="0"/>
              </a:rPr>
              <a:t>Blackhole</a:t>
            </a:r>
            <a:endParaRPr lang="ja-JP" altLang="en-US" sz="2200" dirty="0">
              <a:solidFill>
                <a:prstClr val="black"/>
              </a:solidFill>
              <a:sym typeface="Palatino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 rot="18944899">
            <a:off x="6096460" y="4669901"/>
            <a:ext cx="2716168" cy="479172"/>
          </a:xfrm>
          <a:prstGeom prst="rect">
            <a:avLst/>
          </a:prstGeom>
          <a:noFill/>
        </p:spPr>
        <p:txBody>
          <a:bodyPr wrap="none" lIns="64236" tIns="32118" rIns="64236" bIns="32118">
            <a:prstTxWarp prst="textArchDown">
              <a:avLst>
                <a:gd name="adj" fmla="val 211098"/>
              </a:avLst>
            </a:prstTxWarp>
            <a:spAutoFit/>
          </a:bodyPr>
          <a:lstStyle/>
          <a:p>
            <a:pPr algn="ctr" defTabSz="642137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Large &lt; -- Quark Mass --&gt; Small</a:t>
            </a:r>
            <a:endParaRPr kumimoji="0" lang="ja-JP" altLang="en-US" sz="17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16200000">
            <a:off x="4891395" y="4874697"/>
            <a:ext cx="2351155" cy="400350"/>
          </a:xfrm>
          <a:prstGeom prst="rect">
            <a:avLst/>
          </a:prstGeom>
          <a:solidFill>
            <a:schemeClr val="bg1"/>
          </a:solidFill>
        </p:spPr>
        <p:txBody>
          <a:bodyPr wrap="none" lIns="64236" tIns="32118" rIns="64236" bIns="32118" rtlCol="0">
            <a:spAutoFit/>
          </a:bodyPr>
          <a:lstStyle/>
          <a:p>
            <a:pPr algn="ctr" defTabSz="642137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Mass (Solar mass) </a:t>
            </a:r>
            <a:endParaRPr lang="ja-JP" altLang="en-US" sz="2200" dirty="0">
              <a:solidFill>
                <a:srgbClr val="424D43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46655" y="6167753"/>
            <a:ext cx="1653711" cy="400350"/>
          </a:xfrm>
          <a:prstGeom prst="rect">
            <a:avLst/>
          </a:prstGeom>
          <a:solidFill>
            <a:schemeClr val="bg1"/>
          </a:solidFill>
        </p:spPr>
        <p:txBody>
          <a:bodyPr wrap="none" lIns="64236" tIns="32118" rIns="64236" bIns="32118" rtlCol="0">
            <a:spAutoFit/>
          </a:bodyPr>
          <a:lstStyle/>
          <a:p>
            <a:pPr algn="ctr" defTabSz="642137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Radius (km)</a:t>
            </a:r>
            <a:endParaRPr lang="ja-JP" altLang="en-US" sz="2200" dirty="0">
              <a:solidFill>
                <a:srgbClr val="424D43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926744" y="6559264"/>
            <a:ext cx="2172696" cy="286514"/>
          </a:xfrm>
          <a:prstGeom prst="rect">
            <a:avLst/>
          </a:prstGeom>
          <a:noFill/>
        </p:spPr>
        <p:txBody>
          <a:bodyPr wrap="none" lIns="64236" tIns="32118" rIns="64236" bIns="32118" rtlCol="0">
            <a:spAutoFit/>
          </a:bodyPr>
          <a:lstStyle/>
          <a:p>
            <a:pPr algn="ctr" defTabSz="642137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Courtesy of </a:t>
            </a:r>
            <a:r>
              <a:rPr lang="en-US" altLang="ja-JP" sz="1400" dirty="0" err="1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Hatsuda</a:t>
            </a:r>
            <a:r>
              <a:rPr lang="en-US" altLang="ja-JP" sz="1400" dirty="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-san</a:t>
            </a:r>
            <a:endParaRPr lang="ja-JP" altLang="en-US" sz="1400" dirty="0">
              <a:solidFill>
                <a:srgbClr val="424D43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395332" y="5659491"/>
            <a:ext cx="1566128" cy="403474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64000"/>
                </a:schemeClr>
              </a:gs>
              <a:gs pos="35000">
                <a:schemeClr val="accent1">
                  <a:tint val="37000"/>
                  <a:satMod val="300000"/>
                  <a:alpha val="61000"/>
                </a:schemeClr>
              </a:gs>
              <a:gs pos="100000">
                <a:schemeClr val="accent1">
                  <a:tint val="15000"/>
                  <a:satMod val="350000"/>
                  <a:alpha val="49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64236" tIns="32118" rIns="64236" bIns="32118" rtlCol="0">
            <a:spAutoFit/>
          </a:bodyPr>
          <a:lstStyle/>
          <a:p>
            <a:pPr algn="ctr" defTabSz="642137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prstClr val="black"/>
                </a:solidFill>
                <a:sym typeface="Palatino" charset="0"/>
              </a:rPr>
              <a:t>neutron star</a:t>
            </a:r>
            <a:endParaRPr lang="ja-JP" altLang="en-US" sz="2200" dirty="0">
              <a:solidFill>
                <a:prstClr val="black"/>
              </a:solidFill>
              <a:sym typeface="Palatino" charset="0"/>
            </a:endParaRPr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ja-JP" dirty="0" smtClean="0"/>
              <a:t>HINTS 2016</a:t>
            </a:r>
            <a:endParaRPr lang="ja-JP" altLang="en-US" dirty="0"/>
          </a:p>
        </p:txBody>
      </p:sp>
      <p:pic>
        <p:nvPicPr>
          <p:cNvPr id="17" name="Picture 2" descr="C:\Users\Shinya Sawada\Documents\D_Sawadas\JHF\二期計画\2016\PIP説明会・諮問委員会\PIPスライド\QCD_phase_O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3052" r="6144"/>
          <a:stretch/>
        </p:blipFill>
        <p:spPr bwMode="auto">
          <a:xfrm>
            <a:off x="4618060" y="1092567"/>
            <a:ext cx="4343400" cy="2674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2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07" y="3957270"/>
            <a:ext cx="1984167" cy="2764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902036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altLang="ja-JP" smtClean="0"/>
              <a:t>B</a:t>
            </a:r>
            <a:r>
              <a:rPr lang="en-US" altLang="ja-JP" sz="3100" smtClean="0"/>
              <a:t>aryon</a:t>
            </a:r>
            <a:r>
              <a:rPr lang="en-US" altLang="ja-JP" smtClean="0"/>
              <a:t>-B</a:t>
            </a:r>
            <a:r>
              <a:rPr lang="en-US" altLang="ja-JP" sz="3100" smtClean="0"/>
              <a:t>aryon</a:t>
            </a:r>
            <a:r>
              <a:rPr lang="en-US" altLang="ja-JP" smtClean="0"/>
              <a:t> </a:t>
            </a:r>
            <a:r>
              <a:rPr lang="en-US" altLang="ja-JP" dirty="0" smtClean="0"/>
              <a:t>Interactions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7249" y="1067136"/>
            <a:ext cx="6978838" cy="4328120"/>
          </a:xfrm>
        </p:spPr>
        <p:txBody>
          <a:bodyPr>
            <a:noAutofit/>
          </a:bodyPr>
          <a:lstStyle/>
          <a:p>
            <a:pPr>
              <a:spcBef>
                <a:spcPts val="432"/>
              </a:spcBef>
              <a:spcAft>
                <a:spcPts val="600"/>
              </a:spcAft>
            </a:pPr>
            <a:r>
              <a:rPr lang="en-US" altLang="ja-JP" dirty="0" err="1" smtClean="0"/>
              <a:t>Hypernuclear</a:t>
            </a:r>
            <a:r>
              <a:rPr lang="en-US" altLang="ja-JP" dirty="0" smtClean="0"/>
              <a:t> </a:t>
            </a:r>
            <a:r>
              <a:rPr lang="en-US" altLang="ja-JP" dirty="0"/>
              <a:t>Spectroscopy :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1800" dirty="0" smtClean="0"/>
              <a:t>   Excitation-energy spectra</a:t>
            </a:r>
            <a:br>
              <a:rPr lang="en-US" altLang="ja-JP" sz="1800" dirty="0" smtClean="0"/>
            </a:br>
            <a:r>
              <a:rPr lang="en-US" altLang="ja-JP" sz="1800" dirty="0" smtClean="0"/>
              <a:t>   </a:t>
            </a:r>
            <a:r>
              <a:rPr lang="ja-JP" altLang="en-US" sz="1800" dirty="0" smtClean="0"/>
              <a:t>→</a:t>
            </a:r>
            <a:r>
              <a:rPr lang="en-US" altLang="ja-JP" sz="1800" dirty="0" smtClean="0"/>
              <a:t>Potential depth V</a:t>
            </a:r>
            <a:r>
              <a:rPr lang="en-US" altLang="ja-JP" sz="1800" baseline="-25000" dirty="0" smtClean="0"/>
              <a:t>Y </a:t>
            </a:r>
            <a:r>
              <a:rPr lang="en-US" altLang="ja-JP" sz="1800" dirty="0" smtClean="0"/>
              <a:t>~YN force in medium-long range</a:t>
            </a:r>
            <a:endParaRPr lang="en-US" altLang="ja-JP" sz="1800" dirty="0"/>
          </a:p>
          <a:p>
            <a:pPr lvl="1">
              <a:spcBef>
                <a:spcPts val="432"/>
              </a:spcBef>
              <a:spcAft>
                <a:spcPts val="600"/>
              </a:spcAft>
            </a:pPr>
            <a:r>
              <a:rPr lang="en-US" altLang="ja-JP" sz="1800" dirty="0" smtClean="0"/>
              <a:t>S=-1: </a:t>
            </a:r>
            <a:r>
              <a:rPr lang="en-US" altLang="ja-JP" sz="1800" dirty="0" smtClean="0">
                <a:solidFill>
                  <a:srgbClr val="0070C0"/>
                </a:solidFill>
              </a:rPr>
              <a:t>V</a:t>
            </a:r>
            <a:r>
              <a:rPr lang="el-GR" altLang="ja-JP" sz="1800" baseline="-25000" dirty="0" smtClean="0">
                <a:solidFill>
                  <a:srgbClr val="0070C0"/>
                </a:solidFill>
              </a:rPr>
              <a:t>Λ</a:t>
            </a:r>
            <a:r>
              <a:rPr lang="en-US" altLang="ja-JP" sz="1800" dirty="0" smtClean="0">
                <a:solidFill>
                  <a:srgbClr val="0070C0"/>
                </a:solidFill>
              </a:rPr>
              <a:t>= -28±1 MeV (Attractive), V</a:t>
            </a:r>
            <a:r>
              <a:rPr lang="el-GR" altLang="ja-JP" sz="1800" baseline="-25000" dirty="0" smtClean="0">
                <a:solidFill>
                  <a:srgbClr val="0070C0"/>
                </a:solidFill>
              </a:rPr>
              <a:t>Σ</a:t>
            </a:r>
            <a:r>
              <a:rPr lang="en-US" altLang="ja-JP" sz="1800" dirty="0" smtClean="0">
                <a:solidFill>
                  <a:srgbClr val="0070C0"/>
                </a:solidFill>
              </a:rPr>
              <a:t>= +30 MeV (Repulsive)    </a:t>
            </a:r>
          </a:p>
          <a:p>
            <a:pPr lvl="2">
              <a:spcBef>
                <a:spcPts val="432"/>
              </a:spcBef>
              <a:spcAft>
                <a:spcPts val="600"/>
              </a:spcAft>
            </a:pPr>
            <a:r>
              <a:rPr lang="en-US" altLang="ja-JP" sz="1600" dirty="0" smtClean="0"/>
              <a:t>KEK </a:t>
            </a:r>
            <a:r>
              <a:rPr lang="en-US" altLang="ja-JP" sz="1600" dirty="0"/>
              <a:t>PS, BNL </a:t>
            </a:r>
            <a:r>
              <a:rPr lang="en-US" altLang="ja-JP" sz="1600" dirty="0" smtClean="0"/>
              <a:t>AGS</a:t>
            </a:r>
          </a:p>
          <a:p>
            <a:pPr lvl="1">
              <a:spcBef>
                <a:spcPts val="432"/>
              </a:spcBef>
              <a:spcAft>
                <a:spcPts val="600"/>
              </a:spcAft>
            </a:pPr>
            <a:r>
              <a:rPr lang="en-US" altLang="ja-JP" sz="1800" dirty="0" smtClean="0"/>
              <a:t>S=-2: </a:t>
            </a:r>
            <a:r>
              <a:rPr lang="en-US" altLang="ja-JP" sz="1800" dirty="0" smtClean="0">
                <a:solidFill>
                  <a:srgbClr val="0070C0"/>
                </a:solidFill>
              </a:rPr>
              <a:t>∆B</a:t>
            </a:r>
            <a:r>
              <a:rPr lang="el-GR" altLang="ja-JP" sz="1800" dirty="0" smtClean="0">
                <a:solidFill>
                  <a:srgbClr val="0070C0"/>
                </a:solidFill>
              </a:rPr>
              <a:t> </a:t>
            </a:r>
            <a:r>
              <a:rPr lang="el-GR" altLang="ja-JP" sz="1800" baseline="-25000" dirty="0">
                <a:solidFill>
                  <a:srgbClr val="0070C0"/>
                </a:solidFill>
              </a:rPr>
              <a:t>ΛΛ</a:t>
            </a:r>
            <a:r>
              <a:rPr lang="el-GR" altLang="ja-JP" sz="1800" dirty="0">
                <a:solidFill>
                  <a:srgbClr val="0070C0"/>
                </a:solidFill>
              </a:rPr>
              <a:t> </a:t>
            </a:r>
            <a:r>
              <a:rPr lang="en-US" altLang="ja-JP" sz="1800" dirty="0" smtClean="0">
                <a:solidFill>
                  <a:srgbClr val="0070C0"/>
                </a:solidFill>
              </a:rPr>
              <a:t>= -0.67±0.17 MeV, KEK PS E373</a:t>
            </a:r>
            <a:r>
              <a:rPr lang="en-US" altLang="ja-JP" sz="1800" dirty="0" smtClean="0"/>
              <a:t>, </a:t>
            </a:r>
            <a:br>
              <a:rPr lang="en-US" altLang="ja-JP" sz="1800" dirty="0" smtClean="0"/>
            </a:br>
            <a:r>
              <a:rPr lang="en-US" altLang="ja-JP" sz="1800" dirty="0" smtClean="0"/>
              <a:t>          V</a:t>
            </a:r>
            <a:r>
              <a:rPr lang="el-GR" altLang="ja-JP" sz="1800" baseline="-25000" dirty="0" smtClean="0"/>
              <a:t>Ξ</a:t>
            </a:r>
            <a:r>
              <a:rPr lang="en-US" altLang="ja-JP" sz="1800" dirty="0" smtClean="0"/>
              <a:t> ~ -14 MeV ??,  BNL AGS E885       </a:t>
            </a:r>
          </a:p>
          <a:p>
            <a:pPr lvl="2">
              <a:spcBef>
                <a:spcPts val="432"/>
              </a:spcBef>
              <a:spcAft>
                <a:spcPts val="600"/>
              </a:spcAft>
            </a:pPr>
            <a:r>
              <a:rPr lang="ja-JP" altLang="en-US" sz="1400" dirty="0" smtClean="0"/>
              <a:t>→</a:t>
            </a:r>
            <a:r>
              <a:rPr lang="en-US" altLang="ja-JP" sz="1400" dirty="0" smtClean="0"/>
              <a:t>E05, E07, E03 @J-PARC</a:t>
            </a: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510" y="3878685"/>
            <a:ext cx="2933595" cy="284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/>
          <a:srcRect l="51029" t="-906"/>
          <a:stretch/>
        </p:blipFill>
        <p:spPr>
          <a:xfrm>
            <a:off x="6453366" y="877374"/>
            <a:ext cx="2498739" cy="301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90085"/>
              </p:ext>
            </p:extLst>
          </p:nvPr>
        </p:nvGraphicFramePr>
        <p:xfrm>
          <a:off x="195289" y="4490439"/>
          <a:ext cx="3421379" cy="20484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94503"/>
                <a:gridCol w="1404635"/>
                <a:gridCol w="1322241"/>
              </a:tblGrid>
              <a:tr h="58545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Medium-Long range   1-2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baseline="0" dirty="0" err="1" smtClean="0"/>
                        <a:t>fm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Short range</a:t>
                      </a:r>
                    </a:p>
                    <a:p>
                      <a:r>
                        <a:rPr kumimoji="1" lang="en-US" altLang="ja-JP" sz="1400" dirty="0" smtClean="0"/>
                        <a:t>&lt;1 </a:t>
                      </a:r>
                      <a:r>
                        <a:rPr kumimoji="1" lang="en-US" altLang="ja-JP" sz="1400" dirty="0" err="1" smtClean="0"/>
                        <a:t>fm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57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NN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Phenome.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7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NNN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△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57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YN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○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×</a:t>
                      </a:r>
                      <a:endParaRPr kumimoji="1" lang="ja-JP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70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YNN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×</a:t>
                      </a:r>
                      <a:endParaRPr kumimoji="1" lang="ja-JP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×</a:t>
                      </a:r>
                      <a:endParaRPr kumimoji="1" lang="ja-JP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0" y="0"/>
            <a:ext cx="297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Based on a slide </a:t>
            </a:r>
            <a:r>
              <a:rPr kumimoji="1" lang="en-US" altLang="ja-JP" dirty="0" smtClean="0"/>
              <a:t>by S. Sawada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290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56606"/>
            <a:ext cx="8229600" cy="90233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kumimoji="1" lang="en-US" altLang="ja-JP" dirty="0" smtClean="0"/>
              <a:t>J-PARC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Overview</a:t>
            </a:r>
            <a:endParaRPr kumimoji="1" lang="ja-JP" altLang="en-US" dirty="0"/>
          </a:p>
        </p:txBody>
      </p:sp>
      <p:pic>
        <p:nvPicPr>
          <p:cNvPr id="6" name="図 5" descr="スクリーンショット 2016-03-07 2.46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04" y="1069677"/>
            <a:ext cx="4754657" cy="3557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77" y="4367257"/>
            <a:ext cx="5082979" cy="24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142" y="4031997"/>
            <a:ext cx="3758392" cy="1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669" y="1868336"/>
            <a:ext cx="3291342" cy="188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6124" y="1254862"/>
            <a:ext cx="4589686" cy="5466661"/>
          </a:xfrm>
          <a:solidFill>
            <a:schemeClr val="bg1">
              <a:alpha val="58000"/>
            </a:schemeClr>
          </a:solidFill>
          <a:effectLst>
            <a:softEdge rad="114300"/>
          </a:effectLst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Multi-purpose research facility with hi-intensity proton driver:</a:t>
            </a:r>
          </a:p>
          <a:p>
            <a:pPr lvl="1"/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Material and Life Science</a:t>
            </a:r>
          </a:p>
          <a:p>
            <a:pPr lvl="1"/>
            <a:r>
              <a:rPr kumimoji="1"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Particle and Nuclear Physics</a:t>
            </a:r>
          </a:p>
          <a:p>
            <a:pPr lvl="1"/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ADS R&amp;D</a:t>
            </a:r>
          </a:p>
          <a:p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Jointly operated by two organizations:</a:t>
            </a:r>
          </a:p>
          <a:p>
            <a:pPr lvl="1"/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KEK</a:t>
            </a:r>
            <a:r>
              <a:rPr lang="en-US" altLang="en-US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, and </a:t>
            </a:r>
            <a:endParaRPr lang="en-US" altLang="ja-JP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JAEA</a:t>
            </a:r>
          </a:p>
          <a:p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origin of</a:t>
            </a:r>
          </a:p>
          <a:p>
            <a:pPr lvl="1"/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Matter and Universe</a:t>
            </a:r>
          </a:p>
          <a:p>
            <a:pPr lvl="1"/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Diversity of Material and </a:t>
            </a:r>
            <a:r>
              <a:rPr lang="en-US" altLang="ja-JP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</a:t>
            </a:r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ife</a:t>
            </a:r>
          </a:p>
          <a:p>
            <a:pPr lvl="1"/>
            <a:r>
              <a:rPr lang="en-US" altLang="ja-JP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R&amp;D of ADS of Nuclear Transmutation</a:t>
            </a:r>
          </a:p>
          <a:p>
            <a:pPr lvl="1"/>
            <a:endParaRPr lang="en-US" altLang="ja-JP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altLang="ja-JP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kumimoji="1" lang="ja-JP" altLang="en-US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349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524" y="58016"/>
            <a:ext cx="9083476" cy="78562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ja-JP" dirty="0" smtClean="0"/>
              <a:t>Upgrade Plan of H</a:t>
            </a:r>
            <a:r>
              <a:rPr lang="en-US" altLang="ja-JP" sz="2800" dirty="0" smtClean="0"/>
              <a:t>adron</a:t>
            </a:r>
            <a:r>
              <a:rPr lang="en-US" altLang="ja-JP" dirty="0" smtClean="0"/>
              <a:t> E</a:t>
            </a:r>
            <a:r>
              <a:rPr lang="en-US" altLang="ja-JP" sz="2800" dirty="0" smtClean="0"/>
              <a:t>xperimental</a:t>
            </a:r>
            <a:r>
              <a:rPr lang="en-US" altLang="ja-JP" dirty="0" smtClean="0"/>
              <a:t> F</a:t>
            </a:r>
            <a:r>
              <a:rPr lang="en-US" altLang="ja-JP" sz="3200" dirty="0" smtClean="0"/>
              <a:t>acility</a:t>
            </a:r>
            <a:endParaRPr kumimoji="1"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4" name="Picture 5" descr="hadron_hall_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19313"/>
            <a:ext cx="914400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コネクタ 4"/>
          <p:cNvCxnSpPr/>
          <p:nvPr/>
        </p:nvCxnSpPr>
        <p:spPr>
          <a:xfrm>
            <a:off x="2421053" y="2990815"/>
            <a:ext cx="1998779" cy="31024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76945" y="5723968"/>
            <a:ext cx="1022240" cy="3693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 altLang="ja-JP" sz="1800" dirty="0" smtClean="0">
                <a:latin typeface="Arial"/>
              </a:rPr>
              <a:t>COMET</a:t>
            </a:r>
            <a:endParaRPr lang="en-US" altLang="ja-JP" sz="1800" dirty="0">
              <a:latin typeface="Arial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19672" y="3427729"/>
            <a:ext cx="672923" cy="3693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 altLang="ja-JP" sz="1800" dirty="0" smtClean="0">
                <a:latin typeface="Arial"/>
              </a:rPr>
              <a:t>K1.8</a:t>
            </a:r>
            <a:endParaRPr lang="en-US" altLang="ja-JP" sz="1800" dirty="0">
              <a:latin typeface="Arial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32107" y="5506630"/>
            <a:ext cx="943550" cy="3693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 altLang="ja-JP" sz="1800" dirty="0" smtClean="0">
                <a:latin typeface="Arial"/>
              </a:rPr>
              <a:t>High-p</a:t>
            </a:r>
            <a:endParaRPr lang="en-US" altLang="ja-JP" sz="1800" dirty="0">
              <a:latin typeface="Arial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79512" y="4149080"/>
            <a:ext cx="1008112" cy="369328"/>
          </a:xfrm>
          <a:prstGeom prst="rect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 altLang="ja-JP" sz="1800" dirty="0" smtClean="0">
                <a:latin typeface="Arial"/>
              </a:rPr>
              <a:t>K1.8BR</a:t>
            </a:r>
            <a:endParaRPr lang="en-US" altLang="ja-JP" sz="1800" dirty="0">
              <a:latin typeface="Arial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172400" y="3023738"/>
            <a:ext cx="574675" cy="461661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KL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814382" y="2751315"/>
            <a:ext cx="865187" cy="461661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K1.1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499992" y="2276872"/>
            <a:ext cx="936625" cy="461661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HIHR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588956" y="4024591"/>
            <a:ext cx="792162" cy="461661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K10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051720" y="4293096"/>
            <a:ext cx="1116183" cy="369328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defTabSz="914353" fontAlgn="base">
              <a:spcAft>
                <a:spcPct val="0"/>
              </a:spcAft>
              <a:defRPr/>
            </a:pPr>
            <a:r>
              <a:rPr lang="en-US" altLang="ja-JP" sz="1800" dirty="0" smtClean="0">
                <a:latin typeface="Arial"/>
              </a:rPr>
              <a:t>TEST BL</a:t>
            </a:r>
            <a:endParaRPr lang="en-US" altLang="ja-JP" sz="1800" dirty="0">
              <a:latin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187625" y="2880520"/>
            <a:ext cx="1422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 smtClean="0"/>
              <a:t>&lt; 2.0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 smtClean="0"/>
              <a:t>~10</a:t>
            </a:r>
            <a:r>
              <a:rPr kumimoji="1" lang="en-US" altLang="ja-JP" sz="1200" baseline="30000" dirty="0" smtClean="0"/>
              <a:t>6</a:t>
            </a:r>
            <a:r>
              <a:rPr kumimoji="1" lang="en-US" altLang="ja-JP" sz="1200" dirty="0" smtClean="0"/>
              <a:t> K</a:t>
            </a:r>
            <a:r>
              <a:rPr kumimoji="1" lang="en-US" altLang="ja-JP" sz="1200" baseline="30000" dirty="0" smtClean="0"/>
              <a:t>-</a:t>
            </a:r>
            <a:r>
              <a:rPr kumimoji="1" lang="en-US" altLang="ja-JP" sz="1200" dirty="0" smtClean="0"/>
              <a:t>/spill</a:t>
            </a:r>
            <a:endParaRPr kumimoji="1" lang="ja-JP" altLang="en-US" sz="12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03848" y="6104329"/>
            <a:ext cx="64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Muon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23852" y="6091950"/>
            <a:ext cx="2896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 smtClean="0"/>
              <a:t>30 GeV 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200" dirty="0" smtClean="0"/>
              <a:t>&lt;31 GeV/c unseparated 2ndary beams (mostly </a:t>
            </a:r>
            <a:r>
              <a:rPr lang="en-US" altLang="ja-JP" sz="1200" dirty="0" err="1" smtClean="0"/>
              <a:t>pions</a:t>
            </a:r>
            <a:r>
              <a:rPr lang="en-US" altLang="ja-JP" sz="1200" dirty="0" smtClean="0"/>
              <a:t>), ~10</a:t>
            </a:r>
            <a:r>
              <a:rPr lang="en-US" altLang="ja-JP" sz="1200" baseline="30000" dirty="0" smtClean="0"/>
              <a:t>7</a:t>
            </a:r>
            <a:r>
              <a:rPr lang="en-US" altLang="ja-JP" sz="1200" dirty="0" smtClean="0"/>
              <a:t>/spill</a:t>
            </a:r>
            <a:endParaRPr kumimoji="1" lang="ja-JP" altLang="en-US" sz="12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22645" y="3381560"/>
            <a:ext cx="1353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 smtClean="0"/>
              <a:t>&lt; 1.1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200" dirty="0" smtClean="0"/>
              <a:t>~10</a:t>
            </a:r>
            <a:r>
              <a:rPr lang="en-US" altLang="ja-JP" sz="1200" baseline="30000" dirty="0"/>
              <a:t>5</a:t>
            </a:r>
            <a:r>
              <a:rPr kumimoji="1" lang="en-US" altLang="ja-JP" sz="1200" dirty="0" smtClean="0"/>
              <a:t> K</a:t>
            </a:r>
            <a:r>
              <a:rPr kumimoji="1" lang="en-US" altLang="ja-JP" sz="1200" baseline="30000" dirty="0" smtClean="0"/>
              <a:t>-</a:t>
            </a:r>
            <a:r>
              <a:rPr kumimoji="1" lang="en-US" altLang="ja-JP" sz="1200" dirty="0" smtClean="0"/>
              <a:t>/spill</a:t>
            </a:r>
            <a:endParaRPr kumimoji="1" lang="ja-JP" altLang="en-US" sz="12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13546" y="2092202"/>
            <a:ext cx="198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&lt; 1.2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~10</a:t>
            </a:r>
            <a:r>
              <a:rPr kumimoji="1" lang="en-US" altLang="ja-JP" baseline="30000" dirty="0" smtClean="0"/>
              <a:t>6</a:t>
            </a:r>
            <a:r>
              <a:rPr kumimoji="1" lang="en-US" altLang="ja-JP" dirty="0" smtClean="0"/>
              <a:t> K</a:t>
            </a:r>
            <a:r>
              <a:rPr kumimoji="1" lang="en-US" altLang="ja-JP" baseline="30000" dirty="0" smtClean="0"/>
              <a:t>-</a:t>
            </a:r>
            <a:r>
              <a:rPr kumimoji="1" lang="en-US" altLang="ja-JP" dirty="0" smtClean="0"/>
              <a:t>/spill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429041" y="4662424"/>
            <a:ext cx="289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&lt;10 GeV/c separated pion, kaon, </a:t>
            </a:r>
            <a:r>
              <a:rPr lang="en-US" altLang="ja-JP" dirty="0" err="1" smtClean="0"/>
              <a:t>pbar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~10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/spill K</a:t>
            </a:r>
            <a:r>
              <a:rPr lang="en-US" altLang="ja-JP" baseline="30000" dirty="0" smtClean="0"/>
              <a:t>-</a:t>
            </a:r>
            <a:r>
              <a:rPr lang="en-US" altLang="ja-JP" dirty="0" smtClean="0"/>
              <a:t>, </a:t>
            </a:r>
            <a:r>
              <a:rPr lang="en-US" altLang="ja-JP" dirty="0" err="1" smtClean="0"/>
              <a:t>pbar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96994" y="1628800"/>
            <a:ext cx="2267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5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~5.2</a:t>
            </a:r>
            <a:r>
              <a:rPr kumimoji="1" lang="en-US" altLang="ja-JP" dirty="0" smtClean="0"/>
              <a:t> GeV/c K</a:t>
            </a:r>
            <a:r>
              <a:rPr kumimoji="1" lang="en-US" altLang="ja-JP" baseline="30000" dirty="0" smtClean="0"/>
              <a:t>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Good n/K</a:t>
            </a:r>
            <a:endParaRPr kumimoji="1" lang="en-US" altLang="ja-JP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11960" y="1340768"/>
            <a:ext cx="2375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/>
              <a:t>&lt; 2.0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1.8x</a:t>
            </a:r>
            <a:r>
              <a:rPr kumimoji="1" lang="en-US" altLang="ja-JP" dirty="0" smtClean="0"/>
              <a:t>10</a:t>
            </a:r>
            <a:r>
              <a:rPr lang="en-US" altLang="ja-JP" baseline="30000" dirty="0"/>
              <a:t>8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pion/</a:t>
            </a:r>
            <a:r>
              <a:rPr kumimoji="1" lang="en-US" altLang="ja-JP" dirty="0" smtClean="0"/>
              <a:t>spill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x10 better </a:t>
            </a:r>
            <a:r>
              <a:rPr lang="en-US" altLang="ja-JP" dirty="0" err="1" smtClean="0">
                <a:latin typeface="Symbol" panose="05050102010706020507" pitchFamily="18" charset="2"/>
              </a:rPr>
              <a:t>D</a:t>
            </a:r>
            <a:r>
              <a:rPr lang="en-US" altLang="ja-JP" dirty="0" err="1" smtClean="0"/>
              <a:t>p</a:t>
            </a:r>
            <a:r>
              <a:rPr lang="en-US" altLang="ja-JP" dirty="0" smtClean="0"/>
              <a:t>/p</a:t>
            </a:r>
            <a:endParaRPr kumimoji="1" lang="ja-JP" altLang="en-US" dirty="0"/>
          </a:p>
        </p:txBody>
      </p:sp>
      <p:cxnSp>
        <p:nvCxnSpPr>
          <p:cNvPr id="33" name="直線矢印コネクタ 32"/>
          <p:cNvCxnSpPr/>
          <p:nvPr/>
        </p:nvCxnSpPr>
        <p:spPr>
          <a:xfrm flipV="1">
            <a:off x="3990518" y="3745786"/>
            <a:ext cx="4061675" cy="148093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6840885" y="3845652"/>
            <a:ext cx="142048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 fov="4200000">
                <a:rot lat="2414460" lon="19714177" rev="21560823"/>
              </a:camera>
              <a:lightRig rig="threePt" dir="t"/>
            </a:scene3d>
          </a:bodyPr>
          <a:lstStyle/>
          <a:p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88900" dist="63500" dir="5400000" algn="ctr" rotWithShape="0">
                    <a:schemeClr val="tx1">
                      <a:alpha val="83000"/>
                    </a:schemeClr>
                  </a:outerShdw>
                </a:effectLst>
              </a:rPr>
              <a:t>105</a:t>
            </a:r>
            <a:r>
              <a:rPr kumimoji="1" lang="en-US" altLang="ja-JP" sz="3200" b="1" dirty="0" smtClean="0">
                <a:solidFill>
                  <a:srgbClr val="C00000"/>
                </a:solidFill>
                <a:effectLst>
                  <a:outerShdw blurRad="88900" dist="63500" dir="5400000" algn="ctr" rotWithShape="0">
                    <a:schemeClr val="tx1">
                      <a:alpha val="83000"/>
                    </a:schemeClr>
                  </a:outerShdw>
                </a:effectLst>
              </a:rPr>
              <a:t> m</a:t>
            </a:r>
            <a:endParaRPr kumimoji="1" lang="ja-JP" altLang="en-US" sz="3200" b="1" dirty="0">
              <a:solidFill>
                <a:srgbClr val="C00000"/>
              </a:solidFill>
              <a:effectLst>
                <a:outerShdw blurRad="88900" dist="63500" dir="5400000" algn="ctr" rotWithShape="0">
                  <a:schemeClr val="tx1">
                    <a:alpha val="83000"/>
                  </a:schemeClr>
                </a:outerShdw>
              </a:effectLst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062364" y="1715141"/>
            <a:ext cx="2347929" cy="4041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2 body BB interaction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3679569" y="936226"/>
            <a:ext cx="2405320" cy="4422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3 body BB interaction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5621934" y="5626430"/>
            <a:ext cx="2888965" cy="6416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Highly-excited hadrons</a:t>
            </a:r>
          </a:p>
          <a:p>
            <a:r>
              <a:rPr kumimoji="1" lang="en-US" altLang="ja-JP" dirty="0" smtClean="0">
                <a:solidFill>
                  <a:schemeClr val="bg1"/>
                </a:solidFill>
              </a:rPr>
              <a:t>Mesons in nuclear medium 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6931028" y="1203892"/>
            <a:ext cx="1940227" cy="4422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mtClean="0">
                <a:solidFill>
                  <a:schemeClr val="bg1"/>
                </a:solidFill>
              </a:rPr>
              <a:t>CPV beyond CKM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4747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Short Range parts of BB interaction </a:t>
            </a:r>
            <a:r>
              <a:rPr lang="en-US" altLang="ja-JP" dirty="0"/>
              <a:t>: Repulsive Core </a:t>
            </a:r>
            <a:r>
              <a:rPr lang="en-US" altLang="ja-JP" dirty="0" smtClean="0"/>
              <a:t>and LS force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0817" y="1491494"/>
            <a:ext cx="8445983" cy="5573798"/>
          </a:xfrm>
        </p:spPr>
        <p:txBody>
          <a:bodyPr>
            <a:normAutofit/>
          </a:bodyPr>
          <a:lstStyle/>
          <a:p>
            <a:r>
              <a:rPr lang="en-US" altLang="ja-JP" sz="2000" dirty="0"/>
              <a:t>Large repulsive core due to </a:t>
            </a:r>
            <a:r>
              <a:rPr lang="en-US" altLang="ja-JP" sz="2000" dirty="0">
                <a:solidFill>
                  <a:srgbClr val="0000FF"/>
                </a:solidFill>
              </a:rPr>
              <a:t>quark Pauli effect</a:t>
            </a:r>
            <a:r>
              <a:rPr lang="en-US" altLang="ja-JP" sz="2000" dirty="0"/>
              <a:t> in the </a:t>
            </a:r>
            <a:r>
              <a:rPr lang="en-US" altLang="ja-JP" sz="2000" dirty="0">
                <a:latin typeface="Symbol" charset="2"/>
                <a:cs typeface="Symbol" charset="2"/>
              </a:rPr>
              <a:t>S</a:t>
            </a:r>
            <a:r>
              <a:rPr lang="en-US" altLang="ja-JP" sz="2000" dirty="0"/>
              <a:t>N (I=3/2, S=1) </a:t>
            </a:r>
            <a:r>
              <a:rPr lang="en-US" altLang="ja-JP" sz="2000" dirty="0" smtClean="0"/>
              <a:t>channel</a:t>
            </a:r>
            <a:endParaRPr lang="en-US" altLang="ja-JP" sz="1400" dirty="0"/>
          </a:p>
          <a:p>
            <a:pPr lvl="2"/>
            <a:endParaRPr lang="en-US" altLang="ja-JP" sz="1600" dirty="0" smtClean="0"/>
          </a:p>
          <a:p>
            <a:pPr lvl="2"/>
            <a:endParaRPr lang="en-US" altLang="ja-JP" sz="1600" dirty="0" smtClean="0"/>
          </a:p>
          <a:p>
            <a:pPr lvl="2"/>
            <a:endParaRPr lang="en-US" altLang="ja-JP" sz="1600" dirty="0"/>
          </a:p>
          <a:p>
            <a:pPr lvl="2"/>
            <a:endParaRPr lang="en-US" altLang="ja-JP" sz="1600" dirty="0"/>
          </a:p>
          <a:p>
            <a:pPr lvl="2"/>
            <a:endParaRPr lang="en-US" altLang="ja-JP" sz="1600" dirty="0" smtClean="0"/>
          </a:p>
          <a:p>
            <a:pPr lvl="2"/>
            <a:endParaRPr lang="en-US" altLang="ja-JP" sz="1600" dirty="0"/>
          </a:p>
          <a:p>
            <a:pPr lvl="2"/>
            <a:endParaRPr lang="en-US" altLang="ja-JP" sz="1600" dirty="0" smtClean="0"/>
          </a:p>
          <a:p>
            <a:pPr lvl="2"/>
            <a:endParaRPr lang="en-US" altLang="ja-JP" sz="1600" dirty="0" smtClean="0"/>
          </a:p>
          <a:p>
            <a:pPr marL="548640" lvl="2" indent="0">
              <a:buNone/>
            </a:pPr>
            <a:endParaRPr lang="en-US" altLang="ja-JP" sz="1600" dirty="0" smtClean="0"/>
          </a:p>
          <a:p>
            <a:pPr marL="548640" lvl="2" indent="0">
              <a:buNone/>
            </a:pPr>
            <a:endParaRPr lang="en-US" altLang="ja-JP" sz="1600" dirty="0" smtClean="0"/>
          </a:p>
          <a:p>
            <a:pPr lvl="2"/>
            <a:endParaRPr lang="en-US" altLang="ja-JP" sz="900" dirty="0" smtClean="0"/>
          </a:p>
          <a:p>
            <a:r>
              <a:rPr lang="en-US" altLang="ja-JP" sz="2000" dirty="0"/>
              <a:t>Anti-symmetric LS force originated by the one gluon exchange between </a:t>
            </a:r>
            <a:r>
              <a:rPr lang="en-US" altLang="ja-JP" sz="2000" dirty="0" smtClean="0"/>
              <a:t>quarks should appear in YN interaction</a:t>
            </a:r>
          </a:p>
          <a:p>
            <a:pPr lvl="1"/>
            <a:r>
              <a:rPr lang="en-US" altLang="ja-JP" sz="1600" dirty="0" smtClean="0"/>
              <a:t>Forbidden in NN channel from </a:t>
            </a:r>
            <a:r>
              <a:rPr lang="en-US" altLang="ja-JP" sz="1600" dirty="0" err="1" smtClean="0"/>
              <a:t>isospin</a:t>
            </a:r>
            <a:r>
              <a:rPr lang="en-US" altLang="ja-JP" sz="1600" dirty="0" smtClean="0"/>
              <a:t> symmetry</a:t>
            </a:r>
          </a:p>
          <a:p>
            <a:pPr lvl="1"/>
            <a:r>
              <a:rPr lang="en-US" altLang="ja-JP" sz="1600" dirty="0" smtClean="0"/>
              <a:t>Large Anti-symmetric LS force in quark model</a:t>
            </a:r>
          </a:p>
          <a:p>
            <a:pPr lvl="1"/>
            <a:r>
              <a:rPr lang="en-US" altLang="ja-JP" sz="1600" dirty="0" smtClean="0"/>
              <a:t>Very small in meson exch.</a:t>
            </a:r>
            <a:endParaRPr lang="en-US" altLang="ja-JP" dirty="0" smtClean="0"/>
          </a:p>
          <a:p>
            <a:pPr lvl="2"/>
            <a:endParaRPr lang="ja-JP" altLang="en-US" sz="1600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392223" y="2116455"/>
            <a:ext cx="3511728" cy="2345328"/>
            <a:chOff x="5356107" y="1302918"/>
            <a:chExt cx="3891065" cy="2598667"/>
          </a:xfrm>
        </p:grpSpPr>
        <p:sp>
          <p:nvSpPr>
            <p:cNvPr id="10" name="正方形/長方形 9"/>
            <p:cNvSpPr/>
            <p:nvPr/>
          </p:nvSpPr>
          <p:spPr>
            <a:xfrm>
              <a:off x="5356107" y="1302918"/>
              <a:ext cx="3326484" cy="25986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kumimoji="0" lang="ja-JP" altLang="en-US">
                <a:solidFill>
                  <a:srgbClr val="292934"/>
                </a:solidFill>
              </a:endParaRPr>
            </a:p>
          </p:txBody>
        </p:sp>
        <p:grpSp>
          <p:nvGrpSpPr>
            <p:cNvPr id="11" name="図形グループ 30"/>
            <p:cNvGrpSpPr/>
            <p:nvPr/>
          </p:nvGrpSpPr>
          <p:grpSpPr>
            <a:xfrm>
              <a:off x="6035085" y="1386364"/>
              <a:ext cx="2262784" cy="2413196"/>
              <a:chOff x="6730330" y="3810000"/>
              <a:chExt cx="2262784" cy="2413196"/>
            </a:xfrm>
          </p:grpSpPr>
          <p:cxnSp>
            <p:nvCxnSpPr>
              <p:cNvPr id="15" name="直線矢印コネクタ 14"/>
              <p:cNvCxnSpPr/>
              <p:nvPr/>
            </p:nvCxnSpPr>
            <p:spPr>
              <a:xfrm flipV="1">
                <a:off x="8267700" y="3810000"/>
                <a:ext cx="0" cy="16954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BA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16" name="直線矢印コネクタ 15"/>
              <p:cNvCxnSpPr/>
              <p:nvPr/>
            </p:nvCxnSpPr>
            <p:spPr>
              <a:xfrm flipV="1">
                <a:off x="7518400" y="4311711"/>
                <a:ext cx="0" cy="1911485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9900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sp>
            <p:nvSpPr>
              <p:cNvPr id="17" name="円/楕円 16"/>
              <p:cNvSpPr/>
              <p:nvPr/>
            </p:nvSpPr>
            <p:spPr>
              <a:xfrm>
                <a:off x="7781304" y="4213908"/>
                <a:ext cx="1107186" cy="1107186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FFBA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0" lang="ja-JP" altLang="en-US" kern="0">
                  <a:solidFill>
                    <a:sysClr val="windowText" lastClr="000000"/>
                  </a:solidFill>
                  <a:latin typeface="Calibri"/>
                  <a:ea typeface="ＭＳ ゴシック"/>
                </a:endParaRPr>
              </a:p>
            </p:txBody>
          </p:sp>
          <p:sp>
            <p:nvSpPr>
              <p:cNvPr id="18" name="円/楕円 17"/>
              <p:cNvSpPr/>
              <p:nvPr/>
            </p:nvSpPr>
            <p:spPr>
              <a:xfrm>
                <a:off x="6948782" y="4747308"/>
                <a:ext cx="1150608" cy="1150608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99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0" lang="ja-JP" altLang="en-US" kern="0">
                  <a:solidFill>
                    <a:sysClr val="windowText" lastClr="000000"/>
                  </a:solidFill>
                  <a:latin typeface="Calibri"/>
                  <a:ea typeface="ＭＳ ゴシック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H="1" flipV="1">
                <a:off x="7327900" y="4902200"/>
                <a:ext cx="12700" cy="5524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20" name="直線矢印コネクタ 19"/>
              <p:cNvCxnSpPr/>
              <p:nvPr/>
            </p:nvCxnSpPr>
            <p:spPr>
              <a:xfrm flipH="1" flipV="1">
                <a:off x="7701894" y="4760601"/>
                <a:ext cx="12700" cy="5524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21" name="直線矢印コネクタ 20"/>
              <p:cNvCxnSpPr/>
              <p:nvPr/>
            </p:nvCxnSpPr>
            <p:spPr>
              <a:xfrm flipH="1" flipV="1">
                <a:off x="8126688" y="4377702"/>
                <a:ext cx="12700" cy="5524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22" name="直線矢印コネクタ 21"/>
              <p:cNvCxnSpPr/>
              <p:nvPr/>
            </p:nvCxnSpPr>
            <p:spPr>
              <a:xfrm flipH="1">
                <a:off x="8527980" y="4277971"/>
                <a:ext cx="12700" cy="5524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23" name="直線矢印コネクタ 22"/>
              <p:cNvCxnSpPr/>
              <p:nvPr/>
            </p:nvCxnSpPr>
            <p:spPr>
              <a:xfrm flipH="1" flipV="1">
                <a:off x="8398496" y="4791075"/>
                <a:ext cx="12700" cy="5524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cxnSp>
            <p:nvCxnSpPr>
              <p:cNvPr id="24" name="直線矢印コネクタ 23"/>
              <p:cNvCxnSpPr/>
              <p:nvPr/>
            </p:nvCxnSpPr>
            <p:spPr>
              <a:xfrm flipH="1">
                <a:off x="7594014" y="5314297"/>
                <a:ext cx="12700" cy="552450"/>
              </a:xfrm>
              <a:prstGeom prst="straightConnector1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tailEnd type="arrow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</p:cxnSp>
          <p:sp>
            <p:nvSpPr>
              <p:cNvPr id="25" name="円/楕円 24"/>
              <p:cNvSpPr/>
              <p:nvPr/>
            </p:nvSpPr>
            <p:spPr>
              <a:xfrm>
                <a:off x="7162800" y="5080000"/>
                <a:ext cx="330200" cy="330200"/>
              </a:xfrm>
              <a:prstGeom prst="ellipse">
                <a:avLst/>
              </a:prstGeom>
              <a:solidFill>
                <a:srgbClr val="3366FF"/>
              </a:solidFill>
              <a:ln w="12700" cap="flat" cmpd="sng" algn="ctr">
                <a:solidFill>
                  <a:srgbClr val="000090"/>
                </a:solidFill>
                <a:prstDash val="solid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Calibri"/>
                    <a:ea typeface="ＭＳ ゴシック"/>
                  </a:rPr>
                  <a:t>u</a:t>
                </a:r>
                <a:endParaRPr kumimoji="0" lang="ja-JP" altLang="en-US" kern="0" dirty="0">
                  <a:solidFill>
                    <a:sysClr val="window" lastClr="FFFFFF"/>
                  </a:solidFill>
                  <a:latin typeface="Calibri"/>
                  <a:ea typeface="ＭＳ ゴシック"/>
                </a:endParaRPr>
              </a:p>
            </p:txBody>
          </p:sp>
          <p:sp>
            <p:nvSpPr>
              <p:cNvPr id="26" name="円/楕円 25"/>
              <p:cNvSpPr/>
              <p:nvPr/>
            </p:nvSpPr>
            <p:spPr>
              <a:xfrm>
                <a:off x="7522196" y="4923802"/>
                <a:ext cx="330200" cy="330200"/>
              </a:xfrm>
              <a:prstGeom prst="ellipse">
                <a:avLst/>
              </a:prstGeom>
              <a:gradFill rotWithShape="1">
                <a:gsLst>
                  <a:gs pos="0">
                    <a:srgbClr val="990000">
                      <a:tint val="95000"/>
                      <a:shade val="70000"/>
                      <a:satMod val="150000"/>
                    </a:srgbClr>
                  </a:gs>
                  <a:gs pos="100000">
                    <a:srgbClr val="990000">
                      <a:tint val="100000"/>
                      <a:shade val="100000"/>
                      <a:satMod val="150000"/>
                    </a:srgbClr>
                  </a:gs>
                </a:gsLst>
                <a:lin ang="16200000" scaled="0"/>
              </a:gradFill>
              <a:ln w="12700" cap="flat" cmpd="sng" algn="ctr">
                <a:solidFill>
                  <a:srgbClr val="99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Calibri"/>
                    <a:ea typeface="ＭＳ ゴシック"/>
                  </a:rPr>
                  <a:t>u</a:t>
                </a:r>
                <a:endParaRPr kumimoji="0" lang="ja-JP" altLang="en-US" kern="0" dirty="0">
                  <a:solidFill>
                    <a:sysClr val="window" lastClr="FFFFFF"/>
                  </a:solidFill>
                  <a:latin typeface="Calibri"/>
                  <a:ea typeface="ＭＳ ゴシック"/>
                </a:endParaRPr>
              </a:p>
            </p:txBody>
          </p:sp>
          <p:sp>
            <p:nvSpPr>
              <p:cNvPr id="27" name="円/楕円 26"/>
              <p:cNvSpPr/>
              <p:nvPr/>
            </p:nvSpPr>
            <p:spPr>
              <a:xfrm>
                <a:off x="7430812" y="5406995"/>
                <a:ext cx="330200" cy="330200"/>
              </a:xfrm>
              <a:prstGeom prst="ellipse">
                <a:avLst/>
              </a:prstGeom>
              <a:solidFill>
                <a:srgbClr val="99CC00"/>
              </a:solidFill>
              <a:ln w="25400" cap="flat" cmpd="sng" algn="ctr">
                <a:solidFill>
                  <a:srgbClr val="99CC00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Calibri"/>
                    <a:ea typeface="ＭＳ ゴシック"/>
                  </a:rPr>
                  <a:t>s</a:t>
                </a:r>
                <a:endParaRPr kumimoji="0" lang="ja-JP" altLang="en-US" kern="0" dirty="0">
                  <a:solidFill>
                    <a:sysClr val="window" lastClr="FFFFFF"/>
                  </a:solidFill>
                  <a:latin typeface="Calibri"/>
                  <a:ea typeface="ＭＳ ゴシック"/>
                </a:endParaRPr>
              </a:p>
            </p:txBody>
          </p:sp>
          <p:sp>
            <p:nvSpPr>
              <p:cNvPr id="28" name="円/楕円 27"/>
              <p:cNvSpPr/>
              <p:nvPr/>
            </p:nvSpPr>
            <p:spPr>
              <a:xfrm>
                <a:off x="7972390" y="4546600"/>
                <a:ext cx="330200" cy="330200"/>
              </a:xfrm>
              <a:prstGeom prst="ellipse">
                <a:avLst/>
              </a:prstGeom>
              <a:gradFill rotWithShape="1">
                <a:gsLst>
                  <a:gs pos="0">
                    <a:srgbClr val="990000">
                      <a:tint val="95000"/>
                      <a:shade val="70000"/>
                      <a:satMod val="150000"/>
                    </a:srgbClr>
                  </a:gs>
                  <a:gs pos="100000">
                    <a:srgbClr val="990000">
                      <a:tint val="100000"/>
                      <a:shade val="100000"/>
                      <a:satMod val="150000"/>
                    </a:srgbClr>
                  </a:gs>
                </a:gsLst>
                <a:lin ang="16200000" scaled="0"/>
              </a:gradFill>
              <a:ln w="12700" cap="flat" cmpd="sng" algn="ctr">
                <a:solidFill>
                  <a:srgbClr val="99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Calibri"/>
                    <a:ea typeface="ＭＳ ゴシック"/>
                  </a:rPr>
                  <a:t>u</a:t>
                </a:r>
                <a:endParaRPr kumimoji="0" lang="ja-JP" altLang="en-US" kern="0" dirty="0">
                  <a:solidFill>
                    <a:sysClr val="window" lastClr="FFFFFF"/>
                  </a:solidFill>
                  <a:latin typeface="Calibri"/>
                  <a:ea typeface="ＭＳ ゴシック"/>
                </a:endParaRPr>
              </a:p>
            </p:txBody>
          </p:sp>
          <p:sp>
            <p:nvSpPr>
              <p:cNvPr id="29" name="円/楕円 28"/>
              <p:cNvSpPr/>
              <p:nvPr/>
            </p:nvSpPr>
            <p:spPr>
              <a:xfrm>
                <a:off x="8360982" y="4365002"/>
                <a:ext cx="330200" cy="330200"/>
              </a:xfrm>
              <a:prstGeom prst="ellipse">
                <a:avLst/>
              </a:prstGeom>
              <a:solidFill>
                <a:srgbClr val="99CC00"/>
              </a:solidFill>
              <a:ln w="25400" cap="flat" cmpd="sng" algn="ctr">
                <a:solidFill>
                  <a:srgbClr val="99CC00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Calibri"/>
                    <a:ea typeface="ＭＳ ゴシック"/>
                  </a:rPr>
                  <a:t>u</a:t>
                </a:r>
                <a:endParaRPr kumimoji="0" lang="ja-JP" altLang="en-US" kern="0" dirty="0">
                  <a:solidFill>
                    <a:sysClr val="window" lastClr="FFFFFF"/>
                  </a:solidFill>
                  <a:latin typeface="Calibri"/>
                  <a:ea typeface="ＭＳ ゴシック"/>
                </a:endParaRPr>
              </a:p>
            </p:txBody>
          </p:sp>
          <p:sp>
            <p:nvSpPr>
              <p:cNvPr id="30" name="円/楕円 29"/>
              <p:cNvSpPr/>
              <p:nvPr/>
            </p:nvSpPr>
            <p:spPr>
              <a:xfrm>
                <a:off x="8237192" y="4949795"/>
                <a:ext cx="330200" cy="330200"/>
              </a:xfrm>
              <a:prstGeom prst="ellipse">
                <a:avLst/>
              </a:prstGeom>
              <a:solidFill>
                <a:srgbClr val="3366FF"/>
              </a:solidFill>
              <a:ln w="12700" cap="flat" cmpd="sng" algn="ctr">
                <a:solidFill>
                  <a:srgbClr val="000090"/>
                </a:solidFill>
                <a:prstDash val="solid"/>
              </a:ln>
              <a:effectLst>
                <a:outerShdw blurRad="38100" dist="25400" dir="6600000" sx="101000" sy="101000" rotWithShape="0">
                  <a:srgbClr val="000000">
                    <a:alpha val="7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Calibri"/>
                    <a:ea typeface="ＭＳ ゴシック"/>
                  </a:rPr>
                  <a:t>d</a:t>
                </a:r>
                <a:endParaRPr kumimoji="0" lang="ja-JP" altLang="en-US" kern="0" dirty="0">
                  <a:solidFill>
                    <a:sysClr val="window" lastClr="FFFFFF"/>
                  </a:solidFill>
                  <a:latin typeface="Calibri"/>
                  <a:ea typeface="ＭＳ ゴシック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6730330" y="4456667"/>
                <a:ext cx="505760" cy="460388"/>
              </a:xfrm>
              <a:prstGeom prst="rect">
                <a:avLst/>
              </a:prstGeom>
              <a:gradFill rotWithShape="1">
                <a:gsLst>
                  <a:gs pos="0">
                    <a:srgbClr val="990000">
                      <a:tint val="95000"/>
                      <a:shade val="70000"/>
                      <a:satMod val="150000"/>
                    </a:srgbClr>
                  </a:gs>
                  <a:gs pos="100000">
                    <a:srgbClr val="990000">
                      <a:tint val="100000"/>
                      <a:shade val="100000"/>
                      <a:satMod val="150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r="5400000" sx="105000" sy="105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4800000"/>
                </a:lightRig>
              </a:scene3d>
              <a:sp3d prstMaterial="matte">
                <a:bevelT w="63500" h="50800" prst="angle"/>
              </a:sp3d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Symbol" charset="2"/>
                    <a:ea typeface="ＭＳ ゴシック"/>
                    <a:cs typeface="Symbol" charset="2"/>
                  </a:rPr>
                  <a:t>S</a:t>
                </a:r>
                <a:r>
                  <a:rPr kumimoji="0" lang="en-US" altLang="ja-JP" kern="0" baseline="30000" dirty="0">
                    <a:solidFill>
                      <a:sysClr val="window" lastClr="FFFFFF"/>
                    </a:solidFill>
                    <a:latin typeface="Symbol" charset="2"/>
                    <a:ea typeface="ＭＳ ゴシック"/>
                    <a:cs typeface="Symbol" charset="2"/>
                  </a:rPr>
                  <a:t>+</a:t>
                </a:r>
                <a:endParaRPr kumimoji="0" lang="ja-JP" altLang="en-US" kern="0" baseline="30000" dirty="0">
                  <a:solidFill>
                    <a:sysClr val="window" lastClr="FFFFFF"/>
                  </a:solidFill>
                  <a:latin typeface="Symbol" charset="2"/>
                  <a:ea typeface="ＭＳ ゴシック"/>
                  <a:cs typeface="Symbol" charset="2"/>
                </a:endParaRPr>
              </a:p>
            </p:txBody>
          </p:sp>
          <p:sp>
            <p:nvSpPr>
              <p:cNvPr id="32" name="テキスト ボックス 31"/>
              <p:cNvSpPr txBox="1"/>
              <p:nvPr/>
            </p:nvSpPr>
            <p:spPr>
              <a:xfrm>
                <a:off x="8611743" y="3850243"/>
                <a:ext cx="381371" cy="460388"/>
              </a:xfrm>
              <a:prstGeom prst="rect">
                <a:avLst/>
              </a:prstGeom>
              <a:gradFill rotWithShape="1">
                <a:gsLst>
                  <a:gs pos="0">
                    <a:srgbClr val="FFBA00">
                      <a:tint val="95000"/>
                      <a:shade val="70000"/>
                      <a:satMod val="150000"/>
                    </a:srgbClr>
                  </a:gs>
                  <a:gs pos="100000">
                    <a:srgbClr val="FFBA00">
                      <a:tint val="100000"/>
                      <a:shade val="100000"/>
                      <a:satMod val="150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50800" dir="5400000" sx="105000" sy="105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4800000"/>
                </a:lightRig>
              </a:scene3d>
              <a:sp3d prstMaterial="matte">
                <a:bevelT w="63500" h="50800" prst="angle"/>
              </a:sp3d>
            </p:spPr>
            <p:txBody>
              <a:bodyPr wrap="none" rtlCol="0">
                <a:spAutoFit/>
              </a:bodyPr>
              <a:lstStyle/>
              <a:p>
                <a:pPr defTabSz="914400">
                  <a:defRPr/>
                </a:pPr>
                <a:r>
                  <a:rPr kumimoji="0" lang="en-US" altLang="ja-JP" kern="0" dirty="0">
                    <a:solidFill>
                      <a:sysClr val="window" lastClr="FFFFFF"/>
                    </a:solidFill>
                    <a:latin typeface="Calibri"/>
                    <a:ea typeface="ＭＳ ゴシック"/>
                    <a:cs typeface="Symbol" charset="2"/>
                  </a:rPr>
                  <a:t>p</a:t>
                </a:r>
                <a:endParaRPr kumimoji="0" lang="ja-JP" altLang="en-US" kern="0" dirty="0">
                  <a:solidFill>
                    <a:sysClr val="window" lastClr="FFFFFF"/>
                  </a:solidFill>
                  <a:latin typeface="Calibri"/>
                  <a:ea typeface="ＭＳ ゴシック"/>
                  <a:cs typeface="Symbol" charset="2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5586254" y="1499611"/>
              <a:ext cx="1744463" cy="422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0" lang="en-US" altLang="ja-JP" sz="1600" dirty="0">
                  <a:solidFill>
                    <a:srgbClr val="292934"/>
                  </a:solidFill>
                </a:rPr>
                <a:t>Total spin = 1</a:t>
              </a:r>
              <a:endParaRPr kumimoji="0" lang="ja-JP" altLang="en-US" sz="1600" dirty="0">
                <a:solidFill>
                  <a:srgbClr val="292934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999153" y="3239530"/>
              <a:ext cx="22480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defTabSz="914400">
                <a:buFont typeface="Symbol" charset="0"/>
                <a:buChar char="S"/>
              </a:pPr>
              <a:r>
                <a:rPr kumimoji="0" lang="en-US" altLang="ja-JP" sz="1400" dirty="0">
                  <a:solidFill>
                    <a:srgbClr val="292934"/>
                  </a:solidFill>
                </a:rPr>
                <a:t>: </a:t>
              </a:r>
              <a:r>
                <a:rPr kumimoji="0" lang="en-US" altLang="ja-JP" sz="1400" dirty="0" err="1">
                  <a:solidFill>
                    <a:srgbClr val="292934"/>
                  </a:solidFill>
                </a:rPr>
                <a:t>isospin</a:t>
              </a:r>
              <a:r>
                <a:rPr kumimoji="0" lang="en-US" altLang="ja-JP" sz="1400" dirty="0">
                  <a:solidFill>
                    <a:srgbClr val="292934"/>
                  </a:solidFill>
                </a:rPr>
                <a:t> 1</a:t>
              </a:r>
            </a:p>
            <a:p>
              <a:pPr defTabSz="914400"/>
              <a:r>
                <a:rPr kumimoji="0" lang="en-US" altLang="ja-JP" sz="1400" dirty="0">
                  <a:solidFill>
                    <a:srgbClr val="292934"/>
                  </a:solidFill>
                </a:rPr>
                <a:t> spin of u (d) quark is same </a:t>
              </a:r>
              <a:endParaRPr kumimoji="0" lang="ja-JP" altLang="en-US" sz="1400" dirty="0">
                <a:solidFill>
                  <a:srgbClr val="292934"/>
                </a:solidFill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 rot="19335112">
              <a:off x="6611363" y="2085930"/>
              <a:ext cx="1282324" cy="685719"/>
            </a:xfrm>
            <a:prstGeom prst="ellipse">
              <a:avLst/>
            </a:prstGeom>
            <a:noFill/>
            <a:ln w="38100" cmpd="sng">
              <a:solidFill>
                <a:srgbClr val="FF66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kumimoji="0"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7" name="スライド番号プレースホルダー 15"/>
          <p:cNvSpPr txBox="1">
            <a:spLocks/>
          </p:cNvSpPr>
          <p:nvPr/>
        </p:nvSpPr>
        <p:spPr>
          <a:xfrm>
            <a:off x="2731243" y="6315896"/>
            <a:ext cx="643032" cy="44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3BF018-363F-F849-BE39-CCDAA44FDEC3}" type="slidenum">
              <a:rPr kumimoji="0" lang="ja-JP" altLang="en-US" smtClean="0"/>
              <a:pPr/>
              <a:t>21</a:t>
            </a:fld>
            <a:endParaRPr kumimoji="0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422640" y="6109736"/>
            <a:ext cx="326416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292934"/>
                </a:solidFill>
              </a:rPr>
              <a:t>Measure the spin observables</a:t>
            </a:r>
          </a:p>
          <a:p>
            <a:pPr defTabSz="914400"/>
            <a:r>
              <a:rPr kumimoji="0" lang="en-US" altLang="ja-JP" dirty="0" smtClean="0">
                <a:solidFill>
                  <a:srgbClr val="292934"/>
                </a:solidFill>
              </a:rPr>
              <a:t>in YN channels</a:t>
            </a:r>
            <a:endParaRPr lang="ja-JP" altLang="en-US" dirty="0">
              <a:solidFill>
                <a:srgbClr val="292934"/>
              </a:solidFill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143634" y="1841503"/>
            <a:ext cx="4633248" cy="2637917"/>
            <a:chOff x="4566994" y="2882322"/>
            <a:chExt cx="4633248" cy="2637917"/>
          </a:xfrm>
        </p:grpSpPr>
        <p:pic>
          <p:nvPicPr>
            <p:cNvPr id="34" name="図 33" descr="ポテンシャルLQCD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0" r="34706"/>
            <a:stretch/>
          </p:blipFill>
          <p:spPr>
            <a:xfrm>
              <a:off x="4974407" y="2882322"/>
              <a:ext cx="4116673" cy="2637917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6362493" y="3122517"/>
              <a:ext cx="2728587" cy="1602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 dirty="0">
                <a:solidFill>
                  <a:srgbClr val="FFFFFF"/>
                </a:solidFill>
              </a:endParaRPr>
            </a:p>
          </p:txBody>
        </p:sp>
        <p:pic>
          <p:nvPicPr>
            <p:cNvPr id="53" name="図 52" descr="ポテンシャルLQCD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80"/>
            <a:stretch/>
          </p:blipFill>
          <p:spPr>
            <a:xfrm>
              <a:off x="4566994" y="2882322"/>
              <a:ext cx="601902" cy="2637917"/>
            </a:xfrm>
            <a:prstGeom prst="rect">
              <a:avLst/>
            </a:prstGeom>
          </p:spPr>
        </p:pic>
        <p:pic>
          <p:nvPicPr>
            <p:cNvPr id="54" name="図 53" descr="ポテンシャルLQCD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82"/>
            <a:stretch/>
          </p:blipFill>
          <p:spPr>
            <a:xfrm>
              <a:off x="8981918" y="2882322"/>
              <a:ext cx="218324" cy="2637917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6591805" y="3127490"/>
              <a:ext cx="13918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0" lang="en-US" altLang="ja-JP" dirty="0" smtClean="0">
                  <a:solidFill>
                    <a:srgbClr val="292934"/>
                  </a:solidFill>
                </a:rPr>
                <a:t>P</a:t>
              </a:r>
              <a:r>
                <a:rPr kumimoji="0" lang="en-US" altLang="ja-JP" baseline="-25000" dirty="0" smtClean="0">
                  <a:solidFill>
                    <a:srgbClr val="292934"/>
                  </a:solidFill>
                  <a:latin typeface="Symbol" charset="2"/>
                  <a:cs typeface="Symbol" charset="2"/>
                </a:rPr>
                <a:t>S</a:t>
              </a:r>
              <a:r>
                <a:rPr kumimoji="0" lang="en-US" altLang="ja-JP" dirty="0">
                  <a:solidFill>
                    <a:srgbClr val="292934"/>
                  </a:solidFill>
                </a:rPr>
                <a:t> </a:t>
              </a:r>
              <a:r>
                <a:rPr kumimoji="0" lang="en-US" altLang="ja-JP" dirty="0" smtClean="0">
                  <a:solidFill>
                    <a:srgbClr val="292934"/>
                  </a:solidFill>
                </a:rPr>
                <a:t>[ </a:t>
              </a:r>
              <a:r>
                <a:rPr kumimoji="0" lang="en-US" altLang="ja-JP" dirty="0" err="1" smtClean="0">
                  <a:solidFill>
                    <a:srgbClr val="292934"/>
                  </a:solidFill>
                </a:rPr>
                <a:t>GeV</a:t>
              </a:r>
              <a:r>
                <a:rPr kumimoji="0" lang="en-US" altLang="ja-JP" dirty="0">
                  <a:solidFill>
                    <a:srgbClr val="292934"/>
                  </a:solidFill>
                </a:rPr>
                <a:t>/</a:t>
              </a:r>
              <a:r>
                <a:rPr kumimoji="0" lang="en-US" altLang="ja-JP" dirty="0" smtClean="0">
                  <a:solidFill>
                    <a:srgbClr val="292934"/>
                  </a:solidFill>
                </a:rPr>
                <a:t>c ]</a:t>
              </a:r>
              <a:endParaRPr kumimoji="0" lang="ja-JP" altLang="en-US" dirty="0">
                <a:solidFill>
                  <a:srgbClr val="292934"/>
                </a:solidFill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5501300" y="3970538"/>
              <a:ext cx="983756" cy="1021547"/>
            </a:xfrm>
            <a:prstGeom prst="rect">
              <a:avLst/>
            </a:prstGeom>
            <a:solidFill>
              <a:schemeClr val="bg2">
                <a:lumMod val="75000"/>
                <a:alpha val="40000"/>
              </a:scheme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kumimoji="0" lang="ja-JP" altLang="en-US">
                <a:solidFill>
                  <a:srgbClr val="292934"/>
                </a:solidFill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6006883" y="4353035"/>
              <a:ext cx="402648" cy="679507"/>
            </a:xfrm>
            <a:prstGeom prst="rect">
              <a:avLst/>
            </a:prstGeom>
            <a:solidFill>
              <a:srgbClr val="0000FF">
                <a:alpha val="40000"/>
              </a:srgbClr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kumimoji="0" lang="ja-JP" altLang="en-US">
                <a:solidFill>
                  <a:srgbClr val="292934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4974407" y="5224858"/>
              <a:ext cx="4225835" cy="29538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ja-JP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8" name="テキスト ボックス 57"/>
          <p:cNvSpPr txBox="1"/>
          <p:nvPr/>
        </p:nvSpPr>
        <p:spPr>
          <a:xfrm>
            <a:off x="5361411" y="4095834"/>
            <a:ext cx="3228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srgbClr val="292934"/>
                </a:solidFill>
              </a:rPr>
              <a:t>0.5               1.0             1.5             2.0</a:t>
            </a:r>
            <a:endParaRPr lang="ja-JP" altLang="en-US" sz="1400" dirty="0">
              <a:solidFill>
                <a:srgbClr val="292934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703748" y="4292961"/>
            <a:ext cx="71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292934"/>
                </a:solidFill>
              </a:rPr>
              <a:t>r [</a:t>
            </a:r>
            <a:r>
              <a:rPr lang="en-US" altLang="ja-JP" dirty="0" err="1" smtClean="0">
                <a:solidFill>
                  <a:srgbClr val="292934"/>
                </a:solidFill>
              </a:rPr>
              <a:t>fm</a:t>
            </a:r>
            <a:r>
              <a:rPr lang="en-US" altLang="ja-JP" dirty="0" smtClean="0">
                <a:solidFill>
                  <a:srgbClr val="292934"/>
                </a:solidFill>
              </a:rPr>
              <a:t>]</a:t>
            </a:r>
            <a:endParaRPr lang="ja-JP" altLang="en-US" dirty="0">
              <a:solidFill>
                <a:srgbClr val="292934"/>
              </a:solidFill>
            </a:endParaRPr>
          </a:p>
        </p:txBody>
      </p:sp>
      <p:cxnSp>
        <p:nvCxnSpPr>
          <p:cNvPr id="61" name="直線矢印コネクタ 60"/>
          <p:cNvCxnSpPr/>
          <p:nvPr/>
        </p:nvCxnSpPr>
        <p:spPr>
          <a:xfrm flipH="1">
            <a:off x="4822880" y="2462398"/>
            <a:ext cx="14215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>
          <a:xfrm>
            <a:off x="5201420" y="2462398"/>
            <a:ext cx="0" cy="161512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5494940" y="2456029"/>
            <a:ext cx="0" cy="161512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5806100" y="2467301"/>
            <a:ext cx="0" cy="161512"/>
          </a:xfrm>
          <a:prstGeom prst="line">
            <a:avLst/>
          </a:prstGeom>
          <a:ln>
            <a:solidFill>
              <a:srgbClr val="2929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4745536" y="2047638"/>
            <a:ext cx="1060564" cy="343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999280" y="2099339"/>
            <a:ext cx="43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srgbClr val="292934"/>
                </a:solidFill>
              </a:rPr>
              <a:t>1.0 </a:t>
            </a:r>
            <a:endParaRPr lang="ja-JP" altLang="en-US" sz="1400" dirty="0">
              <a:solidFill>
                <a:srgbClr val="292934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333930" y="2092418"/>
            <a:ext cx="43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srgbClr val="292934"/>
                </a:solidFill>
              </a:rPr>
              <a:t>0.7 </a:t>
            </a:r>
            <a:endParaRPr lang="ja-JP" altLang="en-US" sz="1400" dirty="0">
              <a:solidFill>
                <a:srgbClr val="292934"/>
              </a:solidFill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5627450" y="2103690"/>
            <a:ext cx="43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400" dirty="0" smtClean="0">
                <a:solidFill>
                  <a:srgbClr val="292934"/>
                </a:solidFill>
              </a:rPr>
              <a:t>0.5 </a:t>
            </a:r>
            <a:endParaRPr lang="ja-JP" altLang="en-US" sz="1400" dirty="0">
              <a:solidFill>
                <a:srgbClr val="292934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340531" y="3401615"/>
            <a:ext cx="1698377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292934"/>
                </a:solidFill>
              </a:rPr>
              <a:t>Existing facility</a:t>
            </a:r>
            <a:endParaRPr lang="ja-JP" altLang="en-US" dirty="0">
              <a:solidFill>
                <a:srgbClr val="292934"/>
              </a:solidFill>
            </a:endParaRPr>
          </a:p>
        </p:txBody>
      </p:sp>
      <p:cxnSp>
        <p:nvCxnSpPr>
          <p:cNvPr id="73" name="直線矢印コネクタ 72"/>
          <p:cNvCxnSpPr>
            <a:stCxn id="71" idx="1"/>
          </p:cNvCxnSpPr>
          <p:nvPr/>
        </p:nvCxnSpPr>
        <p:spPr>
          <a:xfrm flipH="1">
            <a:off x="5986171" y="3586281"/>
            <a:ext cx="354360" cy="9667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6404326" y="2784921"/>
            <a:ext cx="1634582" cy="36933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defTabSz="914400"/>
            <a:r>
              <a:rPr kumimoji="0" lang="en-US" altLang="ja-JP" dirty="0" smtClean="0">
                <a:solidFill>
                  <a:srgbClr val="292934"/>
                </a:solidFill>
              </a:rPr>
              <a:t>Hall extension</a:t>
            </a:r>
            <a:endParaRPr lang="ja-JP" altLang="en-US" dirty="0">
              <a:solidFill>
                <a:srgbClr val="292934"/>
              </a:solidFill>
            </a:endParaRPr>
          </a:p>
        </p:txBody>
      </p:sp>
      <p:cxnSp>
        <p:nvCxnSpPr>
          <p:cNvPr id="76" name="直線矢印コネクタ 75"/>
          <p:cNvCxnSpPr>
            <a:stCxn id="74" idx="1"/>
          </p:cNvCxnSpPr>
          <p:nvPr/>
        </p:nvCxnSpPr>
        <p:spPr>
          <a:xfrm flipH="1">
            <a:off x="5939133" y="2969587"/>
            <a:ext cx="465193" cy="82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186042" y="4564956"/>
            <a:ext cx="579891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altLang="ja-JP" dirty="0" smtClean="0">
                <a:solidFill>
                  <a:srgbClr val="292934"/>
                </a:solidFill>
              </a:rPr>
              <a:t>Derive phase shift up to 1 </a:t>
            </a:r>
            <a:r>
              <a:rPr lang="en-US" altLang="ja-JP" dirty="0" err="1" smtClean="0">
                <a:solidFill>
                  <a:srgbClr val="292934"/>
                </a:solidFill>
              </a:rPr>
              <a:t>GeV</a:t>
            </a:r>
            <a:r>
              <a:rPr lang="en-US" altLang="ja-JP" dirty="0" smtClean="0">
                <a:solidFill>
                  <a:srgbClr val="292934"/>
                </a:solidFill>
              </a:rPr>
              <a:t>/c region</a:t>
            </a:r>
            <a:r>
              <a:rPr kumimoji="0" lang="en-US" altLang="ja-JP" dirty="0">
                <a:solidFill>
                  <a:srgbClr val="292934"/>
                </a:solidFill>
              </a:rPr>
              <a:t> </a:t>
            </a:r>
            <a:r>
              <a:rPr kumimoji="0" lang="en-US" altLang="ja-JP" dirty="0" smtClean="0">
                <a:solidFill>
                  <a:srgbClr val="292934"/>
                </a:solidFill>
              </a:rPr>
              <a:t>to obtain radial dependence of potential</a:t>
            </a:r>
            <a:endParaRPr lang="ja-JP" altLang="en-US" dirty="0">
              <a:solidFill>
                <a:srgbClr val="292934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5385" y="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S. Sawada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367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High Density Hadronic </a:t>
            </a:r>
            <a:r>
              <a:rPr lang="en-US" altLang="ja-JP" dirty="0" smtClean="0"/>
              <a:t>Matter</a:t>
            </a:r>
            <a:br>
              <a:rPr lang="en-US" altLang="ja-JP" dirty="0" smtClean="0"/>
            </a:br>
            <a:r>
              <a:rPr lang="en-US" altLang="ja-JP" sz="2700" dirty="0" smtClean="0"/>
              <a:t>through high </a:t>
            </a:r>
            <a:r>
              <a:rPr lang="en-US" altLang="ja-JP" sz="2700" dirty="0"/>
              <a:t>precision (</a:t>
            </a:r>
            <a:r>
              <a:rPr lang="el-GR" altLang="ja-JP" sz="2700" dirty="0"/>
              <a:t>π,</a:t>
            </a:r>
            <a:r>
              <a:rPr lang="en-US" altLang="ja-JP" sz="2700" dirty="0"/>
              <a:t>K</a:t>
            </a:r>
            <a:r>
              <a:rPr lang="en-US" altLang="ja-JP" sz="2700" baseline="30000" dirty="0"/>
              <a:t>+</a:t>
            </a:r>
            <a:r>
              <a:rPr lang="en-US" altLang="ja-JP" sz="2700" dirty="0"/>
              <a:t>) spectroscopy</a:t>
            </a:r>
            <a:endParaRPr kumimoji="1" lang="ja-JP" altLang="en-US" sz="27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7571184" cy="2116831"/>
          </a:xfrm>
        </p:spPr>
        <p:txBody>
          <a:bodyPr>
            <a:normAutofit/>
          </a:bodyPr>
          <a:lstStyle/>
          <a:p>
            <a:pPr marL="342900" indent="-342900"/>
            <a:r>
              <a:rPr lang="en-US" altLang="ja-JP" sz="1600" dirty="0"/>
              <a:t>Existing facility: ∆E~2 MeV (SKS) </a:t>
            </a:r>
          </a:p>
          <a:p>
            <a:pPr marL="342900" indent="-342900"/>
            <a:r>
              <a:rPr lang="en-US" altLang="ja-JP" sz="1600" dirty="0"/>
              <a:t>Deeply-bound single-particle orbits down to s-orbit should be studied.</a:t>
            </a:r>
          </a:p>
          <a:p>
            <a:pPr marL="742950" lvl="1" indent="-285750"/>
            <a:r>
              <a:rPr lang="en-US" altLang="ja-JP" sz="1600" dirty="0"/>
              <a:t>Impossible for normal nuclei due to nuclear Auger effect (large width)</a:t>
            </a:r>
          </a:p>
          <a:p>
            <a:pPr marL="742950" lvl="1" indent="-285750"/>
            <a:r>
              <a:rPr lang="en-US" altLang="ja-JP" sz="1600" dirty="0"/>
              <a:t>Systematic measurements in wide A is </a:t>
            </a:r>
            <a:r>
              <a:rPr lang="en-US" altLang="ja-JP" sz="1600" dirty="0" smtClean="0"/>
              <a:t>required</a:t>
            </a:r>
            <a:endParaRPr lang="en-US" altLang="ja-JP" sz="1600" dirty="0"/>
          </a:p>
          <a:p>
            <a:pPr lvl="1" indent="0">
              <a:buNone/>
            </a:pPr>
            <a:endParaRPr lang="en-US" altLang="ja-JP" sz="1600" dirty="0"/>
          </a:p>
          <a:p>
            <a:pPr marL="342900" indent="-342900"/>
            <a:r>
              <a:rPr lang="en-US" altLang="ja-JP" sz="1600" dirty="0"/>
              <a:t>∆E~0.1 MeV measurement </a:t>
            </a:r>
            <a:r>
              <a:rPr lang="en-US" altLang="ja-JP" sz="1600" dirty="0" smtClean="0"/>
              <a:t>with </a:t>
            </a:r>
            <a:r>
              <a:rPr lang="el-GR" altLang="ja-JP" sz="1600" dirty="0"/>
              <a:t>(π,</a:t>
            </a:r>
            <a:r>
              <a:rPr lang="en-US" altLang="ja-JP" sz="1600" dirty="0"/>
              <a:t>K+) at High-Intensity High-Resolution </a:t>
            </a:r>
            <a:r>
              <a:rPr lang="en-US" altLang="ja-JP" sz="1600" dirty="0" smtClean="0"/>
              <a:t>BL</a:t>
            </a:r>
            <a:endParaRPr lang="en-US" altLang="ja-JP" sz="1800" dirty="0"/>
          </a:p>
          <a:p>
            <a:endParaRPr lang="en-US" altLang="ja-JP" sz="1600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09658" y="714369"/>
            <a:ext cx="1600068" cy="2198976"/>
          </a:xfrm>
          <a:prstGeom prst="rect">
            <a:avLst/>
          </a:prstGeom>
          <a:ln w="3175">
            <a:miter lim="400000"/>
          </a:ln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2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5736" y="3933056"/>
            <a:ext cx="5025236" cy="2577600"/>
          </a:xfrm>
          <a:prstGeom prst="rect">
            <a:avLst/>
          </a:prstGeom>
          <a:ln w="3175">
            <a:miter lim="400000"/>
          </a:ln>
        </p:spPr>
      </p:pic>
      <p:sp>
        <p:nvSpPr>
          <p:cNvPr id="8" name="下矢印 7"/>
          <p:cNvSpPr/>
          <p:nvPr/>
        </p:nvSpPr>
        <p:spPr>
          <a:xfrm>
            <a:off x="3779912" y="2780928"/>
            <a:ext cx="432048" cy="321304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5" name="Shape 775"/>
          <p:cNvSpPr/>
          <p:nvPr/>
        </p:nvSpPr>
        <p:spPr>
          <a:xfrm>
            <a:off x="2432496" y="6565612"/>
            <a:ext cx="2275858" cy="292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914400">
              <a:defRPr sz="2400">
                <a:solidFill>
                  <a:srgbClr val="53585F"/>
                </a:solidFill>
              </a:defRPr>
            </a:pPr>
            <a:r>
              <a:rPr kumimoji="0" sz="1400" dirty="0">
                <a:solidFill>
                  <a:srgbClr val="53585F"/>
                </a:solidFill>
              </a:rPr>
              <a:t>~60 </a:t>
            </a:r>
            <a:r>
              <a:rPr kumimoji="0" sz="1400" dirty="0" smtClean="0">
                <a:solidFill>
                  <a:srgbClr val="53585F"/>
                </a:solidFill>
              </a:rPr>
              <a:t>days</a:t>
            </a:r>
            <a:r>
              <a:rPr kumimoji="0" lang="en-US" sz="1400" dirty="0" smtClean="0">
                <a:solidFill>
                  <a:srgbClr val="53585F"/>
                </a:solidFill>
              </a:rPr>
              <a:t> </a:t>
            </a:r>
            <a:r>
              <a:rPr kumimoji="0" sz="1400" dirty="0" smtClean="0">
                <a:solidFill>
                  <a:srgbClr val="53585F"/>
                </a:solidFill>
              </a:rPr>
              <a:t>@ </a:t>
            </a:r>
            <a:r>
              <a:rPr kumimoji="0" sz="1400" dirty="0">
                <a:solidFill>
                  <a:srgbClr val="53585F"/>
                </a:solidFill>
              </a:rPr>
              <a:t>3M π</a:t>
            </a:r>
            <a:r>
              <a:rPr kumimoji="0" sz="1400" baseline="31999" dirty="0">
                <a:solidFill>
                  <a:srgbClr val="53585F"/>
                </a:solidFill>
              </a:rPr>
              <a:t>+</a:t>
            </a:r>
            <a:r>
              <a:rPr kumimoji="0" sz="1400" dirty="0">
                <a:solidFill>
                  <a:srgbClr val="53585F"/>
                </a:solidFill>
              </a:rPr>
              <a:t>/spill</a:t>
            </a:r>
          </a:p>
        </p:txBody>
      </p:sp>
      <p:sp>
        <p:nvSpPr>
          <p:cNvPr id="226" name="Shape 776"/>
          <p:cNvSpPr/>
          <p:nvPr/>
        </p:nvSpPr>
        <p:spPr>
          <a:xfrm>
            <a:off x="4927468" y="6565612"/>
            <a:ext cx="2260807" cy="292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defTabSz="914400">
              <a:defRPr sz="2400">
                <a:solidFill>
                  <a:srgbClr val="53585F"/>
                </a:solidFill>
              </a:defRPr>
            </a:pPr>
            <a:r>
              <a:rPr kumimoji="0" sz="1400" dirty="0">
                <a:solidFill>
                  <a:srgbClr val="53585F"/>
                </a:solidFill>
              </a:rPr>
              <a:t>~30 </a:t>
            </a:r>
            <a:r>
              <a:rPr kumimoji="0" sz="1400" dirty="0" smtClean="0">
                <a:solidFill>
                  <a:srgbClr val="53585F"/>
                </a:solidFill>
              </a:rPr>
              <a:t>days</a:t>
            </a:r>
            <a:r>
              <a:rPr kumimoji="0" lang="en-US" sz="1400" dirty="0" smtClean="0">
                <a:solidFill>
                  <a:srgbClr val="53585F"/>
                </a:solidFill>
              </a:rPr>
              <a:t> </a:t>
            </a:r>
            <a:r>
              <a:rPr kumimoji="0" sz="1400" dirty="0" smtClean="0">
                <a:solidFill>
                  <a:srgbClr val="53585F"/>
                </a:solidFill>
              </a:rPr>
              <a:t>@ </a:t>
            </a:r>
            <a:r>
              <a:rPr kumimoji="0" sz="1400" dirty="0">
                <a:solidFill>
                  <a:srgbClr val="53585F"/>
                </a:solidFill>
              </a:rPr>
              <a:t>180M π</a:t>
            </a:r>
            <a:r>
              <a:rPr kumimoji="0" sz="1400" baseline="31999" dirty="0">
                <a:solidFill>
                  <a:srgbClr val="53585F"/>
                </a:solidFill>
              </a:rPr>
              <a:t>+</a:t>
            </a:r>
            <a:r>
              <a:rPr kumimoji="0" sz="1400" dirty="0">
                <a:solidFill>
                  <a:srgbClr val="53585F"/>
                </a:solidFill>
              </a:rPr>
              <a:t>/spill</a:t>
            </a:r>
          </a:p>
        </p:txBody>
      </p:sp>
      <p:sp>
        <p:nvSpPr>
          <p:cNvPr id="227" name="Shape 772"/>
          <p:cNvSpPr/>
          <p:nvPr/>
        </p:nvSpPr>
        <p:spPr>
          <a:xfrm>
            <a:off x="2195736" y="3581425"/>
            <a:ext cx="2275858" cy="292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2400">
                <a:solidFill>
                  <a:srgbClr val="53585F"/>
                </a:solidFill>
              </a:defRPr>
            </a:lvl1pPr>
          </a:lstStyle>
          <a:p>
            <a:pPr defTabSz="914400"/>
            <a:r>
              <a:rPr kumimoji="0" sz="1400" dirty="0"/>
              <a:t>KEK-PS E369 with SKS</a:t>
            </a:r>
          </a:p>
        </p:txBody>
      </p:sp>
      <p:sp>
        <p:nvSpPr>
          <p:cNvPr id="228" name="Shape 773"/>
          <p:cNvSpPr/>
          <p:nvPr/>
        </p:nvSpPr>
        <p:spPr>
          <a:xfrm>
            <a:off x="4283969" y="3618087"/>
            <a:ext cx="792088" cy="242961"/>
          </a:xfrm>
          <a:prstGeom prst="rightArrow">
            <a:avLst>
              <a:gd name="adj1" fmla="val 32000"/>
              <a:gd name="adj2" fmla="val 50432"/>
            </a:avLst>
          </a:prstGeom>
          <a:solidFill>
            <a:srgbClr val="6DD3EB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914400">
              <a:lnSpc>
                <a:spcPct val="110000"/>
              </a:lnSpc>
              <a:spcBef>
                <a:spcPts val="1700"/>
              </a:spcBef>
              <a:defRPr sz="2200">
                <a:latin typeface="Verdana"/>
                <a:ea typeface="Verdana"/>
                <a:cs typeface="Verdana"/>
                <a:sym typeface="Verdana"/>
              </a:defRPr>
            </a:pPr>
            <a:endParaRPr kumimoji="0" sz="2000">
              <a:solidFill>
                <a:srgbClr val="29293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9" name="Shape 774"/>
          <p:cNvSpPr/>
          <p:nvPr/>
        </p:nvSpPr>
        <p:spPr>
          <a:xfrm>
            <a:off x="5076056" y="3581425"/>
            <a:ext cx="2697313" cy="292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2400">
                <a:solidFill>
                  <a:srgbClr val="53585F"/>
                </a:solidFill>
              </a:defRPr>
            </a:lvl1pPr>
          </a:lstStyle>
          <a:p>
            <a:pPr defTabSz="914400"/>
            <a:r>
              <a:rPr kumimoji="0" sz="1400" dirty="0"/>
              <a:t>Expected at HIHR beam line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385" y="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Slide by S. Sawada</a:t>
            </a:r>
            <a:endParaRPr kumimoji="1" lang="ja-JP" altLang="en-US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5076056" y="4042132"/>
            <a:ext cx="936625" cy="461661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5" tIns="45718" rIns="91435" bIns="45718">
            <a:spAutoFit/>
          </a:bodyPr>
          <a:lstStyle>
            <a:defPPr>
              <a:defRPr lang="ja-JP"/>
            </a:defPPr>
            <a:lvl1pPr>
              <a:spcBef>
                <a:spcPct val="50000"/>
              </a:spcBef>
              <a:defRPr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0" marR="0" lvl="0" indent="0" defTabSz="914353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rPr>
              <a:t>HIHR</a:t>
            </a:r>
          </a:p>
        </p:txBody>
      </p:sp>
    </p:spTree>
    <p:extLst>
      <p:ext uri="{BB962C8B-B14F-4D97-AF65-F5344CB8AC3E}">
        <p14:creationId xmlns:p14="http://schemas.microsoft.com/office/powerpoint/2010/main" val="500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237"/>
            <a:ext cx="8229600" cy="80845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-to-electron conversion search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7652" y="678773"/>
            <a:ext cx="4040188" cy="639762"/>
          </a:xfrm>
        </p:spPr>
        <p:txBody>
          <a:bodyPr/>
          <a:lstStyle/>
          <a:p>
            <a:r>
              <a:rPr lang="en-US" dirty="0" smtClean="0"/>
              <a:t>FNAL mu2e</a:t>
            </a:r>
            <a:endParaRPr 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07685" y="678773"/>
            <a:ext cx="4041775" cy="639762"/>
          </a:xfrm>
        </p:spPr>
        <p:txBody>
          <a:bodyPr/>
          <a:lstStyle/>
          <a:p>
            <a:r>
              <a:rPr lang="en-US" dirty="0" smtClean="0"/>
              <a:t>J-PARC COMET</a:t>
            </a:r>
            <a:endParaRPr 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07708" y="1318545"/>
            <a:ext cx="4536327" cy="300942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proton</a:t>
            </a:r>
            <a:r>
              <a:rPr lang="en-US" dirty="0" smtClean="0"/>
              <a:t> = 8GeV, 3.2-56kW beam</a:t>
            </a:r>
          </a:p>
          <a:p>
            <a:pPr lvl="1"/>
            <a:r>
              <a:rPr lang="en-US" dirty="0" smtClean="0"/>
              <a:t>Sensitivity @ 90 % C.L</a:t>
            </a:r>
          </a:p>
          <a:p>
            <a:pPr lvl="1"/>
            <a:r>
              <a:rPr lang="en-US" dirty="0" smtClean="0"/>
              <a:t>Phase I: &lt; 10-</a:t>
            </a:r>
            <a:r>
              <a:rPr lang="en-US" baseline="30000" dirty="0" smtClean="0"/>
              <a:t>14</a:t>
            </a:r>
            <a:r>
              <a:rPr lang="en-US" dirty="0" smtClean="0"/>
              <a:t> (3.2kW)</a:t>
            </a:r>
            <a:endParaRPr lang="en-US" baseline="30000" dirty="0" smtClean="0"/>
          </a:p>
          <a:p>
            <a:pPr lvl="1"/>
            <a:r>
              <a:rPr lang="en-US" dirty="0" smtClean="0"/>
              <a:t>Phase II: &lt;10</a:t>
            </a:r>
            <a:r>
              <a:rPr lang="en-US" baseline="30000" dirty="0" smtClean="0"/>
              <a:t>-16 </a:t>
            </a:r>
            <a:r>
              <a:rPr lang="en-US" dirty="0" smtClean="0"/>
              <a:t>(56kW)</a:t>
            </a:r>
            <a:endParaRPr lang="en-US" baseline="30000" dirty="0" smtClean="0"/>
          </a:p>
          <a:p>
            <a:r>
              <a:rPr lang="en-US" dirty="0" smtClean="0"/>
              <a:t>U-shape solenoid to transport and momentum-separate </a:t>
            </a:r>
            <a:r>
              <a:rPr lang="en-US" dirty="0" err="1" smtClean="0"/>
              <a:t>muons</a:t>
            </a:r>
            <a:r>
              <a:rPr lang="en-US" dirty="0" smtClean="0"/>
              <a:t> in Phase I</a:t>
            </a:r>
          </a:p>
          <a:p>
            <a:pPr lvl="1"/>
            <a:r>
              <a:rPr lang="en-US" dirty="0" smtClean="0"/>
              <a:t>Additional U-shape solenoid in Phase II</a:t>
            </a:r>
          </a:p>
          <a:p>
            <a:r>
              <a:rPr lang="en-US" dirty="0" smtClean="0"/>
              <a:t>Building const. completed in 2015</a:t>
            </a:r>
          </a:p>
          <a:p>
            <a:r>
              <a:rPr lang="en-US" dirty="0" smtClean="0"/>
              <a:t>Data taking (Phase-I) expected in 2018-2019</a:t>
            </a:r>
          </a:p>
          <a:p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3" y="3931441"/>
            <a:ext cx="4606922" cy="151370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355" y="5374686"/>
            <a:ext cx="2665488" cy="134357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520" y="5445156"/>
            <a:ext cx="1374471" cy="1273119"/>
          </a:xfrm>
          <a:prstGeom prst="rect">
            <a:avLst/>
          </a:prstGeom>
        </p:spPr>
      </p:pic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7656" y="1318536"/>
            <a:ext cx="4378314" cy="2904436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proton</a:t>
            </a:r>
            <a:r>
              <a:rPr lang="en-US" dirty="0" smtClean="0"/>
              <a:t>=8GeV 8 kW beam</a:t>
            </a:r>
          </a:p>
          <a:p>
            <a:pPr lvl="1"/>
            <a:r>
              <a:rPr lang="en-US" dirty="0" smtClean="0"/>
              <a:t>Sensitivity &lt; 10</a:t>
            </a:r>
            <a:r>
              <a:rPr lang="en-US" baseline="30000" dirty="0" smtClean="0"/>
              <a:t>-16</a:t>
            </a:r>
            <a:r>
              <a:rPr lang="en-US" dirty="0" smtClean="0"/>
              <a:t> @ 90% C.L.</a:t>
            </a:r>
          </a:p>
          <a:p>
            <a:r>
              <a:rPr lang="en-US" dirty="0" smtClean="0"/>
              <a:t>S-shape solenoid to transport and momentum-separate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 smtClean="0"/>
              <a:t>Ground-breaking in Apr.2015</a:t>
            </a:r>
          </a:p>
          <a:p>
            <a:r>
              <a:rPr lang="en-US" dirty="0" smtClean="0"/>
              <a:t>Detector &amp; </a:t>
            </a:r>
            <a:r>
              <a:rPr lang="en-US" dirty="0" err="1" smtClean="0"/>
              <a:t>beamline</a:t>
            </a:r>
            <a:r>
              <a:rPr lang="en-US" dirty="0" smtClean="0"/>
              <a:t> commissioning scheduled in 2020 </a:t>
            </a:r>
            <a:endParaRPr 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32576" y="6611822"/>
            <a:ext cx="2126104" cy="265447"/>
          </a:xfrm>
          <a:prstGeom prst="rect">
            <a:avLst/>
          </a:prstGeom>
          <a:noFill/>
        </p:spPr>
        <p:txBody>
          <a:bodyPr wrap="none" lIns="91320" tIns="45659" rIns="91320" bIns="45659" rtlCol="0">
            <a:spAutoFit/>
          </a:bodyPr>
          <a:lstStyle/>
          <a:p>
            <a:pPr defTabSz="456584"/>
            <a:r>
              <a:rPr lang="en-US" sz="1100" dirty="0">
                <a:solidFill>
                  <a:prstClr val="black"/>
                </a:solidFill>
                <a:latin typeface="Calibri"/>
              </a:rPr>
              <a:t>CERN Courier &amp; mu2e homepage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674" y="4147048"/>
            <a:ext cx="2557859" cy="245527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06" y="3850516"/>
            <a:ext cx="1891991" cy="1420504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114" y="5315575"/>
            <a:ext cx="1899984" cy="127311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7218018" y="6508146"/>
            <a:ext cx="1905840" cy="276999"/>
          </a:xfrm>
          <a:prstGeom prst="rect">
            <a:avLst/>
          </a:prstGeom>
          <a:noFill/>
        </p:spPr>
        <p:txBody>
          <a:bodyPr wrap="none" lIns="91320" tIns="45659" rIns="91320" bIns="45659" rtlCol="0">
            <a:spAutoFit/>
          </a:bodyPr>
          <a:lstStyle/>
          <a:p>
            <a:pPr defTabSz="456584"/>
            <a:r>
              <a:rPr lang="en-US" sz="1200" dirty="0">
                <a:solidFill>
                  <a:prstClr val="black"/>
                </a:solidFill>
                <a:latin typeface="Calibri"/>
              </a:rPr>
              <a:t>curved solenoid installation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05972" y="6427136"/>
            <a:ext cx="2523094" cy="3736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320" tIns="45659" rIns="91320" bIns="45659" rtlCol="0">
            <a:spAutoFit/>
          </a:bodyPr>
          <a:lstStyle/>
          <a:p>
            <a:pPr defTabSz="45644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Slide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by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Satoshi</a:t>
            </a:r>
            <a:r>
              <a:rPr lang="ja-JP" altLang="en-US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MIHARA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48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21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brightnessContrast bright="42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44" y="2208430"/>
            <a:ext cx="8992851" cy="456933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11768" y="104447"/>
            <a:ext cx="8229600" cy="1143000"/>
          </a:xfrm>
        </p:spPr>
        <p:txBody>
          <a:bodyPr>
            <a:noAutofit/>
          </a:bodyPr>
          <a:lstStyle/>
          <a:p>
            <a:r>
              <a:rPr lang="en-US" altLang="ja-JP" sz="2800" dirty="0" smtClean="0"/>
              <a:t>Search for Lepton Flavor Violation using </a:t>
            </a:r>
            <a:br>
              <a:rPr lang="en-US" altLang="ja-JP" sz="2800" dirty="0" smtClean="0"/>
            </a:br>
            <a:r>
              <a:rPr lang="en-US" altLang="ja-JP" sz="2800" dirty="0" smtClean="0"/>
              <a:t>J-PARC high-intensity pulsed muon beam</a:t>
            </a:r>
            <a:br>
              <a:rPr lang="en-US" altLang="ja-JP" sz="2800" dirty="0" smtClean="0"/>
            </a:br>
            <a:r>
              <a:rPr lang="en-US" altLang="ja-JP" sz="2800" b="1" u="sng" dirty="0" smtClean="0"/>
              <a:t>the COMET Experiment</a:t>
            </a:r>
            <a:endParaRPr lang="en-US" sz="2800" b="1" u="sng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6344" y="1554840"/>
            <a:ext cx="4935220" cy="3595941"/>
          </a:xfrm>
          <a:solidFill>
            <a:schemeClr val="bg1">
              <a:alpha val="49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International collaboration composed of 175 researchers of 33 institutes (including JINR) from 15 countries</a:t>
            </a:r>
          </a:p>
          <a:p>
            <a:r>
              <a:rPr lang="en-US" altLang="ja-JP" dirty="0"/>
              <a:t>Search for the μ-e conversion process violating lepton flavor number conservation</a:t>
            </a:r>
          </a:p>
          <a:p>
            <a:pPr lvl="1"/>
            <a:r>
              <a:rPr lang="en-US" altLang="ja-JP" dirty="0"/>
              <a:t>&lt; 10</a:t>
            </a:r>
            <a:r>
              <a:rPr lang="en-US" altLang="ja-JP" baseline="30000" dirty="0"/>
              <a:t>-14</a:t>
            </a:r>
            <a:r>
              <a:rPr lang="en-US" altLang="ja-JP" dirty="0"/>
              <a:t> sensitivity in Phase I </a:t>
            </a:r>
            <a:r>
              <a:rPr lang="ja-JP" altLang="en-US" dirty="0"/>
              <a:t>（</a:t>
            </a:r>
            <a:r>
              <a:rPr lang="en-US" altLang="ja-JP" dirty="0"/>
              <a:t>2018-2021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/>
            <a:r>
              <a:rPr lang="en-US" altLang="ja-JP" dirty="0"/>
              <a:t>&lt; 10 </a:t>
            </a:r>
            <a:r>
              <a:rPr lang="en-US" altLang="ja-JP" baseline="30000" dirty="0"/>
              <a:t>-16</a:t>
            </a:r>
            <a:r>
              <a:rPr lang="en-US" altLang="ja-JP" dirty="0"/>
              <a:t> sensitivity in Phase II ( 2022 - )</a:t>
            </a:r>
          </a:p>
          <a:p>
            <a:pPr lvl="1"/>
            <a:r>
              <a:rPr lang="en-US" altLang="ja-JP" dirty="0"/>
              <a:t>Current upper limit: 7x10</a:t>
            </a:r>
            <a:r>
              <a:rPr lang="en-US" altLang="ja-JP" baseline="30000" dirty="0"/>
              <a:t>−</a:t>
            </a:r>
            <a:r>
              <a:rPr lang="en-US" altLang="ja-JP" baseline="30000" dirty="0" smtClean="0"/>
              <a:t>13</a:t>
            </a:r>
          </a:p>
          <a:p>
            <a:pPr marL="342900" lvl="1" indent="-342900">
              <a:buFont typeface="Arial"/>
              <a:buChar char="•"/>
            </a:pPr>
            <a:r>
              <a:rPr lang="en-US" altLang="ja-JP" dirty="0"/>
              <a:t>Georgian contribution in </a:t>
            </a:r>
            <a:r>
              <a:rPr lang="en-US" altLang="ja-JP" dirty="0">
                <a:solidFill>
                  <a:srgbClr val="3366FF"/>
                </a:solidFill>
              </a:rPr>
              <a:t>Calorimeter, Cosmic-ray veto, tracking </a:t>
            </a:r>
            <a:endParaRPr lang="en-US" altLang="ja-JP" dirty="0"/>
          </a:p>
          <a:p>
            <a:pPr lvl="1"/>
            <a:r>
              <a:rPr lang="en-US" altLang="ja-JP" dirty="0"/>
              <a:t>Tbilisi State University</a:t>
            </a:r>
          </a:p>
          <a:p>
            <a:pPr lvl="1"/>
            <a:r>
              <a:rPr lang="en-US" altLang="ja-JP" dirty="0"/>
              <a:t>Georgian Technical </a:t>
            </a:r>
            <a:r>
              <a:rPr lang="en-US" altLang="ja-JP" dirty="0" smtClean="0"/>
              <a:t>University</a:t>
            </a:r>
          </a:p>
          <a:p>
            <a:pPr lvl="1"/>
            <a:endParaRPr lang="en-US" altLang="ja-JP" baseline="30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688" y="5295467"/>
            <a:ext cx="726791" cy="4825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0553" y="5295467"/>
            <a:ext cx="726791" cy="4825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0419" y="5295467"/>
            <a:ext cx="726791" cy="4825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24" y="5362867"/>
            <a:ext cx="918016" cy="6095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0285" y="5353611"/>
            <a:ext cx="726791" cy="36630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4" y="6081158"/>
            <a:ext cx="918016" cy="6095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064" y="5866812"/>
            <a:ext cx="711689" cy="3586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484" y="6369061"/>
            <a:ext cx="711688" cy="4725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546" y="5809876"/>
            <a:ext cx="711688" cy="4725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027" y="5866812"/>
            <a:ext cx="711688" cy="3586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874" y="6321150"/>
            <a:ext cx="711689" cy="4725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4545" y="6378084"/>
            <a:ext cx="711689" cy="3586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4063" y="6282438"/>
            <a:ext cx="711688" cy="55918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88" y="5295466"/>
            <a:ext cx="743528" cy="496782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8354" y="1554841"/>
            <a:ext cx="4220841" cy="2225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484" y="5866812"/>
            <a:ext cx="798084" cy="47513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344" y="73964"/>
            <a:ext cx="1476017" cy="601983"/>
          </a:xfrm>
          <a:prstGeom prst="rect">
            <a:avLst/>
          </a:prstGeom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172928" y="6488668"/>
            <a:ext cx="3893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440"/>
            <a:r>
              <a:rPr lang="en-US" dirty="0">
                <a:solidFill>
                  <a:prstClr val="black"/>
                </a:solidFill>
                <a:latin typeface="Calibri"/>
              </a:rPr>
              <a:t>CM 14 hosted by Tbilisi State University</a:t>
            </a:r>
          </a:p>
        </p:txBody>
      </p:sp>
      <p:grpSp>
        <p:nvGrpSpPr>
          <p:cNvPr id="11" name="図形グループ 10"/>
          <p:cNvGrpSpPr/>
          <p:nvPr/>
        </p:nvGrpSpPr>
        <p:grpSpPr>
          <a:xfrm>
            <a:off x="4561151" y="3730842"/>
            <a:ext cx="4608301" cy="1565526"/>
            <a:chOff x="4526568" y="4406903"/>
            <a:chExt cx="4608301" cy="1565526"/>
          </a:xfrm>
        </p:grpSpPr>
        <p:sp>
          <p:nvSpPr>
            <p:cNvPr id="7" name="正方形/長方形 6"/>
            <p:cNvSpPr/>
            <p:nvPr/>
          </p:nvSpPr>
          <p:spPr>
            <a:xfrm>
              <a:off x="4526568" y="4406903"/>
              <a:ext cx="4492627" cy="1565526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440"/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679871" y="4487111"/>
              <a:ext cx="2546053" cy="125282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5172928" y="5507651"/>
              <a:ext cx="1466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6440"/>
              <a:r>
                <a:rPr lang="en-US" altLang="ja-JP" dirty="0">
                  <a:solidFill>
                    <a:prstClr val="black"/>
                  </a:solidFill>
                  <a:latin typeface="Calibri"/>
                  <a:ea typeface="ＭＳ Ｐゴシック"/>
                </a:rPr>
                <a:t>Muonic Atom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右矢印 25"/>
            <p:cNvSpPr/>
            <p:nvPr/>
          </p:nvSpPr>
          <p:spPr>
            <a:xfrm>
              <a:off x="6729323" y="5296368"/>
              <a:ext cx="619686" cy="233244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44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7617494" y="5296368"/>
              <a:ext cx="304470" cy="33385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440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546549" y="5153947"/>
              <a:ext cx="706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440"/>
              <a:r>
                <a:rPr lang="en-US" sz="2800" dirty="0">
                  <a:solidFill>
                    <a:prstClr val="white"/>
                  </a:solidFill>
                  <a:latin typeface="Calibri"/>
                </a:rPr>
                <a:t>e</a:t>
              </a:r>
              <a:r>
                <a:rPr lang="en-US" sz="2800" baseline="30000" dirty="0">
                  <a:solidFill>
                    <a:prstClr val="white"/>
                  </a:solidFill>
                  <a:latin typeface="Calibri"/>
                </a:rPr>
                <a:t>-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817898" y="4406903"/>
              <a:ext cx="23169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6440"/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 muon in a muonic atom converts to an electron w/o emitting neutrino</a:t>
              </a: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46549" y="0"/>
            <a:ext cx="1610856" cy="1615859"/>
          </a:xfrm>
          <a:prstGeom prst="rect">
            <a:avLst/>
          </a:prstGeom>
        </p:spPr>
      </p:pic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385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図形グループ 8"/>
          <p:cNvGrpSpPr/>
          <p:nvPr/>
        </p:nvGrpSpPr>
        <p:grpSpPr>
          <a:xfrm>
            <a:off x="0" y="28320"/>
            <a:ext cx="9944100" cy="6843713"/>
            <a:chOff x="0" y="0"/>
            <a:chExt cx="9944100" cy="6843713"/>
          </a:xfrm>
        </p:grpSpPr>
        <p:pic>
          <p:nvPicPr>
            <p:cNvPr id="2050" name="図 4" descr="futureimage_newnew.jpg"/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6498"/>
                      </a14:imgEffect>
                      <a14:imgEffect>
                        <a14:saturation sat="113000"/>
                      </a14:imgEffect>
                      <a14:imgEffect>
                        <a14:brightnessContrast bright="2000" contrast="1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43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直線コネクタ 18"/>
            <p:cNvCxnSpPr/>
            <p:nvPr/>
          </p:nvCxnSpPr>
          <p:spPr>
            <a:xfrm>
              <a:off x="9100038" y="5929313"/>
              <a:ext cx="844062" cy="914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>
              <a:spLocks noChangeArrowheads="1"/>
            </p:cNvSpPr>
            <p:nvPr/>
          </p:nvSpPr>
          <p:spPr bwMode="auto">
            <a:xfrm>
              <a:off x="0" y="66416"/>
              <a:ext cx="9100038" cy="1618392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821944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Multi-Probe</a:t>
              </a:r>
              <a:r>
                <a:rPr kumimoji="0" lang="ja-JP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 </a:t>
              </a:r>
              <a:r>
                <a:rPr kumimoji="0" lang="en-US" altLang="ja-JP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Platform</a:t>
              </a:r>
              <a:r>
                <a:rPr kumimoji="0" lang="ja-JP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 </a:t>
              </a:r>
              <a:r>
                <a:rPr kumimoji="0" lang="ja-JP" altLang="ja-JP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f</a:t>
              </a:r>
              <a:r>
                <a:rPr kumimoji="0" lang="en-US" altLang="ja-JP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or</a:t>
              </a:r>
            </a:p>
            <a:p>
              <a:pPr algn="ctr" defTabSz="821944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ja-JP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M</a:t>
              </a:r>
              <a:r>
                <a:rPr kumimoji="0" lang="en-US" altLang="ja-JP" sz="36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aterial</a:t>
              </a:r>
              <a:r>
                <a:rPr kumimoji="0" lang="ja-JP" alt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 </a:t>
              </a:r>
              <a:r>
                <a:rPr kumimoji="0" lang="en-US" altLang="ja-JP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and</a:t>
              </a:r>
              <a:r>
                <a:rPr kumimoji="0" lang="ja-JP" alt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 </a:t>
              </a:r>
              <a:r>
                <a:rPr kumimoji="0" lang="en-US" altLang="ja-JP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Life</a:t>
              </a:r>
              <a:r>
                <a:rPr kumimoji="0" lang="ja-JP" alt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 </a:t>
              </a:r>
              <a:r>
                <a:rPr kumimoji="0" lang="en-US" altLang="ja-JP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Science</a:t>
              </a:r>
            </a:p>
            <a:p>
              <a:pPr algn="ctr" defTabSz="821944" fontAlgn="base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With Synergetic Use of Neutron, </a:t>
              </a:r>
              <a:r>
                <a:rPr kumimoji="0" lang="en-US" altLang="ja-JP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Muon</a:t>
              </a:r>
              <a:r>
                <a:rPr kumimoji="0" lang="en-US" altLang="ja-JP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, Photon and Positron</a:t>
              </a: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975883" y="5929313"/>
              <a:ext cx="2685351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defTabSz="82194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400" b="1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Neutron</a:t>
              </a:r>
              <a:r>
                <a:rPr kumimoji="0" lang="ja-JP" altLang="en-US" sz="2400" b="1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・</a:t>
              </a:r>
              <a:r>
                <a:rPr kumimoji="0" lang="en-US" altLang="ja-JP" sz="2400" b="1" dirty="0" err="1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Muon</a:t>
              </a:r>
              <a:endParaRPr kumimoji="0" lang="en-US" altLang="ja-JP" sz="2400" b="1" dirty="0">
                <a:solidFill>
                  <a:srgbClr val="FFFFFF"/>
                </a:solidFill>
                <a:latin typeface="HG丸ｺﾞｼｯｸM-PRO" pitchFamily="50" charset="-128"/>
                <a:ea typeface="HG丸ｺﾞｼｯｸM-PRO" pitchFamily="50" charset="-128"/>
                <a:cs typeface="HG丸ｺﾞｼｯｸM-PRO" pitchFamily="50" charset="-128"/>
                <a:sym typeface="Palatino" charset="0"/>
              </a:endParaRPr>
            </a:p>
            <a:p>
              <a:pPr algn="ctr" defTabSz="82194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2400" b="1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（</a:t>
              </a:r>
              <a:r>
                <a:rPr kumimoji="0" lang="en-US" altLang="ja-JP" sz="2400" b="1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J-PARC</a:t>
              </a:r>
              <a:r>
                <a:rPr kumimoji="0" lang="ja-JP" altLang="en-US" sz="2400" b="1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）</a:t>
              </a:r>
              <a:endParaRPr kumimoji="0" lang="ja-JP" altLang="en-US" sz="2400" dirty="0">
                <a:solidFill>
                  <a:srgbClr val="FFFFFF"/>
                </a:solidFill>
                <a:latin typeface="Calibri"/>
                <a:ea typeface="ＭＳ Ｐゴシック"/>
                <a:sym typeface="Palatino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245610" y="5929313"/>
              <a:ext cx="3078487" cy="83099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ctr" defTabSz="82194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en-US" sz="2400" b="1" u="sng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Photon</a:t>
              </a:r>
              <a:r>
                <a:rPr kumimoji="0" lang="ja-JP" altLang="en-US" sz="2400" b="1" u="sng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・</a:t>
              </a:r>
              <a:r>
                <a:rPr kumimoji="0" lang="en-US" altLang="ja-JP" sz="2400" b="1" u="sng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Positron</a:t>
              </a:r>
            </a:p>
            <a:p>
              <a:pPr algn="ctr" defTabSz="821944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2400" b="1" u="sng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（</a:t>
              </a:r>
              <a:r>
                <a:rPr kumimoji="0" lang="en-US" altLang="ja-JP" sz="2400" b="1" u="sng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KEK, Spring-8</a:t>
              </a:r>
              <a:r>
                <a:rPr kumimoji="0" lang="ja-JP" altLang="en-US" sz="2400" b="1" u="sng" dirty="0">
                  <a:solidFill>
                    <a:srgbClr val="FFFFFF"/>
                  </a:solidFill>
                  <a:latin typeface="HG丸ｺﾞｼｯｸM-PRO" pitchFamily="50" charset="-128"/>
                  <a:ea typeface="HG丸ｺﾞｼｯｸM-PRO" pitchFamily="50" charset="-128"/>
                  <a:cs typeface="HG丸ｺﾞｼｯｸM-PRO" pitchFamily="50" charset="-128"/>
                  <a:sym typeface="Palatino" charset="0"/>
                </a:rPr>
                <a:t>）</a:t>
              </a:r>
              <a:endParaRPr kumimoji="0" lang="ja-JP" altLang="en-US" sz="2400" dirty="0">
                <a:solidFill>
                  <a:srgbClr val="FFFFFF"/>
                </a:solidFill>
                <a:latin typeface="Calibri"/>
                <a:ea typeface="ＭＳ Ｐゴシック"/>
                <a:sym typeface="Palatino" charset="0"/>
              </a:endParaRPr>
            </a:p>
          </p:txBody>
        </p:sp>
      </p:grpSp>
      <p:pic>
        <p:nvPicPr>
          <p:cNvPr id="2" name="図 1" descr="スクリーンショット 2012-10-28 21.02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240" y="4088247"/>
            <a:ext cx="2339825" cy="163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 descr="スクリーンショット 2012-10-28 21.02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3" y="1707561"/>
            <a:ext cx="2539246" cy="1736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 descr="スクリーンショット 2012-10-28 21.03.0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448" y="3770958"/>
            <a:ext cx="2451016" cy="216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 descr="スクリーンショット 2012-10-28 21.03.3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327" y="3935308"/>
            <a:ext cx="2146886" cy="181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テキスト ボックス 6"/>
          <p:cNvSpPr txBox="1"/>
          <p:nvPr/>
        </p:nvSpPr>
        <p:spPr>
          <a:xfrm>
            <a:off x="582964" y="2386168"/>
            <a:ext cx="1072964" cy="402773"/>
          </a:xfrm>
          <a:prstGeom prst="rect">
            <a:avLst/>
          </a:prstGeom>
          <a:noFill/>
        </p:spPr>
        <p:txBody>
          <a:bodyPr wrap="none" lIns="63546" tIns="31757" rIns="63546" bIns="31757" rtlCol="0">
            <a:spAutoFit/>
          </a:bodyPr>
          <a:lstStyle/>
          <a:p>
            <a:pPr algn="ctr" defTabSz="82194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prstClr val="black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Neutron</a:t>
            </a:r>
            <a:endParaRPr lang="ja-JP" altLang="en-US" sz="2200" dirty="0">
              <a:solidFill>
                <a:prstClr val="black"/>
              </a:solidFill>
              <a:latin typeface="ＭＳ Ｐゴシック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78447" y="5302359"/>
            <a:ext cx="763284" cy="402773"/>
          </a:xfrm>
          <a:prstGeom prst="rect">
            <a:avLst/>
          </a:prstGeom>
          <a:noFill/>
        </p:spPr>
        <p:txBody>
          <a:bodyPr wrap="none" lIns="63546" tIns="31757" rIns="63546" bIns="31757" rtlCol="0">
            <a:spAutoFit/>
          </a:bodyPr>
          <a:lstStyle/>
          <a:p>
            <a:pPr algn="ctr" defTabSz="82194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 err="1">
                <a:solidFill>
                  <a:prstClr val="black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Muon</a:t>
            </a:r>
            <a:endParaRPr lang="ja-JP" altLang="en-US" sz="2200" dirty="0">
              <a:solidFill>
                <a:prstClr val="black"/>
              </a:solidFill>
              <a:latin typeface="ＭＳ Ｐゴシック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74755" y="5201098"/>
            <a:ext cx="970472" cy="402773"/>
          </a:xfrm>
          <a:prstGeom prst="rect">
            <a:avLst/>
          </a:prstGeom>
          <a:noFill/>
        </p:spPr>
        <p:txBody>
          <a:bodyPr wrap="none" lIns="63546" tIns="31757" rIns="63546" bIns="31757" rtlCol="0">
            <a:spAutoFit/>
          </a:bodyPr>
          <a:lstStyle/>
          <a:p>
            <a:pPr algn="ctr" defTabSz="82194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prstClr val="black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Photon</a:t>
            </a:r>
            <a:endParaRPr lang="ja-JP" altLang="en-US" sz="2200" dirty="0">
              <a:solidFill>
                <a:prstClr val="black"/>
              </a:solidFill>
              <a:latin typeface="ＭＳ Ｐゴシック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917229" y="4080499"/>
            <a:ext cx="1117047" cy="402773"/>
          </a:xfrm>
          <a:prstGeom prst="rect">
            <a:avLst/>
          </a:prstGeom>
          <a:noFill/>
        </p:spPr>
        <p:txBody>
          <a:bodyPr wrap="none" lIns="63546" tIns="31757" rIns="63546" bIns="31757" rtlCol="0">
            <a:spAutoFit/>
          </a:bodyPr>
          <a:lstStyle/>
          <a:p>
            <a:pPr algn="ctr" defTabSz="821944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prstClr val="black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Positron</a:t>
            </a:r>
            <a:endParaRPr lang="ja-JP" altLang="en-US" sz="2200" dirty="0">
              <a:solidFill>
                <a:prstClr val="black"/>
              </a:solidFill>
              <a:latin typeface="ＭＳ Ｐゴシック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88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Pj04100810000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47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Oval 3"/>
          <p:cNvSpPr>
            <a:spLocks noChangeAspect="1" noChangeArrowheads="1"/>
          </p:cNvSpPr>
          <p:nvPr/>
        </p:nvSpPr>
        <p:spPr bwMode="auto">
          <a:xfrm>
            <a:off x="6875465" y="3230581"/>
            <a:ext cx="134937" cy="10477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9900"/>
              </a:solidFill>
              <a:latin typeface="Calibri"/>
              <a:ea typeface="ＭＳ Ｐ明朝" pitchFamily="-108" charset="-128"/>
              <a:cs typeface="ＭＳ Ｐ明朝" pitchFamily="-108" charset="-128"/>
            </a:endParaRPr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>
            <a:off x="123826" y="2122506"/>
            <a:ext cx="2347913" cy="1412875"/>
          </a:xfrm>
          <a:prstGeom prst="roundRect">
            <a:avLst>
              <a:gd name="adj" fmla="val 16667"/>
            </a:avLst>
          </a:prstGeom>
          <a:solidFill>
            <a:srgbClr val="006600">
              <a:alpha val="30196"/>
            </a:srgb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3606949" y="2586042"/>
            <a:ext cx="1679426" cy="1727200"/>
          </a:xfrm>
          <a:prstGeom prst="roundRect">
            <a:avLst>
              <a:gd name="adj" fmla="val 16667"/>
            </a:avLst>
          </a:prstGeom>
          <a:solidFill>
            <a:srgbClr val="006600">
              <a:alpha val="45097"/>
            </a:srgb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20650" y="76204"/>
            <a:ext cx="6068630" cy="461657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Times" pitchFamily="-108" charset="0"/>
                <a:ea typeface="ＭＳ ゴシック" pitchFamily="-108" charset="-128"/>
                <a:cs typeface="ＭＳ ゴシック" pitchFamily="-108" charset="-128"/>
              </a:rPr>
              <a:t>Accelerator Based Neutron Source in the World</a:t>
            </a:r>
            <a:endParaRPr lang="ja-JP" altLang="en-US" sz="2400" dirty="0">
              <a:solidFill>
                <a:prstClr val="black"/>
              </a:solidFill>
              <a:latin typeface="Times" pitchFamily="-108" charset="0"/>
              <a:ea typeface="ＭＳ ゴシック" pitchFamily="-108" charset="-128"/>
              <a:cs typeface="ＭＳ ゴシック" pitchFamily="-108" charset="-128"/>
            </a:endParaRPr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3848118" y="3429000"/>
            <a:ext cx="1052513" cy="8128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r>
              <a:rPr lang="en-US" altLang="ja-JP">
                <a:solidFill>
                  <a:srgbClr val="FF9900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1MW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700186" y="2625726"/>
            <a:ext cx="1340404" cy="8263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MLF, J-PARC</a:t>
            </a:r>
          </a:p>
          <a:p>
            <a:pPr algn="ctr"/>
            <a:r>
              <a:rPr lang="en-US" altLang="ja-JP" sz="1200" dirty="0">
                <a:solidFill>
                  <a:srgbClr val="FFCC66"/>
                </a:solidFill>
                <a:latin typeface="ＭＳ ゴシック" pitchFamily="-108" charset="-128"/>
                <a:ea typeface="ＭＳ ゴシック" pitchFamily="-108" charset="-128"/>
                <a:cs typeface="ＭＳ ゴシック" pitchFamily="-108" charset="-128"/>
              </a:rPr>
              <a:t>(Japan)</a:t>
            </a:r>
            <a:endParaRPr lang="ja-JP" altLang="en-US" sz="1200" dirty="0">
              <a:solidFill>
                <a:srgbClr val="FFCC66"/>
              </a:solidFill>
              <a:latin typeface="ＭＳ ゴシック" pitchFamily="-108" charset="-128"/>
              <a:ea typeface="ＭＳ ゴシック" pitchFamily="-108" charset="-128"/>
              <a:cs typeface="ＭＳ ゴシック" pitchFamily="-108" charset="-128"/>
            </a:endParaRPr>
          </a:p>
          <a:p>
            <a:pPr algn="ctr"/>
            <a:r>
              <a:rPr lang="en-US" altLang="ja-JP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2008~</a:t>
            </a:r>
          </a:p>
        </p:txBody>
      </p:sp>
      <p:sp>
        <p:nvSpPr>
          <p:cNvPr id="63497" name="Oval 9"/>
          <p:cNvSpPr>
            <a:spLocks noChangeAspect="1" noChangeArrowheads="1"/>
          </p:cNvSpPr>
          <p:nvPr/>
        </p:nvSpPr>
        <p:spPr bwMode="auto">
          <a:xfrm>
            <a:off x="517526" y="2832100"/>
            <a:ext cx="266700" cy="20637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9900"/>
              </a:solidFill>
              <a:latin typeface="Calibri"/>
              <a:ea typeface="ＭＳ Ｐ明朝" pitchFamily="-108" charset="-128"/>
              <a:cs typeface="ＭＳ Ｐ明朝" pitchFamily="-108" charset="-128"/>
            </a:endParaRP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227031" y="2171717"/>
            <a:ext cx="981036" cy="54937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ISIS, RAL</a:t>
            </a:r>
            <a:endParaRPr lang="en-US" altLang="ja-JP" dirty="0">
              <a:solidFill>
                <a:srgbClr val="FFCC66"/>
              </a:solidFill>
              <a:latin typeface="Calibri"/>
              <a:ea typeface="ＭＳ ゴシック" pitchFamily="-108" charset="-128"/>
              <a:cs typeface="ＭＳ ゴシック" pitchFamily="-108" charset="-128"/>
            </a:endParaRPr>
          </a:p>
          <a:p>
            <a:pPr algn="ctr"/>
            <a:r>
              <a:rPr lang="en-US" altLang="ja-JP" sz="1200" dirty="0">
                <a:solidFill>
                  <a:srgbClr val="FFCC66"/>
                </a:solidFill>
                <a:latin typeface="Calibri"/>
                <a:ea typeface="ＭＳ ゴシック" pitchFamily="-108" charset="-128"/>
                <a:cs typeface="ＭＳ ゴシック" pitchFamily="-108" charset="-128"/>
              </a:rPr>
              <a:t>(UK)</a:t>
            </a:r>
            <a:endParaRPr lang="ja-JP" altLang="en-US" sz="1200" dirty="0">
              <a:solidFill>
                <a:srgbClr val="FFCC66"/>
              </a:solidFill>
              <a:latin typeface="Calibri"/>
              <a:ea typeface="ＭＳ ゴシック" pitchFamily="-108" charset="-128"/>
              <a:cs typeface="ＭＳ ゴシック" pitchFamily="-108" charset="-128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233760" y="3036888"/>
            <a:ext cx="834241" cy="3139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0.16MW</a:t>
            </a:r>
          </a:p>
        </p:txBody>
      </p:sp>
      <p:sp>
        <p:nvSpPr>
          <p:cNvPr id="63500" name="Oval 12"/>
          <p:cNvSpPr>
            <a:spLocks noChangeAspect="1" noChangeArrowheads="1"/>
          </p:cNvSpPr>
          <p:nvPr/>
        </p:nvSpPr>
        <p:spPr bwMode="auto">
          <a:xfrm>
            <a:off x="1143000" y="2730505"/>
            <a:ext cx="525463" cy="404813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9900"/>
              </a:solidFill>
              <a:latin typeface="Calibri"/>
              <a:ea typeface="ＭＳ Ｐ明朝" pitchFamily="-108" charset="-128"/>
              <a:cs typeface="ＭＳ Ｐ明朝" pitchFamily="-108" charset="-128"/>
            </a:endParaRPr>
          </a:p>
        </p:txBody>
      </p:sp>
      <p:pic>
        <p:nvPicPr>
          <p:cNvPr id="63501" name="Picture 13" descr="sns-overvi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3975" y="4683143"/>
            <a:ext cx="25971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14" descr="Photo#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4676" y="4437063"/>
            <a:ext cx="25590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1039572" y="3117853"/>
            <a:ext cx="810143" cy="3416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0.3MW</a:t>
            </a:r>
          </a:p>
        </p:txBody>
      </p:sp>
      <p:sp>
        <p:nvSpPr>
          <p:cNvPr id="63504" name="Text Box 16"/>
          <p:cNvSpPr txBox="1">
            <a:spLocks noChangeArrowheads="1"/>
          </p:cNvSpPr>
          <p:nvPr/>
        </p:nvSpPr>
        <p:spPr bwMode="auto">
          <a:xfrm>
            <a:off x="1247703" y="2224106"/>
            <a:ext cx="1252684" cy="46165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200" dirty="0">
                <a:solidFill>
                  <a:srgbClr val="FFCC66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1200" baseline="30000" dirty="0">
                <a:solidFill>
                  <a:srgbClr val="FFCC66"/>
                </a:solidFill>
                <a:latin typeface="Calibri"/>
                <a:ea typeface="ＭＳ Ｐゴシック"/>
              </a:rPr>
              <a:t>nd</a:t>
            </a:r>
            <a:r>
              <a:rPr lang="en-US" altLang="ja-JP" sz="1200" dirty="0">
                <a:solidFill>
                  <a:srgbClr val="FFCC66"/>
                </a:solidFill>
                <a:latin typeface="Calibri"/>
                <a:ea typeface="ＭＳ Ｐゴシック"/>
              </a:rPr>
              <a:t> target station</a:t>
            </a:r>
            <a:endParaRPr lang="ja-JP" altLang="en-US" sz="1200" dirty="0">
              <a:solidFill>
                <a:srgbClr val="FFCC66"/>
              </a:solidFill>
              <a:latin typeface="Calibri"/>
              <a:ea typeface="ＭＳ Ｐゴシック"/>
            </a:endParaRPr>
          </a:p>
          <a:p>
            <a:pPr algn="ctr"/>
            <a:r>
              <a:rPr lang="en-US" altLang="ja-JP" sz="1200" dirty="0">
                <a:solidFill>
                  <a:srgbClr val="FFCC66"/>
                </a:solidFill>
                <a:latin typeface="Calibri"/>
                <a:ea typeface="ＭＳ Ｐゴシック"/>
              </a:rPr>
              <a:t>2008~</a:t>
            </a:r>
          </a:p>
        </p:txBody>
      </p:sp>
      <p:sp>
        <p:nvSpPr>
          <p:cNvPr id="63505" name="AutoShape 17"/>
          <p:cNvSpPr>
            <a:spLocks noChangeArrowheads="1"/>
          </p:cNvSpPr>
          <p:nvPr/>
        </p:nvSpPr>
        <p:spPr bwMode="auto">
          <a:xfrm>
            <a:off x="6694490" y="2559050"/>
            <a:ext cx="1839912" cy="2032000"/>
          </a:xfrm>
          <a:prstGeom prst="roundRect">
            <a:avLst>
              <a:gd name="adj" fmla="val 16667"/>
            </a:avLst>
          </a:prstGeom>
          <a:solidFill>
            <a:srgbClr val="006600">
              <a:alpha val="45097"/>
            </a:srgb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506" name="Oval 18"/>
          <p:cNvSpPr>
            <a:spLocks noChangeAspect="1" noChangeArrowheads="1"/>
          </p:cNvSpPr>
          <p:nvPr/>
        </p:nvSpPr>
        <p:spPr bwMode="auto">
          <a:xfrm>
            <a:off x="6867529" y="3373438"/>
            <a:ext cx="1471613" cy="113665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r>
              <a:rPr lang="en-US" altLang="ja-JP">
                <a:solidFill>
                  <a:srgbClr val="FF9900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1.4MW</a:t>
            </a:r>
          </a:p>
        </p:txBody>
      </p:sp>
      <p:sp>
        <p:nvSpPr>
          <p:cNvPr id="63507" name="Text Box 19"/>
          <p:cNvSpPr txBox="1">
            <a:spLocks noChangeArrowheads="1"/>
          </p:cNvSpPr>
          <p:nvPr/>
        </p:nvSpPr>
        <p:spPr bwMode="auto">
          <a:xfrm>
            <a:off x="7024020" y="2598738"/>
            <a:ext cx="1188785" cy="8263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SNS, ORNL</a:t>
            </a:r>
          </a:p>
          <a:p>
            <a:pPr algn="ctr"/>
            <a:r>
              <a:rPr lang="en-US" altLang="ja-JP" sz="1200" dirty="0">
                <a:solidFill>
                  <a:srgbClr val="FFCC66"/>
                </a:solidFill>
                <a:latin typeface="Calibri"/>
                <a:ea typeface="ＭＳ ゴシック" pitchFamily="-108" charset="-128"/>
                <a:cs typeface="ＭＳ ゴシック" pitchFamily="-108" charset="-128"/>
              </a:rPr>
              <a:t>(USA)</a:t>
            </a:r>
            <a:endParaRPr lang="ja-JP" altLang="en-US" sz="1200" dirty="0">
              <a:solidFill>
                <a:srgbClr val="FFCC66"/>
              </a:solidFill>
              <a:latin typeface="Calibri"/>
              <a:ea typeface="ＭＳ ゴシック" pitchFamily="-108" charset="-128"/>
              <a:cs typeface="ＭＳ ゴシック" pitchFamily="-108" charset="-128"/>
            </a:endParaRPr>
          </a:p>
          <a:p>
            <a:pPr algn="ctr"/>
            <a:r>
              <a:rPr lang="en-US" altLang="ja-JP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2006~</a:t>
            </a:r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>
            <a:off x="889000" y="2951163"/>
            <a:ext cx="20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509" name="AutoShape 21"/>
          <p:cNvSpPr>
            <a:spLocks noChangeArrowheads="1"/>
          </p:cNvSpPr>
          <p:nvPr/>
        </p:nvSpPr>
        <p:spPr bwMode="auto">
          <a:xfrm>
            <a:off x="184151" y="774700"/>
            <a:ext cx="2419350" cy="1290638"/>
          </a:xfrm>
          <a:prstGeom prst="roundRect">
            <a:avLst>
              <a:gd name="adj" fmla="val 16667"/>
            </a:avLst>
          </a:prstGeom>
          <a:solidFill>
            <a:srgbClr val="006600">
              <a:alpha val="30196"/>
            </a:srgb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5873066" y="2386014"/>
            <a:ext cx="922155" cy="6324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IPNS, ANL</a:t>
            </a:r>
          </a:p>
          <a:p>
            <a:pPr algn="ctr"/>
            <a:r>
              <a:rPr lang="en-US" altLang="ja-JP" sz="9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@Illinois, USA</a:t>
            </a:r>
          </a:p>
          <a:p>
            <a:pPr algn="ctr"/>
            <a:r>
              <a:rPr lang="en-US" altLang="ja-JP" sz="12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0.01MW</a:t>
            </a:r>
          </a:p>
        </p:txBody>
      </p:sp>
      <p:sp>
        <p:nvSpPr>
          <p:cNvPr id="63511" name="Line 23"/>
          <p:cNvSpPr>
            <a:spLocks noChangeShapeType="1"/>
          </p:cNvSpPr>
          <p:nvPr/>
        </p:nvSpPr>
        <p:spPr bwMode="auto">
          <a:xfrm flipH="1" flipV="1">
            <a:off x="6530975" y="3008313"/>
            <a:ext cx="334963" cy="254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512" name="Oval 24"/>
          <p:cNvSpPr>
            <a:spLocks noChangeAspect="1" noChangeArrowheads="1"/>
          </p:cNvSpPr>
          <p:nvPr/>
        </p:nvSpPr>
        <p:spPr bwMode="auto">
          <a:xfrm>
            <a:off x="6519866" y="3456001"/>
            <a:ext cx="134937" cy="104775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9900"/>
              </a:solidFill>
              <a:latin typeface="Calibri"/>
              <a:ea typeface="ＭＳ Ｐ明朝" pitchFamily="-108" charset="-128"/>
              <a:cs typeface="ＭＳ Ｐ明朝" pitchFamily="-108" charset="-128"/>
            </a:endParaRPr>
          </a:p>
        </p:txBody>
      </p:sp>
      <p:sp>
        <p:nvSpPr>
          <p:cNvPr id="63513" name="Text Box 25"/>
          <p:cNvSpPr txBox="1">
            <a:spLocks noChangeArrowheads="1"/>
          </p:cNvSpPr>
          <p:nvPr/>
        </p:nvSpPr>
        <p:spPr bwMode="auto">
          <a:xfrm>
            <a:off x="5417802" y="3636963"/>
            <a:ext cx="1230984" cy="63248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LANSCE, LANL</a:t>
            </a:r>
          </a:p>
          <a:p>
            <a:pPr algn="ctr"/>
            <a:r>
              <a:rPr lang="en-US" altLang="ja-JP" sz="9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@Los Alamos, USA</a:t>
            </a:r>
          </a:p>
          <a:p>
            <a:pPr algn="ctr"/>
            <a:r>
              <a:rPr lang="en-US" altLang="ja-JP" sz="120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0.06MW</a:t>
            </a:r>
          </a:p>
        </p:txBody>
      </p:sp>
      <p:sp>
        <p:nvSpPr>
          <p:cNvPr id="63514" name="Line 26"/>
          <p:cNvSpPr>
            <a:spLocks noChangeShapeType="1"/>
          </p:cNvSpPr>
          <p:nvPr/>
        </p:nvSpPr>
        <p:spPr bwMode="auto">
          <a:xfrm flipH="1">
            <a:off x="6167438" y="3519488"/>
            <a:ext cx="284162" cy="1825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lIns="91436" tIns="45716" rIns="91436" bIns="45716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515" name="Oval 27"/>
          <p:cNvSpPr>
            <a:spLocks noChangeAspect="1" noChangeArrowheads="1"/>
          </p:cNvSpPr>
          <p:nvPr/>
        </p:nvSpPr>
        <p:spPr bwMode="auto">
          <a:xfrm>
            <a:off x="2812549" y="3484564"/>
            <a:ext cx="552951" cy="427879"/>
          </a:xfrm>
          <a:prstGeom prst="ellipse">
            <a:avLst/>
          </a:prstGeom>
          <a:solidFill>
            <a:srgbClr val="FFFF99"/>
          </a:solidFill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solidFill>
                <a:srgbClr val="FF9900"/>
              </a:solidFill>
              <a:latin typeface="Calibri"/>
              <a:ea typeface="ＭＳ Ｐ明朝" pitchFamily="-108" charset="-128"/>
              <a:cs typeface="ＭＳ Ｐ明朝" pitchFamily="-108" charset="-128"/>
            </a:endParaRPr>
          </a:p>
        </p:txBody>
      </p:sp>
      <p:pic>
        <p:nvPicPr>
          <p:cNvPr id="63517" name="Picture 29" descr="MPj0410081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63513" y="18"/>
            <a:ext cx="261938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18" name="Picture 30" descr="Blues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78143" y="842963"/>
            <a:ext cx="2327275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19" name="Oval 31"/>
          <p:cNvSpPr>
            <a:spLocks noChangeAspect="1" noChangeArrowheads="1"/>
          </p:cNvSpPr>
          <p:nvPr/>
        </p:nvSpPr>
        <p:spPr bwMode="auto">
          <a:xfrm>
            <a:off x="309563" y="857250"/>
            <a:ext cx="1471612" cy="1136650"/>
          </a:xfrm>
          <a:prstGeom prst="ellipse">
            <a:avLst/>
          </a:prstGeom>
          <a:solidFill>
            <a:srgbClr val="FFFF99">
              <a:alpha val="50195"/>
            </a:srgbClr>
          </a:solidFill>
          <a:ln w="38100">
            <a:solidFill>
              <a:srgbClr val="FF99CC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pPr algn="ctr"/>
            <a:r>
              <a:rPr lang="en-US" altLang="ja-JP">
                <a:solidFill>
                  <a:srgbClr val="FF9900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5MW</a:t>
            </a:r>
          </a:p>
        </p:txBody>
      </p:sp>
      <p:sp>
        <p:nvSpPr>
          <p:cNvPr id="63520" name="Text Box 32"/>
          <p:cNvSpPr txBox="1">
            <a:spLocks noChangeArrowheads="1"/>
          </p:cNvSpPr>
          <p:nvPr/>
        </p:nvSpPr>
        <p:spPr bwMode="auto">
          <a:xfrm>
            <a:off x="1805694" y="890588"/>
            <a:ext cx="773287" cy="8263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ESS</a:t>
            </a:r>
            <a:endParaRPr lang="en-US" altLang="ja-JP" dirty="0">
              <a:solidFill>
                <a:srgbClr val="FFCC66"/>
              </a:solidFill>
              <a:latin typeface="Calibri"/>
              <a:ea typeface="ＭＳ ゴシック" pitchFamily="-108" charset="-128"/>
              <a:cs typeface="ＭＳ ゴシック" pitchFamily="-108" charset="-128"/>
            </a:endParaRPr>
          </a:p>
          <a:p>
            <a:pPr algn="ctr"/>
            <a:r>
              <a:rPr lang="en-US" altLang="ja-JP" sz="1200" dirty="0">
                <a:solidFill>
                  <a:srgbClr val="FFCC66"/>
                </a:solidFill>
                <a:latin typeface="Calibri"/>
                <a:ea typeface="ＭＳ ゴシック" pitchFamily="-108" charset="-128"/>
                <a:cs typeface="ＭＳ ゴシック" pitchFamily="-108" charset="-128"/>
              </a:rPr>
              <a:t>(Sweden)</a:t>
            </a:r>
            <a:endParaRPr lang="ja-JP" altLang="en-US" sz="1200" dirty="0">
              <a:solidFill>
                <a:srgbClr val="FFCC66"/>
              </a:solidFill>
              <a:latin typeface="Calibri"/>
              <a:ea typeface="ＭＳ ゴシック" pitchFamily="-108" charset="-128"/>
              <a:cs typeface="ＭＳ ゴシック" pitchFamily="-108" charset="-128"/>
            </a:endParaRPr>
          </a:p>
          <a:p>
            <a:pPr algn="ctr"/>
            <a:r>
              <a:rPr lang="en-US" altLang="ja-JP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2019~</a:t>
            </a:r>
          </a:p>
        </p:txBody>
      </p:sp>
      <p:pic>
        <p:nvPicPr>
          <p:cNvPr id="63521" name="Picture 33" descr="RC27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" y="4114818"/>
            <a:ext cx="25876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22" name="Picture 34" descr="target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55718" y="3560763"/>
            <a:ext cx="1566863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AutoShape 5"/>
          <p:cNvSpPr>
            <a:spLocks noChangeArrowheads="1"/>
          </p:cNvSpPr>
          <p:nvPr/>
        </p:nvSpPr>
        <p:spPr bwMode="auto">
          <a:xfrm>
            <a:off x="2603501" y="2605876"/>
            <a:ext cx="949287" cy="1508942"/>
          </a:xfrm>
          <a:prstGeom prst="roundRect">
            <a:avLst>
              <a:gd name="adj" fmla="val 16667"/>
            </a:avLst>
          </a:prstGeom>
          <a:solidFill>
            <a:srgbClr val="006600">
              <a:alpha val="45097"/>
            </a:srgbClr>
          </a:solidFill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lIns="91436" tIns="45716" rIns="91436" bIns="45716" anchor="ctr">
            <a:prstTxWarp prst="textNoShape">
              <a:avLst/>
            </a:prstTxWarp>
          </a:bodyPr>
          <a:lstStyle/>
          <a:p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3516" name="Text Box 28"/>
          <p:cNvSpPr txBox="1">
            <a:spLocks noChangeArrowheads="1"/>
          </p:cNvSpPr>
          <p:nvPr/>
        </p:nvSpPr>
        <p:spPr bwMode="auto">
          <a:xfrm>
            <a:off x="2562068" y="2762268"/>
            <a:ext cx="1110016" cy="76943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91436" tIns="45716" rIns="91436" bIns="45716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600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CSNS</a:t>
            </a:r>
          </a:p>
          <a:p>
            <a:pPr algn="ctr"/>
            <a:r>
              <a:rPr lang="en-US" altLang="ja-JP" sz="1200" dirty="0">
                <a:solidFill>
                  <a:srgbClr val="FFCC66"/>
                </a:solidFill>
                <a:latin typeface="Calibri"/>
                <a:ea typeface="ＭＳ ゴシック" pitchFamily="-108" charset="-128"/>
                <a:cs typeface="ＭＳ ゴシック" pitchFamily="-108" charset="-128"/>
              </a:rPr>
              <a:t>(China),500kW</a:t>
            </a:r>
            <a:endParaRPr lang="ja-JP" altLang="en-US" sz="1200" dirty="0">
              <a:solidFill>
                <a:srgbClr val="FFCC66"/>
              </a:solidFill>
              <a:latin typeface="Calibri"/>
              <a:ea typeface="ＭＳ ゴシック" pitchFamily="-108" charset="-128"/>
              <a:cs typeface="ＭＳ ゴシック" pitchFamily="-108" charset="-128"/>
            </a:endParaRPr>
          </a:p>
          <a:p>
            <a:pPr algn="ctr"/>
            <a:r>
              <a:rPr lang="en-US" altLang="ja-JP" sz="1600" dirty="0">
                <a:solidFill>
                  <a:srgbClr val="FFCC66"/>
                </a:solidFill>
                <a:latin typeface="Calibri"/>
                <a:ea typeface="ＭＳ Ｐ明朝" pitchFamily="-108" charset="-128"/>
                <a:cs typeface="ＭＳ Ｐ明朝" pitchFamily="-108" charset="-128"/>
              </a:rPr>
              <a:t>2019~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07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89" y="4389761"/>
            <a:ext cx="1485900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5" name="Picture 1" descr="C:\Users\sakamoto\Documents\prs\brochure_poster\poster_nss\neutron_intensity_rev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8879" y="1705136"/>
            <a:ext cx="7088443" cy="4508610"/>
          </a:xfrm>
          <a:prstGeom prst="rect">
            <a:avLst/>
          </a:prstGeom>
          <a:noFill/>
        </p:spPr>
      </p:pic>
      <p:sp>
        <p:nvSpPr>
          <p:cNvPr id="90" name="Rectangle 136"/>
          <p:cNvSpPr>
            <a:spLocks noChangeArrowheads="1"/>
          </p:cNvSpPr>
          <p:nvPr/>
        </p:nvSpPr>
        <p:spPr bwMode="auto">
          <a:xfrm>
            <a:off x="0" y="4"/>
            <a:ext cx="9144000" cy="6905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196" tIns="45600" rIns="91196" bIns="45600" anchor="ctr"/>
          <a:lstStyle/>
          <a:p>
            <a:pPr marL="804342" algn="ctr" defTabSz="80434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200" dirty="0">
                <a:solidFill>
                  <a:srgbClr val="FFFFCC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Material and Life Science Facility </a:t>
            </a:r>
            <a:r>
              <a:rPr kumimoji="0" lang="ja-JP" altLang="en-US" sz="3200" dirty="0">
                <a:solidFill>
                  <a:srgbClr val="FFFFCC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（</a:t>
            </a:r>
            <a:r>
              <a:rPr kumimoji="0" lang="en-US" altLang="ja-JP" sz="3200" dirty="0">
                <a:solidFill>
                  <a:srgbClr val="FFFFCC"/>
                </a:solidFill>
                <a:latin typeface="Calibri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MLF</a:t>
            </a:r>
            <a:r>
              <a:rPr kumimoji="0" lang="ja-JP" altLang="en-US" sz="3200" dirty="0">
                <a:solidFill>
                  <a:srgbClr val="FFFFCC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）</a:t>
            </a:r>
            <a:endParaRPr kumimoji="0" lang="ja-JP" altLang="ja-JP" sz="3200" dirty="0">
              <a:solidFill>
                <a:srgbClr val="FFFFCC"/>
              </a:solidFill>
              <a:latin typeface="Calibri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4378787" y="771736"/>
            <a:ext cx="4709890" cy="936104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altLang="ja-JP" sz="36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World Highest Intensity of Neutron Pulse Beam!</a:t>
            </a:r>
          </a:p>
        </p:txBody>
      </p:sp>
      <p:sp>
        <p:nvSpPr>
          <p:cNvPr id="141" name="Text Box 14"/>
          <p:cNvSpPr txBox="1">
            <a:spLocks noChangeArrowheads="1"/>
          </p:cNvSpPr>
          <p:nvPr/>
        </p:nvSpPr>
        <p:spPr bwMode="auto">
          <a:xfrm>
            <a:off x="6799141" y="6565992"/>
            <a:ext cx="2195736" cy="32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901" tIns="35901" rIns="35901" bIns="35901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6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Unit</a:t>
            </a:r>
            <a:r>
              <a:rPr kumimoji="0" lang="ja-JP" altLang="en-US" sz="16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：</a:t>
            </a:r>
            <a:r>
              <a:rPr kumimoji="0" lang="en-US" altLang="ja-JP" sz="16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 10</a:t>
            </a:r>
            <a:r>
              <a:rPr kumimoji="0" lang="en-US" altLang="ja-JP" sz="1600" b="1" kern="0" baseline="3000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12</a:t>
            </a:r>
            <a:r>
              <a:rPr kumimoji="0" lang="en-US" altLang="ja-JP" sz="16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 </a:t>
            </a:r>
            <a:r>
              <a:rPr kumimoji="0" lang="en-US" altLang="ja-JP" sz="1600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n/(</a:t>
            </a:r>
            <a:r>
              <a:rPr kumimoji="0" lang="en-US" altLang="ja-JP" sz="1600" kern="0" dirty="0" err="1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sr</a:t>
            </a:r>
            <a:r>
              <a:rPr kumimoji="0" lang="ja-JP" altLang="en-US" sz="1600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・</a:t>
            </a:r>
            <a:r>
              <a:rPr kumimoji="0" lang="en-US" altLang="ja-JP" sz="1600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pulse)</a:t>
            </a:r>
          </a:p>
        </p:txBody>
      </p:sp>
      <p:sp>
        <p:nvSpPr>
          <p:cNvPr id="147" name="テキスト ボックス 84"/>
          <p:cNvSpPr txBox="1">
            <a:spLocks noChangeArrowheads="1"/>
          </p:cNvSpPr>
          <p:nvPr/>
        </p:nvSpPr>
        <p:spPr bwMode="auto">
          <a:xfrm rot="16200000">
            <a:off x="2796611" y="4906266"/>
            <a:ext cx="1969771" cy="31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96" tIns="45600" rIns="91196" bIns="45600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1,000 kW (</a:t>
            </a:r>
            <a:r>
              <a:rPr kumimoji="0" lang="en-US" altLang="en-US" sz="1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Design</a:t>
            </a:r>
            <a:r>
              <a:rPr kumimoji="0" lang="en-US" altLang="ja-JP" sz="1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)</a:t>
            </a:r>
          </a:p>
        </p:txBody>
      </p:sp>
      <p:sp>
        <p:nvSpPr>
          <p:cNvPr id="148" name="テキスト ボックス 85"/>
          <p:cNvSpPr txBox="1">
            <a:spLocks noChangeArrowheads="1"/>
          </p:cNvSpPr>
          <p:nvPr/>
        </p:nvSpPr>
        <p:spPr bwMode="auto">
          <a:xfrm rot="16200000">
            <a:off x="4472018" y="5339214"/>
            <a:ext cx="1285399" cy="53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96" tIns="45600" rIns="91196" bIns="45600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1,000 kW</a:t>
            </a:r>
            <a:b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</a:br>
            <a: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(2009</a:t>
            </a:r>
            <a:r>
              <a:rPr kumimoji="0" lang="en-US" altLang="en-US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.12</a:t>
            </a:r>
            <a: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)</a:t>
            </a:r>
          </a:p>
        </p:txBody>
      </p:sp>
      <p:sp>
        <p:nvSpPr>
          <p:cNvPr id="149" name="テキスト ボックス 86"/>
          <p:cNvSpPr txBox="1">
            <a:spLocks noChangeArrowheads="1"/>
          </p:cNvSpPr>
          <p:nvPr/>
        </p:nvSpPr>
        <p:spPr bwMode="auto">
          <a:xfrm rot="16200000">
            <a:off x="5889254" y="5267856"/>
            <a:ext cx="1046362" cy="53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96" tIns="45600" rIns="91196" bIns="45600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1,400 kW</a:t>
            </a:r>
          </a:p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(</a:t>
            </a:r>
            <a:r>
              <a:rPr kumimoji="0" lang="en-US" altLang="en-US" sz="1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Design</a:t>
            </a:r>
            <a:r>
              <a:rPr kumimoji="0" lang="en-US" altLang="ja-JP" sz="1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)</a:t>
            </a:r>
          </a:p>
        </p:txBody>
      </p:sp>
      <p:sp>
        <p:nvSpPr>
          <p:cNvPr id="150" name="テキスト ボックス 87"/>
          <p:cNvSpPr txBox="1">
            <a:spLocks noChangeArrowheads="1"/>
          </p:cNvSpPr>
          <p:nvPr/>
        </p:nvSpPr>
        <p:spPr bwMode="auto">
          <a:xfrm rot="16200000">
            <a:off x="7413449" y="5493379"/>
            <a:ext cx="680779" cy="31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96" tIns="45600" rIns="91196" bIns="45600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48kW </a:t>
            </a:r>
          </a:p>
        </p:txBody>
      </p:sp>
      <p:sp>
        <p:nvSpPr>
          <p:cNvPr id="153" name="平行四辺形 152"/>
          <p:cNvSpPr>
            <a:spLocks noChangeAspect="1"/>
          </p:cNvSpPr>
          <p:nvPr/>
        </p:nvSpPr>
        <p:spPr bwMode="auto">
          <a:xfrm rot="19380000">
            <a:off x="8117377" y="6064205"/>
            <a:ext cx="801999" cy="293338"/>
          </a:xfrm>
          <a:prstGeom prst="parallelogram">
            <a:avLst>
              <a:gd name="adj" fmla="val 74494"/>
            </a:avLst>
          </a:prstGeom>
          <a:solidFill>
            <a:srgbClr val="FFFFFF">
              <a:lumMod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96" tIns="45600" rIns="91196" bIns="45600" numCol="1" rtlCol="0" anchor="t" anchorCtr="0" compatLnSpc="1">
            <a:prstTxWarp prst="textNoShape">
              <a:avLst/>
            </a:prstTxWarp>
          </a:bodyPr>
          <a:lstStyle/>
          <a:p>
            <a:pPr algn="ctr" defTabSz="1429763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800" kern="0">
              <a:solidFill>
                <a:srgbClr val="000000"/>
              </a:solidFill>
              <a:latin typeface="Arial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154" name="正方形/長方形 5"/>
          <p:cNvSpPr>
            <a:spLocks noChangeAspect="1" noChangeArrowheads="1"/>
          </p:cNvSpPr>
          <p:nvPr/>
        </p:nvSpPr>
        <p:spPr bwMode="auto">
          <a:xfrm>
            <a:off x="1708991" y="6205344"/>
            <a:ext cx="6572998" cy="371851"/>
          </a:xfrm>
          <a:prstGeom prst="rect">
            <a:avLst/>
          </a:prstGeom>
          <a:solidFill>
            <a:srgbClr val="FFFD86"/>
          </a:solidFill>
          <a:ln w="15875">
            <a:noFill/>
            <a:miter lim="800000"/>
            <a:headEnd/>
            <a:tailEnd/>
          </a:ln>
          <a:effectLst/>
        </p:spPr>
        <p:txBody>
          <a:bodyPr lIns="91196" tIns="45600" rIns="91196" bIns="45600" anchor="ctr"/>
          <a:lstStyle/>
          <a:p>
            <a:pPr algn="ctr" defTabSz="642348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200" kern="0">
              <a:solidFill>
                <a:srgbClr val="FFFFFF"/>
              </a:solidFill>
              <a:latin typeface="Calibri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155" name="Text Box 14"/>
          <p:cNvSpPr txBox="1">
            <a:spLocks noChangeArrowheads="1"/>
          </p:cNvSpPr>
          <p:nvPr/>
        </p:nvSpPr>
        <p:spPr bwMode="auto">
          <a:xfrm>
            <a:off x="2585150" y="6216875"/>
            <a:ext cx="5616624" cy="38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35901" tIns="35901" rIns="35901" bIns="35901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000" kern="0" dirty="0">
                <a:solidFill>
                  <a:srgbClr val="0000FF"/>
                </a:solidFill>
                <a:latin typeface="Arial Black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J-PARC</a:t>
            </a:r>
            <a:r>
              <a:rPr kumimoji="0" lang="en-US" altLang="ja-JP" sz="2000" kern="0" dirty="0">
                <a:solidFill>
                  <a:srgbClr val="800080"/>
                </a:solidFill>
                <a:latin typeface="Arial Black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                      SNS</a:t>
            </a:r>
            <a:r>
              <a:rPr kumimoji="0" lang="en-US" altLang="ja-JP" sz="2000" kern="0" dirty="0">
                <a:solidFill>
                  <a:sysClr val="windowText" lastClr="000000"/>
                </a:solidFill>
                <a:latin typeface="Arial Black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             </a:t>
            </a:r>
            <a:r>
              <a:rPr kumimoji="0" lang="ja-JP" altLang="en-US" sz="2000" kern="0" dirty="0">
                <a:solidFill>
                  <a:sysClr val="windowText" lastClr="000000"/>
                </a:solidFill>
                <a:latin typeface="Arial Black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   </a:t>
            </a:r>
            <a:r>
              <a:rPr kumimoji="0" lang="en-US" altLang="ja-JP" sz="2000" kern="0" dirty="0">
                <a:solidFill>
                  <a:sysClr val="windowText" lastClr="000000"/>
                </a:solidFill>
                <a:latin typeface="Arial Black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 </a:t>
            </a:r>
            <a:r>
              <a:rPr kumimoji="0" lang="en-US" altLang="ja-JP" sz="2000" kern="0" dirty="0">
                <a:solidFill>
                  <a:srgbClr val="006600"/>
                </a:solidFill>
                <a:latin typeface="Arial Black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ISIS</a:t>
            </a:r>
          </a:p>
        </p:txBody>
      </p:sp>
      <p:sp>
        <p:nvSpPr>
          <p:cNvPr id="158" name="テキスト ボックス 157"/>
          <p:cNvSpPr txBox="1"/>
          <p:nvPr/>
        </p:nvSpPr>
        <p:spPr>
          <a:xfrm>
            <a:off x="4752532" y="4568298"/>
            <a:ext cx="864096" cy="466052"/>
          </a:xfrm>
          <a:prstGeom prst="rect">
            <a:avLst/>
          </a:prstGeom>
          <a:noFill/>
        </p:spPr>
        <p:txBody>
          <a:bodyPr wrap="square" lIns="91196" tIns="45600" rIns="91196" bIns="45600" rtlCol="0">
            <a:spAutoFit/>
          </a:bodyPr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4.2</a:t>
            </a:r>
            <a:endParaRPr kumimoji="0" lang="ja-JP" altLang="en-US" sz="2400" b="1" kern="0" baseline="30000" dirty="0">
              <a:solidFill>
                <a:sysClr val="windowText" lastClr="000000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159" name="テキスト ボックス 158"/>
          <p:cNvSpPr txBox="1"/>
          <p:nvPr/>
        </p:nvSpPr>
        <p:spPr>
          <a:xfrm>
            <a:off x="6048676" y="4172076"/>
            <a:ext cx="864096" cy="466052"/>
          </a:xfrm>
          <a:prstGeom prst="rect">
            <a:avLst/>
          </a:prstGeom>
          <a:noFill/>
        </p:spPr>
        <p:txBody>
          <a:bodyPr wrap="square" lIns="91196" tIns="45600" rIns="91196" bIns="45600" rtlCol="0">
            <a:spAutoFit/>
          </a:bodyPr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5.9</a:t>
            </a:r>
            <a:endParaRPr kumimoji="0" lang="ja-JP" altLang="en-US" sz="2400" b="1" kern="0" baseline="300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160" name="テキスト ボックス 159"/>
          <p:cNvSpPr txBox="1"/>
          <p:nvPr/>
        </p:nvSpPr>
        <p:spPr>
          <a:xfrm>
            <a:off x="7416380" y="4604155"/>
            <a:ext cx="864096" cy="466052"/>
          </a:xfrm>
          <a:prstGeom prst="rect">
            <a:avLst/>
          </a:prstGeom>
          <a:noFill/>
        </p:spPr>
        <p:txBody>
          <a:bodyPr wrap="square" lIns="91196" tIns="45600" rIns="91196" bIns="45600" rtlCol="0">
            <a:spAutoFit/>
          </a:bodyPr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4.0</a:t>
            </a:r>
            <a:endParaRPr kumimoji="0" lang="ja-JP" altLang="en-US" sz="2400" b="1" kern="0" baseline="30000" dirty="0">
              <a:solidFill>
                <a:sysClr val="windowText" lastClr="000000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163" name="ストライプ矢印 162"/>
          <p:cNvSpPr/>
          <p:nvPr/>
        </p:nvSpPr>
        <p:spPr bwMode="auto">
          <a:xfrm rot="16200000">
            <a:off x="5828385" y="4704937"/>
            <a:ext cx="288032" cy="230426"/>
          </a:xfrm>
          <a:prstGeom prst="stripedRightArrow">
            <a:avLst/>
          </a:prstGeom>
          <a:solidFill>
            <a:srgbClr val="FFC000"/>
          </a:solidFill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96" tIns="45600" rIns="91196" bIns="45600" numCol="1" rtlCol="0" anchor="t" anchorCtr="0" compatLnSpc="1">
            <a:prstTxWarp prst="textNoShape">
              <a:avLst/>
            </a:prstTxWarp>
          </a:bodyPr>
          <a:lstStyle/>
          <a:p>
            <a:pPr algn="ctr" defTabSz="1429763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800" kern="0">
              <a:solidFill>
                <a:srgbClr val="000000"/>
              </a:solidFill>
              <a:latin typeface="Arial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30729" name="Text Box 13"/>
          <p:cNvSpPr txBox="1">
            <a:spLocks noChangeArrowheads="1"/>
          </p:cNvSpPr>
          <p:nvPr/>
        </p:nvSpPr>
        <p:spPr bwMode="auto">
          <a:xfrm>
            <a:off x="4944385" y="3927798"/>
            <a:ext cx="1313130" cy="43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96" tIns="45600" rIns="91196" bIns="45600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200" dirty="0">
                <a:solidFill>
                  <a:srgbClr val="80008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SNS, US</a:t>
            </a:r>
            <a:endParaRPr kumimoji="0" lang="en-US" altLang="ja-JP" sz="2400" dirty="0">
              <a:solidFill>
                <a:srgbClr val="800080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30730" name="Text Box 14"/>
          <p:cNvSpPr txBox="1">
            <a:spLocks noChangeArrowheads="1"/>
          </p:cNvSpPr>
          <p:nvPr/>
        </p:nvSpPr>
        <p:spPr bwMode="auto">
          <a:xfrm>
            <a:off x="7031923" y="4005064"/>
            <a:ext cx="2095120" cy="43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96" tIns="45600" rIns="91196" bIns="45600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200" dirty="0">
                <a:solidFill>
                  <a:srgbClr val="0066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ISIS – TS2, UK</a:t>
            </a:r>
            <a:endParaRPr kumimoji="0" lang="en-US" altLang="ja-JP" sz="2400" dirty="0">
              <a:solidFill>
                <a:srgbClr val="006600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pic>
        <p:nvPicPr>
          <p:cNvPr id="3073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357035"/>
            <a:ext cx="2425943" cy="152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2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677" y="2620199"/>
            <a:ext cx="2362069" cy="137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8" name="Picture 16" descr="J-PARC_Photo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319" y="724111"/>
            <a:ext cx="2574358" cy="154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7" name="テキスト ボックス 156"/>
          <p:cNvSpPr txBox="1"/>
          <p:nvPr/>
        </p:nvSpPr>
        <p:spPr>
          <a:xfrm>
            <a:off x="3455734" y="1361046"/>
            <a:ext cx="864096" cy="466052"/>
          </a:xfrm>
          <a:prstGeom prst="rect">
            <a:avLst/>
          </a:prstGeom>
          <a:noFill/>
        </p:spPr>
        <p:txBody>
          <a:bodyPr wrap="square" lIns="91196" tIns="45600" rIns="91196" bIns="45600" rtlCol="0">
            <a:spAutoFit/>
          </a:bodyPr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18</a:t>
            </a:r>
            <a:endParaRPr kumimoji="0" lang="ja-JP" altLang="en-US" sz="2400" b="1" kern="0" baseline="300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30733" name="AutoShape 3"/>
          <p:cNvSpPr>
            <a:spLocks noChangeAspect="1" noChangeArrowheads="1" noTextEdit="1"/>
          </p:cNvSpPr>
          <p:nvPr/>
        </p:nvSpPr>
        <p:spPr bwMode="auto">
          <a:xfrm>
            <a:off x="244618" y="3429001"/>
            <a:ext cx="1665289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96" tIns="45600" rIns="91196" bIns="45600"/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20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146" name="テキスト ボックス 83"/>
          <p:cNvSpPr txBox="1">
            <a:spLocks noChangeArrowheads="1"/>
          </p:cNvSpPr>
          <p:nvPr/>
        </p:nvSpPr>
        <p:spPr bwMode="auto">
          <a:xfrm rot="16200000">
            <a:off x="1820761" y="5234746"/>
            <a:ext cx="1343005" cy="53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96" tIns="45600" rIns="91196" bIns="45600">
            <a:spAutoFit/>
          </a:bodyPr>
          <a:lstStyle/>
          <a:p>
            <a:pPr algn="ctr" defTabSz="4544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300 kW</a:t>
            </a:r>
            <a:b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</a:br>
            <a: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(2012</a:t>
            </a:r>
            <a:r>
              <a:rPr kumimoji="0" lang="en-US" altLang="en-US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.11</a:t>
            </a:r>
            <a:r>
              <a:rPr kumimoji="0" lang="en-US" altLang="ja-JP" sz="1400" b="1" kern="0" dirty="0">
                <a:solidFill>
                  <a:srgbClr val="FFFFFF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)</a:t>
            </a: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2112775" y="4388134"/>
            <a:ext cx="864096" cy="466052"/>
          </a:xfrm>
          <a:prstGeom prst="rect">
            <a:avLst/>
          </a:prstGeom>
          <a:noFill/>
        </p:spPr>
        <p:txBody>
          <a:bodyPr wrap="square" lIns="91196" tIns="45600" rIns="91196" bIns="45600" rtlCol="0">
            <a:spAutoFit/>
          </a:bodyPr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 kern="0" dirty="0">
                <a:solidFill>
                  <a:sysClr val="windowText" lastClr="000000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5.1</a:t>
            </a:r>
            <a:endParaRPr kumimoji="0" lang="ja-JP" altLang="en-US" sz="2400" b="1" kern="0" baseline="30000" dirty="0">
              <a:solidFill>
                <a:sysClr val="windowText" lastClr="000000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30796" name="Rectangle 103"/>
          <p:cNvSpPr>
            <a:spLocks noChangeArrowheads="1"/>
          </p:cNvSpPr>
          <p:nvPr/>
        </p:nvSpPr>
        <p:spPr bwMode="auto">
          <a:xfrm>
            <a:off x="11654" y="4145432"/>
            <a:ext cx="234294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91042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dirty="0">
                <a:solidFill>
                  <a:srgbClr val="000000"/>
                </a:solidFill>
                <a:latin typeface="Geneva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Hi-performance Moderator</a:t>
            </a:r>
            <a:endParaRPr kumimoji="0" lang="ja-JP" altLang="ja-JP" sz="1400" dirty="0">
              <a:solidFill>
                <a:prstClr val="black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pic>
        <p:nvPicPr>
          <p:cNvPr id="97" name="図 9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22" y="2357035"/>
            <a:ext cx="2741854" cy="162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683569" y="724060"/>
            <a:ext cx="1407532" cy="427608"/>
          </a:xfrm>
          <a:prstGeom prst="rect">
            <a:avLst/>
          </a:prstGeom>
          <a:noFill/>
        </p:spPr>
        <p:txBody>
          <a:bodyPr wrap="square" lIns="91196" tIns="45600" rIns="91196" bIns="45600" rtlCol="0">
            <a:spAutoFit/>
          </a:bodyPr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200" b="1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J-PARC</a:t>
            </a:r>
            <a:endParaRPr kumimoji="0" lang="ja-JP" altLang="en-US" sz="2200" b="1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99" name="Rectangle 103"/>
          <p:cNvSpPr>
            <a:spLocks noChangeArrowheads="1"/>
          </p:cNvSpPr>
          <p:nvPr/>
        </p:nvSpPr>
        <p:spPr bwMode="auto">
          <a:xfrm>
            <a:off x="177818" y="2499385"/>
            <a:ext cx="17320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042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1" dirty="0">
                <a:solidFill>
                  <a:prstClr val="white"/>
                </a:solidFill>
                <a:latin typeface="Arial" pitchFamily="34" charset="0"/>
                <a:ea typeface="ＭＳ Ｐゴシック" pitchFamily="50" charset="-128"/>
                <a:cs typeface="ＭＳ Ｐゴシック" pitchFamily="-29" charset="-128"/>
                <a:sym typeface="Palatino" charset="0"/>
              </a:rPr>
              <a:t>Advanced Mercury Target</a:t>
            </a:r>
            <a:endParaRPr kumimoji="0" lang="en-US" altLang="ja-JP" sz="1400" b="1" dirty="0">
              <a:solidFill>
                <a:prstClr val="white"/>
              </a:solidFill>
              <a:latin typeface="Arial" pitchFamily="34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2544822" y="3602384"/>
            <a:ext cx="662473" cy="82200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96" tIns="45600" rIns="91196" bIns="45600" rtlCol="0" anchor="ctr"/>
          <a:lstStyle/>
          <a:p>
            <a:pPr algn="ctr" defTabSz="91200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20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162" name="ストライプ矢印 161"/>
          <p:cNvSpPr/>
          <p:nvPr/>
        </p:nvSpPr>
        <p:spPr bwMode="auto">
          <a:xfrm rot="16200000">
            <a:off x="1914904" y="3214371"/>
            <a:ext cx="2923526" cy="230426"/>
          </a:xfrm>
          <a:prstGeom prst="stripedRightArrow">
            <a:avLst/>
          </a:prstGeom>
          <a:solidFill>
            <a:srgbClr val="FFC000"/>
          </a:solidFill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196" tIns="45600" rIns="91196" bIns="45600" numCol="1" rtlCol="0" anchor="t" anchorCtr="0" compatLnSpc="1">
            <a:prstTxWarp prst="textNoShape">
              <a:avLst/>
            </a:prstTxWarp>
          </a:bodyPr>
          <a:lstStyle/>
          <a:p>
            <a:pPr algn="ctr" defTabSz="1429763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800" kern="0">
              <a:solidFill>
                <a:srgbClr val="000000"/>
              </a:solidFill>
              <a:latin typeface="Arial" charset="0"/>
              <a:ea typeface="ＭＳ Ｐゴシック" pitchFamily="50" charset="-128"/>
              <a:cs typeface="ＭＳ Ｐゴシック" pitchFamily="-29" charset="-128"/>
              <a:sym typeface="Palatino" charset="0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2227804" y="4242306"/>
            <a:ext cx="815419" cy="1866222"/>
            <a:chOff x="2805113" y="4152902"/>
            <a:chExt cx="718004" cy="1800223"/>
          </a:xfrm>
        </p:grpSpPr>
        <p:sp>
          <p:nvSpPr>
            <p:cNvPr id="36" name="直方体 35"/>
            <p:cNvSpPr/>
            <p:nvPr/>
          </p:nvSpPr>
          <p:spPr>
            <a:xfrm>
              <a:off x="2816804" y="4152902"/>
              <a:ext cx="706313" cy="1800000"/>
            </a:xfrm>
            <a:prstGeom prst="cube">
              <a:avLst>
                <a:gd name="adj" fmla="val 18257"/>
              </a:avLst>
            </a:prstGeom>
            <a:solidFill>
              <a:srgbClr val="0000B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703319">
                <a:defRPr/>
              </a:pPr>
              <a:endParaRPr lang="ja-JP" altLang="en-US" sz="1400" kern="0">
                <a:solidFill>
                  <a:prstClr val="white"/>
                </a:solidFill>
                <a:latin typeface="Calibri"/>
                <a:ea typeface="ＭＳ Ｐゴシック"/>
                <a:cs typeface="ヒラギノ明朝 ProN W3" charset="0"/>
                <a:sym typeface="Palatino" charset="0"/>
              </a:endParaRP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805113" y="4291013"/>
              <a:ext cx="581025" cy="1662112"/>
            </a:xfrm>
            <a:prstGeom prst="rect">
              <a:avLst/>
            </a:prstGeom>
            <a:solidFill>
              <a:srgbClr val="00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703319">
                <a:defRPr/>
              </a:pPr>
              <a:endParaRPr lang="ja-JP" altLang="en-US" sz="1400" kern="0">
                <a:solidFill>
                  <a:prstClr val="white"/>
                </a:solidFill>
                <a:latin typeface="Calibri"/>
                <a:ea typeface="ＭＳ Ｐゴシック"/>
                <a:cs typeface="ヒラギノ明朝 ProN W3" charset="0"/>
                <a:sym typeface="Palatino" charset="0"/>
              </a:endParaRPr>
            </a:p>
          </p:txBody>
        </p:sp>
      </p:grpSp>
      <p:sp>
        <p:nvSpPr>
          <p:cNvPr id="38" name="テキスト ボックス 83"/>
          <p:cNvSpPr txBox="1">
            <a:spLocks noChangeArrowheads="1"/>
          </p:cNvSpPr>
          <p:nvPr/>
        </p:nvSpPr>
        <p:spPr bwMode="auto">
          <a:xfrm rot="16200000">
            <a:off x="1928381" y="5084597"/>
            <a:ext cx="128194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350425">
              <a:defRPr/>
            </a:pPr>
            <a:r>
              <a:rPr lang="en-US" altLang="ja-JP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400 kW</a:t>
            </a:r>
            <a:br>
              <a:rPr lang="en-US" altLang="ja-JP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</a:br>
            <a:r>
              <a:rPr lang="en-US" altLang="ja-JP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(2015.3)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182848" y="4060234"/>
            <a:ext cx="956357" cy="414107"/>
          </a:xfrm>
          <a:prstGeom prst="rect">
            <a:avLst/>
          </a:prstGeom>
          <a:noFill/>
        </p:spPr>
        <p:txBody>
          <a:bodyPr wrap="square" lIns="70341" tIns="35152" rIns="70341" bIns="35152" rtlCol="0">
            <a:spAutoFit/>
          </a:bodyPr>
          <a:lstStyle/>
          <a:p>
            <a:pPr defTabSz="914400">
              <a:defRPr/>
            </a:pPr>
            <a:r>
              <a:rPr lang="en-US" altLang="ja-JP" sz="2200" b="1" kern="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(6.8)</a:t>
            </a:r>
            <a:endParaRPr lang="ja-JP" altLang="en-US" sz="2200" b="1" kern="0" baseline="300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明朝 ProN W3" charset="0"/>
              <a:sym typeface="Palatino" charset="0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2227804" y="3966756"/>
            <a:ext cx="819120" cy="2152810"/>
            <a:chOff x="2805113" y="4152901"/>
            <a:chExt cx="718004" cy="2218912"/>
          </a:xfrm>
        </p:grpSpPr>
        <p:sp>
          <p:nvSpPr>
            <p:cNvPr id="41" name="直方体 40"/>
            <p:cNvSpPr/>
            <p:nvPr/>
          </p:nvSpPr>
          <p:spPr>
            <a:xfrm>
              <a:off x="2816804" y="4152901"/>
              <a:ext cx="706313" cy="2218911"/>
            </a:xfrm>
            <a:prstGeom prst="cube">
              <a:avLst>
                <a:gd name="adj" fmla="val 18257"/>
              </a:avLst>
            </a:prstGeom>
            <a:solidFill>
              <a:srgbClr val="0000B8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703319">
                <a:defRPr/>
              </a:pPr>
              <a:endParaRPr lang="ja-JP" altLang="en-US" sz="1400" kern="0">
                <a:solidFill>
                  <a:prstClr val="white"/>
                </a:solidFill>
                <a:latin typeface="Calibri"/>
                <a:ea typeface="ＭＳ Ｐゴシック"/>
                <a:cs typeface="ヒラギノ明朝 ProN W3" charset="0"/>
                <a:sym typeface="Palatino" charset="0"/>
              </a:endParaRPr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2805113" y="4291013"/>
              <a:ext cx="581025" cy="2080800"/>
            </a:xfrm>
            <a:prstGeom prst="rect">
              <a:avLst/>
            </a:prstGeom>
            <a:solidFill>
              <a:srgbClr val="00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703319">
                <a:defRPr/>
              </a:pPr>
              <a:endParaRPr lang="ja-JP" altLang="en-US" sz="1400" kern="0">
                <a:solidFill>
                  <a:prstClr val="white"/>
                </a:solidFill>
                <a:latin typeface="Calibri"/>
                <a:ea typeface="ＭＳ Ｐゴシック"/>
                <a:cs typeface="ヒラギノ明朝 ProN W3" charset="0"/>
                <a:sym typeface="Palatino" charset="0"/>
              </a:endParaRPr>
            </a:p>
          </p:txBody>
        </p:sp>
      </p:grpSp>
      <p:sp>
        <p:nvSpPr>
          <p:cNvPr id="43" name="テキスト ボックス 83"/>
          <p:cNvSpPr txBox="1">
            <a:spLocks noChangeArrowheads="1"/>
          </p:cNvSpPr>
          <p:nvPr/>
        </p:nvSpPr>
        <p:spPr bwMode="auto">
          <a:xfrm rot="16200000">
            <a:off x="1849008" y="5032886"/>
            <a:ext cx="14341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350425">
              <a:defRPr/>
            </a:pPr>
            <a:r>
              <a:rPr lang="ja-JP" altLang="en-US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５</a:t>
            </a:r>
            <a:r>
              <a:rPr lang="en-US" altLang="ja-JP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00 kW</a:t>
            </a:r>
            <a:br>
              <a:rPr lang="en-US" altLang="ja-JP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</a:br>
            <a:r>
              <a:rPr lang="en-US" altLang="ja-JP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(2015.</a:t>
            </a:r>
            <a:r>
              <a:rPr lang="ja-JP" altLang="en-US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４</a:t>
            </a:r>
            <a:r>
              <a:rPr lang="en-US" altLang="ja-JP" sz="1600" b="1" kern="0" dirty="0">
                <a:solidFill>
                  <a:srgbClr val="FFFFFF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)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196620" y="3823750"/>
            <a:ext cx="1013328" cy="414107"/>
          </a:xfrm>
          <a:prstGeom prst="rect">
            <a:avLst/>
          </a:prstGeom>
          <a:noFill/>
        </p:spPr>
        <p:txBody>
          <a:bodyPr wrap="square" lIns="70341" tIns="35152" rIns="70341" bIns="35152" rtlCol="0">
            <a:spAutoFit/>
          </a:bodyPr>
          <a:lstStyle/>
          <a:p>
            <a:pPr defTabSz="914400">
              <a:defRPr/>
            </a:pPr>
            <a:r>
              <a:rPr lang="en-US" altLang="ja-JP" sz="2200" b="1" kern="0" dirty="0">
                <a:solidFill>
                  <a:sysClr val="windowText" lastClr="0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ヒラギノ明朝 ProN W3" charset="0"/>
                <a:sym typeface="Palatino" charset="0"/>
              </a:rPr>
              <a:t>(8.5)</a:t>
            </a:r>
            <a:endParaRPr lang="ja-JP" altLang="en-US" sz="2200" b="1" kern="0" baseline="30000" dirty="0">
              <a:solidFill>
                <a:sysClr val="windowText" lastClr="0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ヒラギノ明朝 ProN W3" charset="0"/>
              <a:sym typeface="Palatino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4498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9" grpId="0"/>
      <p:bldP spid="39" grpId="1"/>
      <p:bldP spid="43" grpId="0"/>
      <p:bldP spid="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3172420" y="1532825"/>
            <a:ext cx="6397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W </a:t>
            </a:r>
          </a:p>
          <a:p>
            <a:r>
              <a:rPr lang="en-US" altLang="ja-JP" sz="140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W/O </a:t>
            </a:r>
            <a:endParaRPr lang="ja-JP" altLang="en-US" sz="1400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62392" y="3809270"/>
            <a:ext cx="6397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W </a:t>
            </a:r>
          </a:p>
          <a:p>
            <a:r>
              <a:rPr lang="en-US" altLang="ja-JP" sz="1400" dirty="0" smtClean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W/O </a:t>
            </a:r>
            <a:endParaRPr lang="ja-JP" altLang="en-US" sz="1400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83638" y="5877277"/>
            <a:ext cx="4460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Chalkboard"/>
                <a:ea typeface="ＭＳ Ｐゴシック"/>
                <a:cs typeface="Chalkboard"/>
              </a:rPr>
              <a:t>Higher freq. components, related with cavitation phenomena, were sufficiently mitigated.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70419" y="1280585"/>
            <a:ext cx="8999838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9" descr="水銀ターゲットシステム"/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8999"/>
                  </a:srgbClr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70419" y="5544924"/>
            <a:ext cx="5479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>
                <a:solidFill>
                  <a:prstClr val="white"/>
                </a:solidFill>
                <a:latin typeface="Calibri"/>
                <a:ea typeface="ＭＳ Ｐゴシック"/>
              </a:rPr>
              <a:t>Preparing the Hg-Target system for 1MW operation</a:t>
            </a:r>
            <a:endParaRPr lang="ja-JP" altLang="en-US" sz="32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0419" y="101341"/>
            <a:ext cx="41654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latin typeface="Calibri"/>
                <a:ea typeface="ＭＳ Ｐゴシック"/>
              </a:rPr>
              <a:t>Hg-Target for </a:t>
            </a:r>
          </a:p>
          <a:p>
            <a:r>
              <a:rPr lang="en-US" altLang="ja-JP" sz="6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J-PARC MLF</a:t>
            </a:r>
          </a:p>
          <a:p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(3 </a:t>
            </a:r>
            <a:r>
              <a:rPr lang="en-US" altLang="ja-JP" sz="2000" dirty="0" err="1" smtClean="0">
                <a:solidFill>
                  <a:srgbClr val="FFFFFF"/>
                </a:solidFill>
                <a:latin typeface="Calibri"/>
                <a:ea typeface="ＭＳ Ｐゴシック"/>
              </a:rPr>
              <a:t>GeV</a:t>
            </a:r>
            <a:r>
              <a:rPr lang="en-US" altLang="ja-JP" sz="2000" dirty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– 1 MW)</a:t>
            </a:r>
            <a:endParaRPr lang="ja-JP" altLang="en-US" sz="20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95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分光器２_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113" y="768350"/>
            <a:ext cx="8667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477838" y="1701800"/>
            <a:ext cx="4967287" cy="4322763"/>
            <a:chOff x="476" y="663"/>
            <a:chExt cx="3061" cy="2596"/>
          </a:xfrm>
        </p:grpSpPr>
        <p:pic>
          <p:nvPicPr>
            <p:cNvPr id="5948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34" y="699"/>
              <a:ext cx="2981" cy="2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88" name="Rectangle 5"/>
            <p:cNvSpPr>
              <a:spLocks noChangeArrowheads="1"/>
            </p:cNvSpPr>
            <p:nvPr/>
          </p:nvSpPr>
          <p:spPr bwMode="auto">
            <a:xfrm>
              <a:off x="476" y="663"/>
              <a:ext cx="3061" cy="259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644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59395" name="Picture 6" descr="NOBORU鈴谷_修正_color_ページ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" y="1057275"/>
            <a:ext cx="129222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7"/>
          <p:cNvSpPr txBox="1">
            <a:spLocks noChangeArrowheads="1"/>
          </p:cNvSpPr>
          <p:nvPr/>
        </p:nvSpPr>
        <p:spPr bwMode="auto">
          <a:xfrm>
            <a:off x="5773737" y="784225"/>
            <a:ext cx="3641725" cy="431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marL="196850" indent="-196850" defTabSz="456440"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The first neutron in May, 2008</a:t>
            </a:r>
          </a:p>
          <a:p>
            <a:pPr marL="196850" indent="-196850" defTabSz="456440"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r>
              <a:rPr lang="en-US" altLang="ja-JP" sz="1600" dirty="0">
                <a:solidFill>
                  <a:srgbClr val="FF0000"/>
                </a:solidFill>
                <a:latin typeface="Helvetica" pitchFamily="34" charset="0"/>
                <a:ea typeface="ＭＳ Ｐゴシック" charset="-128"/>
              </a:rPr>
              <a:t>23 Neutron Beam Ports</a:t>
            </a:r>
            <a:endParaRPr lang="ja-JP" altLang="en-US" sz="1600" dirty="0">
              <a:solidFill>
                <a:srgbClr val="FF0000"/>
              </a:solidFill>
              <a:latin typeface="Helvetica" pitchFamily="34" charset="0"/>
              <a:ea typeface="ＭＳ Ｐゴシック" charset="-128"/>
            </a:endParaRPr>
          </a:p>
          <a:p>
            <a:pPr marL="196850" indent="-196850" defTabSz="456440">
              <a:spcBef>
                <a:spcPct val="30000"/>
              </a:spcBef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From Fundamental Physics to Industrial Uses</a:t>
            </a:r>
            <a:endParaRPr lang="ja-JP" altLang="en-US" sz="1600" dirty="0">
              <a:solidFill>
                <a:prstClr val="black"/>
              </a:solidFill>
              <a:latin typeface="Helvetica" pitchFamily="34" charset="0"/>
              <a:ea typeface="ＭＳ Ｐゴシック" charset="-128"/>
            </a:endParaRPr>
          </a:p>
          <a:p>
            <a:pPr marL="196850" indent="-196850" defTabSz="456440">
              <a:lnSpc>
                <a:spcPts val="500"/>
              </a:lnSpc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endParaRPr lang="ja-JP" altLang="en-US" sz="1600" dirty="0">
              <a:solidFill>
                <a:prstClr val="black"/>
              </a:solidFill>
              <a:latin typeface="Helvetica" pitchFamily="34" charset="0"/>
              <a:ea typeface="ＭＳ Ｐゴシック" charset="-128"/>
            </a:endParaRPr>
          </a:p>
          <a:p>
            <a:pPr marL="196850" indent="-196850" defTabSz="456440"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r>
              <a:rPr lang="en-US" altLang="ja-JP" sz="1600" dirty="0">
                <a:solidFill>
                  <a:srgbClr val="FF0000"/>
                </a:solidFill>
                <a:latin typeface="Helvetica" pitchFamily="34" charset="0"/>
                <a:ea typeface="ＭＳ Ｐゴシック" charset="-128"/>
              </a:rPr>
              <a:t>Operation: 19</a:t>
            </a: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 (Apr., 2015)</a:t>
            </a:r>
            <a:endParaRPr lang="ja-JP" altLang="en-US" sz="1600" dirty="0">
              <a:solidFill>
                <a:prstClr val="black"/>
              </a:solidFill>
              <a:latin typeface="Helvetica" pitchFamily="34" charset="0"/>
              <a:ea typeface="ＭＳ Ｐゴシック" charset="-128"/>
            </a:endParaRPr>
          </a:p>
          <a:p>
            <a:pPr marL="95250" indent="-95250" defTabSz="456440">
              <a:spcAft>
                <a:spcPts val="388"/>
              </a:spcAft>
              <a:buClr>
                <a:srgbClr val="0000FF"/>
              </a:buClr>
            </a:pPr>
            <a:r>
              <a:rPr lang="ja-JP" altLang="en-US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　 </a:t>
            </a:r>
            <a:r>
              <a:rPr lang="en-US" altLang="ja-JP" sz="1600" dirty="0">
                <a:solidFill>
                  <a:srgbClr val="FF0000"/>
                </a:solidFill>
                <a:latin typeface="Helvetica" pitchFamily="34" charset="0"/>
                <a:ea typeface="ＭＳ Ｐゴシック" charset="-128"/>
              </a:rPr>
              <a:t>Construction/Commissioning:2</a:t>
            </a:r>
          </a:p>
          <a:p>
            <a:pPr marL="196850" indent="-196850" defTabSz="456440">
              <a:spcAft>
                <a:spcPct val="20000"/>
              </a:spcAft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Constructed by</a:t>
            </a:r>
            <a:endParaRPr lang="ja-JP" altLang="en-US" sz="1600" dirty="0">
              <a:solidFill>
                <a:prstClr val="black"/>
              </a:solidFill>
              <a:latin typeface="Helvetica" pitchFamily="34" charset="0"/>
              <a:ea typeface="ＭＳ Ｐゴシック" charset="-128"/>
            </a:endParaRPr>
          </a:p>
          <a:p>
            <a:pPr marL="196850" indent="-196850" defTabSz="456440"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　・</a:t>
            </a: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KEK</a:t>
            </a:r>
          </a:p>
          <a:p>
            <a:pPr marL="196850" indent="-196850" defTabSz="456440"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　・</a:t>
            </a:r>
            <a:r>
              <a:rPr lang="en-US" altLang="ja-JP" sz="1600" dirty="0">
                <a:solidFill>
                  <a:prstClr val="black"/>
                </a:solidFill>
                <a:latin typeface="Arial" charset="0"/>
                <a:ea typeface="ＭＳ Ｐゴシック" charset="-128"/>
              </a:rPr>
              <a:t>JAEA</a:t>
            </a:r>
          </a:p>
          <a:p>
            <a:pPr marL="196850" indent="-196850" defTabSz="456440"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　・</a:t>
            </a: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Ibaraki Prefecture</a:t>
            </a:r>
            <a:endParaRPr lang="ja-JP" altLang="en-US" sz="1600" dirty="0">
              <a:solidFill>
                <a:prstClr val="black"/>
              </a:solidFill>
              <a:latin typeface="Helvetica" pitchFamily="34" charset="0"/>
              <a:ea typeface="ＭＳ Ｐゴシック" charset="-128"/>
            </a:endParaRPr>
          </a:p>
          <a:p>
            <a:pPr marL="196850" indent="-196850" defTabSz="456440"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ja-JP" altLang="en-US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　・</a:t>
            </a: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Universities, Institutes &amp; </a:t>
            </a:r>
          </a:p>
          <a:p>
            <a:pPr marL="196850" indent="-196850" defTabSz="456440">
              <a:spcAft>
                <a:spcPct val="20000"/>
              </a:spcAft>
              <a:buClr>
                <a:srgbClr val="0000FF"/>
              </a:buClr>
              <a:buSzPct val="70000"/>
              <a:buFont typeface="Wingdings" pitchFamily="2" charset="2"/>
              <a:buNone/>
            </a:pP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    Government organizations... </a:t>
            </a:r>
            <a:endParaRPr lang="ja-JP" altLang="en-US" sz="1600" dirty="0">
              <a:solidFill>
                <a:prstClr val="black"/>
              </a:solidFill>
              <a:latin typeface="Helvetica" pitchFamily="34" charset="0"/>
              <a:ea typeface="ＭＳ Ｐゴシック" charset="-128"/>
            </a:endParaRPr>
          </a:p>
          <a:p>
            <a:pPr marL="196850" indent="-196850" defTabSz="456440"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Yearly Operation Days</a:t>
            </a:r>
          </a:p>
          <a:p>
            <a:pPr defTabSz="456440">
              <a:buClr>
                <a:srgbClr val="0000FF"/>
              </a:buClr>
            </a:pPr>
            <a:r>
              <a:rPr lang="ja-JP" altLang="en-US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　・</a:t>
            </a:r>
            <a:r>
              <a:rPr lang="en-US" altLang="ja-JP" sz="1600" dirty="0">
                <a:solidFill>
                  <a:srgbClr val="FF0000"/>
                </a:solidFill>
                <a:latin typeface="Helvetica" pitchFamily="34" charset="0"/>
                <a:ea typeface="ＭＳ Ｐゴシック" charset="-128"/>
              </a:rPr>
              <a:t>~180</a:t>
            </a:r>
          </a:p>
          <a:p>
            <a:pPr marL="196850" indent="-196850" defTabSz="456440">
              <a:buClr>
                <a:srgbClr val="0000FF"/>
              </a:buClr>
              <a:buFont typeface="Wingdings" pitchFamily="2" charset="2"/>
              <a:buBlip>
                <a:blip r:embed="rId6"/>
              </a:buBlip>
            </a:pP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Yearly Guest Number</a:t>
            </a:r>
          </a:p>
          <a:p>
            <a:pPr defTabSz="456440">
              <a:buClr>
                <a:srgbClr val="0000FF"/>
              </a:buClr>
            </a:pPr>
            <a:r>
              <a:rPr lang="ja-JP" altLang="en-US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　・</a:t>
            </a:r>
            <a:r>
              <a:rPr lang="en-US" altLang="ja-JP" sz="1600" dirty="0">
                <a:solidFill>
                  <a:prstClr val="black"/>
                </a:solidFill>
                <a:latin typeface="Helvetica" pitchFamily="34" charset="0"/>
                <a:ea typeface="ＭＳ Ｐゴシック" charset="-128"/>
              </a:rPr>
              <a:t>731 (2014)</a:t>
            </a:r>
            <a:endParaRPr lang="ja-JP" altLang="en-US" sz="1600" dirty="0">
              <a:solidFill>
                <a:prstClr val="black"/>
              </a:solidFill>
              <a:latin typeface="Helvetica" pitchFamily="34" charset="0"/>
              <a:ea typeface="ＭＳ Ｐゴシック" charset="-128"/>
            </a:endParaRPr>
          </a:p>
        </p:txBody>
      </p:sp>
      <p:pic>
        <p:nvPicPr>
          <p:cNvPr id="59397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2247900"/>
            <a:ext cx="16605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11" descr="HRC_back_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613" y="2868613"/>
            <a:ext cx="10668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13" descr="3D-2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2425" y="5724525"/>
            <a:ext cx="884238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4" descr="detector-2M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6225" y="1905000"/>
            <a:ext cx="9525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5" descr="sirius_front_inside_final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60888" y="5842000"/>
            <a:ext cx="116363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6" descr="HRC_3_front_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0025" y="3489325"/>
            <a:ext cx="1160463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9538" y="5119688"/>
            <a:ext cx="919162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4" name="Line 18"/>
          <p:cNvSpPr>
            <a:spLocks noChangeShapeType="1"/>
          </p:cNvSpPr>
          <p:nvPr/>
        </p:nvSpPr>
        <p:spPr bwMode="auto">
          <a:xfrm flipV="1">
            <a:off x="2517775" y="1701800"/>
            <a:ext cx="11113" cy="623888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05" name="Line 19"/>
          <p:cNvSpPr>
            <a:spLocks noChangeShapeType="1"/>
          </p:cNvSpPr>
          <p:nvPr/>
        </p:nvSpPr>
        <p:spPr bwMode="auto">
          <a:xfrm flipV="1">
            <a:off x="3408363" y="2743200"/>
            <a:ext cx="754062" cy="81915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06" name="Line 20"/>
          <p:cNvSpPr>
            <a:spLocks noChangeShapeType="1"/>
          </p:cNvSpPr>
          <p:nvPr/>
        </p:nvSpPr>
        <p:spPr bwMode="auto">
          <a:xfrm flipV="1">
            <a:off x="3581400" y="3200400"/>
            <a:ext cx="1038225" cy="4191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07" name="Line 21"/>
          <p:cNvSpPr>
            <a:spLocks noChangeShapeType="1"/>
          </p:cNvSpPr>
          <p:nvPr/>
        </p:nvSpPr>
        <p:spPr bwMode="auto">
          <a:xfrm>
            <a:off x="3276600" y="4076700"/>
            <a:ext cx="733425" cy="381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08" name="Rectangle 22"/>
          <p:cNvSpPr>
            <a:spLocks noChangeArrowheads="1"/>
          </p:cNvSpPr>
          <p:nvPr/>
        </p:nvSpPr>
        <p:spPr bwMode="auto">
          <a:xfrm>
            <a:off x="47625" y="814388"/>
            <a:ext cx="5743575" cy="60198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 defTabSz="456440"/>
            <a:endParaRPr lang="ja-JP" altLang="ja-JP" sz="2400">
              <a:solidFill>
                <a:prstClr val="black"/>
              </a:solidFill>
              <a:latin typeface="Helvetica" pitchFamily="34" charset="0"/>
              <a:ea typeface="ＭＳ Ｐゴシック"/>
            </a:endParaRPr>
          </a:p>
        </p:txBody>
      </p:sp>
      <p:sp>
        <p:nvSpPr>
          <p:cNvPr id="59409" name="Line 23"/>
          <p:cNvSpPr>
            <a:spLocks noChangeShapeType="1"/>
          </p:cNvSpPr>
          <p:nvPr/>
        </p:nvSpPr>
        <p:spPr bwMode="auto">
          <a:xfrm>
            <a:off x="3051175" y="4724400"/>
            <a:ext cx="868363" cy="534988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0" name="Line 24"/>
          <p:cNvSpPr>
            <a:spLocks noChangeShapeType="1"/>
          </p:cNvSpPr>
          <p:nvPr/>
        </p:nvSpPr>
        <p:spPr bwMode="auto">
          <a:xfrm>
            <a:off x="3124200" y="5067300"/>
            <a:ext cx="1571625" cy="7620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1" name="Line 25"/>
          <p:cNvSpPr>
            <a:spLocks noChangeShapeType="1"/>
          </p:cNvSpPr>
          <p:nvPr/>
        </p:nvSpPr>
        <p:spPr bwMode="auto">
          <a:xfrm>
            <a:off x="2962275" y="5202238"/>
            <a:ext cx="592138" cy="614362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2" name="Line 26"/>
          <p:cNvSpPr>
            <a:spLocks noChangeShapeType="1"/>
          </p:cNvSpPr>
          <p:nvPr/>
        </p:nvSpPr>
        <p:spPr bwMode="auto">
          <a:xfrm flipH="1">
            <a:off x="1190625" y="4762500"/>
            <a:ext cx="1476375" cy="9525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3" name="Line 27"/>
          <p:cNvSpPr>
            <a:spLocks noChangeShapeType="1"/>
          </p:cNvSpPr>
          <p:nvPr/>
        </p:nvSpPr>
        <p:spPr bwMode="auto">
          <a:xfrm flipH="1">
            <a:off x="1524000" y="4838700"/>
            <a:ext cx="990600" cy="3048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4" name="Line 28"/>
          <p:cNvSpPr>
            <a:spLocks noChangeShapeType="1"/>
          </p:cNvSpPr>
          <p:nvPr/>
        </p:nvSpPr>
        <p:spPr bwMode="auto">
          <a:xfrm flipH="1" flipV="1">
            <a:off x="1682750" y="4421188"/>
            <a:ext cx="847725" cy="20955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5" name="Line 29"/>
          <p:cNvSpPr>
            <a:spLocks noChangeShapeType="1"/>
          </p:cNvSpPr>
          <p:nvPr/>
        </p:nvSpPr>
        <p:spPr bwMode="auto">
          <a:xfrm flipH="1" flipV="1">
            <a:off x="1050925" y="3451225"/>
            <a:ext cx="1387475" cy="625475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6" name="Line 30"/>
          <p:cNvSpPr>
            <a:spLocks noChangeShapeType="1"/>
          </p:cNvSpPr>
          <p:nvPr/>
        </p:nvSpPr>
        <p:spPr bwMode="auto">
          <a:xfrm flipV="1">
            <a:off x="3241675" y="1752600"/>
            <a:ext cx="1149350" cy="1814513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7" name="Line 31"/>
          <p:cNvSpPr>
            <a:spLocks noChangeShapeType="1"/>
          </p:cNvSpPr>
          <p:nvPr/>
        </p:nvSpPr>
        <p:spPr bwMode="auto">
          <a:xfrm flipV="1">
            <a:off x="3055938" y="2514600"/>
            <a:ext cx="420687" cy="11303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18" name="Text Box 32"/>
          <p:cNvSpPr txBox="1">
            <a:spLocks noChangeArrowheads="1"/>
          </p:cNvSpPr>
          <p:nvPr/>
        </p:nvSpPr>
        <p:spPr bwMode="auto">
          <a:xfrm>
            <a:off x="4935538" y="3843338"/>
            <a:ext cx="998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defTabSz="456440"/>
            <a:r>
              <a:rPr lang="en-US" altLang="ja-JP" sz="1000" b="1" dirty="0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4SEASONS </a:t>
            </a:r>
          </a:p>
          <a:p>
            <a:pPr defTabSz="456440"/>
            <a:r>
              <a:rPr lang="en-US" altLang="ja-JP" sz="1000" b="1" dirty="0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(JAEA)</a:t>
            </a:r>
          </a:p>
        </p:txBody>
      </p:sp>
      <p:sp>
        <p:nvSpPr>
          <p:cNvPr id="59419" name="Text Box 33"/>
          <p:cNvSpPr txBox="1">
            <a:spLocks noChangeArrowheads="1"/>
          </p:cNvSpPr>
          <p:nvPr/>
        </p:nvSpPr>
        <p:spPr bwMode="auto">
          <a:xfrm>
            <a:off x="9525" y="2781300"/>
            <a:ext cx="787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 defTabSz="456440"/>
            <a:r>
              <a:rPr lang="en-US" altLang="ja-JP" sz="1000" b="1" dirty="0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HRC (KEK)</a:t>
            </a:r>
          </a:p>
        </p:txBody>
      </p:sp>
      <p:sp>
        <p:nvSpPr>
          <p:cNvPr id="59420" name="Rectangle 35"/>
          <p:cNvSpPr>
            <a:spLocks noChangeArrowheads="1"/>
          </p:cNvSpPr>
          <p:nvPr/>
        </p:nvSpPr>
        <p:spPr bwMode="auto">
          <a:xfrm>
            <a:off x="4772025" y="1177925"/>
            <a:ext cx="1125538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pPr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ANNRI</a:t>
            </a:r>
          </a:p>
          <a:p>
            <a:pPr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(Tokyo Tech. U.,  JAEA,, </a:t>
            </a:r>
          </a:p>
          <a:p>
            <a:pPr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Hokkaido U.)</a:t>
            </a:r>
          </a:p>
        </p:txBody>
      </p:sp>
      <p:sp>
        <p:nvSpPr>
          <p:cNvPr id="59421" name="Rectangle 36"/>
          <p:cNvSpPr>
            <a:spLocks noChangeArrowheads="1"/>
          </p:cNvSpPr>
          <p:nvPr/>
        </p:nvSpPr>
        <p:spPr bwMode="auto">
          <a:xfrm>
            <a:off x="2168525" y="1419225"/>
            <a:ext cx="9366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SHRPD(KEK) </a:t>
            </a:r>
          </a:p>
        </p:txBody>
      </p:sp>
      <p:sp>
        <p:nvSpPr>
          <p:cNvPr id="59422" name="Rectangle 37"/>
          <p:cNvSpPr>
            <a:spLocks noChangeArrowheads="1"/>
          </p:cNvSpPr>
          <p:nvPr/>
        </p:nvSpPr>
        <p:spPr bwMode="auto">
          <a:xfrm>
            <a:off x="111125" y="1049338"/>
            <a:ext cx="1163638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NOBORU (JAEA) </a:t>
            </a:r>
          </a:p>
        </p:txBody>
      </p:sp>
      <p:sp>
        <p:nvSpPr>
          <p:cNvPr id="59423" name="Line 38"/>
          <p:cNvSpPr>
            <a:spLocks noChangeShapeType="1"/>
          </p:cNvSpPr>
          <p:nvPr/>
        </p:nvSpPr>
        <p:spPr bwMode="auto">
          <a:xfrm flipH="1" flipV="1">
            <a:off x="1139825" y="1790700"/>
            <a:ext cx="1581150" cy="2293938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24" name="Rectangle 40"/>
          <p:cNvSpPr>
            <a:spLocks noChangeArrowheads="1"/>
          </p:cNvSpPr>
          <p:nvPr/>
        </p:nvSpPr>
        <p:spPr bwMode="auto">
          <a:xfrm>
            <a:off x="409575" y="6486525"/>
            <a:ext cx="884238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pPr algn="ctr"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SOFIA (KEK)</a:t>
            </a:r>
          </a:p>
        </p:txBody>
      </p:sp>
      <p:sp>
        <p:nvSpPr>
          <p:cNvPr id="59425" name="Rectangle 41"/>
          <p:cNvSpPr>
            <a:spLocks noChangeArrowheads="1"/>
          </p:cNvSpPr>
          <p:nvPr/>
        </p:nvSpPr>
        <p:spPr bwMode="auto">
          <a:xfrm>
            <a:off x="4924425" y="2209800"/>
            <a:ext cx="9144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pPr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iBIX </a:t>
            </a:r>
          </a:p>
          <a:p>
            <a:pPr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(Ibraki Pref.)</a:t>
            </a:r>
          </a:p>
        </p:txBody>
      </p:sp>
      <p:sp>
        <p:nvSpPr>
          <p:cNvPr id="59426" name="Rectangle 42"/>
          <p:cNvSpPr>
            <a:spLocks noChangeArrowheads="1"/>
          </p:cNvSpPr>
          <p:nvPr/>
        </p:nvSpPr>
        <p:spPr bwMode="auto">
          <a:xfrm>
            <a:off x="4789488" y="6459538"/>
            <a:ext cx="108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iMATERIA </a:t>
            </a:r>
          </a:p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(Ibraki Pref..)</a:t>
            </a:r>
          </a:p>
        </p:txBody>
      </p:sp>
      <p:sp>
        <p:nvSpPr>
          <p:cNvPr id="59427" name="Rectangle 43"/>
          <p:cNvSpPr>
            <a:spLocks noChangeArrowheads="1"/>
          </p:cNvSpPr>
          <p:nvPr/>
        </p:nvSpPr>
        <p:spPr bwMode="auto">
          <a:xfrm>
            <a:off x="3522663" y="6624638"/>
            <a:ext cx="1447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pPr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TAKUMI (JAEA)</a:t>
            </a:r>
          </a:p>
        </p:txBody>
      </p:sp>
      <p:pic>
        <p:nvPicPr>
          <p:cNvPr id="59428" name="Picture 44" descr="j_parc_back_2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97275" y="5862638"/>
            <a:ext cx="925513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29" name="Rectangle 45"/>
          <p:cNvSpPr>
            <a:spLocks noChangeArrowheads="1"/>
          </p:cNvSpPr>
          <p:nvPr/>
        </p:nvSpPr>
        <p:spPr bwMode="auto">
          <a:xfrm>
            <a:off x="4714875" y="5337175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NOVA </a:t>
            </a:r>
          </a:p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(NEDO, KEK)</a:t>
            </a:r>
          </a:p>
        </p:txBody>
      </p:sp>
      <p:pic>
        <p:nvPicPr>
          <p:cNvPr id="475182" name="Picture 46" descr="all_09_28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488" y="3579813"/>
            <a:ext cx="1589087" cy="1109662"/>
          </a:xfrm>
          <a:prstGeom prst="rect">
            <a:avLst/>
          </a:prstGeom>
          <a:noFill/>
          <a:effectLst>
            <a:outerShdw dist="107763" dir="2700000" algn="ctr" rotWithShape="0">
              <a:schemeClr val="bg1">
                <a:alpha val="50000"/>
              </a:schemeClr>
            </a:outerShdw>
          </a:effectLst>
        </p:spPr>
      </p:pic>
      <p:sp>
        <p:nvSpPr>
          <p:cNvPr id="59431" name="Text Box 47"/>
          <p:cNvSpPr txBox="1">
            <a:spLocks noChangeArrowheads="1"/>
          </p:cNvSpPr>
          <p:nvPr/>
        </p:nvSpPr>
        <p:spPr bwMode="auto">
          <a:xfrm>
            <a:off x="66675" y="4194175"/>
            <a:ext cx="833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AMATERAS</a:t>
            </a:r>
          </a:p>
          <a:p>
            <a:pPr algn="ctr"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(JAEA)</a:t>
            </a:r>
          </a:p>
        </p:txBody>
      </p:sp>
      <p:pic>
        <p:nvPicPr>
          <p:cNvPr id="59432" name="Picture 48" descr="４π検出器３Ｄ4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0" y="1077913"/>
            <a:ext cx="6794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33" name="Text Box 49"/>
          <p:cNvSpPr txBox="1">
            <a:spLocks noChangeArrowheads="1"/>
          </p:cNvSpPr>
          <p:nvPr/>
        </p:nvSpPr>
        <p:spPr bwMode="auto">
          <a:xfrm>
            <a:off x="11113" y="2514600"/>
            <a:ext cx="1770062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PLANET (JAEA, U. of Tokyo)</a:t>
            </a:r>
          </a:p>
        </p:txBody>
      </p:sp>
      <p:sp>
        <p:nvSpPr>
          <p:cNvPr id="59434" name="Line 50"/>
          <p:cNvSpPr>
            <a:spLocks noChangeShapeType="1"/>
          </p:cNvSpPr>
          <p:nvPr/>
        </p:nvSpPr>
        <p:spPr bwMode="auto">
          <a:xfrm flipH="1" flipV="1">
            <a:off x="1289050" y="2735263"/>
            <a:ext cx="1273175" cy="1303337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59435" name="Picture 51" descr="3dv35B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1790700"/>
            <a:ext cx="10668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36" name="Picture 52" descr="BL02_all_090123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7225" y="2613025"/>
            <a:ext cx="129857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37" name="Text Box 56"/>
          <p:cNvSpPr txBox="1">
            <a:spLocks noChangeArrowheads="1"/>
          </p:cNvSpPr>
          <p:nvPr/>
        </p:nvSpPr>
        <p:spPr bwMode="auto">
          <a:xfrm>
            <a:off x="4916488" y="3222625"/>
            <a:ext cx="8620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DNA (JAEA)</a:t>
            </a:r>
          </a:p>
        </p:txBody>
      </p:sp>
      <p:pic>
        <p:nvPicPr>
          <p:cNvPr id="59438" name="図 87" descr="BL08_イメージ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3763" y="842963"/>
            <a:ext cx="106680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39" name="Rectangle 87"/>
          <p:cNvSpPr>
            <a:spLocks noChangeArrowheads="1"/>
          </p:cNvSpPr>
          <p:nvPr/>
        </p:nvSpPr>
        <p:spPr bwMode="auto">
          <a:xfrm>
            <a:off x="2554288" y="6578600"/>
            <a:ext cx="1000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SENJU (JAEA)</a:t>
            </a:r>
          </a:p>
        </p:txBody>
      </p:sp>
      <p:sp>
        <p:nvSpPr>
          <p:cNvPr id="59440" name="Rectangle 92"/>
          <p:cNvSpPr>
            <a:spLocks noChangeArrowheads="1"/>
          </p:cNvSpPr>
          <p:nvPr/>
        </p:nvSpPr>
        <p:spPr bwMode="auto">
          <a:xfrm>
            <a:off x="1460500" y="6432550"/>
            <a:ext cx="749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SHARAKU</a:t>
            </a:r>
          </a:p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 (JAEA)</a:t>
            </a:r>
          </a:p>
        </p:txBody>
      </p:sp>
      <p:sp>
        <p:nvSpPr>
          <p:cNvPr id="59441" name="Text Box 164"/>
          <p:cNvSpPr txBox="1">
            <a:spLocks noChangeAspect="1" noChangeArrowheads="1"/>
          </p:cNvSpPr>
          <p:nvPr/>
        </p:nvSpPr>
        <p:spPr bwMode="auto">
          <a:xfrm>
            <a:off x="1346200" y="1666875"/>
            <a:ext cx="9779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 algn="ctr" defTabSz="1279525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SPICA</a:t>
            </a:r>
          </a:p>
          <a:p>
            <a:pPr defTabSz="1279525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 (NEDO, KEK)</a:t>
            </a:r>
          </a:p>
        </p:txBody>
      </p:sp>
      <p:sp>
        <p:nvSpPr>
          <p:cNvPr id="59442" name="Line 18"/>
          <p:cNvSpPr>
            <a:spLocks noChangeShapeType="1"/>
          </p:cNvSpPr>
          <p:nvPr/>
        </p:nvSpPr>
        <p:spPr bwMode="auto">
          <a:xfrm flipH="1" flipV="1">
            <a:off x="1785938" y="2046288"/>
            <a:ext cx="547687" cy="620712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43" name="Line 25"/>
          <p:cNvSpPr>
            <a:spLocks noChangeShapeType="1"/>
          </p:cNvSpPr>
          <p:nvPr/>
        </p:nvSpPr>
        <p:spPr bwMode="auto">
          <a:xfrm>
            <a:off x="2867025" y="5105400"/>
            <a:ext cx="125413" cy="65405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0" name="Text Box 160"/>
          <p:cNvSpPr txBox="1">
            <a:spLocks noChangeArrowheads="1"/>
          </p:cNvSpPr>
          <p:nvPr/>
        </p:nvSpPr>
        <p:spPr bwMode="auto">
          <a:xfrm>
            <a:off x="3675063" y="5710238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1" name="Text Box 160"/>
          <p:cNvSpPr txBox="1">
            <a:spLocks noChangeArrowheads="1"/>
          </p:cNvSpPr>
          <p:nvPr/>
        </p:nvSpPr>
        <p:spPr bwMode="auto">
          <a:xfrm>
            <a:off x="4941888" y="56896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3" name="Text Box 160"/>
          <p:cNvSpPr txBox="1">
            <a:spLocks noChangeArrowheads="1"/>
          </p:cNvSpPr>
          <p:nvPr/>
        </p:nvSpPr>
        <p:spPr bwMode="auto">
          <a:xfrm>
            <a:off x="4924425" y="35814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4" name="Text Box 160"/>
          <p:cNvSpPr txBox="1">
            <a:spLocks noChangeArrowheads="1"/>
          </p:cNvSpPr>
          <p:nvPr/>
        </p:nvSpPr>
        <p:spPr bwMode="auto">
          <a:xfrm>
            <a:off x="200025" y="55626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5" name="Text Box 160"/>
          <p:cNvSpPr txBox="1">
            <a:spLocks noChangeArrowheads="1"/>
          </p:cNvSpPr>
          <p:nvPr/>
        </p:nvSpPr>
        <p:spPr bwMode="auto">
          <a:xfrm>
            <a:off x="4695825" y="941388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6" name="Text Box 160"/>
          <p:cNvSpPr txBox="1">
            <a:spLocks noChangeArrowheads="1"/>
          </p:cNvSpPr>
          <p:nvPr/>
        </p:nvSpPr>
        <p:spPr bwMode="auto">
          <a:xfrm>
            <a:off x="2135188" y="7239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7" name="Text Box 160"/>
          <p:cNvSpPr txBox="1">
            <a:spLocks noChangeArrowheads="1"/>
          </p:cNvSpPr>
          <p:nvPr/>
        </p:nvSpPr>
        <p:spPr bwMode="auto">
          <a:xfrm>
            <a:off x="104775" y="8382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8" name="Text Box 160"/>
          <p:cNvSpPr txBox="1">
            <a:spLocks noChangeArrowheads="1"/>
          </p:cNvSpPr>
          <p:nvPr/>
        </p:nvSpPr>
        <p:spPr bwMode="auto">
          <a:xfrm>
            <a:off x="608013" y="38100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89" name="Text Box 160"/>
          <p:cNvSpPr txBox="1">
            <a:spLocks noChangeArrowheads="1"/>
          </p:cNvSpPr>
          <p:nvPr/>
        </p:nvSpPr>
        <p:spPr bwMode="auto">
          <a:xfrm>
            <a:off x="4848225" y="19050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pic>
        <p:nvPicPr>
          <p:cNvPr id="59459" name="Picture 2" descr="nop-bl05_071105R 2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8025" y="1752600"/>
            <a:ext cx="7572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60" name="Text Box 34"/>
          <p:cNvSpPr txBox="1">
            <a:spLocks noChangeArrowheads="1"/>
          </p:cNvSpPr>
          <p:nvPr/>
        </p:nvSpPr>
        <p:spPr bwMode="auto">
          <a:xfrm>
            <a:off x="3295650" y="2325688"/>
            <a:ext cx="747713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NOP(KEK)</a:t>
            </a:r>
          </a:p>
        </p:txBody>
      </p:sp>
      <p:sp>
        <p:nvSpPr>
          <p:cNvPr id="92" name="Text Box 155"/>
          <p:cNvSpPr txBox="1">
            <a:spLocks noChangeArrowheads="1"/>
          </p:cNvSpPr>
          <p:nvPr/>
        </p:nvSpPr>
        <p:spPr bwMode="auto">
          <a:xfrm>
            <a:off x="3367088" y="763588"/>
            <a:ext cx="984250" cy="246062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3175">
            <a:solidFill>
              <a:srgbClr val="0066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Construction</a:t>
            </a:r>
          </a:p>
        </p:txBody>
      </p:sp>
      <p:pic>
        <p:nvPicPr>
          <p:cNvPr id="59462" name="Picture 6" descr="C:\Users\masa\AppData\Local\Temp\VMwareDnD\9db9829f\VNR_all_a_100821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536700" y="5829300"/>
            <a:ext cx="8858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63" name="Line 25"/>
          <p:cNvSpPr>
            <a:spLocks noChangeShapeType="1"/>
          </p:cNvSpPr>
          <p:nvPr/>
        </p:nvSpPr>
        <p:spPr bwMode="auto">
          <a:xfrm flipH="1">
            <a:off x="2181225" y="4876800"/>
            <a:ext cx="533400" cy="8382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59464" name="Picture 2" descr="C:\Users\arai\Documents\あらいくま ＠ Dell\発表資料　画材\装置3D図\BL18\BL18s.tif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84463" y="5946775"/>
            <a:ext cx="790575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Text Box 160"/>
          <p:cNvSpPr txBox="1">
            <a:spLocks noChangeArrowheads="1"/>
          </p:cNvSpPr>
          <p:nvPr/>
        </p:nvSpPr>
        <p:spPr bwMode="auto">
          <a:xfrm>
            <a:off x="2439988" y="5838825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95" name="Text Box 160"/>
          <p:cNvSpPr txBox="1">
            <a:spLocks noChangeArrowheads="1"/>
          </p:cNvSpPr>
          <p:nvPr/>
        </p:nvSpPr>
        <p:spPr bwMode="auto">
          <a:xfrm>
            <a:off x="1282700" y="5819775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97" name="Text Box 160"/>
          <p:cNvSpPr txBox="1">
            <a:spLocks noChangeArrowheads="1"/>
          </p:cNvSpPr>
          <p:nvPr/>
        </p:nvSpPr>
        <p:spPr bwMode="auto">
          <a:xfrm>
            <a:off x="4870450" y="2849563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98" name="Text Box 160"/>
          <p:cNvSpPr txBox="1">
            <a:spLocks noChangeArrowheads="1"/>
          </p:cNvSpPr>
          <p:nvPr/>
        </p:nvSpPr>
        <p:spPr bwMode="auto">
          <a:xfrm>
            <a:off x="3500438" y="1725613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pic>
        <p:nvPicPr>
          <p:cNvPr id="59469" name="図 98" descr="名称未設定 1.png"/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113" y="985838"/>
            <a:ext cx="9112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Text Box 160"/>
          <p:cNvSpPr txBox="1">
            <a:spLocks noChangeArrowheads="1"/>
          </p:cNvSpPr>
          <p:nvPr/>
        </p:nvSpPr>
        <p:spPr bwMode="auto">
          <a:xfrm>
            <a:off x="4930775" y="5140646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101" name="Text Box 160"/>
          <p:cNvSpPr txBox="1">
            <a:spLocks noChangeArrowheads="1"/>
          </p:cNvSpPr>
          <p:nvPr/>
        </p:nvSpPr>
        <p:spPr bwMode="auto">
          <a:xfrm>
            <a:off x="4523833" y="4821238"/>
            <a:ext cx="912430" cy="276999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200" b="1" dirty="0">
                <a:solidFill>
                  <a:srgbClr val="FF0000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102" name="Text Box 160"/>
          <p:cNvSpPr txBox="1">
            <a:spLocks noChangeArrowheads="1"/>
          </p:cNvSpPr>
          <p:nvPr/>
        </p:nvSpPr>
        <p:spPr bwMode="auto">
          <a:xfrm>
            <a:off x="1217613" y="81915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59473" name="Line 31"/>
          <p:cNvSpPr>
            <a:spLocks noChangeShapeType="1"/>
          </p:cNvSpPr>
          <p:nvPr/>
        </p:nvSpPr>
        <p:spPr bwMode="auto">
          <a:xfrm flipV="1">
            <a:off x="2887663" y="1762125"/>
            <a:ext cx="407987" cy="182880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74" name="Text Box 34"/>
          <p:cNvSpPr txBox="1">
            <a:spLocks noChangeArrowheads="1"/>
          </p:cNvSpPr>
          <p:nvPr/>
        </p:nvSpPr>
        <p:spPr bwMode="auto">
          <a:xfrm>
            <a:off x="2992438" y="1398588"/>
            <a:ext cx="117633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algn="ctr"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VIN_ROSE</a:t>
            </a:r>
          </a:p>
          <a:p>
            <a:pPr algn="ctr" defTabSz="456440">
              <a:lnSpc>
                <a:spcPts val="1000"/>
              </a:lnSpc>
            </a:pPr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 charset="-128"/>
              </a:rPr>
              <a:t>(KEK, Kyoto Univ.)</a:t>
            </a:r>
          </a:p>
        </p:txBody>
      </p:sp>
      <p:sp>
        <p:nvSpPr>
          <p:cNvPr id="59475" name="Line 23"/>
          <p:cNvSpPr>
            <a:spLocks noChangeShapeType="1"/>
          </p:cNvSpPr>
          <p:nvPr/>
        </p:nvSpPr>
        <p:spPr bwMode="auto">
          <a:xfrm>
            <a:off x="3175000" y="4422775"/>
            <a:ext cx="782638" cy="103188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76" name="Line 23"/>
          <p:cNvSpPr>
            <a:spLocks noChangeShapeType="1"/>
          </p:cNvSpPr>
          <p:nvPr/>
        </p:nvSpPr>
        <p:spPr bwMode="auto">
          <a:xfrm>
            <a:off x="3105150" y="4621213"/>
            <a:ext cx="792163" cy="285750"/>
          </a:xfrm>
          <a:prstGeom prst="line">
            <a:avLst/>
          </a:prstGeom>
          <a:noFill/>
          <a:ln w="15875">
            <a:solidFill>
              <a:srgbClr val="FF0080"/>
            </a:solidFill>
            <a:round/>
            <a:headEnd/>
            <a:tailEnd type="oval" w="med" len="med"/>
          </a:ln>
        </p:spPr>
        <p:txBody>
          <a:bodyPr/>
          <a:lstStyle/>
          <a:p>
            <a:pPr defTabSz="45644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9477" name="Rectangle 43"/>
          <p:cNvSpPr>
            <a:spLocks noChangeArrowheads="1"/>
          </p:cNvSpPr>
          <p:nvPr/>
        </p:nvSpPr>
        <p:spPr bwMode="auto">
          <a:xfrm>
            <a:off x="3957638" y="4806950"/>
            <a:ext cx="14478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pPr defTabSz="456440">
              <a:lnSpc>
                <a:spcPts val="1000"/>
              </a:lnSpc>
            </a:pPr>
            <a:r>
              <a:rPr lang="en-US" altLang="ja-JP" sz="1000" b="1" dirty="0">
                <a:solidFill>
                  <a:srgbClr val="FF0000"/>
                </a:solidFill>
                <a:latin typeface="ＭＳ Ｐゴシック" charset="-128"/>
                <a:ea typeface="ＭＳ Ｐゴシック"/>
              </a:rPr>
              <a:t>RADEN </a:t>
            </a:r>
          </a:p>
          <a:p>
            <a:pPr defTabSz="456440">
              <a:lnSpc>
                <a:spcPts val="1000"/>
              </a:lnSpc>
            </a:pPr>
            <a:r>
              <a:rPr lang="en-US" altLang="ja-JP" sz="1000" b="1" dirty="0">
                <a:solidFill>
                  <a:srgbClr val="FF0000"/>
                </a:solidFill>
                <a:latin typeface="ＭＳ Ｐゴシック" charset="-128"/>
                <a:ea typeface="ＭＳ Ｐゴシック"/>
              </a:rPr>
              <a:t>(JAEA)</a:t>
            </a:r>
          </a:p>
        </p:txBody>
      </p:sp>
      <p:sp>
        <p:nvSpPr>
          <p:cNvPr id="59478" name="Rectangle 43"/>
          <p:cNvSpPr>
            <a:spLocks noChangeArrowheads="1"/>
          </p:cNvSpPr>
          <p:nvPr/>
        </p:nvSpPr>
        <p:spPr bwMode="auto">
          <a:xfrm>
            <a:off x="4011613" y="4471988"/>
            <a:ext cx="1447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pPr defTabSz="456440">
              <a:lnSpc>
                <a:spcPts val="1000"/>
              </a:lnSpc>
            </a:pPr>
            <a:r>
              <a:rPr lang="en-US" altLang="ja-JP" sz="1000" b="1" dirty="0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POLANO </a:t>
            </a:r>
          </a:p>
          <a:p>
            <a:pPr defTabSz="456440">
              <a:lnSpc>
                <a:spcPts val="1000"/>
              </a:lnSpc>
            </a:pPr>
            <a:r>
              <a:rPr lang="en-US" altLang="ja-JP" sz="1000" b="1" dirty="0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(Tohoku Univ,, KEK)</a:t>
            </a:r>
          </a:p>
        </p:txBody>
      </p:sp>
      <p:sp>
        <p:nvSpPr>
          <p:cNvPr id="111" name="Text Box 155"/>
          <p:cNvSpPr txBox="1">
            <a:spLocks noChangeArrowheads="1"/>
          </p:cNvSpPr>
          <p:nvPr/>
        </p:nvSpPr>
        <p:spPr bwMode="auto">
          <a:xfrm>
            <a:off x="4725988" y="4384675"/>
            <a:ext cx="982662" cy="246063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3175">
            <a:solidFill>
              <a:srgbClr val="0066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Construction</a:t>
            </a:r>
          </a:p>
        </p:txBody>
      </p:sp>
      <p:sp>
        <p:nvSpPr>
          <p:cNvPr id="59481" name="Rectangle 4"/>
          <p:cNvSpPr>
            <a:spLocks noChangeArrowheads="1"/>
          </p:cNvSpPr>
          <p:nvPr/>
        </p:nvSpPr>
        <p:spPr bwMode="auto">
          <a:xfrm>
            <a:off x="1" y="104775"/>
            <a:ext cx="9144000" cy="585788"/>
          </a:xfrm>
          <a:prstGeom prst="rect">
            <a:avLst/>
          </a:prstGeom>
          <a:solidFill>
            <a:srgbClr val="9BBB5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6440">
              <a:lnSpc>
                <a:spcPts val="3000"/>
              </a:lnSpc>
            </a:pPr>
            <a:r>
              <a:rPr lang="en-US" altLang="ja-JP" sz="3600" b="1" dirty="0">
                <a:solidFill>
                  <a:srgbClr val="FFFFFF"/>
                </a:solidFill>
                <a:latin typeface="Arial Black" pitchFamily="34" charset="0"/>
                <a:ea typeface="ＭＳ Ｐゴシック"/>
              </a:rPr>
              <a:t>Neutron Instruments at MLF</a:t>
            </a:r>
          </a:p>
        </p:txBody>
      </p:sp>
      <p:sp>
        <p:nvSpPr>
          <p:cNvPr id="114" name="Text Box 160"/>
          <p:cNvSpPr txBox="1">
            <a:spLocks noChangeArrowheads="1"/>
          </p:cNvSpPr>
          <p:nvPr/>
        </p:nvSpPr>
        <p:spPr bwMode="auto">
          <a:xfrm>
            <a:off x="47625" y="17780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115" name="Text Box 160"/>
          <p:cNvSpPr txBox="1">
            <a:spLocks noChangeArrowheads="1"/>
          </p:cNvSpPr>
          <p:nvPr/>
        </p:nvSpPr>
        <p:spPr bwMode="auto">
          <a:xfrm>
            <a:off x="766763" y="2801938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pic>
        <p:nvPicPr>
          <p:cNvPr id="59484" name="図 115" descr="スクリーンショット（2011-11-21 21.42.30）.png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" y="4664075"/>
            <a:ext cx="98266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Text Box 160"/>
          <p:cNvSpPr txBox="1">
            <a:spLocks noChangeArrowheads="1"/>
          </p:cNvSpPr>
          <p:nvPr/>
        </p:nvSpPr>
        <p:spPr bwMode="auto">
          <a:xfrm>
            <a:off x="80963" y="4622800"/>
            <a:ext cx="793750" cy="254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 defTabSz="456440">
              <a:defRPr/>
            </a:pPr>
            <a:r>
              <a:rPr lang="en-US" altLang="ja-JP" sz="1000" b="1" dirty="0">
                <a:solidFill>
                  <a:prstClr val="black"/>
                </a:solidFill>
                <a:latin typeface="Arial" pitchFamily="-112" charset="0"/>
                <a:ea typeface="ＭＳ Ｐゴシック"/>
                <a:cs typeface="ＭＳ Ｐゴシック" pitchFamily="-112" charset="-128"/>
              </a:rPr>
              <a:t>Operation</a:t>
            </a:r>
          </a:p>
        </p:txBody>
      </p:sp>
      <p:sp>
        <p:nvSpPr>
          <p:cNvPr id="59486" name="Rectangle 39"/>
          <p:cNvSpPr>
            <a:spLocks noChangeArrowheads="1"/>
          </p:cNvSpPr>
          <p:nvPr/>
        </p:nvSpPr>
        <p:spPr bwMode="auto">
          <a:xfrm>
            <a:off x="671513" y="5133975"/>
            <a:ext cx="617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TAIKAN</a:t>
            </a:r>
          </a:p>
          <a:p>
            <a:pPr defTabSz="456440"/>
            <a:r>
              <a:rPr lang="en-US" altLang="ja-JP" sz="1000" b="1">
                <a:solidFill>
                  <a:prstClr val="black"/>
                </a:solidFill>
                <a:latin typeface="ＭＳ Ｐゴシック" charset="-128"/>
                <a:ea typeface="ＭＳ Ｐゴシック"/>
              </a:rPr>
              <a:t>(JAEA)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404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0" y="-5611"/>
            <a:ext cx="9151390" cy="6863611"/>
          </a:xfrm>
          <a:prstGeom prst="rect">
            <a:avLst/>
          </a:prstGeom>
        </p:spPr>
      </p:pic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3497646" y="81063"/>
            <a:ext cx="1976547" cy="1731963"/>
            <a:chOff x="0" y="0"/>
            <a:chExt cx="1896" cy="1552"/>
          </a:xfrm>
          <a:scene3d>
            <a:camera prst="orthographicFront">
              <a:rot lat="0" lon="0" rev="120000"/>
            </a:camera>
            <a:lightRig rig="threePt" dir="t"/>
          </a:scene3d>
        </p:grpSpPr>
        <p:sp>
          <p:nvSpPr>
            <p:cNvPr id="34841" name="Freeform 3"/>
            <p:cNvSpPr>
              <a:spLocks/>
            </p:cNvSpPr>
            <p:nvPr/>
          </p:nvSpPr>
          <p:spPr bwMode="auto">
            <a:xfrm>
              <a:off x="40" y="32"/>
              <a:ext cx="1820" cy="14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1 w 21600"/>
                <a:gd name="T13" fmla="*/ 0 h 21600"/>
                <a:gd name="T14" fmla="*/ 1 w 21600"/>
                <a:gd name="T15" fmla="*/ 0 h 21600"/>
                <a:gd name="T16" fmla="*/ 1 w 21600"/>
                <a:gd name="T17" fmla="*/ 0 h 21600"/>
                <a:gd name="T18" fmla="*/ 1 w 21600"/>
                <a:gd name="T19" fmla="*/ 0 h 21600"/>
                <a:gd name="T20" fmla="*/ 1 w 21600"/>
                <a:gd name="T21" fmla="*/ 0 h 21600"/>
                <a:gd name="T22" fmla="*/ 1 w 21600"/>
                <a:gd name="T23" fmla="*/ 0 h 21600"/>
                <a:gd name="T24" fmla="*/ 1 w 21600"/>
                <a:gd name="T25" fmla="*/ 0 h 21600"/>
                <a:gd name="T26" fmla="*/ 1 w 21600"/>
                <a:gd name="T27" fmla="*/ 0 h 21600"/>
                <a:gd name="T28" fmla="*/ 1 w 21600"/>
                <a:gd name="T29" fmla="*/ 0 h 21600"/>
                <a:gd name="T30" fmla="*/ 1 w 21600"/>
                <a:gd name="T31" fmla="*/ 0 h 21600"/>
                <a:gd name="T32" fmla="*/ 1 w 21600"/>
                <a:gd name="T33" fmla="*/ 0 h 21600"/>
                <a:gd name="T34" fmla="*/ 1 w 21600"/>
                <a:gd name="T35" fmla="*/ 0 h 21600"/>
                <a:gd name="T36" fmla="*/ 1 w 21600"/>
                <a:gd name="T37" fmla="*/ 0 h 21600"/>
                <a:gd name="T38" fmla="*/ 1 w 21600"/>
                <a:gd name="T39" fmla="*/ 0 h 21600"/>
                <a:gd name="T40" fmla="*/ 1 w 21600"/>
                <a:gd name="T41" fmla="*/ 0 h 21600"/>
                <a:gd name="T42" fmla="*/ 1 w 21600"/>
                <a:gd name="T43" fmla="*/ 0 h 21600"/>
                <a:gd name="T44" fmla="*/ 1 w 21600"/>
                <a:gd name="T45" fmla="*/ 0 h 21600"/>
                <a:gd name="T46" fmla="*/ 1 w 21600"/>
                <a:gd name="T47" fmla="*/ 0 h 216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600" h="21600">
                  <a:moveTo>
                    <a:pt x="480" y="0"/>
                  </a:moveTo>
                  <a:lnTo>
                    <a:pt x="0" y="14547"/>
                  </a:lnTo>
                  <a:lnTo>
                    <a:pt x="13440" y="15429"/>
                  </a:lnTo>
                  <a:lnTo>
                    <a:pt x="15840" y="15429"/>
                  </a:lnTo>
                  <a:lnTo>
                    <a:pt x="17520" y="15429"/>
                  </a:lnTo>
                  <a:lnTo>
                    <a:pt x="18480" y="15429"/>
                  </a:lnTo>
                  <a:lnTo>
                    <a:pt x="19560" y="15429"/>
                  </a:lnTo>
                  <a:lnTo>
                    <a:pt x="20400" y="15576"/>
                  </a:lnTo>
                  <a:lnTo>
                    <a:pt x="21120" y="16310"/>
                  </a:lnTo>
                  <a:lnTo>
                    <a:pt x="21600" y="17045"/>
                  </a:lnTo>
                  <a:lnTo>
                    <a:pt x="21580" y="18066"/>
                  </a:lnTo>
                  <a:lnTo>
                    <a:pt x="20536" y="19345"/>
                  </a:lnTo>
                  <a:lnTo>
                    <a:pt x="18720" y="20718"/>
                  </a:lnTo>
                  <a:lnTo>
                    <a:pt x="18120" y="21159"/>
                  </a:lnTo>
                  <a:lnTo>
                    <a:pt x="17280" y="21453"/>
                  </a:lnTo>
                  <a:lnTo>
                    <a:pt x="16560" y="21600"/>
                  </a:lnTo>
                  <a:lnTo>
                    <a:pt x="15720" y="21600"/>
                  </a:lnTo>
                  <a:lnTo>
                    <a:pt x="14640" y="21159"/>
                  </a:lnTo>
                  <a:lnTo>
                    <a:pt x="12480" y="19102"/>
                  </a:lnTo>
                  <a:lnTo>
                    <a:pt x="11880" y="18073"/>
                  </a:lnTo>
                  <a:lnTo>
                    <a:pt x="12240" y="16898"/>
                  </a:lnTo>
                  <a:lnTo>
                    <a:pt x="13080" y="16457"/>
                  </a:lnTo>
                  <a:lnTo>
                    <a:pt x="13920" y="16016"/>
                  </a:lnTo>
                  <a:lnTo>
                    <a:pt x="14880" y="157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4630706" y="1584982"/>
            <a:ext cx="801444" cy="1988612"/>
            <a:chOff x="0" y="0"/>
            <a:chExt cx="800" cy="1728"/>
          </a:xfrm>
        </p:grpSpPr>
        <p:sp>
          <p:nvSpPr>
            <p:cNvPr id="34839" name="Freeform 6"/>
            <p:cNvSpPr>
              <a:spLocks/>
            </p:cNvSpPr>
            <p:nvPr/>
          </p:nvSpPr>
          <p:spPr bwMode="auto">
            <a:xfrm>
              <a:off x="128" y="32"/>
              <a:ext cx="637" cy="1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5771" y="2371"/>
                  </a:lnTo>
                  <a:lnTo>
                    <a:pt x="343" y="9351"/>
                  </a:lnTo>
                  <a:lnTo>
                    <a:pt x="0" y="10010"/>
                  </a:lnTo>
                  <a:lnTo>
                    <a:pt x="1714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0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1658249" y="2213421"/>
            <a:ext cx="5893343" cy="2846707"/>
            <a:chOff x="0" y="0"/>
            <a:chExt cx="5568" cy="2768"/>
          </a:xfrm>
        </p:grpSpPr>
        <p:sp>
          <p:nvSpPr>
            <p:cNvPr id="34837" name="Freeform 9"/>
            <p:cNvSpPr>
              <a:spLocks/>
            </p:cNvSpPr>
            <p:nvPr/>
          </p:nvSpPr>
          <p:spPr bwMode="auto">
            <a:xfrm>
              <a:off x="40" y="40"/>
              <a:ext cx="5495" cy="2689"/>
            </a:xfrm>
            <a:custGeom>
              <a:avLst/>
              <a:gdLst>
                <a:gd name="T0" fmla="*/ 25 w 21600"/>
                <a:gd name="T1" fmla="*/ 1 h 21600"/>
                <a:gd name="T2" fmla="*/ 15 w 21600"/>
                <a:gd name="T3" fmla="*/ 1 h 21600"/>
                <a:gd name="T4" fmla="*/ 10 w 21600"/>
                <a:gd name="T5" fmla="*/ 2 h 21600"/>
                <a:gd name="T6" fmla="*/ 6 w 21600"/>
                <a:gd name="T7" fmla="*/ 2 h 21600"/>
                <a:gd name="T8" fmla="*/ 3 w 21600"/>
                <a:gd name="T9" fmla="*/ 2 h 21600"/>
                <a:gd name="T10" fmla="*/ 1 w 21600"/>
                <a:gd name="T11" fmla="*/ 3 h 21600"/>
                <a:gd name="T12" fmla="*/ 0 w 21600"/>
                <a:gd name="T13" fmla="*/ 3 h 21600"/>
                <a:gd name="T14" fmla="*/ 1 w 21600"/>
                <a:gd name="T15" fmla="*/ 3 h 21600"/>
                <a:gd name="T16" fmla="*/ 4 w 21600"/>
                <a:gd name="T17" fmla="*/ 4 h 21600"/>
                <a:gd name="T18" fmla="*/ 8 w 21600"/>
                <a:gd name="T19" fmla="*/ 4 h 21600"/>
                <a:gd name="T20" fmla="*/ 12 w 21600"/>
                <a:gd name="T21" fmla="*/ 4 h 21600"/>
                <a:gd name="T22" fmla="*/ 16 w 21600"/>
                <a:gd name="T23" fmla="*/ 4 h 21600"/>
                <a:gd name="T24" fmla="*/ 21 w 21600"/>
                <a:gd name="T25" fmla="*/ 5 h 21600"/>
                <a:gd name="T26" fmla="*/ 29 w 21600"/>
                <a:gd name="T27" fmla="*/ 5 h 21600"/>
                <a:gd name="T28" fmla="*/ 37 w 21600"/>
                <a:gd name="T29" fmla="*/ 5 h 21600"/>
                <a:gd name="T30" fmla="*/ 45 w 21600"/>
                <a:gd name="T31" fmla="*/ 5 h 21600"/>
                <a:gd name="T32" fmla="*/ 54 w 21600"/>
                <a:gd name="T33" fmla="*/ 5 h 21600"/>
                <a:gd name="T34" fmla="*/ 63 w 21600"/>
                <a:gd name="T35" fmla="*/ 5 h 21600"/>
                <a:gd name="T36" fmla="*/ 70 w 21600"/>
                <a:gd name="T37" fmla="*/ 5 h 21600"/>
                <a:gd name="T38" fmla="*/ 74 w 21600"/>
                <a:gd name="T39" fmla="*/ 5 h 21600"/>
                <a:gd name="T40" fmla="*/ 79 w 21600"/>
                <a:gd name="T41" fmla="*/ 5 h 21600"/>
                <a:gd name="T42" fmla="*/ 83 w 21600"/>
                <a:gd name="T43" fmla="*/ 4 h 21600"/>
                <a:gd name="T44" fmla="*/ 86 w 21600"/>
                <a:gd name="T45" fmla="*/ 4 h 21600"/>
                <a:gd name="T46" fmla="*/ 90 w 21600"/>
                <a:gd name="T47" fmla="*/ 4 h 21600"/>
                <a:gd name="T48" fmla="*/ 91 w 21600"/>
                <a:gd name="T49" fmla="*/ 3 h 21600"/>
                <a:gd name="T50" fmla="*/ 88 w 21600"/>
                <a:gd name="T51" fmla="*/ 2 h 21600"/>
                <a:gd name="T52" fmla="*/ 85 w 21600"/>
                <a:gd name="T53" fmla="*/ 1 h 21600"/>
                <a:gd name="T54" fmla="*/ 82 w 21600"/>
                <a:gd name="T55" fmla="*/ 1 h 21600"/>
                <a:gd name="T56" fmla="*/ 79 w 21600"/>
                <a:gd name="T57" fmla="*/ 0 h 21600"/>
                <a:gd name="T58" fmla="*/ 73 w 21600"/>
                <a:gd name="T59" fmla="*/ 0 h 21600"/>
                <a:gd name="T60" fmla="*/ 66 w 21600"/>
                <a:gd name="T61" fmla="*/ 0 h 21600"/>
                <a:gd name="T62" fmla="*/ 60 w 21600"/>
                <a:gd name="T63" fmla="*/ 0 h 21600"/>
                <a:gd name="T64" fmla="*/ 53 w 21600"/>
                <a:gd name="T65" fmla="*/ 0 h 21600"/>
                <a:gd name="T66" fmla="*/ 45 w 21600"/>
                <a:gd name="T67" fmla="*/ 0 h 21600"/>
                <a:gd name="T68" fmla="*/ 36 w 21600"/>
                <a:gd name="T69" fmla="*/ 0 h 21600"/>
                <a:gd name="T70" fmla="*/ 30 w 21600"/>
                <a:gd name="T71" fmla="*/ 1 h 216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600" h="21600">
                  <a:moveTo>
                    <a:pt x="7038" y="2958"/>
                  </a:moveTo>
                  <a:lnTo>
                    <a:pt x="6099" y="3526"/>
                  </a:lnTo>
                  <a:lnTo>
                    <a:pt x="4868" y="4433"/>
                  </a:lnTo>
                  <a:lnTo>
                    <a:pt x="3553" y="5442"/>
                  </a:lnTo>
                  <a:lnTo>
                    <a:pt x="2877" y="5929"/>
                  </a:lnTo>
                  <a:lnTo>
                    <a:pt x="2287" y="6629"/>
                  </a:lnTo>
                  <a:lnTo>
                    <a:pt x="1764" y="7147"/>
                  </a:lnTo>
                  <a:lnTo>
                    <a:pt x="1327" y="7716"/>
                  </a:lnTo>
                  <a:lnTo>
                    <a:pt x="1048" y="8220"/>
                  </a:lnTo>
                  <a:lnTo>
                    <a:pt x="684" y="9032"/>
                  </a:lnTo>
                  <a:lnTo>
                    <a:pt x="389" y="9780"/>
                  </a:lnTo>
                  <a:lnTo>
                    <a:pt x="190" y="10653"/>
                  </a:lnTo>
                  <a:lnTo>
                    <a:pt x="0" y="11695"/>
                  </a:lnTo>
                  <a:lnTo>
                    <a:pt x="15" y="12751"/>
                  </a:lnTo>
                  <a:lnTo>
                    <a:pt x="94" y="13888"/>
                  </a:lnTo>
                  <a:lnTo>
                    <a:pt x="293" y="14619"/>
                  </a:lnTo>
                  <a:lnTo>
                    <a:pt x="571" y="15431"/>
                  </a:lnTo>
                  <a:lnTo>
                    <a:pt x="1009" y="16325"/>
                  </a:lnTo>
                  <a:lnTo>
                    <a:pt x="1486" y="16974"/>
                  </a:lnTo>
                  <a:lnTo>
                    <a:pt x="1963" y="17462"/>
                  </a:lnTo>
                  <a:lnTo>
                    <a:pt x="2479" y="17881"/>
                  </a:lnTo>
                  <a:lnTo>
                    <a:pt x="2877" y="18223"/>
                  </a:lnTo>
                  <a:lnTo>
                    <a:pt x="3369" y="18402"/>
                  </a:lnTo>
                  <a:lnTo>
                    <a:pt x="3831" y="18646"/>
                  </a:lnTo>
                  <a:lnTo>
                    <a:pt x="4348" y="18873"/>
                  </a:lnTo>
                  <a:lnTo>
                    <a:pt x="4984" y="19214"/>
                  </a:lnTo>
                  <a:lnTo>
                    <a:pt x="5858" y="19475"/>
                  </a:lnTo>
                  <a:lnTo>
                    <a:pt x="6957" y="20027"/>
                  </a:lnTo>
                  <a:lnTo>
                    <a:pt x="8045" y="20385"/>
                  </a:lnTo>
                  <a:lnTo>
                    <a:pt x="8840" y="20710"/>
                  </a:lnTo>
                  <a:lnTo>
                    <a:pt x="9867" y="21035"/>
                  </a:lnTo>
                  <a:lnTo>
                    <a:pt x="10827" y="21279"/>
                  </a:lnTo>
                  <a:lnTo>
                    <a:pt x="11915" y="21472"/>
                  </a:lnTo>
                  <a:lnTo>
                    <a:pt x="13014" y="21600"/>
                  </a:lnTo>
                  <a:lnTo>
                    <a:pt x="14166" y="21536"/>
                  </a:lnTo>
                  <a:lnTo>
                    <a:pt x="15120" y="21360"/>
                  </a:lnTo>
                  <a:lnTo>
                    <a:pt x="15932" y="21390"/>
                  </a:lnTo>
                  <a:lnTo>
                    <a:pt x="16648" y="21198"/>
                  </a:lnTo>
                  <a:lnTo>
                    <a:pt x="17148" y="21035"/>
                  </a:lnTo>
                  <a:lnTo>
                    <a:pt x="17719" y="20886"/>
                  </a:lnTo>
                  <a:lnTo>
                    <a:pt x="18261" y="20548"/>
                  </a:lnTo>
                  <a:lnTo>
                    <a:pt x="18817" y="20061"/>
                  </a:lnTo>
                  <a:lnTo>
                    <a:pt x="19294" y="19411"/>
                  </a:lnTo>
                  <a:lnTo>
                    <a:pt x="19811" y="18842"/>
                  </a:lnTo>
                  <a:lnTo>
                    <a:pt x="20224" y="18240"/>
                  </a:lnTo>
                  <a:lnTo>
                    <a:pt x="20527" y="17543"/>
                  </a:lnTo>
                  <a:lnTo>
                    <a:pt x="21004" y="16568"/>
                  </a:lnTo>
                  <a:lnTo>
                    <a:pt x="21401" y="15350"/>
                  </a:lnTo>
                  <a:lnTo>
                    <a:pt x="21560" y="14132"/>
                  </a:lnTo>
                  <a:lnTo>
                    <a:pt x="21600" y="12913"/>
                  </a:lnTo>
                  <a:lnTo>
                    <a:pt x="21282" y="11208"/>
                  </a:lnTo>
                  <a:lnTo>
                    <a:pt x="20884" y="9096"/>
                  </a:lnTo>
                  <a:lnTo>
                    <a:pt x="20527" y="7425"/>
                  </a:lnTo>
                  <a:lnTo>
                    <a:pt x="20248" y="5993"/>
                  </a:lnTo>
                  <a:lnTo>
                    <a:pt x="20040" y="4900"/>
                  </a:lnTo>
                  <a:lnTo>
                    <a:pt x="19667" y="3753"/>
                  </a:lnTo>
                  <a:lnTo>
                    <a:pt x="19334" y="3086"/>
                  </a:lnTo>
                  <a:lnTo>
                    <a:pt x="18798" y="2252"/>
                  </a:lnTo>
                  <a:lnTo>
                    <a:pt x="18110" y="1560"/>
                  </a:lnTo>
                  <a:lnTo>
                    <a:pt x="17361" y="1154"/>
                  </a:lnTo>
                  <a:lnTo>
                    <a:pt x="16552" y="846"/>
                  </a:lnTo>
                  <a:lnTo>
                    <a:pt x="15763" y="521"/>
                  </a:lnTo>
                  <a:lnTo>
                    <a:pt x="14961" y="244"/>
                  </a:lnTo>
                  <a:lnTo>
                    <a:pt x="14206" y="98"/>
                  </a:lnTo>
                  <a:lnTo>
                    <a:pt x="13491" y="0"/>
                  </a:lnTo>
                  <a:lnTo>
                    <a:pt x="12616" y="162"/>
                  </a:lnTo>
                  <a:lnTo>
                    <a:pt x="11742" y="504"/>
                  </a:lnTo>
                  <a:lnTo>
                    <a:pt x="10788" y="812"/>
                  </a:lnTo>
                  <a:lnTo>
                    <a:pt x="9833" y="1299"/>
                  </a:lnTo>
                  <a:lnTo>
                    <a:pt x="8720" y="1868"/>
                  </a:lnTo>
                  <a:lnTo>
                    <a:pt x="7846" y="2355"/>
                  </a:lnTo>
                  <a:lnTo>
                    <a:pt x="7038" y="2958"/>
                  </a:lnTo>
                  <a:close/>
                  <a:moveTo>
                    <a:pt x="7038" y="2958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8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568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4" name="Group 14"/>
          <p:cNvGrpSpPr>
            <a:grpSpLocks/>
          </p:cNvGrpSpPr>
          <p:nvPr/>
        </p:nvGrpSpPr>
        <p:grpSpPr bwMode="auto">
          <a:xfrm>
            <a:off x="1785762" y="2393814"/>
            <a:ext cx="5073027" cy="505651"/>
            <a:chOff x="0" y="0"/>
            <a:chExt cx="4768" cy="376"/>
          </a:xfrm>
        </p:grpSpPr>
        <p:sp>
          <p:nvSpPr>
            <p:cNvPr id="34835" name="Freeform 12"/>
            <p:cNvSpPr>
              <a:spLocks/>
            </p:cNvSpPr>
            <p:nvPr/>
          </p:nvSpPr>
          <p:spPr bwMode="auto">
            <a:xfrm>
              <a:off x="32" y="32"/>
              <a:ext cx="4702" cy="212"/>
            </a:xfrm>
            <a:custGeom>
              <a:avLst/>
              <a:gdLst>
                <a:gd name="T0" fmla="*/ 49 w 21600"/>
                <a:gd name="T1" fmla="*/ 0 h 21600"/>
                <a:gd name="T2" fmla="*/ 48 w 21600"/>
                <a:gd name="T3" fmla="*/ 0 h 21600"/>
                <a:gd name="T4" fmla="*/ 47 w 21600"/>
                <a:gd name="T5" fmla="*/ 0 h 21600"/>
                <a:gd name="T6" fmla="*/ 46 w 21600"/>
                <a:gd name="T7" fmla="*/ 0 h 21600"/>
                <a:gd name="T8" fmla="*/ 45 w 21600"/>
                <a:gd name="T9" fmla="*/ 0 h 21600"/>
                <a:gd name="T10" fmla="*/ 43 w 21600"/>
                <a:gd name="T11" fmla="*/ 0 h 21600"/>
                <a:gd name="T12" fmla="*/ 41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17486"/>
                  </a:moveTo>
                  <a:lnTo>
                    <a:pt x="21368" y="11314"/>
                  </a:lnTo>
                  <a:lnTo>
                    <a:pt x="20903" y="4114"/>
                  </a:lnTo>
                  <a:lnTo>
                    <a:pt x="20671" y="3086"/>
                  </a:lnTo>
                  <a:lnTo>
                    <a:pt x="20021" y="0"/>
                  </a:lnTo>
                  <a:lnTo>
                    <a:pt x="19324" y="0"/>
                  </a:lnTo>
                  <a:lnTo>
                    <a:pt x="18395" y="0"/>
                  </a:lnTo>
                  <a:lnTo>
                    <a:pt x="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6" name="Picture 1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8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7" name="Group 17"/>
          <p:cNvGrpSpPr>
            <a:grpSpLocks/>
          </p:cNvGrpSpPr>
          <p:nvPr/>
        </p:nvGrpSpPr>
        <p:grpSpPr bwMode="auto">
          <a:xfrm>
            <a:off x="2065878" y="4426717"/>
            <a:ext cx="4081463" cy="1529273"/>
            <a:chOff x="0" y="0"/>
            <a:chExt cx="3656" cy="1136"/>
          </a:xfrm>
        </p:grpSpPr>
        <p:sp>
          <p:nvSpPr>
            <p:cNvPr id="34833" name="Freeform 15"/>
            <p:cNvSpPr>
              <a:spLocks/>
            </p:cNvSpPr>
            <p:nvPr/>
          </p:nvSpPr>
          <p:spPr bwMode="auto">
            <a:xfrm>
              <a:off x="32" y="32"/>
              <a:ext cx="3586" cy="101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0 h 21600"/>
                <a:gd name="T4" fmla="*/ 5 w 21600"/>
                <a:gd name="T5" fmla="*/ 0 h 21600"/>
                <a:gd name="T6" fmla="*/ 1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3567" y="3980"/>
                  </a:lnTo>
                  <a:lnTo>
                    <a:pt x="7210" y="7588"/>
                  </a:lnTo>
                  <a:lnTo>
                    <a:pt x="2160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4" name="Picture 16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5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80964"/>
            <a:ext cx="30368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5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106" y="1628471"/>
            <a:ext cx="1805290" cy="10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4166960" y="188640"/>
            <a:ext cx="1412865" cy="972776"/>
          </a:xfrm>
          <a:prstGeom prst="rect">
            <a:avLst/>
          </a:prstGeom>
          <a:solidFill>
            <a:srgbClr val="446DC1">
              <a:alpha val="49000"/>
            </a:srgbClr>
          </a:solidFill>
        </p:spPr>
        <p:txBody>
          <a:bodyPr wrap="none" lIns="64211" tIns="32104" rIns="64211" bIns="32104">
            <a:spAutoFit/>
          </a:bodyPr>
          <a:lstStyle/>
          <a:p>
            <a:pPr defTabSz="6420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4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ea typeface="ヒラギノ明朝 ProN W3" charset="0"/>
                <a:cs typeface="ヒラギノ明朝 ProN W3" charset="0"/>
                <a:sym typeface="Palatino" charset="0"/>
              </a:rPr>
              <a:t>L</a:t>
            </a:r>
            <a:r>
              <a:rPr lang="en-US" altLang="ja-JP" sz="31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ea typeface="ヒラギノ明朝 ProN W3" charset="0"/>
                <a:cs typeface="ヒラギノ明朝 ProN W3" charset="0"/>
                <a:sym typeface="Palatino" charset="0"/>
              </a:rPr>
              <a:t>INAC</a:t>
            </a:r>
          </a:p>
          <a:p>
            <a:pPr defTabSz="6420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5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ea typeface="ヒラギノ明朝 ProN W3" charset="0"/>
                <a:cs typeface="ヒラギノ明朝 ProN W3" charset="0"/>
                <a:sym typeface="Wingdings"/>
              </a:rPr>
              <a:t>400 MeV</a:t>
            </a:r>
            <a:endParaRPr lang="ja-JP" altLang="en-US" sz="250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4294967295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6440">
              <a:defRPr/>
            </a:pPr>
            <a:r>
              <a:rPr lang="is-IS" altLang="ja-JP" smtClean="0">
                <a:solidFill>
                  <a:srgbClr val="000000"/>
                </a:solidFill>
                <a:latin typeface="Calibri"/>
                <a:ea typeface="ヒラギノ角ゴ ProN W3"/>
                <a:cs typeface="ヒラギノ角ゴ ProN W3"/>
              </a:rPr>
              <a:t>EXA2017</a:t>
            </a:r>
            <a:endParaRPr lang="ja-JP" alt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34" name="Picture 1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4343" y="1298154"/>
            <a:ext cx="3146598" cy="15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"/>
          <p:cNvSpPr>
            <a:spLocks/>
          </p:cNvSpPr>
          <p:nvPr/>
        </p:nvSpPr>
        <p:spPr bwMode="auto">
          <a:xfrm>
            <a:off x="116089" y="1923134"/>
            <a:ext cx="5112245" cy="476622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3100" b="1" dirty="0">
                <a:solidFill>
                  <a:srgbClr val="FFFFFF"/>
                </a:solidFill>
                <a:latin typeface="Arial"/>
                <a:ea typeface="Osaka"/>
                <a:cs typeface="Arial"/>
                <a:sym typeface="Chalkduster" charset="0"/>
              </a:rPr>
              <a:t>Neutrino Beam to </a:t>
            </a:r>
            <a:r>
              <a:rPr kumimoji="0" lang="en-US" altLang="ja-JP" sz="3100" b="1" dirty="0" err="1">
                <a:solidFill>
                  <a:srgbClr val="FFFFFF"/>
                </a:solidFill>
                <a:latin typeface="Arial"/>
                <a:ea typeface="Osaka"/>
                <a:cs typeface="Arial"/>
                <a:sym typeface="Chalkduster" charset="0"/>
              </a:rPr>
              <a:t>Kamioka</a:t>
            </a:r>
            <a:endParaRPr kumimoji="0" lang="en-US" altLang="ja-JP" sz="3100" b="1" dirty="0">
              <a:solidFill>
                <a:srgbClr val="FFFFFF"/>
              </a:solidFill>
              <a:latin typeface="Arial"/>
              <a:ea typeface="Osaka"/>
              <a:cs typeface="Arial"/>
              <a:sym typeface="Chalkduster" charset="0"/>
            </a:endParaRPr>
          </a:p>
        </p:txBody>
      </p:sp>
      <p:sp>
        <p:nvSpPr>
          <p:cNvPr id="36" name="Rectangle 15"/>
          <p:cNvSpPr>
            <a:spLocks/>
          </p:cNvSpPr>
          <p:nvPr/>
        </p:nvSpPr>
        <p:spPr bwMode="auto">
          <a:xfrm>
            <a:off x="1841070" y="3894081"/>
            <a:ext cx="6263059" cy="476622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31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Material and Life Science Facility</a:t>
            </a:r>
          </a:p>
        </p:txBody>
      </p:sp>
      <p:pic>
        <p:nvPicPr>
          <p:cNvPr id="37" name="Picture 1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7" y="5051973"/>
            <a:ext cx="4030638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14"/>
          <p:cNvSpPr>
            <a:spLocks/>
          </p:cNvSpPr>
          <p:nvPr/>
        </p:nvSpPr>
        <p:spPr bwMode="auto">
          <a:xfrm>
            <a:off x="6858728" y="5955990"/>
            <a:ext cx="1984062" cy="415498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7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Hadron Hall</a:t>
            </a:r>
          </a:p>
        </p:txBody>
      </p:sp>
    </p:spTree>
    <p:extLst>
      <p:ext uri="{BB962C8B-B14F-4D97-AF65-F5344CB8AC3E}">
        <p14:creationId xmlns:p14="http://schemas.microsoft.com/office/powerpoint/2010/main" val="80710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9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四角形"/>
          <p:cNvSpPr/>
          <p:nvPr/>
        </p:nvSpPr>
        <p:spPr>
          <a:xfrm>
            <a:off x="6534120" y="3600535"/>
            <a:ext cx="2562821" cy="2823915"/>
          </a:xfrm>
          <a:prstGeom prst="rect">
            <a:avLst/>
          </a:prstGeom>
          <a:solidFill>
            <a:srgbClr val="00F900">
              <a:alpha val="21318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375"/>
              </a:lnSpc>
              <a:tabLst>
                <a:tab pos="750067" algn="l"/>
              </a:tabLst>
              <a:defRPr sz="4000">
                <a:solidFill>
                  <a:srgbClr val="00F90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812" kern="0">
              <a:solidFill>
                <a:srgbClr val="00F9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" name="四角形"/>
          <p:cNvSpPr/>
          <p:nvPr/>
        </p:nvSpPr>
        <p:spPr>
          <a:xfrm>
            <a:off x="6534120" y="747515"/>
            <a:ext cx="2562821" cy="2823915"/>
          </a:xfrm>
          <a:prstGeom prst="rect">
            <a:avLst/>
          </a:prstGeom>
          <a:solidFill>
            <a:srgbClr val="FFFC79">
              <a:alpha val="462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375"/>
              </a:lnSpc>
              <a:tabLst>
                <a:tab pos="750067" algn="l"/>
              </a:tabLst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812" kern="0"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" name="四角形"/>
          <p:cNvSpPr/>
          <p:nvPr/>
        </p:nvSpPr>
        <p:spPr>
          <a:xfrm>
            <a:off x="49880" y="3603496"/>
            <a:ext cx="6449693" cy="2817991"/>
          </a:xfrm>
          <a:prstGeom prst="rect">
            <a:avLst/>
          </a:prstGeom>
          <a:solidFill>
            <a:srgbClr val="EEDDD6">
              <a:alpha val="7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375"/>
              </a:lnSpc>
              <a:tabLst>
                <a:tab pos="750067" algn="l"/>
              </a:tabLst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812" kern="0"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" name="四角形"/>
          <p:cNvSpPr/>
          <p:nvPr/>
        </p:nvSpPr>
        <p:spPr>
          <a:xfrm>
            <a:off x="1937742" y="747515"/>
            <a:ext cx="4572733" cy="2823915"/>
          </a:xfrm>
          <a:prstGeom prst="rect">
            <a:avLst/>
          </a:prstGeom>
          <a:solidFill>
            <a:srgbClr val="CAF0FE">
              <a:alpha val="7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lnSpc>
                <a:spcPts val="3375"/>
              </a:lnSpc>
              <a:tabLst>
                <a:tab pos="750067" algn="l"/>
              </a:tabLst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812" kern="0">
              <a:solidFill>
                <a:srgbClr val="00000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" name="fig2_original.jpg" descr="fig2_original.jpg"/>
          <p:cNvPicPr>
            <a:picLocks noChangeAspect="1"/>
          </p:cNvPicPr>
          <p:nvPr/>
        </p:nvPicPr>
        <p:blipFill>
          <a:blip r:embed="rId2">
            <a:extLst/>
          </a:blip>
          <a:srcRect l="29920" t="31561" r="31849" b="24277"/>
          <a:stretch>
            <a:fillRect/>
          </a:stretch>
        </p:blipFill>
        <p:spPr>
          <a:xfrm>
            <a:off x="61702" y="759973"/>
            <a:ext cx="1824525" cy="281157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Neutron Fundamental Physics @ J-PARC/MLF"/>
          <p:cNvSpPr txBox="1"/>
          <p:nvPr/>
        </p:nvSpPr>
        <p:spPr>
          <a:xfrm>
            <a:off x="49880" y="26784"/>
            <a:ext cx="7179851" cy="62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300"/>
              </a:lnSpc>
              <a:tabLst>
                <a:tab pos="1066800" algn="l"/>
              </a:tabLst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2531" kern="0">
                <a:solidFill>
                  <a:srgbClr val="000000"/>
                </a:solidFill>
              </a:rPr>
              <a:t>Neutron Fundamental Physics @ J-PARC/MLF</a:t>
            </a:r>
          </a:p>
        </p:txBody>
      </p:sp>
      <p:sp>
        <p:nvSpPr>
          <p:cNvPr id="34" name="Neutron Lifetime"/>
          <p:cNvSpPr txBox="1"/>
          <p:nvPr/>
        </p:nvSpPr>
        <p:spPr>
          <a:xfrm>
            <a:off x="1998267" y="637454"/>
            <a:ext cx="2370842" cy="55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3800"/>
              </a:lnSpc>
              <a:tabLst>
                <a:tab pos="1066800" algn="l"/>
              </a:tabLst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2250" kern="0">
                <a:solidFill>
                  <a:srgbClr val="000000"/>
                </a:solidFill>
              </a:rPr>
              <a:t>Neutron Lifetime</a:t>
            </a:r>
          </a:p>
        </p:txBody>
      </p:sp>
      <p:sp>
        <p:nvSpPr>
          <p:cNvPr id="35" name="CP Violation"/>
          <p:cNvSpPr txBox="1"/>
          <p:nvPr/>
        </p:nvSpPr>
        <p:spPr>
          <a:xfrm>
            <a:off x="107157" y="3510581"/>
            <a:ext cx="1750480" cy="559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3800"/>
              </a:lnSpc>
              <a:tabLst>
                <a:tab pos="1066800" algn="l"/>
              </a:tabLst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2250" kern="0">
                <a:solidFill>
                  <a:srgbClr val="000000"/>
                </a:solidFill>
              </a:rPr>
              <a:t>CP Violation</a:t>
            </a:r>
          </a:p>
        </p:txBody>
      </p:sp>
      <p:sp>
        <p:nvSpPr>
          <p:cNvPr id="36" name="EDM with noncentrosymmetric crystal"/>
          <p:cNvSpPr txBox="1"/>
          <p:nvPr/>
        </p:nvSpPr>
        <p:spPr>
          <a:xfrm>
            <a:off x="4518422" y="3917601"/>
            <a:ext cx="2025365" cy="602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828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EDM </a:t>
            </a:r>
            <a:r>
              <a:rPr kumimoji="0" sz="1547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noncentrosymmetric crystal</a:t>
            </a:r>
          </a:p>
        </p:txBody>
      </p:sp>
      <p:sp>
        <p:nvSpPr>
          <p:cNvPr id="37" name="Gravity"/>
          <p:cNvSpPr txBox="1"/>
          <p:nvPr/>
        </p:nvSpPr>
        <p:spPr>
          <a:xfrm>
            <a:off x="6605557" y="605394"/>
            <a:ext cx="1165384" cy="62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300"/>
              </a:lnSpc>
              <a:tabLst>
                <a:tab pos="1066800" algn="l"/>
              </a:tabLst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2531" kern="0">
                <a:solidFill>
                  <a:srgbClr val="000000"/>
                </a:solidFill>
              </a:rPr>
              <a:t>Gravity</a:t>
            </a:r>
          </a:p>
        </p:txBody>
      </p:sp>
      <p:pic>
        <p:nvPicPr>
          <p:cNvPr id="38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1159" y="719207"/>
            <a:ext cx="1065599" cy="127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83.pdf" descr="pasted83.pdf"/>
          <p:cNvPicPr>
            <a:picLocks noChangeAspect="1"/>
          </p:cNvPicPr>
          <p:nvPr/>
        </p:nvPicPr>
        <p:blipFill>
          <a:blip r:embed="rId4">
            <a:extLst/>
          </a:blip>
          <a:srcRect t="57759" r="2519"/>
          <a:stretch>
            <a:fillRect/>
          </a:stretch>
        </p:blipFill>
        <p:spPr>
          <a:xfrm>
            <a:off x="351133" y="4634389"/>
            <a:ext cx="1604094" cy="87314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-odd asymmetry &lt;-&gt; nEDM"/>
          <p:cNvSpPr txBox="1"/>
          <p:nvPr/>
        </p:nvSpPr>
        <p:spPr>
          <a:xfrm>
            <a:off x="2051917" y="4849761"/>
            <a:ext cx="2247924" cy="36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648" tIns="44648" rIns="44648" bIns="44648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266" kern="0">
                <a:solidFill>
                  <a:srgbClr val="000000"/>
                </a:solidFill>
              </a:rPr>
              <a:t>T-odd asymmetry &lt;-&gt; nEDM</a:t>
            </a:r>
          </a:p>
        </p:txBody>
      </p:sp>
      <p:pic>
        <p:nvPicPr>
          <p:cNvPr id="41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49719" y="5156540"/>
            <a:ext cx="1987521" cy="19645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-violation in Neutron-induced Compound Nuclei"/>
          <p:cNvSpPr txBox="1"/>
          <p:nvPr/>
        </p:nvSpPr>
        <p:spPr>
          <a:xfrm>
            <a:off x="265535" y="4098960"/>
            <a:ext cx="3503996" cy="46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828" kern="0">
                <a:solidFill>
                  <a:srgbClr val="000000"/>
                </a:solidFill>
              </a:rPr>
              <a:t>T-violation in Neutron-induced Compound Nuclei</a:t>
            </a:r>
          </a:p>
        </p:txBody>
      </p:sp>
      <p:sp>
        <p:nvSpPr>
          <p:cNvPr id="43" name="10-27ecm equiv. / yr (κ=1)"/>
          <p:cNvSpPr txBox="1"/>
          <p:nvPr/>
        </p:nvSpPr>
        <p:spPr>
          <a:xfrm>
            <a:off x="144434" y="5546319"/>
            <a:ext cx="2188100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20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</a:t>
            </a:r>
            <a:r>
              <a:rPr kumimoji="0" sz="1406" b="1" kern="0" baseline="3199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-27</a:t>
            </a: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ecm equiv. / yr (</a:t>
            </a:r>
            <a:r>
              <a:rPr kumimoji="0" sz="1406" b="1" i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κ</a:t>
            </a: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=1)</a:t>
            </a:r>
          </a:p>
        </p:txBody>
      </p:sp>
      <p:sp>
        <p:nvSpPr>
          <p:cNvPr id="44" name="In-beam measurement…"/>
          <p:cNvSpPr txBox="1"/>
          <p:nvPr/>
        </p:nvSpPr>
        <p:spPr>
          <a:xfrm>
            <a:off x="2214563" y="1096690"/>
            <a:ext cx="2741414" cy="465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828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In-beam measurement </a:t>
            </a:r>
          </a:p>
          <a:p>
            <a:pPr hangingPunct="0">
              <a:lnSpc>
                <a:spcPct val="70000"/>
              </a:lnSpc>
              <a:tabLst>
                <a:tab pos="750067" algn="l"/>
              </a:tabLst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828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pulsed neutrons</a:t>
            </a:r>
          </a:p>
        </p:txBody>
      </p:sp>
      <p:sp>
        <p:nvSpPr>
          <p:cNvPr id="45" name="四角形"/>
          <p:cNvSpPr/>
          <p:nvPr/>
        </p:nvSpPr>
        <p:spPr>
          <a:xfrm>
            <a:off x="2221125" y="2097196"/>
            <a:ext cx="2073921" cy="892969"/>
          </a:xfrm>
          <a:prstGeom prst="rect">
            <a:avLst/>
          </a:prstGeom>
          <a:solidFill>
            <a:srgbClr val="BFFFCE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grpSp>
        <p:nvGrpSpPr>
          <p:cNvPr id="51" name="グループ"/>
          <p:cNvGrpSpPr/>
          <p:nvPr/>
        </p:nvGrpSpPr>
        <p:grpSpPr>
          <a:xfrm>
            <a:off x="2846205" y="2511283"/>
            <a:ext cx="535782" cy="178594"/>
            <a:chOff x="0" y="0"/>
            <a:chExt cx="761999" cy="253999"/>
          </a:xfrm>
        </p:grpSpPr>
        <p:sp>
          <p:nvSpPr>
            <p:cNvPr id="46" name="楕円"/>
            <p:cNvSpPr/>
            <p:nvPr/>
          </p:nvSpPr>
          <p:spPr>
            <a:xfrm>
              <a:off x="568739" y="2514"/>
              <a:ext cx="193261" cy="251486"/>
            </a:xfrm>
            <a:prstGeom prst="ellipse">
              <a:avLst/>
            </a:prstGeom>
            <a:solidFill>
              <a:srgbClr val="0433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47" name="四角形"/>
            <p:cNvSpPr/>
            <p:nvPr/>
          </p:nvSpPr>
          <p:spPr>
            <a:xfrm>
              <a:off x="104913" y="2514"/>
              <a:ext cx="552174" cy="251486"/>
            </a:xfrm>
            <a:prstGeom prst="rect">
              <a:avLst/>
            </a:prstGeom>
            <a:solidFill>
              <a:srgbClr val="0433F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48" name="楕円"/>
            <p:cNvSpPr/>
            <p:nvPr/>
          </p:nvSpPr>
          <p:spPr>
            <a:xfrm>
              <a:off x="0" y="2514"/>
              <a:ext cx="193261" cy="251486"/>
            </a:xfrm>
            <a:prstGeom prst="ellipse">
              <a:avLst/>
            </a:prstGeom>
            <a:solidFill>
              <a:srgbClr val="0433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49" name="線"/>
            <p:cNvSpPr/>
            <p:nvPr/>
          </p:nvSpPr>
          <p:spPr>
            <a:xfrm>
              <a:off x="104913" y="0"/>
              <a:ext cx="55217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50" name="線"/>
            <p:cNvSpPr/>
            <p:nvPr/>
          </p:nvSpPr>
          <p:spPr>
            <a:xfrm>
              <a:off x="104913" y="253999"/>
              <a:ext cx="552174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</p:grpSp>
      <p:grpSp>
        <p:nvGrpSpPr>
          <p:cNvPr id="58" name="グループ"/>
          <p:cNvGrpSpPr/>
          <p:nvPr/>
        </p:nvGrpSpPr>
        <p:grpSpPr>
          <a:xfrm>
            <a:off x="2721188" y="2209296"/>
            <a:ext cx="1062532" cy="788392"/>
            <a:chOff x="0" y="-2519"/>
            <a:chExt cx="1511155" cy="1121269"/>
          </a:xfrm>
        </p:grpSpPr>
        <p:sp>
          <p:nvSpPr>
            <p:cNvPr id="52" name="線"/>
            <p:cNvSpPr/>
            <p:nvPr/>
          </p:nvSpPr>
          <p:spPr>
            <a:xfrm>
              <a:off x="622300" y="307949"/>
              <a:ext cx="37307" cy="18261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53" name="線"/>
            <p:cNvSpPr/>
            <p:nvPr/>
          </p:nvSpPr>
          <p:spPr>
            <a:xfrm flipH="1" flipV="1">
              <a:off x="673100" y="498449"/>
              <a:ext cx="474018" cy="367408"/>
            </a:xfrm>
            <a:prstGeom prst="line">
              <a:avLst/>
            </a:prstGeom>
            <a:noFill/>
            <a:ln w="3175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54" name="e"/>
            <p:cNvSpPr txBox="1"/>
            <p:nvPr/>
          </p:nvSpPr>
          <p:spPr>
            <a:xfrm>
              <a:off x="1160061" y="462251"/>
              <a:ext cx="351094" cy="656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6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0751" hangingPunct="0"/>
              <a:r>
                <a:rPr kumimoji="0" sz="2531" kern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55" name="p"/>
            <p:cNvSpPr txBox="1"/>
            <p:nvPr/>
          </p:nvSpPr>
          <p:spPr>
            <a:xfrm>
              <a:off x="500536" y="-2519"/>
              <a:ext cx="239382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0751" hangingPunct="0"/>
              <a:r>
                <a:rPr kumimoji="0" sz="1266" kern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56" name="線"/>
            <p:cNvSpPr/>
            <p:nvPr/>
          </p:nvSpPr>
          <p:spPr>
            <a:xfrm flipV="1">
              <a:off x="0" y="498449"/>
              <a:ext cx="648792" cy="5033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57" name="ν"/>
            <p:cNvSpPr txBox="1"/>
            <p:nvPr/>
          </p:nvSpPr>
          <p:spPr>
            <a:xfrm>
              <a:off x="259318" y="645181"/>
              <a:ext cx="214304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0751" hangingPunct="0"/>
              <a:r>
                <a:rPr kumimoji="0" sz="1266" kern="0">
                  <a:solidFill>
                    <a:srgbClr val="000000"/>
                  </a:solidFill>
                </a:rPr>
                <a:t>ν</a:t>
              </a:r>
            </a:p>
          </p:txBody>
        </p:sp>
      </p:grpSp>
      <p:sp>
        <p:nvSpPr>
          <p:cNvPr id="59" name="measure electrons only when the bunch is in TPC"/>
          <p:cNvSpPr txBox="1"/>
          <p:nvPr/>
        </p:nvSpPr>
        <p:spPr>
          <a:xfrm>
            <a:off x="2062518" y="3050612"/>
            <a:ext cx="1987521" cy="34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measure electrons only when the bunch is in </a:t>
            </a:r>
            <a:r>
              <a:rPr kumimoji="0" sz="126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TPC</a:t>
            </a:r>
          </a:p>
        </p:txBody>
      </p:sp>
      <p:sp>
        <p:nvSpPr>
          <p:cNvPr id="60" name="incident flux is also  measured in TPC with 3He capture"/>
          <p:cNvSpPr txBox="1"/>
          <p:nvPr/>
        </p:nvSpPr>
        <p:spPr>
          <a:xfrm>
            <a:off x="4103376" y="3052953"/>
            <a:ext cx="1768079" cy="481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incident flux is also  measured in TPC with </a:t>
            </a:r>
            <a:r>
              <a:rPr kumimoji="0" sz="1266" kern="0" baseline="3199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kumimoji="0"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 capture</a:t>
            </a:r>
          </a:p>
        </p:txBody>
      </p:sp>
      <p:sp>
        <p:nvSpPr>
          <p:cNvPr id="61" name="pulse shape can be defined by Spin Flip Chopper"/>
          <p:cNvSpPr txBox="1"/>
          <p:nvPr/>
        </p:nvSpPr>
        <p:spPr>
          <a:xfrm>
            <a:off x="2125265" y="1616887"/>
            <a:ext cx="2357438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hangingPunct="0">
              <a:lnSpc>
                <a:spcPct val="90000"/>
              </a:lnSpc>
              <a:tabLst>
                <a:tab pos="750067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shape can be defined by </a:t>
            </a: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Spin Flip Chopper</a:t>
            </a:r>
          </a:p>
        </p:txBody>
      </p:sp>
      <p:grpSp>
        <p:nvGrpSpPr>
          <p:cNvPr id="72" name="グループ"/>
          <p:cNvGrpSpPr/>
          <p:nvPr/>
        </p:nvGrpSpPr>
        <p:grpSpPr>
          <a:xfrm>
            <a:off x="4333510" y="2025759"/>
            <a:ext cx="2152055" cy="1043367"/>
            <a:chOff x="0" y="0"/>
            <a:chExt cx="3060700" cy="1483899"/>
          </a:xfrm>
        </p:grpSpPr>
        <p:pic>
          <p:nvPicPr>
            <p:cNvPr id="62" name="image23.png" descr="image2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3170" t="8555" r="5346" b="51736"/>
            <a:stretch>
              <a:fillRect/>
            </a:stretch>
          </p:blipFill>
          <p:spPr>
            <a:xfrm>
              <a:off x="0" y="0"/>
              <a:ext cx="3060700" cy="147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" name="線"/>
            <p:cNvSpPr/>
            <p:nvPr/>
          </p:nvSpPr>
          <p:spPr>
            <a:xfrm flipH="1" flipV="1">
              <a:off x="139997" y="752225"/>
              <a:ext cx="1321595" cy="1038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64" name="線"/>
            <p:cNvSpPr/>
            <p:nvPr/>
          </p:nvSpPr>
          <p:spPr>
            <a:xfrm>
              <a:off x="1437679" y="676175"/>
              <a:ext cx="37307" cy="182613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65" name="線"/>
            <p:cNvSpPr/>
            <p:nvPr/>
          </p:nvSpPr>
          <p:spPr>
            <a:xfrm flipH="1" flipV="1">
              <a:off x="1480046" y="865336"/>
              <a:ext cx="474018" cy="367408"/>
            </a:xfrm>
            <a:prstGeom prst="line">
              <a:avLst/>
            </a:prstGeom>
            <a:noFill/>
            <a:ln w="3175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66" name="e"/>
            <p:cNvSpPr txBox="1"/>
            <p:nvPr/>
          </p:nvSpPr>
          <p:spPr>
            <a:xfrm>
              <a:off x="1972861" y="827400"/>
              <a:ext cx="351094" cy="6564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36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0751" hangingPunct="0"/>
              <a:r>
                <a:rPr kumimoji="0" sz="2531" kern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67" name="p"/>
            <p:cNvSpPr txBox="1"/>
            <p:nvPr/>
          </p:nvSpPr>
          <p:spPr>
            <a:xfrm>
              <a:off x="1317514" y="356282"/>
              <a:ext cx="23938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0751" hangingPunct="0"/>
              <a:r>
                <a:rPr kumimoji="0" sz="1266" kern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68" name="線"/>
            <p:cNvSpPr/>
            <p:nvPr/>
          </p:nvSpPr>
          <p:spPr>
            <a:xfrm flipV="1">
              <a:off x="818108" y="865237"/>
              <a:ext cx="648792" cy="50333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  <a:head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69" name="ν"/>
            <p:cNvSpPr txBox="1"/>
            <p:nvPr/>
          </p:nvSpPr>
          <p:spPr>
            <a:xfrm>
              <a:off x="1056530" y="957883"/>
              <a:ext cx="239383" cy="4718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400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algn="ctr" defTabSz="410751" hangingPunct="0"/>
              <a:r>
                <a:rPr kumimoji="0" sz="1687" kern="0">
                  <a:solidFill>
                    <a:srgbClr val="000000"/>
                  </a:solidFill>
                </a:rPr>
                <a:t>ν</a:t>
              </a:r>
            </a:p>
          </p:txBody>
        </p:sp>
        <p:sp>
          <p:nvSpPr>
            <p:cNvPr id="70" name="n"/>
            <p:cNvSpPr txBox="1"/>
            <p:nvPr/>
          </p:nvSpPr>
          <p:spPr>
            <a:xfrm>
              <a:off x="263797" y="438832"/>
              <a:ext cx="23026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i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 defTabSz="410751" hangingPunct="0"/>
              <a:r>
                <a:rPr kumimoji="0" sz="1266" kern="0">
                  <a:solidFill>
                    <a:srgbClr val="000000"/>
                  </a:solidFill>
                </a:rPr>
                <a:t>n</a:t>
              </a:r>
            </a:p>
          </p:txBody>
        </p:sp>
        <p:sp>
          <p:nvSpPr>
            <p:cNvPr id="71" name="typical event of beta decay"/>
            <p:cNvSpPr txBox="1"/>
            <p:nvPr/>
          </p:nvSpPr>
          <p:spPr>
            <a:xfrm>
              <a:off x="161773" y="45131"/>
              <a:ext cx="2872583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defTabSz="410751" hangingPunct="0"/>
              <a:r>
                <a:rPr kumimoji="0" sz="1266" kern="0">
                  <a:solidFill>
                    <a:srgbClr val="000000"/>
                  </a:solidFill>
                </a:rPr>
                <a:t>typical event of beta decay</a:t>
              </a:r>
            </a:p>
          </p:txBody>
        </p:sp>
      </p:grpSp>
      <p:pic>
        <p:nvPicPr>
          <p:cNvPr id="73" name="IMG_2221.jpg" descr="IMG_2221.jpg"/>
          <p:cNvPicPr>
            <a:picLocks noChangeAspect="1"/>
          </p:cNvPicPr>
          <p:nvPr/>
        </p:nvPicPr>
        <p:blipFill>
          <a:blip r:embed="rId7">
            <a:extLst/>
          </a:blip>
          <a:srcRect l="5228" b="10660"/>
          <a:stretch>
            <a:fillRect/>
          </a:stretch>
        </p:blipFill>
        <p:spPr>
          <a:xfrm>
            <a:off x="4620206" y="4518575"/>
            <a:ext cx="1844888" cy="1165504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measure spin precession using the high voltage in material"/>
          <p:cNvSpPr txBox="1"/>
          <p:nvPr/>
        </p:nvSpPr>
        <p:spPr>
          <a:xfrm>
            <a:off x="4585586" y="5758583"/>
            <a:ext cx="1931918" cy="481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266" kern="0">
                <a:solidFill>
                  <a:srgbClr val="000000"/>
                </a:solidFill>
              </a:rPr>
              <a:t>measure spin precession using the high voltage in material</a:t>
            </a:r>
          </a:p>
        </p:txBody>
      </p:sp>
      <p:sp>
        <p:nvSpPr>
          <p:cNvPr id="75" name="BGO"/>
          <p:cNvSpPr txBox="1"/>
          <p:nvPr/>
        </p:nvSpPr>
        <p:spPr>
          <a:xfrm>
            <a:off x="5991820" y="5470303"/>
            <a:ext cx="468078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406" kern="0">
                <a:solidFill>
                  <a:srgbClr val="000000"/>
                </a:solidFill>
              </a:rPr>
              <a:t>BGO</a:t>
            </a:r>
          </a:p>
        </p:txBody>
      </p:sp>
      <p:sp>
        <p:nvSpPr>
          <p:cNvPr id="76" name="n, target polarization required"/>
          <p:cNvSpPr txBox="1"/>
          <p:nvPr/>
        </p:nvSpPr>
        <p:spPr>
          <a:xfrm>
            <a:off x="2347562" y="5553852"/>
            <a:ext cx="2199321" cy="208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266" kern="0">
                <a:solidFill>
                  <a:srgbClr val="000000"/>
                </a:solidFill>
              </a:rPr>
              <a:t>n, target polarization required</a:t>
            </a:r>
          </a:p>
        </p:txBody>
      </p:sp>
      <p:sp>
        <p:nvSpPr>
          <p:cNvPr id="77" name="矢印"/>
          <p:cNvSpPr/>
          <p:nvPr/>
        </p:nvSpPr>
        <p:spPr>
          <a:xfrm rot="16200000">
            <a:off x="4884539" y="4939158"/>
            <a:ext cx="678656" cy="107157"/>
          </a:xfrm>
          <a:prstGeom prst="rightArrow">
            <a:avLst>
              <a:gd name="adj1" fmla="val 32595"/>
              <a:gd name="adj2" fmla="val 127779"/>
            </a:avLst>
          </a:prstGeom>
          <a:solidFill>
            <a:srgbClr val="FF2600"/>
          </a:solidFill>
          <a:ln w="127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78" name="楕円"/>
          <p:cNvSpPr/>
          <p:nvPr/>
        </p:nvSpPr>
        <p:spPr>
          <a:xfrm rot="21540000">
            <a:off x="4849831" y="4968095"/>
            <a:ext cx="401837" cy="160735"/>
          </a:xfrm>
          <a:prstGeom prst="ellipse">
            <a:avLst/>
          </a:prstGeom>
          <a:ln w="635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79" name="矢印"/>
          <p:cNvSpPr/>
          <p:nvPr/>
        </p:nvSpPr>
        <p:spPr>
          <a:xfrm rot="10391927">
            <a:off x="4841969" y="5028887"/>
            <a:ext cx="160735" cy="44649"/>
          </a:xfrm>
          <a:prstGeom prst="rightArrow">
            <a:avLst>
              <a:gd name="adj1" fmla="val 28040"/>
              <a:gd name="adj2" fmla="val 125234"/>
            </a:avLst>
          </a:prstGeom>
          <a:solidFill>
            <a:srgbClr val="FFFB00"/>
          </a:solidFill>
          <a:ln w="635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80" name="線"/>
          <p:cNvSpPr/>
          <p:nvPr/>
        </p:nvSpPr>
        <p:spPr>
          <a:xfrm flipV="1">
            <a:off x="4506364" y="5031688"/>
            <a:ext cx="535782" cy="1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hangingPunct="0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kumimoji="0" sz="844" kern="0">
              <a:solidFill>
                <a:srgbClr val="000000"/>
              </a:solid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81" name="線"/>
          <p:cNvSpPr/>
          <p:nvPr/>
        </p:nvSpPr>
        <p:spPr>
          <a:xfrm>
            <a:off x="5036344" y="5028456"/>
            <a:ext cx="663902" cy="313935"/>
          </a:xfrm>
          <a:prstGeom prst="line">
            <a:avLst/>
          </a:prstGeom>
          <a:ln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hangingPunct="0">
              <a:defRPr sz="1200"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  <a:endParaRPr kumimoji="0" sz="844" kern="0">
              <a:solidFill>
                <a:srgbClr val="000000"/>
              </a:solidFill>
              <a:latin typeface="ヒラギノ角ゴ ProN W3"/>
              <a:ea typeface="ヒラギノ角ゴ ProN W3"/>
              <a:cs typeface="ヒラギノ角ゴ ProN W3"/>
              <a:sym typeface="ヒラギノ角ゴ ProN W3"/>
            </a:endParaRPr>
          </a:p>
        </p:txBody>
      </p:sp>
      <p:sp>
        <p:nvSpPr>
          <p:cNvPr id="82" name="円形"/>
          <p:cNvSpPr/>
          <p:nvPr/>
        </p:nvSpPr>
        <p:spPr>
          <a:xfrm>
            <a:off x="5000625" y="4974878"/>
            <a:ext cx="107156" cy="107157"/>
          </a:xfrm>
          <a:prstGeom prst="ellipse">
            <a:avLst/>
          </a:prstGeom>
          <a:gradFill>
            <a:gsLst>
              <a:gs pos="0">
                <a:srgbClr val="00FDFF"/>
              </a:gs>
              <a:gs pos="100000">
                <a:srgbClr val="0433FF"/>
              </a:gs>
            </a:gsLst>
            <a:path>
              <a:fillToRect l="66406" t="44411" r="33593" b="55588"/>
            </a:path>
          </a:gradFill>
          <a:ln w="3175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83" name="矢印"/>
          <p:cNvSpPr/>
          <p:nvPr/>
        </p:nvSpPr>
        <p:spPr>
          <a:xfrm rot="2198243">
            <a:off x="5067474" y="5058690"/>
            <a:ext cx="116087" cy="53579"/>
          </a:xfrm>
          <a:prstGeom prst="rightArrow">
            <a:avLst>
              <a:gd name="adj1" fmla="val 28040"/>
              <a:gd name="adj2" fmla="val 104362"/>
            </a:avLst>
          </a:prstGeom>
          <a:solidFill>
            <a:srgbClr val="FFFB00"/>
          </a:solidFill>
          <a:ln w="635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2812" kern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sym typeface="ヒラギノ角ゴ Pro W3"/>
            </a:endParaRPr>
          </a:p>
        </p:txBody>
      </p:sp>
      <p:sp>
        <p:nvSpPr>
          <p:cNvPr id="84" name="~109 V/cm"/>
          <p:cNvSpPr txBox="1"/>
          <p:nvPr/>
        </p:nvSpPr>
        <p:spPr>
          <a:xfrm>
            <a:off x="4679156" y="5451048"/>
            <a:ext cx="819135" cy="208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~10</a:t>
            </a:r>
            <a:r>
              <a:rPr kumimoji="0" sz="1266" kern="0" baseline="3199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 </a:t>
            </a:r>
            <a:r>
              <a:rPr kumimoji="0" sz="126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V/cm</a:t>
            </a:r>
          </a:p>
        </p:txBody>
      </p:sp>
      <p:sp>
        <p:nvSpPr>
          <p:cNvPr id="85" name="Gas scattering"/>
          <p:cNvSpPr txBox="1"/>
          <p:nvPr/>
        </p:nvSpPr>
        <p:spPr>
          <a:xfrm>
            <a:off x="6740798" y="1089665"/>
            <a:ext cx="1705596" cy="26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828" kern="0">
                <a:solidFill>
                  <a:srgbClr val="000000"/>
                </a:solidFill>
              </a:rPr>
              <a:t>Gas scattering</a:t>
            </a:r>
          </a:p>
        </p:txBody>
      </p:sp>
      <p:pic>
        <p:nvPicPr>
          <p:cNvPr id="86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rcRect l="19838" t="8425" r="20031" b="7407"/>
          <a:stretch>
            <a:fillRect/>
          </a:stretch>
        </p:blipFill>
        <p:spPr>
          <a:xfrm>
            <a:off x="8436349" y="2838187"/>
            <a:ext cx="629877" cy="688594"/>
          </a:xfrm>
          <a:prstGeom prst="rect">
            <a:avLst/>
          </a:prstGeom>
          <a:ln>
            <a:solidFill>
              <a:srgbClr val="CBCBCB"/>
            </a:solidFill>
            <a:miter lim="400000"/>
          </a:ln>
        </p:spPr>
      </p:pic>
      <p:sp>
        <p:nvSpPr>
          <p:cNvPr id="87" name="Interference"/>
          <p:cNvSpPr txBox="1"/>
          <p:nvPr/>
        </p:nvSpPr>
        <p:spPr>
          <a:xfrm>
            <a:off x="6703784" y="2600872"/>
            <a:ext cx="1436292" cy="269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828" kern="0">
                <a:solidFill>
                  <a:srgbClr val="000000"/>
                </a:solidFill>
              </a:rPr>
              <a:t>Interference</a:t>
            </a:r>
          </a:p>
        </p:txBody>
      </p:sp>
      <p:sp>
        <p:nvSpPr>
          <p:cNvPr id="88" name="Newtonian + α…"/>
          <p:cNvSpPr txBox="1"/>
          <p:nvPr/>
        </p:nvSpPr>
        <p:spPr>
          <a:xfrm>
            <a:off x="6778329" y="1420534"/>
            <a:ext cx="1276946" cy="37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Newtonian </a:t>
            </a: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</a:t>
            </a:r>
            <a:r>
              <a:rPr kumimoji="0" sz="1406" b="1" i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α</a:t>
            </a:r>
          </a:p>
          <a:p>
            <a:pPr hangingPunct="0">
              <a:lnSpc>
                <a:spcPct val="70000"/>
              </a:lnSpc>
              <a:tabLst>
                <a:tab pos="750067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nm</a:t>
            </a:r>
            <a:r>
              <a:rPr kumimoji="0"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range</a:t>
            </a:r>
          </a:p>
        </p:txBody>
      </p:sp>
      <p:grpSp>
        <p:nvGrpSpPr>
          <p:cNvPr id="96" name="グループ"/>
          <p:cNvGrpSpPr/>
          <p:nvPr/>
        </p:nvGrpSpPr>
        <p:grpSpPr>
          <a:xfrm>
            <a:off x="6805963" y="1798265"/>
            <a:ext cx="1221678" cy="543818"/>
            <a:chOff x="0" y="0"/>
            <a:chExt cx="1737497" cy="773429"/>
          </a:xfrm>
        </p:grpSpPr>
        <p:sp>
          <p:nvSpPr>
            <p:cNvPr id="89" name="線"/>
            <p:cNvSpPr/>
            <p:nvPr/>
          </p:nvSpPr>
          <p:spPr>
            <a:xfrm>
              <a:off x="18443" y="0"/>
              <a:ext cx="1684969" cy="515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65" extrusionOk="0">
                  <a:moveTo>
                    <a:pt x="0" y="20502"/>
                  </a:moveTo>
                  <a:cubicBezTo>
                    <a:pt x="0" y="20502"/>
                    <a:pt x="7226" y="21600"/>
                    <a:pt x="12874" y="14626"/>
                  </a:cubicBezTo>
                  <a:cubicBezTo>
                    <a:pt x="17733" y="8626"/>
                    <a:pt x="21600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/>
              <a:endParaRPr kumimoji="0" sz="2953" kern="0">
                <a:solidFill>
                  <a:srgbClr val="000000"/>
                </a:solidFill>
                <a:sym typeface="ヒラギノ角ゴ Pro W3"/>
              </a:endParaRPr>
            </a:p>
          </p:txBody>
        </p:sp>
        <p:sp>
          <p:nvSpPr>
            <p:cNvPr id="90" name="線"/>
            <p:cNvSpPr/>
            <p:nvPr/>
          </p:nvSpPr>
          <p:spPr>
            <a:xfrm>
              <a:off x="861577" y="522592"/>
              <a:ext cx="830986" cy="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  <p:sp>
          <p:nvSpPr>
            <p:cNvPr id="91" name="円形"/>
            <p:cNvSpPr/>
            <p:nvPr/>
          </p:nvSpPr>
          <p:spPr>
            <a:xfrm>
              <a:off x="1204600" y="415914"/>
              <a:ext cx="198385" cy="198384"/>
            </a:xfrm>
            <a:prstGeom prst="ellipse">
              <a:avLst/>
            </a:prstGeom>
            <a:gradFill flip="none" rotWithShape="1">
              <a:gsLst>
                <a:gs pos="0">
                  <a:srgbClr val="FFCCFF"/>
                </a:gs>
                <a:gs pos="100000">
                  <a:srgbClr val="942192"/>
                </a:gs>
              </a:gsLst>
              <a:path path="shape">
                <a:fillToRect l="66406" t="44411" r="33593" b="55588"/>
              </a:path>
            </a:gra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92" name="θ"/>
            <p:cNvSpPr txBox="1"/>
            <p:nvPr/>
          </p:nvSpPr>
          <p:spPr>
            <a:xfrm>
              <a:off x="1460846" y="62584"/>
              <a:ext cx="276652" cy="406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 defTabSz="457200">
                <a:lnSpc>
                  <a:spcPct val="70000"/>
                </a:lnSpc>
                <a:tabLst>
                  <a:tab pos="1066800" algn="l"/>
                </a:tabLst>
                <a:defRPr sz="2600" i="1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 hangingPunct="0"/>
              <a:r>
                <a:rPr kumimoji="0" sz="1828" kern="0">
                  <a:solidFill>
                    <a:srgbClr val="000000"/>
                  </a:solidFill>
                </a:rPr>
                <a:t>θ</a:t>
              </a:r>
            </a:p>
          </p:txBody>
        </p:sp>
        <p:sp>
          <p:nvSpPr>
            <p:cNvPr id="93" name="円形"/>
            <p:cNvSpPr/>
            <p:nvPr/>
          </p:nvSpPr>
          <p:spPr>
            <a:xfrm>
              <a:off x="0" y="455268"/>
              <a:ext cx="99192" cy="99193"/>
            </a:xfrm>
            <a:prstGeom prst="ellipse">
              <a:avLst/>
            </a:prstGeom>
            <a:gradFill flip="none" rotWithShape="1">
              <a:gsLst>
                <a:gs pos="0">
                  <a:srgbClr val="00FDFF"/>
                </a:gs>
                <a:gs pos="100000">
                  <a:srgbClr val="0433FF"/>
                </a:gs>
              </a:gsLst>
              <a:path path="shape">
                <a:fillToRect l="66406" t="44411" r="33593" b="55588"/>
              </a:path>
            </a:gra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94" name="Xe"/>
            <p:cNvSpPr txBox="1"/>
            <p:nvPr/>
          </p:nvSpPr>
          <p:spPr>
            <a:xfrm>
              <a:off x="1378186" y="496119"/>
              <a:ext cx="352300" cy="2773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 defTabSz="457200">
                <a:lnSpc>
                  <a:spcPct val="70000"/>
                </a:lnSpc>
                <a:tabLst>
                  <a:tab pos="1066800" algn="l"/>
                </a:tabLst>
                <a:defRPr sz="1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hangingPunct="0"/>
              <a:r>
                <a:rPr kumimoji="0" sz="984" kern="0">
                  <a:solidFill>
                    <a:srgbClr val="000000"/>
                  </a:solidFill>
                </a:rPr>
                <a:t>Xe</a:t>
              </a:r>
            </a:p>
          </p:txBody>
        </p:sp>
        <p:sp>
          <p:nvSpPr>
            <p:cNvPr id="95" name="線"/>
            <p:cNvSpPr/>
            <p:nvPr/>
          </p:nvSpPr>
          <p:spPr>
            <a:xfrm>
              <a:off x="1182837" y="319951"/>
              <a:ext cx="102164" cy="15078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defRPr sz="1200">
                  <a:latin typeface="ヒラギノ角ゴ ProN W3"/>
                  <a:ea typeface="ヒラギノ角ゴ ProN W3"/>
                  <a:cs typeface="ヒラギノ角ゴ ProN W3"/>
                  <a:sym typeface="ヒラギノ角ゴ ProN W3"/>
                </a:defRPr>
              </a:pPr>
              <a:endParaRPr kumimoji="0" sz="844" kern="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endParaRPr>
            </a:p>
          </p:txBody>
        </p:sp>
      </p:grpSp>
      <p:sp>
        <p:nvSpPr>
          <p:cNvPr id="97" name="Neutron Beam Splitter"/>
          <p:cNvSpPr txBox="1"/>
          <p:nvPr/>
        </p:nvSpPr>
        <p:spPr>
          <a:xfrm>
            <a:off x="7284213" y="3335677"/>
            <a:ext cx="1426037" cy="185756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15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055" kern="0">
                <a:solidFill>
                  <a:srgbClr val="000000"/>
                </a:solidFill>
              </a:rPr>
              <a:t>Neutron Beam Splitter</a:t>
            </a:r>
          </a:p>
        </p:txBody>
      </p:sp>
      <p:sp>
        <p:nvSpPr>
          <p:cNvPr id="98" name="Newtonian + α…"/>
          <p:cNvSpPr txBox="1"/>
          <p:nvPr/>
        </p:nvSpPr>
        <p:spPr>
          <a:xfrm>
            <a:off x="6778329" y="2923871"/>
            <a:ext cx="1276946" cy="37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hangingPunct="0">
              <a:lnSpc>
                <a:spcPct val="70000"/>
              </a:lnSpc>
              <a:tabLst>
                <a:tab pos="750067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Newtonian </a:t>
            </a: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 </a:t>
            </a:r>
            <a:r>
              <a:rPr kumimoji="0" sz="1406" b="1" i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α</a:t>
            </a:r>
          </a:p>
          <a:p>
            <a:pPr hangingPunct="0">
              <a:lnSpc>
                <a:spcPct val="70000"/>
              </a:lnSpc>
              <a:tabLst>
                <a:tab pos="750067" algn="l"/>
              </a:tabLst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kumimoji="0"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</a:t>
            </a:r>
            <a:r>
              <a:rPr kumimoji="0" sz="1406" b="1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μm</a:t>
            </a:r>
            <a:r>
              <a:rPr kumimoji="0" sz="1406" ker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range</a:t>
            </a:r>
          </a:p>
        </p:txBody>
      </p:sp>
      <p:grpSp>
        <p:nvGrpSpPr>
          <p:cNvPr id="105" name="グループ"/>
          <p:cNvGrpSpPr/>
          <p:nvPr/>
        </p:nvGrpSpPr>
        <p:grpSpPr>
          <a:xfrm>
            <a:off x="8108156" y="1331579"/>
            <a:ext cx="1012219" cy="1414528"/>
            <a:chOff x="0" y="33046"/>
            <a:chExt cx="1439599" cy="2011772"/>
          </a:xfrm>
        </p:grpSpPr>
        <p:pic>
          <p:nvPicPr>
            <p:cNvPr id="99" name="IMG_2199.jpg" descr="IMG_2199.jpg"/>
            <p:cNvPicPr>
              <a:picLocks noChangeAspect="1"/>
            </p:cNvPicPr>
            <p:nvPr/>
          </p:nvPicPr>
          <p:blipFill>
            <a:blip r:embed="rId9">
              <a:extLst/>
            </a:blip>
            <a:srcRect t="5301" r="6996"/>
            <a:stretch>
              <a:fillRect/>
            </a:stretch>
          </p:blipFill>
          <p:spPr>
            <a:xfrm>
              <a:off x="0" y="106064"/>
              <a:ext cx="1395462" cy="18945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" name="線"/>
            <p:cNvSpPr/>
            <p:nvPr/>
          </p:nvSpPr>
          <p:spPr>
            <a:xfrm flipH="1">
              <a:off x="933671" y="33046"/>
              <a:ext cx="38090" cy="355419"/>
            </a:xfrm>
            <a:prstGeom prst="lin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101" name="四角形"/>
            <p:cNvSpPr/>
            <p:nvPr/>
          </p:nvSpPr>
          <p:spPr>
            <a:xfrm rot="300000">
              <a:off x="902399" y="404359"/>
              <a:ext cx="57184" cy="130240"/>
            </a:xfrm>
            <a:prstGeom prst="rect">
              <a:avLst/>
            </a:prstGeom>
            <a:solidFill>
              <a:schemeClr val="accent1">
                <a:satOff val="-3355"/>
                <a:lumOff val="26614"/>
                <a:alpha val="53980"/>
              </a:schemeClr>
            </a:solidFill>
            <a:ln w="25400" cap="flat">
              <a:solidFill>
                <a:srgbClr val="85888D">
                  <a:alpha val="53980"/>
                </a:srgbClr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102" name="線"/>
            <p:cNvSpPr/>
            <p:nvPr/>
          </p:nvSpPr>
          <p:spPr>
            <a:xfrm flipH="1">
              <a:off x="528977" y="563475"/>
              <a:ext cx="370389" cy="803188"/>
            </a:xfrm>
            <a:prstGeom prst="line">
              <a:avLst/>
            </a:prstGeom>
            <a:noFill/>
            <a:ln w="38100" cap="flat">
              <a:solidFill>
                <a:srgbClr val="00FD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51" hangingPunct="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2812" kern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sym typeface="ヒラギノ角ゴ Pro W3"/>
              </a:endParaRPr>
            </a:p>
          </p:txBody>
        </p:sp>
        <p:sp>
          <p:nvSpPr>
            <p:cNvPr id="103" name="2D neutron Detector"/>
            <p:cNvSpPr txBox="1"/>
            <p:nvPr/>
          </p:nvSpPr>
          <p:spPr>
            <a:xfrm>
              <a:off x="260708" y="1546396"/>
              <a:ext cx="1178892" cy="4984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 algn="l" defTabSz="457200">
                <a:lnSpc>
                  <a:spcPct val="70000"/>
                </a:lnSpc>
                <a:tabLst>
                  <a:tab pos="1066800" algn="l"/>
                </a:tabLst>
                <a:defRPr sz="17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hangingPunct="0"/>
              <a:r>
                <a:rPr kumimoji="0" sz="1195" kern="0"/>
                <a:t>2D neutron Detector</a:t>
              </a:r>
            </a:p>
          </p:txBody>
        </p:sp>
        <p:sp>
          <p:nvSpPr>
            <p:cNvPr id="104" name="Xe…"/>
            <p:cNvSpPr txBox="1"/>
            <p:nvPr/>
          </p:nvSpPr>
          <p:spPr>
            <a:xfrm>
              <a:off x="895774" y="282928"/>
              <a:ext cx="541144" cy="455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hangingPunct="0">
                <a:lnSpc>
                  <a:spcPct val="70000"/>
                </a:lnSpc>
                <a:tabLst>
                  <a:tab pos="750067" algn="l"/>
                </a:tabLst>
                <a:defRPr sz="1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kumimoji="0" sz="1125" ker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Xe</a:t>
              </a:r>
            </a:p>
            <a:p>
              <a:pPr hangingPunct="0">
                <a:lnSpc>
                  <a:spcPct val="70000"/>
                </a:lnSpc>
                <a:tabLst>
                  <a:tab pos="750067" algn="l"/>
                </a:tabLst>
                <a:defRPr sz="16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kumimoji="0" sz="1125" kern="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Gas</a:t>
              </a:r>
            </a:p>
          </p:txBody>
        </p:sp>
      </p:grpSp>
      <p:sp>
        <p:nvSpPr>
          <p:cNvPr id="106" name="for Neutron EDM with UCNs"/>
          <p:cNvSpPr txBox="1"/>
          <p:nvPr/>
        </p:nvSpPr>
        <p:spPr>
          <a:xfrm>
            <a:off x="6802848" y="3968933"/>
            <a:ext cx="2025365" cy="45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algn="l" defTabSz="457200">
              <a:lnSpc>
                <a:spcPct val="70000"/>
              </a:lnSpc>
              <a:tabLst>
                <a:tab pos="1066800" algn="l"/>
              </a:tabLst>
              <a:defRPr sz="25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758" kern="0">
                <a:solidFill>
                  <a:srgbClr val="000000"/>
                </a:solidFill>
              </a:rPr>
              <a:t>for Neutron EDM with UCNs</a:t>
            </a:r>
          </a:p>
        </p:txBody>
      </p:sp>
      <p:grpSp>
        <p:nvGrpSpPr>
          <p:cNvPr id="112" name="グループ"/>
          <p:cNvGrpSpPr/>
          <p:nvPr/>
        </p:nvGrpSpPr>
        <p:grpSpPr>
          <a:xfrm>
            <a:off x="6683243" y="4517858"/>
            <a:ext cx="2160115" cy="1798402"/>
            <a:chOff x="0" y="0"/>
            <a:chExt cx="3072161" cy="2557727"/>
          </a:xfrm>
        </p:grpSpPr>
        <p:sp>
          <p:nvSpPr>
            <p:cNvPr id="107" name="Development UCN devices for next generation UCN experiments"/>
            <p:cNvSpPr txBox="1"/>
            <p:nvPr/>
          </p:nvSpPr>
          <p:spPr>
            <a:xfrm>
              <a:off x="36860" y="1873230"/>
              <a:ext cx="3035301" cy="684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l" defTabSz="457200">
                <a:lnSpc>
                  <a:spcPct val="70000"/>
                </a:lnSpc>
                <a:tabLst>
                  <a:tab pos="1066800" algn="l"/>
                </a:tabLst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hangingPunct="0"/>
              <a:r>
                <a:rPr kumimoji="0" sz="1266" kern="0">
                  <a:solidFill>
                    <a:srgbClr val="000000"/>
                  </a:solidFill>
                </a:rPr>
                <a:t>Development UCN devices for next generation UCN experiments</a:t>
              </a:r>
            </a:p>
          </p:txBody>
        </p:sp>
        <p:pic>
          <p:nvPicPr>
            <p:cNvPr id="108" name="image.png" descr="image.png"/>
            <p:cNvPicPr>
              <a:picLocks/>
            </p:cNvPicPr>
            <p:nvPr/>
          </p:nvPicPr>
          <p:blipFill>
            <a:blip r:embed="rId10">
              <a:extLst/>
            </a:blip>
            <a:srcRect l="11286" t="1491" r="10699" b="29627"/>
            <a:stretch>
              <a:fillRect/>
            </a:stretch>
          </p:blipFill>
          <p:spPr>
            <a:xfrm>
              <a:off x="117205" y="0"/>
              <a:ext cx="1313327" cy="1473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droppedImage.png" descr="droppedImage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8681" t="6131" r="3271" b="31260"/>
            <a:stretch>
              <a:fillRect/>
            </a:stretch>
          </p:blipFill>
          <p:spPr>
            <a:xfrm>
              <a:off x="1495252" y="0"/>
              <a:ext cx="1343589" cy="1474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0" name="UCN generator"/>
            <p:cNvSpPr txBox="1"/>
            <p:nvPr/>
          </p:nvSpPr>
          <p:spPr>
            <a:xfrm>
              <a:off x="0" y="1461086"/>
              <a:ext cx="1395254" cy="264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457200">
                <a:lnSpc>
                  <a:spcPct val="70000"/>
                </a:lnSpc>
                <a:tabLst>
                  <a:tab pos="1066800" algn="l"/>
                </a:tabLst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hangingPunct="0"/>
              <a:r>
                <a:rPr kumimoji="0" sz="1055" kern="0">
                  <a:solidFill>
                    <a:srgbClr val="000000"/>
                  </a:solidFill>
                </a:rPr>
                <a:t>UCN generator</a:t>
              </a:r>
            </a:p>
          </p:txBody>
        </p:sp>
        <p:sp>
          <p:nvSpPr>
            <p:cNvPr id="111" name="UCN focusing"/>
            <p:cNvSpPr txBox="1"/>
            <p:nvPr/>
          </p:nvSpPr>
          <p:spPr>
            <a:xfrm>
              <a:off x="1495252" y="1461086"/>
              <a:ext cx="1304061" cy="264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 defTabSz="457200">
                <a:lnSpc>
                  <a:spcPct val="70000"/>
                </a:lnSpc>
                <a:tabLst>
                  <a:tab pos="1066800" algn="l"/>
                </a:tabLst>
                <a:defRPr sz="1500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hangingPunct="0"/>
              <a:r>
                <a:rPr kumimoji="0" sz="1055" kern="0">
                  <a:solidFill>
                    <a:srgbClr val="000000"/>
                  </a:solidFill>
                </a:rPr>
                <a:t>UCN focusing</a:t>
              </a:r>
            </a:p>
          </p:txBody>
        </p:sp>
      </p:grpSp>
      <p:sp>
        <p:nvSpPr>
          <p:cNvPr id="113" name="UCN Optics"/>
          <p:cNvSpPr txBox="1"/>
          <p:nvPr/>
        </p:nvSpPr>
        <p:spPr>
          <a:xfrm>
            <a:off x="6605557" y="3554803"/>
            <a:ext cx="1893147" cy="623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4300"/>
              </a:lnSpc>
              <a:tabLst>
                <a:tab pos="1066800" algn="l"/>
              </a:tabLst>
              <a:defRPr sz="3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2531" kern="0">
                <a:solidFill>
                  <a:srgbClr val="000000"/>
                </a:solidFill>
              </a:rPr>
              <a:t>UCN Optics</a:t>
            </a:r>
          </a:p>
        </p:txBody>
      </p:sp>
      <p:sp>
        <p:nvSpPr>
          <p:cNvPr id="114" name="BL05"/>
          <p:cNvSpPr txBox="1"/>
          <p:nvPr/>
        </p:nvSpPr>
        <p:spPr>
          <a:xfrm>
            <a:off x="4797380" y="701575"/>
            <a:ext cx="506739" cy="431208"/>
          </a:xfrm>
          <a:prstGeom prst="rect">
            <a:avLst/>
          </a:prstGeom>
          <a:solidFill>
            <a:srgbClr val="000A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tabLst>
                <a:tab pos="1066800" algn="l"/>
              </a:tabLst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pPr hangingPunct="0"/>
            <a:r>
              <a:rPr kumimoji="0" sz="1687" kern="0"/>
              <a:t>BL05</a:t>
            </a:r>
          </a:p>
        </p:txBody>
      </p:sp>
      <p:sp>
        <p:nvSpPr>
          <p:cNvPr id="115" name="BL05"/>
          <p:cNvSpPr txBox="1"/>
          <p:nvPr/>
        </p:nvSpPr>
        <p:spPr>
          <a:xfrm>
            <a:off x="8497891" y="795157"/>
            <a:ext cx="506739" cy="431208"/>
          </a:xfrm>
          <a:prstGeom prst="rect">
            <a:avLst/>
          </a:prstGeom>
          <a:solidFill>
            <a:srgbClr val="000A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tabLst>
                <a:tab pos="1066800" algn="l"/>
              </a:tabLst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pPr hangingPunct="0"/>
            <a:r>
              <a:rPr kumimoji="0" sz="1687" kern="0"/>
              <a:t>BL05</a:t>
            </a:r>
          </a:p>
        </p:txBody>
      </p:sp>
      <p:sp>
        <p:nvSpPr>
          <p:cNvPr id="116" name="BL04"/>
          <p:cNvSpPr txBox="1"/>
          <p:nvPr/>
        </p:nvSpPr>
        <p:spPr>
          <a:xfrm>
            <a:off x="3185901" y="3708824"/>
            <a:ext cx="506739" cy="431208"/>
          </a:xfrm>
          <a:prstGeom prst="rect">
            <a:avLst/>
          </a:prstGeom>
          <a:solidFill>
            <a:srgbClr val="000A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tabLst>
                <a:tab pos="1066800" algn="l"/>
              </a:tabLst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pPr hangingPunct="0"/>
            <a:r>
              <a:rPr kumimoji="0" sz="1687" kern="0"/>
              <a:t>BL04</a:t>
            </a:r>
          </a:p>
        </p:txBody>
      </p:sp>
      <p:sp>
        <p:nvSpPr>
          <p:cNvPr id="117" name="BL17"/>
          <p:cNvSpPr txBox="1"/>
          <p:nvPr/>
        </p:nvSpPr>
        <p:spPr>
          <a:xfrm>
            <a:off x="5864480" y="3708824"/>
            <a:ext cx="506738" cy="431208"/>
          </a:xfrm>
          <a:prstGeom prst="rect">
            <a:avLst/>
          </a:prstGeom>
          <a:solidFill>
            <a:srgbClr val="000A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tabLst>
                <a:tab pos="1066800" algn="l"/>
              </a:tabLst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pPr hangingPunct="0"/>
            <a:r>
              <a:rPr kumimoji="0" sz="1687" kern="0"/>
              <a:t>BL17</a:t>
            </a:r>
          </a:p>
        </p:txBody>
      </p:sp>
      <p:sp>
        <p:nvSpPr>
          <p:cNvPr id="118" name="BL05"/>
          <p:cNvSpPr txBox="1"/>
          <p:nvPr/>
        </p:nvSpPr>
        <p:spPr>
          <a:xfrm>
            <a:off x="8543058" y="3650984"/>
            <a:ext cx="506739" cy="431208"/>
          </a:xfrm>
          <a:prstGeom prst="rect">
            <a:avLst/>
          </a:prstGeom>
          <a:solidFill>
            <a:srgbClr val="000A3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tabLst>
                <a:tab pos="1066800" algn="l"/>
              </a:tabLst>
              <a:defRPr sz="2400" b="1">
                <a:solidFill>
                  <a:srgbClr val="FFFB00"/>
                </a:solidFill>
                <a:latin typeface="Helvetica CY"/>
                <a:ea typeface="Helvetica CY"/>
                <a:cs typeface="Helvetica CY"/>
                <a:sym typeface="Helvetica CY"/>
              </a:defRPr>
            </a:lvl1pPr>
          </a:lstStyle>
          <a:p>
            <a:pPr hangingPunct="0"/>
            <a:r>
              <a:rPr kumimoji="0" sz="1687" kern="0"/>
              <a:t>BL05</a:t>
            </a:r>
          </a:p>
        </p:txBody>
      </p:sp>
      <p:sp>
        <p:nvSpPr>
          <p:cNvPr id="119" name="(n,γ) measurement in progress to quantify the enhanced sensitivity to discrete symmetry violations"/>
          <p:cNvSpPr txBox="1"/>
          <p:nvPr/>
        </p:nvSpPr>
        <p:spPr>
          <a:xfrm>
            <a:off x="275128" y="5862493"/>
            <a:ext cx="4119796" cy="34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just" defTabSz="457200">
              <a:lnSpc>
                <a:spcPct val="70000"/>
              </a:lnSpc>
              <a:tabLst>
                <a:tab pos="1066800" algn="l"/>
              </a:tabLst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hangingPunct="0"/>
            <a:r>
              <a:rPr kumimoji="0" sz="1266" kern="0">
                <a:solidFill>
                  <a:srgbClr val="000000"/>
                </a:solidFill>
              </a:rPr>
              <a:t>(n,γ) measurement in progress to quantify the enhanced sensitivity to discrete symmetry violations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156020" y="6426061"/>
            <a:ext cx="284693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ヒラギノ角ゴ Pro W3"/>
              </a:rPr>
              <a:t>Slide by </a:t>
            </a:r>
            <a:r>
              <a:rPr kumimoji="0" lang="en-US" altLang="ja-JP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ヒラギノ角ゴ Pro W3"/>
              </a:rPr>
              <a:t>Hirohiko</a:t>
            </a:r>
            <a:r>
              <a:rPr kumimoji="0" lang="en-US" altLang="ja-JP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ヒラギノ角ゴ Pro W3"/>
              </a:rPr>
              <a:t> SHIMIZU</a:t>
            </a:r>
            <a:endParaRPr kumimoji="0" lang="ja-JP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charset="0"/>
              <a:ea typeface="Arial" charset="0"/>
              <a:cs typeface="Arial" charset="0"/>
              <a:sym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9087446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46" t="1732" r="23343" b="52185"/>
          <a:stretch/>
        </p:blipFill>
        <p:spPr>
          <a:xfrm>
            <a:off x="5752598" y="477553"/>
            <a:ext cx="2994669" cy="272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06" y="3464787"/>
            <a:ext cx="7172930" cy="345887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6" y="2440922"/>
            <a:ext cx="3272764" cy="3091198"/>
          </a:xfrm>
          <a:prstGeom prst="rect">
            <a:avLst/>
          </a:prstGeom>
        </p:spPr>
      </p:pic>
      <p:sp>
        <p:nvSpPr>
          <p:cNvPr id="6" name="タイトル 3"/>
          <p:cNvSpPr txBox="1">
            <a:spLocks/>
          </p:cNvSpPr>
          <p:nvPr/>
        </p:nvSpPr>
        <p:spPr>
          <a:xfrm>
            <a:off x="423" y="20874"/>
            <a:ext cx="9143578" cy="6480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36" tIns="45716" rIns="91436" bIns="457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324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Geo-Science</a:t>
            </a:r>
            <a:r>
              <a:rPr lang="ja-JP" altLang="en-US" sz="324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US" altLang="ja-JP" sz="324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at</a:t>
            </a:r>
            <a:r>
              <a:rPr lang="ja-JP" altLang="en-US" sz="324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</a:t>
            </a:r>
            <a:r>
              <a:rPr lang="en-US" altLang="ja-JP" sz="324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J-PARC/MLF</a:t>
            </a:r>
            <a:r>
              <a:rPr lang="ja-JP" altLang="en-US" sz="324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  </a:t>
            </a:r>
            <a:endParaRPr lang="ja-JP" altLang="en-US" sz="288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Gill Sans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22022" y="1227285"/>
            <a:ext cx="5418166" cy="120032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36" tIns="45716" rIns="91436" bIns="45716">
            <a:spAutoFit/>
          </a:bodyPr>
          <a:lstStyle/>
          <a:p>
            <a:pPr defTabSz="456813"/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Investigate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the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mystery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of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light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elements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in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the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>
                <a:solidFill>
                  <a:prstClr val="black"/>
                </a:solidFill>
                <a:sym typeface="Gill Sans" charset="0"/>
              </a:rPr>
              <a:t>e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arly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history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of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the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>
                <a:solidFill>
                  <a:prstClr val="black"/>
                </a:solidFill>
                <a:sym typeface="Gill Sans" charset="0"/>
              </a:rPr>
              <a:t>e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arth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mr-IN" altLang="ja-JP" dirty="0" smtClean="0">
                <a:solidFill>
                  <a:prstClr val="black"/>
                </a:solidFill>
                <a:sym typeface="Gill Sans" charset="0"/>
              </a:rPr>
              <a:t>–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hydrogen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in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the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err="1" smtClean="0">
                <a:solidFill>
                  <a:prstClr val="black"/>
                </a:solidFill>
                <a:sym typeface="Gill Sans" charset="0"/>
              </a:rPr>
              <a:t>ferroic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materials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probed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by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pulsed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neutron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beam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at</a:t>
            </a:r>
            <a:r>
              <a:rPr lang="ja-JP" altLang="en-US" dirty="0" smtClean="0">
                <a:solidFill>
                  <a:prstClr val="black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sym typeface="Gill Sans" charset="0"/>
              </a:rPr>
              <a:t>J-PARC</a:t>
            </a:r>
            <a:r>
              <a:rPr lang="ja-JP" altLang="en-US" dirty="0">
                <a:solidFill>
                  <a:prstClr val="black"/>
                </a:solidFill>
                <a:sym typeface="Gill Sans" charset="0"/>
              </a:rPr>
              <a:t/>
            </a:r>
            <a:br>
              <a:rPr lang="ja-JP" altLang="en-US" dirty="0">
                <a:solidFill>
                  <a:prstClr val="black"/>
                </a:solidFill>
                <a:sym typeface="Gill Sans" charset="0"/>
              </a:rPr>
            </a:b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-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U.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Tokyo,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U.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Ehime,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U.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Okayama,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JAEA,</a:t>
            </a:r>
            <a:r>
              <a:rPr lang="ja-JP" altLang="en-US" dirty="0" smtClean="0">
                <a:solidFill>
                  <a:srgbClr val="C00000"/>
                </a:solidFill>
                <a:sym typeface="Gill Sans" charset="0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sym typeface="Gill Sans" charset="0"/>
              </a:rPr>
              <a:t>J-PARC</a:t>
            </a:r>
            <a:endParaRPr lang="en-US" altLang="ja-JP" dirty="0">
              <a:solidFill>
                <a:srgbClr val="C00000"/>
              </a:solidFill>
              <a:sym typeface="Gill Sans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" t="1526" r="59289" b="51746"/>
          <a:stretch/>
        </p:blipFill>
        <p:spPr>
          <a:xfrm>
            <a:off x="3020594" y="2700990"/>
            <a:ext cx="2054682" cy="1615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正方形/長方形 3"/>
          <p:cNvSpPr/>
          <p:nvPr/>
        </p:nvSpPr>
        <p:spPr>
          <a:xfrm>
            <a:off x="122022" y="6105641"/>
            <a:ext cx="4572000" cy="674023"/>
          </a:xfrm>
          <a:prstGeom prst="rect">
            <a:avLst/>
          </a:prstGeom>
        </p:spPr>
        <p:txBody>
          <a:bodyPr lIns="91436" tIns="45716" rIns="91436" bIns="45716">
            <a:spAutoFit/>
          </a:bodyPr>
          <a:lstStyle/>
          <a:p>
            <a:pPr defTabSz="456813"/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温度圧力の変化とともに含水鉱物</a:t>
            </a:r>
            <a:r>
              <a:rPr lang="en-US" altLang="ja-JP" sz="1260" dirty="0">
                <a:solidFill>
                  <a:prstClr val="black"/>
                </a:solidFill>
                <a:sym typeface="Gill Sans" charset="0"/>
              </a:rPr>
              <a:t>Mg (OD) </a:t>
            </a:r>
            <a:r>
              <a:rPr lang="en-US" altLang="ja-JP" sz="1260" baseline="-25000" dirty="0">
                <a:solidFill>
                  <a:prstClr val="black"/>
                </a:solidFill>
                <a:sym typeface="Gill Sans" charset="0"/>
              </a:rPr>
              <a:t>2</a:t>
            </a:r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の脱水を経て、鉄が</a:t>
            </a:r>
            <a:r>
              <a:rPr lang="en-US" altLang="ja-JP" sz="1260" i="1" dirty="0">
                <a:solidFill>
                  <a:prstClr val="black"/>
                </a:solidFill>
                <a:sym typeface="Gill Sans" charset="0"/>
              </a:rPr>
              <a:t>bcc</a:t>
            </a:r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相 </a:t>
            </a:r>
            <a:r>
              <a:rPr lang="en-US" altLang="ja-JP" sz="1260" dirty="0">
                <a:solidFill>
                  <a:prstClr val="black"/>
                </a:solidFill>
                <a:sym typeface="Gill Sans" charset="0"/>
              </a:rPr>
              <a:t>(</a:t>
            </a:r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黒線：</a:t>
            </a:r>
            <a:r>
              <a:rPr lang="en-US" altLang="ja-JP" sz="1260" dirty="0">
                <a:solidFill>
                  <a:prstClr val="black"/>
                </a:solidFill>
                <a:sym typeface="Gill Sans" charset="0"/>
              </a:rPr>
              <a:t>298-802K) </a:t>
            </a:r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から</a:t>
            </a:r>
            <a:r>
              <a:rPr lang="en-US" altLang="ja-JP" sz="1260" i="1" dirty="0" err="1">
                <a:solidFill>
                  <a:prstClr val="black"/>
                </a:solidFill>
                <a:sym typeface="Gill Sans" charset="0"/>
              </a:rPr>
              <a:t>fcc</a:t>
            </a:r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相 </a:t>
            </a:r>
            <a:r>
              <a:rPr lang="en-US" altLang="ja-JP" sz="1260" dirty="0">
                <a:solidFill>
                  <a:prstClr val="black"/>
                </a:solidFill>
                <a:sym typeface="Gill Sans" charset="0"/>
              </a:rPr>
              <a:t>(</a:t>
            </a:r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赤線：</a:t>
            </a:r>
            <a:r>
              <a:rPr lang="en-US" altLang="ja-JP" sz="1260" dirty="0">
                <a:solidFill>
                  <a:prstClr val="black"/>
                </a:solidFill>
                <a:sym typeface="Gill Sans" charset="0"/>
              </a:rPr>
              <a:t>867-1000K) </a:t>
            </a:r>
            <a:r>
              <a:rPr lang="ja-JP" altLang="en-US" sz="1260" dirty="0">
                <a:solidFill>
                  <a:prstClr val="black"/>
                </a:solidFill>
                <a:sym typeface="Gill Sans" charset="0"/>
              </a:rPr>
              <a:t>へ相転移する様子を示す回折パターンの時間変化。</a:t>
            </a:r>
          </a:p>
        </p:txBody>
      </p:sp>
      <p:pic>
        <p:nvPicPr>
          <p:cNvPr id="11" name="Picture 90" descr="BL11＿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22" y="4515283"/>
            <a:ext cx="3804519" cy="190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2806047" y="5320833"/>
            <a:ext cx="1766587" cy="424724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pPr defTabSz="456813"/>
            <a:r>
              <a:rPr lang="en-US" altLang="ja-JP" sz="2160" dirty="0">
                <a:solidFill>
                  <a:prstClr val="black"/>
                </a:solidFill>
                <a:sym typeface="Gill Sans" charset="0"/>
              </a:rPr>
              <a:t>BL11 PLANET</a:t>
            </a:r>
            <a:endParaRPr lang="ja-JP" altLang="en-US" sz="2160" dirty="0">
              <a:solidFill>
                <a:prstClr val="black"/>
              </a:solidFill>
              <a:sym typeface="Gill Sans" charset="0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13838" y="6492875"/>
            <a:ext cx="2895600" cy="365125"/>
          </a:xfrm>
        </p:spPr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2022" y="806824"/>
            <a:ext cx="2522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inner</a:t>
            </a:r>
            <a:r>
              <a:rPr lang="en-US" altLang="ja-JP" dirty="0" smtClean="0"/>
              <a:t>-</a:t>
            </a:r>
            <a:r>
              <a:rPr kumimoji="1" lang="en-US" altLang="ja-JP" dirty="0" smtClean="0"/>
              <a:t>earth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2022" y="829182"/>
            <a:ext cx="25222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Water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the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inner</a:t>
            </a:r>
            <a:r>
              <a:rPr lang="en-US" altLang="ja-JP" dirty="0" smtClean="0"/>
              <a:t>-</a:t>
            </a:r>
            <a:r>
              <a:rPr kumimoji="1" lang="en-US" altLang="ja-JP" dirty="0" smtClean="0"/>
              <a:t>earth</a:t>
            </a:r>
            <a:r>
              <a:rPr kumimoji="1" lang="ja-JP" altLang="en-US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91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Muon_Beamline_20130926_4（英語）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973" y="1150624"/>
            <a:ext cx="2753350" cy="5668661"/>
          </a:xfrm>
          <a:prstGeom prst="rect">
            <a:avLst/>
          </a:prstGeom>
        </p:spPr>
      </p:pic>
      <p:pic>
        <p:nvPicPr>
          <p:cNvPr id="2050" name="Picture 2" descr="F:\Users\rshimizu\Desktop\S-L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97487" y="1364618"/>
            <a:ext cx="3212673" cy="2683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Users\rshimizu\Desktop\U-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20" y="4441613"/>
            <a:ext cx="3146155" cy="236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Users\rshimizu\Desktop\D-Li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0919" y="4492244"/>
            <a:ext cx="2968376" cy="222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6242826" y="4492244"/>
            <a:ext cx="987931" cy="400350"/>
          </a:xfrm>
          <a:prstGeom prst="rect">
            <a:avLst/>
          </a:prstGeom>
          <a:noFill/>
        </p:spPr>
        <p:txBody>
          <a:bodyPr wrap="none" lIns="64245" tIns="32121" rIns="64245" bIns="32121" rtlCol="0">
            <a:spAutoFit/>
          </a:bodyPr>
          <a:lstStyle/>
          <a:p>
            <a:pPr algn="ctr"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FFFFF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D-Line </a:t>
            </a:r>
            <a:endParaRPr lang="ja-JP" altLang="en-US" sz="2200" dirty="0">
              <a:solidFill>
                <a:srgbClr val="FFFFFF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06211" y="5909903"/>
            <a:ext cx="2880577" cy="742020"/>
          </a:xfrm>
          <a:prstGeom prst="rect">
            <a:avLst/>
          </a:prstGeom>
          <a:noFill/>
        </p:spPr>
        <p:txBody>
          <a:bodyPr wrap="none" lIns="64245" tIns="32121" rIns="64245" bIns="32121" rtlCol="0">
            <a:spAutoFit/>
          </a:bodyPr>
          <a:lstStyle/>
          <a:p>
            <a:pPr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Mid-intensity beam line</a:t>
            </a:r>
          </a:p>
          <a:p>
            <a:pPr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For general use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16507" y="4441615"/>
            <a:ext cx="989023" cy="400350"/>
          </a:xfrm>
          <a:prstGeom prst="rect">
            <a:avLst/>
          </a:prstGeom>
          <a:solidFill>
            <a:schemeClr val="tx2">
              <a:lumMod val="75000"/>
              <a:alpha val="42000"/>
            </a:schemeClr>
          </a:solidFill>
        </p:spPr>
        <p:txBody>
          <a:bodyPr wrap="none" lIns="64245" tIns="32121" rIns="64245" bIns="32121">
            <a:spAutoFit/>
          </a:bodyPr>
          <a:lstStyle/>
          <a:p>
            <a:pPr algn="ctr"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FFFFF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U-Line </a:t>
            </a:r>
            <a:endParaRPr lang="ja-JP" altLang="en-US" sz="2200" dirty="0">
              <a:solidFill>
                <a:srgbClr val="FFFFFF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7768" y="5960531"/>
            <a:ext cx="2883150" cy="742020"/>
          </a:xfrm>
          <a:prstGeom prst="rect">
            <a:avLst/>
          </a:prstGeom>
          <a:solidFill>
            <a:schemeClr val="tx2">
              <a:lumMod val="75000"/>
              <a:alpha val="38000"/>
            </a:schemeClr>
          </a:solidFill>
        </p:spPr>
        <p:txBody>
          <a:bodyPr wrap="square" lIns="64245" tIns="32121" rIns="64245" bIns="32121" rtlCol="0">
            <a:spAutoFit/>
          </a:bodyPr>
          <a:lstStyle/>
          <a:p>
            <a:pPr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Very unique Ultra-Slow </a:t>
            </a:r>
            <a:r>
              <a:rPr lang="en-US" altLang="en-US" sz="2200" dirty="0" err="1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Muon</a:t>
            </a:r>
            <a:r>
              <a:rPr lang="en-US" altLang="en-US" sz="2200" dirty="0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 Beam</a:t>
            </a:r>
            <a:endParaRPr lang="en-US" altLang="ja-JP" sz="2200" dirty="0">
              <a:solidFill>
                <a:srgbClr val="FFFFFF"/>
              </a:solidFill>
              <a:latin typeface="ＭＳ Ｐゴシック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7245" y="1201255"/>
            <a:ext cx="928973" cy="400350"/>
          </a:xfrm>
          <a:prstGeom prst="rect">
            <a:avLst/>
          </a:prstGeom>
          <a:noFill/>
        </p:spPr>
        <p:txBody>
          <a:bodyPr wrap="none" lIns="64245" tIns="32121" rIns="64245" bIns="32121" rtlCol="0">
            <a:spAutoFit/>
          </a:bodyPr>
          <a:lstStyle/>
          <a:p>
            <a:pPr algn="ctr"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>
                <a:solidFill>
                  <a:srgbClr val="FFFFF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S-</a:t>
            </a:r>
            <a:r>
              <a:rPr lang="en-US" altLang="ja-JP" sz="2200" dirty="0">
                <a:solidFill>
                  <a:srgbClr val="FFFFF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Line </a:t>
            </a:r>
            <a:endParaRPr lang="ja-JP" altLang="en-US" sz="2200" dirty="0">
              <a:solidFill>
                <a:srgbClr val="FFFFFF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67137" y="3503313"/>
            <a:ext cx="2515092" cy="742020"/>
          </a:xfrm>
          <a:prstGeom prst="rect">
            <a:avLst/>
          </a:prstGeom>
          <a:noFill/>
        </p:spPr>
        <p:txBody>
          <a:bodyPr wrap="none" lIns="64245" tIns="32121" rIns="64245" bIns="32121" rtlCol="0">
            <a:spAutoFit/>
          </a:bodyPr>
          <a:lstStyle/>
          <a:p>
            <a:pPr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Accommodate many</a:t>
            </a:r>
          </a:p>
          <a:p>
            <a:pPr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 err="1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μSR</a:t>
            </a:r>
            <a:r>
              <a:rPr lang="en-US" altLang="en-US" sz="2200" dirty="0">
                <a:solidFill>
                  <a:srgbClr val="FFFFFF"/>
                </a:solidFill>
                <a:latin typeface="ＭＳ Ｐゴシック"/>
                <a:ea typeface="ＭＳ Ｐゴシック"/>
                <a:cs typeface="ヒラギノ明朝 ProN W3" charset="0"/>
                <a:sym typeface="Palatino" charset="0"/>
              </a:rPr>
              <a:t> experiments</a:t>
            </a:r>
            <a:endParaRPr lang="en-US" altLang="ja-JP" sz="2200" dirty="0">
              <a:solidFill>
                <a:srgbClr val="FFFFFF"/>
              </a:solidFill>
              <a:latin typeface="ＭＳ Ｐゴシック"/>
              <a:ea typeface="ＭＳ Ｐゴシック"/>
              <a:cs typeface="ヒラギノ明朝 ProN W3" charset="0"/>
              <a:sym typeface="Palatino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0291" y="138010"/>
            <a:ext cx="8354053" cy="7141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4245" tIns="32121" rIns="64245" bIns="32121" rtlCol="0">
            <a:spAutoFit/>
          </a:bodyPr>
          <a:lstStyle/>
          <a:p>
            <a:pPr algn="ctr"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4200" dirty="0" err="1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Muon</a:t>
            </a:r>
            <a:r>
              <a:rPr lang="ja-JP" altLang="en-US" sz="42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 </a:t>
            </a:r>
            <a:r>
              <a:rPr lang="en-US" altLang="ja-JP" sz="42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Facility MUSE @ MLF</a:t>
            </a:r>
          </a:p>
        </p:txBody>
      </p:sp>
      <p:pic>
        <p:nvPicPr>
          <p:cNvPr id="24" name="Picture 1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258" y="998730"/>
            <a:ext cx="3404723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5829645" y="1054058"/>
            <a:ext cx="1577670" cy="400350"/>
          </a:xfrm>
          <a:prstGeom prst="rect">
            <a:avLst/>
          </a:prstGeom>
          <a:solidFill>
            <a:schemeClr val="tx1">
              <a:alpha val="84000"/>
            </a:schemeClr>
          </a:solidFill>
        </p:spPr>
        <p:txBody>
          <a:bodyPr wrap="square" lIns="64245" tIns="32121" rIns="64245" bIns="32121" rtlCol="0">
            <a:spAutoFit/>
          </a:bodyPr>
          <a:lstStyle/>
          <a:p>
            <a:pPr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200" dirty="0">
                <a:solidFill>
                  <a:srgbClr val="FFFFF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H-Line </a:t>
            </a:r>
            <a:endParaRPr lang="ja-JP" altLang="en-US" sz="2200" dirty="0">
              <a:solidFill>
                <a:srgbClr val="FFFFFF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86716" y="3327739"/>
            <a:ext cx="2940793" cy="1080574"/>
          </a:xfrm>
          <a:prstGeom prst="rect">
            <a:avLst/>
          </a:prstGeom>
          <a:noFill/>
        </p:spPr>
        <p:txBody>
          <a:bodyPr wrap="square" lIns="64245" tIns="32121" rIns="64245" bIns="32121" rtlCol="0">
            <a:spAutoFit/>
          </a:bodyPr>
          <a:lstStyle/>
          <a:p>
            <a:pPr defTabSz="64251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rPr>
              <a:t>Fundamental Science with a large scale international coll.</a:t>
            </a:r>
            <a:endParaRPr lang="en-US" altLang="ja-JP" sz="2200" dirty="0">
              <a:solidFill>
                <a:srgbClr val="424D43"/>
              </a:solidFill>
              <a:latin typeface="Palatino" charset="0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0569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48"/>
    </mc:Choice>
    <mc:Fallback xmlns="">
      <p:transition xmlns:p14="http://schemas.microsoft.com/office/powerpoint/2010/main" spd="slow" advTm="170848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97434" y="-26788"/>
            <a:ext cx="10510242" cy="700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2" name="Rectangle 2"/>
          <p:cNvSpPr>
            <a:spLocks/>
          </p:cNvSpPr>
          <p:nvPr/>
        </p:nvSpPr>
        <p:spPr bwMode="auto">
          <a:xfrm>
            <a:off x="6553276" y="6245204"/>
            <a:ext cx="2146473" cy="30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549" bIns="0"/>
          <a:lstStyle/>
          <a:p>
            <a:pPr marL="35713" algn="r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>
                <a:solidFill>
                  <a:srgbClr val="000000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23</a:t>
            </a:r>
          </a:p>
        </p:txBody>
      </p:sp>
      <p:pic>
        <p:nvPicPr>
          <p:cNvPr id="1044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87" y="3823026"/>
            <a:ext cx="3730377" cy="27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Rectangle 4"/>
          <p:cNvSpPr>
            <a:spLocks/>
          </p:cNvSpPr>
          <p:nvPr/>
        </p:nvSpPr>
        <p:spPr bwMode="auto">
          <a:xfrm>
            <a:off x="320356" y="4114354"/>
            <a:ext cx="3442395" cy="64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549" bIns="0"/>
          <a:lstStyle/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Resonant Laser Ionization of Muonium (~10</a:t>
            </a:r>
            <a:r>
              <a:rPr kumimoji="0" lang="en-US" altLang="ja-JP" baseline="30000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6</a:t>
            </a: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 </a:t>
            </a:r>
            <a:r>
              <a:rPr kumimoji="0" lang="en-US" altLang="ja-JP">
                <a:solidFill>
                  <a:srgbClr val="FFFFFF"/>
                </a:solidFill>
                <a:latin typeface="Symbol" charset="0"/>
                <a:ea typeface="ヒラギノ明朝 ProN W3" charset="0"/>
                <a:cs typeface="Symbol" charset="0"/>
                <a:sym typeface="Symbol" charset="0"/>
              </a:rPr>
              <a:t>μ</a:t>
            </a:r>
            <a:r>
              <a:rPr kumimoji="0" lang="en-US" altLang="ja-JP" baseline="30000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+</a:t>
            </a: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/s)</a:t>
            </a:r>
          </a:p>
        </p:txBody>
      </p:sp>
      <p:sp>
        <p:nvSpPr>
          <p:cNvPr id="104453" name="Rectangle 5"/>
          <p:cNvSpPr>
            <a:spLocks/>
          </p:cNvSpPr>
          <p:nvPr/>
        </p:nvSpPr>
        <p:spPr bwMode="auto">
          <a:xfrm>
            <a:off x="109389" y="1333873"/>
            <a:ext cx="2087314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549" bIns="0">
            <a:spAutoFit/>
          </a:bodyPr>
          <a:lstStyle/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3 GeV proton beam</a:t>
            </a:r>
          </a:p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 ( 333 uA)</a:t>
            </a:r>
          </a:p>
        </p:txBody>
      </p:sp>
      <p:sp>
        <p:nvSpPr>
          <p:cNvPr id="104454" name="Rectangle 6"/>
          <p:cNvSpPr>
            <a:spLocks/>
          </p:cNvSpPr>
          <p:nvPr/>
        </p:nvSpPr>
        <p:spPr bwMode="auto">
          <a:xfrm>
            <a:off x="825997" y="1989088"/>
            <a:ext cx="2152055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549" bIns="0">
            <a:spAutoFit/>
          </a:bodyPr>
          <a:lstStyle/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Surface muon beam </a:t>
            </a:r>
            <a:endParaRPr kumimoji="0" lang="en-US" altLang="ja-JP" sz="2400">
              <a:solidFill>
                <a:srgbClr val="000000"/>
              </a:solidFill>
              <a:latin typeface="Arial" charset="0"/>
              <a:ea typeface="ヒラギノ明朝 ProN W3" charset="0"/>
              <a:cs typeface="Arial" charset="0"/>
              <a:sym typeface="Arial" charset="0"/>
            </a:endParaRPr>
          </a:p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(28 MeV/c, 4x10</a:t>
            </a:r>
            <a:r>
              <a:rPr kumimoji="0" lang="en-US" altLang="ja-JP" baseline="30000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8</a:t>
            </a: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/s)</a:t>
            </a:r>
          </a:p>
        </p:txBody>
      </p:sp>
      <p:sp>
        <p:nvSpPr>
          <p:cNvPr id="104455" name="Rectangle 7"/>
          <p:cNvSpPr>
            <a:spLocks/>
          </p:cNvSpPr>
          <p:nvPr/>
        </p:nvSpPr>
        <p:spPr bwMode="auto">
          <a:xfrm>
            <a:off x="2887638" y="2507010"/>
            <a:ext cx="2191122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549" bIns="0">
            <a:spAutoFit/>
          </a:bodyPr>
          <a:lstStyle/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Muonium Production </a:t>
            </a:r>
          </a:p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(300 K ~ 25 meV)</a:t>
            </a:r>
          </a:p>
        </p:txBody>
      </p:sp>
      <p:pic>
        <p:nvPicPr>
          <p:cNvPr id="104456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2740" y="-55811"/>
            <a:ext cx="378395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7" name="Rectangle 9"/>
          <p:cNvSpPr>
            <a:spLocks/>
          </p:cNvSpPr>
          <p:nvPr/>
        </p:nvSpPr>
        <p:spPr bwMode="auto">
          <a:xfrm>
            <a:off x="5650262" y="2707928"/>
            <a:ext cx="3285009" cy="562570"/>
          </a:xfrm>
          <a:prstGeom prst="rect">
            <a:avLst/>
          </a:prstGeom>
          <a:solidFill>
            <a:srgbClr val="7F7F7F"/>
          </a:solidFill>
          <a:ln w="38100" cap="flat">
            <a:solidFill>
              <a:srgbClr val="9ED3D7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549" bIns="0">
            <a:spAutoFit/>
          </a:bodyPr>
          <a:lstStyle/>
          <a:p>
            <a:pPr marL="39640" defTabSz="6428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Super Precision Magnetic Field</a:t>
            </a:r>
          </a:p>
          <a:p>
            <a:pPr marL="39640" defTabSz="6428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(3T, ~1ppm local precision)</a:t>
            </a:r>
          </a:p>
        </p:txBody>
      </p:sp>
      <p:pic>
        <p:nvPicPr>
          <p:cNvPr id="261130" name="Picture 10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8099" y="5620126"/>
            <a:ext cx="5591100" cy="110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9" name="Rectangle 11"/>
          <p:cNvSpPr>
            <a:spLocks/>
          </p:cNvSpPr>
          <p:nvPr/>
        </p:nvSpPr>
        <p:spPr bwMode="auto">
          <a:xfrm>
            <a:off x="3886650" y="1295922"/>
            <a:ext cx="1582787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549" bIns="0">
            <a:spAutoFit/>
          </a:bodyPr>
          <a:lstStyle/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Silicon Tracker</a:t>
            </a:r>
          </a:p>
        </p:txBody>
      </p:sp>
      <p:sp>
        <p:nvSpPr>
          <p:cNvPr id="104460" name="AutoShape 12"/>
          <p:cNvSpPr>
            <a:spLocks/>
          </p:cNvSpPr>
          <p:nvPr/>
        </p:nvSpPr>
        <p:spPr bwMode="auto">
          <a:xfrm>
            <a:off x="5827738" y="1458891"/>
            <a:ext cx="1106165" cy="369465"/>
          </a:xfrm>
          <a:prstGeom prst="rightArrow">
            <a:avLst>
              <a:gd name="adj1" fmla="val 50000"/>
              <a:gd name="adj2" fmla="val 49995"/>
            </a:avLst>
          </a:prstGeom>
          <a:gradFill rotWithShape="0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 scaled="1"/>
          </a:gradFill>
          <a:ln w="9525" cap="flat">
            <a:solidFill>
              <a:srgbClr val="B6DCD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2700" dist="25399" dir="5400000" algn="ctr" rotWithShape="0">
              <a:schemeClr val="bg2">
                <a:alpha val="34998"/>
              </a:schemeClr>
            </a:outerShdw>
          </a:effectLst>
        </p:spPr>
        <p:txBody>
          <a:bodyPr lIns="0" tIns="0" rIns="0" bIns="0"/>
          <a:lstStyle/>
          <a:p>
            <a:pPr defTabSz="642875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000000"/>
              </a:solidFill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04461" name="Rectangle 13"/>
          <p:cNvSpPr>
            <a:spLocks/>
          </p:cNvSpPr>
          <p:nvPr/>
        </p:nvSpPr>
        <p:spPr bwMode="auto">
          <a:xfrm>
            <a:off x="6553276" y="2068340"/>
            <a:ext cx="1664270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549" bIns="0">
            <a:spAutoFit/>
          </a:bodyPr>
          <a:lstStyle/>
          <a:p>
            <a:pPr marL="35713" defTabSz="64287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>
                <a:solidFill>
                  <a:srgbClr val="FFFFFF"/>
                </a:solidFill>
                <a:latin typeface="Arial" charset="0"/>
                <a:ea typeface="ヒラギノ明朝 ProN W3" charset="0"/>
                <a:cs typeface="Arial" charset="0"/>
                <a:sym typeface="Arial" charset="0"/>
              </a:rPr>
              <a:t>66 cm diameter</a:t>
            </a:r>
          </a:p>
        </p:txBody>
      </p:sp>
      <p:grpSp>
        <p:nvGrpSpPr>
          <p:cNvPr id="104465" name="Group 17"/>
          <p:cNvGrpSpPr>
            <a:grpSpLocks/>
          </p:cNvGrpSpPr>
          <p:nvPr/>
        </p:nvGrpSpPr>
        <p:grpSpPr bwMode="auto">
          <a:xfrm>
            <a:off x="7084592" y="1663158"/>
            <a:ext cx="689818" cy="479971"/>
            <a:chOff x="0" y="0"/>
            <a:chExt cx="434" cy="302"/>
          </a:xfrm>
        </p:grpSpPr>
        <p:sp>
          <p:nvSpPr>
            <p:cNvPr id="104462" name="Line 14"/>
            <p:cNvSpPr>
              <a:spLocks noChangeShapeType="1"/>
            </p:cNvSpPr>
            <p:nvPr/>
          </p:nvSpPr>
          <p:spPr bwMode="auto">
            <a:xfrm flipH="1">
              <a:off x="0" y="0"/>
              <a:ext cx="1" cy="294"/>
            </a:xfrm>
            <a:prstGeom prst="line">
              <a:avLst/>
            </a:prstGeom>
            <a:noFill/>
            <a:ln w="25400" cap="flat">
              <a:solidFill>
                <a:srgbClr val="BBE0E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6428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04463" name="Line 15"/>
            <p:cNvSpPr>
              <a:spLocks noChangeShapeType="1"/>
            </p:cNvSpPr>
            <p:nvPr/>
          </p:nvSpPr>
          <p:spPr bwMode="auto">
            <a:xfrm flipH="1">
              <a:off x="432" y="6"/>
              <a:ext cx="2" cy="296"/>
            </a:xfrm>
            <a:prstGeom prst="line">
              <a:avLst/>
            </a:prstGeom>
            <a:noFill/>
            <a:ln w="25400" cap="flat">
              <a:solidFill>
                <a:srgbClr val="BBE0E3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6428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04464" name="Line 16"/>
            <p:cNvSpPr>
              <a:spLocks noChangeShapeType="1"/>
            </p:cNvSpPr>
            <p:nvPr/>
          </p:nvSpPr>
          <p:spPr bwMode="auto">
            <a:xfrm>
              <a:off x="0" y="198"/>
              <a:ext cx="432" cy="0"/>
            </a:xfrm>
            <a:prstGeom prst="line">
              <a:avLst/>
            </a:prstGeom>
            <a:noFill/>
            <a:ln w="25400" cap="flat">
              <a:solidFill>
                <a:srgbClr val="BBE0E3"/>
              </a:solidFill>
              <a:prstDash val="solid"/>
              <a:round/>
              <a:headEnd type="arrow" w="med" len="med"/>
              <a:tailEnd type="arrow" w="med" len="med"/>
            </a:ln>
            <a:effectLst>
              <a:outerShdw blurRad="12700" dist="253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64287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pic>
        <p:nvPicPr>
          <p:cNvPr id="19" name="Picture 22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610" y="80368"/>
            <a:ext cx="4701480" cy="334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1785938" y="1223368"/>
            <a:ext cx="1542604" cy="1242343"/>
            <a:chOff x="0" y="0"/>
            <a:chExt cx="1382" cy="1113"/>
          </a:xfrm>
        </p:grpSpPr>
        <p:pic>
          <p:nvPicPr>
            <p:cNvPr id="261142" name="Picture 27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82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43" name="Rectangle 28"/>
            <p:cNvSpPr>
              <a:spLocks/>
            </p:cNvSpPr>
            <p:nvPr/>
          </p:nvSpPr>
          <p:spPr bwMode="auto">
            <a:xfrm>
              <a:off x="40" y="36"/>
              <a:ext cx="1132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5713" defTabSz="64287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6500">
                  <a:solidFill>
                    <a:srgbClr val="000000"/>
                  </a:solidFill>
                  <a:latin typeface="Arial" charset="0"/>
                  <a:ea typeface="ヒラギノ明朝 ProN W3" charset="0"/>
                  <a:cs typeface="Arial" charset="0"/>
                  <a:sym typeface="Arial" charset="0"/>
                </a:rPr>
                <a:t>g-2</a:t>
              </a:r>
            </a:p>
          </p:txBody>
        </p:sp>
      </p:grpSp>
      <p:pic>
        <p:nvPicPr>
          <p:cNvPr id="23" name="Picture 23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858" y="3348634"/>
            <a:ext cx="4718224" cy="345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6"/>
          <p:cNvGrpSpPr>
            <a:grpSpLocks/>
          </p:cNvGrpSpPr>
          <p:nvPr/>
        </p:nvGrpSpPr>
        <p:grpSpPr bwMode="auto">
          <a:xfrm>
            <a:off x="5674817" y="4412383"/>
            <a:ext cx="2193355" cy="1238994"/>
            <a:chOff x="0" y="0"/>
            <a:chExt cx="1965" cy="1109"/>
          </a:xfrm>
        </p:grpSpPr>
        <p:pic>
          <p:nvPicPr>
            <p:cNvPr id="261140" name="Picture 24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65" cy="1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1141" name="Rectangle 25"/>
            <p:cNvSpPr>
              <a:spLocks/>
            </p:cNvSpPr>
            <p:nvPr/>
          </p:nvSpPr>
          <p:spPr bwMode="auto">
            <a:xfrm>
              <a:off x="35" y="36"/>
              <a:ext cx="1712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5713" defTabSz="642875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6500">
                  <a:solidFill>
                    <a:srgbClr val="000000"/>
                  </a:solidFill>
                  <a:latin typeface="Arial" charset="0"/>
                  <a:ea typeface="ヒラギノ明朝 ProN W3" charset="0"/>
                  <a:cs typeface="Arial" charset="0"/>
                  <a:sym typeface="Arial" charset="0"/>
                </a:rPr>
                <a:t>EDM</a:t>
              </a: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842627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  <p:bldP spid="104453" grpId="0" autoUpdateAnimBg="0"/>
      <p:bldP spid="104454" grpId="0" autoUpdateAnimBg="0"/>
      <p:bldP spid="104455" grpId="0" autoUpdateAnimBg="0"/>
      <p:bldP spid="104457" grpId="0" animBg="1" autoUpdateAnimBg="0"/>
      <p:bldP spid="104459" grpId="0" autoUpdateAnimBg="0"/>
      <p:bldP spid="104460" grpId="0" animBg="1"/>
      <p:bldP spid="10446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47651" y="-156973"/>
            <a:ext cx="8229600" cy="815625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muon </a:t>
            </a:r>
            <a:r>
              <a:rPr kumimoji="1" lang="en-US" altLang="ja-JP" i="1" dirty="0" smtClean="0"/>
              <a:t>g</a:t>
            </a:r>
            <a:r>
              <a:rPr kumimoji="1" lang="en-US" altLang="ja-JP" dirty="0" smtClean="0"/>
              <a:t>-2/EDM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88612" y="1570624"/>
            <a:ext cx="4040188" cy="422295"/>
          </a:xfrm>
          <a:solidFill>
            <a:srgbClr val="DBEEF4"/>
          </a:solidFill>
        </p:spPr>
        <p:txBody>
          <a:bodyPr>
            <a:normAutofit fontScale="92500" lnSpcReduction="20000"/>
          </a:bodyPr>
          <a:lstStyle/>
          <a:p>
            <a:r>
              <a:rPr lang="en-US" altLang="ja-JP" sz="2800" dirty="0"/>
              <a:t>FNAL E989</a:t>
            </a:r>
            <a:endParaRPr lang="ja-JP" altLang="en-US" sz="2800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>
          <a:xfrm>
            <a:off x="88613" y="4555874"/>
            <a:ext cx="4432512" cy="224395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ja-JP" sz="2000" dirty="0"/>
              <a:t>Higher precision with the </a:t>
            </a:r>
            <a:r>
              <a:rPr lang="en-US" altLang="ja-JP" sz="2000" b="1" dirty="0">
                <a:solidFill>
                  <a:srgbClr val="0000FF"/>
                </a:solidFill>
              </a:rPr>
              <a:t>magic momentum technique </a:t>
            </a:r>
            <a:r>
              <a:rPr lang="en-US" altLang="ja-JP" sz="2000" dirty="0"/>
              <a:t>established by BNL E821</a:t>
            </a:r>
          </a:p>
          <a:p>
            <a:r>
              <a:rPr lang="en-US" altLang="ja-JP" sz="2000" dirty="0"/>
              <a:t>Muon storage magnet was moved from BNL. </a:t>
            </a:r>
          </a:p>
          <a:p>
            <a:r>
              <a:rPr lang="en-US" altLang="ja-JP" sz="2000" dirty="0"/>
              <a:t>Data taking </a:t>
            </a:r>
            <a:r>
              <a:rPr lang="en-US" altLang="ja-JP" sz="2000" dirty="0" smtClean="0"/>
              <a:t>started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in 2017</a:t>
            </a:r>
            <a:endParaRPr lang="ja-JP" altLang="en-US" sz="2000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>
          <a:xfrm>
            <a:off x="4665687" y="1570624"/>
            <a:ext cx="4041775" cy="422295"/>
          </a:xfrm>
          <a:solidFill>
            <a:srgbClr val="FDEADA"/>
          </a:solidFill>
        </p:spPr>
        <p:txBody>
          <a:bodyPr>
            <a:normAutofit fontScale="92500" lnSpcReduction="20000"/>
          </a:bodyPr>
          <a:lstStyle/>
          <a:p>
            <a:r>
              <a:rPr lang="en-US" altLang="ja-JP" sz="2800" dirty="0"/>
              <a:t>J-PARC E34</a:t>
            </a:r>
            <a:endParaRPr lang="ja-JP" altLang="en-US" sz="2800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4"/>
          </p:nvPr>
        </p:nvSpPr>
        <p:spPr>
          <a:xfrm>
            <a:off x="4645024" y="4555874"/>
            <a:ext cx="4340232" cy="224395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altLang="ja-JP" sz="2200" dirty="0"/>
              <a:t>Completely different technique with </a:t>
            </a:r>
            <a:r>
              <a:rPr lang="en-US" altLang="ja-JP" sz="2200" b="1" dirty="0">
                <a:solidFill>
                  <a:srgbClr val="0000FF"/>
                </a:solidFill>
              </a:rPr>
              <a:t>ultra-cold muon beam</a:t>
            </a:r>
            <a:endParaRPr lang="en-US" altLang="ja-JP" sz="2200" dirty="0"/>
          </a:p>
          <a:p>
            <a:pPr marL="0" indent="0">
              <a:buNone/>
            </a:pPr>
            <a:r>
              <a:rPr lang="en-US" altLang="ja-JP" sz="2200" b="1" dirty="0">
                <a:solidFill>
                  <a:srgbClr val="FF0000"/>
                </a:solidFill>
              </a:rPr>
              <a:t>          </a:t>
            </a:r>
            <a:r>
              <a:rPr lang="en-US" altLang="ja-JP" sz="2200" b="1" dirty="0"/>
              <a:t>(compact storage ring, spin flip)</a:t>
            </a:r>
          </a:p>
          <a:p>
            <a:r>
              <a:rPr lang="en-US" altLang="ja-JP" sz="2200" b="1" dirty="0">
                <a:solidFill>
                  <a:srgbClr val="008000"/>
                </a:solidFill>
              </a:rPr>
              <a:t>Independent test of BNL E821</a:t>
            </a:r>
          </a:p>
          <a:p>
            <a:r>
              <a:rPr lang="en-US" altLang="ja-JP" sz="2200" dirty="0"/>
              <a:t>TDR under review</a:t>
            </a:r>
          </a:p>
          <a:p>
            <a:r>
              <a:rPr lang="en-US" altLang="ja-JP" sz="2200" dirty="0"/>
              <a:t>Also, prepares to measure Mu-HFS and </a:t>
            </a:r>
            <a:r>
              <a:rPr lang="en-US" altLang="ja-JP" sz="2200" dirty="0" err="1"/>
              <a:t>μ</a:t>
            </a:r>
            <a:r>
              <a:rPr lang="en-US" altLang="ja-JP" sz="2200" baseline="-25000" dirty="0" err="1"/>
              <a:t>μ</a:t>
            </a:r>
            <a:r>
              <a:rPr lang="en-US" altLang="ja-JP" sz="2200" dirty="0"/>
              <a:t>/</a:t>
            </a:r>
            <a:r>
              <a:rPr lang="en-US" altLang="ja-JP" sz="2200" dirty="0" err="1"/>
              <a:t>μ</a:t>
            </a:r>
            <a:r>
              <a:rPr lang="en-US" altLang="ja-JP" sz="2200" baseline="-25000" dirty="0" err="1"/>
              <a:t>p</a:t>
            </a:r>
            <a:r>
              <a:rPr lang="en-US" altLang="ja-JP" sz="2200" dirty="0"/>
              <a:t> (</a:t>
            </a:r>
            <a:r>
              <a:rPr lang="en-US" altLang="ja-JP" sz="2200" dirty="0" err="1"/>
              <a:t>MuSEUM</a:t>
            </a:r>
            <a:r>
              <a:rPr lang="en-US" altLang="ja-JP" sz="2200" dirty="0"/>
              <a:t> </a:t>
            </a:r>
            <a:r>
              <a:rPr lang="en-US" altLang="ja-JP" sz="2200" dirty="0" err="1"/>
              <a:t>exp</a:t>
            </a:r>
            <a:r>
              <a:rPr lang="en-US" altLang="ja-JP" sz="2200" dirty="0"/>
              <a:t>).</a:t>
            </a:r>
            <a:endParaRPr lang="ja-JP" altLang="en-US" sz="2200" baseline="-25000" dirty="0"/>
          </a:p>
        </p:txBody>
      </p:sp>
      <p:pic>
        <p:nvPicPr>
          <p:cNvPr id="12" name="図 11" descr="スクリーンショット 2015-07-28 18.19.2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025" y="2131622"/>
            <a:ext cx="3643180" cy="2333304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810" y="2225819"/>
            <a:ext cx="4040188" cy="221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C:\Users\hertzog\Dropbox\g2\cenpa_report_2015\gm2-DH-overview-Ring-Grou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983" y="1519572"/>
            <a:ext cx="1831672" cy="122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1269668" y="636054"/>
            <a:ext cx="638014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320" tIns="45659" rIns="91320" bIns="45659" rtlCol="0">
            <a:spAutoFit/>
          </a:bodyPr>
          <a:lstStyle/>
          <a:p>
            <a:pPr algn="ctr" defTabSz="456584"/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BNL E821 measured the muon </a:t>
            </a:r>
            <a:r>
              <a:rPr lang="en-US" altLang="ja-JP" sz="2000" i="1" dirty="0">
                <a:solidFill>
                  <a:prstClr val="black"/>
                </a:solidFill>
                <a:latin typeface="Calibri"/>
                <a:ea typeface="ＭＳ Ｐゴシック"/>
              </a:rPr>
              <a:t>g</a:t>
            </a:r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-2 with 0.54 ppm precision.</a:t>
            </a:r>
          </a:p>
          <a:p>
            <a:pPr algn="ctr" defTabSz="456584"/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More than 3σ deviation from the SM.</a:t>
            </a:r>
          </a:p>
        </p:txBody>
      </p:sp>
      <p:pic>
        <p:nvPicPr>
          <p:cNvPr id="22" name="図 21" descr="スクリーンショット 2015-07-28 18.50.18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402" y="1360083"/>
            <a:ext cx="2138889" cy="161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テキスト ボックス 22"/>
          <p:cNvSpPr txBox="1"/>
          <p:nvPr/>
        </p:nvSpPr>
        <p:spPr>
          <a:xfrm>
            <a:off x="2353726" y="4245467"/>
            <a:ext cx="1922973" cy="232987"/>
          </a:xfrm>
          <a:prstGeom prst="rect">
            <a:avLst/>
          </a:prstGeom>
          <a:noFill/>
        </p:spPr>
        <p:txBody>
          <a:bodyPr wrap="none" lIns="91320" tIns="45659" rIns="91320" bIns="45659" rtlCol="0">
            <a:spAutoFit/>
          </a:bodyPr>
          <a:lstStyle/>
          <a:p>
            <a:pPr defTabSz="456584"/>
            <a:r>
              <a:rPr lang="en-US" altLang="ja-JP" sz="900" dirty="0">
                <a:solidFill>
                  <a:prstClr val="white"/>
                </a:solidFill>
                <a:latin typeface="Calibri"/>
                <a:ea typeface="ＭＳ Ｐゴシック"/>
              </a:rPr>
              <a:t>Photos from G. </a:t>
            </a:r>
            <a:r>
              <a:rPr lang="en-US" altLang="ja-JP" sz="900" dirty="0" err="1">
                <a:solidFill>
                  <a:prstClr val="white"/>
                </a:solidFill>
                <a:latin typeface="Calibri"/>
                <a:ea typeface="ＭＳ Ｐゴシック"/>
              </a:rPr>
              <a:t>Venanzoni</a:t>
            </a:r>
            <a:r>
              <a:rPr lang="en-US" altLang="ja-JP" sz="900" dirty="0">
                <a:solidFill>
                  <a:prstClr val="white"/>
                </a:solidFill>
                <a:latin typeface="Calibri"/>
                <a:ea typeface="ＭＳ Ｐゴシック"/>
              </a:rPr>
              <a:t>, EPS 2015</a:t>
            </a:r>
            <a:endParaRPr lang="ja-JP" altLang="en-US" sz="9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52289" y="6488669"/>
            <a:ext cx="2371304" cy="3736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320" tIns="45659" rIns="91320" bIns="45659" rtlCol="0">
            <a:spAutoFit/>
          </a:bodyPr>
          <a:lstStyle/>
          <a:p>
            <a:pPr defTabSz="45644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Slide by Tsutomu MIBE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64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図 4" descr="J-PARC-Aer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" y="22884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31753" y="111125"/>
            <a:ext cx="4093663" cy="1877203"/>
          </a:xfrm>
          <a:prstGeom prst="rect">
            <a:avLst/>
          </a:prstGeom>
          <a:effectLst>
            <a:outerShdw blurRad="65405" dist="63500" dir="36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91204" tIns="45604" rIns="91204" bIns="45604">
            <a:spAutoFit/>
          </a:bodyPr>
          <a:lstStyle/>
          <a:p>
            <a:pPr defTabSz="456015">
              <a:defRPr/>
            </a:pPr>
            <a:r>
              <a:rPr lang="en-US" altLang="ja-JP" sz="3200" dirty="0">
                <a:solidFill>
                  <a:prstClr val="white"/>
                </a:solidFill>
                <a:latin typeface="Calibri"/>
                <a:ea typeface="ＭＳ Ｐゴシック"/>
              </a:rPr>
              <a:t>J-PARC: Next 5 Years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Achieve Design Intensity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More Science Outputs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ja-JP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2800" dirty="0" err="1">
                <a:solidFill>
                  <a:prstClr val="white"/>
                </a:solidFill>
                <a:latin typeface="Calibri"/>
                <a:ea typeface="ＭＳ Ｐゴシック"/>
              </a:rPr>
              <a:t>xplore</a:t>
            </a: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Intensity Frontier</a:t>
            </a:r>
            <a:endParaRPr lang="ja-JP" altLang="en-US" sz="28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532318" y="131724"/>
            <a:ext cx="4545012" cy="1815647"/>
          </a:xfrm>
          <a:prstGeom prst="rect">
            <a:avLst/>
          </a:prstGeom>
          <a:solidFill>
            <a:schemeClr val="accent2">
              <a:alpha val="4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204" tIns="45604" rIns="91204" bIns="45604">
            <a:spAutoFit/>
          </a:bodyPr>
          <a:lstStyle/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Accelerator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RCS:1 MW achieved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MR 0.75 MW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  <a:sym typeface="Wingdings"/>
              </a:rPr>
              <a:t> 1.3 MW</a:t>
            </a:r>
            <a:endParaRPr lang="en-US" altLang="ja-JP" sz="2800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Explore Multi-MW Possibility </a:t>
            </a:r>
            <a:endParaRPr lang="ja-JP" altLang="en-US" sz="28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789529" y="3952876"/>
            <a:ext cx="4262437" cy="2738977"/>
          </a:xfrm>
          <a:prstGeom prst="rect">
            <a:avLst/>
          </a:prstGeom>
          <a:solidFill>
            <a:schemeClr val="accent4">
              <a:alpha val="4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204" tIns="45604" rIns="91204" bIns="45604">
            <a:spAutoFit/>
          </a:bodyPr>
          <a:lstStyle/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MLF</a:t>
            </a:r>
            <a:r>
              <a:rPr lang="ja-JP" altLang="en-US" sz="2400" dirty="0">
                <a:solidFill>
                  <a:prstClr val="white"/>
                </a:solidFill>
                <a:latin typeface="Calibri"/>
                <a:ea typeface="ＭＳ Ｐゴシック"/>
              </a:rPr>
              <a:t>　</a:t>
            </a:r>
            <a:endParaRPr lang="en-US" altLang="ja-JP" sz="2400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defTabSz="456015">
              <a:defRPr/>
            </a:pPr>
            <a:r>
              <a:rPr lang="ja-JP" altLang="en-US" sz="24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Neutron and </a:t>
            </a:r>
            <a:r>
              <a:rPr lang="en-US" altLang="ja-JP" sz="2400" dirty="0" err="1">
                <a:solidFill>
                  <a:prstClr val="white"/>
                </a:solidFill>
                <a:latin typeface="Calibri"/>
                <a:ea typeface="ＭＳ Ｐゴシック"/>
              </a:rPr>
              <a:t>Muon</a:t>
            </a:r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:  Diverse Material and Life Science</a:t>
            </a:r>
          </a:p>
          <a:p>
            <a:pPr defTabSz="456015">
              <a:defRPr/>
            </a:pPr>
            <a:r>
              <a:rPr lang="ja-JP" altLang="en-US" sz="24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Enhance Industrial Usage</a:t>
            </a:r>
          </a:p>
          <a:p>
            <a:pPr defTabSz="456015">
              <a:defRPr/>
            </a:pPr>
            <a:r>
              <a:rPr lang="ja-JP" altLang="en-US" sz="24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New beam lines to extend Science Frontier (g-2/EDM/HFS/</a:t>
            </a:r>
            <a:r>
              <a:rPr lang="en-US" altLang="ja-JP" sz="2400" dirty="0" err="1">
                <a:solidFill>
                  <a:prstClr val="white"/>
                </a:solidFill>
                <a:latin typeface="Calibri"/>
                <a:ea typeface="ＭＳ Ｐゴシック"/>
              </a:rPr>
              <a:t>DeeMe</a:t>
            </a:r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)</a:t>
            </a:r>
            <a:endParaRPr lang="en-US" altLang="ja-JP" sz="16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22801" y="2058838"/>
            <a:ext cx="4454525" cy="1816100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204" tIns="45604" rIns="91204" bIns="45604">
            <a:spAutoFit/>
          </a:bodyPr>
          <a:lstStyle/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ADS (Acc. Driven System)</a:t>
            </a:r>
          </a:p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Staged R&amp;D approach from ADS Target Test Facility to</a:t>
            </a:r>
          </a:p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Transmutation Exp. Facility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4" y="2117207"/>
            <a:ext cx="4122019" cy="1815797"/>
          </a:xfrm>
          <a:prstGeom prst="rect">
            <a:avLst/>
          </a:prstGeom>
          <a:solidFill>
            <a:schemeClr val="accent3">
              <a:alpha val="4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91204" tIns="45604" rIns="91204" bIns="45604">
            <a:spAutoFit/>
          </a:bodyPr>
          <a:lstStyle/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Neutrino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Established non-zero θ</a:t>
            </a:r>
            <a:r>
              <a:rPr lang="en-US" altLang="ja-JP" sz="2800" baseline="-25000" dirty="0">
                <a:solidFill>
                  <a:prstClr val="white"/>
                </a:solidFill>
                <a:latin typeface="Calibri"/>
                <a:ea typeface="ＭＳ Ｐゴシック"/>
              </a:rPr>
              <a:t>13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Constrain CPV.  </a:t>
            </a:r>
            <a:r>
              <a:rPr lang="en-US" altLang="ja-JP" sz="2800" dirty="0" err="1">
                <a:solidFill>
                  <a:prstClr val="white"/>
                </a:solidFill>
                <a:latin typeface="Calibri"/>
                <a:ea typeface="ＭＳ Ｐゴシック"/>
              </a:rPr>
              <a:t>Hierachy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?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Prepare next gen. of Exp.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507" y="4086747"/>
            <a:ext cx="4635500" cy="2677422"/>
          </a:xfrm>
          <a:prstGeom prst="rect">
            <a:avLst/>
          </a:prstGeom>
          <a:solidFill>
            <a:schemeClr val="accent6">
              <a:alpha val="4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204" tIns="45604" rIns="91204" bIns="45604">
            <a:spAutoFit/>
          </a:bodyPr>
          <a:lstStyle/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Hadron</a:t>
            </a:r>
          </a:p>
          <a:p>
            <a:pPr defTabSz="456015">
              <a:defRPr/>
            </a:pPr>
            <a:r>
              <a:rPr lang="ja-JP" altLang="en-US" sz="2800" dirty="0" smtClean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 smtClean="0">
                <a:solidFill>
                  <a:prstClr val="white"/>
                </a:solidFill>
                <a:latin typeface="Calibri"/>
                <a:ea typeface="ＭＳ Ｐゴシック"/>
              </a:rPr>
              <a:t>Physics 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Production  </a:t>
            </a:r>
          </a:p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: Hyper-</a:t>
            </a:r>
            <a:r>
              <a:rPr lang="en-US" altLang="ja-JP" sz="2800" dirty="0" err="1">
                <a:solidFill>
                  <a:prstClr val="white"/>
                </a:solidFill>
                <a:latin typeface="Calibri"/>
                <a:ea typeface="ＭＳ Ｐゴシック"/>
              </a:rPr>
              <a:t>nucl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/hadron physics, </a:t>
            </a:r>
          </a:p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  K-rare decays</a:t>
            </a:r>
          </a:p>
          <a:p>
            <a:pPr defTabSz="456015">
              <a:defRPr/>
            </a:pPr>
            <a:r>
              <a:rPr lang="ja-JP" altLang="en-US" sz="2800" dirty="0">
                <a:solidFill>
                  <a:prstClr val="white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Complete new beam line for</a:t>
            </a:r>
          </a:p>
          <a:p>
            <a:pPr defTabSz="456015">
              <a:defRPr/>
            </a:pP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 COMET/Hi-p BL and 1</a:t>
            </a:r>
            <a:r>
              <a:rPr lang="en-US" altLang="ja-JP" sz="2800" baseline="30000" dirty="0">
                <a:solidFill>
                  <a:prstClr val="white"/>
                </a:solidFill>
                <a:latin typeface="Calibri"/>
                <a:ea typeface="ＭＳ Ｐゴシック"/>
              </a:rPr>
              <a:t>st</a:t>
            </a:r>
            <a:r>
              <a:rPr lang="en-US" altLang="ja-JP" sz="2800" dirty="0">
                <a:solidFill>
                  <a:prstClr val="white"/>
                </a:solidFill>
                <a:latin typeface="Calibri"/>
                <a:ea typeface="ＭＳ Ｐゴシック"/>
              </a:rPr>
              <a:t> results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25258" y="3953792"/>
            <a:ext cx="2926986" cy="4662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294" tIns="45649" rIns="91294" bIns="45649" rtlCol="0">
            <a:spAutoFit/>
          </a:bodyPr>
          <a:lstStyle/>
          <a:p>
            <a:pPr defTabSz="456440"/>
            <a:r>
              <a:rPr lang="en-US" altLang="ja-JP" sz="2400" dirty="0">
                <a:solidFill>
                  <a:prstClr val="white"/>
                </a:solidFill>
                <a:latin typeface="Calibri"/>
                <a:ea typeface="ＭＳ Ｐゴシック"/>
              </a:rPr>
              <a:t>Stability and Intensity</a:t>
            </a:r>
            <a:endParaRPr lang="ja-JP" altLang="en-US" sz="2400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280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Katzen01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8906" y="-1184156"/>
            <a:ext cx="6966192" cy="914400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992854" y="4459092"/>
            <a:ext cx="21511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Any hint of </a:t>
            </a:r>
          </a:p>
          <a:p>
            <a:r>
              <a:rPr lang="en-US" altLang="ja-JP" sz="28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New Physics?</a:t>
            </a:r>
            <a:endParaRPr lang="ja-JP" altLang="en-US" sz="28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81000" y="66267"/>
            <a:ext cx="83631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Fundamental Physics at J-PARC</a:t>
            </a:r>
            <a:endParaRPr lang="ja-JP" altLang="en-US" sz="4400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7583" y="1088919"/>
            <a:ext cx="807862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>
                <a:solidFill>
                  <a:srgbClr val="FFFFFF"/>
                </a:solidFill>
              </a:rPr>
              <a:t>There will be more excitements to come! With </a:t>
            </a:r>
          </a:p>
          <a:p>
            <a:pPr marL="457200" indent="-457200">
              <a:buFont typeface="Arial"/>
              <a:buChar char="•"/>
            </a:pPr>
            <a:r>
              <a:rPr lang="en-US" altLang="ja-JP" sz="3200" dirty="0" smtClean="0">
                <a:solidFill>
                  <a:srgbClr val="FFFFFF"/>
                </a:solidFill>
              </a:rPr>
              <a:t>More beam power</a:t>
            </a:r>
          </a:p>
          <a:p>
            <a:pPr marL="457200" indent="-457200">
              <a:buFont typeface="Arial"/>
              <a:buChar char="•"/>
            </a:pPr>
            <a:r>
              <a:rPr lang="en-US" altLang="ja-JP" sz="3200" dirty="0" smtClean="0">
                <a:solidFill>
                  <a:srgbClr val="FFFFFF"/>
                </a:solidFill>
              </a:rPr>
              <a:t>More robust </a:t>
            </a:r>
            <a:r>
              <a:rPr lang="en-US" altLang="ja-JP" sz="3200" dirty="0" err="1" smtClean="0">
                <a:solidFill>
                  <a:srgbClr val="FFFFFF"/>
                </a:solidFill>
              </a:rPr>
              <a:t>targetry</a:t>
            </a:r>
            <a:endParaRPr lang="en-US" altLang="ja-JP" sz="3200" dirty="0" smtClean="0">
              <a:solidFill>
                <a:srgbClr val="FFFFFF"/>
              </a:solidFill>
            </a:endParaRPr>
          </a:p>
          <a:p>
            <a:r>
              <a:rPr lang="en-US" altLang="ja-JP" sz="3200" dirty="0" smtClean="0">
                <a:solidFill>
                  <a:srgbClr val="FFFFFF"/>
                </a:solidFill>
              </a:rPr>
              <a:t>     with </a:t>
            </a:r>
          </a:p>
          <a:p>
            <a:pPr marL="457200" indent="-457200">
              <a:buFont typeface="Arial"/>
              <a:buChar char="•"/>
            </a:pPr>
            <a:r>
              <a:rPr lang="en-US" altLang="ja-JP" sz="3200" dirty="0" smtClean="0">
                <a:solidFill>
                  <a:srgbClr val="FFFFFF"/>
                </a:solidFill>
              </a:rPr>
              <a:t>More beamlines at Hadron Hall </a:t>
            </a:r>
          </a:p>
          <a:p>
            <a:pPr marL="457200" indent="-457200">
              <a:buFont typeface="Arial"/>
              <a:buChar char="•"/>
            </a:pPr>
            <a:r>
              <a:rPr lang="en-US" altLang="ja-JP" sz="3200" dirty="0" smtClean="0">
                <a:solidFill>
                  <a:srgbClr val="FFFFFF"/>
                </a:solidFill>
              </a:rPr>
              <a:t>Nicely </a:t>
            </a:r>
            <a:r>
              <a:rPr lang="en-US" altLang="ja-JP" sz="3200" dirty="0" smtClean="0">
                <a:solidFill>
                  <a:srgbClr val="FFFFFF"/>
                </a:solidFill>
              </a:rPr>
              <a:t>“crafted” experiments/measurements</a:t>
            </a:r>
          </a:p>
          <a:p>
            <a:pPr marL="457200" indent="-457200">
              <a:buFont typeface="Arial"/>
              <a:buChar char="•"/>
            </a:pPr>
            <a:r>
              <a:rPr lang="en-US" altLang="ja-JP" sz="3200" dirty="0" smtClean="0">
                <a:solidFill>
                  <a:srgbClr val="FFFFFF"/>
                </a:solidFill>
              </a:rPr>
              <a:t>Enhanced support from theorists</a:t>
            </a:r>
          </a:p>
          <a:p>
            <a:pPr marL="457200" indent="-457200">
              <a:buFont typeface="Arial"/>
              <a:buChar char="•"/>
            </a:pPr>
            <a:r>
              <a:rPr lang="is-IS" altLang="ja-JP" sz="3200" dirty="0" smtClean="0">
                <a:solidFill>
                  <a:srgbClr val="FFFFFF"/>
                </a:solidFill>
              </a:rPr>
              <a:t>… and </a:t>
            </a:r>
          </a:p>
          <a:p>
            <a:pPr marL="457200" indent="-457200">
              <a:buFont typeface="Arial"/>
              <a:buChar char="•"/>
            </a:pPr>
            <a:r>
              <a:rPr lang="is-IS" altLang="ja-JP" sz="3200" dirty="0" smtClean="0">
                <a:solidFill>
                  <a:srgbClr val="FFFFFF"/>
                </a:solidFill>
              </a:rPr>
              <a:t>Ambitious YOUNG Scientists!</a:t>
            </a:r>
            <a:endParaRPr lang="ja-JP" altLang="en-US" sz="3200" dirty="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7583" y="5915598"/>
            <a:ext cx="5490355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4000" dirty="0" smtClean="0">
                <a:solidFill>
                  <a:prstClr val="white"/>
                </a:solidFill>
              </a:rPr>
              <a:t>Including Young at Heart!</a:t>
            </a:r>
            <a:endParaRPr lang="ja-JP" altLang="en-US" sz="4000" dirty="0">
              <a:solidFill>
                <a:prstClr val="white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ja-JP" smtClean="0">
                <a:solidFill>
                  <a:prstClr val="black">
                    <a:tint val="75000"/>
                  </a:prstClr>
                </a:solidFill>
              </a:rPr>
              <a:t>HINTS 2016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1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36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-16574"/>
            <a:ext cx="5072682" cy="686135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9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 defTabSz="456264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941328" y="-16574"/>
            <a:ext cx="6168045" cy="41720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 defTabSz="456264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015533" y="4193970"/>
            <a:ext cx="4128505" cy="2650845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  <a:alpha val="28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24000"/>
                </a:schemeClr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 defTabSz="456264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9" name="図 18" descr="スクリーンショット 2016-09-15 16.05.5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682" y="4193970"/>
            <a:ext cx="4001445" cy="2750935"/>
          </a:xfrm>
          <a:prstGeom prst="rect">
            <a:avLst/>
          </a:prstGeom>
        </p:spPr>
      </p:pic>
      <p:pic>
        <p:nvPicPr>
          <p:cNvPr id="16" name="図 15" descr="スクリーンショット 2016-03-17 13.17.0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324" y="1441614"/>
            <a:ext cx="3018852" cy="1991469"/>
          </a:xfrm>
          <a:prstGeom prst="rect">
            <a:avLst/>
          </a:prstGeom>
        </p:spPr>
      </p:pic>
      <p:pic>
        <p:nvPicPr>
          <p:cNvPr id="6" name="図 5" descr="スクリーンショット 2016-04-05 8.19.18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97" y="1302168"/>
            <a:ext cx="2210627" cy="312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262" y="69906"/>
            <a:ext cx="5591943" cy="59419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altLang="en-US" sz="2800" dirty="0"/>
              <a:t>Co</a:t>
            </a:r>
            <a:r>
              <a:rPr lang="en-US" altLang="ja-JP" sz="2800" dirty="0"/>
              <a:t>llaboration</a:t>
            </a:r>
            <a:r>
              <a:rPr lang="en-US" altLang="en-US" sz="2800" dirty="0"/>
              <a:t> with Academia &amp; Industry</a:t>
            </a:r>
            <a:endParaRPr lang="ja-JP" altLang="en-US" sz="2800" dirty="0"/>
          </a:p>
        </p:txBody>
      </p:sp>
      <p:pic>
        <p:nvPicPr>
          <p:cNvPr id="10" name="図 9" descr="スクリーンショット 2015-12-10 13.11.27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0209" y="17378"/>
            <a:ext cx="3438298" cy="175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1198"/>
            <a:ext cx="2573413" cy="154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3156652" y="3178089"/>
            <a:ext cx="2902450" cy="953956"/>
          </a:xfrm>
          <a:prstGeom prst="rect">
            <a:avLst/>
          </a:prstGeom>
          <a:solidFill>
            <a:schemeClr val="accent6">
              <a:lumMod val="75000"/>
              <a:alpha val="65000"/>
            </a:schemeClr>
          </a:solidFill>
        </p:spPr>
        <p:txBody>
          <a:bodyPr wrap="square" lIns="91283" tIns="45644" rIns="91283" bIns="45644" rtlCol="0">
            <a:spAutoFit/>
          </a:bodyPr>
          <a:lstStyle/>
          <a:p>
            <a:pPr defTabSz="453382"/>
            <a:r>
              <a:rPr lang="en-US" altLang="en-US" sz="2000" dirty="0">
                <a:solidFill>
                  <a:srgbClr val="FFFFFF"/>
                </a:solidFill>
                <a:ea typeface="ＭＳ Ｐゴシック"/>
              </a:rPr>
              <a:t>Collaboration with </a:t>
            </a:r>
            <a:r>
              <a:rPr lang="en-US" altLang="ja-JP" sz="2000" dirty="0">
                <a:solidFill>
                  <a:srgbClr val="FFFFFF"/>
                </a:solidFill>
              </a:rPr>
              <a:t>ANSTO</a:t>
            </a:r>
          </a:p>
          <a:p>
            <a:pPr defTabSz="453382"/>
            <a:r>
              <a:rPr lang="en-US" altLang="ja-JP" sz="1200" dirty="0">
                <a:solidFill>
                  <a:srgbClr val="FFFFFF"/>
                </a:solidFill>
              </a:rPr>
              <a:t>For improving user environment, sample environment, e.g. </a:t>
            </a:r>
            <a:r>
              <a:rPr lang="en-US" altLang="ja-JP" sz="1200" dirty="0" err="1">
                <a:solidFill>
                  <a:srgbClr val="FFFFFF"/>
                </a:solidFill>
              </a:rPr>
              <a:t>deuterization</a:t>
            </a:r>
            <a:r>
              <a:rPr lang="en-US" altLang="ja-JP" sz="1200" dirty="0">
                <a:solidFill>
                  <a:srgbClr val="FFFFFF"/>
                </a:solidFill>
              </a:rPr>
              <a:t> lab, and exchange program for researchers.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614" y="5772784"/>
            <a:ext cx="4879251" cy="923176"/>
          </a:xfrm>
          <a:prstGeom prst="rect">
            <a:avLst/>
          </a:prstGeom>
          <a:solidFill>
            <a:schemeClr val="tx2">
              <a:lumMod val="60000"/>
              <a:lumOff val="40000"/>
              <a:alpha val="59000"/>
            </a:schemeClr>
          </a:solidFill>
        </p:spPr>
        <p:txBody>
          <a:bodyPr wrap="square" lIns="91283" tIns="45644" rIns="91283" bIns="45644" rtlCol="0">
            <a:spAutoFit/>
          </a:bodyPr>
          <a:lstStyle/>
          <a:p>
            <a:pPr defTabSz="453382"/>
            <a:r>
              <a:rPr lang="en-US" altLang="ja-JP" dirty="0">
                <a:solidFill>
                  <a:srgbClr val="FFFFFF"/>
                </a:solidFill>
              </a:rPr>
              <a:t>Univ. </a:t>
            </a:r>
            <a:r>
              <a:rPr lang="en-US" altLang="en-US" dirty="0">
                <a:solidFill>
                  <a:srgbClr val="FFFFFF"/>
                </a:solidFill>
                <a:ea typeface="ＭＳ Ｐゴシック"/>
              </a:rPr>
              <a:t>branch at J-PARC </a:t>
            </a:r>
            <a:endParaRPr lang="en-US" altLang="ja-JP" dirty="0">
              <a:solidFill>
                <a:srgbClr val="FFFFFF"/>
              </a:solidFill>
            </a:endParaRPr>
          </a:p>
          <a:p>
            <a:pPr defTabSz="453382"/>
            <a:r>
              <a:rPr lang="en-US" altLang="ja-JP" sz="1200" dirty="0">
                <a:solidFill>
                  <a:srgbClr val="FFFFFF"/>
                </a:solidFill>
              </a:rPr>
              <a:t>Education and training of students and young researchers at the very front of J-PARC operation, especially to raise the next generation who can create a future cutting edge facilities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4640" y="3363052"/>
            <a:ext cx="2294316" cy="923186"/>
          </a:xfrm>
          <a:prstGeom prst="rect">
            <a:avLst/>
          </a:prstGeom>
          <a:solidFill>
            <a:schemeClr val="accent2">
              <a:alpha val="59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292" tIns="45649" rIns="91292" bIns="45649" rtlCol="0">
            <a:spAutoFit/>
          </a:bodyPr>
          <a:lstStyle/>
          <a:p>
            <a:pPr defTabSz="456264"/>
            <a:r>
              <a:rPr lang="en-US" altLang="en-US" dirty="0">
                <a:solidFill>
                  <a:prstClr val="white"/>
                </a:solidFill>
                <a:ea typeface="ＭＳ Ｐゴシック"/>
              </a:rPr>
              <a:t>New Graduate Course Established to include J-PARC science</a:t>
            </a:r>
            <a:endParaRPr lang="en-US" altLang="ja-JP" dirty="0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3056" y="759055"/>
            <a:ext cx="227498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36" tIns="45716" rIns="91436" bIns="45716" rtlCol="0">
            <a:spAutoFit/>
          </a:bodyPr>
          <a:lstStyle/>
          <a:p>
            <a:pPr defTabSz="456264"/>
            <a:r>
              <a:rPr lang="en-US" altLang="en-US" sz="2000" dirty="0">
                <a:solidFill>
                  <a:prstClr val="black"/>
                </a:solidFill>
                <a:ea typeface="ＭＳ Ｐゴシック"/>
              </a:rPr>
              <a:t>Domestic University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094076" y="4238601"/>
            <a:ext cx="189224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36" tIns="45716" rIns="91436" bIns="45716" rtlCol="0">
            <a:spAutoFit/>
          </a:bodyPr>
          <a:lstStyle/>
          <a:p>
            <a:pPr defTabSz="456264"/>
            <a:r>
              <a:rPr lang="en-US" altLang="en-US" sz="2000" dirty="0">
                <a:solidFill>
                  <a:prstClr val="black"/>
                </a:solidFill>
                <a:ea typeface="ＭＳ Ｐゴシック"/>
              </a:rPr>
              <a:t>Industrial Sector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18866" y="6136903"/>
            <a:ext cx="3555261" cy="707878"/>
          </a:xfrm>
          <a:prstGeom prst="rect">
            <a:avLst/>
          </a:prstGeom>
          <a:solidFill>
            <a:schemeClr val="accent6">
              <a:lumMod val="75000"/>
              <a:alpha val="66000"/>
            </a:schemeClr>
          </a:solidFill>
        </p:spPr>
        <p:txBody>
          <a:bodyPr wrap="square" lIns="91436" tIns="45716" rIns="91436" bIns="45716" rtlCol="0">
            <a:spAutoFit/>
          </a:bodyPr>
          <a:lstStyle/>
          <a:p>
            <a:pPr defTabSz="456264"/>
            <a:r>
              <a:rPr lang="en-US" altLang="ja-JP" sz="2000" dirty="0">
                <a:solidFill>
                  <a:prstClr val="white"/>
                </a:solidFill>
              </a:rPr>
              <a:t>J-PARC/Sumitomo rubber Inc. </a:t>
            </a:r>
            <a:r>
              <a:rPr lang="en-US" altLang="en-US" sz="2000" dirty="0">
                <a:solidFill>
                  <a:prstClr val="white"/>
                </a:solidFill>
                <a:ea typeface="ＭＳ Ｐゴシック"/>
              </a:rPr>
              <a:t>Fellowship</a:t>
            </a:r>
            <a:r>
              <a:rPr lang="en-US" altLang="en-US" sz="1200" dirty="0">
                <a:solidFill>
                  <a:prstClr val="white"/>
                </a:solidFill>
                <a:ea typeface="ＭＳ Ｐゴシック"/>
              </a:rPr>
              <a:t> </a:t>
            </a:r>
            <a:r>
              <a:rPr lang="ja-JP" altLang="en-US" sz="2000" dirty="0">
                <a:solidFill>
                  <a:prstClr val="white"/>
                </a:solidFill>
              </a:rPr>
              <a:t>i</a:t>
            </a:r>
            <a:r>
              <a:rPr lang="en-US" altLang="ja-JP" sz="2000" dirty="0">
                <a:solidFill>
                  <a:prstClr val="white"/>
                </a:solidFill>
              </a:rPr>
              <a:t>s</a:t>
            </a:r>
            <a:r>
              <a:rPr lang="ja-JP" altLang="en-US" sz="2000" dirty="0">
                <a:solidFill>
                  <a:prstClr val="white"/>
                </a:solidFill>
              </a:rPr>
              <a:t> </a:t>
            </a:r>
            <a:r>
              <a:rPr lang="en-US" altLang="en-US" sz="2000" dirty="0">
                <a:solidFill>
                  <a:prstClr val="white"/>
                </a:solidFill>
                <a:ea typeface="ＭＳ Ｐゴシック"/>
              </a:rPr>
              <a:t>established</a:t>
            </a:r>
            <a:endParaRPr lang="en-US" altLang="ja-JP" sz="3600" dirty="0">
              <a:solidFill>
                <a:prstClr val="white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098392" y="958952"/>
            <a:ext cx="227257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36" tIns="45716" rIns="91436" bIns="45716" rtlCol="0">
            <a:spAutoFit/>
          </a:bodyPr>
          <a:lstStyle/>
          <a:p>
            <a:pPr defTabSz="456264"/>
            <a:r>
              <a:rPr lang="en-US" altLang="en-US" sz="2000" dirty="0">
                <a:solidFill>
                  <a:prstClr val="black"/>
                </a:solidFill>
                <a:ea typeface="ＭＳ Ｐゴシック"/>
              </a:rPr>
              <a:t>Oversea Institutions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1" t="8521" r="18359" b="33636"/>
          <a:stretch/>
        </p:blipFill>
        <p:spPr>
          <a:xfrm>
            <a:off x="5952772" y="1867666"/>
            <a:ext cx="3156601" cy="195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テキスト ボックス 14"/>
          <p:cNvSpPr txBox="1"/>
          <p:nvPr/>
        </p:nvSpPr>
        <p:spPr>
          <a:xfrm>
            <a:off x="6174441" y="3262968"/>
            <a:ext cx="2867491" cy="953956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</p:spPr>
        <p:txBody>
          <a:bodyPr wrap="square" lIns="91283" tIns="45644" rIns="91283" bIns="45644" rtlCol="0">
            <a:spAutoFit/>
          </a:bodyPr>
          <a:lstStyle/>
          <a:p>
            <a:pPr defTabSz="453382"/>
            <a:r>
              <a:rPr lang="en-US" altLang="ja-JP" sz="2000" dirty="0">
                <a:solidFill>
                  <a:srgbClr val="FFFFFF"/>
                </a:solidFill>
              </a:rPr>
              <a:t>Collaboration with </a:t>
            </a:r>
            <a:r>
              <a:rPr lang="ja-JP" altLang="en-US" sz="2000" dirty="0">
                <a:solidFill>
                  <a:srgbClr val="FFFFFF"/>
                </a:solidFill>
              </a:rPr>
              <a:t>E</a:t>
            </a:r>
            <a:r>
              <a:rPr lang="en-US" altLang="ja-JP" sz="2000" dirty="0">
                <a:solidFill>
                  <a:srgbClr val="FFFFFF"/>
                </a:solidFill>
              </a:rPr>
              <a:t>SS</a:t>
            </a:r>
          </a:p>
          <a:p>
            <a:pPr defTabSz="453382"/>
            <a:r>
              <a:rPr lang="en-US" altLang="ja-JP" sz="1200" dirty="0">
                <a:solidFill>
                  <a:srgbClr val="FFFFFF"/>
                </a:solidFill>
              </a:rPr>
              <a:t> Contribute to the newly constructed major facility based on the experience of J-PARC construction.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31089" y="1214019"/>
            <a:ext cx="3041350" cy="953956"/>
          </a:xfrm>
          <a:prstGeom prst="rect">
            <a:avLst/>
          </a:prstGeom>
          <a:solidFill>
            <a:schemeClr val="accent3">
              <a:lumMod val="75000"/>
              <a:alpha val="43000"/>
            </a:schemeClr>
          </a:solidFill>
        </p:spPr>
        <p:txBody>
          <a:bodyPr wrap="square" lIns="91283" tIns="45644" rIns="91283" bIns="45644" rtlCol="0">
            <a:spAutoFit/>
          </a:bodyPr>
          <a:lstStyle/>
          <a:p>
            <a:pPr defTabSz="453382"/>
            <a:r>
              <a:rPr lang="en-US" altLang="en-US" sz="2000" dirty="0">
                <a:solidFill>
                  <a:srgbClr val="FFFFFF"/>
                </a:solidFill>
                <a:ea typeface="ＭＳ Ｐゴシック"/>
              </a:rPr>
              <a:t>Collaboration with </a:t>
            </a:r>
            <a:r>
              <a:rPr lang="en-US" altLang="ja-JP" sz="2000" dirty="0">
                <a:solidFill>
                  <a:srgbClr val="FFFFFF"/>
                </a:solidFill>
              </a:rPr>
              <a:t>TRIUMF</a:t>
            </a:r>
          </a:p>
          <a:p>
            <a:pPr defTabSz="453382"/>
            <a:r>
              <a:rPr lang="en-US" altLang="ja-JP" sz="1200" dirty="0">
                <a:solidFill>
                  <a:srgbClr val="FFFFFF"/>
                </a:solidFill>
              </a:rPr>
              <a:t> Experimental Collaboration and exchange program of researchers; share the know-how on facility and safety management  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8"/>
          <a:srcRect l="2491" t="12469" r="5622" b="3833"/>
          <a:stretch/>
        </p:blipFill>
        <p:spPr>
          <a:xfrm>
            <a:off x="2630562" y="4519248"/>
            <a:ext cx="2252896" cy="1398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テキスト ボックス 29"/>
          <p:cNvSpPr txBox="1"/>
          <p:nvPr/>
        </p:nvSpPr>
        <p:spPr>
          <a:xfrm>
            <a:off x="-506974" y="5398621"/>
            <a:ext cx="227177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2296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20" b="1" dirty="0" smtClean="0">
                <a:solidFill>
                  <a:prstClr val="white"/>
                </a:solidFill>
                <a:latin typeface="Hiragino Kaku Gothic StdN W8" charset="-128"/>
                <a:ea typeface="Hiragino Kaku Gothic StdN W8" charset="-128"/>
                <a:cs typeface="Hiragino Kaku Gothic StdN W8" charset="-128"/>
                <a:sym typeface="Gill Sans" charset="0"/>
              </a:rPr>
              <a:t>Osaka University</a:t>
            </a:r>
            <a:endParaRPr lang="ja-JP" altLang="en-US" sz="1620" b="1" dirty="0">
              <a:solidFill>
                <a:prstClr val="white"/>
              </a:solidFill>
              <a:latin typeface="Hiragino Kaku Gothic StdN W8" charset="-128"/>
              <a:ea typeface="Hiragino Kaku Gothic StdN W8" charset="-128"/>
              <a:cs typeface="Hiragino Kaku Gothic StdN W8" charset="-128"/>
              <a:sym typeface="Gill Sans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565600" y="5513209"/>
            <a:ext cx="101822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2296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620" b="1" dirty="0">
                <a:solidFill>
                  <a:prstClr val="white"/>
                </a:solidFill>
                <a:latin typeface="Hiragino Kaku Gothic StdN W8" charset="-128"/>
                <a:ea typeface="Hiragino Kaku Gothic StdN W8" charset="-128"/>
                <a:cs typeface="Hiragino Kaku Gothic StdN W8" charset="-128"/>
                <a:sym typeface="Gill Sans" charset="0"/>
              </a:rPr>
              <a:t>京都大学</a:t>
            </a:r>
          </a:p>
        </p:txBody>
      </p:sp>
    </p:spTree>
    <p:extLst>
      <p:ext uri="{BB962C8B-B14F-4D97-AF65-F5344CB8AC3E}">
        <p14:creationId xmlns:p14="http://schemas.microsoft.com/office/powerpoint/2010/main" val="19186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193" y="1062656"/>
            <a:ext cx="2911178" cy="249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-14366"/>
            <a:ext cx="9144000" cy="995099"/>
          </a:xfrm>
          <a:prstGeom prst="rect">
            <a:avLst/>
          </a:prstGeom>
          <a:solidFill>
            <a:srgbClr val="2C6FD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70237" tIns="45716" rIns="1370237" bIns="45716" rtlCol="0">
            <a:noAutofit/>
          </a:bodyPr>
          <a:lstStyle/>
          <a:p>
            <a:pPr algn="dist" defTabSz="913491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cs typeface="Franklin Gothic Medium"/>
              </a:rPr>
              <a:t>　</a:t>
            </a:r>
            <a:r>
              <a:rPr lang="en-US" sz="3600" dirty="0">
                <a:solidFill>
                  <a:srgbClr val="FFFFFF"/>
                </a:solidFill>
                <a:effectLst>
                  <a:glow rad="165100">
                    <a:srgbClr val="FFF367">
                      <a:alpha val="65000"/>
                    </a:srgbClr>
                  </a:glow>
                </a:effectLst>
                <a:latin typeface="Franklin Gothic Medium"/>
                <a:ea typeface="ＭＳ Ｐゴシック" pitchFamily="50" charset="-128"/>
                <a:cs typeface="Franklin Gothic Medium"/>
              </a:rPr>
              <a:t>RaDIATE</a:t>
            </a:r>
          </a:p>
          <a:p>
            <a:pPr algn="ctr" defTabSz="913491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000" i="1" dirty="0">
                <a:solidFill>
                  <a:srgbClr val="FF0000"/>
                </a:solidFill>
                <a:latin typeface="Candara"/>
                <a:cs typeface="Candara"/>
              </a:rPr>
              <a:t>　　　　</a:t>
            </a:r>
            <a:r>
              <a:rPr lang="en-US" sz="2000" i="1" dirty="0">
                <a:solidFill>
                  <a:srgbClr val="FF0000"/>
                </a:solidFill>
                <a:latin typeface="Candara"/>
                <a:ea typeface="ＭＳ Ｐゴシック" pitchFamily="50" charset="-128"/>
                <a:cs typeface="Candara"/>
              </a:rPr>
              <a:t>Ra</a:t>
            </a:r>
            <a:r>
              <a:rPr lang="en-US" sz="2000" i="1" dirty="0">
                <a:solidFill>
                  <a:srgbClr val="002060"/>
                </a:solidFill>
                <a:latin typeface="Candara"/>
                <a:ea typeface="ＭＳ Ｐゴシック" pitchFamily="50" charset="-128"/>
                <a:cs typeface="Candara"/>
              </a:rPr>
              <a:t>diation </a:t>
            </a:r>
            <a:r>
              <a:rPr lang="en-US" sz="2000" i="1" dirty="0">
                <a:solidFill>
                  <a:srgbClr val="FF0000"/>
                </a:solidFill>
                <a:latin typeface="Candara"/>
                <a:ea typeface="ＭＳ Ｐゴシック" pitchFamily="50" charset="-128"/>
                <a:cs typeface="Candara"/>
              </a:rPr>
              <a:t>D</a:t>
            </a:r>
            <a:r>
              <a:rPr lang="en-US" sz="2000" i="1" dirty="0">
                <a:solidFill>
                  <a:srgbClr val="002060"/>
                </a:solidFill>
                <a:latin typeface="Candara"/>
                <a:ea typeface="ＭＳ Ｐゴシック" pitchFamily="50" charset="-128"/>
                <a:cs typeface="Candara"/>
              </a:rPr>
              <a:t>amage </a:t>
            </a:r>
            <a:r>
              <a:rPr lang="en-US" sz="2000" i="1" dirty="0">
                <a:solidFill>
                  <a:srgbClr val="FF0000"/>
                </a:solidFill>
                <a:latin typeface="Candara"/>
                <a:ea typeface="ＭＳ Ｐゴシック" pitchFamily="50" charset="-128"/>
                <a:cs typeface="Candara"/>
              </a:rPr>
              <a:t>I</a:t>
            </a:r>
            <a:r>
              <a:rPr lang="en-US" sz="2000" i="1" dirty="0">
                <a:solidFill>
                  <a:srgbClr val="002060"/>
                </a:solidFill>
                <a:latin typeface="Candara"/>
                <a:ea typeface="ＭＳ Ｐゴシック" pitchFamily="50" charset="-128"/>
                <a:cs typeface="Candara"/>
              </a:rPr>
              <a:t>n </a:t>
            </a:r>
            <a:r>
              <a:rPr lang="en-US" sz="2000" i="1" dirty="0">
                <a:solidFill>
                  <a:srgbClr val="FF0000"/>
                </a:solidFill>
                <a:latin typeface="Candara"/>
                <a:ea typeface="ＭＳ Ｐゴシック" pitchFamily="50" charset="-128"/>
                <a:cs typeface="Candara"/>
              </a:rPr>
              <a:t>A</a:t>
            </a:r>
            <a:r>
              <a:rPr lang="en-US" sz="2000" i="1" dirty="0">
                <a:solidFill>
                  <a:srgbClr val="002060"/>
                </a:solidFill>
                <a:latin typeface="Candara"/>
                <a:ea typeface="ＭＳ Ｐゴシック" pitchFamily="50" charset="-128"/>
                <a:cs typeface="Candara"/>
              </a:rPr>
              <a:t>ccelerator </a:t>
            </a:r>
            <a:r>
              <a:rPr lang="en-US" sz="2000" i="1" dirty="0">
                <a:solidFill>
                  <a:srgbClr val="FF0000"/>
                </a:solidFill>
                <a:latin typeface="Candara"/>
                <a:ea typeface="ＭＳ Ｐゴシック" pitchFamily="50" charset="-128"/>
                <a:cs typeface="Candara"/>
              </a:rPr>
              <a:t>T</a:t>
            </a:r>
            <a:r>
              <a:rPr lang="en-US" sz="2000" i="1" dirty="0">
                <a:solidFill>
                  <a:srgbClr val="002060"/>
                </a:solidFill>
                <a:latin typeface="Candara"/>
                <a:ea typeface="ＭＳ Ｐゴシック" pitchFamily="50" charset="-128"/>
                <a:cs typeface="Candara"/>
              </a:rPr>
              <a:t>arget </a:t>
            </a:r>
            <a:r>
              <a:rPr lang="en-US" sz="2000" i="1" dirty="0">
                <a:solidFill>
                  <a:srgbClr val="FF0000"/>
                </a:solidFill>
                <a:latin typeface="Candara"/>
                <a:ea typeface="ＭＳ Ｐゴシック" pitchFamily="50" charset="-128"/>
                <a:cs typeface="Candara"/>
              </a:rPr>
              <a:t>E</a:t>
            </a:r>
            <a:r>
              <a:rPr lang="en-US" sz="2000" i="1" dirty="0">
                <a:solidFill>
                  <a:srgbClr val="002060"/>
                </a:solidFill>
                <a:latin typeface="Candara"/>
                <a:ea typeface="ＭＳ Ｐゴシック" pitchFamily="50" charset="-128"/>
                <a:cs typeface="Candara"/>
              </a:rPr>
              <a:t>nvironments </a:t>
            </a:r>
          </a:p>
          <a:p>
            <a:pPr algn="ctr" defTabSz="913491" fontAlgn="base">
              <a:spcBef>
                <a:spcPct val="0"/>
              </a:spcBef>
              <a:spcAft>
                <a:spcPct val="0"/>
              </a:spcAft>
            </a:pPr>
            <a:endParaRPr lang="en-US" sz="2800" i="1" dirty="0">
              <a:solidFill>
                <a:srgbClr val="FFFFFF"/>
              </a:solidFill>
              <a:latin typeface="Candara"/>
              <a:ea typeface="ＭＳ Ｐゴシック" pitchFamily="50" charset="-128"/>
              <a:cs typeface="Candara"/>
            </a:endParaRPr>
          </a:p>
        </p:txBody>
      </p:sp>
      <p:pic>
        <p:nvPicPr>
          <p:cNvPr id="9" name="Picture 8" descr="RaDIATE Red Transparent BG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5" y="71011"/>
            <a:ext cx="991481" cy="12314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44850" y="686754"/>
            <a:ext cx="1477326" cy="313930"/>
          </a:xfrm>
          <a:prstGeom prst="rect">
            <a:avLst/>
          </a:prstGeom>
        </p:spPr>
        <p:txBody>
          <a:bodyPr wrap="none" lIns="91436" tIns="45716" rIns="91436" bIns="45716">
            <a:spAutoFit/>
          </a:bodyPr>
          <a:lstStyle/>
          <a:p>
            <a:pPr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0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radiate.fnal.gov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06260" y="1052736"/>
            <a:ext cx="6490353" cy="2031325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pPr marL="456746" indent="-456746" defTabSz="913491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ja-JP" dirty="0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High Intensity Accelerator requires investigation of radiation damage of target and beam window</a:t>
            </a:r>
          </a:p>
          <a:p>
            <a:pPr marL="456746" indent="-456746" defTabSz="913491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en-US" dirty="0" err="1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RaDIATE</a:t>
            </a:r>
            <a:r>
              <a:rPr lang="en-US" altLang="en-US" dirty="0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: an </a:t>
            </a:r>
            <a:r>
              <a:rPr lang="en-US" altLang="en-US" dirty="0" err="1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internat’l</a:t>
            </a:r>
            <a:r>
              <a:rPr lang="en-US" altLang="en-US" dirty="0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 </a:t>
            </a:r>
            <a:r>
              <a:rPr lang="en-US" altLang="en-US" dirty="0" err="1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collab</a:t>
            </a:r>
            <a:r>
              <a:rPr lang="en-US" altLang="en-US" dirty="0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. of scientists and engineers from acc. and reactor facilities to solve the problems</a:t>
            </a:r>
          </a:p>
          <a:p>
            <a:pPr marL="456746" indent="-456746" defTabSz="913491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altLang="en-US" dirty="0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J-PARC has joined the team since 2014. MOU is in preparation. </a:t>
            </a:r>
            <a:r>
              <a:rPr lang="ja-JP" altLang="en-US" dirty="0">
                <a:solidFill>
                  <a:srgbClr val="0070C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　</a:t>
            </a:r>
            <a:endParaRPr lang="en-US" altLang="ja-JP" dirty="0">
              <a:solidFill>
                <a:srgbClr val="0070C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  <a:p>
            <a:pPr marL="456746" indent="-456746" defTabSz="913491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§"/>
            </a:pPr>
            <a:endParaRPr lang="en-US" dirty="0">
              <a:solidFill>
                <a:srgbClr val="0070C0"/>
              </a:solidFill>
              <a:latin typeface="小塚ゴシック Pro R" panose="020B0400000000000000" pitchFamily="34" charset="-128"/>
              <a:ea typeface="小塚ゴシック Pro R" panose="020B0400000000000000" pitchFamily="34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84" y="3610200"/>
            <a:ext cx="2400638" cy="233395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64"/>
          <a:stretch/>
        </p:blipFill>
        <p:spPr>
          <a:xfrm>
            <a:off x="353360" y="6101706"/>
            <a:ext cx="757513" cy="757512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1977525" y="6067428"/>
            <a:ext cx="828061" cy="745952"/>
            <a:chOff x="1924289" y="5967114"/>
            <a:chExt cx="828059" cy="74595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616" y="6031334"/>
              <a:ext cx="681732" cy="681732"/>
            </a:xfrm>
            <a:prstGeom prst="rect">
              <a:avLst/>
            </a:prstGeom>
          </p:spPr>
        </p:pic>
        <p:sp>
          <p:nvSpPr>
            <p:cNvPr id="6" name="角丸四角形 5"/>
            <p:cNvSpPr/>
            <p:nvPr/>
          </p:nvSpPr>
          <p:spPr bwMode="auto">
            <a:xfrm>
              <a:off x="1924289" y="5967114"/>
              <a:ext cx="200739" cy="383619"/>
            </a:xfrm>
            <a:prstGeom prst="roundRect">
              <a:avLst>
                <a:gd name="adj" fmla="val 13862"/>
              </a:avLst>
            </a:prstGeom>
            <a:noFill/>
            <a:ln w="28575" cap="flat" cmpd="sng" algn="ctr">
              <a:solidFill>
                <a:srgbClr val="FF505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3491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549" y="3929194"/>
            <a:ext cx="2165325" cy="207882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328777" y="6084759"/>
            <a:ext cx="2987835" cy="757129"/>
          </a:xfrm>
          <a:prstGeom prst="rect">
            <a:avLst/>
          </a:prstGeom>
          <a:solidFill>
            <a:srgbClr val="FFFFCC"/>
          </a:solidFill>
        </p:spPr>
        <p:txBody>
          <a:bodyPr wrap="none" lIns="91436" tIns="45716" rIns="91436" bIns="45716" rtlCol="0">
            <a:spAutoFit/>
          </a:bodyPr>
          <a:lstStyle/>
          <a:p>
            <a:pPr algn="ctr"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err="1">
                <a:solidFill>
                  <a:srgbClr val="0099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NuMI</a:t>
            </a:r>
            <a:r>
              <a:rPr lang="en-US" altLang="ja-JP" sz="1400" dirty="0">
                <a:solidFill>
                  <a:srgbClr val="0099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graphite broken target</a:t>
            </a:r>
          </a:p>
          <a:p>
            <a:pPr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99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Post-Irradiation Examination (PIE) </a:t>
            </a:r>
          </a:p>
          <a:p>
            <a:pPr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99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 PNNL: </a:t>
            </a:r>
            <a:r>
              <a:rPr lang="en-US" altLang="ja-JP" sz="1400" dirty="0">
                <a:solidFill>
                  <a:srgbClr val="FF5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Swelling effect observed</a:t>
            </a:r>
            <a:endParaRPr lang="ja-JP" altLang="en-US" sz="1400" dirty="0">
              <a:solidFill>
                <a:srgbClr val="009999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935" y="3021763"/>
            <a:ext cx="2267215" cy="302295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8712" y="2899048"/>
            <a:ext cx="1775680" cy="120089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6659969" y="6219189"/>
            <a:ext cx="2314152" cy="535530"/>
          </a:xfrm>
          <a:prstGeom prst="rect">
            <a:avLst/>
          </a:prstGeom>
          <a:solidFill>
            <a:srgbClr val="FFFFCC"/>
          </a:solidFill>
        </p:spPr>
        <p:txBody>
          <a:bodyPr wrap="square" lIns="91436" tIns="45716" rIns="91436" bIns="45716">
            <a:spAutoFit/>
          </a:bodyPr>
          <a:lstStyle/>
          <a:p>
            <a:pPr algn="ctr"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FF5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New Irradiation Run at BNL</a:t>
            </a:r>
            <a:r>
              <a:rPr lang="en-US" altLang="ja-JP" sz="1400" dirty="0">
                <a:solidFill>
                  <a:srgbClr val="009999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(2017 February ~) </a:t>
            </a:r>
            <a:endParaRPr lang="ja-JP" altLang="en-US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flipH="1" flipV="1">
            <a:off x="1950129" y="2565005"/>
            <a:ext cx="1487218" cy="637761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テキスト ボックス 34"/>
          <p:cNvSpPr txBox="1"/>
          <p:nvPr/>
        </p:nvSpPr>
        <p:spPr>
          <a:xfrm>
            <a:off x="2805460" y="2870142"/>
            <a:ext cx="2631170" cy="954099"/>
          </a:xfrm>
          <a:prstGeom prst="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txBody>
          <a:bodyPr wrap="square" lIns="91436" tIns="45716" rIns="91436" bIns="45716" rtlCol="0">
            <a:spAutoFit/>
          </a:bodyPr>
          <a:lstStyle/>
          <a:p>
            <a:pPr algn="ctr"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Neutrino Beam Window</a:t>
            </a:r>
          </a:p>
          <a:p>
            <a:pPr algn="ctr"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err="1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Ti</a:t>
            </a:r>
            <a:r>
              <a:rPr lang="en-US" altLang="ja-JP" sz="14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Alloy ~1x10</a:t>
            </a:r>
            <a:r>
              <a:rPr lang="en-US" altLang="ja-JP" sz="1400" baseline="300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21</a:t>
            </a:r>
            <a:r>
              <a:rPr lang="en-US" altLang="ja-JP" sz="1400" dirty="0">
                <a:solidFill>
                  <a:srgbClr val="00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pot</a:t>
            </a:r>
          </a:p>
          <a:p>
            <a:pPr marL="0" lvl="1" algn="ctr"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FF505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~1 Displacement Per Atom</a:t>
            </a:r>
          </a:p>
          <a:p>
            <a:pPr marL="0" lvl="1" algn="ctr"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FF5050"/>
                </a:solidFill>
                <a:latin typeface="小塚ゴシック Pro M" panose="020B0700000000000000" pitchFamily="34" charset="-128"/>
                <a:ea typeface="小塚ゴシック Pro M" panose="020B0700000000000000" pitchFamily="34" charset="-128"/>
              </a:rPr>
              <a:t>( Existing data up to ~0.3DPA)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1403648" y="5857533"/>
            <a:ext cx="1558024" cy="313930"/>
          </a:xfrm>
          <a:prstGeom prst="rect">
            <a:avLst/>
          </a:prstGeom>
        </p:spPr>
        <p:txBody>
          <a:bodyPr wrap="none" lIns="91436" tIns="45716" rIns="91436" bIns="45716">
            <a:spAutoFit/>
          </a:bodyPr>
          <a:lstStyle/>
          <a:p>
            <a:pPr defTabSz="9134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FF505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2016</a:t>
            </a:r>
            <a:r>
              <a:rPr lang="ja-JP" altLang="en-US" sz="1400" dirty="0">
                <a:solidFill>
                  <a:srgbClr val="FF5050"/>
                </a:solidFill>
                <a:latin typeface="小塚ゴシック Pro R" panose="020B0400000000000000" pitchFamily="34" charset="-128"/>
                <a:ea typeface="小塚ゴシック Pro R" panose="020B0400000000000000" pitchFamily="34" charset="-128"/>
              </a:rPr>
              <a:t>～ （予定）</a:t>
            </a:r>
            <a:endParaRPr lang="ja-JP" altLang="en-US" sz="1400" dirty="0">
              <a:solidFill>
                <a:srgbClr val="FF5050"/>
              </a:solidFill>
              <a:latin typeface="Times New Roman" pitchFamily="18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 bwMode="auto">
          <a:xfrm>
            <a:off x="6546494" y="4099944"/>
            <a:ext cx="1198356" cy="1129256"/>
          </a:xfrm>
          <a:prstGeom prst="straightConnector1">
            <a:avLst/>
          </a:prstGeom>
          <a:gradFill rotWithShape="0">
            <a:gsLst>
              <a:gs pos="0">
                <a:schemeClr val="bg1"/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図 2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596" y="6149251"/>
            <a:ext cx="673526" cy="626426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8" y="2480784"/>
            <a:ext cx="8745684" cy="3276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815414" y="188304"/>
            <a:ext cx="7513183" cy="10875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224" tIns="45609" rIns="91224" bIns="45609" rtlCol="0">
            <a:spAutoFit/>
          </a:bodyPr>
          <a:lstStyle/>
          <a:p>
            <a:pPr algn="ctr" defTabSz="457154"/>
            <a:r>
              <a:rPr lang="fr-FR" altLang="ja-JP" sz="3200" dirty="0">
                <a:solidFill>
                  <a:prstClr val="white"/>
                </a:solidFill>
              </a:rPr>
              <a:t>D'où venons-nous ? Que sommes-nous ? </a:t>
            </a:r>
          </a:p>
          <a:p>
            <a:pPr algn="ctr" defTabSz="457154"/>
            <a:r>
              <a:rPr lang="fr-FR" altLang="ja-JP" sz="3200" dirty="0">
                <a:solidFill>
                  <a:prstClr val="white"/>
                </a:solidFill>
              </a:rPr>
              <a:t>Où allons-nous ?</a:t>
            </a:r>
            <a:endParaRPr lang="ja-JP" altLang="en-US" sz="3200" dirty="0">
              <a:solidFill>
                <a:prstClr val="white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66196" y="5971834"/>
            <a:ext cx="3415174" cy="373654"/>
          </a:xfrm>
          <a:prstGeom prst="rect">
            <a:avLst/>
          </a:prstGeom>
          <a:noFill/>
        </p:spPr>
        <p:txBody>
          <a:bodyPr wrap="none" lIns="91425" tIns="45713" rIns="91425" bIns="45713" rtlCol="0">
            <a:spAutoFit/>
          </a:bodyPr>
          <a:lstStyle/>
          <a:p>
            <a:pPr defTabSz="457154"/>
            <a:r>
              <a:rPr lang="cs-CZ" altLang="ja-JP" dirty="0">
                <a:solidFill>
                  <a:prstClr val="black"/>
                </a:solidFill>
              </a:rPr>
              <a:t>P. </a:t>
            </a:r>
            <a:r>
              <a:rPr lang="cs-CZ" altLang="ja-JP" dirty="0" err="1">
                <a:solidFill>
                  <a:prstClr val="black"/>
                </a:solidFill>
              </a:rPr>
              <a:t>Gauguin</a:t>
            </a:r>
            <a:r>
              <a:rPr lang="cs-CZ" altLang="ja-JP" dirty="0">
                <a:solidFill>
                  <a:prstClr val="black"/>
                </a:solidFill>
              </a:rPr>
              <a:t> </a:t>
            </a:r>
            <a:r>
              <a:rPr lang="cs-CZ" altLang="ja-JP" dirty="0" smtClean="0">
                <a:solidFill>
                  <a:prstClr val="black"/>
                </a:solidFill>
              </a:rPr>
              <a:t>1897, Boston Museum 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2922" y="1951244"/>
            <a:ext cx="8940635" cy="523212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457154"/>
            <a:r>
              <a:rPr lang="en-US" altLang="ja-JP" sz="2800" i="1" dirty="0">
                <a:solidFill>
                  <a:prstClr val="black"/>
                </a:solidFill>
              </a:rPr>
              <a:t>Where </a:t>
            </a:r>
            <a:r>
              <a:rPr lang="en-US" altLang="ja-JP" sz="2800" i="1" dirty="0" smtClean="0">
                <a:solidFill>
                  <a:prstClr val="black"/>
                </a:solidFill>
              </a:rPr>
              <a:t>did</a:t>
            </a:r>
            <a:r>
              <a:rPr lang="ja-JP" altLang="en-US" sz="2800" i="1" dirty="0" smtClean="0">
                <a:solidFill>
                  <a:prstClr val="black"/>
                </a:solidFill>
              </a:rPr>
              <a:t> </a:t>
            </a:r>
            <a:r>
              <a:rPr lang="en-US" altLang="ja-JP" sz="2800" i="1" dirty="0" smtClean="0">
                <a:solidFill>
                  <a:prstClr val="black"/>
                </a:solidFill>
              </a:rPr>
              <a:t>we come </a:t>
            </a:r>
            <a:r>
              <a:rPr lang="en-US" altLang="ja-JP" sz="2800" i="1" dirty="0">
                <a:solidFill>
                  <a:prstClr val="black"/>
                </a:solidFill>
              </a:rPr>
              <a:t>from?  What are we?  Where </a:t>
            </a:r>
            <a:r>
              <a:rPr lang="en-US" altLang="ja-JP" sz="2800" i="1" dirty="0" smtClean="0">
                <a:solidFill>
                  <a:prstClr val="black"/>
                </a:solidFill>
              </a:rPr>
              <a:t>do we </a:t>
            </a:r>
            <a:r>
              <a:rPr lang="en-US" altLang="ja-JP" sz="2800" i="1" dirty="0">
                <a:solidFill>
                  <a:prstClr val="black"/>
                </a:solidFill>
              </a:rPr>
              <a:t>go? </a:t>
            </a:r>
            <a:endParaRPr lang="ja-JP" altLang="en-US" sz="28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890" y="99126"/>
            <a:ext cx="5449193" cy="831097"/>
          </a:xfrm>
        </p:spPr>
        <p:txBody>
          <a:bodyPr/>
          <a:lstStyle/>
          <a:p>
            <a:r>
              <a:rPr kumimoji="1" lang="en-US" altLang="ja-JP" dirty="0" smtClean="0"/>
              <a:t>Hi-Intensity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P-driver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83" y="1549405"/>
            <a:ext cx="4559299" cy="341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268" y="1803396"/>
            <a:ext cx="4627691" cy="262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266" y="4212162"/>
            <a:ext cx="4491567" cy="262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正方形/長方形 7"/>
          <p:cNvSpPr/>
          <p:nvPr/>
        </p:nvSpPr>
        <p:spPr>
          <a:xfrm>
            <a:off x="5482168" y="3685163"/>
            <a:ext cx="3354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Main Injector, FNAL</a:t>
            </a:r>
          </a:p>
          <a:p>
            <a:r>
              <a:rPr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120-GeV Synchrotron, 700 kW </a:t>
            </a:r>
            <a:endParaRPr lang="ja-JP" altLang="en-US" dirty="0">
              <a:solidFill>
                <a:srgbClr val="FFFFFF"/>
              </a:solidFill>
              <a:latin typeface="Arial"/>
              <a:ea typeface="ヒラギノ角ゴ ProN W6"/>
              <a:cs typeface="Arial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60799" y="6002118"/>
            <a:ext cx="3369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HIPA, PSI</a:t>
            </a:r>
          </a:p>
          <a:p>
            <a:r>
              <a:rPr lang="en-US" altLang="ja-JP" dirty="0" smtClean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590 MeV/u cyclotron, 1.4 MW</a:t>
            </a:r>
            <a:endParaRPr lang="en-US" altLang="ja-JP" dirty="0">
              <a:solidFill>
                <a:srgbClr val="FFFFFF"/>
              </a:solidFill>
              <a:latin typeface="Arial"/>
              <a:ea typeface="ヒラギノ角ゴ ProN W6"/>
              <a:cs typeface="Arial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39698" y="39581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400" dirty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J-PARC,  KEK&amp;JAEA</a:t>
            </a:r>
          </a:p>
          <a:p>
            <a:r>
              <a:rPr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3-GeV RCS, 1 MW </a:t>
            </a:r>
          </a:p>
          <a:p>
            <a:r>
              <a:rPr lang="en-US" altLang="ja-JP" dirty="0" smtClean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30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-GeV MR , 750 kW</a:t>
            </a:r>
            <a:endParaRPr lang="ja-JP" altLang="en-US" dirty="0">
              <a:solidFill>
                <a:srgbClr val="FFFFFF"/>
              </a:solidFill>
              <a:latin typeface="Arial"/>
              <a:ea typeface="ヒラギノ角ゴ ProN W6"/>
              <a:cs typeface="Arial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44" y="5074626"/>
            <a:ext cx="2580218" cy="1719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テキスト ボックス 11"/>
          <p:cNvSpPr txBox="1"/>
          <p:nvPr/>
        </p:nvSpPr>
        <p:spPr>
          <a:xfrm>
            <a:off x="694546" y="5909502"/>
            <a:ext cx="24643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</a:t>
            </a:r>
            <a:r>
              <a:rPr lang="en-US" altLang="ja-JP" sz="14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pallation 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N</a:t>
            </a:r>
            <a:r>
              <a:rPr lang="en-US" altLang="ja-JP" sz="14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eutron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 S</a:t>
            </a:r>
            <a:r>
              <a:rPr lang="en-US" altLang="ja-JP" sz="14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ource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, </a:t>
            </a:r>
            <a:endParaRPr lang="en-US" altLang="ja-JP" dirty="0" smtClean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ORNL</a:t>
            </a:r>
            <a:endParaRPr lang="en-US" altLang="ja-JP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1-GeV AR, 1.4 MW  </a:t>
            </a:r>
            <a:endParaRPr lang="ja-JP" altLang="en-US" dirty="0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  <a:p>
            <a:endParaRPr lang="ja-JP" altLang="en-US" dirty="0">
              <a:solidFill>
                <a:srgbClr val="000000"/>
              </a:solidFill>
              <a:latin typeface="Arial"/>
              <a:ea typeface="ヒラギノ角ゴ ProN W6"/>
              <a:cs typeface="ヒラギノ角ゴ ProN W6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1924" y="99126"/>
            <a:ext cx="3466440" cy="2074333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698" y="950280"/>
            <a:ext cx="4828386" cy="1239885"/>
          </a:xfrm>
          <a:gradFill flip="none" rotWithShape="1">
            <a:gsLst>
              <a:gs pos="0">
                <a:schemeClr val="bg1">
                  <a:alpha val="13000"/>
                </a:schemeClr>
              </a:gs>
              <a:gs pos="100000">
                <a:prstClr val="white">
                  <a:alpha val="51000"/>
                </a:prstClr>
              </a:gs>
            </a:gsLst>
            <a:lin ang="5400000" scaled="0"/>
            <a:tileRect/>
          </a:gradFill>
        </p:spPr>
        <p:txBody>
          <a:bodyPr/>
          <a:lstStyle/>
          <a:p>
            <a:r>
              <a:rPr kumimoji="1" lang="en-US" altLang="ja-JP" dirty="0" smtClean="0"/>
              <a:t>1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MW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class</a:t>
            </a:r>
            <a:r>
              <a:rPr kumimoji="1" lang="ja-JP" altLang="en-US" dirty="0" smtClean="0"/>
              <a:t> </a:t>
            </a:r>
            <a:endParaRPr kumimoji="1" lang="en-US" altLang="ja-JP" dirty="0"/>
          </a:p>
          <a:p>
            <a:pPr marL="27762" indent="0">
              <a:buNone/>
            </a:pPr>
            <a:r>
              <a:rPr kumimoji="1" lang="en-US" altLang="ja-JP" dirty="0" smtClean="0">
                <a:sym typeface="Wingdings"/>
              </a:rPr>
              <a:t>    </a:t>
            </a:r>
            <a:r>
              <a:rPr kumimoji="1" lang="ja-JP" altLang="en-US" dirty="0" smtClean="0">
                <a:sym typeface="Wingdings"/>
              </a:rPr>
              <a:t> </a:t>
            </a:r>
            <a:r>
              <a:rPr kumimoji="1" lang="en-US" altLang="ja-JP" dirty="0" smtClean="0">
                <a:sym typeface="Wingdings"/>
              </a:rPr>
              <a:t>Multi-MW</a:t>
            </a:r>
            <a:r>
              <a:rPr kumimoji="1" lang="ja-JP" altLang="en-US" dirty="0" smtClean="0">
                <a:sym typeface="Wingdings"/>
              </a:rPr>
              <a:t> </a:t>
            </a:r>
            <a:r>
              <a:rPr kumimoji="1" lang="en-US" altLang="ja-JP" dirty="0" smtClean="0">
                <a:sym typeface="Wingdings"/>
              </a:rPr>
              <a:t>potential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5701698" y="1386473"/>
            <a:ext cx="3354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SPS, CERN</a:t>
            </a:r>
            <a:endParaRPr lang="en-US" altLang="ja-JP" sz="2400" dirty="0">
              <a:solidFill>
                <a:srgbClr val="FFFFFF"/>
              </a:solidFill>
              <a:latin typeface="Arial"/>
              <a:ea typeface="ヒラギノ角ゴ ProN W6"/>
              <a:cs typeface="Arial"/>
            </a:endParaRPr>
          </a:p>
          <a:p>
            <a:r>
              <a:rPr lang="en-US" altLang="ja-JP" dirty="0" smtClean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450-</a:t>
            </a:r>
            <a:r>
              <a:rPr lang="en-US" altLang="ja-JP" dirty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GeV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ヒラギノ角ゴ ProN W6"/>
                <a:cs typeface="Arial"/>
              </a:rPr>
              <a:t>Synchrotron </a:t>
            </a:r>
            <a:endParaRPr lang="ja-JP" altLang="en-US" dirty="0">
              <a:solidFill>
                <a:srgbClr val="FFFFFF"/>
              </a:solidFill>
              <a:latin typeface="Arial"/>
              <a:ea typeface="ヒラギノ角ゴ ProN W6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894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図 5" descr="スクリーンショット 2013-03-26 6.22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4" y="2289888"/>
            <a:ext cx="4000500" cy="4025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6757" y="36788"/>
            <a:ext cx="8233172" cy="1007939"/>
          </a:xfrm>
        </p:spPr>
        <p:txBody>
          <a:bodyPr/>
          <a:lstStyle/>
          <a:p>
            <a:pPr>
              <a:defRPr/>
            </a:pPr>
            <a:r>
              <a:rPr kumimoji="1" lang="en-US" altLang="ja-JP" dirty="0" smtClean="0"/>
              <a:t>Flavor and Space-Time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en-US" altLang="ja-JP" sz="2000" dirty="0"/>
              <a:t>J.J. Heckman, </a:t>
            </a:r>
            <a:r>
              <a:rPr kumimoji="1" lang="en-US" altLang="ja-JP" sz="2000" dirty="0" err="1"/>
              <a:t>C.Vafa</a:t>
            </a:r>
            <a:r>
              <a:rPr kumimoji="1" lang="en-US" altLang="ja-JP" sz="2000" dirty="0"/>
              <a:t>, </a:t>
            </a:r>
            <a:r>
              <a:rPr kumimoji="1" lang="en-US" altLang="ja-JP" sz="2000" dirty="0" err="1"/>
              <a:t>Phys.Lett</a:t>
            </a:r>
            <a:r>
              <a:rPr kumimoji="1" lang="en-US" altLang="ja-JP" sz="2000" dirty="0"/>
              <a:t>. B694 (2011) 482-484 </a:t>
            </a:r>
            <a:endParaRPr kumimoji="1" lang="ja-JP" altLang="en-US" sz="2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7432" y="1049361"/>
            <a:ext cx="8810253" cy="1012403"/>
          </a:xfrm>
        </p:spPr>
        <p:txBody>
          <a:bodyPr/>
          <a:lstStyle/>
          <a:p>
            <a:pPr marL="235137" indent="-235137">
              <a:defRPr/>
            </a:pPr>
            <a:r>
              <a:rPr kumimoji="1" lang="en-US" altLang="ja-JP" dirty="0" smtClean="0"/>
              <a:t>CPV and Flavor Structure can be explained from higher dimensions / higher energies?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6089" y="2264891"/>
            <a:ext cx="2252439" cy="403102"/>
          </a:xfrm>
          <a:prstGeom prst="rect">
            <a:avLst/>
          </a:prstGeom>
          <a:noFill/>
        </p:spPr>
        <p:txBody>
          <a:bodyPr wrap="none" lIns="63943" tIns="31960" rIns="63943" bIns="31960">
            <a:spAutoFit/>
          </a:bodyPr>
          <a:lstStyle/>
          <a:p>
            <a:pPr defTabSz="64185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200" dirty="0">
                <a:solidFill>
                  <a:srgbClr val="424D43"/>
                </a:solidFill>
                <a:latin typeface="ヒラギノ角ゴ ProN W6"/>
                <a:ea typeface="ヒラギノ角ゴ ProN W6"/>
                <a:cs typeface="ヒラギノ明朝 ProN W3" charset="0"/>
                <a:sym typeface="Palatino" charset="0"/>
              </a:rPr>
              <a:t>F-Theory GUT</a:t>
            </a:r>
            <a:endParaRPr lang="ja-JP" altLang="en-US" sz="2200" dirty="0">
              <a:solidFill>
                <a:srgbClr val="424D43"/>
              </a:solidFill>
              <a:latin typeface="ヒラギノ角ゴ ProN W6"/>
              <a:ea typeface="ヒラギノ角ゴ ProN W6"/>
              <a:cs typeface="ヒラギノ明朝 ProN W3" charset="0"/>
              <a:sym typeface="Palatino" charset="0"/>
            </a:endParaRPr>
          </a:p>
        </p:txBody>
      </p:sp>
      <p:pic>
        <p:nvPicPr>
          <p:cNvPr id="256006" name="図 6" descr="スクリーンショット 2013-03-26 6.11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1205" y="2011416"/>
            <a:ext cx="5232797" cy="88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7" name="図 7" descr="スクリーンショット 2013-03-26 6.11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798" y="2922241"/>
            <a:ext cx="2768203" cy="866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8" name="図 8" descr="スクリーンショット 2013-03-26 6.11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5516" y="3834186"/>
            <a:ext cx="5000625" cy="91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9" name="図 9" descr="スクリーンショット 2013-03-26 6.11.4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6680" y="4796359"/>
            <a:ext cx="4277320" cy="88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10" name="図 5" descr="スクリーンショット 2014-02-17 10.15.01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210" y="5668119"/>
            <a:ext cx="3038326" cy="118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84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180" y="87067"/>
            <a:ext cx="5194846" cy="1211089"/>
          </a:xfrm>
        </p:spPr>
        <p:txBody>
          <a:bodyPr/>
          <a:lstStyle/>
          <a:p>
            <a:pPr>
              <a:defRPr/>
            </a:pPr>
            <a:r>
              <a:rPr kumimoji="1" lang="en-US" altLang="ja-JP" dirty="0" smtClean="0"/>
              <a:t>Just a Dream of </a:t>
            </a:r>
            <a:br>
              <a:rPr kumimoji="1" lang="en-US" altLang="ja-JP" dirty="0" smtClean="0"/>
            </a:br>
            <a:r>
              <a:rPr kumimoji="1" lang="en-US" altLang="ja-JP" dirty="0" smtClean="0"/>
              <a:t>an Experimentalist</a:t>
            </a:r>
            <a:endParaRPr kumimoji="1" lang="ja-JP" altLang="en-US" dirty="0"/>
          </a:p>
        </p:txBody>
      </p:sp>
      <p:pic>
        <p:nvPicPr>
          <p:cNvPr id="90115" name="図 5" descr="スクリーンショット 2014-03-15 13.55.36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0230" y="2936753"/>
            <a:ext cx="7001991" cy="389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 34"/>
          <p:cNvGrpSpPr>
            <a:grpSpLocks/>
          </p:cNvGrpSpPr>
          <p:nvPr/>
        </p:nvGrpSpPr>
        <p:grpSpPr bwMode="auto">
          <a:xfrm>
            <a:off x="5331048" y="-26787"/>
            <a:ext cx="3812977" cy="3759398"/>
            <a:chOff x="0" y="0"/>
            <a:chExt cx="3704" cy="3368"/>
          </a:xfrm>
        </p:grpSpPr>
        <p:pic>
          <p:nvPicPr>
            <p:cNvPr id="90118" name="Picture 3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04" cy="3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19" name="Rectangle 33"/>
            <p:cNvSpPr>
              <a:spLocks/>
            </p:cNvSpPr>
            <p:nvPr/>
          </p:nvSpPr>
          <p:spPr bwMode="auto">
            <a:xfrm>
              <a:off x="62" y="2552"/>
              <a:ext cx="2488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200">
                  <a:solidFill>
                    <a:srgbClr val="000000"/>
                  </a:solidFill>
                  <a:latin typeface="Palatino" charset="0"/>
                  <a:ea typeface="ヒラギノ明朝 ProN W3" charset="0"/>
                  <a:cs typeface="Palatino" charset="0"/>
                  <a:sym typeface="Palatino" charset="0"/>
                </a:rPr>
                <a:t>The Standard Model</a:t>
              </a:r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7433" y="1511350"/>
            <a:ext cx="8233172" cy="5259586"/>
          </a:xfrm>
          <a:gradFill flip="none" rotWithShape="1">
            <a:gsLst>
              <a:gs pos="0">
                <a:schemeClr val="bg1">
                  <a:alpha val="71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</p:spPr>
        <p:txBody>
          <a:bodyPr/>
          <a:lstStyle/>
          <a:p>
            <a:pPr marL="232953" indent="-232953">
              <a:defRPr/>
            </a:pPr>
            <a:r>
              <a:rPr kumimoji="1" lang="en-US" altLang="ja-JP" dirty="0" smtClean="0">
                <a:latin typeface="Arial" charset="0"/>
                <a:ea typeface="ヒラギノ角ゴ ProN W6" charset="0"/>
                <a:cs typeface="ヒラギノ角ゴ ProN W6" charset="0"/>
              </a:rPr>
              <a:t>Elucidate the relation btw </a:t>
            </a:r>
            <a:r>
              <a:rPr kumimoji="1" lang="en-US" altLang="ja-JP" dirty="0" err="1" smtClean="0">
                <a:latin typeface="Arial" charset="0"/>
                <a:ea typeface="ヒラギノ角ゴ ProN W6" charset="0"/>
                <a:cs typeface="ヒラギノ角ゴ ProN W6" charset="0"/>
              </a:rPr>
              <a:t>flavour</a:t>
            </a:r>
            <a:r>
              <a:rPr kumimoji="1" lang="en-US" altLang="ja-JP" dirty="0" smtClean="0">
                <a:latin typeface="Arial" charset="0"/>
                <a:ea typeface="ヒラギノ角ゴ ProN W6" charset="0"/>
                <a:cs typeface="ヒラギノ角ゴ ProN W6" charset="0"/>
              </a:rPr>
              <a:t> and space-time structure</a:t>
            </a:r>
          </a:p>
          <a:p>
            <a:pPr marL="487086" lvl="1" indent="-193942">
              <a:defRPr/>
            </a:pPr>
            <a:r>
              <a:rPr kumimoji="1" lang="en-US" altLang="ja-JP" dirty="0" smtClean="0">
                <a:latin typeface="Arial" charset="0"/>
                <a:ea typeface="ヒラギノ角ゴ ProN W6" charset="0"/>
                <a:cs typeface="ヒラギノ角ゴ ProN W6" charset="0"/>
              </a:rPr>
              <a:t>Particle, Force, and Space-time</a:t>
            </a:r>
          </a:p>
          <a:p>
            <a:pPr marL="232953" indent="-232953">
              <a:defRPr/>
            </a:pPr>
            <a:r>
              <a:rPr kumimoji="1" lang="en-US" altLang="ja-JP" dirty="0">
                <a:latin typeface="Arial" charset="0"/>
                <a:ea typeface="ヒラギノ角ゴ ProN W6" charset="0"/>
                <a:cs typeface="ヒラギノ角ゴ ProN W6" charset="0"/>
              </a:rPr>
              <a:t>C</a:t>
            </a:r>
            <a:r>
              <a:rPr kumimoji="1" lang="en-US" altLang="ja-JP" dirty="0" smtClean="0">
                <a:latin typeface="Arial" charset="0"/>
                <a:ea typeface="ヒラギノ角ゴ ProN W6" charset="0"/>
                <a:cs typeface="ヒラギノ角ゴ ProN W6" charset="0"/>
              </a:rPr>
              <a:t>omments at the 2</a:t>
            </a:r>
            <a:r>
              <a:rPr kumimoji="1" lang="en-US" altLang="ja-JP" baseline="30000" dirty="0" smtClean="0">
                <a:latin typeface="Arial" charset="0"/>
                <a:ea typeface="ヒラギノ角ゴ ProN W6" charset="0"/>
                <a:cs typeface="ヒラギノ角ゴ ProN W6" charset="0"/>
              </a:rPr>
              <a:t>nd</a:t>
            </a:r>
            <a:r>
              <a:rPr kumimoji="1" lang="en-US" altLang="ja-JP" dirty="0" smtClean="0">
                <a:latin typeface="Arial" charset="0"/>
                <a:ea typeface="ヒラギノ角ゴ ProN W6" charset="0"/>
                <a:cs typeface="ヒラギノ角ゴ ProN W6" charset="0"/>
              </a:rPr>
              <a:t> WS on Particle Physics of Dark Universe </a:t>
            </a:r>
          </a:p>
          <a:p>
            <a:pPr marL="0" indent="0">
              <a:buNone/>
              <a:defRPr/>
            </a:pPr>
            <a:r>
              <a:rPr kumimoji="1" lang="en-US" altLang="ja-JP" sz="1700" dirty="0">
                <a:latin typeface="Arial" charset="0"/>
                <a:ea typeface="ヒラギノ角ゴ ProN W6" charset="0"/>
                <a:cs typeface="ヒラギノ角ゴ ProN W6" charset="0"/>
              </a:rPr>
              <a:t>     http://</a:t>
            </a:r>
            <a:r>
              <a:rPr kumimoji="1" lang="en-US" altLang="ja-JP" sz="1700" dirty="0" err="1">
                <a:latin typeface="Arial" charset="0"/>
                <a:ea typeface="ヒラギノ角ゴ ProN W6" charset="0"/>
                <a:cs typeface="ヒラギノ角ゴ ProN W6" charset="0"/>
              </a:rPr>
              <a:t>kds.kek.jp</a:t>
            </a:r>
            <a:r>
              <a:rPr kumimoji="1" lang="en-US" altLang="ja-JP" sz="1700" dirty="0">
                <a:latin typeface="Arial" charset="0"/>
                <a:ea typeface="ヒラギノ角ゴ ProN W6" charset="0"/>
                <a:cs typeface="ヒラギノ角ゴ ProN W6" charset="0"/>
              </a:rPr>
              <a:t>/</a:t>
            </a:r>
            <a:r>
              <a:rPr kumimoji="1" lang="en-US" altLang="ja-JP" sz="1700" dirty="0" err="1">
                <a:latin typeface="Arial" charset="0"/>
                <a:ea typeface="ヒラギノ角ゴ ProN W6" charset="0"/>
                <a:cs typeface="ヒラギノ角ゴ ProN W6" charset="0"/>
              </a:rPr>
              <a:t>conferenceTimeTable.py?confId</a:t>
            </a:r>
            <a:r>
              <a:rPr kumimoji="1" lang="en-US" altLang="ja-JP" sz="1700" dirty="0">
                <a:latin typeface="Arial" charset="0"/>
                <a:ea typeface="ヒラギノ角ゴ ProN W6" charset="0"/>
                <a:cs typeface="ヒラギノ角ゴ ProN W6" charset="0"/>
              </a:rPr>
              <a:t>=11916#20130404.detailed</a:t>
            </a:r>
          </a:p>
          <a:p>
            <a:pPr marL="487086" lvl="1" indent="-193942">
              <a:defRPr/>
            </a:pPr>
            <a:r>
              <a:rPr kumimoji="1" lang="en-US" altLang="ja-JP" i="1" dirty="0" smtClean="0">
                <a:latin typeface="Arial" charset="0"/>
                <a:ea typeface="ヒラギノ角ゴ ProN W6" charset="0"/>
                <a:cs typeface="ヒラギノ角ゴ ProN W6" charset="0"/>
              </a:rPr>
              <a:t>“Certainly flavor physics could provide some constraints for </a:t>
            </a:r>
            <a:r>
              <a:rPr kumimoji="1" lang="en-US" altLang="ja-JP" i="1" dirty="0" err="1" smtClean="0">
                <a:latin typeface="Arial" charset="0"/>
                <a:ea typeface="ヒラギノ角ゴ ProN W6" charset="0"/>
                <a:cs typeface="ヒラギノ角ゴ ProN W6" charset="0"/>
              </a:rPr>
              <a:t>compactification</a:t>
            </a:r>
            <a:r>
              <a:rPr kumimoji="1" lang="en-US" altLang="ja-JP" i="1" dirty="0" smtClean="0">
                <a:latin typeface="Arial" charset="0"/>
                <a:ea typeface="ヒラギノ角ゴ ProN W6" charset="0"/>
                <a:cs typeface="ヒラギノ角ゴ ProN W6" charset="0"/>
              </a:rPr>
              <a:t> … but not enough”</a:t>
            </a:r>
            <a:endParaRPr kumimoji="1" lang="en-US" altLang="ja-JP" i="1" dirty="0">
              <a:latin typeface="Arial" charset="0"/>
              <a:ea typeface="ヒラギノ角ゴ ProN W6" charset="0"/>
              <a:cs typeface="ヒラギノ角ゴ ProN W6" charset="0"/>
            </a:endParaRPr>
          </a:p>
          <a:p>
            <a:pPr marL="487086" lvl="1" indent="-193942">
              <a:defRPr/>
            </a:pPr>
            <a:r>
              <a:rPr kumimoji="1" lang="en-US" altLang="ja-JP" i="1" dirty="0" smtClean="0">
                <a:latin typeface="Arial" charset="0"/>
                <a:ea typeface="ヒラギノ角ゴ ProN W6" charset="0"/>
                <a:cs typeface="ヒラギノ角ゴ ProN W6" charset="0"/>
              </a:rPr>
              <a:t>“Need to combine accelerator based results and gravity, cosmology”</a:t>
            </a:r>
            <a:endParaRPr kumimoji="1" lang="en-US" altLang="ja-JP" i="1" dirty="0">
              <a:latin typeface="Arial" charset="0"/>
              <a:ea typeface="ヒラギノ角ゴ ProN W6" charset="0"/>
              <a:cs typeface="ヒラギノ角ゴ ProN W6" charset="0"/>
            </a:endParaRPr>
          </a:p>
          <a:p>
            <a:pPr marL="487086" lvl="1" indent="-193942">
              <a:defRPr/>
            </a:pPr>
            <a:endParaRPr kumimoji="1" lang="ja-JP" altLang="en-US" i="1" dirty="0">
              <a:latin typeface="Arial" charset="0"/>
              <a:ea typeface="ヒラギノ角ゴ ProN W6" charset="0"/>
              <a:cs typeface="ヒラギノ角ゴ ProN W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71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" t="8441" r="2477" b="14285"/>
          <a:stretch>
            <a:fillRect/>
          </a:stretch>
        </p:blipFill>
        <p:spPr bwMode="auto">
          <a:xfrm>
            <a:off x="-181942" y="-71437"/>
            <a:ext cx="9352732" cy="699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927100"/>
            <a:ext cx="1728376" cy="194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037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ChangeArrowheads="1"/>
          </p:cNvSpPr>
          <p:nvPr>
            <p:ph type="title"/>
          </p:nvPr>
        </p:nvSpPr>
        <p:spPr>
          <a:xfrm>
            <a:off x="102973" y="-76735"/>
            <a:ext cx="9281288" cy="1428750"/>
          </a:xfrm>
          <a:ln/>
        </p:spPr>
        <p:txBody>
          <a:bodyPr/>
          <a:lstStyle/>
          <a:p>
            <a:r>
              <a:rPr lang="en-US" altLang="ja-JP" dirty="0" smtClean="0"/>
              <a:t>Many Remaining Questions</a:t>
            </a:r>
            <a:endParaRPr lang="en-US" altLang="ja-JP" dirty="0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3977" y="1687713"/>
            <a:ext cx="8233172" cy="607219"/>
          </a:xfrm>
          <a:ln/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ja-JP"/>
              <a:t>Completion of the Standard Model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" y="2811737"/>
            <a:ext cx="4870029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7" name="Rectangle 7"/>
          <p:cNvSpPr>
            <a:spLocks/>
          </p:cNvSpPr>
          <p:nvPr/>
        </p:nvSpPr>
        <p:spPr bwMode="auto">
          <a:xfrm>
            <a:off x="4851078" y="3437929"/>
            <a:ext cx="409872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dirty="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Why 3 generations?</a:t>
            </a:r>
          </a:p>
          <a:p>
            <a:pPr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dirty="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Why CP violates? (particle-anti-particle asymmetry)</a:t>
            </a:r>
          </a:p>
          <a:p>
            <a:pPr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dirty="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Why mass distributed this way?</a:t>
            </a:r>
          </a:p>
          <a:p>
            <a:pPr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dirty="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Baryon number, Lepton number, Lepton flavor violated?</a:t>
            </a:r>
          </a:p>
          <a:p>
            <a:pPr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dirty="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What is Dark Matter, Dark Energy?</a:t>
            </a:r>
          </a:p>
          <a:p>
            <a:pPr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dirty="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Why our Universe is matter-dominant? </a:t>
            </a:r>
          </a:p>
          <a:p>
            <a:pPr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 dirty="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Is super-symmetry real?</a:t>
            </a:r>
          </a:p>
        </p:txBody>
      </p:sp>
      <p:pic>
        <p:nvPicPr>
          <p:cNvPr id="92168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531" y="2107406"/>
            <a:ext cx="5365626" cy="982266"/>
          </a:xfrm>
          <a:prstGeom prst="rect">
            <a:avLst/>
          </a:prstGeom>
          <a:noFill/>
          <a:ln>
            <a:noFill/>
          </a:ln>
          <a:effectLst>
            <a:outerShdw blurRad="38100" dist="25399" dir="5400000" algn="ctr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71" name="Group 11"/>
          <p:cNvGrpSpPr>
            <a:grpSpLocks/>
          </p:cNvGrpSpPr>
          <p:nvPr/>
        </p:nvGrpSpPr>
        <p:grpSpPr bwMode="auto">
          <a:xfrm>
            <a:off x="1131839" y="5985124"/>
            <a:ext cx="794742" cy="348258"/>
            <a:chOff x="0" y="0"/>
            <a:chExt cx="712" cy="312"/>
          </a:xfrm>
        </p:grpSpPr>
        <p:sp>
          <p:nvSpPr>
            <p:cNvPr id="92169" name="Freeform 9"/>
            <p:cNvSpPr>
              <a:spLocks/>
            </p:cNvSpPr>
            <p:nvPr/>
          </p:nvSpPr>
          <p:spPr bwMode="auto">
            <a:xfrm>
              <a:off x="32" y="32"/>
              <a:ext cx="632" cy="239"/>
            </a:xfrm>
            <a:custGeom>
              <a:avLst/>
              <a:gdLst>
                <a:gd name="T0" fmla="*/ 0 w 21600"/>
                <a:gd name="T1" fmla="*/ 3878 h 21600"/>
                <a:gd name="T2" fmla="*/ 1129 w 21600"/>
                <a:gd name="T3" fmla="*/ 14888 h 21600"/>
                <a:gd name="T4" fmla="*/ 4917 w 21600"/>
                <a:gd name="T5" fmla="*/ 18589 h 21600"/>
                <a:gd name="T6" fmla="*/ 8934 w 21600"/>
                <a:gd name="T7" fmla="*/ 21600 h 21600"/>
                <a:gd name="T8" fmla="*/ 13759 w 21600"/>
                <a:gd name="T9" fmla="*/ 20880 h 21600"/>
                <a:gd name="T10" fmla="*/ 17609 w 21600"/>
                <a:gd name="T11" fmla="*/ 15642 h 21600"/>
                <a:gd name="T12" fmla="*/ 20483 w 21600"/>
                <a:gd name="T13" fmla="*/ 7967 h 21600"/>
                <a:gd name="T14" fmla="*/ 21600 w 21600"/>
                <a:gd name="T1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3878"/>
                  </a:moveTo>
                  <a:lnTo>
                    <a:pt x="1129" y="14888"/>
                  </a:lnTo>
                  <a:lnTo>
                    <a:pt x="4917" y="18589"/>
                  </a:lnTo>
                  <a:lnTo>
                    <a:pt x="8934" y="21600"/>
                  </a:lnTo>
                  <a:lnTo>
                    <a:pt x="13759" y="20880"/>
                  </a:lnTo>
                  <a:lnTo>
                    <a:pt x="17609" y="15642"/>
                  </a:lnTo>
                  <a:lnTo>
                    <a:pt x="20483" y="7967"/>
                  </a:lnTo>
                  <a:lnTo>
                    <a:pt x="216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64218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92170" name="Picture 1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72" name="Rectangle 12"/>
          <p:cNvSpPr>
            <a:spLocks/>
          </p:cNvSpPr>
          <p:nvPr/>
        </p:nvSpPr>
        <p:spPr bwMode="auto">
          <a:xfrm>
            <a:off x="436190" y="6295817"/>
            <a:ext cx="1744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421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200">
                <a:solidFill>
                  <a:srgbClr val="424D43"/>
                </a:solidFill>
                <a:latin typeface="Palatino" charset="0"/>
                <a:ea typeface="ＭＳ Ｐゴシック" charset="0"/>
                <a:cs typeface="Palatino" charset="0"/>
                <a:sym typeface="Palatino" charset="0"/>
              </a:rPr>
              <a:t>x~100 heavier</a:t>
            </a:r>
          </a:p>
        </p:txBody>
      </p:sp>
      <p:grpSp>
        <p:nvGrpSpPr>
          <p:cNvPr id="92175" name="Group 15"/>
          <p:cNvGrpSpPr>
            <a:grpSpLocks/>
          </p:cNvGrpSpPr>
          <p:nvPr/>
        </p:nvGrpSpPr>
        <p:grpSpPr bwMode="auto">
          <a:xfrm>
            <a:off x="2009180" y="5982892"/>
            <a:ext cx="794742" cy="348258"/>
            <a:chOff x="0" y="0"/>
            <a:chExt cx="712" cy="312"/>
          </a:xfrm>
        </p:grpSpPr>
        <p:sp>
          <p:nvSpPr>
            <p:cNvPr id="92173" name="Freeform 13"/>
            <p:cNvSpPr>
              <a:spLocks/>
            </p:cNvSpPr>
            <p:nvPr/>
          </p:nvSpPr>
          <p:spPr bwMode="auto">
            <a:xfrm>
              <a:off x="32" y="32"/>
              <a:ext cx="632" cy="239"/>
            </a:xfrm>
            <a:custGeom>
              <a:avLst/>
              <a:gdLst>
                <a:gd name="T0" fmla="*/ 0 w 21600"/>
                <a:gd name="T1" fmla="*/ 3878 h 21600"/>
                <a:gd name="T2" fmla="*/ 1129 w 21600"/>
                <a:gd name="T3" fmla="*/ 14888 h 21600"/>
                <a:gd name="T4" fmla="*/ 4917 w 21600"/>
                <a:gd name="T5" fmla="*/ 18589 h 21600"/>
                <a:gd name="T6" fmla="*/ 8934 w 21600"/>
                <a:gd name="T7" fmla="*/ 21600 h 21600"/>
                <a:gd name="T8" fmla="*/ 13759 w 21600"/>
                <a:gd name="T9" fmla="*/ 20880 h 21600"/>
                <a:gd name="T10" fmla="*/ 17609 w 21600"/>
                <a:gd name="T11" fmla="*/ 15642 h 21600"/>
                <a:gd name="T12" fmla="*/ 20483 w 21600"/>
                <a:gd name="T13" fmla="*/ 7967 h 21600"/>
                <a:gd name="T14" fmla="*/ 21600 w 21600"/>
                <a:gd name="T1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3878"/>
                  </a:moveTo>
                  <a:lnTo>
                    <a:pt x="1129" y="14888"/>
                  </a:lnTo>
                  <a:lnTo>
                    <a:pt x="4917" y="18589"/>
                  </a:lnTo>
                  <a:lnTo>
                    <a:pt x="8934" y="21600"/>
                  </a:lnTo>
                  <a:lnTo>
                    <a:pt x="13759" y="20880"/>
                  </a:lnTo>
                  <a:lnTo>
                    <a:pt x="17609" y="15642"/>
                  </a:lnTo>
                  <a:lnTo>
                    <a:pt x="20483" y="7967"/>
                  </a:lnTo>
                  <a:lnTo>
                    <a:pt x="2160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ctr" defTabSz="64218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200">
                <a:solidFill>
                  <a:srgbClr val="424D43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92174" name="Picture 14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1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3578" y="1259051"/>
            <a:ext cx="3502762" cy="2338067"/>
          </a:xfrm>
          <a:prstGeom prst="rect">
            <a:avLst/>
          </a:prstGeom>
          <a:ln w="57150" cmpd="sng">
            <a:solidFill>
              <a:schemeClr val="bg1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 fov="3900000">
              <a:rot lat="21001151" lon="626515" rev="2129653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78342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" fill="hold"/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" fill="hold"/>
                                        <p:tgtEl>
                                          <p:spTgt spid="92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9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" fill="hold"/>
                                        <p:tgtEl>
                                          <p:spTgt spid="92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" fill="hold"/>
                                        <p:tgtEl>
                                          <p:spTgt spid="9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" fill="hold"/>
                                        <p:tgtEl>
                                          <p:spTgt spid="92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" fill="hold"/>
                                        <p:tgtEl>
                                          <p:spTgt spid="9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fill="hold"/>
                                        <p:tgtEl>
                                          <p:spTgt spid="92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" fill="hold"/>
                                        <p:tgtEl>
                                          <p:spTgt spid="92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fill="hold"/>
                                        <p:tgtEl>
                                          <p:spTgt spid="92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" fill="hold"/>
                                        <p:tgtEl>
                                          <p:spTgt spid="92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" fill="hold"/>
                                        <p:tgtEl>
                                          <p:spTgt spid="92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" fill="hold"/>
                                        <p:tgtEl>
                                          <p:spTgt spid="92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" fill="hold"/>
                                        <p:tgtEl>
                                          <p:spTgt spid="921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371" y="3710752"/>
            <a:ext cx="1544196" cy="145852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 cstate="print"/>
          <a:srcRect l="22141" t="15746" r="16643" b="14837"/>
          <a:stretch/>
        </p:blipFill>
        <p:spPr>
          <a:xfrm>
            <a:off x="3517026" y="1477802"/>
            <a:ext cx="1676613" cy="1616069"/>
          </a:xfrm>
          <a:prstGeom prst="rect">
            <a:avLst/>
          </a:prstGeom>
        </p:spPr>
      </p:pic>
      <p:pic>
        <p:nvPicPr>
          <p:cNvPr id="15" name="Picture 2" descr="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0626" y="2898960"/>
            <a:ext cx="2443014" cy="147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9035" y="47376"/>
            <a:ext cx="8408669" cy="122416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ja-JP" altLang="en-US" sz="3200" dirty="0" smtClean="0"/>
              <a:t>H</a:t>
            </a:r>
            <a:r>
              <a:rPr lang="en-US" altLang="ja-JP" sz="3200" dirty="0" err="1" smtClean="0"/>
              <a:t>i</a:t>
            </a:r>
            <a:r>
              <a:rPr lang="en-US" altLang="ja-JP" sz="3200" dirty="0" smtClean="0"/>
              <a:t>-power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Beams</a:t>
            </a:r>
            <a:r>
              <a:rPr lang="ja-JP" altLang="en-US" sz="3200" dirty="0" smtClean="0"/>
              <a:t>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for the Next Stage of Our </a:t>
            </a:r>
            <a:r>
              <a:rPr lang="en-US" altLang="ja-JP" dirty="0"/>
              <a:t>L</a:t>
            </a:r>
            <a:r>
              <a:rPr lang="en-US" altLang="ja-JP" dirty="0" smtClean="0"/>
              <a:t>ife</a:t>
            </a:r>
            <a:r>
              <a:rPr lang="ja-JP" altLang="en-US" dirty="0" smtClean="0"/>
              <a:t> </a:t>
            </a:r>
            <a:endParaRPr kumimoji="1" lang="ja-JP" altLang="en-US" dirty="0"/>
          </a:p>
        </p:txBody>
      </p:sp>
      <p:pic>
        <p:nvPicPr>
          <p:cNvPr id="6" name="図 5" descr="388px-Empedokle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609" y="1397419"/>
            <a:ext cx="1773936" cy="273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 fov="4200000">
              <a:rot lat="513178" lon="1424687" rev="21485268"/>
            </a:camera>
            <a:lightRig rig="threePt" dir="t"/>
          </a:scene3d>
        </p:spPr>
      </p:pic>
      <p:pic>
        <p:nvPicPr>
          <p:cNvPr id="9" name="図 8" descr="スクリーンショット 2012-11-01 9.23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713" y="1477802"/>
            <a:ext cx="2097762" cy="2799737"/>
          </a:xfrm>
          <a:prstGeom prst="rect">
            <a:avLst/>
          </a:prstGeom>
          <a:scene3d>
            <a:camera prst="perspectiveHeroicExtremeLeftFacing">
              <a:rot lat="468000" lon="1765196" rev="0"/>
            </a:camera>
            <a:lightRig rig="threePt" dir="t"/>
          </a:scene3d>
        </p:spPr>
      </p:pic>
      <p:pic>
        <p:nvPicPr>
          <p:cNvPr id="13" name="図 12" descr="スライド05.jpg"/>
          <p:cNvPicPr>
            <a:picLocks noChangeAspect="1"/>
          </p:cNvPicPr>
          <p:nvPr/>
        </p:nvPicPr>
        <p:blipFill>
          <a:blip r:embed="rId7">
            <a:alphaModFix amt="8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6" y="1366770"/>
            <a:ext cx="3588327" cy="3073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11" name="テキスト ボックス 10"/>
          <p:cNvSpPr txBox="1"/>
          <p:nvPr/>
        </p:nvSpPr>
        <p:spPr>
          <a:xfrm>
            <a:off x="4560764" y="4925716"/>
            <a:ext cx="4583236" cy="15684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0208" tIns="45102" rIns="90208" bIns="45102" rtlCol="0">
            <a:spAutoFit/>
          </a:bodyPr>
          <a:lstStyle/>
          <a:p>
            <a:pPr defTabSz="44955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Our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view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is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limited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by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endParaRPr lang="en-US" altLang="ja-JP" sz="1600" dirty="0">
              <a:solidFill>
                <a:prstClr val="white"/>
              </a:solidFill>
              <a:sym typeface="Palatino" charset="0"/>
            </a:endParaRPr>
          </a:p>
          <a:p>
            <a:pPr marL="451071" lvl="1" defTabSz="44955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“what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we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can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feel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and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  <a:sym typeface="Palatino" charset="0"/>
              </a:rPr>
              <a:t>touch”</a:t>
            </a:r>
            <a:r>
              <a:rPr lang="ja-JP" altLang="en-US" sz="1600" dirty="0" smtClean="0">
                <a:solidFill>
                  <a:prstClr val="white"/>
                </a:solidFill>
                <a:sym typeface="Palatino" charset="0"/>
              </a:rPr>
              <a:t> </a:t>
            </a:r>
            <a:endParaRPr lang="en-US" altLang="ja-JP" sz="1600" dirty="0" smtClean="0">
              <a:solidFill>
                <a:prstClr val="white"/>
              </a:solidFill>
              <a:sym typeface="Palatino" charset="0"/>
            </a:endParaRPr>
          </a:p>
          <a:p>
            <a:pPr defTabSz="456926" fontAlgn="base">
              <a:spcAft>
                <a:spcPct val="0"/>
              </a:spcAft>
            </a:pP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To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elucidate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the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truth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in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the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nature,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we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need</a:t>
            </a:r>
            <a:endParaRPr lang="en-US" altLang="ja-JP" sz="1600" dirty="0">
              <a:solidFill>
                <a:srgbClr val="FFFFFF"/>
              </a:solidFill>
              <a:sym typeface="Palatino" charset="0"/>
            </a:endParaRPr>
          </a:p>
          <a:p>
            <a:pPr marL="451071" lvl="1" defTabSz="456926" fontAlgn="base">
              <a:spcAft>
                <a:spcPct val="0"/>
              </a:spcAft>
              <a:buFont typeface="Arial"/>
              <a:buNone/>
            </a:pP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”better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eyes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to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investigate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more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fine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structure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more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precisely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with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more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r>
              <a:rPr lang="en-US" altLang="ja-JP" sz="1600" dirty="0" smtClean="0">
                <a:solidFill>
                  <a:srgbClr val="FFFFFF"/>
                </a:solidFill>
                <a:sym typeface="Palatino" charset="0"/>
              </a:rPr>
              <a:t>sensitivity”</a:t>
            </a:r>
            <a:r>
              <a:rPr lang="ja-JP" altLang="en-US" sz="1600" dirty="0" smtClean="0">
                <a:solidFill>
                  <a:srgbClr val="FFFFFF"/>
                </a:solidFill>
                <a:sym typeface="Palatino" charset="0"/>
              </a:rPr>
              <a:t> </a:t>
            </a:r>
            <a:endParaRPr lang="en-US" altLang="ja-JP" sz="1600" dirty="0" smtClean="0">
              <a:solidFill>
                <a:srgbClr val="FFFFFF"/>
              </a:solidFill>
              <a:sym typeface="Palatino" charset="0"/>
            </a:endParaRPr>
          </a:p>
          <a:p>
            <a:pPr marL="451071" lvl="1" defTabSz="456926" fontAlgn="base">
              <a:spcAft>
                <a:spcPct val="0"/>
              </a:spcAft>
              <a:buFont typeface="Arial"/>
              <a:buNone/>
            </a:pPr>
            <a:endParaRPr lang="en-US" altLang="ja-JP" sz="1600" dirty="0">
              <a:solidFill>
                <a:srgbClr val="FFFFFF"/>
              </a:solidFill>
              <a:sym typeface="Palatino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193" y="4925717"/>
            <a:ext cx="441650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6926"/>
            <a:r>
              <a:rPr lang="en-US" altLang="ja-JP" sz="1600" dirty="0" smtClean="0">
                <a:solidFill>
                  <a:prstClr val="white"/>
                </a:solidFill>
              </a:rPr>
              <a:t>Why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no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anti-matter?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endParaRPr lang="en-US" altLang="ja-JP" sz="1600" dirty="0">
              <a:solidFill>
                <a:prstClr val="white"/>
              </a:solidFill>
            </a:endParaRPr>
          </a:p>
          <a:p>
            <a:pPr defTabSz="456926"/>
            <a:r>
              <a:rPr lang="ja-JP" altLang="ja-JP" sz="1600" dirty="0" smtClean="0">
                <a:solidFill>
                  <a:prstClr val="white"/>
                </a:solidFill>
              </a:rPr>
              <a:t>　</a:t>
            </a:r>
            <a:r>
              <a:rPr lang="ja-JP" altLang="en-US" sz="1600" dirty="0" smtClean="0">
                <a:solidFill>
                  <a:prstClr val="white"/>
                </a:solidFill>
              </a:rPr>
              <a:t>　</a:t>
            </a:r>
            <a:r>
              <a:rPr lang="ja-JP" altLang="en-US" sz="1600" dirty="0">
                <a:solidFill>
                  <a:prstClr val="white"/>
                </a:solidFill>
              </a:rPr>
              <a:t> </a:t>
            </a:r>
            <a:r>
              <a:rPr lang="ja-JP" altLang="en-US" sz="1600" dirty="0" smtClean="0">
                <a:solidFill>
                  <a:prstClr val="white"/>
                </a:solidFill>
              </a:rPr>
              <a:t>（</a:t>
            </a:r>
            <a:r>
              <a:rPr lang="en-US" altLang="ja-JP" sz="1600" dirty="0" smtClean="0">
                <a:solidFill>
                  <a:prstClr val="white"/>
                </a:solidFill>
              </a:rPr>
              <a:t>matter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and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“anti-matter”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are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twin</a:t>
            </a:r>
            <a:r>
              <a:rPr lang="ja-JP" altLang="en-US" sz="1600" dirty="0" smtClean="0">
                <a:solidFill>
                  <a:prstClr val="white"/>
                </a:solidFill>
              </a:rPr>
              <a:t>）</a:t>
            </a:r>
            <a:endParaRPr lang="en-US" altLang="ja-JP" sz="1600" dirty="0" smtClean="0">
              <a:solidFill>
                <a:prstClr val="white"/>
              </a:solidFill>
            </a:endParaRPr>
          </a:p>
          <a:p>
            <a:pPr defTabSz="456926"/>
            <a:r>
              <a:rPr lang="en-US" altLang="ja-JP" sz="1600" dirty="0" smtClean="0">
                <a:solidFill>
                  <a:prstClr val="white"/>
                </a:solidFill>
              </a:rPr>
              <a:t>How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a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life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emerged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on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the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earth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>
                <a:solidFill>
                  <a:prstClr val="white"/>
                </a:solidFill>
              </a:rPr>
              <a:t>?</a:t>
            </a:r>
            <a:endParaRPr lang="en-US" altLang="ja-JP" sz="1600" dirty="0" smtClean="0">
              <a:solidFill>
                <a:prstClr val="white"/>
              </a:solidFill>
            </a:endParaRPr>
          </a:p>
          <a:p>
            <a:pPr defTabSz="456926"/>
            <a:r>
              <a:rPr lang="ja-JP" altLang="ja-JP" sz="1600" dirty="0">
                <a:solidFill>
                  <a:prstClr val="white"/>
                </a:solidFill>
              </a:rPr>
              <a:t>　</a:t>
            </a:r>
            <a:r>
              <a:rPr lang="ja-JP" altLang="en-US" sz="1600" dirty="0" smtClean="0">
                <a:solidFill>
                  <a:prstClr val="white"/>
                </a:solidFill>
              </a:rPr>
              <a:t>　</a:t>
            </a:r>
            <a:r>
              <a:rPr lang="ja-JP" altLang="en-US" sz="1600" dirty="0">
                <a:solidFill>
                  <a:prstClr val="white"/>
                </a:solidFill>
              </a:rPr>
              <a:t> </a:t>
            </a:r>
            <a:r>
              <a:rPr lang="ja-JP" altLang="en-US" sz="1600" dirty="0" smtClean="0">
                <a:solidFill>
                  <a:prstClr val="white"/>
                </a:solidFill>
              </a:rPr>
              <a:t>（</a:t>
            </a:r>
            <a:r>
              <a:rPr lang="en-US" altLang="ja-JP" sz="1600" dirty="0" smtClean="0">
                <a:solidFill>
                  <a:prstClr val="white"/>
                </a:solidFill>
              </a:rPr>
              <a:t>Anthropology</a:t>
            </a:r>
            <a:r>
              <a:rPr lang="ja-JP" altLang="en-US" sz="1600" dirty="0" smtClean="0">
                <a:solidFill>
                  <a:prstClr val="white"/>
                </a:solidFill>
              </a:rPr>
              <a:t>）</a:t>
            </a:r>
            <a:endParaRPr lang="en-US" altLang="ja-JP" sz="1600" dirty="0" smtClean="0">
              <a:solidFill>
                <a:prstClr val="white"/>
              </a:solidFill>
            </a:endParaRPr>
          </a:p>
          <a:p>
            <a:pPr defTabSz="456926"/>
            <a:r>
              <a:rPr lang="en-US" altLang="ja-JP" sz="1600" dirty="0" smtClean="0">
                <a:solidFill>
                  <a:prstClr val="white"/>
                </a:solidFill>
              </a:rPr>
              <a:t>How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the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diversity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of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the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matter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and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life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emerged?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endParaRPr lang="en-US" altLang="ja-JP" sz="1600" dirty="0" smtClean="0">
              <a:solidFill>
                <a:prstClr val="white"/>
              </a:solidFill>
            </a:endParaRPr>
          </a:p>
          <a:p>
            <a:pPr defTabSz="456926"/>
            <a:r>
              <a:rPr lang="ja-JP" altLang="en-US" sz="1600" dirty="0" smtClean="0">
                <a:solidFill>
                  <a:prstClr val="white"/>
                </a:solidFill>
              </a:rPr>
              <a:t>　　　（</a:t>
            </a:r>
            <a:r>
              <a:rPr lang="en-US" altLang="ja-JP" sz="1600" dirty="0" smtClean="0">
                <a:solidFill>
                  <a:prstClr val="white"/>
                </a:solidFill>
              </a:rPr>
              <a:t>What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a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beautiful</a:t>
            </a:r>
            <a:r>
              <a:rPr lang="ja-JP" altLang="en-US" sz="1600" dirty="0" smtClean="0">
                <a:solidFill>
                  <a:prstClr val="white"/>
                </a:solidFill>
              </a:rPr>
              <a:t> </a:t>
            </a:r>
            <a:r>
              <a:rPr lang="en-US" altLang="ja-JP" sz="1600" dirty="0" smtClean="0">
                <a:solidFill>
                  <a:prstClr val="white"/>
                </a:solidFill>
              </a:rPr>
              <a:t>world!</a:t>
            </a:r>
            <a:r>
              <a:rPr lang="ja-JP" altLang="en-US" sz="1600" dirty="0" smtClean="0">
                <a:solidFill>
                  <a:prstClr val="white"/>
                </a:solidFill>
              </a:rPr>
              <a:t>）</a:t>
            </a:r>
            <a:endParaRPr lang="ja-JP" altLang="en-US" sz="1600" dirty="0">
              <a:solidFill>
                <a:prstClr val="white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s-IS" altLang="ja-JP" smtClean="0"/>
              <a:t>EXA2017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7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226" y="6492133"/>
            <a:ext cx="2206195" cy="341198"/>
          </a:xfrm>
          <a:prstGeom prst="rect">
            <a:avLst/>
          </a:prstGeom>
          <a:noFill/>
        </p:spPr>
        <p:txBody>
          <a:bodyPr wrap="none" lIns="91024" tIns="45514" rIns="91024" bIns="45514" rtlCol="0">
            <a:spAutoFit/>
          </a:bodyPr>
          <a:lstStyle/>
          <a:p>
            <a:pPr algn="ctr" defTabSz="641821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err="1">
                <a:solidFill>
                  <a:srgbClr val="9BBB59">
                    <a:lumMod val="50000"/>
                  </a:srgbClr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Jie</a:t>
            </a:r>
            <a:r>
              <a:rPr kumimoji="0" lang="en-US" altLang="ja-JP" sz="1600" dirty="0">
                <a:solidFill>
                  <a:srgbClr val="9BBB59">
                    <a:lumMod val="50000"/>
                  </a:srgbClr>
                </a:solidFill>
                <a:latin typeface="Helvetica"/>
                <a:ea typeface="ヒラギノ明朝 ProN W3" charset="0"/>
                <a:cs typeface="Helvetica"/>
                <a:sym typeface="Palatino" charset="0"/>
              </a:rPr>
              <a:t> Wei /  Y. Yamazaki</a:t>
            </a:r>
            <a:endParaRPr lang="ja-JP" altLang="en-US" sz="1600" dirty="0">
              <a:solidFill>
                <a:srgbClr val="9BBB59">
                  <a:lumMod val="50000"/>
                </a:srgbClr>
              </a:solidFill>
              <a:latin typeface="Helvetica"/>
              <a:ea typeface="ヒラギノ明朝 ProN W3" charset="0"/>
              <a:cs typeface="Helvetica"/>
              <a:sym typeface="Palatino" charset="0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116505" y="1077214"/>
            <a:ext cx="5638800" cy="5490891"/>
            <a:chOff x="2167468" y="1149597"/>
            <a:chExt cx="8019627" cy="7809267"/>
          </a:xfrm>
        </p:grpSpPr>
        <p:pic>
          <p:nvPicPr>
            <p:cNvPr id="9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7468" y="1149597"/>
              <a:ext cx="8019627" cy="7809267"/>
            </a:xfrm>
            <a:prstGeom prst="rect">
              <a:avLst/>
            </a:prstGeom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7651824" y="4679220"/>
              <a:ext cx="1139523" cy="536933"/>
            </a:xfrm>
            <a:prstGeom prst="rect">
              <a:avLst/>
            </a:prstGeom>
            <a:noFill/>
          </p:spPr>
          <p:txBody>
            <a:bodyPr wrap="none" lIns="130039" tIns="65020" rIns="130039" bIns="65020" rtlCol="0">
              <a:spAutoFit/>
            </a:bodyPr>
            <a:lstStyle/>
            <a:p>
              <a:pPr algn="ctr" defTabSz="641821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600" b="1" dirty="0">
                  <a:solidFill>
                    <a:srgbClr val="953A90"/>
                  </a:solidFill>
                  <a:latin typeface="Helvetica"/>
                  <a:ea typeface="ヒラギノ明朝 ProN W3" charset="0"/>
                  <a:cs typeface="Helvetica"/>
                  <a:sym typeface="Palatino" charset="0"/>
                </a:rPr>
                <a:t>1 MW</a:t>
              </a:r>
              <a:endParaRPr lang="ja-JP" altLang="en-US" sz="1600" b="1" dirty="0">
                <a:solidFill>
                  <a:srgbClr val="953A90"/>
                </a:solidFill>
                <a:latin typeface="Helvetica"/>
                <a:ea typeface="ヒラギノ明朝 ProN W3" charset="0"/>
                <a:cs typeface="Helvetica"/>
                <a:sym typeface="Palatino" charset="0"/>
              </a:endParaRPr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8146062" y="6195342"/>
              <a:ext cx="361244" cy="270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39" tIns="65020" rIns="130039" bIns="65020" rtlCol="0" anchor="ctr"/>
            <a:lstStyle/>
            <a:p>
              <a:pPr algn="ctr" defTabSz="641821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0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6990080" y="5129671"/>
              <a:ext cx="379307" cy="270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39" tIns="65020" rIns="130039" bIns="65020" rtlCol="0" anchor="ctr"/>
            <a:lstStyle/>
            <a:p>
              <a:pPr algn="ctr" defTabSz="641821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0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6935893" y="4912926"/>
              <a:ext cx="325120" cy="252871"/>
            </a:xfrm>
            <a:prstGeom prst="ellipse">
              <a:avLst/>
            </a:prstGeom>
            <a:solidFill>
              <a:srgbClr val="36B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39" tIns="65020" rIns="130039" bIns="65020" rtlCol="0" anchor="ctr"/>
            <a:lstStyle/>
            <a:p>
              <a:pPr algn="ctr" defTabSz="641821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00">
                <a:solidFill>
                  <a:srgbClr val="36B3FF"/>
                </a:solidFill>
                <a:latin typeface="Calibri"/>
                <a:ea typeface="ＭＳ Ｐゴシック"/>
                <a:sym typeface="Palatino" charset="0"/>
              </a:endParaRPr>
            </a:p>
          </p:txBody>
        </p:sp>
        <p:sp>
          <p:nvSpPr>
            <p:cNvPr id="10" name="円/楕円 9"/>
            <p:cNvSpPr/>
            <p:nvPr/>
          </p:nvSpPr>
          <p:spPr>
            <a:xfrm>
              <a:off x="8164124" y="6068908"/>
              <a:ext cx="325120" cy="252871"/>
            </a:xfrm>
            <a:prstGeom prst="ellipse">
              <a:avLst/>
            </a:prstGeom>
            <a:solidFill>
              <a:srgbClr val="36B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39" tIns="65020" rIns="130039" bIns="65020" rtlCol="0" anchor="ctr"/>
            <a:lstStyle/>
            <a:p>
              <a:pPr algn="ctr" defTabSz="641821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00">
                <a:solidFill>
                  <a:srgbClr val="36B3FF"/>
                </a:solidFill>
                <a:latin typeface="Calibri"/>
                <a:ea typeface="ＭＳ Ｐゴシック"/>
                <a:sym typeface="Palatino" charset="0"/>
              </a:endParaRPr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8109938" y="6339840"/>
              <a:ext cx="325120" cy="252871"/>
            </a:xfrm>
            <a:prstGeom prst="ellipse">
              <a:avLst/>
            </a:prstGeom>
            <a:solidFill>
              <a:srgbClr val="36B3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30039" tIns="65020" rIns="130039" bIns="65020" rtlCol="0" anchor="ctr"/>
            <a:lstStyle/>
            <a:p>
              <a:pPr algn="ctr" defTabSz="641821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200">
                <a:solidFill>
                  <a:srgbClr val="36B3FF"/>
                </a:solidFill>
                <a:latin typeface="Calibri"/>
                <a:ea typeface="ＭＳ Ｐゴシック"/>
                <a:sym typeface="Palatino" charset="0"/>
              </a:endParaRPr>
            </a:p>
          </p:txBody>
        </p:sp>
      </p:grp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122841"/>
            <a:ext cx="8229600" cy="82535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en-US" dirty="0" smtClean="0"/>
              <a:t>A Quest for High Intensity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847392" y="1222083"/>
            <a:ext cx="1953184" cy="4542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64016" tIns="32000" rIns="64016" bIns="32000" rtlCol="0">
            <a:spAutoFit/>
          </a:bodyPr>
          <a:lstStyle/>
          <a:p>
            <a:pPr algn="ctr" defTabSz="64182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High Intensity</a:t>
            </a:r>
            <a:endParaRPr lang="ja-JP" altLang="en-US" sz="25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66425" y="2467020"/>
            <a:ext cx="1969192" cy="4542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64016" tIns="32000" rIns="64016" bIns="32000" rtlCol="0">
            <a:spAutoFit/>
          </a:bodyPr>
          <a:lstStyle/>
          <a:p>
            <a:pPr algn="ctr" defTabSz="64182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5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High Statistics</a:t>
            </a:r>
            <a:endParaRPr lang="ja-JP" altLang="en-US" sz="25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837800" y="3661373"/>
            <a:ext cx="2771233" cy="10803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64016" tIns="32000" rIns="64016" bIns="32000" rtlCol="0">
            <a:spAutoFit/>
          </a:bodyPr>
          <a:lstStyle/>
          <a:p>
            <a:pPr marL="320031" indent="-320031" defTabSz="641821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More Precision</a:t>
            </a:r>
            <a:endParaRPr lang="en-US" altLang="ja-JP" sz="20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  <a:p>
            <a:pPr marL="320031" indent="-320031" defTabSz="641821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More Rare Searches</a:t>
            </a:r>
            <a:endParaRPr lang="en-US" altLang="ja-JP" sz="22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  <a:p>
            <a:pPr marL="320031" indent="-320031" defTabSz="641821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altLang="en-US" sz="22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More Materials</a:t>
            </a:r>
            <a:endParaRPr lang="ja-JP" altLang="en-US" sz="22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19" name="下矢印 18"/>
          <p:cNvSpPr/>
          <p:nvPr/>
        </p:nvSpPr>
        <p:spPr>
          <a:xfrm>
            <a:off x="6242814" y="1808832"/>
            <a:ext cx="354414" cy="55693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4016" tIns="32000" rIns="64016" bIns="32000" spcCol="0" rtlCol="0" anchor="ctr"/>
          <a:lstStyle/>
          <a:p>
            <a:pPr algn="ctr" defTabSz="641821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6242814" y="3074599"/>
            <a:ext cx="354414" cy="55693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4016" tIns="32000" rIns="64016" bIns="32000" spcCol="0" rtlCol="0" anchor="ctr"/>
          <a:lstStyle/>
          <a:p>
            <a:pPr algn="ctr" defTabSz="641821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>
            <a:off x="1331645" y="2315128"/>
            <a:ext cx="3949189" cy="3341621"/>
          </a:xfrm>
          <a:prstGeom prst="line">
            <a:avLst/>
          </a:prstGeom>
          <a:ln w="5715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下矢印 24"/>
          <p:cNvSpPr/>
          <p:nvPr/>
        </p:nvSpPr>
        <p:spPr>
          <a:xfrm>
            <a:off x="6293441" y="4846668"/>
            <a:ext cx="354414" cy="556937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4016" tIns="32000" rIns="64016" bIns="32000" spcCol="0" rtlCol="0" anchor="ctr"/>
          <a:lstStyle/>
          <a:p>
            <a:pPr algn="ctr" defTabSz="641821" fontAlgn="base">
              <a:spcBef>
                <a:spcPct val="0"/>
              </a:spcBef>
              <a:spcAft>
                <a:spcPct val="0"/>
              </a:spcAft>
            </a:pPr>
            <a:endParaRPr lang="ja-JP" altLang="en-US" sz="220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875937" y="5535886"/>
            <a:ext cx="1987878" cy="5879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lIns="64016" tIns="32000" rIns="64016" bIns="32000" rtlCol="0">
            <a:spAutoFit/>
          </a:bodyPr>
          <a:lstStyle/>
          <a:p>
            <a:pPr algn="ctr" defTabSz="641821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00" dirty="0">
                <a:solidFill>
                  <a:prstClr val="white"/>
                </a:solidFill>
                <a:latin typeface="Calibri"/>
                <a:ea typeface="ＭＳ Ｐゴシック"/>
                <a:sym typeface="Palatino" charset="0"/>
              </a:rPr>
              <a:t>Discovery!</a:t>
            </a:r>
            <a:endParaRPr lang="ja-JP" altLang="en-US" sz="3400" dirty="0">
              <a:solidFill>
                <a:prstClr val="white"/>
              </a:solidFill>
              <a:latin typeface="Calibri"/>
              <a:ea typeface="ＭＳ Ｐゴシック"/>
              <a:sym typeface="Palatino" charset="0"/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7289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500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6205E-8 3.29209E-6 L 0.0388 -0.051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25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図形グループ 27"/>
          <p:cNvGrpSpPr/>
          <p:nvPr/>
        </p:nvGrpSpPr>
        <p:grpSpPr>
          <a:xfrm>
            <a:off x="307667" y="1913070"/>
            <a:ext cx="7848600" cy="4918075"/>
            <a:chOff x="307667" y="1913070"/>
            <a:chExt cx="7848600" cy="4918075"/>
          </a:xfrm>
        </p:grpSpPr>
        <p:grpSp>
          <p:nvGrpSpPr>
            <p:cNvPr id="22" name="図形グループ 21"/>
            <p:cNvGrpSpPr/>
            <p:nvPr/>
          </p:nvGrpSpPr>
          <p:grpSpPr>
            <a:xfrm>
              <a:off x="307667" y="1913070"/>
              <a:ext cx="7848600" cy="4918075"/>
              <a:chOff x="307667" y="1913070"/>
              <a:chExt cx="7848600" cy="4918075"/>
            </a:xfrm>
          </p:grpSpPr>
          <p:pic>
            <p:nvPicPr>
              <p:cNvPr id="30" name="図 3" descr="スクリーンショット 2012-11-02 6.19.03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67" y="1913070"/>
                <a:ext cx="7848600" cy="491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図 20" descr="スクリーンショット 2016-05-22 6.27.15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2050" y="3744927"/>
                <a:ext cx="1032150" cy="703882"/>
              </a:xfrm>
              <a:prstGeom prst="rect">
                <a:avLst/>
              </a:prstGeom>
            </p:spPr>
          </p:pic>
        </p:grpSp>
        <p:pic>
          <p:nvPicPr>
            <p:cNvPr id="27" name="図 26" descr="スクリーンショット 2016-05-22 6.32.49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423" y="2863722"/>
              <a:ext cx="404114" cy="524256"/>
            </a:xfrm>
            <a:prstGeom prst="rect">
              <a:avLst/>
            </a:prstGeom>
          </p:spPr>
        </p:pic>
      </p:grpSp>
      <p:sp>
        <p:nvSpPr>
          <p:cNvPr id="12" name="タイトル 2"/>
          <p:cNvSpPr txBox="1">
            <a:spLocks/>
          </p:cNvSpPr>
          <p:nvPr/>
        </p:nvSpPr>
        <p:spPr>
          <a:xfrm>
            <a:off x="256918" y="116634"/>
            <a:ext cx="8477764" cy="80211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91285" tIns="45642" rIns="91285" bIns="45642" anchor="ctr" anchorCtr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6394"/>
            <a:r>
              <a:rPr lang="en-US" altLang="ja-JP" sz="4000" dirty="0">
                <a:solidFill>
                  <a:srgbClr val="FFFFFF"/>
                </a:solidFill>
                <a:ea typeface="HGS創英角ﾎﾟｯﾌﾟ体" charset="0"/>
              </a:rPr>
              <a:t>Beam </a:t>
            </a:r>
            <a:r>
              <a:rPr lang="en-US" altLang="ja-JP" sz="4000" dirty="0" smtClean="0">
                <a:solidFill>
                  <a:srgbClr val="FFFFFF"/>
                </a:solidFill>
                <a:ea typeface="HGS創英角ﾎﾟｯﾌﾟ体" charset="0"/>
              </a:rPr>
              <a:t>Power : Plan </a:t>
            </a:r>
            <a:r>
              <a:rPr lang="en-US" altLang="ja-JP" sz="4000" dirty="0" err="1" smtClean="0">
                <a:solidFill>
                  <a:srgbClr val="FFFFFF"/>
                </a:solidFill>
                <a:ea typeface="HGS創英角ﾎﾟｯﾌﾟ体" charset="0"/>
              </a:rPr>
              <a:t>vs</a:t>
            </a:r>
            <a:r>
              <a:rPr lang="en-US" altLang="ja-JP" sz="4000" dirty="0" smtClean="0">
                <a:solidFill>
                  <a:srgbClr val="FFFFFF"/>
                </a:solidFill>
                <a:ea typeface="HGS創英角ﾎﾟｯﾌﾟ体" charset="0"/>
              </a:rPr>
              <a:t> Reality</a:t>
            </a:r>
            <a:endParaRPr lang="ja-JP" altLang="en-US" sz="4000" dirty="0">
              <a:solidFill>
                <a:srgbClr val="FFFFFF"/>
              </a:solidFill>
              <a:ea typeface="HGS創英角ﾎﾟｯﾌﾟ体" charset="0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178279" y="1026192"/>
            <a:ext cx="4392488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91285" tIns="45642" rIns="91285" bIns="45642">
            <a:spAutoFit/>
          </a:bodyPr>
          <a:lstStyle/>
          <a:p>
            <a:pPr defTabSz="456394">
              <a:defRPr/>
            </a:pPr>
            <a:r>
              <a:rPr lang="en-US" altLang="ja-JP" sz="2000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 RCS</a:t>
            </a:r>
            <a:r>
              <a:rPr lang="ja-JP" altLang="en-US" sz="2000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sz="2000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::1 MW achieved in Jan, 2015</a:t>
            </a:r>
            <a:endParaRPr lang="ja-JP" altLang="en-US" sz="2000" dirty="0">
              <a:solidFill>
                <a:prstClr val="white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4" name="正方形/長方形 33"/>
          <p:cNvSpPr>
            <a:spLocks noChangeArrowheads="1"/>
          </p:cNvSpPr>
          <p:nvPr/>
        </p:nvSpPr>
        <p:spPr bwMode="auto">
          <a:xfrm>
            <a:off x="4695512" y="2240406"/>
            <a:ext cx="393700" cy="3836988"/>
          </a:xfrm>
          <a:prstGeom prst="rect">
            <a:avLst/>
          </a:prstGeom>
          <a:solidFill>
            <a:srgbClr val="610816">
              <a:alpha val="23921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91050" tIns="45530" rIns="91050" bIns="45530" anchor="ctr"/>
          <a:lstStyle/>
          <a:p>
            <a:pPr algn="ctr" defTabSz="456440">
              <a:defRPr/>
            </a:pPr>
            <a:r>
              <a:rPr lang="en-US" altLang="ja-JP" sz="2000" dirty="0">
                <a:solidFill>
                  <a:prstClr val="white"/>
                </a:solidFill>
                <a:latin typeface="ＭＳ Ｐゴシック"/>
                <a:ea typeface="ＭＳ Ｐゴシック"/>
              </a:rPr>
              <a:t>LINAC Upgrade</a:t>
            </a:r>
            <a:endParaRPr lang="ja-JP" altLang="en-US" sz="2000" dirty="0">
              <a:solidFill>
                <a:prstClr val="white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4346511" y="3852644"/>
            <a:ext cx="202523" cy="20252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5561646" y="2131205"/>
            <a:ext cx="202523" cy="20252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1862673" y="3423430"/>
            <a:ext cx="202523" cy="20252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077301" y="3322089"/>
            <a:ext cx="1422708" cy="3460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lIns="64035" tIns="32009" rIns="64035" bIns="32009" rtlCol="0">
            <a:spAutoFit/>
          </a:bodyPr>
          <a:lstStyle/>
          <a:p>
            <a:pPr defTabSz="456440"/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Calibri"/>
                <a:ea typeface="ＭＳ Ｐゴシック"/>
              </a:rPr>
              <a:t>MLF</a:t>
            </a:r>
            <a:r>
              <a:rPr lang="en-US" altLang="en-US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one shot</a:t>
            </a:r>
            <a:endParaRPr lang="ja-JP" altLang="en-US" dirty="0">
              <a:solidFill>
                <a:srgbClr val="C0504D">
                  <a:lumMod val="75000"/>
                </a:srgbClr>
              </a:solidFill>
              <a:latin typeface="Calibri"/>
              <a:ea typeface="ＭＳ Ｐゴシック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1862673" y="3777843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5662906" y="4055171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5612279" y="4409582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5156601" y="4763995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077301" y="3703103"/>
            <a:ext cx="1918869" cy="649524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lIns="64035" tIns="32009" rIns="64035" bIns="32009" rtlCol="0">
            <a:spAutoFit/>
          </a:bodyPr>
          <a:lstStyle/>
          <a:p>
            <a:pPr defTabSz="456440"/>
            <a:r>
              <a:rPr lang="en-US" altLang="ja-JP" dirty="0">
                <a:solidFill>
                  <a:srgbClr val="C0504D">
                    <a:lumMod val="75000"/>
                  </a:srgbClr>
                </a:solidFill>
                <a:latin typeface="Calibri"/>
                <a:ea typeface="ＭＳ Ｐゴシック"/>
              </a:rPr>
              <a:t>MLF</a:t>
            </a:r>
            <a:r>
              <a:rPr lang="en-US" altLang="en-US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 achieved</a:t>
            </a:r>
            <a:endParaRPr lang="en-US" altLang="ja-JP" sz="2800" dirty="0">
              <a:solidFill>
                <a:srgbClr val="C0504D">
                  <a:lumMod val="75000"/>
                </a:srgbClr>
              </a:solidFill>
              <a:latin typeface="Calibri"/>
              <a:ea typeface="ＭＳ Ｐゴシック"/>
            </a:endParaRPr>
          </a:p>
          <a:p>
            <a:pPr defTabSz="456440"/>
            <a:r>
              <a:rPr lang="ja-JP" altLang="en-US" sz="2000" dirty="0">
                <a:solidFill>
                  <a:srgbClr val="C0504D">
                    <a:lumMod val="75000"/>
                  </a:srgbClr>
                </a:solidFill>
                <a:latin typeface="Calibri"/>
                <a:ea typeface="ＭＳ Ｐゴシック"/>
              </a:rPr>
              <a:t>（</a:t>
            </a:r>
            <a:r>
              <a:rPr lang="en-US" altLang="en-US" sz="2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user operation</a:t>
            </a:r>
            <a:r>
              <a:rPr lang="ja-JP" altLang="en-US" sz="2000" dirty="0">
                <a:solidFill>
                  <a:srgbClr val="C0504D">
                    <a:lumMod val="75000"/>
                  </a:srgbClr>
                </a:solidFill>
                <a:latin typeface="Calibri"/>
                <a:ea typeface="ＭＳ Ｐゴシック"/>
              </a:rPr>
              <a:t>）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021668" y="4284152"/>
            <a:ext cx="1918869" cy="68030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lIns="64035" tIns="32009" rIns="64035" bIns="32009" rtlCol="0">
            <a:spAutoFit/>
          </a:bodyPr>
          <a:lstStyle/>
          <a:p>
            <a:pPr defTabSz="456440"/>
            <a:r>
              <a:rPr lang="en-US" altLang="en-US" sz="2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FX achieved</a:t>
            </a:r>
            <a:endParaRPr lang="en-US" altLang="ja-JP" dirty="0">
              <a:solidFill>
                <a:srgbClr val="C0504D">
                  <a:lumMod val="75000"/>
                </a:srgbClr>
              </a:solidFill>
              <a:latin typeface="Calibri"/>
              <a:ea typeface="ＭＳ Ｐゴシック"/>
            </a:endParaRPr>
          </a:p>
          <a:p>
            <a:pPr defTabSz="456440"/>
            <a:r>
              <a:rPr lang="ja-JP" altLang="en-US" sz="2000" dirty="0">
                <a:solidFill>
                  <a:srgbClr val="C0504D">
                    <a:lumMod val="75000"/>
                  </a:srgbClr>
                </a:solidFill>
                <a:latin typeface="Calibri"/>
                <a:ea typeface="ＭＳ Ｐゴシック"/>
              </a:rPr>
              <a:t>（</a:t>
            </a:r>
            <a:r>
              <a:rPr lang="en-US" altLang="en-US" sz="20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user operation</a:t>
            </a:r>
            <a:r>
              <a:rPr lang="ja-JP" altLang="en-US" sz="2000" dirty="0">
                <a:solidFill>
                  <a:srgbClr val="C0504D">
                    <a:lumMod val="75000"/>
                  </a:srgbClr>
                </a:solidFill>
                <a:latin typeface="Calibri"/>
                <a:ea typeface="ＭＳ Ｐゴシック"/>
              </a:rPr>
              <a:t>）</a:t>
            </a: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5207234" y="4966520"/>
            <a:ext cx="202523" cy="20252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5764172" y="4561475"/>
            <a:ext cx="202523" cy="20252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234711" y="3423430"/>
            <a:ext cx="863969" cy="346074"/>
          </a:xfrm>
          <a:prstGeom prst="rect">
            <a:avLst/>
          </a:prstGeom>
          <a:noFill/>
        </p:spPr>
        <p:txBody>
          <a:bodyPr wrap="none" lIns="64035" tIns="32009" rIns="64035" bIns="32009" rtlCol="0">
            <a:spAutoFit/>
          </a:bodyPr>
          <a:lstStyle/>
          <a:p>
            <a:pPr defTabSz="456440"/>
            <a:r>
              <a:rPr lang="en-US" altLang="ja-JP" b="1" dirty="0">
                <a:solidFill>
                  <a:srgbClr val="0000FF"/>
                </a:solidFill>
                <a:latin typeface="Calibri"/>
                <a:ea typeface="ＭＳ Ｐゴシック"/>
              </a:rPr>
              <a:t>750 kW</a:t>
            </a: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1862673" y="4385413"/>
            <a:ext cx="202523" cy="20252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1691845" y="1529188"/>
            <a:ext cx="7318323" cy="3999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91285" tIns="45642" rIns="91285" bIns="45642">
            <a:spAutoFit/>
          </a:bodyPr>
          <a:lstStyle/>
          <a:p>
            <a:pPr defTabSz="456394">
              <a:defRPr/>
            </a:pPr>
            <a:r>
              <a:rPr lang="en-US" altLang="ja-JP" sz="2000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MR::so far 0.38 MW for FX ; </a:t>
            </a:r>
            <a:r>
              <a:rPr lang="ja-JP" altLang="en-US" sz="2000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０</a:t>
            </a:r>
            <a:r>
              <a:rPr lang="en-US" altLang="ja-JP" sz="2000" dirty="0">
                <a:solidFill>
                  <a:prstClr val="white"/>
                </a:solidFill>
                <a:latin typeface="Arial"/>
                <a:ea typeface="ＭＳ Ｐゴシック"/>
                <a:cs typeface="Arial"/>
              </a:rPr>
              <a:t>.9 MW reachable with new PS</a:t>
            </a:r>
            <a:endParaRPr lang="ja-JP" altLang="en-US" sz="2000" dirty="0">
              <a:solidFill>
                <a:prstClr val="white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997709" y="999993"/>
            <a:ext cx="3022888" cy="37365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294" tIns="45649" rIns="91294" bIns="45649" rtlCol="0">
            <a:spAutoFit/>
          </a:bodyPr>
          <a:lstStyle/>
          <a:p>
            <a:pPr defTabSz="456440"/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Thanks to new working point!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6350677" y="4401842"/>
            <a:ext cx="202523" cy="20252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6115244" y="5169043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6341109" y="5164003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4570767" y="2445631"/>
            <a:ext cx="990879" cy="1332212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prstDash val="sysDot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5327639" y="4519470"/>
            <a:ext cx="331564" cy="314299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prstDash val="sysDot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/>
          <p:nvPr/>
        </p:nvCxnSpPr>
        <p:spPr>
          <a:xfrm flipV="1">
            <a:off x="5712610" y="4177425"/>
            <a:ext cx="68859" cy="284869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prstDash val="sysDot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V="1">
            <a:off x="7165388" y="3945999"/>
            <a:ext cx="990879" cy="1332212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prstDash val="sysDot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右矢印 18"/>
          <p:cNvSpPr/>
          <p:nvPr/>
        </p:nvSpPr>
        <p:spPr>
          <a:xfrm>
            <a:off x="5966695" y="2333728"/>
            <a:ext cx="1589896" cy="4828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440"/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MR PS renew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7405509" y="3064782"/>
            <a:ext cx="273050" cy="241300"/>
          </a:xfrm>
          <a:prstGeom prst="ellipse">
            <a:avLst/>
          </a:prstGeom>
          <a:solidFill>
            <a:schemeClr val="bg1"/>
          </a:solidFill>
          <a:ln w="57150" cmpd="sng">
            <a:solidFill>
              <a:srgbClr val="1323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 flipV="1">
            <a:off x="5369989" y="4711515"/>
            <a:ext cx="444813" cy="400008"/>
          </a:xfrm>
          <a:prstGeom prst="straightConnector1">
            <a:avLst/>
          </a:prstGeom>
          <a:ln w="57150" cmpd="sng">
            <a:solidFill>
              <a:srgbClr val="2B58B8"/>
            </a:solidFill>
            <a:prstDash val="sysDot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 flipV="1">
            <a:off x="5902050" y="4561476"/>
            <a:ext cx="478286" cy="130446"/>
          </a:xfrm>
          <a:prstGeom prst="straightConnector1">
            <a:avLst/>
          </a:prstGeom>
          <a:ln w="57150" cmpd="sng">
            <a:solidFill>
              <a:srgbClr val="2B58B8"/>
            </a:solidFill>
            <a:prstDash val="sysDot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>
            <a:stCxn id="25" idx="0"/>
          </p:cNvCxnSpPr>
          <p:nvPr/>
        </p:nvCxnSpPr>
        <p:spPr>
          <a:xfrm flipH="1" flipV="1">
            <a:off x="6035554" y="4141718"/>
            <a:ext cx="180952" cy="1027325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prstDash val="sysDot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円/楕円 57"/>
          <p:cNvSpPr>
            <a:spLocks noChangeAspect="1"/>
          </p:cNvSpPr>
          <p:nvPr/>
        </p:nvSpPr>
        <p:spPr>
          <a:xfrm>
            <a:off x="5959911" y="4060637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6994362" y="5278211"/>
            <a:ext cx="202523" cy="202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64035" tIns="32009" rIns="64035" bIns="32009" rtlCol="0" anchor="ctr"/>
          <a:lstStyle/>
          <a:p>
            <a:pPr algn="ctr" defTabSz="456440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cxnSp>
        <p:nvCxnSpPr>
          <p:cNvPr id="60" name="直線矢印コネクタ 59"/>
          <p:cNvCxnSpPr>
            <a:stCxn id="59" idx="2"/>
          </p:cNvCxnSpPr>
          <p:nvPr/>
        </p:nvCxnSpPr>
        <p:spPr>
          <a:xfrm flipH="1" flipV="1">
            <a:off x="6462724" y="5259004"/>
            <a:ext cx="531638" cy="120469"/>
          </a:xfrm>
          <a:prstGeom prst="straightConnector1">
            <a:avLst/>
          </a:prstGeom>
          <a:ln w="57150" cmpd="sng">
            <a:solidFill>
              <a:schemeClr val="accent2">
                <a:lumMod val="75000"/>
              </a:schemeClr>
            </a:solidFill>
            <a:prstDash val="sysDot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EXA2017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3786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911E-6 3.13108E-6 L 0.0712 -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642E-6 1.48217E-6 L 0.04828 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2" grpId="0" animBg="1"/>
    </p:bld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0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5_標準デザイン">
  <a:themeElements>
    <a:clrScheme name="14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標準デザイン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14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0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標準デザイン">
  <a:themeElements>
    <a:clrScheme name="14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標準デザイン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14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0_Default - タイトルとコンテンツ">
  <a:themeElements>
    <a:clrScheme name="Default - タイトルとコンテンツ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タイトルとコンテンツ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タイトルとコンテンツ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ホワイト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1_ホワイ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4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8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Default - 白紙">
  <a:themeElements>
    <a:clrScheme name="Default - 白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白紙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Default - 白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5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28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5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1_空白">
  <a:themeElements>
    <a:clrScheme name="">
      <a:dk1>
        <a:srgbClr val="424D43"/>
      </a:dk1>
      <a:lt1>
        <a:srgbClr val="BDB2BC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DBD5DA"/>
      </a:accent3>
      <a:accent4>
        <a:srgbClr val="37403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空白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="" xmlns:a14="http://schemas.microsoft.com/office/drawing/2010/main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空白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 W3"/>
        <a:ea typeface="ヒラギノ角ゴ Pro W3"/>
        <a:cs typeface="ヒラギノ角ゴ Pro W3"/>
      </a:majorFont>
      <a:minorFont>
        <a:latin typeface="ヒラギノ角ゴ Pro W3"/>
        <a:ea typeface="ヒラギノ角ゴ Pro W3"/>
        <a:cs typeface="ヒラギノ角ゴ Pro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1_クラリティ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_クラリティ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タイトル &amp; 箇条書き">
  <a:themeElements>
    <a:clrScheme name="">
      <a:dk1>
        <a:srgbClr val="424D43"/>
      </a:dk1>
      <a:lt1>
        <a:srgbClr val="BDB2BC"/>
      </a:lt1>
      <a:dk2>
        <a:srgbClr val="000000"/>
      </a:dk2>
      <a:lt2>
        <a:srgbClr val="000000"/>
      </a:lt2>
      <a:accent1>
        <a:srgbClr val="000000"/>
      </a:accent1>
      <a:accent2>
        <a:srgbClr val="333399"/>
      </a:accent2>
      <a:accent3>
        <a:srgbClr val="DBD5DA"/>
      </a:accent3>
      <a:accent4>
        <a:srgbClr val="374038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タイトル &amp; 箇条書き">
      <a:majorFont>
        <a:latin typeface="Palatino"/>
        <a:ea typeface="ヒラギノ明朝 ProN W3"/>
        <a:cs typeface="ヒラギノ明朝 ProN W3"/>
      </a:majorFont>
      <a:minorFont>
        <a:latin typeface="Palatino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>
            <a:alphaModFix amt="30000"/>
          </a:blip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xmlns="" w="6350" cap="flat" cmpd="sng" algn="ctr">
              <a:solidFill>
                <a:srgbClr val="FFFFFF">
                  <a:alpha val="29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424D43"/>
            </a:solidFill>
            <a:effectLst/>
            <a:latin typeface="Palatino" charset="0"/>
            <a:ea typeface="ヒラギノ明朝 ProN W3" charset="0"/>
            <a:cs typeface="ヒラギノ明朝 ProN W3" charset="0"/>
            <a:sym typeface="Palatino" charset="0"/>
          </a:defRPr>
        </a:defPPr>
      </a:lstStyle>
    </a:lnDef>
  </a:objectDefaults>
  <a:extraClrSchemeLst>
    <a:extraClrScheme>
      <a:clrScheme name="タイトル &amp; 箇条書き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8426</TotalTime>
  <Words>2956</Words>
  <Application>Microsoft Macintosh PowerPoint</Application>
  <PresentationFormat>画面に合わせる (4:3)</PresentationFormat>
  <Paragraphs>698</Paragraphs>
  <Slides>42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34</vt:i4>
      </vt:variant>
      <vt:variant>
        <vt:lpstr>テーマ</vt:lpstr>
      </vt:variant>
      <vt:variant>
        <vt:i4>31</vt:i4>
      </vt:variant>
      <vt:variant>
        <vt:lpstr>スライド タイトル</vt:lpstr>
      </vt:variant>
      <vt:variant>
        <vt:i4>42</vt:i4>
      </vt:variant>
    </vt:vector>
  </HeadingPairs>
  <TitlesOfParts>
    <vt:vector size="107" baseType="lpstr">
      <vt:lpstr>Arial Black</vt:lpstr>
      <vt:lpstr>Arial Unicode MS</vt:lpstr>
      <vt:lpstr>Calibri</vt:lpstr>
      <vt:lpstr>Candara</vt:lpstr>
      <vt:lpstr>Chalkboard</vt:lpstr>
      <vt:lpstr>Chalkduster</vt:lpstr>
      <vt:lpstr>Franklin Gothic Medium</vt:lpstr>
      <vt:lpstr>Geneva</vt:lpstr>
      <vt:lpstr>Gill Sans</vt:lpstr>
      <vt:lpstr>Helvetica</vt:lpstr>
      <vt:lpstr>Helvetica CY</vt:lpstr>
      <vt:lpstr>Helvetica Neue</vt:lpstr>
      <vt:lpstr>HGS創英角ﾎﾟｯﾌﾟ体</vt:lpstr>
      <vt:lpstr>HG丸ｺﾞｼｯｸM-PRO</vt:lpstr>
      <vt:lpstr>Hiragino Kaku Gothic StdN W8</vt:lpstr>
      <vt:lpstr>Mangal</vt:lpstr>
      <vt:lpstr>ＭＳ Ｐゴシック</vt:lpstr>
      <vt:lpstr>ＭＳ Ｐ明朝</vt:lpstr>
      <vt:lpstr>ＭＳ ゴシック</vt:lpstr>
      <vt:lpstr>Osaka</vt:lpstr>
      <vt:lpstr>Palatino</vt:lpstr>
      <vt:lpstr>Symbol</vt:lpstr>
      <vt:lpstr>Times</vt:lpstr>
      <vt:lpstr>Times New Roman</vt:lpstr>
      <vt:lpstr>Verdana</vt:lpstr>
      <vt:lpstr>Wingdings</vt:lpstr>
      <vt:lpstr>ヒラギノ角ゴ Pro W3</vt:lpstr>
      <vt:lpstr>ヒラギノ角ゴ ProN W3</vt:lpstr>
      <vt:lpstr>ヒラギノ角ゴ ProN W6</vt:lpstr>
      <vt:lpstr>ヒラギノ明朝 ProN W3</vt:lpstr>
      <vt:lpstr>メイリオ</vt:lpstr>
      <vt:lpstr>小塚ゴシック Pro M</vt:lpstr>
      <vt:lpstr>小塚ゴシック Pro R</vt:lpstr>
      <vt:lpstr>Arial</vt:lpstr>
      <vt:lpstr>ホワイト</vt:lpstr>
      <vt:lpstr>1_ホワイト</vt:lpstr>
      <vt:lpstr>2_ホワイト</vt:lpstr>
      <vt:lpstr>タイトル &amp; 箇条書き</vt:lpstr>
      <vt:lpstr>Office ​​テーマ</vt:lpstr>
      <vt:lpstr>4_ホワイト</vt:lpstr>
      <vt:lpstr>6_ホワイト</vt:lpstr>
      <vt:lpstr>9_ホワイト</vt:lpstr>
      <vt:lpstr>3_ホワイト</vt:lpstr>
      <vt:lpstr>4_Office ​​テーマ</vt:lpstr>
      <vt:lpstr>8_ホワイト</vt:lpstr>
      <vt:lpstr>10_ホワイト</vt:lpstr>
      <vt:lpstr>15_標準デザイン</vt:lpstr>
      <vt:lpstr>9_Office ​​テーマ</vt:lpstr>
      <vt:lpstr>16_ホワイト</vt:lpstr>
      <vt:lpstr>10_Office ​​テーマ</vt:lpstr>
      <vt:lpstr>16_標準デザイン</vt:lpstr>
      <vt:lpstr>30_Default - タイトルとコンテンツ</vt:lpstr>
      <vt:lpstr>11_ホワイト</vt:lpstr>
      <vt:lpstr>14_ホワイト</vt:lpstr>
      <vt:lpstr>18_ホワイト</vt:lpstr>
      <vt:lpstr>23_ホワイト</vt:lpstr>
      <vt:lpstr>Default - 白紙</vt:lpstr>
      <vt:lpstr>35_ホワイト</vt:lpstr>
      <vt:lpstr>28_ホワイト</vt:lpstr>
      <vt:lpstr>5_ホワイト</vt:lpstr>
      <vt:lpstr>1_空白</vt:lpstr>
      <vt:lpstr>12_ホワイト</vt:lpstr>
      <vt:lpstr>White</vt:lpstr>
      <vt:lpstr>1_クラリティ</vt:lpstr>
      <vt:lpstr>2_クラリティ</vt:lpstr>
      <vt:lpstr>J-PARC Overview The current status of fundamental physic s at J-PARC including hadron physics and future plans with upgrades  EXA2017 September 11-16, 2017. Wien, Austria</vt:lpstr>
      <vt:lpstr>J-PARC Overview</vt:lpstr>
      <vt:lpstr>PowerPoint プレゼンテーション</vt:lpstr>
      <vt:lpstr>PowerPoint プレゼンテーション</vt:lpstr>
      <vt:lpstr>PowerPoint プレゼンテーション</vt:lpstr>
      <vt:lpstr>Many Remaining Questions</vt:lpstr>
      <vt:lpstr>Hi-power Beams  for the Next Stage of Our Life </vt:lpstr>
      <vt:lpstr>A Quest for High Intensity</vt:lpstr>
      <vt:lpstr>PowerPoint プレゼンテーション</vt:lpstr>
      <vt:lpstr>PowerPoint プレゼンテーション</vt:lpstr>
      <vt:lpstr>Science at J-PARC</vt:lpstr>
      <vt:lpstr>PowerPoint プレゼンテーション</vt:lpstr>
      <vt:lpstr>Matter = Remnant of 1/109 Asymmetry</vt:lpstr>
      <vt:lpstr>PowerPoint プレゼンテーション</vt:lpstr>
      <vt:lpstr>Particle-Nuclear Physics explored at J-PARC</vt:lpstr>
      <vt:lpstr>Goal of T2K</vt:lpstr>
      <vt:lpstr>PowerPoint プレゼンテーション</vt:lpstr>
      <vt:lpstr>QCD Phase, Neutron Star, Quark Mass</vt:lpstr>
      <vt:lpstr>Baryon-Baryon Interactions </vt:lpstr>
      <vt:lpstr>Upgrade Plan of Hadron Experimental Facility</vt:lpstr>
      <vt:lpstr>Short Range parts of BB interaction : Repulsive Core and LS force</vt:lpstr>
      <vt:lpstr>High Density Hadronic Matter through high precision (π,K+) spectroscopy</vt:lpstr>
      <vt:lpstr>muon-to-electron conversion search</vt:lpstr>
      <vt:lpstr>Search for Lepton Flavor Violation using  J-PARC high-intensity pulsed muon beam the COMET Experiment</vt:lpstr>
      <vt:lpstr>PowerPoint プレゼンテーション</vt:lpstr>
      <vt:lpstr>PowerPoint プレゼンテーション</vt:lpstr>
      <vt:lpstr>World Highest Intensity of Neutron Pulse Beam!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muon g-2/EDM</vt:lpstr>
      <vt:lpstr>PowerPoint プレゼンテーション</vt:lpstr>
      <vt:lpstr>PowerPoint プレゼンテーション</vt:lpstr>
      <vt:lpstr>BACKUP</vt:lpstr>
      <vt:lpstr>Collaboration with Academia &amp; Industry</vt:lpstr>
      <vt:lpstr>PowerPoint プレゼンテーション</vt:lpstr>
      <vt:lpstr>Hi-Intensity P-driver</vt:lpstr>
      <vt:lpstr>Flavor and Space-Time J.J. Heckman, C.Vafa, Phys.Lett. B694 (2011) 482-484 </vt:lpstr>
      <vt:lpstr>Just a Dream of  an Experimentalist</vt:lpstr>
    </vt:vector>
  </TitlesOfParts>
  <Company>KEK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of Science and their Applications Explored with  the High Intensity Proton Driver: J-PARC The International Symposium of Quantum Beam Science at Ibaraki University November 18-20, 2016, Mito, Japan</dc:title>
  <dc:creator>齊藤 直人</dc:creator>
  <cp:lastModifiedBy>齊藤直人</cp:lastModifiedBy>
  <cp:revision>71</cp:revision>
  <dcterms:created xsi:type="dcterms:W3CDTF">2016-11-18T02:00:29Z</dcterms:created>
  <dcterms:modified xsi:type="dcterms:W3CDTF">2017-09-13T07:51:25Z</dcterms:modified>
</cp:coreProperties>
</file>