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412" r:id="rId2"/>
    <p:sldId id="458" r:id="rId3"/>
    <p:sldId id="515" r:id="rId4"/>
    <p:sldId id="417" r:id="rId5"/>
    <p:sldId id="514" r:id="rId6"/>
    <p:sldId id="513" r:id="rId7"/>
    <p:sldId id="443" r:id="rId8"/>
    <p:sldId id="517" r:id="rId9"/>
    <p:sldId id="518" r:id="rId10"/>
    <p:sldId id="519" r:id="rId11"/>
    <p:sldId id="521" r:id="rId12"/>
    <p:sldId id="520" r:id="rId13"/>
    <p:sldId id="522" r:id="rId14"/>
    <p:sldId id="523" r:id="rId15"/>
    <p:sldId id="478" r:id="rId16"/>
    <p:sldId id="494" r:id="rId17"/>
    <p:sldId id="524" r:id="rId18"/>
    <p:sldId id="459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900FF"/>
    <a:srgbClr val="CC0099"/>
    <a:srgbClr val="990099"/>
    <a:srgbClr val="FFFF00"/>
    <a:srgbClr val="FEF800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0" autoAdjust="0"/>
    <p:restoredTop sz="94660" autoAdjust="0"/>
  </p:normalViewPr>
  <p:slideViewPr>
    <p:cSldViewPr>
      <p:cViewPr varScale="1">
        <p:scale>
          <a:sx n="73" d="100"/>
          <a:sy n="73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366F55-C4C9-48C4-BCF5-A3EC1AF639F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CAE617-8F5D-462F-AAD1-AE3F9B4E7C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14528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27C-F38A-4584-AC18-8E2CCCB4EA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47853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8D04-40A5-4BD8-8BC6-09C5A200ED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55112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2FBE-2A60-446A-937F-EA901948D3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31413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5B75-CB03-414D-B6F5-AB34BF3046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92744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E181-FDCD-4680-8F62-441D819C9C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1592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1091-20B4-4199-A75F-99912D2D51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07791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BF77-80EF-4173-AE0B-6B9A19FEB0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538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D806B-C2B4-402D-BD16-B35B9C59FD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39603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DEB1-2C6A-497B-817F-0BE126CAF4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8198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E8D4-BED6-44A3-A198-35C0D5DBE6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44697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E23E-3E1E-4D51-8E7F-6271130521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30697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01C52-5B6A-4C7B-A40D-3F9D8014CC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31607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B1BB-1D90-42D9-9ED9-4A501F1A04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06879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60419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9DAA26F9-DEC2-4CF8-9CB9-533C68B497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80400" cy="12128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Kaonic</a:t>
            </a:r>
            <a:r>
              <a:rPr lang="en-US" sz="3600" dirty="0" smtClean="0"/>
              <a:t> Atoms research program at DA</a:t>
            </a:r>
            <a:r>
              <a:rPr lang="en-US" sz="3600" dirty="0" smtClean="0">
                <a:latin typeface="Symbol" panose="05050102010706020507" pitchFamily="18" charset="2"/>
              </a:rPr>
              <a:t>F</a:t>
            </a:r>
            <a:r>
              <a:rPr lang="en-US" sz="3600" dirty="0" smtClean="0"/>
              <a:t>NE: </a:t>
            </a:r>
            <a:br>
              <a:rPr lang="en-US" sz="3600" dirty="0" smtClean="0"/>
            </a:br>
            <a:r>
              <a:rPr lang="en-US" sz="3600" dirty="0" smtClean="0"/>
              <a:t>from SIDDHARTA to SIDDHARTA-2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05575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Conference on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EXA 2017                    Vienna 10-15/09/2017	</a:t>
            </a:r>
          </a:p>
        </p:txBody>
      </p:sp>
      <p:pic>
        <p:nvPicPr>
          <p:cNvPr id="4100" name="Picture 12" descr="siddhar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773238"/>
            <a:ext cx="42862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51050" y="5373688"/>
            <a:ext cx="5218113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 Scordo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behalf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SIDDHARTA-2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-63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KH &amp; </a:t>
            </a:r>
            <a:r>
              <a:rPr lang="it-IT" sz="36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Kd</a:t>
            </a: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6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endParaRPr lang="it-IT" sz="36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425608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712788"/>
            <a:ext cx="486251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356100" y="4565650"/>
            <a:ext cx="4762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Residuals of K-p x-ray spectrum after subtraction of fitted background</a:t>
            </a:r>
          </a:p>
        </p:txBody>
      </p:sp>
      <p:sp>
        <p:nvSpPr>
          <p:cNvPr id="13318" name="Rectangle 2"/>
          <p:cNvSpPr>
            <a:spLocks/>
          </p:cNvSpPr>
          <p:nvPr/>
        </p:nvSpPr>
        <p:spPr bwMode="auto">
          <a:xfrm>
            <a:off x="4787900" y="5395913"/>
            <a:ext cx="4032250" cy="738187"/>
          </a:xfrm>
          <a:prstGeom prst="rect">
            <a:avLst/>
          </a:prstGeom>
          <a:solidFill>
            <a:schemeClr val="tx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defTabSz="642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42938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642938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64293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642938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latin typeface="Symbol" panose="05050102010706020507" pitchFamily="18" charset="2"/>
                <a:sym typeface="Helvetica Neue"/>
              </a:rPr>
              <a:t>e</a:t>
            </a:r>
            <a:r>
              <a:rPr lang="en-US" altLang="en-US" sz="1600" baseline="-25000">
                <a:solidFill>
                  <a:schemeClr val="bg2"/>
                </a:solidFill>
                <a:sym typeface="Helvetica Neue"/>
              </a:rPr>
              <a:t>1S</a:t>
            </a:r>
            <a:r>
              <a:rPr lang="en-US" altLang="en-US" sz="1600">
                <a:solidFill>
                  <a:schemeClr val="bg2"/>
                </a:solidFill>
                <a:sym typeface="Helvetica Neue"/>
              </a:rPr>
              <a:t>= −283 ± 36(stat) ± 6(syst) eV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bg2"/>
              </a:solidFill>
              <a:sym typeface="Helvetica Neue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latin typeface="Symbol" panose="05050102010706020507" pitchFamily="18" charset="2"/>
                <a:sym typeface="Helvetica Neue"/>
              </a:rPr>
              <a:t>G</a:t>
            </a:r>
            <a:r>
              <a:rPr lang="en-US" altLang="en-US" sz="1600" baseline="-25000">
                <a:solidFill>
                  <a:schemeClr val="bg2"/>
                </a:solidFill>
                <a:sym typeface="Helvetica Neue"/>
              </a:rPr>
              <a:t>1S</a:t>
            </a:r>
            <a:r>
              <a:rPr lang="en-US" altLang="en-US" sz="1600">
                <a:solidFill>
                  <a:schemeClr val="bg2"/>
                </a:solidFill>
                <a:sym typeface="Helvetica Neue"/>
              </a:rPr>
              <a:t>= 541 ± 89(stat) ± 22(syst) eV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67250" y="6380163"/>
            <a:ext cx="42259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M.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Bazzi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et al.. 2011. (SIDDHARTA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Coll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.),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Phys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it-IT" altLang="it-IT" sz="12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Lett</a:t>
            </a:r>
            <a:r>
              <a:rPr lang="it-IT" altLang="it-IT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B704, 113</a:t>
            </a:r>
            <a:r>
              <a:rPr lang="it-IT" altLang="it-IT" sz="1200" dirty="0" smtClean="0">
                <a:latin typeface="+mn-lt"/>
              </a:rPr>
              <a:t>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175" y="6070600"/>
            <a:ext cx="4572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exploratory measurement for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measured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values obtained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-63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From SIDDHARTA to SIDDHARTA-2</a:t>
            </a:r>
          </a:p>
        </p:txBody>
      </p:sp>
      <p:pic>
        <p:nvPicPr>
          <p:cNvPr id="14339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97200"/>
            <a:ext cx="575945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27063"/>
            <a:ext cx="4037013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44525"/>
            <a:ext cx="44323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084888" y="4413250"/>
            <a:ext cx="29305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new S/B,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 will be possible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</a:t>
            </a:r>
            <a:r>
              <a:rPr lang="en-U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≈ 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-63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From SIDDHARTA to SIDDHARTA-2</a:t>
            </a:r>
          </a:p>
        </p:txBody>
      </p:sp>
      <p:pic>
        <p:nvPicPr>
          <p:cNvPr id="15363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26400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 b="9470"/>
          <a:stretch>
            <a:fillRect/>
          </a:stretch>
        </p:blipFill>
        <p:spPr bwMode="auto">
          <a:xfrm>
            <a:off x="31750" y="633413"/>
            <a:ext cx="3460750" cy="3302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feld 3"/>
          <p:cNvSpPr txBox="1">
            <a:spLocks noChangeArrowheads="1"/>
          </p:cNvSpPr>
          <p:nvPr/>
        </p:nvSpPr>
        <p:spPr bwMode="auto">
          <a:xfrm>
            <a:off x="-17463" y="3068638"/>
            <a:ext cx="96837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 pure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bars </a:t>
            </a:r>
          </a:p>
        </p:txBody>
      </p:sp>
      <p:cxnSp>
        <p:nvCxnSpPr>
          <p:cNvPr id="8" name="Gerade Verbindung mit Pfeil 5"/>
          <p:cNvCxnSpPr/>
          <p:nvPr/>
        </p:nvCxnSpPr>
        <p:spPr>
          <a:xfrm flipV="1">
            <a:off x="663575" y="3081338"/>
            <a:ext cx="792163" cy="3476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feld 11"/>
          <p:cNvSpPr txBox="1">
            <a:spLocks noChangeArrowheads="1"/>
          </p:cNvSpPr>
          <p:nvPr/>
        </p:nvSpPr>
        <p:spPr bwMode="auto">
          <a:xfrm>
            <a:off x="-52388" y="1522413"/>
            <a:ext cx="96837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copper-band</a:t>
            </a:r>
          </a:p>
        </p:txBody>
      </p:sp>
      <p:cxnSp>
        <p:nvCxnSpPr>
          <p:cNvPr id="10" name="Gerade Verbindung mit Pfeil 13"/>
          <p:cNvCxnSpPr/>
          <p:nvPr/>
        </p:nvCxnSpPr>
        <p:spPr>
          <a:xfrm>
            <a:off x="579438" y="1795463"/>
            <a:ext cx="6746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1825"/>
            <a:ext cx="3152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r="19978" b="7527"/>
          <a:stretch>
            <a:fillRect/>
          </a:stretch>
        </p:blipFill>
        <p:spPr bwMode="auto">
          <a:xfrm>
            <a:off x="5435600" y="3697288"/>
            <a:ext cx="367347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"/>
          <p:cNvSpPr txBox="1"/>
          <p:nvPr/>
        </p:nvSpPr>
        <p:spPr>
          <a:xfrm>
            <a:off x="2700338" y="4035425"/>
            <a:ext cx="3024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</a:rPr>
              <a:t>Working temperature:  30 K</a:t>
            </a:r>
          </a:p>
          <a:p>
            <a:pPr eaLnBrk="1" hangingPunct="1">
              <a:defRPr/>
            </a:pPr>
            <a:r>
              <a:rPr lang="en-GB" dirty="0">
                <a:latin typeface="+mj-lt"/>
              </a:rPr>
              <a:t>Working pressure :       0.3 MPa </a:t>
            </a:r>
          </a:p>
        </p:txBody>
      </p:sp>
      <p:sp>
        <p:nvSpPr>
          <p:cNvPr id="15372" name="Rettangolo 25"/>
          <p:cNvSpPr>
            <a:spLocks noChangeArrowheads="1"/>
          </p:cNvSpPr>
          <p:nvPr/>
        </p:nvSpPr>
        <p:spPr bwMode="auto">
          <a:xfrm>
            <a:off x="2730500" y="4752975"/>
            <a:ext cx="3136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Target cell wall is made of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2-Kapton layer structure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(25µm+25µm+Araldit&lt;100µm)</a:t>
            </a:r>
          </a:p>
        </p:txBody>
      </p:sp>
      <p:sp>
        <p:nvSpPr>
          <p:cNvPr id="15373" name="Rettangolo 27"/>
          <p:cNvSpPr>
            <a:spLocks noChangeArrowheads="1"/>
          </p:cNvSpPr>
          <p:nvPr/>
        </p:nvSpPr>
        <p:spPr bwMode="auto">
          <a:xfrm>
            <a:off x="2727325" y="5716588"/>
            <a:ext cx="2852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HPH Deuterium generator and heavy water</a:t>
            </a:r>
          </a:p>
        </p:txBody>
      </p:sp>
      <p:sp>
        <p:nvSpPr>
          <p:cNvPr id="29" name="Rettangolo arrotondato 28"/>
          <p:cNvSpPr/>
          <p:nvPr/>
        </p:nvSpPr>
        <p:spPr bwMode="auto">
          <a:xfrm>
            <a:off x="174625" y="4535488"/>
            <a:ext cx="1733550" cy="838200"/>
          </a:xfrm>
          <a:prstGeom prst="roundRect">
            <a:avLst/>
          </a:prstGeom>
          <a:solidFill>
            <a:schemeClr val="tx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-63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From SIDDHARTA to SIDDHARTA-2</a:t>
            </a:r>
          </a:p>
        </p:txBody>
      </p:sp>
      <p:pic>
        <p:nvPicPr>
          <p:cNvPr id="16387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548188"/>
            <a:ext cx="25828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1" r="30313" b="10638"/>
          <a:stretch>
            <a:fillRect/>
          </a:stretch>
        </p:blipFill>
        <p:spPr bwMode="auto">
          <a:xfrm>
            <a:off x="38100" y="4292600"/>
            <a:ext cx="35242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Grafi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357563"/>
            <a:ext cx="3794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620713"/>
            <a:ext cx="402907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feld 6"/>
          <p:cNvSpPr txBox="1">
            <a:spLocks noChangeArrowheads="1"/>
          </p:cNvSpPr>
          <p:nvPr/>
        </p:nvSpPr>
        <p:spPr bwMode="auto">
          <a:xfrm>
            <a:off x="5053013" y="3252788"/>
            <a:ext cx="23669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000">
                <a:latin typeface="Palatino Linotype" panose="02040502050505030304" pitchFamily="18" charset="0"/>
              </a:rPr>
              <a:t>The veto-1 system</a:t>
            </a:r>
          </a:p>
        </p:txBody>
      </p:sp>
      <p:pic>
        <p:nvPicPr>
          <p:cNvPr id="16392" name="Grafik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20713"/>
            <a:ext cx="32400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r="19810"/>
          <a:stretch>
            <a:fillRect/>
          </a:stretch>
        </p:blipFill>
        <p:spPr bwMode="auto">
          <a:xfrm>
            <a:off x="2627313" y="1916113"/>
            <a:ext cx="24447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7"/>
          <p:cNvSpPr txBox="1"/>
          <p:nvPr/>
        </p:nvSpPr>
        <p:spPr>
          <a:xfrm>
            <a:off x="-107950" y="3054350"/>
            <a:ext cx="22812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 err="1">
                <a:latin typeface="+mj-lt"/>
              </a:rPr>
              <a:t>SiPM</a:t>
            </a:r>
            <a:r>
              <a:rPr lang="en-GB" dirty="0">
                <a:latin typeface="+mj-lt"/>
              </a:rPr>
              <a:t> –4x4 Trento (FBK)</a:t>
            </a:r>
          </a:p>
        </p:txBody>
      </p:sp>
      <p:sp>
        <p:nvSpPr>
          <p:cNvPr id="14" name="Textfeld 8"/>
          <p:cNvSpPr txBox="1"/>
          <p:nvPr/>
        </p:nvSpPr>
        <p:spPr>
          <a:xfrm>
            <a:off x="539750" y="2667000"/>
            <a:ext cx="21605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</a:rPr>
              <a:t>BC-408 scintillator tile</a:t>
            </a:r>
          </a:p>
        </p:txBody>
      </p:sp>
      <p:cxnSp>
        <p:nvCxnSpPr>
          <p:cNvPr id="15" name="Gerade Verbindung mit Pfeil 10"/>
          <p:cNvCxnSpPr/>
          <p:nvPr/>
        </p:nvCxnSpPr>
        <p:spPr>
          <a:xfrm flipV="1">
            <a:off x="258763" y="1557338"/>
            <a:ext cx="280987" cy="15621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0"/>
          <p:cNvCxnSpPr/>
          <p:nvPr/>
        </p:nvCxnSpPr>
        <p:spPr>
          <a:xfrm flipV="1">
            <a:off x="906463" y="1857375"/>
            <a:ext cx="893762" cy="885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feld 6"/>
          <p:cNvSpPr txBox="1">
            <a:spLocks noChangeArrowheads="1"/>
          </p:cNvSpPr>
          <p:nvPr/>
        </p:nvSpPr>
        <p:spPr bwMode="auto">
          <a:xfrm>
            <a:off x="2627313" y="1560513"/>
            <a:ext cx="2366962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000">
                <a:latin typeface="Palatino Linotype" panose="02040502050505030304" pitchFamily="18" charset="0"/>
              </a:rPr>
              <a:t>The veto-2 system</a:t>
            </a:r>
          </a:p>
        </p:txBody>
      </p:sp>
      <p:sp>
        <p:nvSpPr>
          <p:cNvPr id="22" name="Rettangolo arrotondato 21"/>
          <p:cNvSpPr/>
          <p:nvPr/>
        </p:nvSpPr>
        <p:spPr bwMode="auto">
          <a:xfrm>
            <a:off x="3736975" y="5614988"/>
            <a:ext cx="1282700" cy="323850"/>
          </a:xfrm>
          <a:prstGeom prst="roundRect">
            <a:avLst/>
          </a:prstGeom>
          <a:solidFill>
            <a:schemeClr val="tx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235700" y="5670550"/>
            <a:ext cx="29305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K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absorption, a pion is always emitted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3" grpId="0"/>
      <p:bldP spid="14" grpId="0"/>
      <p:bldP spid="16398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-63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From SIDDHARTA to SIDDHARTA-2</a:t>
            </a:r>
          </a:p>
        </p:txBody>
      </p:sp>
      <p:pic>
        <p:nvPicPr>
          <p:cNvPr id="17411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221163"/>
            <a:ext cx="30527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755650"/>
            <a:ext cx="37433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2562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11"/>
          <p:cNvSpPr txBox="1">
            <a:spLocks noChangeArrowheads="1"/>
          </p:cNvSpPr>
          <p:nvPr/>
        </p:nvSpPr>
        <p:spPr bwMode="auto">
          <a:xfrm>
            <a:off x="2741613" y="4473575"/>
            <a:ext cx="49133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  external CUBE preamplifier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   (MOSFET input transistor)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500" dirty="0">
              <a:latin typeface="+mj-lt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  larger total anode capacitance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500" dirty="0">
              <a:latin typeface="+mj-lt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  better than FET performances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500" dirty="0">
              <a:latin typeface="+mj-lt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  standard SDD technology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SDD produced @ FBK</a:t>
            </a:r>
          </a:p>
          <a:p>
            <a:pPr eaLnBrk="1" hangingPunct="1">
              <a:defRPr/>
            </a:pPr>
            <a:r>
              <a:rPr lang="en-US" dirty="0">
                <a:latin typeface="+mj-lt"/>
                <a:cs typeface="Arial" charset="0"/>
              </a:rPr>
              <a:t>Electronics developed by </a:t>
            </a:r>
            <a:r>
              <a:rPr lang="en-US" dirty="0" err="1">
                <a:latin typeface="+mj-lt"/>
                <a:cs typeface="Arial" charset="0"/>
              </a:rPr>
              <a:t>PoliMi</a:t>
            </a:r>
            <a:endParaRPr lang="en-US" dirty="0">
              <a:latin typeface="+mj-lt"/>
              <a:cs typeface="Arial" charset="0"/>
            </a:endParaRPr>
          </a:p>
        </p:txBody>
      </p:sp>
      <p:pic>
        <p:nvPicPr>
          <p:cNvPr id="17415" name="Immagin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755650"/>
            <a:ext cx="49847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feld 18"/>
          <p:cNvSpPr txBox="1">
            <a:spLocks noChangeArrowheads="1"/>
          </p:cNvSpPr>
          <p:nvPr/>
        </p:nvSpPr>
        <p:spPr bwMode="auto">
          <a:xfrm>
            <a:off x="2843213" y="3833813"/>
            <a:ext cx="2454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400">
                <a:latin typeface="Palatino Linotype" panose="02040502050505030304" pitchFamily="18" charset="0"/>
              </a:rPr>
              <a:t>4x2 SDD array - single unit</a:t>
            </a:r>
          </a:p>
        </p:txBody>
      </p:sp>
      <p:cxnSp>
        <p:nvCxnSpPr>
          <p:cNvPr id="40" name="Gerade Verbindung mit Pfeil 10"/>
          <p:cNvCxnSpPr/>
          <p:nvPr/>
        </p:nvCxnSpPr>
        <p:spPr>
          <a:xfrm flipH="1" flipV="1">
            <a:off x="4427538" y="2827338"/>
            <a:ext cx="376237" cy="1033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arrotondato 41"/>
          <p:cNvSpPr/>
          <p:nvPr/>
        </p:nvSpPr>
        <p:spPr bwMode="auto">
          <a:xfrm>
            <a:off x="6081713" y="5160963"/>
            <a:ext cx="2374900" cy="323850"/>
          </a:xfrm>
          <a:prstGeom prst="roundRect">
            <a:avLst/>
          </a:prstGeom>
          <a:solidFill>
            <a:schemeClr val="tx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6081713" y="5848350"/>
            <a:ext cx="2811462" cy="917575"/>
          </a:xfrm>
          <a:prstGeom prst="roundRect">
            <a:avLst/>
          </a:prstGeom>
          <a:solidFill>
            <a:schemeClr val="tx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416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27088" y="-100013"/>
            <a:ext cx="7772400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4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it-IT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Kd</a:t>
            </a:r>
            <a:r>
              <a:rPr lang="it-IT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spectrum</a:t>
            </a:r>
            <a:endParaRPr lang="it-IT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06885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244475" y="5661969"/>
            <a:ext cx="8748713" cy="1079399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Achievable precisions: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De(</a:t>
            </a:r>
            <a:r>
              <a:rPr lang="en-US" altLang="en-US" dirty="0" smtClean="0">
                <a:solidFill>
                  <a:srgbClr val="FF0000"/>
                </a:solidFill>
              </a:rPr>
              <a:t>1s</a:t>
            </a:r>
            <a:r>
              <a:rPr lang="en-US" altLang="en-US" dirty="0">
                <a:solidFill>
                  <a:srgbClr val="FF0000"/>
                </a:solidFill>
              </a:rPr>
              <a:t>) = 30 eV and </a:t>
            </a:r>
            <a:r>
              <a:rPr lang="en-US" altLang="en-US" dirty="0">
                <a:solidFill>
                  <a:srgbClr val="FF0000"/>
                </a:solidFill>
                <a:latin typeface="Symbol" panose="05050102010706020507" pitchFamily="18" charset="2"/>
              </a:rPr>
              <a:t>DG</a:t>
            </a:r>
            <a:r>
              <a:rPr lang="en-US" altLang="en-US" dirty="0">
                <a:solidFill>
                  <a:srgbClr val="FF0000"/>
                </a:solidFill>
              </a:rPr>
              <a:t>(1s) = 70 eV</a:t>
            </a:r>
          </a:p>
        </p:txBody>
      </p:sp>
      <p:sp>
        <p:nvSpPr>
          <p:cNvPr id="11" name="Textfeld 18"/>
          <p:cNvSpPr txBox="1"/>
          <p:nvPr/>
        </p:nvSpPr>
        <p:spPr>
          <a:xfrm>
            <a:off x="2244725" y="1196975"/>
            <a:ext cx="2832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800" dirty="0">
                <a:solidFill>
                  <a:schemeClr val="bg2"/>
                </a:solidFill>
                <a:latin typeface="+mj-lt"/>
              </a:rPr>
              <a:t>MC simulation for 800 pb</a:t>
            </a:r>
            <a:r>
              <a:rPr lang="en-GB" sz="1800" baseline="30000" dirty="0">
                <a:solidFill>
                  <a:schemeClr val="bg2"/>
                </a:solidFill>
                <a:latin typeface="+mj-lt"/>
              </a:rPr>
              <a:t>-1</a:t>
            </a:r>
          </a:p>
        </p:txBody>
      </p:sp>
      <p:sp>
        <p:nvSpPr>
          <p:cNvPr id="6" name="Rechteck 30"/>
          <p:cNvSpPr/>
          <p:nvPr/>
        </p:nvSpPr>
        <p:spPr>
          <a:xfrm>
            <a:off x="6516216" y="980728"/>
            <a:ext cx="2476972" cy="2016224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Palatino Linotype" pitchFamily="18" charset="0"/>
              </a:rPr>
              <a:t>Assumptions</a:t>
            </a:r>
          </a:p>
          <a:p>
            <a:r>
              <a:rPr lang="en-US" sz="1600" b="1" dirty="0" smtClean="0">
                <a:solidFill>
                  <a:schemeClr val="bg2"/>
                </a:solidFill>
                <a:latin typeface="Palatino Linotype" pitchFamily="18" charset="0"/>
              </a:rPr>
              <a:t>signal:</a:t>
            </a:r>
            <a:r>
              <a:rPr lang="en-US" sz="1600" dirty="0" smtClean="0">
                <a:solidFill>
                  <a:schemeClr val="bg2"/>
                </a:solidFill>
                <a:latin typeface="Palatino Linotype" pitchFamily="18" charset="0"/>
              </a:rPr>
              <a:t> shift - 800 </a:t>
            </a:r>
            <a:r>
              <a:rPr lang="en-US" sz="1600" dirty="0" err="1" smtClean="0">
                <a:solidFill>
                  <a:schemeClr val="bg2"/>
                </a:solidFill>
                <a:latin typeface="Palatino Linotype" pitchFamily="18" charset="0"/>
              </a:rPr>
              <a:t>eV</a:t>
            </a:r>
            <a:r>
              <a:rPr lang="en-US" sz="1600" dirty="0" smtClean="0">
                <a:solidFill>
                  <a:schemeClr val="bg2"/>
                </a:solidFill>
                <a:latin typeface="Palatino Linotype" pitchFamily="18" charset="0"/>
              </a:rPr>
              <a:t> 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Palatino Linotype" pitchFamily="18" charset="0"/>
              </a:rPr>
              <a:t>             width 750 </a:t>
            </a:r>
            <a:r>
              <a:rPr lang="en-US" sz="1600" dirty="0" err="1" smtClean="0">
                <a:solidFill>
                  <a:schemeClr val="bg2"/>
                </a:solidFill>
                <a:latin typeface="Palatino Linotype" pitchFamily="18" charset="0"/>
              </a:rPr>
              <a:t>eV</a:t>
            </a:r>
            <a:r>
              <a:rPr lang="en-US" sz="1600" dirty="0" smtClean="0">
                <a:solidFill>
                  <a:schemeClr val="bg2"/>
                </a:solidFill>
                <a:latin typeface="Palatino Linotype" pitchFamily="18" charset="0"/>
              </a:rPr>
              <a:t> </a:t>
            </a:r>
          </a:p>
          <a:p>
            <a:r>
              <a:rPr lang="en-US" sz="1600" b="1" dirty="0" smtClean="0">
                <a:solidFill>
                  <a:schemeClr val="bg2"/>
                </a:solidFill>
                <a:latin typeface="Palatino Linotype" pitchFamily="18" charset="0"/>
              </a:rPr>
              <a:t>density:</a:t>
            </a:r>
            <a:r>
              <a:rPr lang="en-US" sz="1600" dirty="0" smtClean="0">
                <a:solidFill>
                  <a:schemeClr val="bg2"/>
                </a:solidFill>
                <a:latin typeface="Palatino Linotype" pitchFamily="18" charset="0"/>
              </a:rPr>
              <a:t> 5% (LHD)</a:t>
            </a:r>
          </a:p>
          <a:p>
            <a:r>
              <a:rPr lang="en-US" sz="1600" b="1" dirty="0" smtClean="0">
                <a:solidFill>
                  <a:schemeClr val="bg2"/>
                </a:solidFill>
                <a:latin typeface="Palatino Linotype" pitchFamily="18" charset="0"/>
              </a:rPr>
              <a:t>detector area:</a:t>
            </a:r>
            <a:r>
              <a:rPr lang="en-US" sz="1600" dirty="0" smtClean="0">
                <a:solidFill>
                  <a:schemeClr val="bg2"/>
                </a:solidFill>
                <a:latin typeface="Palatino Linotype" pitchFamily="18" charset="0"/>
              </a:rPr>
              <a:t> 246 cm</a:t>
            </a:r>
            <a:r>
              <a:rPr lang="en-US" sz="1600" baseline="30000" dirty="0" smtClean="0">
                <a:solidFill>
                  <a:schemeClr val="bg2"/>
                </a:solidFill>
                <a:latin typeface="Palatino Linotype" pitchFamily="18" charset="0"/>
              </a:rPr>
              <a:t>2</a:t>
            </a:r>
            <a:r>
              <a:rPr lang="en-US" sz="1600" dirty="0" smtClean="0">
                <a:solidFill>
                  <a:schemeClr val="bg2"/>
                </a:solidFill>
                <a:latin typeface="Palatino Linotype" pitchFamily="18" charset="0"/>
              </a:rPr>
              <a:t> </a:t>
            </a:r>
          </a:p>
          <a:p>
            <a:endParaRPr lang="en-GB" sz="1000" dirty="0" smtClean="0">
              <a:solidFill>
                <a:schemeClr val="bg2"/>
              </a:solidFill>
              <a:latin typeface="Palatino Linotype" pitchFamily="18" charset="0"/>
            </a:endParaRPr>
          </a:p>
          <a:p>
            <a:r>
              <a:rPr lang="en-US" sz="1600" b="1" dirty="0" smtClean="0">
                <a:solidFill>
                  <a:schemeClr val="bg2"/>
                </a:solidFill>
                <a:latin typeface="Palatino Linotype" pitchFamily="18" charset="0"/>
              </a:rPr>
              <a:t>K</a:t>
            </a:r>
            <a:r>
              <a:rPr lang="en-US" sz="1600" b="1" dirty="0" smtClean="0">
                <a:solidFill>
                  <a:schemeClr val="bg2"/>
                </a:solidFill>
                <a:latin typeface="Palatino Linotype" pitchFamily="18" charset="0"/>
                <a:sym typeface="Symbol"/>
              </a:rPr>
              <a:t>  yield: 0.1 %</a:t>
            </a:r>
            <a:endParaRPr lang="en-US" sz="1600" b="1" dirty="0" smtClean="0">
              <a:solidFill>
                <a:schemeClr val="bg2"/>
              </a:solidFill>
              <a:latin typeface="Palatino Linotype" pitchFamily="18" charset="0"/>
            </a:endParaRPr>
          </a:p>
          <a:p>
            <a:r>
              <a:rPr lang="en-US" sz="1600" b="1" dirty="0" smtClean="0">
                <a:solidFill>
                  <a:schemeClr val="bg2"/>
                </a:solidFill>
                <a:latin typeface="Palatino Linotype" pitchFamily="18" charset="0"/>
              </a:rPr>
              <a:t>yield ratio as in </a:t>
            </a:r>
            <a:r>
              <a:rPr lang="en-US" sz="1600" b="1" dirty="0" err="1" smtClean="0">
                <a:solidFill>
                  <a:schemeClr val="bg2"/>
                </a:solidFill>
                <a:latin typeface="Palatino Linotype" pitchFamily="18" charset="0"/>
              </a:rPr>
              <a:t>K</a:t>
            </a:r>
            <a:r>
              <a:rPr lang="en-US" sz="1600" b="1" baseline="30000" dirty="0" err="1" smtClean="0">
                <a:solidFill>
                  <a:schemeClr val="bg2"/>
                </a:solidFill>
                <a:latin typeface="Palatino Linotype" pitchFamily="18" charset="0"/>
                <a:sym typeface="Symbol"/>
              </a:rPr>
              <a:t></a:t>
            </a:r>
            <a:r>
              <a:rPr lang="en-US" sz="1600" b="1" dirty="0" err="1" smtClean="0">
                <a:solidFill>
                  <a:schemeClr val="bg2"/>
                </a:solidFill>
                <a:latin typeface="Palatino Linotype" pitchFamily="18" charset="0"/>
              </a:rPr>
              <a:t>p</a:t>
            </a:r>
            <a:endParaRPr lang="en-GB" sz="1600" dirty="0">
              <a:solidFill>
                <a:schemeClr val="bg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288" y="260350"/>
            <a:ext cx="86407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DA</a:t>
            </a:r>
            <a:r>
              <a:rPr lang="it-IT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ea typeface="+mj-ea"/>
                <a:cs typeface="+mj-cs"/>
              </a:rPr>
              <a:t>F</a:t>
            </a:r>
            <a:r>
              <a:rPr lang="it-IT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NE &amp; SIDDHARTA </a:t>
            </a:r>
            <a:r>
              <a:rPr lang="it-IT" sz="4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Timeline</a:t>
            </a:r>
            <a:endParaRPr lang="it-IT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5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845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16013" y="-100013"/>
            <a:ext cx="7772400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4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Conclusions</a:t>
            </a:r>
            <a:endParaRPr lang="it-IT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8313" y="668338"/>
            <a:ext cx="8459787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Kaons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are the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lowest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mass strange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particles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their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with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protons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neutrons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very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low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fundamental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be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investigated</a:t>
            </a: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Kaonic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atoms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in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particular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KH &amp;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Kd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represent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unique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tool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investigate the KN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low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DA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F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 collider @ LNF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best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low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momentum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K-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factory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available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represents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possibility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perform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leading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a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better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low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QCD in the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strangeness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sector</a:t>
            </a: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SIDDHARTA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with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its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data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taking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campaign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2009,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delivered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fundamental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results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based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on the KH, K</a:t>
            </a:r>
            <a:r>
              <a:rPr lang="it-IT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 and K</a:t>
            </a:r>
            <a:r>
              <a:rPr lang="it-IT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shift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width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measurements</a:t>
            </a: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SIDDHARTA-2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in 2019,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aims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deliver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first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ever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the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Kd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1s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level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shift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width</a:t>
            </a: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it-IT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SIDDHARTA-2 future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involve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hangingPunct="1"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light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kaonic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K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C,…) </a:t>
            </a:r>
          </a:p>
          <a:p>
            <a:pPr eaLnBrk="1" hangingPunct="1"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kaonic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Si, K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Pb…) </a:t>
            </a:r>
          </a:p>
          <a:p>
            <a:pPr eaLnBrk="1" hangingPunct="1"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Kaonic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1s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 -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7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Radiative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sigmonic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5" y="-100013"/>
            <a:ext cx="64087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 !</a:t>
            </a:r>
          </a:p>
        </p:txBody>
      </p:sp>
      <p:pic>
        <p:nvPicPr>
          <p:cNvPr id="2150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37338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75"/>
            <a:ext cx="489743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7486650" cy="977901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Summary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735013"/>
            <a:ext cx="7772400" cy="4454525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err="1" smtClean="0">
                <a:solidFill>
                  <a:srgbClr val="FFFF00"/>
                </a:solidFill>
              </a:rPr>
              <a:t>Physics</a:t>
            </a:r>
            <a:r>
              <a:rPr lang="it-IT" sz="2400" dirty="0" smtClean="0">
                <a:solidFill>
                  <a:srgbClr val="FFFF00"/>
                </a:solidFill>
              </a:rPr>
              <a:t> case: </a:t>
            </a:r>
            <a:r>
              <a:rPr lang="it-IT" sz="2400" dirty="0" err="1" smtClean="0">
                <a:solidFill>
                  <a:srgbClr val="FFFF00"/>
                </a:solidFill>
              </a:rPr>
              <a:t>why</a:t>
            </a:r>
            <a:r>
              <a:rPr lang="it-IT" sz="2400" dirty="0" smtClean="0">
                <a:solidFill>
                  <a:srgbClr val="FFFF00"/>
                </a:solidFill>
              </a:rPr>
              <a:t> STRANGE </a:t>
            </a:r>
            <a:r>
              <a:rPr lang="it-IT" sz="2400" dirty="0" err="1" smtClean="0">
                <a:solidFill>
                  <a:srgbClr val="FFFF00"/>
                </a:solidFill>
              </a:rPr>
              <a:t>exotic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atoms</a:t>
            </a:r>
            <a:endParaRPr lang="it-IT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it-IT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The DA</a:t>
            </a:r>
            <a:r>
              <a:rPr lang="it-IT" sz="2400" dirty="0" smtClean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it-IT" sz="2400" dirty="0" smtClean="0">
                <a:solidFill>
                  <a:srgbClr val="FFFF00"/>
                </a:solidFill>
              </a:rPr>
              <a:t>NE </a:t>
            </a:r>
            <a:r>
              <a:rPr lang="it-IT" sz="2400" dirty="0" smtClean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it-IT" sz="2400" dirty="0" smtClean="0">
                <a:solidFill>
                  <a:srgbClr val="FFFF00"/>
                </a:solidFill>
              </a:rPr>
              <a:t>-</a:t>
            </a:r>
            <a:r>
              <a:rPr lang="it-IT" sz="2400" dirty="0" err="1" smtClean="0">
                <a:solidFill>
                  <a:srgbClr val="FFFF00"/>
                </a:solidFill>
              </a:rPr>
              <a:t>factory</a:t>
            </a:r>
            <a:r>
              <a:rPr lang="it-IT" sz="2400" dirty="0" smtClean="0">
                <a:solidFill>
                  <a:srgbClr val="FFFF00"/>
                </a:solidFill>
              </a:rPr>
              <a:t> @ LNF</a:t>
            </a:r>
          </a:p>
          <a:p>
            <a:pPr eaLnBrk="1" hangingPunct="1">
              <a:defRPr/>
            </a:pPr>
            <a:endParaRPr lang="it-IT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The SIDDHARTA </a:t>
            </a:r>
            <a:r>
              <a:rPr lang="it-IT" sz="2400" dirty="0" err="1" smtClean="0">
                <a:solidFill>
                  <a:srgbClr val="FFFF00"/>
                </a:solidFill>
              </a:rPr>
              <a:t>experiment</a:t>
            </a:r>
            <a:r>
              <a:rPr lang="it-IT" sz="2400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it-IT" sz="2000" dirty="0" smtClean="0">
                <a:solidFill>
                  <a:srgbClr val="FFFF00"/>
                </a:solidFill>
              </a:rPr>
              <a:t>Basic </a:t>
            </a:r>
            <a:r>
              <a:rPr lang="it-IT" sz="2000" dirty="0" err="1" smtClean="0">
                <a:solidFill>
                  <a:srgbClr val="FFFF00"/>
                </a:solidFill>
              </a:rPr>
              <a:t>concepts</a:t>
            </a:r>
            <a:r>
              <a:rPr lang="it-IT" sz="2000" dirty="0" smtClean="0">
                <a:solidFill>
                  <a:srgbClr val="FFFF00"/>
                </a:solidFill>
              </a:rPr>
              <a:t> and setup</a:t>
            </a:r>
          </a:p>
          <a:p>
            <a:pPr lvl="1" eaLnBrk="1" hangingPunct="1">
              <a:defRPr/>
            </a:pPr>
            <a:r>
              <a:rPr lang="it-IT" sz="2000" dirty="0" smtClean="0">
                <a:solidFill>
                  <a:srgbClr val="FFFF00"/>
                </a:solidFill>
              </a:rPr>
              <a:t>K-He, KH </a:t>
            </a:r>
            <a:r>
              <a:rPr lang="it-IT" sz="2000" dirty="0" err="1" smtClean="0">
                <a:solidFill>
                  <a:srgbClr val="FFFF00"/>
                </a:solidFill>
              </a:rPr>
              <a:t>results</a:t>
            </a:r>
            <a:endParaRPr lang="it-IT" sz="2000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it-IT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SIDDHARTA-2 </a:t>
            </a:r>
            <a:r>
              <a:rPr lang="it-IT" sz="2400" dirty="0" err="1" smtClean="0">
                <a:solidFill>
                  <a:srgbClr val="FFFF00"/>
                </a:solidFill>
              </a:rPr>
              <a:t>experiment</a:t>
            </a:r>
            <a:r>
              <a:rPr lang="it-IT" sz="2400" dirty="0" smtClean="0">
                <a:solidFill>
                  <a:srgbClr val="FFFF00"/>
                </a:solidFill>
              </a:rPr>
              <a:t>: a </a:t>
            </a:r>
            <a:r>
              <a:rPr lang="it-IT" sz="2400" dirty="0" err="1" smtClean="0">
                <a:solidFill>
                  <a:srgbClr val="FFFF00"/>
                </a:solidFill>
              </a:rPr>
              <a:t>quest</a:t>
            </a:r>
            <a:r>
              <a:rPr lang="it-IT" sz="2400" dirty="0" smtClean="0">
                <a:solidFill>
                  <a:srgbClr val="FFFF00"/>
                </a:solidFill>
              </a:rPr>
              <a:t> for </a:t>
            </a:r>
            <a:r>
              <a:rPr lang="it-IT" sz="2400" dirty="0" err="1" smtClean="0">
                <a:solidFill>
                  <a:srgbClr val="FFFF00"/>
                </a:solidFill>
              </a:rPr>
              <a:t>Kd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it-IT" sz="2000" dirty="0" smtClean="0">
                <a:solidFill>
                  <a:srgbClr val="FFFF00"/>
                </a:solidFill>
              </a:rPr>
              <a:t>New setup and detectors</a:t>
            </a:r>
          </a:p>
          <a:p>
            <a:pPr lvl="1" eaLnBrk="1" hangingPunct="1">
              <a:defRPr/>
            </a:pPr>
            <a:r>
              <a:rPr lang="it-IT" sz="2000" dirty="0" err="1" smtClean="0">
                <a:solidFill>
                  <a:srgbClr val="FFFF00"/>
                </a:solidFill>
              </a:rPr>
              <a:t>Expected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improvements</a:t>
            </a:r>
            <a:endParaRPr lang="it-IT" sz="2000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it-IT" sz="20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sz="2400" dirty="0" err="1" smtClean="0">
                <a:solidFill>
                  <a:srgbClr val="FFFF00"/>
                </a:solidFill>
              </a:rPr>
              <a:t>Conclusions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STRANGE </a:t>
            </a:r>
            <a:r>
              <a:rPr lang="it-IT" dirty="0" err="1" smtClean="0"/>
              <a:t>exotic</a:t>
            </a:r>
            <a:r>
              <a:rPr lang="it-IT" dirty="0" smtClean="0"/>
              <a:t> </a:t>
            </a:r>
            <a:r>
              <a:rPr lang="it-IT" dirty="0" err="1" smtClean="0"/>
              <a:t>atoms</a:t>
            </a:r>
            <a:endParaRPr lang="it-IT" dirty="0"/>
          </a:p>
        </p:txBody>
      </p:sp>
      <p:pic>
        <p:nvPicPr>
          <p:cNvPr id="6147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48609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38163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Strange quark mass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still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together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with the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u,d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quark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lower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than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it-IT" sz="1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QCD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parameter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(≈ 217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MeV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75" y="3573463"/>
            <a:ext cx="3816350" cy="147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low energies, the (running) coupling constant of  QCD becomes higher and color confinement is observed. A perturbative approach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anymore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possible!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7313" y="2254250"/>
            <a:ext cx="38163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strong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strange quark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with ‘standard’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eaLnBrk="1" hangingPunct="1"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there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any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place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strange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2" descr="http://astrobites.org/wp-content/uploads/2014/08/quark-neutrons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003550"/>
            <a:ext cx="50577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950" y="5326063"/>
            <a:ext cx="3527425" cy="1476375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Kaons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are the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lowest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mass strange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particles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their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with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protons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neutrons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</a:t>
            </a:r>
            <a:r>
              <a:rPr 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</a:t>
            </a:r>
            <a:r>
              <a:rPr 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</a:t>
            </a:r>
            <a:r>
              <a:rPr 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fundamental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be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investigated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/>
          </p:cNvSpPr>
          <p:nvPr/>
        </p:nvSpPr>
        <p:spPr bwMode="auto">
          <a:xfrm>
            <a:off x="180975" y="765175"/>
            <a:ext cx="5183188" cy="4752975"/>
          </a:xfrm>
          <a:prstGeom prst="ellipse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757238" y="1485900"/>
            <a:ext cx="215900" cy="2159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692150" y="1374775"/>
            <a:ext cx="3206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3" name="Oval 42"/>
          <p:cNvSpPr>
            <a:spLocks/>
          </p:cNvSpPr>
          <p:nvPr/>
        </p:nvSpPr>
        <p:spPr bwMode="auto">
          <a:xfrm>
            <a:off x="539750" y="1270000"/>
            <a:ext cx="576263" cy="474663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/>
              <a:t>-</a:t>
            </a: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1908175" y="2420938"/>
            <a:ext cx="1728788" cy="1584325"/>
          </a:xfrm>
          <a:prstGeom prst="ellipse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0"/>
            <a:ext cx="7386637" cy="785813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Kaonic</a:t>
            </a:r>
            <a:r>
              <a:rPr lang="it-IT" dirty="0" smtClean="0"/>
              <a:t> </a:t>
            </a:r>
            <a:r>
              <a:rPr lang="it-IT" dirty="0" err="1" smtClean="0"/>
              <a:t>atoms</a:t>
            </a:r>
            <a:endParaRPr lang="it-IT" dirty="0"/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483768" y="2952750"/>
            <a:ext cx="504825" cy="47625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2609189" y="2992729"/>
            <a:ext cx="509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1476375" y="1989138"/>
            <a:ext cx="2592388" cy="2376487"/>
          </a:xfrm>
          <a:prstGeom prst="ellipse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>
            <a:off x="1044575" y="1557338"/>
            <a:ext cx="3455988" cy="3168650"/>
          </a:xfrm>
          <a:prstGeom prst="ellipse">
            <a:avLst/>
          </a:prstGeom>
          <a:noFill/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3132138" y="2278063"/>
            <a:ext cx="368300" cy="3381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2268538" y="1270000"/>
            <a:ext cx="390525" cy="3381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2773363" y="1701800"/>
            <a:ext cx="388937" cy="3381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828675" y="765175"/>
            <a:ext cx="7048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25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43"/>
          <p:cNvSpPr>
            <a:spLocks/>
          </p:cNvSpPr>
          <p:nvPr/>
        </p:nvSpPr>
        <p:spPr bwMode="auto">
          <a:xfrm>
            <a:off x="828675" y="2349500"/>
            <a:ext cx="576263" cy="576263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44"/>
          <p:cNvSpPr>
            <a:spLocks/>
          </p:cNvSpPr>
          <p:nvPr/>
        </p:nvSpPr>
        <p:spPr bwMode="auto">
          <a:xfrm>
            <a:off x="1260475" y="3070225"/>
            <a:ext cx="576263" cy="5746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>
            <a:spLocks/>
          </p:cNvSpPr>
          <p:nvPr/>
        </p:nvSpPr>
        <p:spPr bwMode="auto">
          <a:xfrm>
            <a:off x="828675" y="2420938"/>
            <a:ext cx="576263" cy="47625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/>
              <a:t>-</a:t>
            </a:r>
          </a:p>
        </p:txBody>
      </p:sp>
      <p:sp>
        <p:nvSpPr>
          <p:cNvPr id="47" name="Oval 46"/>
          <p:cNvSpPr>
            <a:spLocks/>
          </p:cNvSpPr>
          <p:nvPr/>
        </p:nvSpPr>
        <p:spPr bwMode="auto">
          <a:xfrm>
            <a:off x="1260475" y="3141663"/>
            <a:ext cx="576263" cy="47625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/>
              <a:t>-</a:t>
            </a: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808038" y="1593850"/>
            <a:ext cx="420687" cy="993775"/>
          </a:xfrm>
          <a:custGeom>
            <a:avLst/>
            <a:gdLst>
              <a:gd name="connsiteX0" fmla="*/ 75513 w 420130"/>
              <a:gd name="connsiteY0" fmla="*/ 0 h 994032"/>
              <a:gd name="connsiteX1" fmla="*/ 405027 w 420130"/>
              <a:gd name="connsiteY1" fmla="*/ 82378 h 994032"/>
              <a:gd name="connsiteX2" fmla="*/ 1373 w 420130"/>
              <a:gd name="connsiteY2" fmla="*/ 263610 h 994032"/>
              <a:gd name="connsiteX3" fmla="*/ 413265 w 420130"/>
              <a:gd name="connsiteY3" fmla="*/ 403654 h 994032"/>
              <a:gd name="connsiteX4" fmla="*/ 42562 w 420130"/>
              <a:gd name="connsiteY4" fmla="*/ 634313 h 994032"/>
              <a:gd name="connsiteX5" fmla="*/ 372075 w 420130"/>
              <a:gd name="connsiteY5" fmla="*/ 741405 h 994032"/>
              <a:gd name="connsiteX6" fmla="*/ 289697 w 420130"/>
              <a:gd name="connsiteY6" fmla="*/ 963827 h 994032"/>
              <a:gd name="connsiteX7" fmla="*/ 314411 w 420130"/>
              <a:gd name="connsiteY7" fmla="*/ 922637 h 994032"/>
              <a:gd name="connsiteX8" fmla="*/ 306173 w 420130"/>
              <a:gd name="connsiteY8" fmla="*/ 922637 h 99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30" h="994032">
                <a:moveTo>
                  <a:pt x="75513" y="0"/>
                </a:moveTo>
                <a:cubicBezTo>
                  <a:pt x="246448" y="19221"/>
                  <a:pt x="417384" y="38443"/>
                  <a:pt x="405027" y="82378"/>
                </a:cubicBezTo>
                <a:cubicBezTo>
                  <a:pt x="392670" y="126313"/>
                  <a:pt x="0" y="210064"/>
                  <a:pt x="1373" y="263610"/>
                </a:cubicBezTo>
                <a:cubicBezTo>
                  <a:pt x="2746" y="317156"/>
                  <a:pt x="406400" y="341870"/>
                  <a:pt x="413265" y="403654"/>
                </a:cubicBezTo>
                <a:cubicBezTo>
                  <a:pt x="420130" y="465438"/>
                  <a:pt x="49427" y="578021"/>
                  <a:pt x="42562" y="634313"/>
                </a:cubicBezTo>
                <a:cubicBezTo>
                  <a:pt x="35697" y="690605"/>
                  <a:pt x="330886" y="686486"/>
                  <a:pt x="372075" y="741405"/>
                </a:cubicBezTo>
                <a:cubicBezTo>
                  <a:pt x="413264" y="796324"/>
                  <a:pt x="299308" y="933622"/>
                  <a:pt x="289697" y="963827"/>
                </a:cubicBezTo>
                <a:cubicBezTo>
                  <a:pt x="280086" y="994032"/>
                  <a:pt x="311665" y="929502"/>
                  <a:pt x="314411" y="922637"/>
                </a:cubicBezTo>
                <a:cubicBezTo>
                  <a:pt x="317157" y="915772"/>
                  <a:pt x="311665" y="919204"/>
                  <a:pt x="306173" y="92263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 rot="19350529">
            <a:off x="1173163" y="2803525"/>
            <a:ext cx="368300" cy="417513"/>
          </a:xfrm>
          <a:custGeom>
            <a:avLst/>
            <a:gdLst>
              <a:gd name="connsiteX0" fmla="*/ 75513 w 420130"/>
              <a:gd name="connsiteY0" fmla="*/ 0 h 994032"/>
              <a:gd name="connsiteX1" fmla="*/ 405027 w 420130"/>
              <a:gd name="connsiteY1" fmla="*/ 82378 h 994032"/>
              <a:gd name="connsiteX2" fmla="*/ 1373 w 420130"/>
              <a:gd name="connsiteY2" fmla="*/ 263610 h 994032"/>
              <a:gd name="connsiteX3" fmla="*/ 413265 w 420130"/>
              <a:gd name="connsiteY3" fmla="*/ 403654 h 994032"/>
              <a:gd name="connsiteX4" fmla="*/ 42562 w 420130"/>
              <a:gd name="connsiteY4" fmla="*/ 634313 h 994032"/>
              <a:gd name="connsiteX5" fmla="*/ 372075 w 420130"/>
              <a:gd name="connsiteY5" fmla="*/ 741405 h 994032"/>
              <a:gd name="connsiteX6" fmla="*/ 289697 w 420130"/>
              <a:gd name="connsiteY6" fmla="*/ 963827 h 994032"/>
              <a:gd name="connsiteX7" fmla="*/ 314411 w 420130"/>
              <a:gd name="connsiteY7" fmla="*/ 922637 h 994032"/>
              <a:gd name="connsiteX8" fmla="*/ 306173 w 420130"/>
              <a:gd name="connsiteY8" fmla="*/ 922637 h 99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30" h="994032">
                <a:moveTo>
                  <a:pt x="75513" y="0"/>
                </a:moveTo>
                <a:cubicBezTo>
                  <a:pt x="246448" y="19221"/>
                  <a:pt x="417384" y="38443"/>
                  <a:pt x="405027" y="82378"/>
                </a:cubicBezTo>
                <a:cubicBezTo>
                  <a:pt x="392670" y="126313"/>
                  <a:pt x="0" y="210064"/>
                  <a:pt x="1373" y="263610"/>
                </a:cubicBezTo>
                <a:cubicBezTo>
                  <a:pt x="2746" y="317156"/>
                  <a:pt x="406400" y="341870"/>
                  <a:pt x="413265" y="403654"/>
                </a:cubicBezTo>
                <a:cubicBezTo>
                  <a:pt x="420130" y="465438"/>
                  <a:pt x="49427" y="578021"/>
                  <a:pt x="42562" y="634313"/>
                </a:cubicBezTo>
                <a:cubicBezTo>
                  <a:pt x="35697" y="690605"/>
                  <a:pt x="330886" y="686486"/>
                  <a:pt x="372075" y="741405"/>
                </a:cubicBezTo>
                <a:cubicBezTo>
                  <a:pt x="413264" y="796324"/>
                  <a:pt x="299308" y="933622"/>
                  <a:pt x="289697" y="963827"/>
                </a:cubicBezTo>
                <a:cubicBezTo>
                  <a:pt x="280086" y="994032"/>
                  <a:pt x="311665" y="929502"/>
                  <a:pt x="314411" y="922637"/>
                </a:cubicBezTo>
                <a:cubicBezTo>
                  <a:pt x="317157" y="915772"/>
                  <a:pt x="311665" y="919204"/>
                  <a:pt x="306173" y="92263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6200000" flipH="1">
            <a:off x="2232025" y="2817813"/>
            <a:ext cx="360363" cy="2873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/>
          <p:cNvSpPr txBox="1">
            <a:spLocks/>
          </p:cNvSpPr>
          <p:nvPr/>
        </p:nvSpPr>
        <p:spPr>
          <a:xfrm>
            <a:off x="323850" y="3070225"/>
            <a:ext cx="917575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2052638" y="3717925"/>
            <a:ext cx="1054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48"/>
          <p:cNvSpPr>
            <a:spLocks/>
          </p:cNvSpPr>
          <p:nvPr/>
        </p:nvSpPr>
        <p:spPr bwMode="auto">
          <a:xfrm>
            <a:off x="1908175" y="2420938"/>
            <a:ext cx="576263" cy="47625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/>
              <a:t>-</a:t>
            </a: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 rot="2687281">
            <a:off x="1709738" y="2851150"/>
            <a:ext cx="369887" cy="417513"/>
          </a:xfrm>
          <a:custGeom>
            <a:avLst/>
            <a:gdLst>
              <a:gd name="connsiteX0" fmla="*/ 75513 w 420130"/>
              <a:gd name="connsiteY0" fmla="*/ 0 h 994032"/>
              <a:gd name="connsiteX1" fmla="*/ 405027 w 420130"/>
              <a:gd name="connsiteY1" fmla="*/ 82378 h 994032"/>
              <a:gd name="connsiteX2" fmla="*/ 1373 w 420130"/>
              <a:gd name="connsiteY2" fmla="*/ 263610 h 994032"/>
              <a:gd name="connsiteX3" fmla="*/ 413265 w 420130"/>
              <a:gd name="connsiteY3" fmla="*/ 403654 h 994032"/>
              <a:gd name="connsiteX4" fmla="*/ 42562 w 420130"/>
              <a:gd name="connsiteY4" fmla="*/ 634313 h 994032"/>
              <a:gd name="connsiteX5" fmla="*/ 372075 w 420130"/>
              <a:gd name="connsiteY5" fmla="*/ 741405 h 994032"/>
              <a:gd name="connsiteX6" fmla="*/ 289697 w 420130"/>
              <a:gd name="connsiteY6" fmla="*/ 963827 h 994032"/>
              <a:gd name="connsiteX7" fmla="*/ 314411 w 420130"/>
              <a:gd name="connsiteY7" fmla="*/ 922637 h 994032"/>
              <a:gd name="connsiteX8" fmla="*/ 306173 w 420130"/>
              <a:gd name="connsiteY8" fmla="*/ 922637 h 99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30" h="994032">
                <a:moveTo>
                  <a:pt x="75513" y="0"/>
                </a:moveTo>
                <a:cubicBezTo>
                  <a:pt x="246448" y="19221"/>
                  <a:pt x="417384" y="38443"/>
                  <a:pt x="405027" y="82378"/>
                </a:cubicBezTo>
                <a:cubicBezTo>
                  <a:pt x="392670" y="126313"/>
                  <a:pt x="0" y="210064"/>
                  <a:pt x="1373" y="263610"/>
                </a:cubicBezTo>
                <a:cubicBezTo>
                  <a:pt x="2746" y="317156"/>
                  <a:pt x="406400" y="341870"/>
                  <a:pt x="413265" y="403654"/>
                </a:cubicBezTo>
                <a:cubicBezTo>
                  <a:pt x="420130" y="465438"/>
                  <a:pt x="49427" y="578021"/>
                  <a:pt x="42562" y="634313"/>
                </a:cubicBezTo>
                <a:cubicBezTo>
                  <a:pt x="35697" y="690605"/>
                  <a:pt x="330886" y="686486"/>
                  <a:pt x="372075" y="741405"/>
                </a:cubicBezTo>
                <a:cubicBezTo>
                  <a:pt x="413264" y="796324"/>
                  <a:pt x="299308" y="933622"/>
                  <a:pt x="289697" y="963827"/>
                </a:cubicBezTo>
                <a:cubicBezTo>
                  <a:pt x="280086" y="994032"/>
                  <a:pt x="311665" y="929502"/>
                  <a:pt x="314411" y="922637"/>
                </a:cubicBezTo>
                <a:cubicBezTo>
                  <a:pt x="317157" y="915772"/>
                  <a:pt x="311665" y="919204"/>
                  <a:pt x="306173" y="92263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07950" y="1557338"/>
            <a:ext cx="368300" cy="3381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</a:p>
        </p:txBody>
      </p:sp>
      <p:pic>
        <p:nvPicPr>
          <p:cNvPr id="720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822325"/>
            <a:ext cx="33813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41"/>
          <p:cNvSpPr txBox="1"/>
          <p:nvPr/>
        </p:nvSpPr>
        <p:spPr>
          <a:xfrm>
            <a:off x="5437188" y="4664075"/>
            <a:ext cx="3582987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interaction causes a shifting of the energy of the lowest atomic level from its purely electromagnetic value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reduces the lifetime of the state, so Xray transitions to this final atomic level are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broadened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678488"/>
            <a:ext cx="2147888" cy="10144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5686425"/>
            <a:ext cx="3024187" cy="10080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/>
      <p:bldP spid="43" grpId="0" animBg="1"/>
      <p:bldP spid="43" grpId="1" animBg="1"/>
      <p:bldP spid="14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42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5" grpId="0"/>
      <p:bldP spid="56" grpId="0"/>
      <p:bldP spid="49" grpId="0" animBg="1"/>
      <p:bldP spid="57" grpId="0" animBg="1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Kaonic</a:t>
            </a:r>
            <a:r>
              <a:rPr lang="it-IT" dirty="0" smtClean="0"/>
              <a:t> </a:t>
            </a:r>
            <a:r>
              <a:rPr lang="it-IT" dirty="0" err="1" smtClean="0"/>
              <a:t>atoms</a:t>
            </a:r>
            <a:endParaRPr lang="it-IT" dirty="0"/>
          </a:p>
        </p:txBody>
      </p:sp>
      <p:pic>
        <p:nvPicPr>
          <p:cNvPr id="8195" name="Picture 3" descr="pre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176713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 bwMode="auto">
          <a:xfrm>
            <a:off x="684213" y="2708275"/>
            <a:ext cx="3240087" cy="10810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19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91138" y="2362200"/>
          <a:ext cx="276066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zione" r:id="rId4" imgW="2044700" imgH="812800" progId="Equation.3">
                  <p:embed/>
                </p:oleObj>
              </mc:Choice>
              <mc:Fallback>
                <p:oleObj name="Equazione" r:id="rId4" imgW="2044700" imgH="8128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2362200"/>
                        <a:ext cx="2760662" cy="10969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00563" y="1171575"/>
            <a:ext cx="4643437" cy="1368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t-IT" sz="1800" kern="0" dirty="0" smtClean="0"/>
              <a:t>Energy </a:t>
            </a:r>
            <a:r>
              <a:rPr lang="it-IT" sz="1800" kern="0" dirty="0" err="1" smtClean="0"/>
              <a:t>shift</a:t>
            </a:r>
            <a:r>
              <a:rPr lang="it-IT" sz="1800" kern="0" dirty="0" smtClean="0"/>
              <a:t> </a:t>
            </a:r>
            <a:r>
              <a:rPr lang="it-IT" sz="1800" kern="0" dirty="0" smtClean="0">
                <a:latin typeface="Symbol" pitchFamily="18" charset="2"/>
              </a:rPr>
              <a:t>e</a:t>
            </a:r>
            <a:r>
              <a:rPr lang="it-IT" sz="1800" kern="0" dirty="0" smtClean="0"/>
              <a:t> and line </a:t>
            </a:r>
            <a:r>
              <a:rPr lang="it-IT" sz="1800" kern="0" dirty="0" err="1" smtClean="0"/>
              <a:t>width</a:t>
            </a:r>
            <a:r>
              <a:rPr lang="it-IT" sz="1800" kern="0" dirty="0" smtClean="0"/>
              <a:t> </a:t>
            </a:r>
            <a:r>
              <a:rPr lang="it-IT" sz="1800" kern="0" dirty="0" smtClean="0">
                <a:latin typeface="Symbol" pitchFamily="18" charset="2"/>
              </a:rPr>
              <a:t>G</a:t>
            </a:r>
            <a:r>
              <a:rPr lang="it-IT" sz="1800" kern="0" dirty="0" smtClean="0"/>
              <a:t> of 1s state are </a:t>
            </a:r>
            <a:r>
              <a:rPr lang="it-IT" sz="1800" kern="0" dirty="0" err="1" smtClean="0"/>
              <a:t>related</a:t>
            </a:r>
            <a:r>
              <a:rPr lang="it-IT" sz="1800" kern="0" dirty="0" smtClean="0"/>
              <a:t> to </a:t>
            </a:r>
            <a:r>
              <a:rPr lang="it-IT" sz="1800" kern="0" dirty="0" err="1" smtClean="0"/>
              <a:t>real</a:t>
            </a:r>
            <a:r>
              <a:rPr lang="it-IT" sz="1800" kern="0" dirty="0" smtClean="0"/>
              <a:t> and </a:t>
            </a:r>
            <a:r>
              <a:rPr lang="it-IT" sz="1800" kern="0" dirty="0" err="1" smtClean="0"/>
              <a:t>imaginary</a:t>
            </a:r>
            <a:r>
              <a:rPr lang="it-IT" sz="1800" kern="0" dirty="0" smtClean="0"/>
              <a:t> part of the S-</a:t>
            </a:r>
            <a:r>
              <a:rPr lang="it-IT" sz="1800" kern="0" dirty="0" err="1" smtClean="0"/>
              <a:t>wave</a:t>
            </a:r>
            <a:r>
              <a:rPr lang="it-IT" sz="1800" kern="0" dirty="0" smtClean="0"/>
              <a:t> </a:t>
            </a:r>
            <a:r>
              <a:rPr lang="it-IT" sz="1800" kern="0" dirty="0" err="1" smtClean="0"/>
              <a:t>scattering</a:t>
            </a:r>
            <a:r>
              <a:rPr lang="it-IT" sz="1800" kern="0" dirty="0" smtClean="0"/>
              <a:t> </a:t>
            </a:r>
            <a:r>
              <a:rPr lang="it-IT" sz="1800" kern="0" dirty="0" err="1" smtClean="0"/>
              <a:t>length</a:t>
            </a:r>
            <a:r>
              <a:rPr lang="it-IT" sz="1800" kern="0" dirty="0" smtClean="0"/>
              <a:t> (</a:t>
            </a:r>
            <a:r>
              <a:rPr lang="it-IT" sz="1800" kern="0" dirty="0" err="1" smtClean="0"/>
              <a:t>Deser-Trueman</a:t>
            </a:r>
            <a:r>
              <a:rPr lang="it-IT" sz="1800" kern="0" dirty="0" smtClean="0"/>
              <a:t> formula) :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446588" y="3727450"/>
            <a:ext cx="4643437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Scattering lengths can be expressed in terms of antiK-N isospin dependent scattering lengths: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200" name="Object 7"/>
          <p:cNvGraphicFramePr>
            <a:graphicFrameLocks noChangeAspect="1"/>
          </p:cNvGraphicFramePr>
          <p:nvPr/>
        </p:nvGraphicFramePr>
        <p:xfrm>
          <a:off x="5291138" y="4699000"/>
          <a:ext cx="295433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6" imgW="1981200" imgH="838200" progId="Equation.3">
                  <p:embed/>
                </p:oleObj>
              </mc:Choice>
              <mc:Fallback>
                <p:oleObj name="Equation" r:id="rId6" imgW="1981200" imgH="838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4699000"/>
                        <a:ext cx="2954337" cy="12509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-4763"/>
            <a:ext cx="7415212" cy="841376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The KH &amp; K</a:t>
            </a:r>
            <a:r>
              <a:rPr lang="it-IT" baseline="30000" dirty="0" smtClean="0"/>
              <a:t>4</a:t>
            </a:r>
            <a:r>
              <a:rPr lang="it-IT" dirty="0" smtClean="0"/>
              <a:t>He ‘</a:t>
            </a:r>
            <a:r>
              <a:rPr lang="it-IT" dirty="0" err="1" smtClean="0"/>
              <a:t>puzzles</a:t>
            </a:r>
            <a:r>
              <a:rPr lang="it-IT" dirty="0" smtClean="0"/>
              <a:t>’</a:t>
            </a:r>
            <a:endParaRPr lang="it-IT" dirty="0"/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977900"/>
            <a:ext cx="45339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3"/>
            <a:ext cx="452278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992188"/>
            <a:ext cx="4157663" cy="29829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44975"/>
            <a:ext cx="27193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5708650"/>
            <a:ext cx="2832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960938" y="6103938"/>
            <a:ext cx="4052887" cy="646112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puzzles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have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been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finally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solved</a:t>
            </a:r>
            <a:r>
              <a:rPr lang="it-IT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by the SIDDHARTA  </a:t>
            </a:r>
            <a:r>
              <a:rPr lang="it-IT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0805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solidFill>
                  <a:srgbClr val="FFFF00"/>
                </a:solidFill>
              </a:rPr>
              <a:t>The DA</a:t>
            </a:r>
            <a:r>
              <a:rPr lang="it-IT" dirty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it-IT" dirty="0">
                <a:solidFill>
                  <a:srgbClr val="FFFF00"/>
                </a:solidFill>
              </a:rPr>
              <a:t>NE </a:t>
            </a:r>
            <a:r>
              <a:rPr lang="it-IT" dirty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it-IT" dirty="0">
                <a:solidFill>
                  <a:srgbClr val="FFFF00"/>
                </a:solidFill>
              </a:rPr>
              <a:t>-</a:t>
            </a:r>
            <a:r>
              <a:rPr lang="it-IT" dirty="0" err="1">
                <a:solidFill>
                  <a:srgbClr val="FFFF00"/>
                </a:solidFill>
              </a:rPr>
              <a:t>factory</a:t>
            </a:r>
            <a:r>
              <a:rPr lang="it-IT" dirty="0">
                <a:solidFill>
                  <a:srgbClr val="FFFF00"/>
                </a:solidFill>
              </a:rPr>
              <a:t> @ LNF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3800" y="890588"/>
            <a:ext cx="40290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2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it-IT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510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 typeface="Symbol"/>
              <a:buChar char="F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49.2 % in K</a:t>
            </a:r>
            <a:r>
              <a:rPr lang="it-IT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it-IT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 to back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(≈ 127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</a:t>
            </a:r>
            <a:r>
              <a:rPr lang="it-IT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 of produced kaons: about 1000/second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7323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971925"/>
            <a:ext cx="66706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050" y="4456113"/>
            <a:ext cx="2249488" cy="157003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it-IT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factory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FFFF00"/>
                </a:solidFill>
              </a:rPr>
              <a:t>The SIDDHARTA </a:t>
            </a:r>
            <a:r>
              <a:rPr lang="it-IT" dirty="0" err="1" smtClean="0">
                <a:solidFill>
                  <a:srgbClr val="FFFF00"/>
                </a:solidFill>
              </a:rPr>
              <a:t>setup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43926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539750" y="3573463"/>
            <a:ext cx="431800" cy="38893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1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924300" y="3573463"/>
            <a:ext cx="503238" cy="38893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1200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it-IT" sz="12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051050" y="3573463"/>
            <a:ext cx="433388" cy="38893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</a:p>
        </p:txBody>
      </p:sp>
      <p:sp>
        <p:nvSpPr>
          <p:cNvPr id="24" name="Explosion 2 23"/>
          <p:cNvSpPr/>
          <p:nvPr/>
        </p:nvSpPr>
        <p:spPr bwMode="auto">
          <a:xfrm>
            <a:off x="1979613" y="3357563"/>
            <a:ext cx="647700" cy="760412"/>
          </a:xfrm>
          <a:prstGeom prst="irregularSeal2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1620838" y="2997200"/>
            <a:ext cx="1366838" cy="714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>
            <a:off x="1764507" y="4220369"/>
            <a:ext cx="935037" cy="730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195513" y="1989138"/>
            <a:ext cx="3778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39975" y="4365625"/>
            <a:ext cx="4095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it-IT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34"/>
          <p:cNvSpPr/>
          <p:nvPr/>
        </p:nvSpPr>
        <p:spPr bwMode="auto">
          <a:xfrm rot="19393241">
            <a:off x="1890713" y="1782763"/>
            <a:ext cx="287337" cy="762000"/>
          </a:xfrm>
          <a:custGeom>
            <a:avLst/>
            <a:gdLst>
              <a:gd name="connsiteX0" fmla="*/ 75513 w 420130"/>
              <a:gd name="connsiteY0" fmla="*/ 0 h 994032"/>
              <a:gd name="connsiteX1" fmla="*/ 405027 w 420130"/>
              <a:gd name="connsiteY1" fmla="*/ 82378 h 994032"/>
              <a:gd name="connsiteX2" fmla="*/ 1373 w 420130"/>
              <a:gd name="connsiteY2" fmla="*/ 263610 h 994032"/>
              <a:gd name="connsiteX3" fmla="*/ 413265 w 420130"/>
              <a:gd name="connsiteY3" fmla="*/ 403654 h 994032"/>
              <a:gd name="connsiteX4" fmla="*/ 42562 w 420130"/>
              <a:gd name="connsiteY4" fmla="*/ 634313 h 994032"/>
              <a:gd name="connsiteX5" fmla="*/ 372075 w 420130"/>
              <a:gd name="connsiteY5" fmla="*/ 741405 h 994032"/>
              <a:gd name="connsiteX6" fmla="*/ 289697 w 420130"/>
              <a:gd name="connsiteY6" fmla="*/ 963827 h 994032"/>
              <a:gd name="connsiteX7" fmla="*/ 314411 w 420130"/>
              <a:gd name="connsiteY7" fmla="*/ 922637 h 994032"/>
              <a:gd name="connsiteX8" fmla="*/ 306173 w 420130"/>
              <a:gd name="connsiteY8" fmla="*/ 922637 h 99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130" h="994032">
                <a:moveTo>
                  <a:pt x="75513" y="0"/>
                </a:moveTo>
                <a:cubicBezTo>
                  <a:pt x="246448" y="19221"/>
                  <a:pt x="417384" y="38443"/>
                  <a:pt x="405027" y="82378"/>
                </a:cubicBezTo>
                <a:cubicBezTo>
                  <a:pt x="392670" y="126313"/>
                  <a:pt x="0" y="210064"/>
                  <a:pt x="1373" y="263610"/>
                </a:cubicBezTo>
                <a:cubicBezTo>
                  <a:pt x="2746" y="317156"/>
                  <a:pt x="406400" y="341870"/>
                  <a:pt x="413265" y="403654"/>
                </a:cubicBezTo>
                <a:cubicBezTo>
                  <a:pt x="420130" y="465438"/>
                  <a:pt x="49427" y="578021"/>
                  <a:pt x="42562" y="634313"/>
                </a:cubicBezTo>
                <a:cubicBezTo>
                  <a:pt x="35697" y="690605"/>
                  <a:pt x="330886" y="686486"/>
                  <a:pt x="372075" y="741405"/>
                </a:cubicBezTo>
                <a:cubicBezTo>
                  <a:pt x="413264" y="796324"/>
                  <a:pt x="299308" y="933622"/>
                  <a:pt x="289697" y="963827"/>
                </a:cubicBezTo>
                <a:cubicBezTo>
                  <a:pt x="280086" y="994032"/>
                  <a:pt x="311665" y="929502"/>
                  <a:pt x="314411" y="922637"/>
                </a:cubicBezTo>
                <a:cubicBezTo>
                  <a:pt x="317157" y="915772"/>
                  <a:pt x="311665" y="919204"/>
                  <a:pt x="306173" y="922637"/>
                </a:cubicBezTo>
              </a:path>
            </a:pathLst>
          </a:cu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4867275"/>
            <a:ext cx="2827337" cy="193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698500"/>
            <a:ext cx="2895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9" name="Straight Arrow Connector 10"/>
          <p:cNvCxnSpPr>
            <a:cxnSpLocks noChangeShapeType="1"/>
          </p:cNvCxnSpPr>
          <p:nvPr/>
        </p:nvCxnSpPr>
        <p:spPr bwMode="auto">
          <a:xfrm rot="10800000">
            <a:off x="2484438" y="2349500"/>
            <a:ext cx="2879725" cy="15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4"/>
          <p:cNvSpPr txBox="1"/>
          <p:nvPr/>
        </p:nvSpPr>
        <p:spPr>
          <a:xfrm>
            <a:off x="7613650" y="587375"/>
            <a:ext cx="15462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Gaseous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target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18 K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1.2 bar</a:t>
            </a:r>
          </a:p>
        </p:txBody>
      </p:sp>
      <p:pic>
        <p:nvPicPr>
          <p:cNvPr id="11281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805238"/>
            <a:ext cx="40497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703888" y="3368675"/>
            <a:ext cx="2287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Drift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Detectors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32363" y="6018213"/>
            <a:ext cx="40465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fast and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triggerable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first time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detectors</a:t>
            </a:r>
            <a:endParaRPr lang="it-IT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5808E-6 L -0.20851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24 L 0.17326 0.00324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4213" y="-635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K-</a:t>
            </a:r>
            <a:r>
              <a:rPr lang="it-IT" sz="3600" kern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He &amp; K-</a:t>
            </a:r>
            <a:r>
              <a:rPr lang="it-IT" sz="3600" kern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it-IT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He </a:t>
            </a:r>
            <a:r>
              <a:rPr lang="it-IT" sz="36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endParaRPr lang="it-IT" sz="36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2" descr="khe3-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716338"/>
            <a:ext cx="31511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329363" y="4092575"/>
            <a:ext cx="1317625" cy="307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" panose="020B0604020202020204" pitchFamily="34" charset="0"/>
                <a:ea typeface="MS PGothic" panose="020B0600070205080204" pitchFamily="34" charset="-128"/>
              </a:rPr>
              <a:t>K-</a:t>
            </a:r>
            <a:r>
              <a:rPr lang="en-US" altLang="ja-JP" sz="14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  <a:r>
              <a:rPr lang="en-US" altLang="ja-JP" sz="1400">
                <a:latin typeface="Arial" panose="020B0604020202020204" pitchFamily="34" charset="0"/>
                <a:ea typeface="MS PGothic" panose="020B0600070205080204" pitchFamily="34" charset="-128"/>
              </a:rPr>
              <a:t>He (3d-2p)</a:t>
            </a:r>
          </a:p>
        </p:txBody>
      </p:sp>
      <p:pic>
        <p:nvPicPr>
          <p:cNvPr id="12293" name="Picture 5" descr="kh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4088"/>
            <a:ext cx="350043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400300" y="725488"/>
            <a:ext cx="1698625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latin typeface="Arial" panose="020B0604020202020204" pitchFamily="34" charset="0"/>
                <a:ea typeface="MS PGothic" panose="020B0600070205080204" pitchFamily="34" charset="-128"/>
              </a:rPr>
              <a:t>K-</a:t>
            </a: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  <a:r>
              <a:rPr lang="en-US" altLang="ja-JP" sz="1800">
                <a:latin typeface="Arial" panose="020B0604020202020204" pitchFamily="34" charset="0"/>
                <a:ea typeface="MS PGothic" panose="020B0600070205080204" pitchFamily="34" charset="-128"/>
              </a:rPr>
              <a:t>He (3d-2p)</a:t>
            </a:r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 flipH="1">
            <a:off x="2566988" y="1163638"/>
            <a:ext cx="347662" cy="5445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5795963" y="3616325"/>
            <a:ext cx="3313112" cy="3197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1229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34125"/>
            <a:ext cx="3419475" cy="4222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8" name="Rectangle 19"/>
          <p:cNvSpPr>
            <a:spLocks noChangeArrowheads="1"/>
          </p:cNvSpPr>
          <p:nvPr/>
        </p:nvSpPr>
        <p:spPr bwMode="auto">
          <a:xfrm>
            <a:off x="176213" y="650875"/>
            <a:ext cx="4129087" cy="33575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299" name="Rectangle 22"/>
          <p:cNvSpPr>
            <a:spLocks noChangeArrowheads="1"/>
          </p:cNvSpPr>
          <p:nvPr/>
        </p:nvSpPr>
        <p:spPr bwMode="auto">
          <a:xfrm>
            <a:off x="6180138" y="3754438"/>
            <a:ext cx="183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PLB697(2011)199</a:t>
            </a:r>
          </a:p>
        </p:txBody>
      </p:sp>
      <p:pic>
        <p:nvPicPr>
          <p:cNvPr id="12300" name="Picture 2" descr="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23888"/>
            <a:ext cx="351313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2330450"/>
            <a:ext cx="2981325" cy="3698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39" name="Group 4"/>
          <p:cNvGraphicFramePr>
            <a:graphicFrameLocks noGrp="1"/>
          </p:cNvGraphicFramePr>
          <p:nvPr/>
        </p:nvGraphicFramePr>
        <p:xfrm>
          <a:off x="211138" y="4070350"/>
          <a:ext cx="5491162" cy="1590675"/>
        </p:xfrm>
        <a:graphic>
          <a:graphicData uri="http://schemas.openxmlformats.org/drawingml/2006/table">
            <a:tbl>
              <a:tblPr/>
              <a:tblGrid>
                <a:gridCol w="267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Shift [eV]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Reference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KEK E570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+2±2±2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PLB653(07)387</a:t>
                      </a: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(He4 with 55Fe)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+0±6±2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PLB681(2009)310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(He4)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+5±3±4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arXiv:1010.4631,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PLB697(2011)199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SIDDHARTA (He3)</a:t>
                      </a:r>
                    </a:p>
                  </a:txBody>
                  <a:tcPr marL="91438" marR="91438"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pitchFamily="34" charset="0"/>
                        </a:rPr>
                        <a:t>-2±2±4  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44450" y="5867400"/>
            <a:ext cx="58959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gaseous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target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and </a:t>
            </a:r>
            <a:r>
              <a:rPr lang="it-IT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gonale blu">
  <a:themeElements>
    <a:clrScheme name="">
      <a:dk1>
        <a:srgbClr val="000000"/>
      </a:dk1>
      <a:lt1>
        <a:srgbClr val="F8F8F8"/>
      </a:lt1>
      <a:dk2>
        <a:srgbClr val="0066FF"/>
      </a:dk2>
      <a:lt2>
        <a:srgbClr val="F6F000"/>
      </a:lt2>
      <a:accent1>
        <a:srgbClr val="00CCCC"/>
      </a:accent1>
      <a:accent2>
        <a:srgbClr val="FF33CC"/>
      </a:accent2>
      <a:accent3>
        <a:srgbClr val="AAB8FF"/>
      </a:accent3>
      <a:accent4>
        <a:srgbClr val="D4D4D4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Diagonale blu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iagonale blu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gonale blu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e blu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e blu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Designs\Diagonale blu.pot</Template>
  <TotalTime>4630</TotalTime>
  <Words>813</Words>
  <Application>Microsoft Office PowerPoint</Application>
  <PresentationFormat>Presentazione su schermo (4:3)</PresentationFormat>
  <Paragraphs>156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Helvetica Neue</vt:lpstr>
      <vt:lpstr>Palatino Linotype</vt:lpstr>
      <vt:lpstr>Symbol</vt:lpstr>
      <vt:lpstr>Times New Roman</vt:lpstr>
      <vt:lpstr>Wingdings</vt:lpstr>
      <vt:lpstr>Diagonale blu</vt:lpstr>
      <vt:lpstr>Equazione</vt:lpstr>
      <vt:lpstr>Equation</vt:lpstr>
      <vt:lpstr>The Kaonic Atoms research program at DAFNE:  from SIDDHARTA to SIDDHARTA-2     </vt:lpstr>
      <vt:lpstr>Summary</vt:lpstr>
      <vt:lpstr>STRANGE exotic atoms</vt:lpstr>
      <vt:lpstr>Kaonic atoms</vt:lpstr>
      <vt:lpstr>Kaonic atoms</vt:lpstr>
      <vt:lpstr>The KH &amp; K4He ‘puzzles’</vt:lpstr>
      <vt:lpstr>The DAFNE F-factory @ LNF</vt:lpstr>
      <vt:lpstr>The SIDDHARTA setup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Alessandro</dc:creator>
  <cp:lastModifiedBy>alessandro</cp:lastModifiedBy>
  <cp:revision>492</cp:revision>
  <dcterms:created xsi:type="dcterms:W3CDTF">2006-08-03T17:57:35Z</dcterms:created>
  <dcterms:modified xsi:type="dcterms:W3CDTF">2017-09-12T10:27:41Z</dcterms:modified>
</cp:coreProperties>
</file>