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9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0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1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2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3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4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5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6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7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8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9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20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21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22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23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24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25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26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27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28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29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30.xml" ContentType="application/vnd.openxmlformats-officedocument.theme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31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32.xml" ContentType="application/vnd.openxmlformats-officedocument.theme+xml"/>
  <Override PartName="/ppt/theme/theme33.xml" ContentType="application/vnd.openxmlformats-officedocument.theme+xml"/>
  <Override PartName="/ppt/theme/theme3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55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86.jpg" ContentType="image/jpeg"/>
  <Override PartName="/ppt/notesSlides/notesSlide8.xml" ContentType="application/vnd.openxmlformats-officedocument.presentationml.notesSlide+xml"/>
  <Override PartName="/ppt/media/image91.jpg" ContentType="image/jpe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120.jpg" ContentType="image/jpe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image150.jpg" ContentType="image/jpeg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1"/>
    <p:sldMasterId id="2147483668" r:id="rId2"/>
    <p:sldMasterId id="2147483688" r:id="rId3"/>
    <p:sldMasterId id="2147483702" r:id="rId4"/>
    <p:sldMasterId id="2147483716" r:id="rId5"/>
    <p:sldMasterId id="2147483766" r:id="rId6"/>
    <p:sldMasterId id="2147483769" r:id="rId7"/>
    <p:sldMasterId id="2147483775" r:id="rId8"/>
    <p:sldMasterId id="2147483793" r:id="rId9"/>
    <p:sldMasterId id="2147483815" r:id="rId10"/>
    <p:sldMasterId id="2147483825" r:id="rId11"/>
    <p:sldMasterId id="2147483839" r:id="rId12"/>
    <p:sldMasterId id="2147483860" r:id="rId13"/>
    <p:sldMasterId id="2147483873" r:id="rId14"/>
    <p:sldMasterId id="2147483880" r:id="rId15"/>
    <p:sldMasterId id="2147483908" r:id="rId16"/>
    <p:sldMasterId id="2147483927" r:id="rId17"/>
    <p:sldMasterId id="2147483946" r:id="rId18"/>
    <p:sldMasterId id="2147483958" r:id="rId19"/>
    <p:sldMasterId id="2147483963" r:id="rId20"/>
    <p:sldMasterId id="2147483975" r:id="rId21"/>
    <p:sldMasterId id="2147483989" r:id="rId22"/>
    <p:sldMasterId id="2147484041" r:id="rId23"/>
    <p:sldMasterId id="2147484053" r:id="rId24"/>
    <p:sldMasterId id="2147484063" r:id="rId25"/>
    <p:sldMasterId id="2147484068" r:id="rId26"/>
    <p:sldMasterId id="2147484075" r:id="rId27"/>
    <p:sldMasterId id="2147484080" r:id="rId28"/>
    <p:sldMasterId id="2147484093" r:id="rId29"/>
    <p:sldMasterId id="2147484106" r:id="rId30"/>
    <p:sldMasterId id="2147484121" r:id="rId31"/>
    <p:sldMasterId id="2147484136" r:id="rId32"/>
  </p:sldMasterIdLst>
  <p:notesMasterIdLst>
    <p:notesMasterId r:id="rId80"/>
  </p:notesMasterIdLst>
  <p:handoutMasterIdLst>
    <p:handoutMasterId r:id="rId81"/>
  </p:handoutMasterIdLst>
  <p:sldIdLst>
    <p:sldId id="838" r:id="rId33"/>
    <p:sldId id="806" r:id="rId34"/>
    <p:sldId id="721" r:id="rId35"/>
    <p:sldId id="725" r:id="rId36"/>
    <p:sldId id="723" r:id="rId37"/>
    <p:sldId id="724" r:id="rId38"/>
    <p:sldId id="822" r:id="rId39"/>
    <p:sldId id="827" r:id="rId40"/>
    <p:sldId id="823" r:id="rId41"/>
    <p:sldId id="840" r:id="rId42"/>
    <p:sldId id="746" r:id="rId43"/>
    <p:sldId id="766" r:id="rId44"/>
    <p:sldId id="852" r:id="rId45"/>
    <p:sldId id="853" r:id="rId46"/>
    <p:sldId id="768" r:id="rId47"/>
    <p:sldId id="736" r:id="rId48"/>
    <p:sldId id="808" r:id="rId49"/>
    <p:sldId id="810" r:id="rId50"/>
    <p:sldId id="811" r:id="rId51"/>
    <p:sldId id="812" r:id="rId52"/>
    <p:sldId id="813" r:id="rId53"/>
    <p:sldId id="814" r:id="rId54"/>
    <p:sldId id="815" r:id="rId55"/>
    <p:sldId id="755" r:id="rId56"/>
    <p:sldId id="832" r:id="rId57"/>
    <p:sldId id="831" r:id="rId58"/>
    <p:sldId id="758" r:id="rId59"/>
    <p:sldId id="759" r:id="rId60"/>
    <p:sldId id="761" r:id="rId61"/>
    <p:sldId id="762" r:id="rId62"/>
    <p:sldId id="854" r:id="rId63"/>
    <p:sldId id="763" r:id="rId64"/>
    <p:sldId id="802" r:id="rId65"/>
    <p:sldId id="820" r:id="rId66"/>
    <p:sldId id="828" r:id="rId67"/>
    <p:sldId id="829" r:id="rId68"/>
    <p:sldId id="825" r:id="rId69"/>
    <p:sldId id="830" r:id="rId70"/>
    <p:sldId id="743" r:id="rId71"/>
    <p:sldId id="848" r:id="rId72"/>
    <p:sldId id="845" r:id="rId73"/>
    <p:sldId id="846" r:id="rId74"/>
    <p:sldId id="842" r:id="rId75"/>
    <p:sldId id="843" r:id="rId76"/>
    <p:sldId id="850" r:id="rId77"/>
    <p:sldId id="851" r:id="rId78"/>
    <p:sldId id="847" r:id="rId79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420">
          <p15:clr>
            <a:srgbClr val="A4A3A4"/>
          </p15:clr>
        </p15:guide>
        <p15:guide id="3" orient="horz" pos="1162">
          <p15:clr>
            <a:srgbClr val="A4A3A4"/>
          </p15:clr>
        </p15:guide>
        <p15:guide id="4" pos="29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FF"/>
    <a:srgbClr val="0000CC"/>
    <a:srgbClr val="C00000"/>
    <a:srgbClr val="FF9900"/>
    <a:srgbClr val="FED6A0"/>
    <a:srgbClr val="FDF3B9"/>
    <a:srgbClr val="FFED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Helle Formatvorlage 2 - Akz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212" autoAdjust="0"/>
    <p:restoredTop sz="96978" autoAdjust="0"/>
  </p:normalViewPr>
  <p:slideViewPr>
    <p:cSldViewPr>
      <p:cViewPr varScale="1">
        <p:scale>
          <a:sx n="72" d="100"/>
          <a:sy n="72" d="100"/>
        </p:scale>
        <p:origin x="1605" y="51"/>
      </p:cViewPr>
      <p:guideLst>
        <p:guide orient="horz" pos="2160"/>
        <p:guide pos="5420"/>
        <p:guide orient="horz" pos="1162"/>
        <p:guide pos="2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3267" y="4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0.xml"/><Relationship Id="rId47" Type="http://schemas.openxmlformats.org/officeDocument/2006/relationships/slide" Target="slides/slide15.xml"/><Relationship Id="rId63" Type="http://schemas.openxmlformats.org/officeDocument/2006/relationships/slide" Target="slides/slide31.xml"/><Relationship Id="rId68" Type="http://schemas.openxmlformats.org/officeDocument/2006/relationships/slide" Target="slides/slide36.xml"/><Relationship Id="rId84" Type="http://schemas.openxmlformats.org/officeDocument/2006/relationships/theme" Target="theme/theme1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5.xml"/><Relationship Id="rId53" Type="http://schemas.openxmlformats.org/officeDocument/2006/relationships/slide" Target="slides/slide21.xml"/><Relationship Id="rId58" Type="http://schemas.openxmlformats.org/officeDocument/2006/relationships/slide" Target="slides/slide26.xml"/><Relationship Id="rId74" Type="http://schemas.openxmlformats.org/officeDocument/2006/relationships/slide" Target="slides/slide42.xml"/><Relationship Id="rId79" Type="http://schemas.openxmlformats.org/officeDocument/2006/relationships/slide" Target="slides/slide47.xml"/><Relationship Id="rId5" Type="http://schemas.openxmlformats.org/officeDocument/2006/relationships/slideMaster" Target="slideMasters/slideMaster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3.xml"/><Relationship Id="rId43" Type="http://schemas.openxmlformats.org/officeDocument/2006/relationships/slide" Target="slides/slide11.xml"/><Relationship Id="rId48" Type="http://schemas.openxmlformats.org/officeDocument/2006/relationships/slide" Target="slides/slide16.xml"/><Relationship Id="rId56" Type="http://schemas.openxmlformats.org/officeDocument/2006/relationships/slide" Target="slides/slide24.xml"/><Relationship Id="rId64" Type="http://schemas.openxmlformats.org/officeDocument/2006/relationships/slide" Target="slides/slide32.xml"/><Relationship Id="rId69" Type="http://schemas.openxmlformats.org/officeDocument/2006/relationships/slide" Target="slides/slide37.xml"/><Relationship Id="rId77" Type="http://schemas.openxmlformats.org/officeDocument/2006/relationships/slide" Target="slides/slide4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9.xml"/><Relationship Id="rId72" Type="http://schemas.openxmlformats.org/officeDocument/2006/relationships/slide" Target="slides/slide40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1.xml"/><Relationship Id="rId38" Type="http://schemas.openxmlformats.org/officeDocument/2006/relationships/slide" Target="slides/slide6.xml"/><Relationship Id="rId46" Type="http://schemas.openxmlformats.org/officeDocument/2006/relationships/slide" Target="slides/slide14.xml"/><Relationship Id="rId59" Type="http://schemas.openxmlformats.org/officeDocument/2006/relationships/slide" Target="slides/slide27.xml"/><Relationship Id="rId67" Type="http://schemas.openxmlformats.org/officeDocument/2006/relationships/slide" Target="slides/slide3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9.xml"/><Relationship Id="rId54" Type="http://schemas.openxmlformats.org/officeDocument/2006/relationships/slide" Target="slides/slide22.xml"/><Relationship Id="rId62" Type="http://schemas.openxmlformats.org/officeDocument/2006/relationships/slide" Target="slides/slide30.xml"/><Relationship Id="rId70" Type="http://schemas.openxmlformats.org/officeDocument/2006/relationships/slide" Target="slides/slide38.xml"/><Relationship Id="rId75" Type="http://schemas.openxmlformats.org/officeDocument/2006/relationships/slide" Target="slides/slide43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4.xml"/><Relationship Id="rId49" Type="http://schemas.openxmlformats.org/officeDocument/2006/relationships/slide" Target="slides/slide17.xml"/><Relationship Id="rId57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2.xml"/><Relationship Id="rId52" Type="http://schemas.openxmlformats.org/officeDocument/2006/relationships/slide" Target="slides/slide20.xml"/><Relationship Id="rId60" Type="http://schemas.openxmlformats.org/officeDocument/2006/relationships/slide" Target="slides/slide28.xml"/><Relationship Id="rId65" Type="http://schemas.openxmlformats.org/officeDocument/2006/relationships/slide" Target="slides/slide33.xml"/><Relationship Id="rId73" Type="http://schemas.openxmlformats.org/officeDocument/2006/relationships/slide" Target="slides/slide41.xml"/><Relationship Id="rId78" Type="http://schemas.openxmlformats.org/officeDocument/2006/relationships/slide" Target="slides/slide46.xml"/><Relationship Id="rId8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7.xml"/><Relationship Id="rId34" Type="http://schemas.openxmlformats.org/officeDocument/2006/relationships/slide" Target="slides/slide2.xml"/><Relationship Id="rId50" Type="http://schemas.openxmlformats.org/officeDocument/2006/relationships/slide" Target="slides/slide18.xml"/><Relationship Id="rId55" Type="http://schemas.openxmlformats.org/officeDocument/2006/relationships/slide" Target="slides/slide23.xml"/><Relationship Id="rId76" Type="http://schemas.openxmlformats.org/officeDocument/2006/relationships/slide" Target="slides/slide4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8.xml"/><Relationship Id="rId45" Type="http://schemas.openxmlformats.org/officeDocument/2006/relationships/slide" Target="slides/slide13.xml"/><Relationship Id="rId66" Type="http://schemas.openxmlformats.org/officeDocument/2006/relationships/slide" Target="slides/slide34.xml"/><Relationship Id="rId61" Type="http://schemas.openxmlformats.org/officeDocument/2006/relationships/slide" Target="slides/slide29.xml"/><Relationship Id="rId8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6189" cy="496649"/>
          </a:xfrm>
          <a:prstGeom prst="rect">
            <a:avLst/>
          </a:prstGeom>
        </p:spPr>
        <p:txBody>
          <a:bodyPr vert="horz" lIns="91423" tIns="45712" rIns="91423" bIns="45712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900" y="0"/>
            <a:ext cx="2946189" cy="496649"/>
          </a:xfrm>
          <a:prstGeom prst="rect">
            <a:avLst/>
          </a:prstGeom>
        </p:spPr>
        <p:txBody>
          <a:bodyPr vert="horz" lIns="91423" tIns="45712" rIns="91423" bIns="45712" rtlCol="0"/>
          <a:lstStyle>
            <a:lvl1pPr algn="r">
              <a:defRPr sz="1200"/>
            </a:lvl1pPr>
          </a:lstStyle>
          <a:p>
            <a:fld id="{CF0C7725-CA52-4CC3-9E24-7D075CB4AD62}" type="datetimeFigureOut">
              <a:rPr lang="de-DE" smtClean="0"/>
              <a:pPr/>
              <a:t>15.09.2017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428402"/>
            <a:ext cx="2946189" cy="496649"/>
          </a:xfrm>
          <a:prstGeom prst="rect">
            <a:avLst/>
          </a:prstGeom>
        </p:spPr>
        <p:txBody>
          <a:bodyPr vert="horz" lIns="91423" tIns="45712" rIns="91423" bIns="45712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900" y="9428402"/>
            <a:ext cx="2946189" cy="496649"/>
          </a:xfrm>
          <a:prstGeom prst="rect">
            <a:avLst/>
          </a:prstGeom>
        </p:spPr>
        <p:txBody>
          <a:bodyPr vert="horz" lIns="91423" tIns="45712" rIns="91423" bIns="45712" rtlCol="0" anchor="b"/>
          <a:lstStyle>
            <a:lvl1pPr algn="r">
              <a:defRPr sz="1200"/>
            </a:lvl1pPr>
          </a:lstStyle>
          <a:p>
            <a:fld id="{5787B851-A435-4D43-9189-D2936D3960E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20997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5659" cy="496332"/>
          </a:xfrm>
          <a:prstGeom prst="rect">
            <a:avLst/>
          </a:prstGeom>
        </p:spPr>
        <p:txBody>
          <a:bodyPr vert="horz" lIns="92173" tIns="46087" rIns="92173" bIns="46087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5" y="2"/>
            <a:ext cx="2945659" cy="496332"/>
          </a:xfrm>
          <a:prstGeom prst="rect">
            <a:avLst/>
          </a:prstGeom>
        </p:spPr>
        <p:txBody>
          <a:bodyPr vert="horz" lIns="92173" tIns="46087" rIns="92173" bIns="46087" rtlCol="0"/>
          <a:lstStyle>
            <a:lvl1pPr algn="r">
              <a:defRPr sz="1200"/>
            </a:lvl1pPr>
          </a:lstStyle>
          <a:p>
            <a:fld id="{F5D58378-5739-4580-83B8-78396A4DEB71}" type="datetimeFigureOut">
              <a:rPr lang="de-DE" smtClean="0"/>
              <a:pPr/>
              <a:t>15.09.2017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2950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73" tIns="46087" rIns="92173" bIns="46087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2173" tIns="46087" rIns="92173" bIns="46087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6332"/>
          </a:xfrm>
          <a:prstGeom prst="rect">
            <a:avLst/>
          </a:prstGeom>
        </p:spPr>
        <p:txBody>
          <a:bodyPr vert="horz" lIns="92173" tIns="46087" rIns="92173" bIns="46087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5" y="9428585"/>
            <a:ext cx="2945659" cy="496332"/>
          </a:xfrm>
          <a:prstGeom prst="rect">
            <a:avLst/>
          </a:prstGeom>
        </p:spPr>
        <p:txBody>
          <a:bodyPr vert="horz" lIns="92173" tIns="46087" rIns="92173" bIns="46087" rtlCol="0" anchor="b"/>
          <a:lstStyle>
            <a:lvl1pPr algn="r">
              <a:defRPr sz="1200"/>
            </a:lvl1pPr>
          </a:lstStyle>
          <a:p>
            <a:fld id="{986C432C-058A-4D9F-AB5F-607534BDFFE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0240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432C-058A-4D9F-AB5F-607534BDFFE8}" type="slidenum">
              <a:rPr lang="de-DE" smtClean="0">
                <a:solidFill>
                  <a:prstClr val="black"/>
                </a:solidFill>
              </a:rPr>
              <a:pPr/>
              <a:t>1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744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third r process peak is responsible for the production and abundances of the very heavy elements Pt, Au, </a:t>
            </a:r>
            <a:r>
              <a:rPr lang="en-US" dirty="0" err="1" smtClean="0"/>
              <a:t>Pb</a:t>
            </a:r>
            <a:r>
              <a:rPr lang="en-US" dirty="0" smtClean="0"/>
              <a:t> and beyond (around N = 126) . </a:t>
            </a:r>
          </a:p>
          <a:p>
            <a:r>
              <a:rPr lang="en-US" dirty="0" smtClean="0"/>
              <a:t>it is and will remain the only) peak which, regarding isotopically clean separation of the involved exotic nuclei, can only be studied at GSI/FAIR due to the high energies available. 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432C-058A-4D9F-AB5F-607534BDFFE8}" type="slidenum">
              <a:rPr lang="de-DE" smtClean="0">
                <a:solidFill>
                  <a:prstClr val="black"/>
                </a:solidFill>
              </a:rPr>
              <a:pPr/>
              <a:t>21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431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28688" y="401638"/>
            <a:ext cx="5662612" cy="42481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b="0" i="0" dirty="0" smtClean="0">
              <a:solidFill>
                <a:schemeClr val="tx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66103-0DA5-48E4-9B94-1B2CC8E13AB0}" type="slidenum">
              <a:rPr lang="de-DE" smtClean="0">
                <a:solidFill>
                  <a:prstClr val="black"/>
                </a:solidFill>
              </a:rPr>
              <a:pPr/>
              <a:t>33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/>
                </a:solidFill>
              </a:rPr>
              <a:t>15.11.2010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>
                <a:solidFill>
                  <a:prstClr val="black"/>
                </a:solidFill>
              </a:rPr>
              <a:t>Klaus Peters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Kopfzeilenplatzhalt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 Road to Experimental Results from FAIR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881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1AD13-3F06-4ED6-98A6-691020A22C36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317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432C-058A-4D9F-AB5F-607534BDFFE8}" type="slidenum">
              <a:rPr lang="de-DE" smtClean="0">
                <a:solidFill>
                  <a:prstClr val="black"/>
                </a:solidFill>
              </a:rPr>
              <a:pPr/>
              <a:t>38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6891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40700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BACE7C-FB02-44D0-95AF-1680FADAB6EC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99100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7A35C2-8D85-4116-BF80-0B1455AF3F0C}" type="slidenum">
              <a:rPr lang="de-DE"/>
              <a:pPr/>
              <a:t>42</a:t>
            </a:fld>
            <a:endParaRPr lang="de-DE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5825"/>
          </a:xfrm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398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Machine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point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view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9C1E2C-468D-064C-9747-D6B2FDFAFC6A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4180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Message</a:t>
            </a:r>
            <a:r>
              <a:rPr lang="de-DE" dirty="0" smtClean="0"/>
              <a:t> </a:t>
            </a:r>
            <a:r>
              <a:rPr lang="de-DE" dirty="0" err="1" smtClean="0"/>
              <a:t>Internationalität-II</a:t>
            </a:r>
            <a:r>
              <a:rPr lang="de-DE" dirty="0" smtClean="0"/>
              <a:t>, FÜR wen bauen wir.</a:t>
            </a:r>
            <a:r>
              <a:rPr lang="de-DE" baseline="0" dirty="0" smtClean="0"/>
              <a:t> (Grafik muss aktualisiert werden)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>
                <a:solidFill>
                  <a:prstClr val="black"/>
                </a:solidFill>
              </a:rPr>
              <a:pPr/>
              <a:t>6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657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Message</a:t>
            </a:r>
            <a:r>
              <a:rPr lang="de-DE" dirty="0" smtClean="0"/>
              <a:t>: Und so sieht es „in echt“ aus.</a:t>
            </a:r>
            <a:r>
              <a:rPr lang="de-DE" baseline="0" dirty="0" smtClean="0"/>
              <a:t> Links bestehende GSI und für den Bau von FAIR ist „schon alles vorbereitet“ </a:t>
            </a:r>
            <a:r>
              <a:rPr lang="de-DE" dirty="0" smtClean="0"/>
              <a:t>(aktuelleres Bild</a:t>
            </a:r>
            <a:r>
              <a:rPr lang="de-DE" baseline="0" dirty="0" smtClean="0"/>
              <a:t> einsetzen)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>
                <a:solidFill>
                  <a:prstClr val="black"/>
                </a:solidFill>
              </a:rPr>
              <a:pPr/>
              <a:t>9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159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432C-058A-4D9F-AB5F-607534BDFFE8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7293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764658-BC98-4F05-AC34-3E2911714F09}" type="slidenum">
              <a:rPr lang="de-DE" altLang="en-US">
                <a:solidFill>
                  <a:prstClr val="black"/>
                </a:solidFill>
              </a:rPr>
              <a:pPr/>
              <a:t>13</a:t>
            </a:fld>
            <a:endParaRPr lang="de-DE" altLang="en-US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ln/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77130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1952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>
                <a:solidFill>
                  <a:prstClr val="black"/>
                </a:solidFill>
              </a:rPr>
              <a:pPr/>
              <a:t>18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067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>
                <a:solidFill>
                  <a:prstClr val="black"/>
                </a:solidFill>
              </a:rPr>
              <a:pPr/>
              <a:t>19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568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>
                <a:solidFill>
                  <a:prstClr val="black"/>
                </a:solidFill>
              </a:rPr>
              <a:pPr/>
              <a:t>20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797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4.png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3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oleObject" Target="../embeddings/oleObject1.bin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slideMaster" Target="../slideMasters/slideMaster3.xml"/><Relationship Id="rId16" Type="http://schemas.openxmlformats.org/officeDocument/2006/relationships/image" Target="../media/image18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6.png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oleObject" Target="../embeddings/oleObject2.bin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slideMaster" Target="../slideMasters/slideMaster4.xml"/><Relationship Id="rId16" Type="http://schemas.openxmlformats.org/officeDocument/2006/relationships/image" Target="../media/image18.jpeg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oleObject" Target="../embeddings/oleObject3.bin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slideMaster" Target="../slideMasters/slideMaster5.xml"/><Relationship Id="rId16" Type="http://schemas.openxmlformats.org/officeDocument/2006/relationships/image" Target="../media/image18.jpeg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6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0.jpeg"/><Relationship Id="rId4" Type="http://schemas.openxmlformats.org/officeDocument/2006/relationships/image" Target="../media/image21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pn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oleObject" Target="../embeddings/oleObject4.bin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slideMaster" Target="../slideMasters/slideMaster11.xml"/><Relationship Id="rId16" Type="http://schemas.openxmlformats.org/officeDocument/2006/relationships/image" Target="../media/image18.jpeg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6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4.png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7031182" y="150090"/>
            <a:ext cx="1778000" cy="560549"/>
            <a:chOff x="7031182" y="150090"/>
            <a:chExt cx="1778000" cy="56054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6250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3193470" y="150090"/>
            <a:ext cx="5615712" cy="845209"/>
            <a:chOff x="3193470" y="150090"/>
            <a:chExt cx="5615712" cy="84520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8" name="Textfeld 7"/>
            <p:cNvSpPr txBox="1"/>
            <p:nvPr userDrawn="1"/>
          </p:nvSpPr>
          <p:spPr>
            <a:xfrm>
              <a:off x="3193470" y="595189"/>
              <a:ext cx="55308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>
                <a:defRPr/>
              </a:pPr>
              <a:r>
                <a:rPr lang="de-DE" sz="1000" dirty="0">
                  <a:solidFill>
                    <a:srgbClr val="333333"/>
                  </a:solidFill>
                  <a:cs typeface="Arial"/>
                </a:rPr>
                <a:t>GSI Helmholtzzentrum für Schwerionenforschung GmbH</a:t>
              </a:r>
            </a:p>
            <a:p>
              <a:pPr algn="r"/>
              <a:endParaRPr lang="de-DE" sz="1000" dirty="0">
                <a:solidFill>
                  <a:srgbClr val="333333"/>
                </a:solidFill>
                <a:cs typeface="Arial"/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pic>
        <p:nvPicPr>
          <p:cNvPr id="11" name="Picture 4" descr="FAIR_V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3" t="9261" r="17241"/>
          <a:stretch>
            <a:fillRect/>
          </a:stretch>
        </p:blipFill>
        <p:spPr bwMode="auto">
          <a:xfrm>
            <a:off x="326461" y="116632"/>
            <a:ext cx="933171" cy="757398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4262866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10.03.2015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Ursula Weyrich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874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641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‹Nr.›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433864289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7031182" y="150090"/>
            <a:ext cx="1778000" cy="560549"/>
            <a:chOff x="7031182" y="150090"/>
            <a:chExt cx="1778000" cy="56054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857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7483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10.03.2015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Ursula Weyrich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2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10.03.2015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Ursula Weyrich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532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8943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‹Nr.›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66784407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7031182" y="150090"/>
            <a:ext cx="1778000" cy="560549"/>
            <a:chOff x="7031182" y="150090"/>
            <a:chExt cx="1778000" cy="56054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674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8" name="Picture 4" descr="FAIR_V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3" t="9261" r="17241"/>
          <a:stretch>
            <a:fillRect/>
          </a:stretch>
        </p:blipFill>
        <p:spPr bwMode="auto">
          <a:xfrm>
            <a:off x="7794716" y="722172"/>
            <a:ext cx="848648" cy="688795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4025335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1687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10.03.2015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Ursula Weyrich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556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10.03.2015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Ursula Weyrich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201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1891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‹Nr.›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596331752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3193470" y="150090"/>
            <a:ext cx="5615712" cy="845209"/>
            <a:chOff x="3193470" y="150090"/>
            <a:chExt cx="5615712" cy="84520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8" name="Textfeld 7"/>
            <p:cNvSpPr txBox="1"/>
            <p:nvPr userDrawn="1"/>
          </p:nvSpPr>
          <p:spPr>
            <a:xfrm>
              <a:off x="3193470" y="595189"/>
              <a:ext cx="55308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>
                <a:defRPr/>
              </a:pPr>
              <a:r>
                <a:rPr lang="de-DE" sz="1000" dirty="0">
                  <a:solidFill>
                    <a:srgbClr val="333333"/>
                  </a:solidFill>
                  <a:cs typeface="Arial"/>
                </a:rPr>
                <a:t>GSI Helmholtzzentrum für Schwerionenforschung GmbH</a:t>
              </a:r>
            </a:p>
            <a:p>
              <a:pPr algn="r"/>
              <a:endParaRPr lang="de-DE" sz="1000" dirty="0">
                <a:solidFill>
                  <a:srgbClr val="333333"/>
                </a:solidFill>
                <a:cs typeface="Arial"/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pic>
        <p:nvPicPr>
          <p:cNvPr id="11" name="Picture 4" descr="FAIR_V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3" t="9261" r="17241"/>
          <a:stretch>
            <a:fillRect/>
          </a:stretch>
        </p:blipFill>
        <p:spPr bwMode="auto">
          <a:xfrm>
            <a:off x="326461" y="116632"/>
            <a:ext cx="933171" cy="757398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3856277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8" name="Picture 4" descr="FAIR_V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3" t="9261" r="17241"/>
          <a:stretch>
            <a:fillRect/>
          </a:stretch>
        </p:blipFill>
        <p:spPr bwMode="auto">
          <a:xfrm>
            <a:off x="7794716" y="722172"/>
            <a:ext cx="848648" cy="688795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21299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31.03.14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de-DE" smtClean="0"/>
              <a:t>CONFIDENTIAL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2993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31.03.14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de-DE" smtClean="0"/>
              <a:t>CONFIDENTIAL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9207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6399" y="698400"/>
            <a:ext cx="8229289" cy="608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446399" y="1512000"/>
            <a:ext cx="8229289" cy="360040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buNone/>
              <a:defRPr lang="de-DE" sz="1600" b="0" noProof="0" smtClean="0">
                <a:ea typeface="+mj-ea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lvl="0">
              <a:spcBef>
                <a:spcPct val="0"/>
              </a:spcBef>
            </a:pPr>
            <a:r>
              <a:rPr lang="de-DE" smtClean="0"/>
              <a:t>Textmasterformat bearbeiten</a:t>
            </a:r>
          </a:p>
        </p:txBody>
      </p:sp>
      <p:sp>
        <p:nvSpPr>
          <p:cNvPr id="8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233296" y="6541489"/>
            <a:ext cx="442392" cy="2308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46800" tIns="45720" rIns="46800" bIns="45720" rtlCol="0" anchor="b" anchorCtr="0">
            <a:spAutoFit/>
          </a:bodyPr>
          <a:lstStyle>
            <a:lvl1pPr algn="r">
              <a:defRPr lang="de-DE" sz="900" b="0" smtClean="0">
                <a:solidFill>
                  <a:schemeClr val="tx1"/>
                </a:solidFill>
              </a:defRPr>
            </a:lvl1pPr>
          </a:lstStyle>
          <a:p>
            <a:pPr marL="511200" indent="-511200">
              <a:buFont typeface="Arial" pitchFamily="34" charset="0"/>
              <a:buNone/>
            </a:pPr>
            <a:fld id="{F9958FF6-613B-4144-BC35-EB15C313A58D}" type="slidenum">
              <a:rPr>
                <a:solidFill>
                  <a:prstClr val="black"/>
                </a:solidFill>
              </a:rPr>
              <a:pPr marL="511200" indent="-511200">
                <a:buFont typeface="Arial" pitchFamily="34" charset="0"/>
                <a:buNone/>
              </a:pPr>
              <a:t>‹Nr.›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11" name="Textplatzhalt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1105421" y="6541489"/>
            <a:ext cx="6850955" cy="230832"/>
          </a:xfrm>
          <a:noFill/>
        </p:spPr>
        <p:txBody>
          <a:bodyPr wrap="square" lIns="46800" rIns="46800" anchor="b">
            <a:spAutoFit/>
          </a:bodyPr>
          <a:lstStyle>
            <a:lvl1pPr marL="0" indent="0" defTabSz="446088">
              <a:spcBef>
                <a:spcPts val="0"/>
              </a:spcBef>
              <a:buFont typeface="Arial" pitchFamily="34" charset="0"/>
              <a:buNone/>
              <a:tabLst>
                <a:tab pos="358775" algn="r"/>
              </a:tabLst>
              <a:defRPr sz="900" baseline="0"/>
            </a:lvl1pPr>
          </a:lstStyle>
          <a:p>
            <a:pPr lvl="0"/>
            <a:r>
              <a:rPr lang="de-DE" dirty="0" smtClean="0"/>
              <a:t>	Quelle:	Quellenangabe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1609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10.03.2015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de-DE" smtClean="0"/>
              <a:t>Ursula Weyrich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2929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>
          <a:xfrm>
            <a:off x="6991350" y="6552643"/>
            <a:ext cx="95748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>
                <a:solidFill>
                  <a:prstClr val="black"/>
                </a:solidFill>
              </a:rPr>
              <a:t>30.06.2015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641849" y="6560611"/>
            <a:ext cx="2457149" cy="357157"/>
          </a:xfrm>
          <a:prstGeom prst="rect">
            <a:avLst/>
          </a:prstGeom>
        </p:spPr>
        <p:txBody>
          <a:bodyPr/>
          <a:lstStyle/>
          <a:p>
            <a:r>
              <a:rPr lang="de-DE" dirty="0" smtClean="0">
                <a:solidFill>
                  <a:prstClr val="black"/>
                </a:solidFill>
              </a:rPr>
              <a:t>HADES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87325" y="1390650"/>
            <a:ext cx="4611688" cy="50657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FontTx/>
              <a:buNone/>
              <a:defRPr sz="1800"/>
            </a:lvl1pPr>
            <a:lvl2pPr marL="365125" indent="-285750">
              <a:defRPr sz="1600"/>
            </a:lvl2pPr>
            <a:lvl3pPr marL="622300" indent="-228600">
              <a:buClr>
                <a:schemeClr val="accent1"/>
              </a:buClr>
              <a:buFont typeface="Courier New"/>
              <a:buChar char="o"/>
              <a:tabLst>
                <a:tab pos="628650" algn="l"/>
              </a:tabLst>
              <a:defRPr sz="1400"/>
            </a:lvl3pPr>
            <a:lvl4pPr marL="890588" indent="-228600">
              <a:buFont typeface="Lucida Grande"/>
              <a:buChar char="-"/>
              <a:tabLst>
                <a:tab pos="895350" algn="l"/>
              </a:tabLst>
              <a:defRPr sz="1200"/>
            </a:lvl4pPr>
            <a:lvl5pPr marL="1158875" indent="-228600">
              <a:defRPr sz="1100"/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906962" y="1390650"/>
            <a:ext cx="4116721" cy="2566988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able Placeholder 12"/>
          <p:cNvSpPr>
            <a:spLocks noGrp="1"/>
          </p:cNvSpPr>
          <p:nvPr>
            <p:ph type="tbl" sz="quarter" idx="16"/>
          </p:nvPr>
        </p:nvSpPr>
        <p:spPr>
          <a:xfrm>
            <a:off x="4906963" y="4076699"/>
            <a:ext cx="4116720" cy="23796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99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289D817-9FEE-482C-B3F9-7DF7EDFDF432}" type="datetimeFigureOut">
              <a:rPr lang="en-US" smtClean="0">
                <a:solidFill>
                  <a:prstClr val="black"/>
                </a:solidFill>
              </a:rPr>
              <a:pPr/>
              <a:t>9/15/2017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4200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7031182" y="150090"/>
            <a:ext cx="1778000" cy="560549"/>
            <a:chOff x="7031182" y="150090"/>
            <a:chExt cx="1778000" cy="56054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253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8529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10.03.2015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Ursula Weyrich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245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10.03.2015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Ursula Weyrich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837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6801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44982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769100" y="6552643"/>
            <a:ext cx="11797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The Universe in the Laboratory | Prof. Dr.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37475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6604000" y="6552643"/>
            <a:ext cx="1344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The Universe in the Laboratory | Prof. Dr.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436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10.03.2015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de-DE" smtClean="0"/>
              <a:t>Ursula Weyrich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7237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6502400" y="6552643"/>
            <a:ext cx="14464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 smtClean="0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60600" y="6560611"/>
            <a:ext cx="48383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The Universe in the Laboratory | Prof. Dr.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68242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470134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07BF83AD-B36F-41F4-8A2E-2281BD4904DD}" type="datetimeFigureOut">
              <a:rPr lang="en-US"/>
              <a:pPr>
                <a:defRPr/>
              </a:pPr>
              <a:t>9/15/2017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DA53945F-7E0B-431E-96AD-83F7CB0F5E2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491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00296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769100" y="6552643"/>
            <a:ext cx="11797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The Universe in the Laboratory | Prof. Dr.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48469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6604000" y="6552643"/>
            <a:ext cx="1344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The Universe in the Laboratory | Prof. Dr.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22849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6502400" y="6552643"/>
            <a:ext cx="14464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 smtClean="0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60600" y="6560611"/>
            <a:ext cx="48383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The Universe in the Laboratory | Prof. Dr.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09900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07BF83AD-B36F-41F4-8A2E-2281BD4904DD}" type="datetimeFigureOut">
              <a:rPr lang="en-US"/>
              <a:pPr>
                <a:defRPr/>
              </a:pPr>
              <a:t>9/15/2017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DA53945F-7E0B-431E-96AD-83F7CB0F5E2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46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7CB1-29D0-4412-AB16-BFF5A6FE626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80142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7CB1-29D0-4412-AB16-BFF5A6FE626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816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6399" y="698400"/>
            <a:ext cx="8229289" cy="608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446399" y="1512000"/>
            <a:ext cx="8229289" cy="360040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buNone/>
              <a:defRPr lang="de-DE" sz="1600" b="0" noProof="0" smtClean="0">
                <a:ea typeface="+mj-ea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lvl="0">
              <a:spcBef>
                <a:spcPct val="0"/>
              </a:spcBef>
            </a:pPr>
            <a:r>
              <a:rPr lang="de-DE" smtClean="0"/>
              <a:t>Textmasterformat bearbeiten</a:t>
            </a:r>
          </a:p>
        </p:txBody>
      </p:sp>
      <p:sp>
        <p:nvSpPr>
          <p:cNvPr id="8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233296" y="6541489"/>
            <a:ext cx="442392" cy="2308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46800" tIns="45720" rIns="46800" bIns="45720" rtlCol="0" anchor="b" anchorCtr="0">
            <a:spAutoFit/>
          </a:bodyPr>
          <a:lstStyle>
            <a:lvl1pPr algn="r">
              <a:defRPr lang="de-DE" sz="900" b="0" smtClean="0">
                <a:solidFill>
                  <a:schemeClr val="tx1"/>
                </a:solidFill>
              </a:defRPr>
            </a:lvl1pPr>
          </a:lstStyle>
          <a:p>
            <a:pPr marL="511200" indent="-511200">
              <a:buFont typeface="Arial" pitchFamily="34" charset="0"/>
              <a:buNone/>
            </a:pPr>
            <a:fld id="{F9958FF6-613B-4144-BC35-EB15C313A58D}" type="slidenum">
              <a:rPr>
                <a:solidFill>
                  <a:prstClr val="black"/>
                </a:solidFill>
              </a:rPr>
              <a:pPr marL="511200" indent="-511200">
                <a:buFont typeface="Arial" pitchFamily="34" charset="0"/>
                <a:buNone/>
              </a:pPr>
              <a:t>‹Nr.›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11" name="Textplatzhalt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1105421" y="6541489"/>
            <a:ext cx="6850955" cy="230832"/>
          </a:xfrm>
          <a:noFill/>
        </p:spPr>
        <p:txBody>
          <a:bodyPr wrap="square" lIns="46800" rIns="46800" anchor="b">
            <a:spAutoFit/>
          </a:bodyPr>
          <a:lstStyle>
            <a:lvl1pPr marL="0" indent="0" defTabSz="446088">
              <a:spcBef>
                <a:spcPts val="0"/>
              </a:spcBef>
              <a:buFont typeface="Arial" pitchFamily="34" charset="0"/>
              <a:buNone/>
              <a:tabLst>
                <a:tab pos="358775" algn="r"/>
              </a:tabLst>
              <a:defRPr sz="900" baseline="0"/>
            </a:lvl1pPr>
          </a:lstStyle>
          <a:p>
            <a:pPr lvl="0"/>
            <a:r>
              <a:rPr lang="de-DE" dirty="0" smtClean="0"/>
              <a:t>	Quelle:	Quellenangabe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1377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7CB1-29D0-4412-AB16-BFF5A6FE626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30880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7CB1-29D0-4412-AB16-BFF5A6FE626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49284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7CB1-29D0-4412-AB16-BFF5A6FE626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59026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7CB1-29D0-4412-AB16-BFF5A6FE626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36257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7CB1-29D0-4412-AB16-BFF5A6FE626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93747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7CB1-29D0-4412-AB16-BFF5A6FE626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23166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7CB1-29D0-4412-AB16-BFF5A6FE626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07740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7CB1-29D0-4412-AB16-BFF5A6FE626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81104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7CB1-29D0-4412-AB16-BFF5A6FE626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5721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11" indent="0" algn="ctr">
              <a:buNone/>
              <a:defRPr/>
            </a:lvl2pPr>
            <a:lvl3pPr marL="914021" indent="0" algn="ctr">
              <a:buNone/>
              <a:defRPr/>
            </a:lvl3pPr>
            <a:lvl4pPr marL="1371032" indent="0" algn="ctr">
              <a:buNone/>
              <a:defRPr/>
            </a:lvl4pPr>
            <a:lvl5pPr marL="1828041" indent="0" algn="ctr">
              <a:buNone/>
              <a:defRPr/>
            </a:lvl5pPr>
            <a:lvl6pPr marL="2285052" indent="0" algn="ctr">
              <a:buNone/>
              <a:defRPr/>
            </a:lvl6pPr>
            <a:lvl7pPr marL="2742062" indent="0" algn="ctr">
              <a:buNone/>
              <a:defRPr/>
            </a:lvl7pPr>
            <a:lvl8pPr marL="3199072" indent="0" algn="ctr">
              <a:buNone/>
              <a:defRPr/>
            </a:lvl8pPr>
            <a:lvl9pPr marL="3656083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50BC5-1F8B-4A1A-8A31-F6AD1644CB4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8416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938" y="6492875"/>
            <a:ext cx="2133600" cy="365125"/>
          </a:xfrm>
        </p:spPr>
        <p:txBody>
          <a:bodyPr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1034E2EB-8027-4BC0-A115-38AC00281EE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04177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AE3A48-693C-4A49-B405-84A8D5D082D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963236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1" indent="0">
              <a:buNone/>
              <a:defRPr sz="1600"/>
            </a:lvl3pPr>
            <a:lvl4pPr marL="1371032" indent="0">
              <a:buNone/>
              <a:defRPr sz="1400"/>
            </a:lvl4pPr>
            <a:lvl5pPr marL="1828041" indent="0">
              <a:buNone/>
              <a:defRPr sz="1400"/>
            </a:lvl5pPr>
            <a:lvl6pPr marL="2285052" indent="0">
              <a:buNone/>
              <a:defRPr sz="1400"/>
            </a:lvl6pPr>
            <a:lvl7pPr marL="2742062" indent="0">
              <a:buNone/>
              <a:defRPr sz="1400"/>
            </a:lvl7pPr>
            <a:lvl8pPr marL="3199072" indent="0">
              <a:buNone/>
              <a:defRPr sz="1400"/>
            </a:lvl8pPr>
            <a:lvl9pPr marL="3656083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76089-7754-4ABF-8B10-39E57883293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824493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42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350F4-2BF9-4DAC-9005-81261EA928D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130867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016BD-0C48-4961-8DFC-E4F976C7A7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667730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4B701-D656-44FD-B39E-2220B2DF9F4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191138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01972-E0EF-4FED-BEB8-9DAA0E40AF5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215714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4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F96E3-6D41-4929-AAC1-F52523143D7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637635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1" indent="0">
              <a:buNone/>
              <a:defRPr sz="2400"/>
            </a:lvl3pPr>
            <a:lvl4pPr marL="1371032" indent="0">
              <a:buNone/>
              <a:defRPr sz="2000"/>
            </a:lvl4pPr>
            <a:lvl5pPr marL="1828041" indent="0">
              <a:buNone/>
              <a:defRPr sz="2000"/>
            </a:lvl5pPr>
            <a:lvl6pPr marL="2285052" indent="0">
              <a:buNone/>
              <a:defRPr sz="2000"/>
            </a:lvl6pPr>
            <a:lvl7pPr marL="2742062" indent="0">
              <a:buNone/>
              <a:defRPr sz="2000"/>
            </a:lvl7pPr>
            <a:lvl8pPr marL="3199072" indent="0">
              <a:buNone/>
              <a:defRPr sz="2000"/>
            </a:lvl8pPr>
            <a:lvl9pPr marL="3656083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0D330-475D-4577-95D4-50D47771FD2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524920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24B09-4165-4B2D-B788-CD26C60728B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7927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6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42" y="225426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693C4-8242-4F14-A432-59A508257B9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1156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>
          <a:xfrm>
            <a:off x="6991350" y="6552643"/>
            <a:ext cx="95748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10.03.2015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641849" y="6560611"/>
            <a:ext cx="2457149" cy="357157"/>
          </a:xfrm>
          <a:prstGeom prst="rect">
            <a:avLst/>
          </a:prstGeom>
        </p:spPr>
        <p:txBody>
          <a:bodyPr/>
          <a:lstStyle/>
          <a:p>
            <a:r>
              <a:rPr lang="de-DE" smtClean="0">
                <a:solidFill>
                  <a:prstClr val="black"/>
                </a:solidFill>
              </a:rPr>
              <a:t>Ursula Weyrich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87325" y="1390650"/>
            <a:ext cx="4611688" cy="50657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FontTx/>
              <a:buNone/>
              <a:defRPr sz="1800"/>
            </a:lvl1pPr>
            <a:lvl2pPr marL="365125" indent="-285750">
              <a:defRPr sz="1600"/>
            </a:lvl2pPr>
            <a:lvl3pPr marL="622300" indent="-228600">
              <a:buClr>
                <a:schemeClr val="accent1"/>
              </a:buClr>
              <a:buFont typeface="Courier New"/>
              <a:buChar char="o"/>
              <a:tabLst>
                <a:tab pos="628650" algn="l"/>
              </a:tabLst>
              <a:defRPr sz="1400"/>
            </a:lvl3pPr>
            <a:lvl4pPr marL="890588" indent="-228600">
              <a:buFont typeface="Lucida Grande"/>
              <a:buChar char="-"/>
              <a:tabLst>
                <a:tab pos="895350" algn="l"/>
              </a:tabLst>
              <a:defRPr sz="1200"/>
            </a:lvl4pPr>
            <a:lvl5pPr marL="1158875" indent="-228600">
              <a:defRPr sz="1100"/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906962" y="1390650"/>
            <a:ext cx="4116721" cy="2566988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able Placeholder 12"/>
          <p:cNvSpPr>
            <a:spLocks noGrp="1"/>
          </p:cNvSpPr>
          <p:nvPr>
            <p:ph type="tbl" sz="quarter" idx="16"/>
          </p:nvPr>
        </p:nvSpPr>
        <p:spPr>
          <a:xfrm>
            <a:off x="4906963" y="4076699"/>
            <a:ext cx="4116720" cy="23796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7182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‹Nr.›</a:t>
            </a:fld>
            <a:endParaRPr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81126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8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8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‹Nr.›</a:t>
            </a:fld>
            <a:endParaRPr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67625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8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46261" y="1684428"/>
            <a:ext cx="2581275" cy="4170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33339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‹Nr.›</a:t>
            </a:fld>
            <a:endParaRPr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18715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8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‹Nr.›</a:t>
            </a:fld>
            <a:endParaRPr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38346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20383"/>
            <a:ext cx="9144000" cy="870585"/>
          </a:xfrm>
          <a:custGeom>
            <a:avLst/>
            <a:gdLst/>
            <a:ahLst/>
            <a:cxnLst/>
            <a:rect l="l" t="t" r="r" b="b"/>
            <a:pathLst>
              <a:path w="9144000" h="870585">
                <a:moveTo>
                  <a:pt x="0" y="870216"/>
                </a:moveTo>
                <a:lnTo>
                  <a:pt x="9144000" y="870216"/>
                </a:lnTo>
                <a:lnTo>
                  <a:pt x="9144000" y="0"/>
                </a:lnTo>
                <a:lnTo>
                  <a:pt x="0" y="0"/>
                </a:lnTo>
                <a:lnTo>
                  <a:pt x="0" y="870216"/>
                </a:lnTo>
                <a:close/>
              </a:path>
            </a:pathLst>
          </a:custGeom>
          <a:solidFill>
            <a:srgbClr val="004379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6739128"/>
            <a:ext cx="2865120" cy="119380"/>
          </a:xfrm>
          <a:custGeom>
            <a:avLst/>
            <a:gdLst/>
            <a:ahLst/>
            <a:cxnLst/>
            <a:rect l="l" t="t" r="r" b="b"/>
            <a:pathLst>
              <a:path w="2865120" h="119379">
                <a:moveTo>
                  <a:pt x="0" y="118872"/>
                </a:moveTo>
                <a:lnTo>
                  <a:pt x="2865120" y="118872"/>
                </a:lnTo>
                <a:lnTo>
                  <a:pt x="2865120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004379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4572" y="6618731"/>
            <a:ext cx="5733415" cy="120650"/>
          </a:xfrm>
          <a:custGeom>
            <a:avLst/>
            <a:gdLst/>
            <a:ahLst/>
            <a:cxnLst/>
            <a:rect l="l" t="t" r="r" b="b"/>
            <a:pathLst>
              <a:path w="5733415" h="120650">
                <a:moveTo>
                  <a:pt x="0" y="120396"/>
                </a:moveTo>
                <a:lnTo>
                  <a:pt x="5733288" y="120396"/>
                </a:lnTo>
                <a:lnTo>
                  <a:pt x="5733288" y="0"/>
                </a:lnTo>
                <a:lnTo>
                  <a:pt x="0" y="0"/>
                </a:lnTo>
                <a:lnTo>
                  <a:pt x="0" y="120396"/>
                </a:lnTo>
                <a:close/>
              </a:path>
            </a:pathLst>
          </a:custGeom>
          <a:solidFill>
            <a:srgbClr val="DC6C22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5724144" y="6739128"/>
            <a:ext cx="3420110" cy="119380"/>
          </a:xfrm>
          <a:custGeom>
            <a:avLst/>
            <a:gdLst/>
            <a:ahLst/>
            <a:cxnLst/>
            <a:rect l="l" t="t" r="r" b="b"/>
            <a:pathLst>
              <a:path w="3420109" h="119379">
                <a:moveTo>
                  <a:pt x="0" y="118872"/>
                </a:moveTo>
                <a:lnTo>
                  <a:pt x="3419855" y="118872"/>
                </a:lnTo>
                <a:lnTo>
                  <a:pt x="3419855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767878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3049523" y="871727"/>
            <a:ext cx="6094730" cy="119380"/>
          </a:xfrm>
          <a:custGeom>
            <a:avLst/>
            <a:gdLst/>
            <a:ahLst/>
            <a:cxnLst/>
            <a:rect l="l" t="t" r="r" b="b"/>
            <a:pathLst>
              <a:path w="6094730" h="119380">
                <a:moveTo>
                  <a:pt x="0" y="118872"/>
                </a:moveTo>
                <a:lnTo>
                  <a:pt x="6094476" y="118872"/>
                </a:lnTo>
                <a:lnTo>
                  <a:pt x="6094476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DC6C22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0" y="0"/>
            <a:ext cx="6094730" cy="119380"/>
          </a:xfrm>
          <a:custGeom>
            <a:avLst/>
            <a:gdLst/>
            <a:ahLst/>
            <a:cxnLst/>
            <a:rect l="l" t="t" r="r" b="b"/>
            <a:pathLst>
              <a:path w="6094730" h="119380">
                <a:moveTo>
                  <a:pt x="0" y="118872"/>
                </a:moveTo>
                <a:lnTo>
                  <a:pt x="6094476" y="118872"/>
                </a:lnTo>
                <a:lnTo>
                  <a:pt x="6094476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A4A7A6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6099047" y="0"/>
            <a:ext cx="3045460" cy="119380"/>
          </a:xfrm>
          <a:custGeom>
            <a:avLst/>
            <a:gdLst/>
            <a:ahLst/>
            <a:cxnLst/>
            <a:rect l="l" t="t" r="r" b="b"/>
            <a:pathLst>
              <a:path w="3045459" h="119380">
                <a:moveTo>
                  <a:pt x="0" y="118872"/>
                </a:moveTo>
                <a:lnTo>
                  <a:pt x="3044952" y="118872"/>
                </a:lnTo>
                <a:lnTo>
                  <a:pt x="3044952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002E53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7092695" y="188976"/>
            <a:ext cx="1981198" cy="6370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5219700" y="3212592"/>
            <a:ext cx="2973323" cy="28727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‹Nr.›</a:t>
            </a:fld>
            <a:endParaRPr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84968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2"/>
          <p:cNvSpPr>
            <a:spLocks noGrp="1"/>
          </p:cNvSpPr>
          <p:nvPr>
            <p:ph idx="13"/>
          </p:nvPr>
        </p:nvSpPr>
        <p:spPr>
          <a:xfrm>
            <a:off x="2519082" y="1299882"/>
            <a:ext cx="6131859" cy="4114800"/>
          </a:xfrm>
          <a:prstGeom prst="rect">
            <a:avLst/>
          </a:prstGeom>
        </p:spPr>
        <p:txBody>
          <a:bodyPr/>
          <a:lstStyle>
            <a:lvl1pPr algn="r">
              <a:buFontTx/>
              <a:buNone/>
              <a:defRPr sz="8000"/>
            </a:lvl1pPr>
            <a:lvl2pPr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§"/>
              <a:defRPr/>
            </a:lvl2pPr>
          </a:lstStyle>
          <a:p>
            <a:pPr lvl="0"/>
            <a:r>
              <a:rPr lang="en-US" noProof="0" dirty="0" err="1" smtClean="0"/>
              <a:t>Textmasterformate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5981122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 userDrawn="1">
            <p:ph type="title"/>
          </p:nvPr>
        </p:nvSpPr>
        <p:spPr>
          <a:xfrm>
            <a:off x="935999" y="333361"/>
            <a:ext cx="6410197" cy="582594"/>
          </a:xfrm>
        </p:spPr>
        <p:txBody>
          <a:bodyPr lIns="0" tIns="0" rIns="0" bIns="0">
            <a:noAutofit/>
          </a:bodyPr>
          <a:lstStyle>
            <a:lvl1pPr algn="l">
              <a:defRPr sz="3200"/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12" name="Rechteck 11"/>
          <p:cNvSpPr/>
          <p:nvPr userDrawn="1"/>
        </p:nvSpPr>
        <p:spPr>
          <a:xfrm>
            <a:off x="7719060" y="5394960"/>
            <a:ext cx="13335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7" name="Textfeld 26"/>
          <p:cNvSpPr txBox="1"/>
          <p:nvPr userDrawn="1"/>
        </p:nvSpPr>
        <p:spPr>
          <a:xfrm>
            <a:off x="138747" y="1218295"/>
            <a:ext cx="553998" cy="552225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</a:rPr>
              <a:t>PANDA </a:t>
            </a:r>
            <a:r>
              <a:rPr lang="mr-IN" sz="2400" dirty="0" smtClean="0">
                <a:solidFill>
                  <a:prstClr val="white"/>
                </a:solidFill>
              </a:rPr>
              <a:t>–</a:t>
            </a:r>
            <a:r>
              <a:rPr lang="en-US" sz="2400" dirty="0" smtClean="0">
                <a:solidFill>
                  <a:prstClr val="white"/>
                </a:solidFill>
              </a:rPr>
              <a:t> Detector Progress</a:t>
            </a:r>
          </a:p>
        </p:txBody>
      </p:sp>
      <p:pic>
        <p:nvPicPr>
          <p:cNvPr id="14" name="Picture 2" descr="http://www.uni-muenster.de/imperia/md/images/physik_kp/agkhoukaz/forschung/pandabild1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9060" y="5495445"/>
            <a:ext cx="1263685" cy="12451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798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97105" y="354854"/>
            <a:ext cx="7243482" cy="98088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0" smtClean="0"/>
              <a:t>Titelmasterformat durch Klicken bearbeiten</a:t>
            </a:r>
            <a:endParaRPr lang="en-US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497105" y="1517183"/>
            <a:ext cx="2685584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Textmasterformate durch Klicken bearbeiten</a:t>
            </a:r>
          </a:p>
        </p:txBody>
      </p:sp>
      <p:sp>
        <p:nvSpPr>
          <p:cNvPr id="16" name="Rechteck 15"/>
          <p:cNvSpPr/>
          <p:nvPr userDrawn="1"/>
        </p:nvSpPr>
        <p:spPr>
          <a:xfrm>
            <a:off x="0" y="0"/>
            <a:ext cx="125505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feld 16"/>
          <p:cNvSpPr txBox="1"/>
          <p:nvPr userDrawn="1"/>
        </p:nvSpPr>
        <p:spPr>
          <a:xfrm>
            <a:off x="331694" y="1192306"/>
            <a:ext cx="553998" cy="552225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400" dirty="0" err="1" smtClean="0">
                <a:solidFill>
                  <a:prstClr val="white"/>
                </a:solidFill>
              </a:rPr>
              <a:t>Egelsbach</a:t>
            </a:r>
            <a:r>
              <a:rPr lang="en-US" sz="2400" dirty="0" smtClean="0">
                <a:solidFill>
                  <a:prstClr val="white"/>
                </a:solidFill>
              </a:rPr>
              <a:t>, Nov 15, 2010</a:t>
            </a:r>
            <a:endParaRPr lang="en-US" sz="2400" dirty="0">
              <a:solidFill>
                <a:prstClr val="white"/>
              </a:solidFill>
            </a:endParaRPr>
          </a:p>
        </p:txBody>
      </p:sp>
      <p:grpSp>
        <p:nvGrpSpPr>
          <p:cNvPr id="14" name="Gruppieren 13"/>
          <p:cNvGrpSpPr/>
          <p:nvPr userDrawn="1"/>
        </p:nvGrpSpPr>
        <p:grpSpPr>
          <a:xfrm>
            <a:off x="3760247" y="1640535"/>
            <a:ext cx="4881734" cy="5100065"/>
            <a:chOff x="3760247" y="1640535"/>
            <a:chExt cx="4881734" cy="5100065"/>
          </a:xfrm>
        </p:grpSpPr>
        <p:sp>
          <p:nvSpPr>
            <p:cNvPr id="7" name="Sechseck 6"/>
            <p:cNvSpPr/>
            <p:nvPr userDrawn="1"/>
          </p:nvSpPr>
          <p:spPr>
            <a:xfrm>
              <a:off x="4949144" y="1640535"/>
              <a:ext cx="3692837" cy="3183482"/>
            </a:xfrm>
            <a:prstGeom prst="hexagon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Ellipse 7"/>
            <p:cNvSpPr/>
            <p:nvPr userDrawn="1"/>
          </p:nvSpPr>
          <p:spPr>
            <a:xfrm>
              <a:off x="5461527" y="1951309"/>
              <a:ext cx="2668072" cy="25619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Ellipse 8"/>
            <p:cNvSpPr/>
            <p:nvPr userDrawn="1"/>
          </p:nvSpPr>
          <p:spPr>
            <a:xfrm>
              <a:off x="5836678" y="2344664"/>
              <a:ext cx="1917775" cy="177522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" name="Picture 2" descr="C:\Archiv\Talks\Quellen\Logos\FAIR\FAIR_Logo_RGB_big.bmp"/>
            <p:cNvPicPr>
              <a:picLocks noChangeAspect="1" noChangeArrowheads="1"/>
            </p:cNvPicPr>
            <p:nvPr userDrawn="1"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60247" y="2937438"/>
              <a:ext cx="4677769" cy="3803162"/>
            </a:xfrm>
            <a:prstGeom prst="rect">
              <a:avLst/>
            </a:prstGeom>
            <a:noFill/>
          </p:spPr>
        </p:pic>
        <p:sp>
          <p:nvSpPr>
            <p:cNvPr id="11" name="Ellipse 10"/>
            <p:cNvSpPr/>
            <p:nvPr userDrawn="1"/>
          </p:nvSpPr>
          <p:spPr>
            <a:xfrm>
              <a:off x="6454479" y="2891190"/>
              <a:ext cx="682178" cy="6821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Gerade Verbindung mit Pfeil 11"/>
            <p:cNvCxnSpPr>
              <a:endCxn id="8" idx="1"/>
            </p:cNvCxnSpPr>
            <p:nvPr userDrawn="1"/>
          </p:nvCxnSpPr>
          <p:spPr>
            <a:xfrm rot="10800000">
              <a:off x="5852262" y="2326498"/>
              <a:ext cx="954789" cy="881172"/>
            </a:xfrm>
            <a:prstGeom prst="straightConnector1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mit Pfeil 12"/>
            <p:cNvCxnSpPr/>
            <p:nvPr userDrawn="1"/>
          </p:nvCxnSpPr>
          <p:spPr>
            <a:xfrm rot="5400000" flipH="1" flipV="1">
              <a:off x="6542759" y="2018856"/>
              <a:ext cx="1482450" cy="976832"/>
            </a:xfrm>
            <a:prstGeom prst="straightConnector1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/>
            <p:cNvCxnSpPr/>
            <p:nvPr userDrawn="1"/>
          </p:nvCxnSpPr>
          <p:spPr>
            <a:xfrm rot="16200000" flipH="1">
              <a:off x="6761185" y="3300808"/>
              <a:ext cx="516680" cy="394127"/>
            </a:xfrm>
            <a:prstGeom prst="straightConnector1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693715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A3379D-1D44-4621-A0E5-5B73DF761CF1}" type="datetimeFigureOut">
              <a:rPr lang="de-DE" smtClean="0">
                <a:solidFill>
                  <a:prstClr val="black"/>
                </a:solidFill>
              </a:rPr>
              <a:pPr/>
              <a:t>15.09.2017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C65325-BA54-4C5A-A4DB-682B6EBD75A3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58268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A3379D-1D44-4621-A0E5-5B73DF761CF1}" type="datetimeFigureOut">
              <a:rPr lang="de-DE" smtClean="0">
                <a:solidFill>
                  <a:prstClr val="black"/>
                </a:solidFill>
              </a:rPr>
              <a:pPr/>
              <a:t>15.09.2017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C65325-BA54-4C5A-A4DB-682B6EBD75A3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7076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FCAR3________L____4___ Kop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5"/>
          <a:stretch>
            <a:fillRect/>
          </a:stretch>
        </p:blipFill>
        <p:spPr bwMode="auto">
          <a:xfrm>
            <a:off x="0" y="0"/>
            <a:ext cx="3082925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0" descr="image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4" r="33855"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76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400">
              <a:solidFill>
                <a:srgbClr val="000000"/>
              </a:solidFill>
              <a:latin typeface="Calibri" pitchFamily="34" charset="0"/>
              <a:ea typeface="ＭＳ Ｐゴシック" charset="0"/>
            </a:endParaRPr>
          </a:p>
        </p:txBody>
      </p:sp>
      <p:sp>
        <p:nvSpPr>
          <p:cNvPr id="8" name="Line 75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400">
              <a:solidFill>
                <a:srgbClr val="000000"/>
              </a:solidFill>
              <a:latin typeface="Calibri" pitchFamily="34" charset="0"/>
              <a:ea typeface="ＭＳ Ｐゴシック" charset="0"/>
            </a:endParaRPr>
          </a:p>
        </p:txBody>
      </p:sp>
      <p:sp>
        <p:nvSpPr>
          <p:cNvPr id="9" name="Rectangle 69"/>
          <p:cNvSpPr>
            <a:spLocks noChangeArrowheads="1"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" name="Rectangle 78"/>
          <p:cNvSpPr>
            <a:spLocks noChangeArrowheads="1"/>
          </p:cNvSpPr>
          <p:nvPr/>
        </p:nvSpPr>
        <p:spPr bwMode="auto">
          <a:xfrm>
            <a:off x="0" y="0"/>
            <a:ext cx="9144000" cy="1958975"/>
          </a:xfrm>
          <a:prstGeom prst="rect">
            <a:avLst/>
          </a:prstGeom>
          <a:solidFill>
            <a:schemeClr val="bg1">
              <a:alpha val="34901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1" name="Rectangle 62"/>
          <p:cNvSpPr>
            <a:spLocks noChangeArrowheads="1"/>
          </p:cNvSpPr>
          <p:nvPr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2" name="Line 82"/>
          <p:cNvSpPr>
            <a:spLocks noChangeShapeType="1"/>
          </p:cNvSpPr>
          <p:nvPr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400">
              <a:solidFill>
                <a:srgbClr val="000000"/>
              </a:solidFill>
              <a:latin typeface="Calibri" pitchFamily="34" charset="0"/>
              <a:ea typeface="ＭＳ Ｐゴシック" charset="0"/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GB"/>
              <a:t>Formatvorlage des Untertitelmasters durch Klicken bearbeiten</a:t>
            </a: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uppieren 2"/>
          <p:cNvGrpSpPr/>
          <p:nvPr userDrawn="1"/>
        </p:nvGrpSpPr>
        <p:grpSpPr>
          <a:xfrm>
            <a:off x="152400" y="6248400"/>
            <a:ext cx="7391400" cy="685800"/>
            <a:chOff x="-152400" y="6337300"/>
            <a:chExt cx="5057775" cy="473076"/>
          </a:xfrm>
        </p:grpSpPr>
        <p:sp>
          <p:nvSpPr>
            <p:cNvPr id="38" name="Text Box 20"/>
            <p:cNvSpPr txBox="1">
              <a:spLocks noChangeAspect="1" noChangeArrowheads="1"/>
            </p:cNvSpPr>
            <p:nvPr/>
          </p:nvSpPr>
          <p:spPr bwMode="auto">
            <a:xfrm>
              <a:off x="368300" y="6578600"/>
              <a:ext cx="53975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rgbClr val="000000"/>
                  </a:solidFill>
                  <a:ea typeface="ＭＳ Ｐゴシック" charset="0"/>
                </a:rPr>
                <a:t>France</a:t>
              </a:r>
            </a:p>
          </p:txBody>
        </p:sp>
        <p:pic>
          <p:nvPicPr>
            <p:cNvPr id="39" name="Picture 10"/>
            <p:cNvPicPr preferRelativeResize="0"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3076" y="6340475"/>
              <a:ext cx="358775" cy="242888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 Box 11"/>
            <p:cNvSpPr txBox="1">
              <a:spLocks noChangeAspect="1" noChangeArrowheads="1"/>
            </p:cNvSpPr>
            <p:nvPr/>
          </p:nvSpPr>
          <p:spPr bwMode="auto">
            <a:xfrm>
              <a:off x="1486563" y="6583363"/>
              <a:ext cx="43180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India</a:t>
              </a:r>
            </a:p>
          </p:txBody>
        </p:sp>
        <p:pic>
          <p:nvPicPr>
            <p:cNvPr id="41" name="Picture 16"/>
            <p:cNvPicPr preferRelativeResize="0"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62700"/>
              <a:ext cx="330200" cy="242888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 Box 17"/>
            <p:cNvSpPr txBox="1">
              <a:spLocks noChangeAspect="1" noChangeArrowheads="1"/>
            </p:cNvSpPr>
            <p:nvPr/>
          </p:nvSpPr>
          <p:spPr bwMode="auto">
            <a:xfrm>
              <a:off x="-152400" y="6581775"/>
              <a:ext cx="5588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rgbClr val="000000"/>
                  </a:solidFill>
                  <a:ea typeface="ＭＳ Ｐゴシック" charset="0"/>
                </a:rPr>
                <a:t>Finland</a:t>
              </a:r>
            </a:p>
          </p:txBody>
        </p:sp>
        <p:pic>
          <p:nvPicPr>
            <p:cNvPr id="43" name="Picture 19"/>
            <p:cNvPicPr preferRelativeResize="0"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500" y="6350000"/>
              <a:ext cx="423034" cy="250825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2"/>
            <p:cNvPicPr preferRelativeResize="0"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213" y="6340475"/>
              <a:ext cx="400050" cy="242888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 Box 23"/>
            <p:cNvSpPr txBox="1">
              <a:spLocks noChangeAspect="1" noChangeArrowheads="1"/>
            </p:cNvSpPr>
            <p:nvPr/>
          </p:nvSpPr>
          <p:spPr bwMode="auto">
            <a:xfrm>
              <a:off x="843626" y="6583363"/>
              <a:ext cx="65405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Germany</a:t>
              </a:r>
            </a:p>
          </p:txBody>
        </p:sp>
        <p:pic>
          <p:nvPicPr>
            <p:cNvPr id="46" name="Picture 34"/>
            <p:cNvPicPr preferRelativeResize="0"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1551" y="6340475"/>
              <a:ext cx="384175" cy="242888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 Box 35"/>
            <p:cNvSpPr txBox="1">
              <a:spLocks noChangeAspect="1" noChangeArrowheads="1"/>
            </p:cNvSpPr>
            <p:nvPr/>
          </p:nvSpPr>
          <p:spPr bwMode="auto">
            <a:xfrm>
              <a:off x="1927888" y="6583363"/>
              <a:ext cx="53975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rgbClr val="000000"/>
                  </a:solidFill>
                  <a:ea typeface="ＭＳ Ｐゴシック" charset="0"/>
                </a:rPr>
                <a:t>Poland</a:t>
              </a:r>
            </a:p>
          </p:txBody>
        </p:sp>
        <p:pic>
          <p:nvPicPr>
            <p:cNvPr id="48" name="Picture 46"/>
            <p:cNvPicPr preferRelativeResize="0"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9508" y="6337300"/>
              <a:ext cx="384175" cy="242888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 Box 47"/>
            <p:cNvSpPr txBox="1">
              <a:spLocks noChangeAspect="1" noChangeArrowheads="1"/>
            </p:cNvSpPr>
            <p:nvPr/>
          </p:nvSpPr>
          <p:spPr bwMode="auto">
            <a:xfrm>
              <a:off x="3939970" y="6580188"/>
              <a:ext cx="59690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Sweden</a:t>
              </a:r>
            </a:p>
          </p:txBody>
        </p:sp>
        <p:graphicFrame>
          <p:nvGraphicFramePr>
            <p:cNvPr id="50" name="Object 4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65139651"/>
                </p:ext>
              </p:extLst>
            </p:nvPr>
          </p:nvGraphicFramePr>
          <p:xfrm>
            <a:off x="2556538" y="6340475"/>
            <a:ext cx="360363" cy="242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87" name="Photo Editor Photo" r:id="rId13" imgW="2723810" imgH="1695687" progId="MSPhotoEd.3">
                    <p:embed/>
                  </p:oleObj>
                </mc:Choice>
                <mc:Fallback>
                  <p:oleObj name="Photo Editor Photo" r:id="rId13" imgW="2723810" imgH="1695687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56538" y="6340475"/>
                          <a:ext cx="360363" cy="242888"/>
                        </a:xfrm>
                        <a:prstGeom prst="rect">
                          <a:avLst/>
                        </a:prstGeom>
                        <a:noFill/>
                        <a:ln w="9525" cap="rnd" algn="ctr">
                          <a:solidFill>
                            <a:srgbClr val="000000"/>
                          </a:solidFill>
                          <a:prstDash val="sysDot"/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" name="Text Box 50"/>
            <p:cNvSpPr txBox="1">
              <a:spLocks noChangeAspect="1" noChangeArrowheads="1"/>
            </p:cNvSpPr>
            <p:nvPr/>
          </p:nvSpPr>
          <p:spPr bwMode="auto">
            <a:xfrm>
              <a:off x="2415251" y="6583363"/>
              <a:ext cx="64135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Romania</a:t>
              </a:r>
            </a:p>
          </p:txBody>
        </p:sp>
        <p:pic>
          <p:nvPicPr>
            <p:cNvPr id="52" name="Picture 52"/>
            <p:cNvPicPr preferRelativeResize="0"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1838" y="6338888"/>
              <a:ext cx="358775" cy="242888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 Box 53"/>
            <p:cNvSpPr txBox="1">
              <a:spLocks noChangeAspect="1" noChangeArrowheads="1"/>
            </p:cNvSpPr>
            <p:nvPr/>
          </p:nvSpPr>
          <p:spPr bwMode="auto">
            <a:xfrm>
              <a:off x="2959763" y="6581775"/>
              <a:ext cx="53340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Russia</a:t>
              </a:r>
            </a:p>
          </p:txBody>
        </p:sp>
        <p:sp>
          <p:nvSpPr>
            <p:cNvPr id="54" name="Text Box 41"/>
            <p:cNvSpPr txBox="1">
              <a:spLocks noChangeAspect="1" noChangeArrowheads="1"/>
            </p:cNvSpPr>
            <p:nvPr/>
          </p:nvSpPr>
          <p:spPr bwMode="auto">
            <a:xfrm>
              <a:off x="3421726" y="6578600"/>
              <a:ext cx="62230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Slovenia</a:t>
              </a:r>
            </a:p>
          </p:txBody>
        </p:sp>
        <p:pic>
          <p:nvPicPr>
            <p:cNvPr id="55" name="Picture 62" descr="slowenien-fahne-slowenia-flagge_0_g_60px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901" y="6340475"/>
              <a:ext cx="363538" cy="241300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 Box 20"/>
            <p:cNvSpPr txBox="1">
              <a:spLocks noChangeAspect="1" noChangeArrowheads="1"/>
            </p:cNvSpPr>
            <p:nvPr/>
          </p:nvSpPr>
          <p:spPr bwMode="auto">
            <a:xfrm>
              <a:off x="4533900" y="6576368"/>
              <a:ext cx="34496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 dirty="0" smtClean="0">
                  <a:solidFill>
                    <a:srgbClr val="000000"/>
                  </a:solidFill>
                  <a:ea typeface="ＭＳ Ｐゴシック" charset="0"/>
                </a:rPr>
                <a:t>UK</a:t>
              </a:r>
              <a:endParaRPr lang="en-US" sz="9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pic>
          <p:nvPicPr>
            <p:cNvPr id="57" name="Grafik 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6600" y="6351587"/>
              <a:ext cx="358775" cy="2428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727234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A3379D-1D44-4621-A0E5-5B73DF761CF1}" type="datetimeFigureOut">
              <a:rPr lang="de-DE" smtClean="0">
                <a:solidFill>
                  <a:prstClr val="black"/>
                </a:solidFill>
              </a:rPr>
              <a:pPr/>
              <a:t>15.09.2017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C65325-BA54-4C5A-A4DB-682B6EBD75A3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13442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A3379D-1D44-4621-A0E5-5B73DF761CF1}" type="datetimeFigureOut">
              <a:rPr lang="de-DE" smtClean="0">
                <a:solidFill>
                  <a:prstClr val="black"/>
                </a:solidFill>
              </a:rPr>
              <a:pPr/>
              <a:t>15.09.2017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C65325-BA54-4C5A-A4DB-682B6EBD75A3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338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A3379D-1D44-4621-A0E5-5B73DF761CF1}" type="datetimeFigureOut">
              <a:rPr lang="de-DE" smtClean="0">
                <a:solidFill>
                  <a:prstClr val="black"/>
                </a:solidFill>
              </a:rPr>
              <a:pPr/>
              <a:t>15.09.2017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C65325-BA54-4C5A-A4DB-682B6EBD75A3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13702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A3379D-1D44-4621-A0E5-5B73DF761CF1}" type="datetimeFigureOut">
              <a:rPr lang="de-DE" smtClean="0">
                <a:solidFill>
                  <a:prstClr val="black"/>
                </a:solidFill>
              </a:rPr>
              <a:pPr/>
              <a:t>15.09.2017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C65325-BA54-4C5A-A4DB-682B6EBD75A3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84647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43638" y="1395662"/>
            <a:ext cx="3643162" cy="51766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A3379D-1D44-4621-A0E5-5B73DF761CF1}" type="datetimeFigureOut">
              <a:rPr lang="de-DE" smtClean="0">
                <a:solidFill>
                  <a:prstClr val="black"/>
                </a:solidFill>
              </a:rPr>
              <a:pPr/>
              <a:t>15.09.2017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C65325-BA54-4C5A-A4DB-682B6EBD75A3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08298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A3379D-1D44-4621-A0E5-5B73DF761CF1}" type="datetimeFigureOut">
              <a:rPr lang="de-DE" smtClean="0">
                <a:solidFill>
                  <a:prstClr val="black"/>
                </a:solidFill>
              </a:rPr>
              <a:pPr/>
              <a:t>15.09.2017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C65325-BA54-4C5A-A4DB-682B6EBD75A3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3064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58661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769100" y="6552643"/>
            <a:ext cx="11797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The Universe in the Laboratory | Prof. Dr.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52639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6604000" y="6552643"/>
            <a:ext cx="1344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The Universe in the Laboratory | Prof. Dr.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85527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6502400" y="6552643"/>
            <a:ext cx="14464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 smtClean="0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60600" y="6560611"/>
            <a:ext cx="48383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The Universe in the Laboratory | Prof. Dr.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247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7217C7-E5FA-554C-BAF5-93F559701703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286" y="6595534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4044102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0086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769100" y="6552643"/>
            <a:ext cx="11797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The Universe in the Laboratory | Prof. Dr.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44990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6604000" y="6552643"/>
            <a:ext cx="1344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The Universe in the Laboratory | Prof. Dr.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81363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6502400" y="6552643"/>
            <a:ext cx="14464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 smtClean="0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60600" y="6560611"/>
            <a:ext cx="48383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The Universe in the Laboratory | Prof. Dr.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71297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7031182" y="150090"/>
            <a:ext cx="1778000" cy="560549"/>
            <a:chOff x="7031182" y="150090"/>
            <a:chExt cx="1778000" cy="56054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135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7477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10.03.2015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Ursula Weyrich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69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10.03.2015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Ursula Weyrich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15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8317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938" y="6492875"/>
            <a:ext cx="2133600" cy="365125"/>
          </a:xfrm>
        </p:spPr>
        <p:txBody>
          <a:bodyPr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1034E2EB-8027-4BC0-A115-38AC00281EE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1768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0189D0-12A0-0D44-B9AA-E059AF600EBF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107580248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95688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769100" y="6552643"/>
            <a:ext cx="11797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The Universe in the Laboratory | Prof. Dr.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73996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6604000" y="6552643"/>
            <a:ext cx="1344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The Universe in the Laboratory | Prof. Dr.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31888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6502400" y="6552643"/>
            <a:ext cx="14464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 smtClean="0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60600" y="6560611"/>
            <a:ext cx="48383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The Universe in the Laboratory | Prof. Dr.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4521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B33E7-6B97-415E-B928-4B5B40547CB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752725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9AB5-E23C-4D7A-A828-F6E227106BC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570581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232E2-49B4-498F-9BBB-831AE0218C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119169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9F2AA-DD94-47AC-A73F-5C54C21A772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154974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8D786-F1C1-4478-9A75-8D0FB1490AE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802938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B08EF-0338-4C55-B004-A177F226E5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5558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2532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0490A2-44DC-494A-85DA-7DD6FB2B2B64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8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257500566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4AA58-6D01-4CF5-8D65-C0365CD5EF0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035869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5C871-7F0E-4F6B-84FA-418DDD3F1E8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113265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BDDF9-D4B8-4285-9CAF-A452961B6B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326275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37608-A34B-4921-A100-390DBF9A099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130827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E646A-7BF1-45BA-B565-C3BD73F1907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358445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287338" y="225425"/>
            <a:ext cx="8605837" cy="61563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1DDF9-3192-48DD-8796-1BB30335795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767062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7031182" y="150090"/>
            <a:ext cx="1778000" cy="560549"/>
            <a:chOff x="7031182" y="150090"/>
            <a:chExt cx="1778000" cy="56054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578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9135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10.03.2015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Ursula Weyrich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332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10.03.2015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Ursula Weyrich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051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971366-54E0-F845-B685-229DEDC98C23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" name="Footer Placeholder 5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100996105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5718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938" y="6492875"/>
            <a:ext cx="2133600" cy="365125"/>
          </a:xfrm>
        </p:spPr>
        <p:txBody>
          <a:bodyPr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1034E2EB-8027-4BC0-A115-38AC00281EE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71025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4" y="6607175"/>
            <a:ext cx="2133600" cy="365125"/>
          </a:xfr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ea typeface="+mn-ea"/>
              </a:defRPr>
            </a:lvl1pPr>
          </a:lstStyle>
          <a:p>
            <a:pPr algn="l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 algn="l">
                <a:defRPr/>
              </a:pPr>
              <a:t>‹Nr.›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549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4" y="6492875"/>
            <a:ext cx="2133600" cy="365125"/>
          </a:xfr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ea typeface="+mn-ea"/>
              </a:defRPr>
            </a:lvl1pPr>
          </a:lstStyle>
          <a:p>
            <a:pPr algn="l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 algn="l">
                <a:defRPr/>
              </a:pPr>
              <a:t>‹Nr.›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348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4" y="6492875"/>
            <a:ext cx="2133600" cy="365125"/>
          </a:xfr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ea typeface="+mn-ea"/>
              </a:defRPr>
            </a:lvl1pPr>
          </a:lstStyle>
          <a:p>
            <a:pPr algn="l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 algn="l">
                <a:defRPr/>
              </a:pPr>
              <a:t>‹Nr.›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765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4929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292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091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07BF83AD-B36F-41F4-8A2E-2281BD4904DD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9/15/2017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DA53945F-7E0B-431E-96AD-83F7CB0F5E2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52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A5A6ADA5-C0EA-447E-86E1-C2FD5BB884A9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9/15/2017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BD095A37-D32D-4AFB-929A-EBBB75775D2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4457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B86CF1-5390-A24D-89BD-3906AB25E9C4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180055046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E0FA4FEB-2290-4A76-92A8-6AB1CBF4A945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9/15/2017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C1C9CC71-223F-4AC6-8E47-51B7F275BF7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58483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7F6C0477-4688-4370-98DC-4C4079D1F007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9/15/2017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EDB3DBE4-EDBA-4B51-88FF-599F97186CB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435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A4768ED8-BDA5-468A-8186-0778BCB12138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9/15/2017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C18177CC-A87B-470B-BDB8-AE4D576D4F4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812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649" y="274588"/>
            <a:ext cx="8228707" cy="585117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47044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A929747-1BA3-4DC2-AD38-095D8B29F83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8399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 dirty="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rPr>
              <a:t>Title Text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buClr>
                <a:srgbClr val="FFA900"/>
              </a:buClr>
              <a:defRPr sz="2000"/>
            </a:lvl2pPr>
            <a:lvl3pPr marL="1113289">
              <a:spcBef>
                <a:spcPts val="352"/>
              </a:spcBef>
              <a:defRPr sz="1700"/>
            </a:lvl3pPr>
            <a:lvl4pPr marL="714350" indent="-20637">
              <a:spcBef>
                <a:spcPts val="352"/>
              </a:spcBef>
              <a:defRPr sz="1500" i="1">
                <a:solidFill>
                  <a:srgbClr val="AB1500"/>
                </a:solidFill>
                <a:uFill>
                  <a:solidFill>
                    <a:srgbClr val="AB1500"/>
                  </a:solidFill>
                </a:uFill>
              </a:defRPr>
            </a:lvl4pPr>
            <a:lvl5pPr marL="2143049" indent="-1247730">
              <a:spcBef>
                <a:spcPts val="352"/>
              </a:spcBef>
              <a:defRPr sz="1500">
                <a:solidFill>
                  <a:srgbClr val="007DD6"/>
                </a:solidFill>
                <a:uFill>
                  <a:solidFill>
                    <a:srgbClr val="007DD6"/>
                  </a:solidFill>
                </a:uFill>
              </a:defRPr>
            </a:lvl5pPr>
          </a:lstStyle>
          <a:p>
            <a:pPr lvl="0">
              <a:defRPr sz="1800">
                <a:uFillTx/>
              </a:defRPr>
            </a:pPr>
            <a:r>
              <a:rPr sz="18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1700">
                <a:uFill>
                  <a:solidFill/>
                </a:uFill>
              </a:rPr>
              <a:t>Body Level Three</a:t>
            </a:r>
          </a:p>
          <a:p>
            <a:pPr lvl="3">
              <a:defRPr sz="1800" i="0">
                <a:solidFill>
                  <a:srgbClr val="000000"/>
                </a:solidFill>
                <a:uFillTx/>
              </a:defRPr>
            </a:pPr>
            <a:r>
              <a:rPr sz="1500" i="1">
                <a:solidFill>
                  <a:srgbClr val="AB1500"/>
                </a:solidFill>
                <a:uFill>
                  <a:solidFill>
                    <a:srgbClr val="AB1500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500">
                <a:solidFill>
                  <a:srgbClr val="007DD6"/>
                </a:solidFill>
                <a:uFill>
                  <a:solidFill>
                    <a:srgbClr val="007DD6"/>
                  </a:solidFill>
                </a:uFill>
              </a:rPr>
              <a:t>Body Level Five</a:t>
            </a:r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xfrm>
            <a:off x="6804248" y="64928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fld id="{86CB4B4D-7CA3-9044-876B-883B54F8677D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2734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4" y="6607175"/>
            <a:ext cx="2133600" cy="365125"/>
          </a:xfr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ea typeface="+mn-ea"/>
              </a:defRPr>
            </a:lvl1pPr>
          </a:lstStyle>
          <a:p>
            <a:pPr algn="l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 algn="l">
                <a:defRPr/>
              </a:pPr>
              <a:t>‹Nr.›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997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4" y="6492875"/>
            <a:ext cx="2133600" cy="365125"/>
          </a:xfr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ea typeface="+mn-ea"/>
              </a:defRPr>
            </a:lvl1pPr>
          </a:lstStyle>
          <a:p>
            <a:pPr algn="l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 algn="l">
                <a:defRPr/>
              </a:pPr>
              <a:t>‹Nr.›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699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4" y="6492875"/>
            <a:ext cx="2133600" cy="365125"/>
          </a:xfr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ea typeface="+mn-ea"/>
              </a:defRPr>
            </a:lvl1pPr>
          </a:lstStyle>
          <a:p>
            <a:pPr algn="l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 algn="l">
                <a:defRPr/>
              </a:pPr>
              <a:t>‹Nr.›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63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800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D0B2F7-FF18-BE4E-909B-656ED293B3F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5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381718062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062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0372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07BF83AD-B36F-41F4-8A2E-2281BD4904DD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9/15/2017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DA53945F-7E0B-431E-96AD-83F7CB0F5E2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06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A5A6ADA5-C0EA-447E-86E1-C2FD5BB884A9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9/15/2017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BD095A37-D32D-4AFB-929A-EBBB75775D2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91845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E0FA4FEB-2290-4A76-92A8-6AB1CBF4A945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9/15/2017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C1C9CC71-223F-4AC6-8E47-51B7F275BF7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0624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7F6C0477-4688-4370-98DC-4C4079D1F007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9/15/2017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EDB3DBE4-EDBA-4B51-88FF-599F97186CB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930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A4768ED8-BDA5-468A-8186-0778BCB12138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9/15/2017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C18177CC-A87B-470B-BDB8-AE4D576D4F4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69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649" y="274588"/>
            <a:ext cx="8228707" cy="585117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97762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A929747-1BA3-4DC2-AD38-095D8B29F83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731716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 dirty="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rPr>
              <a:t>Title Text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buClr>
                <a:srgbClr val="FFA900"/>
              </a:buClr>
              <a:defRPr sz="2000"/>
            </a:lvl2pPr>
            <a:lvl3pPr marL="1113289">
              <a:spcBef>
                <a:spcPts val="352"/>
              </a:spcBef>
              <a:defRPr sz="1700"/>
            </a:lvl3pPr>
            <a:lvl4pPr marL="714350" indent="-20637">
              <a:spcBef>
                <a:spcPts val="352"/>
              </a:spcBef>
              <a:defRPr sz="1500" i="1">
                <a:solidFill>
                  <a:srgbClr val="AB1500"/>
                </a:solidFill>
                <a:uFill>
                  <a:solidFill>
                    <a:srgbClr val="AB1500"/>
                  </a:solidFill>
                </a:uFill>
              </a:defRPr>
            </a:lvl4pPr>
            <a:lvl5pPr marL="2143049" indent="-1247730">
              <a:spcBef>
                <a:spcPts val="352"/>
              </a:spcBef>
              <a:defRPr sz="1500">
                <a:solidFill>
                  <a:srgbClr val="007DD6"/>
                </a:solidFill>
                <a:uFill>
                  <a:solidFill>
                    <a:srgbClr val="007DD6"/>
                  </a:solidFill>
                </a:uFill>
              </a:defRPr>
            </a:lvl5pPr>
          </a:lstStyle>
          <a:p>
            <a:pPr lvl="0">
              <a:defRPr sz="1800">
                <a:uFillTx/>
              </a:defRPr>
            </a:pPr>
            <a:r>
              <a:rPr sz="18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1700">
                <a:uFill>
                  <a:solidFill/>
                </a:uFill>
              </a:rPr>
              <a:t>Body Level Three</a:t>
            </a:r>
          </a:p>
          <a:p>
            <a:pPr lvl="3">
              <a:defRPr sz="1800" i="0">
                <a:solidFill>
                  <a:srgbClr val="000000"/>
                </a:solidFill>
                <a:uFillTx/>
              </a:defRPr>
            </a:pPr>
            <a:r>
              <a:rPr sz="1500" i="1">
                <a:solidFill>
                  <a:srgbClr val="AB1500"/>
                </a:solidFill>
                <a:uFill>
                  <a:solidFill>
                    <a:srgbClr val="AB1500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500">
                <a:solidFill>
                  <a:srgbClr val="007DD6"/>
                </a:solidFill>
                <a:uFill>
                  <a:solidFill>
                    <a:srgbClr val="007DD6"/>
                  </a:solidFill>
                </a:uFill>
              </a:rPr>
              <a:t>Body Level Five</a:t>
            </a:r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xfrm>
            <a:off x="6804248" y="64928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fld id="{86CB4B4D-7CA3-9044-876B-883B54F8677D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2592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DB7654-5B2E-2D4F-9192-5ACC088E3BBD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8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367589603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PANDA-blende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-75389"/>
            <a:ext cx="3312368" cy="2208245"/>
          </a:xfrm>
          <a:prstGeom prst="rect">
            <a:avLst/>
          </a:prstGeom>
        </p:spPr>
      </p:pic>
      <p:pic>
        <p:nvPicPr>
          <p:cNvPr id="29" name="Picture 28" descr="msv_fair_pbar_hesr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164" y="-99392"/>
            <a:ext cx="3239852" cy="2314180"/>
          </a:xfrm>
          <a:prstGeom prst="rect">
            <a:avLst/>
          </a:prstGeom>
        </p:spPr>
      </p:pic>
      <p:pic>
        <p:nvPicPr>
          <p:cNvPr id="30" name="Grafik 1"/>
          <p:cNvPicPr>
            <a:picLocks noChangeAspect="1"/>
          </p:cNvPicPr>
          <p:nvPr userDrawn="1"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34364"/>
            <a:ext cx="2653200" cy="195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76"/>
          <p:cNvSpPr>
            <a:spLocks noChangeShapeType="1"/>
          </p:cNvSpPr>
          <p:nvPr userDrawn="1"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Line 75"/>
          <p:cNvSpPr>
            <a:spLocks noChangeShapeType="1"/>
          </p:cNvSpPr>
          <p:nvPr userDrawn="1"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69"/>
          <p:cNvSpPr>
            <a:spLocks noChangeArrowheads="1"/>
          </p:cNvSpPr>
          <p:nvPr userDrawn="1"/>
        </p:nvSpPr>
        <p:spPr bwMode="auto">
          <a:xfrm>
            <a:off x="4356100" y="6035675"/>
            <a:ext cx="1404938" cy="84138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70"/>
          <p:cNvSpPr>
            <a:spLocks noChangeArrowheads="1"/>
          </p:cNvSpPr>
          <p:nvPr userDrawn="1"/>
        </p:nvSpPr>
        <p:spPr bwMode="auto">
          <a:xfrm>
            <a:off x="5757863" y="6035675"/>
            <a:ext cx="1404937" cy="84138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" name="Rectangle 71"/>
          <p:cNvSpPr>
            <a:spLocks noChangeArrowheads="1"/>
          </p:cNvSpPr>
          <p:nvPr userDrawn="1"/>
        </p:nvSpPr>
        <p:spPr bwMode="auto">
          <a:xfrm>
            <a:off x="7162800" y="6035675"/>
            <a:ext cx="1404938" cy="841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1" name="Rectangle 73"/>
          <p:cNvSpPr>
            <a:spLocks noChangeArrowheads="1"/>
          </p:cNvSpPr>
          <p:nvPr userDrawn="1"/>
        </p:nvSpPr>
        <p:spPr bwMode="auto">
          <a:xfrm>
            <a:off x="5757863" y="6119813"/>
            <a:ext cx="2809875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2" name="Rectangle 74"/>
          <p:cNvSpPr>
            <a:spLocks noChangeArrowheads="1"/>
          </p:cNvSpPr>
          <p:nvPr userDrawn="1"/>
        </p:nvSpPr>
        <p:spPr bwMode="auto">
          <a:xfrm>
            <a:off x="4356100" y="6203950"/>
            <a:ext cx="1404938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4" name="Rectangle 62"/>
          <p:cNvSpPr>
            <a:spLocks noChangeArrowheads="1"/>
          </p:cNvSpPr>
          <p:nvPr userDrawn="1"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15" name="Picture 35" descr="GSI_Logo_rgb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6345324"/>
            <a:ext cx="10160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Line 82"/>
          <p:cNvSpPr>
            <a:spLocks noChangeShapeType="1"/>
          </p:cNvSpPr>
          <p:nvPr userDrawn="1"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charset="0"/>
              </a:defRPr>
            </a:lvl1pPr>
          </a:lstStyle>
          <a:p>
            <a:pPr lvl="0"/>
            <a:r>
              <a:rPr lang="en-GB" noProof="0" smtClean="0"/>
              <a:t>Formatvorlage des Untertitelmasters durch Klicken bearbeiten</a:t>
            </a:r>
          </a:p>
        </p:txBody>
      </p:sp>
      <p:sp>
        <p:nvSpPr>
          <p:cNvPr id="13" name="Rectangle 78"/>
          <p:cNvSpPr>
            <a:spLocks noChangeArrowheads="1"/>
          </p:cNvSpPr>
          <p:nvPr userDrawn="1"/>
        </p:nvSpPr>
        <p:spPr bwMode="auto">
          <a:xfrm>
            <a:off x="-1963948" y="-2003010"/>
            <a:ext cx="9144000" cy="1958976"/>
          </a:xfrm>
          <a:prstGeom prst="rect">
            <a:avLst/>
          </a:prstGeom>
          <a:solidFill>
            <a:schemeClr val="bg1">
              <a:alpha val="35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22" name="Picture 17"/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6237312"/>
            <a:ext cx="111974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3" name="Picture 18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5996" y="6286500"/>
            <a:ext cx="108004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6" name="Grafik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123325"/>
            <a:ext cx="1740301" cy="668818"/>
          </a:xfrm>
          <a:prstGeom prst="rect">
            <a:avLst/>
          </a:prstGeom>
        </p:spPr>
      </p:pic>
      <p:pic>
        <p:nvPicPr>
          <p:cNvPr id="27" name="Grafik 2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7764" y="6072116"/>
            <a:ext cx="1238777" cy="78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80669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/>
              <a:t>Frank Maas – FAIR France 2017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3CF23-2C3C-684C-86C8-B17B548255A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3751266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601FB-DF9D-C442-B705-8CBF853C491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/>
              <a:t>Frank Maas – FAIR France 2017</a:t>
            </a:r>
          </a:p>
        </p:txBody>
      </p:sp>
    </p:spTree>
    <p:extLst>
      <p:ext uri="{BB962C8B-B14F-4D97-AF65-F5344CB8AC3E}">
        <p14:creationId xmlns:p14="http://schemas.microsoft.com/office/powerpoint/2010/main" val="228470149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05914-5364-EC4C-8B68-4B634B024D7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/>
              <a:t>Frank Maas – FAIR France 2017</a:t>
            </a:r>
          </a:p>
        </p:txBody>
      </p:sp>
    </p:spTree>
    <p:extLst>
      <p:ext uri="{BB962C8B-B14F-4D97-AF65-F5344CB8AC3E}">
        <p14:creationId xmlns:p14="http://schemas.microsoft.com/office/powerpoint/2010/main" val="31697335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62E57-24FD-0F4C-9E35-005F505619D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/>
              <a:t>Frank Maas – FAIR France 2017</a:t>
            </a:r>
          </a:p>
        </p:txBody>
      </p:sp>
    </p:spTree>
    <p:extLst>
      <p:ext uri="{BB962C8B-B14F-4D97-AF65-F5344CB8AC3E}">
        <p14:creationId xmlns:p14="http://schemas.microsoft.com/office/powerpoint/2010/main" val="44955894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D580C-FB9F-754D-8B14-36C3B382B31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/>
              <a:t>Frank Maas – FAIR France 2017</a:t>
            </a:r>
          </a:p>
        </p:txBody>
      </p:sp>
    </p:spTree>
    <p:extLst>
      <p:ext uri="{BB962C8B-B14F-4D97-AF65-F5344CB8AC3E}">
        <p14:creationId xmlns:p14="http://schemas.microsoft.com/office/powerpoint/2010/main" val="415398258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D0648-7C3A-3C46-884D-26274035739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/>
              <a:t>Frank Maas – FAIR France 2017</a:t>
            </a:r>
          </a:p>
        </p:txBody>
      </p:sp>
    </p:spTree>
    <p:extLst>
      <p:ext uri="{BB962C8B-B14F-4D97-AF65-F5344CB8AC3E}">
        <p14:creationId xmlns:p14="http://schemas.microsoft.com/office/powerpoint/2010/main" val="331500275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07295-C715-0D49-AAFE-AE9753CD171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/>
              <a:t>Frank Maas – FAIR France 2017</a:t>
            </a:r>
          </a:p>
        </p:txBody>
      </p:sp>
    </p:spTree>
    <p:extLst>
      <p:ext uri="{BB962C8B-B14F-4D97-AF65-F5344CB8AC3E}">
        <p14:creationId xmlns:p14="http://schemas.microsoft.com/office/powerpoint/2010/main" val="35460661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536E2-584E-0245-8945-3020AF0FF7A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/>
              <a:t>Frank Maas – FAIR France 2017</a:t>
            </a:r>
          </a:p>
        </p:txBody>
      </p:sp>
    </p:spTree>
    <p:extLst>
      <p:ext uri="{BB962C8B-B14F-4D97-AF65-F5344CB8AC3E}">
        <p14:creationId xmlns:p14="http://schemas.microsoft.com/office/powerpoint/2010/main" val="31724260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7A174-1DBA-594E-8918-62030950B30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/>
              <a:t>Frank Maas – FAIR France 2017</a:t>
            </a:r>
          </a:p>
        </p:txBody>
      </p:sp>
    </p:spTree>
    <p:extLst>
      <p:ext uri="{BB962C8B-B14F-4D97-AF65-F5344CB8AC3E}">
        <p14:creationId xmlns:p14="http://schemas.microsoft.com/office/powerpoint/2010/main" val="1480494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E73959-89C4-7640-A317-9248F150A4B6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8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3941634161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FE775-FB5C-FE42-B979-6E922C1D14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/>
              <a:t>Frank Maas – FAIR France 2017</a:t>
            </a:r>
          </a:p>
        </p:txBody>
      </p:sp>
    </p:spTree>
    <p:extLst>
      <p:ext uri="{BB962C8B-B14F-4D97-AF65-F5344CB8AC3E}">
        <p14:creationId xmlns:p14="http://schemas.microsoft.com/office/powerpoint/2010/main" val="423141024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390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55E16E-1E58-524D-B6E3-B9236500CC24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-36513" y="6607175"/>
            <a:ext cx="4392613" cy="2508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/>
              <a:t>Frank Maas – FAIR France 2017</a:t>
            </a:r>
          </a:p>
        </p:txBody>
      </p:sp>
    </p:spTree>
    <p:extLst>
      <p:ext uri="{BB962C8B-B14F-4D97-AF65-F5344CB8AC3E}">
        <p14:creationId xmlns:p14="http://schemas.microsoft.com/office/powerpoint/2010/main" val="323628766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Aufzählung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892969" y="151804"/>
            <a:ext cx="7358063" cy="1785938"/>
          </a:xfrm>
          <a:prstGeom prst="rect">
            <a:avLst/>
          </a:prstGeom>
        </p:spPr>
        <p:txBody>
          <a:bodyPr lIns="26788" tIns="26788" rIns="26788" bIns="26788"/>
          <a:lstStyle>
            <a:lvl1pPr marL="0" marR="0" defTabSz="321457">
              <a:defRPr sz="49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900">
                <a:solidFill>
                  <a:srgbClr val="FFFFFF"/>
                </a:solidFill>
              </a:rPr>
              <a:t>Titeltext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892969" y="2071687"/>
            <a:ext cx="7358063" cy="4036219"/>
          </a:xfrm>
          <a:prstGeom prst="rect">
            <a:avLst/>
          </a:prstGeom>
        </p:spPr>
        <p:txBody>
          <a:bodyPr lIns="26788" tIns="26788" rIns="26788" bIns="26788" anchor="ctr"/>
          <a:lstStyle>
            <a:lvl1pPr marL="489789" marR="0" indent="-239766" defTabSz="321457">
              <a:spcBef>
                <a:spcPts val="2039"/>
              </a:spcBef>
              <a:buClrTx/>
              <a:buSzPct val="43000"/>
              <a:buFontTx/>
              <a:buBlip>
                <a:blip r:embed="rId3"/>
              </a:buBlip>
              <a:defRPr sz="2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Chalkboard"/>
              </a:defRPr>
            </a:lvl1pPr>
            <a:lvl2pPr marL="793387" marR="0" indent="-239766" defTabSz="321457">
              <a:spcBef>
                <a:spcPts val="2039"/>
              </a:spcBef>
              <a:buClrTx/>
              <a:buSzPct val="43000"/>
              <a:buFontTx/>
              <a:buBlip>
                <a:blip r:embed="rId3"/>
              </a:buBlip>
              <a:defRPr sz="2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Chalkboard"/>
              </a:defRPr>
            </a:lvl2pPr>
            <a:lvl3pPr marL="1088056" marR="0" indent="-239766" defTabSz="321457">
              <a:spcBef>
                <a:spcPts val="2039"/>
              </a:spcBef>
              <a:buClrTx/>
              <a:buSzPct val="43000"/>
              <a:buFontTx/>
              <a:buBlip>
                <a:blip r:embed="rId3"/>
              </a:buBlip>
              <a:defRPr sz="2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Chalkboard"/>
              </a:defRPr>
            </a:lvl3pPr>
            <a:lvl4pPr marL="1400584" marR="0" indent="-239766" defTabSz="321457">
              <a:spcBef>
                <a:spcPts val="2039"/>
              </a:spcBef>
              <a:buClrTx/>
              <a:buSzPct val="43000"/>
              <a:buFontTx/>
              <a:buBlip>
                <a:blip r:embed="rId3"/>
              </a:buBlip>
              <a:defRPr sz="2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Chalkboard"/>
              </a:defRPr>
            </a:lvl4pPr>
            <a:lvl5pPr marL="1722042" marR="0" indent="-239766" defTabSz="321457">
              <a:spcBef>
                <a:spcPts val="2039"/>
              </a:spcBef>
              <a:buClrTx/>
              <a:buSzPct val="43000"/>
              <a:buFontTx/>
              <a:buBlip>
                <a:blip r:embed="rId3"/>
              </a:buBlip>
              <a:defRPr sz="2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Chalkboard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Textebene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Textebene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Textebene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Textebene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Textebene 5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/>
              <a:t>Frank Maas – FAIR France 2017</a:t>
            </a:r>
          </a:p>
        </p:txBody>
      </p:sp>
    </p:spTree>
    <p:extLst>
      <p:ext uri="{BB962C8B-B14F-4D97-AF65-F5344CB8AC3E}">
        <p14:creationId xmlns:p14="http://schemas.microsoft.com/office/powerpoint/2010/main" val="1391375465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47C7F-AACC-7E40-B0DA-5BE7979A69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7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2117701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1D60F1-4AAC-3D4A-B343-5839B3466F5D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7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31426987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F3727A-F869-ED46-B1C8-590B54063F41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8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23463517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5FA5A2-9A72-3041-A686-0D299D18076C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7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57260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10.03.2015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Ursula Weyrich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6883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FCAR3________L____4___ Kop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5"/>
          <a:stretch>
            <a:fillRect/>
          </a:stretch>
        </p:blipFill>
        <p:spPr bwMode="auto">
          <a:xfrm>
            <a:off x="0" y="0"/>
            <a:ext cx="3082925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0" descr="image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4" r="33855"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76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400">
              <a:solidFill>
                <a:srgbClr val="000000"/>
              </a:solidFill>
              <a:latin typeface="Calibri" pitchFamily="34" charset="0"/>
              <a:ea typeface="ＭＳ Ｐゴシック" charset="0"/>
            </a:endParaRPr>
          </a:p>
        </p:txBody>
      </p:sp>
      <p:sp>
        <p:nvSpPr>
          <p:cNvPr id="8" name="Line 75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400">
              <a:solidFill>
                <a:srgbClr val="000000"/>
              </a:solidFill>
              <a:latin typeface="Calibri" pitchFamily="34" charset="0"/>
              <a:ea typeface="ＭＳ Ｐゴシック" charset="0"/>
            </a:endParaRPr>
          </a:p>
        </p:txBody>
      </p:sp>
      <p:sp>
        <p:nvSpPr>
          <p:cNvPr id="9" name="Rectangle 69"/>
          <p:cNvSpPr>
            <a:spLocks noChangeArrowheads="1"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" name="Rectangle 78"/>
          <p:cNvSpPr>
            <a:spLocks noChangeArrowheads="1"/>
          </p:cNvSpPr>
          <p:nvPr/>
        </p:nvSpPr>
        <p:spPr bwMode="auto">
          <a:xfrm>
            <a:off x="0" y="0"/>
            <a:ext cx="9144000" cy="1958975"/>
          </a:xfrm>
          <a:prstGeom prst="rect">
            <a:avLst/>
          </a:prstGeom>
          <a:solidFill>
            <a:schemeClr val="bg1">
              <a:alpha val="34901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1" name="Rectangle 62"/>
          <p:cNvSpPr>
            <a:spLocks noChangeArrowheads="1"/>
          </p:cNvSpPr>
          <p:nvPr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2" name="Line 82"/>
          <p:cNvSpPr>
            <a:spLocks noChangeShapeType="1"/>
          </p:cNvSpPr>
          <p:nvPr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400">
              <a:solidFill>
                <a:srgbClr val="000000"/>
              </a:solidFill>
              <a:latin typeface="Calibri" pitchFamily="34" charset="0"/>
              <a:ea typeface="ＭＳ Ｐゴシック" charset="0"/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GB"/>
              <a:t>Formatvorlage des Untertitelmasters durch Klicken bearbeiten</a:t>
            </a: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uppieren 2"/>
          <p:cNvGrpSpPr/>
          <p:nvPr userDrawn="1"/>
        </p:nvGrpSpPr>
        <p:grpSpPr>
          <a:xfrm>
            <a:off x="152400" y="6248400"/>
            <a:ext cx="7391400" cy="685800"/>
            <a:chOff x="-152400" y="6337300"/>
            <a:chExt cx="5057775" cy="473076"/>
          </a:xfrm>
        </p:grpSpPr>
        <p:sp>
          <p:nvSpPr>
            <p:cNvPr id="38" name="Text Box 20"/>
            <p:cNvSpPr txBox="1">
              <a:spLocks noChangeAspect="1" noChangeArrowheads="1"/>
            </p:cNvSpPr>
            <p:nvPr/>
          </p:nvSpPr>
          <p:spPr bwMode="auto">
            <a:xfrm>
              <a:off x="368300" y="6578600"/>
              <a:ext cx="53975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rgbClr val="000000"/>
                  </a:solidFill>
                  <a:ea typeface="ＭＳ Ｐゴシック" charset="0"/>
                </a:rPr>
                <a:t>France</a:t>
              </a:r>
            </a:p>
          </p:txBody>
        </p:sp>
        <p:pic>
          <p:nvPicPr>
            <p:cNvPr id="39" name="Picture 10"/>
            <p:cNvPicPr preferRelativeResize="0"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3076" y="6340475"/>
              <a:ext cx="358775" cy="242888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 Box 11"/>
            <p:cNvSpPr txBox="1">
              <a:spLocks noChangeAspect="1" noChangeArrowheads="1"/>
            </p:cNvSpPr>
            <p:nvPr/>
          </p:nvSpPr>
          <p:spPr bwMode="auto">
            <a:xfrm>
              <a:off x="1486563" y="6583363"/>
              <a:ext cx="43180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India</a:t>
              </a:r>
            </a:p>
          </p:txBody>
        </p:sp>
        <p:pic>
          <p:nvPicPr>
            <p:cNvPr id="41" name="Picture 16"/>
            <p:cNvPicPr preferRelativeResize="0"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62700"/>
              <a:ext cx="330200" cy="242888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 Box 17"/>
            <p:cNvSpPr txBox="1">
              <a:spLocks noChangeAspect="1" noChangeArrowheads="1"/>
            </p:cNvSpPr>
            <p:nvPr/>
          </p:nvSpPr>
          <p:spPr bwMode="auto">
            <a:xfrm>
              <a:off x="-152400" y="6581775"/>
              <a:ext cx="5588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rgbClr val="000000"/>
                  </a:solidFill>
                  <a:ea typeface="ＭＳ Ｐゴシック" charset="0"/>
                </a:rPr>
                <a:t>Finland</a:t>
              </a:r>
            </a:p>
          </p:txBody>
        </p:sp>
        <p:pic>
          <p:nvPicPr>
            <p:cNvPr id="43" name="Picture 19"/>
            <p:cNvPicPr preferRelativeResize="0"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500" y="6350000"/>
              <a:ext cx="423034" cy="250825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2"/>
            <p:cNvPicPr preferRelativeResize="0"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213" y="6340475"/>
              <a:ext cx="400050" cy="242888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 Box 23"/>
            <p:cNvSpPr txBox="1">
              <a:spLocks noChangeAspect="1" noChangeArrowheads="1"/>
            </p:cNvSpPr>
            <p:nvPr/>
          </p:nvSpPr>
          <p:spPr bwMode="auto">
            <a:xfrm>
              <a:off x="843626" y="6583363"/>
              <a:ext cx="65405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Germany</a:t>
              </a:r>
            </a:p>
          </p:txBody>
        </p:sp>
        <p:pic>
          <p:nvPicPr>
            <p:cNvPr id="46" name="Picture 34"/>
            <p:cNvPicPr preferRelativeResize="0"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1551" y="6340475"/>
              <a:ext cx="384175" cy="242888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 Box 35"/>
            <p:cNvSpPr txBox="1">
              <a:spLocks noChangeAspect="1" noChangeArrowheads="1"/>
            </p:cNvSpPr>
            <p:nvPr/>
          </p:nvSpPr>
          <p:spPr bwMode="auto">
            <a:xfrm>
              <a:off x="1927888" y="6583363"/>
              <a:ext cx="53975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rgbClr val="000000"/>
                  </a:solidFill>
                  <a:ea typeface="ＭＳ Ｐゴシック" charset="0"/>
                </a:rPr>
                <a:t>Poland</a:t>
              </a:r>
            </a:p>
          </p:txBody>
        </p:sp>
        <p:pic>
          <p:nvPicPr>
            <p:cNvPr id="48" name="Picture 46"/>
            <p:cNvPicPr preferRelativeResize="0"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9508" y="6337300"/>
              <a:ext cx="384175" cy="242888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 Box 47"/>
            <p:cNvSpPr txBox="1">
              <a:spLocks noChangeAspect="1" noChangeArrowheads="1"/>
            </p:cNvSpPr>
            <p:nvPr/>
          </p:nvSpPr>
          <p:spPr bwMode="auto">
            <a:xfrm>
              <a:off x="3939970" y="6580188"/>
              <a:ext cx="59690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Sweden</a:t>
              </a:r>
            </a:p>
          </p:txBody>
        </p:sp>
        <p:graphicFrame>
          <p:nvGraphicFramePr>
            <p:cNvPr id="50" name="Object 4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06435246"/>
                </p:ext>
              </p:extLst>
            </p:nvPr>
          </p:nvGraphicFramePr>
          <p:xfrm>
            <a:off x="2556538" y="6340475"/>
            <a:ext cx="360363" cy="242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11" name="Photo Editor Photo" r:id="rId13" imgW="2723810" imgH="1695687" progId="MSPhotoEd.3">
                    <p:embed/>
                  </p:oleObj>
                </mc:Choice>
                <mc:Fallback>
                  <p:oleObj name="Photo Editor Photo" r:id="rId13" imgW="2723810" imgH="1695687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56538" y="6340475"/>
                          <a:ext cx="360363" cy="242888"/>
                        </a:xfrm>
                        <a:prstGeom prst="rect">
                          <a:avLst/>
                        </a:prstGeom>
                        <a:noFill/>
                        <a:ln w="9525" cap="rnd" algn="ctr">
                          <a:solidFill>
                            <a:srgbClr val="000000"/>
                          </a:solidFill>
                          <a:prstDash val="sysDot"/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" name="Text Box 50"/>
            <p:cNvSpPr txBox="1">
              <a:spLocks noChangeAspect="1" noChangeArrowheads="1"/>
            </p:cNvSpPr>
            <p:nvPr/>
          </p:nvSpPr>
          <p:spPr bwMode="auto">
            <a:xfrm>
              <a:off x="2415251" y="6583363"/>
              <a:ext cx="64135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Romania</a:t>
              </a:r>
            </a:p>
          </p:txBody>
        </p:sp>
        <p:pic>
          <p:nvPicPr>
            <p:cNvPr id="52" name="Picture 52"/>
            <p:cNvPicPr preferRelativeResize="0"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1838" y="6338888"/>
              <a:ext cx="358775" cy="242888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 Box 53"/>
            <p:cNvSpPr txBox="1">
              <a:spLocks noChangeAspect="1" noChangeArrowheads="1"/>
            </p:cNvSpPr>
            <p:nvPr/>
          </p:nvSpPr>
          <p:spPr bwMode="auto">
            <a:xfrm>
              <a:off x="2959763" y="6581775"/>
              <a:ext cx="53340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Russia</a:t>
              </a:r>
            </a:p>
          </p:txBody>
        </p:sp>
        <p:sp>
          <p:nvSpPr>
            <p:cNvPr id="54" name="Text Box 41"/>
            <p:cNvSpPr txBox="1">
              <a:spLocks noChangeAspect="1" noChangeArrowheads="1"/>
            </p:cNvSpPr>
            <p:nvPr/>
          </p:nvSpPr>
          <p:spPr bwMode="auto">
            <a:xfrm>
              <a:off x="3421726" y="6578600"/>
              <a:ext cx="62230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Slovenia</a:t>
              </a:r>
            </a:p>
          </p:txBody>
        </p:sp>
        <p:pic>
          <p:nvPicPr>
            <p:cNvPr id="55" name="Picture 62" descr="slowenien-fahne-slowenia-flagge_0_g_60px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901" y="6340475"/>
              <a:ext cx="363538" cy="241300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 Box 20"/>
            <p:cNvSpPr txBox="1">
              <a:spLocks noChangeAspect="1" noChangeArrowheads="1"/>
            </p:cNvSpPr>
            <p:nvPr/>
          </p:nvSpPr>
          <p:spPr bwMode="auto">
            <a:xfrm>
              <a:off x="4533900" y="6576368"/>
              <a:ext cx="34496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 dirty="0" smtClean="0">
                  <a:solidFill>
                    <a:srgbClr val="000000"/>
                  </a:solidFill>
                  <a:ea typeface="ＭＳ Ｐゴシック" charset="0"/>
                </a:rPr>
                <a:t>UK</a:t>
              </a:r>
              <a:endParaRPr lang="en-US" sz="9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pic>
          <p:nvPicPr>
            <p:cNvPr id="57" name="Grafik 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6600" y="6351587"/>
              <a:ext cx="358775" cy="2428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49089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7217C7-E5FA-554C-BAF5-93F559701703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286" y="6595534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16653552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0189D0-12A0-0D44-B9AA-E059AF600EBF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3009964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0490A2-44DC-494A-85DA-7DD6FB2B2B64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8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31362757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971366-54E0-F845-B685-229DEDC98C23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" name="Footer Placeholder 5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42114018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B86CF1-5390-A24D-89BD-3906AB25E9C4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1670263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D0B2F7-FF18-BE4E-909B-656ED293B3F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5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29155571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DB7654-5B2E-2D4F-9192-5ACC088E3BBD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8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17187234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E73959-89C4-7640-A317-9248F150A4B6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8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1275139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47C7F-AACC-7E40-B0DA-5BE7979A69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7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779765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10.03.2015</a:t>
            </a:r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Ursula Weyrich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5850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1D60F1-4AAC-3D4A-B343-5839B3466F5D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7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38866971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F3727A-F869-ED46-B1C8-590B54063F41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8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18564546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5FA5A2-9A72-3041-A686-0D299D18076C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7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19391844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FCAR3________L____4___ Kop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5"/>
          <a:stretch>
            <a:fillRect/>
          </a:stretch>
        </p:blipFill>
        <p:spPr bwMode="auto">
          <a:xfrm>
            <a:off x="0" y="0"/>
            <a:ext cx="3082925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0" descr="image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4" r="33855"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76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400">
              <a:solidFill>
                <a:srgbClr val="000000"/>
              </a:solidFill>
              <a:latin typeface="Calibri" pitchFamily="34" charset="0"/>
              <a:ea typeface="ＭＳ Ｐゴシック" charset="0"/>
            </a:endParaRPr>
          </a:p>
        </p:txBody>
      </p:sp>
      <p:sp>
        <p:nvSpPr>
          <p:cNvPr id="8" name="Line 75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400">
              <a:solidFill>
                <a:srgbClr val="000000"/>
              </a:solidFill>
              <a:latin typeface="Calibri" pitchFamily="34" charset="0"/>
              <a:ea typeface="ＭＳ Ｐゴシック" charset="0"/>
            </a:endParaRPr>
          </a:p>
        </p:txBody>
      </p:sp>
      <p:sp>
        <p:nvSpPr>
          <p:cNvPr id="9" name="Rectangle 69"/>
          <p:cNvSpPr>
            <a:spLocks noChangeArrowheads="1"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" name="Rectangle 78"/>
          <p:cNvSpPr>
            <a:spLocks noChangeArrowheads="1"/>
          </p:cNvSpPr>
          <p:nvPr/>
        </p:nvSpPr>
        <p:spPr bwMode="auto">
          <a:xfrm>
            <a:off x="0" y="0"/>
            <a:ext cx="9144000" cy="1958975"/>
          </a:xfrm>
          <a:prstGeom prst="rect">
            <a:avLst/>
          </a:prstGeom>
          <a:solidFill>
            <a:schemeClr val="bg1">
              <a:alpha val="34901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1" name="Rectangle 62"/>
          <p:cNvSpPr>
            <a:spLocks noChangeArrowheads="1"/>
          </p:cNvSpPr>
          <p:nvPr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2" name="Line 82"/>
          <p:cNvSpPr>
            <a:spLocks noChangeShapeType="1"/>
          </p:cNvSpPr>
          <p:nvPr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400">
              <a:solidFill>
                <a:srgbClr val="000000"/>
              </a:solidFill>
              <a:latin typeface="Calibri" pitchFamily="34" charset="0"/>
              <a:ea typeface="ＭＳ Ｐゴシック" charset="0"/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GB"/>
              <a:t>Formatvorlage des Untertitelmasters durch Klicken bearbeiten</a:t>
            </a: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uppieren 2"/>
          <p:cNvGrpSpPr/>
          <p:nvPr userDrawn="1"/>
        </p:nvGrpSpPr>
        <p:grpSpPr>
          <a:xfrm>
            <a:off x="152400" y="6248400"/>
            <a:ext cx="7391400" cy="685800"/>
            <a:chOff x="-152400" y="6337300"/>
            <a:chExt cx="5057775" cy="473076"/>
          </a:xfrm>
        </p:grpSpPr>
        <p:sp>
          <p:nvSpPr>
            <p:cNvPr id="38" name="Text Box 20"/>
            <p:cNvSpPr txBox="1">
              <a:spLocks noChangeAspect="1" noChangeArrowheads="1"/>
            </p:cNvSpPr>
            <p:nvPr/>
          </p:nvSpPr>
          <p:spPr bwMode="auto">
            <a:xfrm>
              <a:off x="368300" y="6578600"/>
              <a:ext cx="53975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rgbClr val="000000"/>
                  </a:solidFill>
                  <a:ea typeface="ＭＳ Ｐゴシック" charset="0"/>
                </a:rPr>
                <a:t>France</a:t>
              </a:r>
            </a:p>
          </p:txBody>
        </p:sp>
        <p:pic>
          <p:nvPicPr>
            <p:cNvPr id="39" name="Picture 10"/>
            <p:cNvPicPr preferRelativeResize="0"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3076" y="6340475"/>
              <a:ext cx="358775" cy="242888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 Box 11"/>
            <p:cNvSpPr txBox="1">
              <a:spLocks noChangeAspect="1" noChangeArrowheads="1"/>
            </p:cNvSpPr>
            <p:nvPr/>
          </p:nvSpPr>
          <p:spPr bwMode="auto">
            <a:xfrm>
              <a:off x="1486563" y="6583363"/>
              <a:ext cx="43180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India</a:t>
              </a:r>
            </a:p>
          </p:txBody>
        </p:sp>
        <p:pic>
          <p:nvPicPr>
            <p:cNvPr id="41" name="Picture 16"/>
            <p:cNvPicPr preferRelativeResize="0"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62700"/>
              <a:ext cx="330200" cy="242888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 Box 17"/>
            <p:cNvSpPr txBox="1">
              <a:spLocks noChangeAspect="1" noChangeArrowheads="1"/>
            </p:cNvSpPr>
            <p:nvPr/>
          </p:nvSpPr>
          <p:spPr bwMode="auto">
            <a:xfrm>
              <a:off x="-152400" y="6581775"/>
              <a:ext cx="5588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rgbClr val="000000"/>
                  </a:solidFill>
                  <a:ea typeface="ＭＳ Ｐゴシック" charset="0"/>
                </a:rPr>
                <a:t>Finland</a:t>
              </a:r>
            </a:p>
          </p:txBody>
        </p:sp>
        <p:pic>
          <p:nvPicPr>
            <p:cNvPr id="43" name="Picture 19"/>
            <p:cNvPicPr preferRelativeResize="0"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500" y="6350000"/>
              <a:ext cx="423034" cy="250825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2"/>
            <p:cNvPicPr preferRelativeResize="0"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213" y="6340475"/>
              <a:ext cx="400050" cy="242888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 Box 23"/>
            <p:cNvSpPr txBox="1">
              <a:spLocks noChangeAspect="1" noChangeArrowheads="1"/>
            </p:cNvSpPr>
            <p:nvPr/>
          </p:nvSpPr>
          <p:spPr bwMode="auto">
            <a:xfrm>
              <a:off x="843626" y="6583363"/>
              <a:ext cx="65405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Germany</a:t>
              </a:r>
            </a:p>
          </p:txBody>
        </p:sp>
        <p:pic>
          <p:nvPicPr>
            <p:cNvPr id="46" name="Picture 34"/>
            <p:cNvPicPr preferRelativeResize="0"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1551" y="6340475"/>
              <a:ext cx="384175" cy="242888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 Box 35"/>
            <p:cNvSpPr txBox="1">
              <a:spLocks noChangeAspect="1" noChangeArrowheads="1"/>
            </p:cNvSpPr>
            <p:nvPr/>
          </p:nvSpPr>
          <p:spPr bwMode="auto">
            <a:xfrm>
              <a:off x="1927888" y="6583363"/>
              <a:ext cx="53975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rgbClr val="000000"/>
                  </a:solidFill>
                  <a:ea typeface="ＭＳ Ｐゴシック" charset="0"/>
                </a:rPr>
                <a:t>Poland</a:t>
              </a:r>
            </a:p>
          </p:txBody>
        </p:sp>
        <p:pic>
          <p:nvPicPr>
            <p:cNvPr id="48" name="Picture 46"/>
            <p:cNvPicPr preferRelativeResize="0"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9508" y="6337300"/>
              <a:ext cx="384175" cy="242888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 Box 47"/>
            <p:cNvSpPr txBox="1">
              <a:spLocks noChangeAspect="1" noChangeArrowheads="1"/>
            </p:cNvSpPr>
            <p:nvPr/>
          </p:nvSpPr>
          <p:spPr bwMode="auto">
            <a:xfrm>
              <a:off x="3939970" y="6580188"/>
              <a:ext cx="59690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Sweden</a:t>
              </a:r>
            </a:p>
          </p:txBody>
        </p:sp>
        <p:graphicFrame>
          <p:nvGraphicFramePr>
            <p:cNvPr id="50" name="Object 4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1973554"/>
                </p:ext>
              </p:extLst>
            </p:nvPr>
          </p:nvGraphicFramePr>
          <p:xfrm>
            <a:off x="2556538" y="6340475"/>
            <a:ext cx="360363" cy="242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34" name="Photo Editor Photo" r:id="rId13" imgW="2723810" imgH="1695687" progId="MSPhotoEd.3">
                    <p:embed/>
                  </p:oleObj>
                </mc:Choice>
                <mc:Fallback>
                  <p:oleObj name="Photo Editor Photo" r:id="rId13" imgW="2723810" imgH="1695687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56538" y="6340475"/>
                          <a:ext cx="360363" cy="242888"/>
                        </a:xfrm>
                        <a:prstGeom prst="rect">
                          <a:avLst/>
                        </a:prstGeom>
                        <a:noFill/>
                        <a:ln w="9525" cap="rnd" algn="ctr">
                          <a:solidFill>
                            <a:srgbClr val="000000"/>
                          </a:solidFill>
                          <a:prstDash val="sysDot"/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" name="Text Box 50"/>
            <p:cNvSpPr txBox="1">
              <a:spLocks noChangeAspect="1" noChangeArrowheads="1"/>
            </p:cNvSpPr>
            <p:nvPr/>
          </p:nvSpPr>
          <p:spPr bwMode="auto">
            <a:xfrm>
              <a:off x="2415251" y="6583363"/>
              <a:ext cx="64135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Romania</a:t>
              </a:r>
            </a:p>
          </p:txBody>
        </p:sp>
        <p:pic>
          <p:nvPicPr>
            <p:cNvPr id="52" name="Picture 52"/>
            <p:cNvPicPr preferRelativeResize="0"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1838" y="6338888"/>
              <a:ext cx="358775" cy="242888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 Box 53"/>
            <p:cNvSpPr txBox="1">
              <a:spLocks noChangeAspect="1" noChangeArrowheads="1"/>
            </p:cNvSpPr>
            <p:nvPr/>
          </p:nvSpPr>
          <p:spPr bwMode="auto">
            <a:xfrm>
              <a:off x="2959763" y="6581775"/>
              <a:ext cx="53340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Russia</a:t>
              </a:r>
            </a:p>
          </p:txBody>
        </p:sp>
        <p:sp>
          <p:nvSpPr>
            <p:cNvPr id="54" name="Text Box 41"/>
            <p:cNvSpPr txBox="1">
              <a:spLocks noChangeAspect="1" noChangeArrowheads="1"/>
            </p:cNvSpPr>
            <p:nvPr/>
          </p:nvSpPr>
          <p:spPr bwMode="auto">
            <a:xfrm>
              <a:off x="3421726" y="6578600"/>
              <a:ext cx="62230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Slovenia</a:t>
              </a:r>
            </a:p>
          </p:txBody>
        </p:sp>
        <p:pic>
          <p:nvPicPr>
            <p:cNvPr id="55" name="Picture 62" descr="slowenien-fahne-slowenia-flagge_0_g_60px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901" y="6340475"/>
              <a:ext cx="363538" cy="241300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 Box 20"/>
            <p:cNvSpPr txBox="1">
              <a:spLocks noChangeAspect="1" noChangeArrowheads="1"/>
            </p:cNvSpPr>
            <p:nvPr/>
          </p:nvSpPr>
          <p:spPr bwMode="auto">
            <a:xfrm>
              <a:off x="4533900" y="6576368"/>
              <a:ext cx="34496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 dirty="0" smtClean="0">
                  <a:solidFill>
                    <a:srgbClr val="000000"/>
                  </a:solidFill>
                  <a:ea typeface="ＭＳ Ｐゴシック" charset="0"/>
                </a:rPr>
                <a:t>UK</a:t>
              </a:r>
              <a:endParaRPr lang="en-US" sz="9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pic>
          <p:nvPicPr>
            <p:cNvPr id="57" name="Grafik 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6600" y="6351587"/>
              <a:ext cx="358775" cy="2428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75498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7217C7-E5FA-554C-BAF5-93F559701703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286" y="6595534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17793877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0189D0-12A0-0D44-B9AA-E059AF600EBF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40462670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0490A2-44DC-494A-85DA-7DD6FB2B2B64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8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37746895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971366-54E0-F845-B685-229DEDC98C23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" name="Footer Placeholder 5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25173106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B86CF1-5390-A24D-89BD-3906AB25E9C4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16906665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D0B2F7-FF18-BE4E-909B-656ED293B3F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5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1073690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1891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DB7654-5B2E-2D4F-9192-5ACC088E3BBD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8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10950256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E73959-89C4-7640-A317-9248F150A4B6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8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18719773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47C7F-AACC-7E40-B0DA-5BE7979A69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7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19373074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1D60F1-4AAC-3D4A-B343-5839B3466F5D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7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42184494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F3727A-F869-ED46-B1C8-590B54063F41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8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19065495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5FA5A2-9A72-3041-A686-0D299D18076C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7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6844338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0" descr="image007"/>
          <p:cNvPicPr>
            <a:picLocks noChangeAspect="1" noChangeArrowheads="1"/>
          </p:cNvPicPr>
          <p:nvPr/>
        </p:nvPicPr>
        <p:blipFill>
          <a:blip r:embed="rId2"/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FCAR3________L____4___ Kopie"/>
          <p:cNvPicPr>
            <a:picLocks noChangeAspect="1" noChangeArrowheads="1"/>
          </p:cNvPicPr>
          <p:nvPr/>
        </p:nvPicPr>
        <p:blipFill>
          <a:blip r:embed="rId3"/>
          <a:srcRect t="17075"/>
          <a:stretch>
            <a:fillRect/>
          </a:stretch>
        </p:blipFill>
        <p:spPr bwMode="auto">
          <a:xfrm>
            <a:off x="0" y="0"/>
            <a:ext cx="3082925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1"/>
          <p:cNvPicPr>
            <a:picLocks noChangeAspect="1" noChangeArrowheads="1"/>
          </p:cNvPicPr>
          <p:nvPr/>
        </p:nvPicPr>
        <p:blipFill>
          <a:blip r:embed="rId4"/>
          <a:srcRect l="33714" r="33855"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76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Line 75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9"/>
          <p:cNvSpPr>
            <a:spLocks noChangeArrowheads="1"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" name="Rectangle 78"/>
          <p:cNvSpPr>
            <a:spLocks noChangeArrowheads="1"/>
          </p:cNvSpPr>
          <p:nvPr/>
        </p:nvSpPr>
        <p:spPr bwMode="auto">
          <a:xfrm>
            <a:off x="0" y="0"/>
            <a:ext cx="9144000" cy="1958975"/>
          </a:xfrm>
          <a:prstGeom prst="rect">
            <a:avLst/>
          </a:prstGeom>
          <a:solidFill>
            <a:schemeClr val="bg1">
              <a:alpha val="3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1" name="Rectangle 62"/>
          <p:cNvSpPr>
            <a:spLocks noChangeArrowheads="1"/>
          </p:cNvSpPr>
          <p:nvPr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2" name="Line 82"/>
          <p:cNvSpPr>
            <a:spLocks noChangeShapeType="1"/>
          </p:cNvSpPr>
          <p:nvPr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0170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E67DB-3F5A-400D-8115-4A6680BE68C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599D"/>
                </a:solidFill>
              </a:defRPr>
            </a:lvl1pPr>
          </a:lstStyle>
          <a:p>
            <a:pPr>
              <a:defRPr/>
            </a:pPr>
            <a:r>
              <a:rPr lang="de-DE" dirty="0"/>
              <a:t>Joerg Blaurock – 19th AFC – May 18/19, 2016</a:t>
            </a:r>
          </a:p>
        </p:txBody>
      </p:sp>
    </p:spTree>
    <p:extLst>
      <p:ext uri="{BB962C8B-B14F-4D97-AF65-F5344CB8AC3E}">
        <p14:creationId xmlns:p14="http://schemas.microsoft.com/office/powerpoint/2010/main" val="12669921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7031182" y="150090"/>
            <a:ext cx="1778000" cy="560549"/>
            <a:chOff x="7031182" y="150090"/>
            <a:chExt cx="1778000" cy="56054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831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1587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938" y="6492875"/>
            <a:ext cx="2133600" cy="365125"/>
          </a:xfrm>
        </p:spPr>
        <p:txBody>
          <a:bodyPr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1034E2EB-8027-4BC0-A115-38AC00281EE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829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10.03.2015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Ursula Weyrich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693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10.03.2015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Ursula Weyrich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218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3020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3193470" y="150090"/>
            <a:ext cx="5615712" cy="845209"/>
            <a:chOff x="3193470" y="150090"/>
            <a:chExt cx="5615712" cy="84520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8" name="Textfeld 7"/>
            <p:cNvSpPr txBox="1"/>
            <p:nvPr userDrawn="1"/>
          </p:nvSpPr>
          <p:spPr>
            <a:xfrm>
              <a:off x="3193470" y="595189"/>
              <a:ext cx="55308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>
                <a:defRPr/>
              </a:pPr>
              <a:r>
                <a:rPr lang="de-DE" sz="1000" dirty="0">
                  <a:solidFill>
                    <a:srgbClr val="333333"/>
                  </a:solidFill>
                  <a:cs typeface="Arial"/>
                </a:rPr>
                <a:t>GSI Helmholtzzentrum für Schwerionenforschung GmbH</a:t>
              </a:r>
            </a:p>
            <a:p>
              <a:pPr algn="r"/>
              <a:endParaRPr lang="de-DE" sz="1000" dirty="0">
                <a:solidFill>
                  <a:srgbClr val="333333"/>
                </a:solidFill>
                <a:cs typeface="Arial"/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pic>
        <p:nvPicPr>
          <p:cNvPr id="11" name="Picture 4" descr="FAIR_V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3" t="9261" r="17241"/>
          <a:stretch>
            <a:fillRect/>
          </a:stretch>
        </p:blipFill>
        <p:spPr bwMode="auto">
          <a:xfrm>
            <a:off x="326461" y="116632"/>
            <a:ext cx="933171" cy="757398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902227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de-DE" smtClean="0"/>
              <a:t>CONFIDENTIAL</a:t>
            </a:r>
            <a:endParaRPr lang="de-DE" dirty="0"/>
          </a:p>
        </p:txBody>
      </p:sp>
      <p:pic>
        <p:nvPicPr>
          <p:cNvPr id="8" name="Picture 4" descr="FAIR_V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3" t="9261" r="17241"/>
          <a:stretch>
            <a:fillRect/>
          </a:stretch>
        </p:blipFill>
        <p:spPr bwMode="auto">
          <a:xfrm>
            <a:off x="7794716" y="722172"/>
            <a:ext cx="848648" cy="688795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3338247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31.03.14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de-DE" smtClean="0"/>
              <a:t>CONFIDENTIAL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6061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31.03.14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de-DE" smtClean="0"/>
              <a:t>CONFIDENTIAL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3781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6399" y="698400"/>
            <a:ext cx="8229289" cy="608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446399" y="1512000"/>
            <a:ext cx="8229289" cy="360040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buNone/>
              <a:defRPr lang="de-DE" sz="1600" b="0" noProof="0" smtClean="0">
                <a:ea typeface="+mj-ea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lvl="0">
              <a:spcBef>
                <a:spcPct val="0"/>
              </a:spcBef>
            </a:pPr>
            <a:r>
              <a:rPr lang="de-DE" smtClean="0"/>
              <a:t>Textmasterformat bearbeiten</a:t>
            </a:r>
          </a:p>
        </p:txBody>
      </p:sp>
      <p:sp>
        <p:nvSpPr>
          <p:cNvPr id="8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233296" y="6541489"/>
            <a:ext cx="442392" cy="2308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46800" tIns="45720" rIns="46800" bIns="45720" rtlCol="0" anchor="b" anchorCtr="0">
            <a:spAutoFit/>
          </a:bodyPr>
          <a:lstStyle>
            <a:lvl1pPr algn="r">
              <a:defRPr lang="de-DE" sz="900" b="0" smtClean="0">
                <a:solidFill>
                  <a:schemeClr val="tx1"/>
                </a:solidFill>
              </a:defRPr>
            </a:lvl1pPr>
          </a:lstStyle>
          <a:p>
            <a:pPr marL="511200" indent="-511200">
              <a:buFont typeface="Arial" pitchFamily="34" charset="0"/>
              <a:buNone/>
            </a:pPr>
            <a:fld id="{F9958FF6-613B-4144-BC35-EB15C313A58D}" type="slidenum">
              <a:rPr>
                <a:solidFill>
                  <a:prstClr val="black"/>
                </a:solidFill>
              </a:rPr>
              <a:pPr marL="511200" indent="-511200">
                <a:buFont typeface="Arial" pitchFamily="34" charset="0"/>
                <a:buNone/>
              </a:pPr>
              <a:t>‹Nr.›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11" name="Textplatzhalt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1105421" y="6541489"/>
            <a:ext cx="6850955" cy="230832"/>
          </a:xfrm>
          <a:noFill/>
        </p:spPr>
        <p:txBody>
          <a:bodyPr wrap="square" lIns="46800" rIns="46800" anchor="b">
            <a:spAutoFit/>
          </a:bodyPr>
          <a:lstStyle>
            <a:lvl1pPr marL="0" indent="0" defTabSz="446088">
              <a:spcBef>
                <a:spcPts val="0"/>
              </a:spcBef>
              <a:buFont typeface="Arial" pitchFamily="34" charset="0"/>
              <a:buNone/>
              <a:tabLst>
                <a:tab pos="358775" algn="r"/>
              </a:tabLst>
              <a:defRPr sz="900" baseline="0"/>
            </a:lvl1pPr>
          </a:lstStyle>
          <a:p>
            <a:pPr lvl="0"/>
            <a:r>
              <a:rPr lang="de-DE" dirty="0" smtClean="0"/>
              <a:t>	Quelle:	Quellenangabe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7378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7031182" y="150090"/>
            <a:ext cx="1778000" cy="560549"/>
            <a:chOff x="7031182" y="150090"/>
            <a:chExt cx="1778000" cy="56054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739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4546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07BF83AD-B36F-41F4-8A2E-2281BD4904DD}" type="datetimeFigureOut">
              <a:rPr lang="en-US"/>
              <a:pPr>
                <a:defRPr/>
              </a:pPr>
              <a:t>9/15/2017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DA53945F-7E0B-431E-96AD-83F7CB0F5E2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66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10.03.2015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Ursula Weyrich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129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10.03.2015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Ursula Weyrich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48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1299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7031182" y="150090"/>
            <a:ext cx="1778000" cy="560549"/>
            <a:chOff x="7031182" y="150090"/>
            <a:chExt cx="1778000" cy="56054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718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8286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10.03.2015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Ursula Weyrich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532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10.03.2015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Ursula Weyrich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418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3070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FCAR3________L____4___ Kop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5"/>
          <a:stretch>
            <a:fillRect/>
          </a:stretch>
        </p:blipFill>
        <p:spPr bwMode="auto">
          <a:xfrm>
            <a:off x="0" y="0"/>
            <a:ext cx="3082925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0" descr="image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4" r="33855"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76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400">
              <a:solidFill>
                <a:srgbClr val="000000"/>
              </a:solidFill>
              <a:latin typeface="Calibri" pitchFamily="34" charset="0"/>
              <a:ea typeface="ＭＳ Ｐゴシック" charset="0"/>
            </a:endParaRPr>
          </a:p>
        </p:txBody>
      </p:sp>
      <p:sp>
        <p:nvSpPr>
          <p:cNvPr id="8" name="Line 75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400">
              <a:solidFill>
                <a:srgbClr val="000000"/>
              </a:solidFill>
              <a:latin typeface="Calibri" pitchFamily="34" charset="0"/>
              <a:ea typeface="ＭＳ Ｐゴシック" charset="0"/>
            </a:endParaRPr>
          </a:p>
        </p:txBody>
      </p:sp>
      <p:sp>
        <p:nvSpPr>
          <p:cNvPr id="9" name="Rectangle 69"/>
          <p:cNvSpPr>
            <a:spLocks noChangeArrowheads="1"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" name="Rectangle 78"/>
          <p:cNvSpPr>
            <a:spLocks noChangeArrowheads="1"/>
          </p:cNvSpPr>
          <p:nvPr/>
        </p:nvSpPr>
        <p:spPr bwMode="auto">
          <a:xfrm>
            <a:off x="0" y="0"/>
            <a:ext cx="9144000" cy="1958975"/>
          </a:xfrm>
          <a:prstGeom prst="rect">
            <a:avLst/>
          </a:prstGeom>
          <a:solidFill>
            <a:schemeClr val="bg1">
              <a:alpha val="34901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1" name="Rectangle 62"/>
          <p:cNvSpPr>
            <a:spLocks noChangeArrowheads="1"/>
          </p:cNvSpPr>
          <p:nvPr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2" name="Line 82"/>
          <p:cNvSpPr>
            <a:spLocks noChangeShapeType="1"/>
          </p:cNvSpPr>
          <p:nvPr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400">
              <a:solidFill>
                <a:srgbClr val="000000"/>
              </a:solidFill>
              <a:latin typeface="Calibri" pitchFamily="34" charset="0"/>
              <a:ea typeface="ＭＳ Ｐゴシック" charset="0"/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GB"/>
              <a:t>Formatvorlage des Untertitelmasters durch Klicken bearbeiten</a:t>
            </a: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uppieren 2"/>
          <p:cNvGrpSpPr/>
          <p:nvPr userDrawn="1"/>
        </p:nvGrpSpPr>
        <p:grpSpPr>
          <a:xfrm>
            <a:off x="152400" y="6248400"/>
            <a:ext cx="7391400" cy="685800"/>
            <a:chOff x="-152400" y="6337300"/>
            <a:chExt cx="5057775" cy="473076"/>
          </a:xfrm>
        </p:grpSpPr>
        <p:sp>
          <p:nvSpPr>
            <p:cNvPr id="38" name="Text Box 20"/>
            <p:cNvSpPr txBox="1">
              <a:spLocks noChangeAspect="1" noChangeArrowheads="1"/>
            </p:cNvSpPr>
            <p:nvPr/>
          </p:nvSpPr>
          <p:spPr bwMode="auto">
            <a:xfrm>
              <a:off x="368300" y="6578600"/>
              <a:ext cx="53975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rgbClr val="000000"/>
                  </a:solidFill>
                  <a:ea typeface="ＭＳ Ｐゴシック" charset="0"/>
                </a:rPr>
                <a:t>France</a:t>
              </a:r>
            </a:p>
          </p:txBody>
        </p:sp>
        <p:pic>
          <p:nvPicPr>
            <p:cNvPr id="39" name="Picture 10"/>
            <p:cNvPicPr preferRelativeResize="0"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3076" y="6340475"/>
              <a:ext cx="358775" cy="242888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 Box 11"/>
            <p:cNvSpPr txBox="1">
              <a:spLocks noChangeAspect="1" noChangeArrowheads="1"/>
            </p:cNvSpPr>
            <p:nvPr/>
          </p:nvSpPr>
          <p:spPr bwMode="auto">
            <a:xfrm>
              <a:off x="1486563" y="6583363"/>
              <a:ext cx="43180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India</a:t>
              </a:r>
            </a:p>
          </p:txBody>
        </p:sp>
        <p:pic>
          <p:nvPicPr>
            <p:cNvPr id="41" name="Picture 16"/>
            <p:cNvPicPr preferRelativeResize="0"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62700"/>
              <a:ext cx="330200" cy="242888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 Box 17"/>
            <p:cNvSpPr txBox="1">
              <a:spLocks noChangeAspect="1" noChangeArrowheads="1"/>
            </p:cNvSpPr>
            <p:nvPr/>
          </p:nvSpPr>
          <p:spPr bwMode="auto">
            <a:xfrm>
              <a:off x="-152400" y="6581775"/>
              <a:ext cx="5588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rgbClr val="000000"/>
                  </a:solidFill>
                  <a:ea typeface="ＭＳ Ｐゴシック" charset="0"/>
                </a:rPr>
                <a:t>Finland</a:t>
              </a:r>
            </a:p>
          </p:txBody>
        </p:sp>
        <p:pic>
          <p:nvPicPr>
            <p:cNvPr id="43" name="Picture 19"/>
            <p:cNvPicPr preferRelativeResize="0"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500" y="6350000"/>
              <a:ext cx="423034" cy="250825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2"/>
            <p:cNvPicPr preferRelativeResize="0"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213" y="6340475"/>
              <a:ext cx="400050" cy="242888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 Box 23"/>
            <p:cNvSpPr txBox="1">
              <a:spLocks noChangeAspect="1" noChangeArrowheads="1"/>
            </p:cNvSpPr>
            <p:nvPr/>
          </p:nvSpPr>
          <p:spPr bwMode="auto">
            <a:xfrm>
              <a:off x="843626" y="6583363"/>
              <a:ext cx="65405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Germany</a:t>
              </a:r>
            </a:p>
          </p:txBody>
        </p:sp>
        <p:pic>
          <p:nvPicPr>
            <p:cNvPr id="46" name="Picture 34"/>
            <p:cNvPicPr preferRelativeResize="0"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1551" y="6340475"/>
              <a:ext cx="384175" cy="242888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 Box 35"/>
            <p:cNvSpPr txBox="1">
              <a:spLocks noChangeAspect="1" noChangeArrowheads="1"/>
            </p:cNvSpPr>
            <p:nvPr/>
          </p:nvSpPr>
          <p:spPr bwMode="auto">
            <a:xfrm>
              <a:off x="1927888" y="6583363"/>
              <a:ext cx="53975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rgbClr val="000000"/>
                  </a:solidFill>
                  <a:ea typeface="ＭＳ Ｐゴシック" charset="0"/>
                </a:rPr>
                <a:t>Poland</a:t>
              </a:r>
            </a:p>
          </p:txBody>
        </p:sp>
        <p:pic>
          <p:nvPicPr>
            <p:cNvPr id="48" name="Picture 46"/>
            <p:cNvPicPr preferRelativeResize="0"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9508" y="6337300"/>
              <a:ext cx="384175" cy="242888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 Box 47"/>
            <p:cNvSpPr txBox="1">
              <a:spLocks noChangeAspect="1" noChangeArrowheads="1"/>
            </p:cNvSpPr>
            <p:nvPr/>
          </p:nvSpPr>
          <p:spPr bwMode="auto">
            <a:xfrm>
              <a:off x="3939970" y="6580188"/>
              <a:ext cx="59690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Sweden</a:t>
              </a:r>
            </a:p>
          </p:txBody>
        </p:sp>
        <p:graphicFrame>
          <p:nvGraphicFramePr>
            <p:cNvPr id="50" name="Object 4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79018735"/>
                </p:ext>
              </p:extLst>
            </p:nvPr>
          </p:nvGraphicFramePr>
          <p:xfrm>
            <a:off x="2556538" y="6340475"/>
            <a:ext cx="360363" cy="242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73" name="Photo Editor Photo" r:id="rId13" imgW="2723810" imgH="1695687" progId="MSPhotoEd.3">
                    <p:embed/>
                  </p:oleObj>
                </mc:Choice>
                <mc:Fallback>
                  <p:oleObj name="Photo Editor Photo" r:id="rId13" imgW="2723810" imgH="1695687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56538" y="6340475"/>
                          <a:ext cx="360363" cy="242888"/>
                        </a:xfrm>
                        <a:prstGeom prst="rect">
                          <a:avLst/>
                        </a:prstGeom>
                        <a:noFill/>
                        <a:ln w="9525" cap="rnd" algn="ctr">
                          <a:solidFill>
                            <a:srgbClr val="000000"/>
                          </a:solidFill>
                          <a:prstDash val="sysDot"/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" name="Text Box 50"/>
            <p:cNvSpPr txBox="1">
              <a:spLocks noChangeAspect="1" noChangeArrowheads="1"/>
            </p:cNvSpPr>
            <p:nvPr/>
          </p:nvSpPr>
          <p:spPr bwMode="auto">
            <a:xfrm>
              <a:off x="2415251" y="6583363"/>
              <a:ext cx="64135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Romania</a:t>
              </a:r>
            </a:p>
          </p:txBody>
        </p:sp>
        <p:pic>
          <p:nvPicPr>
            <p:cNvPr id="52" name="Picture 52"/>
            <p:cNvPicPr preferRelativeResize="0"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1838" y="6338888"/>
              <a:ext cx="358775" cy="242888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 Box 53"/>
            <p:cNvSpPr txBox="1">
              <a:spLocks noChangeAspect="1" noChangeArrowheads="1"/>
            </p:cNvSpPr>
            <p:nvPr/>
          </p:nvSpPr>
          <p:spPr bwMode="auto">
            <a:xfrm>
              <a:off x="2959763" y="6581775"/>
              <a:ext cx="53340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Russia</a:t>
              </a:r>
            </a:p>
          </p:txBody>
        </p:sp>
        <p:sp>
          <p:nvSpPr>
            <p:cNvPr id="54" name="Text Box 41"/>
            <p:cNvSpPr txBox="1">
              <a:spLocks noChangeAspect="1" noChangeArrowheads="1"/>
            </p:cNvSpPr>
            <p:nvPr/>
          </p:nvSpPr>
          <p:spPr bwMode="auto">
            <a:xfrm>
              <a:off x="3421726" y="6578600"/>
              <a:ext cx="62230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Slovenia</a:t>
              </a:r>
            </a:p>
          </p:txBody>
        </p:sp>
        <p:pic>
          <p:nvPicPr>
            <p:cNvPr id="55" name="Picture 62" descr="slowenien-fahne-slowenia-flagge_0_g_60px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901" y="6340475"/>
              <a:ext cx="363538" cy="241300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 Box 20"/>
            <p:cNvSpPr txBox="1">
              <a:spLocks noChangeAspect="1" noChangeArrowheads="1"/>
            </p:cNvSpPr>
            <p:nvPr/>
          </p:nvSpPr>
          <p:spPr bwMode="auto">
            <a:xfrm>
              <a:off x="4533900" y="6576368"/>
              <a:ext cx="34496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 dirty="0" smtClean="0">
                  <a:solidFill>
                    <a:srgbClr val="000000"/>
                  </a:solidFill>
                  <a:ea typeface="ＭＳ Ｐゴシック" charset="0"/>
                </a:rPr>
                <a:t>UK</a:t>
              </a:r>
              <a:endParaRPr lang="en-US" sz="9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pic>
          <p:nvPicPr>
            <p:cNvPr id="57" name="Grafik 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6600" y="6351587"/>
              <a:ext cx="358775" cy="2428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17863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7217C7-E5FA-554C-BAF5-93F559701703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286" y="6595534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dirty="0" smtClean="0"/>
              <a:t>Exploring the extremes with NUSTAR@FAIR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734048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A929747-1BA3-4DC2-AD38-095D8B29F83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636331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0189D0-12A0-0D44-B9AA-E059AF600EBF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dirty="0" smtClean="0"/>
              <a:t>Exploring the extremes with NUSTAR@FAIR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16039579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0490A2-44DC-494A-85DA-7DD6FB2B2B64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8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dirty="0" smtClean="0"/>
              <a:t>Exploring the extremes with NUSTAR@FAIR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31543646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971366-54E0-F845-B685-229DEDC98C23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" name="Footer Placeholder 5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dirty="0" smtClean="0"/>
              <a:t>Exploring the extremes with NUSTAR@FAIR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33701345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B86CF1-5390-A24D-89BD-3906AB25E9C4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dirty="0" smtClean="0"/>
              <a:t>Exploring the extremes with NUSTAR@FAIR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194932209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D0B2F7-FF18-BE4E-909B-656ED293B3F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5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dirty="0" smtClean="0"/>
              <a:t>Exploring the extremes with NUSTAR@FAIR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34299400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DB7654-5B2E-2D4F-9192-5ACC088E3BBD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8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dirty="0" smtClean="0"/>
              <a:t>Exploring the extremes with NUSTAR@FAIR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29088653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E73959-89C4-7640-A317-9248F150A4B6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8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dirty="0" smtClean="0"/>
              <a:t>Exploring the extremes with NUSTAR@FAIR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305830191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47C7F-AACC-7E40-B0DA-5BE7979A69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7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dirty="0" smtClean="0"/>
              <a:t>Exploring the extremes with NUSTAR@FAIR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41809685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1D60F1-4AAC-3D4A-B343-5839B3466F5D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7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dirty="0" smtClean="0"/>
              <a:t>Exploring the extremes with NUSTAR@FAIR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13318984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F3727A-F869-ED46-B1C8-590B54063F41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8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dirty="0" smtClean="0"/>
              <a:t>Exploring the extremes with NUSTAR@FAIR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2848330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07708"/>
      </p:ext>
    </p:extLst>
  </p:cSld>
  <p:clrMapOvr>
    <a:masterClrMapping/>
  </p:clrMapOvr>
  <p:transition spd="med">
    <p:pull dir="d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5FA5A2-9A72-3041-A686-0D299D18076C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7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dirty="0" smtClean="0"/>
              <a:t>Exploring the extremes with NUSTAR@FAIR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16070244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3193470" y="150090"/>
            <a:ext cx="5615712" cy="845209"/>
            <a:chOff x="3193470" y="150090"/>
            <a:chExt cx="5615712" cy="84520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8" name="Textfeld 7"/>
            <p:cNvSpPr txBox="1"/>
            <p:nvPr userDrawn="1"/>
          </p:nvSpPr>
          <p:spPr>
            <a:xfrm>
              <a:off x="3193470" y="595189"/>
              <a:ext cx="55308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>
                <a:defRPr/>
              </a:pPr>
              <a:r>
                <a:rPr lang="de-DE" sz="1000" dirty="0">
                  <a:solidFill>
                    <a:srgbClr val="333333"/>
                  </a:solidFill>
                  <a:cs typeface="Arial"/>
                </a:rPr>
                <a:t>GSI Helmholtzzentrum für Schwerionenforschung GmbH</a:t>
              </a:r>
            </a:p>
            <a:p>
              <a:pPr algn="r"/>
              <a:endParaRPr lang="de-DE" sz="1000" dirty="0">
                <a:solidFill>
                  <a:srgbClr val="333333"/>
                </a:solidFill>
                <a:cs typeface="Arial"/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pic>
        <p:nvPicPr>
          <p:cNvPr id="11" name="Picture 4" descr="FAIR_V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3" t="9261" r="17241"/>
          <a:stretch>
            <a:fillRect/>
          </a:stretch>
        </p:blipFill>
        <p:spPr bwMode="auto">
          <a:xfrm>
            <a:off x="326461" y="116632"/>
            <a:ext cx="933171" cy="757398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305824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8" name="Picture 4" descr="FAIR_V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3" t="9261" r="17241"/>
          <a:stretch>
            <a:fillRect/>
          </a:stretch>
        </p:blipFill>
        <p:spPr bwMode="auto">
          <a:xfrm>
            <a:off x="7794716" y="722172"/>
            <a:ext cx="848648" cy="688795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4241430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31.03.14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de-DE" smtClean="0"/>
              <a:t>CONFIDENTIAL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6904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31.03.14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de-DE" smtClean="0"/>
              <a:t>CONFIDENTIAL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6885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6399" y="698400"/>
            <a:ext cx="8229289" cy="608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446399" y="1512000"/>
            <a:ext cx="8229289" cy="360040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buNone/>
              <a:defRPr lang="de-DE" sz="1600" b="0" noProof="0" smtClean="0">
                <a:ea typeface="+mj-ea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lvl="0">
              <a:spcBef>
                <a:spcPct val="0"/>
              </a:spcBef>
            </a:pPr>
            <a:r>
              <a:rPr lang="de-DE" smtClean="0"/>
              <a:t>Textmasterformat bearbeiten</a:t>
            </a:r>
          </a:p>
        </p:txBody>
      </p:sp>
      <p:sp>
        <p:nvSpPr>
          <p:cNvPr id="8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233296" y="6541489"/>
            <a:ext cx="442392" cy="2308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46800" tIns="45720" rIns="46800" bIns="45720" rtlCol="0" anchor="b" anchorCtr="0">
            <a:spAutoFit/>
          </a:bodyPr>
          <a:lstStyle>
            <a:lvl1pPr algn="r">
              <a:defRPr lang="de-DE" sz="900" b="0" smtClean="0">
                <a:solidFill>
                  <a:schemeClr val="tx1"/>
                </a:solidFill>
              </a:defRPr>
            </a:lvl1pPr>
          </a:lstStyle>
          <a:p>
            <a:pPr marL="511200" indent="-511200">
              <a:buFont typeface="Arial" pitchFamily="34" charset="0"/>
              <a:buNone/>
            </a:pPr>
            <a:fld id="{F9958FF6-613B-4144-BC35-EB15C313A58D}" type="slidenum">
              <a:rPr>
                <a:solidFill>
                  <a:prstClr val="black"/>
                </a:solidFill>
              </a:rPr>
              <a:pPr marL="511200" indent="-511200">
                <a:buFont typeface="Arial" pitchFamily="34" charset="0"/>
                <a:buNone/>
              </a:pPr>
              <a:t>‹Nr.›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11" name="Textplatzhalt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1105421" y="6541489"/>
            <a:ext cx="6850955" cy="230832"/>
          </a:xfrm>
          <a:noFill/>
        </p:spPr>
        <p:txBody>
          <a:bodyPr wrap="square" lIns="46800" rIns="46800" anchor="b">
            <a:spAutoFit/>
          </a:bodyPr>
          <a:lstStyle>
            <a:lvl1pPr marL="0" indent="0" defTabSz="446088">
              <a:spcBef>
                <a:spcPts val="0"/>
              </a:spcBef>
              <a:buFont typeface="Arial" pitchFamily="34" charset="0"/>
              <a:buNone/>
              <a:tabLst>
                <a:tab pos="358775" algn="r"/>
              </a:tabLst>
              <a:defRPr sz="900" baseline="0"/>
            </a:lvl1pPr>
          </a:lstStyle>
          <a:p>
            <a:pPr lvl="0"/>
            <a:r>
              <a:rPr lang="de-DE" dirty="0" smtClean="0"/>
              <a:t>	Quelle:	Quellenangabe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6501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>
          <a:xfrm>
            <a:off x="6991350" y="6552643"/>
            <a:ext cx="95748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>
                <a:solidFill>
                  <a:prstClr val="black"/>
                </a:solidFill>
              </a:rPr>
              <a:t>30.06.2015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641849" y="6560611"/>
            <a:ext cx="2457149" cy="357157"/>
          </a:xfrm>
          <a:prstGeom prst="rect">
            <a:avLst/>
          </a:prstGeom>
        </p:spPr>
        <p:txBody>
          <a:bodyPr/>
          <a:lstStyle/>
          <a:p>
            <a:r>
              <a:rPr lang="de-DE" dirty="0" smtClean="0">
                <a:solidFill>
                  <a:prstClr val="black"/>
                </a:solidFill>
              </a:rPr>
              <a:t>HADES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87325" y="1390650"/>
            <a:ext cx="4611688" cy="50657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FontTx/>
              <a:buNone/>
              <a:defRPr sz="1800"/>
            </a:lvl1pPr>
            <a:lvl2pPr marL="365125" indent="-285750">
              <a:defRPr sz="1600"/>
            </a:lvl2pPr>
            <a:lvl3pPr marL="622300" indent="-228600">
              <a:buClr>
                <a:schemeClr val="accent1"/>
              </a:buClr>
              <a:buFont typeface="Courier New"/>
              <a:buChar char="o"/>
              <a:tabLst>
                <a:tab pos="628650" algn="l"/>
              </a:tabLst>
              <a:defRPr sz="1400"/>
            </a:lvl3pPr>
            <a:lvl4pPr marL="890588" indent="-228600">
              <a:buFont typeface="Lucida Grande"/>
              <a:buChar char="-"/>
              <a:tabLst>
                <a:tab pos="895350" algn="l"/>
              </a:tabLst>
              <a:defRPr sz="1200"/>
            </a:lvl4pPr>
            <a:lvl5pPr marL="1158875" indent="-228600">
              <a:defRPr sz="1100"/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906962" y="1390650"/>
            <a:ext cx="4116721" cy="2566988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able Placeholder 12"/>
          <p:cNvSpPr>
            <a:spLocks noGrp="1"/>
          </p:cNvSpPr>
          <p:nvPr>
            <p:ph type="tbl" sz="quarter" idx="16"/>
          </p:nvPr>
        </p:nvSpPr>
        <p:spPr>
          <a:xfrm>
            <a:off x="4906963" y="4076699"/>
            <a:ext cx="4116720" cy="23796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7449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7031182" y="150090"/>
            <a:ext cx="1778000" cy="560549"/>
            <a:chOff x="7031182" y="150090"/>
            <a:chExt cx="1778000" cy="56054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481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5153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10.03.2015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Ursula Weyrich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788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93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99.xml"/><Relationship Id="rId7" Type="http://schemas.openxmlformats.org/officeDocument/2006/relationships/theme" Target="../theme/theme13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05.xml"/><Relationship Id="rId7" Type="http://schemas.openxmlformats.org/officeDocument/2006/relationships/theme" Target="../theme/theme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11.xml"/><Relationship Id="rId7" Type="http://schemas.openxmlformats.org/officeDocument/2006/relationships/theme" Target="../theme/theme15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theme" Target="../theme/theme16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8.xml"/><Relationship Id="rId9" Type="http://schemas.openxmlformats.org/officeDocument/2006/relationships/image" Target="../media/image1.pn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theme" Target="../theme/theme17.xml"/><Relationship Id="rId5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29.xml"/><Relationship Id="rId7" Type="http://schemas.openxmlformats.org/officeDocument/2006/relationships/theme" Target="../theme/theme1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30.xml"/><Relationship Id="rId9" Type="http://schemas.openxmlformats.org/officeDocument/2006/relationships/image" Target="../media/image23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35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theme" Target="../theme/theme19.xml"/><Relationship Id="rId5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theme" Target="../theme/theme22.xml"/><Relationship Id="rId5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63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8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image" Target="../media/image22.png"/><Relationship Id="rId5" Type="http://schemas.openxmlformats.org/officeDocument/2006/relationships/theme" Target="../theme/theme24.xml"/><Relationship Id="rId4" Type="http://schemas.openxmlformats.org/officeDocument/2006/relationships/slideLayout" Target="../slideLayouts/slideLayout179.xml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image" Target="../media/image22.png"/><Relationship Id="rId5" Type="http://schemas.openxmlformats.org/officeDocument/2006/relationships/theme" Target="../theme/theme25.xml"/><Relationship Id="rId4" Type="http://schemas.openxmlformats.org/officeDocument/2006/relationships/slideLayout" Target="../slideLayouts/slideLayout18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86.xml"/><Relationship Id="rId7" Type="http://schemas.openxmlformats.org/officeDocument/2006/relationships/theme" Target="../theme/theme26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7.xml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image" Target="../media/image22.png"/><Relationship Id="rId5" Type="http://schemas.openxmlformats.org/officeDocument/2006/relationships/theme" Target="../theme/theme27.xml"/><Relationship Id="rId4" Type="http://schemas.openxmlformats.org/officeDocument/2006/relationships/slideLayout" Target="../slideLayouts/slideLayout193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slideLayout" Target="../slideLayouts/slideLayout205.xml"/><Relationship Id="rId2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08.xml"/><Relationship Id="rId7" Type="http://schemas.openxmlformats.org/officeDocument/2006/relationships/theme" Target="../theme/theme29.xml"/><Relationship Id="rId2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13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slideLayout" Target="../slideLayouts/slideLayout223.xml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5" Type="http://schemas.openxmlformats.org/officeDocument/2006/relationships/theme" Target="../theme/theme30.xml"/><Relationship Id="rId10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Relationship Id="rId14" Type="http://schemas.openxmlformats.org/officeDocument/2006/relationships/slideLayout" Target="../slideLayouts/slideLayout225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13" Type="http://schemas.openxmlformats.org/officeDocument/2006/relationships/slideLayout" Target="../slideLayouts/slideLayout238.xml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slideLayout" Target="../slideLayouts/slideLayout237.xml"/><Relationship Id="rId2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5" Type="http://schemas.openxmlformats.org/officeDocument/2006/relationships/theme" Target="../theme/theme31.xml"/><Relationship Id="rId10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Relationship Id="rId14" Type="http://schemas.openxmlformats.org/officeDocument/2006/relationships/slideLayout" Target="../slideLayouts/slideLayout23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13" Type="http://schemas.openxmlformats.org/officeDocument/2006/relationships/slideLayout" Target="../slideLayouts/slideLayout252.xml"/><Relationship Id="rId3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46.xml"/><Relationship Id="rId12" Type="http://schemas.openxmlformats.org/officeDocument/2006/relationships/slideLayout" Target="../slideLayouts/slideLayout251.xml"/><Relationship Id="rId2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Relationship Id="rId14" Type="http://schemas.openxmlformats.org/officeDocument/2006/relationships/theme" Target="../theme/theme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0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20368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333333"/>
                </a:solidFill>
                <a:latin typeface="Arial"/>
                <a:cs typeface="Arial"/>
              </a:rPr>
              <a:t>GSI</a:t>
            </a:r>
            <a:r>
              <a:rPr lang="de-DE" sz="1000" baseline="0" dirty="0" smtClean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000" baseline="0" dirty="0" err="1" smtClean="0">
                <a:solidFill>
                  <a:srgbClr val="333333"/>
                </a:solidFill>
                <a:latin typeface="Arial"/>
                <a:cs typeface="Arial"/>
              </a:rPr>
              <a:t>Helmholtzzentrum</a:t>
            </a:r>
            <a:r>
              <a:rPr lang="de-DE" sz="1000" baseline="0" dirty="0" smtClean="0">
                <a:solidFill>
                  <a:srgbClr val="333333"/>
                </a:solidFill>
                <a:latin typeface="Arial"/>
                <a:cs typeface="Arial"/>
              </a:rPr>
              <a:t> für Schwerionenforschung GmbH</a:t>
            </a:r>
            <a:endParaRPr lang="de-DE" sz="1000" dirty="0" smtClean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Ursula Weyrich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smtClean="0"/>
              <a:t>10.03.2015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0199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8" r:id="rId5"/>
    <p:sldLayoutId id="2147483952" r:id="rId6"/>
    <p:sldLayoutId id="2147484101" r:id="rId7"/>
    <p:sldLayoutId id="2147484102" r:id="rId8"/>
    <p:sldLayoutId id="2147484104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20368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>
              <a:defRPr/>
            </a:pPr>
            <a:r>
              <a:rPr lang="de-DE" sz="1000" dirty="0" smtClean="0">
                <a:solidFill>
                  <a:srgbClr val="333333"/>
                </a:solidFill>
                <a:cs typeface="Arial"/>
              </a:rPr>
              <a:t>GSI </a:t>
            </a:r>
            <a:r>
              <a:rPr lang="de-DE" sz="1000" dirty="0" err="1" smtClean="0">
                <a:solidFill>
                  <a:srgbClr val="333333"/>
                </a:solidFill>
                <a:cs typeface="Arial"/>
              </a:rPr>
              <a:t>Helmholtzzentrum</a:t>
            </a:r>
            <a:r>
              <a:rPr lang="de-DE" sz="1000" dirty="0" smtClean="0">
                <a:solidFill>
                  <a:srgbClr val="333333"/>
                </a:solidFill>
                <a:cs typeface="Arial"/>
              </a:rPr>
              <a:t>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Ursula Weyrich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smtClean="0"/>
              <a:t>10.03.2015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748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Textmasterformate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286" y="6595534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 dirty="0" smtClean="0"/>
              <a:t>Exploring the extremes with NUSTAR@FAIR</a:t>
            </a:r>
            <a:endParaRPr lang="de-DE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7EF17A-5DC8-2E40-9E9C-0F5B8796114F}" type="slidenum">
              <a:rPr lang="de-DE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>
              <a:ea typeface="ＭＳ Ｐゴシック" charset="0"/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1" name="Rectangle 9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3" name="Rectangle 11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4" name="Rectangle 12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5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6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737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charset="0"/>
        <a:defRPr sz="2400">
          <a:solidFill>
            <a:srgbClr val="00599D"/>
          </a:solidFill>
          <a:latin typeface="+mn-lt"/>
          <a:ea typeface="ＭＳ Ｐゴシック" charset="0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ＭＳ Ｐゴシック" charset="0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0">
          <a:solidFill>
            <a:srgbClr val="990000"/>
          </a:solidFill>
          <a:latin typeface="+mn-lt"/>
          <a:ea typeface="ＭＳ Ｐゴシック" charset="0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  <a:ea typeface="ＭＳ Ｐゴシック" charset="0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98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987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20368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>
              <a:defRPr/>
            </a:pPr>
            <a:r>
              <a:rPr lang="de-DE" sz="1000" dirty="0" smtClean="0">
                <a:solidFill>
                  <a:srgbClr val="333333"/>
                </a:solidFill>
                <a:cs typeface="Arial"/>
              </a:rPr>
              <a:t>GSI </a:t>
            </a:r>
            <a:r>
              <a:rPr lang="de-DE" sz="1000" dirty="0" err="1" smtClean="0">
                <a:solidFill>
                  <a:srgbClr val="333333"/>
                </a:solidFill>
                <a:cs typeface="Arial"/>
              </a:rPr>
              <a:t>Helmholtzzentrum</a:t>
            </a:r>
            <a:r>
              <a:rPr lang="de-DE" sz="1000" dirty="0" smtClean="0">
                <a:solidFill>
                  <a:srgbClr val="333333"/>
                </a:solidFill>
                <a:cs typeface="Arial"/>
              </a:rPr>
              <a:t>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Ursula Weyrich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smtClean="0"/>
              <a:t>10.03.2015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8896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20368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>
              <a:defRPr/>
            </a:pPr>
            <a:r>
              <a:rPr lang="de-DE" sz="1000" dirty="0" smtClean="0">
                <a:solidFill>
                  <a:srgbClr val="333333"/>
                </a:solidFill>
                <a:cs typeface="Arial"/>
              </a:rPr>
              <a:t>GSI </a:t>
            </a:r>
            <a:r>
              <a:rPr lang="de-DE" sz="1000" dirty="0" err="1" smtClean="0">
                <a:solidFill>
                  <a:srgbClr val="333333"/>
                </a:solidFill>
                <a:cs typeface="Arial"/>
              </a:rPr>
              <a:t>Helmholtzzentrum</a:t>
            </a:r>
            <a:r>
              <a:rPr lang="de-DE" sz="1000" dirty="0" smtClean="0">
                <a:solidFill>
                  <a:srgbClr val="333333"/>
                </a:solidFill>
                <a:cs typeface="Arial"/>
              </a:rPr>
              <a:t>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Ursula Weyrich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smtClean="0"/>
              <a:t>10.03.2015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8864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20368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>
              <a:defRPr/>
            </a:pPr>
            <a:r>
              <a:rPr lang="de-DE" sz="1000" dirty="0" smtClean="0">
                <a:solidFill>
                  <a:srgbClr val="333333"/>
                </a:solidFill>
                <a:cs typeface="Arial"/>
              </a:rPr>
              <a:t>GSI </a:t>
            </a:r>
            <a:r>
              <a:rPr lang="de-DE" sz="1000" dirty="0" err="1" smtClean="0">
                <a:solidFill>
                  <a:srgbClr val="333333"/>
                </a:solidFill>
                <a:cs typeface="Arial"/>
              </a:rPr>
              <a:t>Helmholtzzentrum</a:t>
            </a:r>
            <a:r>
              <a:rPr lang="de-DE" sz="1000" dirty="0" smtClean="0">
                <a:solidFill>
                  <a:srgbClr val="333333"/>
                </a:solidFill>
                <a:cs typeface="Arial"/>
              </a:rPr>
              <a:t>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Ursula Weyrich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smtClean="0"/>
              <a:t>10.03.2015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266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151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5" r:id="rId6"/>
    <p:sldLayoutId id="2147483916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20368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>
              <a:defRPr/>
            </a:pPr>
            <a:r>
              <a:rPr lang="de-DE" sz="1000" dirty="0" smtClean="0">
                <a:solidFill>
                  <a:srgbClr val="333333"/>
                </a:solidFill>
                <a:cs typeface="Arial"/>
              </a:rPr>
              <a:t>GSI </a:t>
            </a:r>
            <a:r>
              <a:rPr lang="de-DE" sz="1000" dirty="0" err="1" smtClean="0">
                <a:solidFill>
                  <a:srgbClr val="333333"/>
                </a:solidFill>
                <a:cs typeface="Arial"/>
              </a:rPr>
              <a:t>Helmholtzzentrum</a:t>
            </a:r>
            <a:r>
              <a:rPr lang="de-DE" sz="1000" dirty="0" smtClean="0">
                <a:solidFill>
                  <a:srgbClr val="333333"/>
                </a:solidFill>
                <a:cs typeface="Arial"/>
              </a:rPr>
              <a:t>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Ursula Weyrich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smtClean="0"/>
              <a:t>10.03.2015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5718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defTabSz="457200"/>
            <a:fld id="{125CBDDA-5CCF-8748-8988-9DC6C8981774}" type="slidenum">
              <a:rPr lang="de-DE" smtClean="0"/>
              <a:pPr defTabSz="457200"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>
              <a:defRPr/>
            </a:pPr>
            <a:r>
              <a:rPr lang="de-DE" sz="1000" dirty="0" smtClean="0">
                <a:solidFill>
                  <a:srgbClr val="333333"/>
                </a:solidFill>
                <a:latin typeface="Calibri"/>
                <a:cs typeface="Calibri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426201" y="6552643"/>
            <a:ext cx="1522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defTabSz="457200"/>
            <a:r>
              <a:rPr lang="de-DE" dirty="0" smtClean="0"/>
              <a:t>3 March 2017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463801" y="6560611"/>
            <a:ext cx="39624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algn="l" defTabSz="457200"/>
            <a:r>
              <a:rPr lang="de-DE" dirty="0" smtClean="0"/>
              <a:t>The </a:t>
            </a:r>
            <a:r>
              <a:rPr lang="de-DE" dirty="0" err="1" smtClean="0"/>
              <a:t>Universe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Laboratory | Prof. Dr. Paolo </a:t>
            </a:r>
            <a:r>
              <a:rPr lang="de-DE" dirty="0" err="1" smtClean="0"/>
              <a:t>Giubellino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1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4100" r:id="rId5"/>
    <p:sldLayoutId id="2147484105" r:id="rId6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defTabSz="457200"/>
            <a:fld id="{125CBDDA-5CCF-8748-8988-9DC6C8981774}" type="slidenum">
              <a:rPr lang="de-DE" smtClean="0"/>
              <a:pPr defTabSz="457200"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>
              <a:defRPr/>
            </a:pPr>
            <a:r>
              <a:rPr lang="de-DE" sz="1000" dirty="0" smtClean="0">
                <a:solidFill>
                  <a:srgbClr val="333333"/>
                </a:solidFill>
                <a:latin typeface="Calibri"/>
                <a:cs typeface="Calibri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426201" y="6552643"/>
            <a:ext cx="1522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defTabSz="457200"/>
            <a:r>
              <a:rPr lang="de-DE" dirty="0" smtClean="0"/>
              <a:t>3 March 2017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463801" y="6560611"/>
            <a:ext cx="39624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algn="l" defTabSz="457200"/>
            <a:r>
              <a:rPr lang="de-DE" dirty="0" smtClean="0"/>
              <a:t>The </a:t>
            </a:r>
            <a:r>
              <a:rPr lang="de-DE" dirty="0" err="1" smtClean="0"/>
              <a:t>Universe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Laboratory | Prof. Dr. Paolo </a:t>
            </a:r>
            <a:r>
              <a:rPr lang="de-DE" dirty="0" err="1" smtClean="0"/>
              <a:t>Giubellino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5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4103" r:id="rId5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73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07CB1-29D0-4412-AB16-BFF5A6FE626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9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42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Titelmasterformat durch Klicken bearbeiten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42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Textmasterformate durch Klicken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  <a:p>
            <a:pPr lvl="3"/>
            <a:r>
              <a:rPr lang="en-GB" altLang="de-DE" smtClean="0"/>
              <a:t>Vierte Ebene</a:t>
            </a:r>
          </a:p>
          <a:p>
            <a:pPr lvl="4"/>
            <a:r>
              <a:rPr lang="en-GB" altLang="de-DE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0" tIns="0" rIns="9140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 defTabSz="914021" fontAlgn="base">
              <a:spcBef>
                <a:spcPct val="0"/>
              </a:spcBef>
              <a:spcAft>
                <a:spcPct val="0"/>
              </a:spcAft>
              <a:defRPr/>
            </a:pPr>
            <a:fld id="{96B4496A-0DAF-4BE7-BD7F-4794E20EA782}" type="slidenum">
              <a:rPr lang="de-DE"/>
              <a:pPr defTabSz="914021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0814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021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032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041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689" indent="-85689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8927" indent="-26659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138" indent="399884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079" indent="-20630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2237" indent="-1247258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599246" indent="-1247258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6258" indent="-1247258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3268" indent="-1247258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0279" indent="-1247258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5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6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83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20383"/>
            <a:ext cx="9144000" cy="870585"/>
          </a:xfrm>
          <a:custGeom>
            <a:avLst/>
            <a:gdLst/>
            <a:ahLst/>
            <a:cxnLst/>
            <a:rect l="l" t="t" r="r" b="b"/>
            <a:pathLst>
              <a:path w="9144000" h="870585">
                <a:moveTo>
                  <a:pt x="0" y="870216"/>
                </a:moveTo>
                <a:lnTo>
                  <a:pt x="9144000" y="870216"/>
                </a:lnTo>
                <a:lnTo>
                  <a:pt x="9144000" y="0"/>
                </a:lnTo>
                <a:lnTo>
                  <a:pt x="0" y="0"/>
                </a:lnTo>
                <a:lnTo>
                  <a:pt x="0" y="870216"/>
                </a:lnTo>
                <a:close/>
              </a:path>
            </a:pathLst>
          </a:custGeom>
          <a:solidFill>
            <a:srgbClr val="004379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6739128"/>
            <a:ext cx="2865120" cy="119380"/>
          </a:xfrm>
          <a:custGeom>
            <a:avLst/>
            <a:gdLst/>
            <a:ahLst/>
            <a:cxnLst/>
            <a:rect l="l" t="t" r="r" b="b"/>
            <a:pathLst>
              <a:path w="2865120" h="119379">
                <a:moveTo>
                  <a:pt x="0" y="118872"/>
                </a:moveTo>
                <a:lnTo>
                  <a:pt x="2865120" y="118872"/>
                </a:lnTo>
                <a:lnTo>
                  <a:pt x="2865120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004379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4572" y="6618731"/>
            <a:ext cx="5733415" cy="120650"/>
          </a:xfrm>
          <a:custGeom>
            <a:avLst/>
            <a:gdLst/>
            <a:ahLst/>
            <a:cxnLst/>
            <a:rect l="l" t="t" r="r" b="b"/>
            <a:pathLst>
              <a:path w="5733415" h="120650">
                <a:moveTo>
                  <a:pt x="0" y="120396"/>
                </a:moveTo>
                <a:lnTo>
                  <a:pt x="5733288" y="120396"/>
                </a:lnTo>
                <a:lnTo>
                  <a:pt x="5733288" y="0"/>
                </a:lnTo>
                <a:lnTo>
                  <a:pt x="0" y="0"/>
                </a:lnTo>
                <a:lnTo>
                  <a:pt x="0" y="120396"/>
                </a:lnTo>
                <a:close/>
              </a:path>
            </a:pathLst>
          </a:custGeom>
          <a:solidFill>
            <a:srgbClr val="DC6C22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5724144" y="6739128"/>
            <a:ext cx="3420110" cy="119380"/>
          </a:xfrm>
          <a:custGeom>
            <a:avLst/>
            <a:gdLst/>
            <a:ahLst/>
            <a:cxnLst/>
            <a:rect l="l" t="t" r="r" b="b"/>
            <a:pathLst>
              <a:path w="3420109" h="119379">
                <a:moveTo>
                  <a:pt x="0" y="118872"/>
                </a:moveTo>
                <a:lnTo>
                  <a:pt x="3419855" y="118872"/>
                </a:lnTo>
                <a:lnTo>
                  <a:pt x="3419855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767878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3049523" y="871727"/>
            <a:ext cx="6094730" cy="119380"/>
          </a:xfrm>
          <a:custGeom>
            <a:avLst/>
            <a:gdLst/>
            <a:ahLst/>
            <a:cxnLst/>
            <a:rect l="l" t="t" r="r" b="b"/>
            <a:pathLst>
              <a:path w="6094730" h="119380">
                <a:moveTo>
                  <a:pt x="0" y="118872"/>
                </a:moveTo>
                <a:lnTo>
                  <a:pt x="6094476" y="118872"/>
                </a:lnTo>
                <a:lnTo>
                  <a:pt x="6094476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DC6C22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0" y="0"/>
            <a:ext cx="6094730" cy="119380"/>
          </a:xfrm>
          <a:custGeom>
            <a:avLst/>
            <a:gdLst/>
            <a:ahLst/>
            <a:cxnLst/>
            <a:rect l="l" t="t" r="r" b="b"/>
            <a:pathLst>
              <a:path w="6094730" h="119380">
                <a:moveTo>
                  <a:pt x="0" y="118872"/>
                </a:moveTo>
                <a:lnTo>
                  <a:pt x="6094476" y="118872"/>
                </a:lnTo>
                <a:lnTo>
                  <a:pt x="6094476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A4A7A6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6099047" y="0"/>
            <a:ext cx="3045460" cy="119380"/>
          </a:xfrm>
          <a:custGeom>
            <a:avLst/>
            <a:gdLst/>
            <a:ahLst/>
            <a:cxnLst/>
            <a:rect l="l" t="t" r="r" b="b"/>
            <a:pathLst>
              <a:path w="3045459" h="119380">
                <a:moveTo>
                  <a:pt x="0" y="118872"/>
                </a:moveTo>
                <a:lnTo>
                  <a:pt x="3044952" y="118872"/>
                </a:lnTo>
                <a:lnTo>
                  <a:pt x="3044952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002E53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0979" y="274320"/>
            <a:ext cx="8702040" cy="5245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8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8454" y="2151808"/>
            <a:ext cx="8467090" cy="3455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8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4474" y="6567805"/>
            <a:ext cx="283210" cy="307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‹Nr.›</a:t>
            </a:fld>
            <a:endParaRPr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84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pieren 34"/>
          <p:cNvGrpSpPr/>
          <p:nvPr/>
        </p:nvGrpSpPr>
        <p:grpSpPr>
          <a:xfrm>
            <a:off x="936000" y="4122000"/>
            <a:ext cx="8101533" cy="1261533"/>
            <a:chOff x="936000" y="4122000"/>
            <a:chExt cx="8101533" cy="1261533"/>
          </a:xfrm>
        </p:grpSpPr>
        <p:sp>
          <p:nvSpPr>
            <p:cNvPr id="15" name="Rechteck 14"/>
            <p:cNvSpPr/>
            <p:nvPr/>
          </p:nvSpPr>
          <p:spPr>
            <a:xfrm>
              <a:off x="936000" y="4122000"/>
              <a:ext cx="1261533" cy="1261533"/>
            </a:xfrm>
            <a:prstGeom prst="rect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6" name="Rechteck 15"/>
            <p:cNvSpPr/>
            <p:nvPr/>
          </p:nvSpPr>
          <p:spPr>
            <a:xfrm>
              <a:off x="2304000" y="4122000"/>
              <a:ext cx="1261533" cy="1261533"/>
            </a:xfrm>
            <a:prstGeom prst="rect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7" name="Rechteck 16"/>
            <p:cNvSpPr/>
            <p:nvPr/>
          </p:nvSpPr>
          <p:spPr>
            <a:xfrm>
              <a:off x="3672000" y="4122000"/>
              <a:ext cx="1261533" cy="1261533"/>
            </a:xfrm>
            <a:prstGeom prst="rect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8" name="Rechteck 17"/>
            <p:cNvSpPr/>
            <p:nvPr/>
          </p:nvSpPr>
          <p:spPr>
            <a:xfrm>
              <a:off x="5040000" y="4122000"/>
              <a:ext cx="1261533" cy="1261533"/>
            </a:xfrm>
            <a:prstGeom prst="rect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9" name="Rechteck 18"/>
            <p:cNvSpPr/>
            <p:nvPr/>
          </p:nvSpPr>
          <p:spPr>
            <a:xfrm>
              <a:off x="6408000" y="4122000"/>
              <a:ext cx="1261533" cy="1261533"/>
            </a:xfrm>
            <a:prstGeom prst="rect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0" name="Rechteck 19"/>
            <p:cNvSpPr/>
            <p:nvPr/>
          </p:nvSpPr>
          <p:spPr>
            <a:xfrm>
              <a:off x="7776000" y="4122000"/>
              <a:ext cx="1261533" cy="1261533"/>
            </a:xfrm>
            <a:prstGeom prst="rect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uppieren 35"/>
          <p:cNvGrpSpPr/>
          <p:nvPr/>
        </p:nvGrpSpPr>
        <p:grpSpPr>
          <a:xfrm>
            <a:off x="936000" y="1386000"/>
            <a:ext cx="8101533" cy="5365533"/>
            <a:chOff x="936000" y="1386000"/>
            <a:chExt cx="8101533" cy="5365533"/>
          </a:xfrm>
        </p:grpSpPr>
        <p:grpSp>
          <p:nvGrpSpPr>
            <p:cNvPr id="5" name="Gruppieren 78"/>
            <p:cNvGrpSpPr/>
            <p:nvPr/>
          </p:nvGrpSpPr>
          <p:grpSpPr>
            <a:xfrm>
              <a:off x="936000" y="1386000"/>
              <a:ext cx="8101533" cy="1261533"/>
              <a:chOff x="504000" y="900000"/>
              <a:chExt cx="8101533" cy="1261533"/>
            </a:xfrm>
            <a:noFill/>
          </p:grpSpPr>
          <p:sp>
            <p:nvSpPr>
              <p:cNvPr id="27" name="Rechteck 4"/>
              <p:cNvSpPr/>
              <p:nvPr/>
            </p:nvSpPr>
            <p:spPr>
              <a:xfrm>
                <a:off x="504000" y="900000"/>
                <a:ext cx="1261533" cy="1261533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Rechteck 5"/>
              <p:cNvSpPr/>
              <p:nvPr/>
            </p:nvSpPr>
            <p:spPr>
              <a:xfrm>
                <a:off x="1872000" y="900000"/>
                <a:ext cx="1261533" cy="1261533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Rechteck 6"/>
              <p:cNvSpPr/>
              <p:nvPr/>
            </p:nvSpPr>
            <p:spPr>
              <a:xfrm>
                <a:off x="3240000" y="900000"/>
                <a:ext cx="1261533" cy="1261533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Rechteck 7"/>
              <p:cNvSpPr/>
              <p:nvPr/>
            </p:nvSpPr>
            <p:spPr>
              <a:xfrm>
                <a:off x="4608000" y="900000"/>
                <a:ext cx="1261533" cy="1261533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Rechteck 8"/>
              <p:cNvSpPr/>
              <p:nvPr/>
            </p:nvSpPr>
            <p:spPr>
              <a:xfrm>
                <a:off x="5976000" y="900000"/>
                <a:ext cx="1261533" cy="1261533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Rechteck 9"/>
              <p:cNvSpPr/>
              <p:nvPr/>
            </p:nvSpPr>
            <p:spPr>
              <a:xfrm>
                <a:off x="7344000" y="900000"/>
                <a:ext cx="1261533" cy="1261533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" name="Gruppieren 79"/>
            <p:cNvGrpSpPr/>
            <p:nvPr/>
          </p:nvGrpSpPr>
          <p:grpSpPr>
            <a:xfrm>
              <a:off x="936000" y="2754000"/>
              <a:ext cx="8101533" cy="1261533"/>
              <a:chOff x="504000" y="900000"/>
              <a:chExt cx="8101533" cy="1261533"/>
            </a:xfrm>
            <a:noFill/>
          </p:grpSpPr>
          <p:sp>
            <p:nvSpPr>
              <p:cNvPr id="21" name="Rechteck 20"/>
              <p:cNvSpPr/>
              <p:nvPr/>
            </p:nvSpPr>
            <p:spPr>
              <a:xfrm>
                <a:off x="504000" y="900000"/>
                <a:ext cx="1261533" cy="1261533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Rechteck 21"/>
              <p:cNvSpPr/>
              <p:nvPr/>
            </p:nvSpPr>
            <p:spPr>
              <a:xfrm>
                <a:off x="1872000" y="900000"/>
                <a:ext cx="1261533" cy="1261533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Rechteck 22"/>
              <p:cNvSpPr/>
              <p:nvPr/>
            </p:nvSpPr>
            <p:spPr>
              <a:xfrm>
                <a:off x="3240000" y="900000"/>
                <a:ext cx="1261533" cy="1261533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Rechteck 23"/>
              <p:cNvSpPr/>
              <p:nvPr/>
            </p:nvSpPr>
            <p:spPr>
              <a:xfrm>
                <a:off x="4608000" y="900000"/>
                <a:ext cx="1261533" cy="1261533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Rechteck 24"/>
              <p:cNvSpPr/>
              <p:nvPr/>
            </p:nvSpPr>
            <p:spPr>
              <a:xfrm>
                <a:off x="5976000" y="900000"/>
                <a:ext cx="1261533" cy="1261533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Rechteck 25"/>
              <p:cNvSpPr/>
              <p:nvPr/>
            </p:nvSpPr>
            <p:spPr>
              <a:xfrm>
                <a:off x="7344000" y="900000"/>
                <a:ext cx="1261533" cy="1261533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8" name="Gruppieren 93"/>
            <p:cNvGrpSpPr/>
            <p:nvPr/>
          </p:nvGrpSpPr>
          <p:grpSpPr>
            <a:xfrm>
              <a:off x="936000" y="5490000"/>
              <a:ext cx="8101533" cy="1261533"/>
              <a:chOff x="504000" y="900000"/>
              <a:chExt cx="8101533" cy="1261533"/>
            </a:xfrm>
            <a:noFill/>
          </p:grpSpPr>
          <p:sp>
            <p:nvSpPr>
              <p:cNvPr id="9" name="Rechteck 8"/>
              <p:cNvSpPr/>
              <p:nvPr/>
            </p:nvSpPr>
            <p:spPr>
              <a:xfrm>
                <a:off x="504000" y="900000"/>
                <a:ext cx="1261533" cy="1261533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hteck 9"/>
              <p:cNvSpPr/>
              <p:nvPr/>
            </p:nvSpPr>
            <p:spPr>
              <a:xfrm>
                <a:off x="1872000" y="900000"/>
                <a:ext cx="1261533" cy="1261533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Rechteck 10"/>
              <p:cNvSpPr/>
              <p:nvPr/>
            </p:nvSpPr>
            <p:spPr>
              <a:xfrm>
                <a:off x="3240000" y="900000"/>
                <a:ext cx="1261533" cy="1261533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hteck 11"/>
              <p:cNvSpPr/>
              <p:nvPr/>
            </p:nvSpPr>
            <p:spPr>
              <a:xfrm>
                <a:off x="4608000" y="900000"/>
                <a:ext cx="1261533" cy="1261533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echteck 12"/>
              <p:cNvSpPr/>
              <p:nvPr/>
            </p:nvSpPr>
            <p:spPr>
              <a:xfrm>
                <a:off x="5976000" y="900000"/>
                <a:ext cx="1261533" cy="1261533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echteck 13"/>
              <p:cNvSpPr/>
              <p:nvPr/>
            </p:nvSpPr>
            <p:spPr>
              <a:xfrm>
                <a:off x="7344000" y="900000"/>
                <a:ext cx="1261533" cy="1261533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3" name="Rechteck 32"/>
          <p:cNvSpPr/>
          <p:nvPr/>
        </p:nvSpPr>
        <p:spPr>
          <a:xfrm>
            <a:off x="-2" y="0"/>
            <a:ext cx="828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1" y="0"/>
            <a:ext cx="9144000" cy="127800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930248" y="274638"/>
            <a:ext cx="8088623" cy="5825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2537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defTabSz="457200"/>
            <a:fld id="{125CBDDA-5CCF-8748-8988-9DC6C8981774}" type="slidenum">
              <a:rPr lang="de-DE" smtClean="0"/>
              <a:pPr defTabSz="457200"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>
              <a:defRPr/>
            </a:pPr>
            <a:r>
              <a:rPr lang="de-DE" sz="1000" dirty="0" smtClean="0">
                <a:solidFill>
                  <a:srgbClr val="333333"/>
                </a:solidFill>
                <a:latin typeface="Calibri"/>
                <a:cs typeface="Calibri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426201" y="6552643"/>
            <a:ext cx="1522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defTabSz="457200"/>
            <a:r>
              <a:rPr lang="de-DE" dirty="0" smtClean="0"/>
              <a:t>3 March 2017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463801" y="6560611"/>
            <a:ext cx="39624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algn="l" defTabSz="457200"/>
            <a:r>
              <a:rPr lang="de-DE" dirty="0" smtClean="0"/>
              <a:t>The </a:t>
            </a:r>
            <a:r>
              <a:rPr lang="de-DE" dirty="0" err="1" smtClean="0"/>
              <a:t>Universe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Laboratory | Prof. Dr. Paolo </a:t>
            </a:r>
            <a:r>
              <a:rPr lang="de-DE" dirty="0" err="1" smtClean="0"/>
              <a:t>Giubellino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1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defTabSz="457200"/>
            <a:fld id="{125CBDDA-5CCF-8748-8988-9DC6C8981774}" type="slidenum">
              <a:rPr lang="de-DE" smtClean="0"/>
              <a:pPr defTabSz="457200"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>
              <a:defRPr/>
            </a:pPr>
            <a:r>
              <a:rPr lang="de-DE" sz="1000" dirty="0" smtClean="0">
                <a:solidFill>
                  <a:srgbClr val="333333"/>
                </a:solidFill>
                <a:latin typeface="Calibri"/>
                <a:cs typeface="Calibri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426201" y="6552643"/>
            <a:ext cx="1522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defTabSz="457200"/>
            <a:r>
              <a:rPr lang="de-DE" dirty="0" smtClean="0"/>
              <a:t>3 March 2017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463801" y="6560611"/>
            <a:ext cx="39624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algn="l" defTabSz="457200"/>
            <a:r>
              <a:rPr lang="de-DE" dirty="0" smtClean="0"/>
              <a:t>The </a:t>
            </a:r>
            <a:r>
              <a:rPr lang="de-DE" dirty="0" err="1" smtClean="0"/>
              <a:t>Universe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Laboratory | Prof. Dr. Paolo </a:t>
            </a:r>
            <a:r>
              <a:rPr lang="de-DE" dirty="0" err="1" smtClean="0"/>
              <a:t>Giubellino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0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20368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>
              <a:defRPr/>
            </a:pPr>
            <a:r>
              <a:rPr lang="de-DE" sz="1000" dirty="0" smtClean="0">
                <a:solidFill>
                  <a:srgbClr val="333333"/>
                </a:solidFill>
                <a:cs typeface="Arial"/>
              </a:rPr>
              <a:t>GSI </a:t>
            </a:r>
            <a:r>
              <a:rPr lang="de-DE" sz="1000" dirty="0" err="1" smtClean="0">
                <a:solidFill>
                  <a:srgbClr val="333333"/>
                </a:solidFill>
                <a:cs typeface="Arial"/>
              </a:rPr>
              <a:t>Helmholtzzentrum</a:t>
            </a:r>
            <a:r>
              <a:rPr lang="de-DE" sz="1000" dirty="0" smtClean="0">
                <a:solidFill>
                  <a:srgbClr val="333333"/>
                </a:solidFill>
                <a:cs typeface="Arial"/>
              </a:rPr>
              <a:t>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Ursula Weyrich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smtClean="0"/>
              <a:t>10.03.2015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3129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defTabSz="457200"/>
            <a:fld id="{125CBDDA-5CCF-8748-8988-9DC6C8981774}" type="slidenum">
              <a:rPr lang="de-DE" smtClean="0"/>
              <a:pPr defTabSz="457200"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>
              <a:defRPr/>
            </a:pPr>
            <a:r>
              <a:rPr lang="de-DE" sz="1000" dirty="0" smtClean="0">
                <a:solidFill>
                  <a:srgbClr val="333333"/>
                </a:solidFill>
                <a:latin typeface="Calibri"/>
                <a:cs typeface="Calibri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426201" y="6552643"/>
            <a:ext cx="1522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defTabSz="457200"/>
            <a:r>
              <a:rPr lang="de-DE" dirty="0" smtClean="0"/>
              <a:t>3 March 2017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463801" y="6560611"/>
            <a:ext cx="39624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algn="l" defTabSz="457200"/>
            <a:r>
              <a:rPr lang="de-DE" dirty="0" smtClean="0"/>
              <a:t>The </a:t>
            </a:r>
            <a:r>
              <a:rPr lang="de-DE" dirty="0" err="1" smtClean="0"/>
              <a:t>Universe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Laboratory | Prof. Dr. Paolo </a:t>
            </a:r>
            <a:r>
              <a:rPr lang="de-DE" dirty="0" err="1" smtClean="0"/>
              <a:t>Giubellino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1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71BA67-7251-4420-A2AD-4C42637E355E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9350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  <p:sldLayoutId id="214748409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20368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>
              <a:defRPr/>
            </a:pPr>
            <a:r>
              <a:rPr lang="de-DE" sz="1000" dirty="0" smtClean="0">
                <a:solidFill>
                  <a:srgbClr val="333333"/>
                </a:solidFill>
                <a:cs typeface="Arial"/>
              </a:rPr>
              <a:t>GSI </a:t>
            </a:r>
            <a:r>
              <a:rPr lang="de-DE" sz="1000" dirty="0" err="1" smtClean="0">
                <a:solidFill>
                  <a:srgbClr val="333333"/>
                </a:solidFill>
                <a:cs typeface="Arial"/>
              </a:rPr>
              <a:t>Helmholtzzentrum</a:t>
            </a:r>
            <a:r>
              <a:rPr lang="de-DE" sz="1000" dirty="0" smtClean="0">
                <a:solidFill>
                  <a:srgbClr val="333333"/>
                </a:solidFill>
                <a:cs typeface="Arial"/>
              </a:rPr>
              <a:t>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Ursula Weyrich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smtClean="0"/>
              <a:t>10.03.2015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6954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Textmasterformate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286" y="6595534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 smtClean="0"/>
              <a:t>Ursula Weyrich</a:t>
            </a:r>
            <a:endParaRPr lang="de-DE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7EF17A-5DC8-2E40-9E9C-0F5B8796114F}" type="slidenum">
              <a:rPr lang="de-DE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>
              <a:ea typeface="ＭＳ Ｐゴシック" charset="0"/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1" name="Rectangle 9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3" name="Rectangle 11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4" name="Rectangle 12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5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6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571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charset="0"/>
        <a:defRPr sz="2400">
          <a:solidFill>
            <a:srgbClr val="00599D"/>
          </a:solidFill>
          <a:latin typeface="+mn-lt"/>
          <a:ea typeface="ＭＳ Ｐゴシック" charset="0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ＭＳ Ｐゴシック" charset="0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0">
          <a:solidFill>
            <a:srgbClr val="990000"/>
          </a:solidFill>
          <a:latin typeface="+mn-lt"/>
          <a:ea typeface="ＭＳ Ｐゴシック" charset="0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  <a:ea typeface="ＭＳ Ｐゴシック" charset="0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6"/>
          <p:cNvSpPr/>
          <p:nvPr/>
        </p:nvSpPr>
        <p:spPr>
          <a:xfrm>
            <a:off x="-25400" y="120650"/>
            <a:ext cx="9175750" cy="869950"/>
          </a:xfrm>
          <a:prstGeom prst="rect">
            <a:avLst/>
          </a:prstGeom>
          <a:solidFill>
            <a:srgbClr val="0043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2291" name="Title Placeholder 1"/>
          <p:cNvSpPr>
            <a:spLocks noGrp="1"/>
          </p:cNvSpPr>
          <p:nvPr>
            <p:ph type="title"/>
          </p:nvPr>
        </p:nvSpPr>
        <p:spPr bwMode="auto">
          <a:xfrm>
            <a:off x="447675" y="-269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  <a:endParaRPr lang="de-DE" altLang="en-US" dirty="0" smtClean="0"/>
          </a:p>
        </p:txBody>
      </p:sp>
      <p:sp>
        <p:nvSpPr>
          <p:cNvPr id="122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de-DE" alt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>
              <a:defRPr sz="1600">
                <a:solidFill>
                  <a:prstClr val="black">
                    <a:tint val="75000"/>
                  </a:prstClr>
                </a:solidFill>
                <a:latin typeface="+mn-lt"/>
                <a:ea typeface="MS PGothic" pitchFamily="34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2D5CA2-CA48-484C-8CCC-082BC5F30EE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US" dirty="0"/>
          </a:p>
        </p:txBody>
      </p:sp>
      <p:sp>
        <p:nvSpPr>
          <p:cNvPr id="11" name="Rechteck 10"/>
          <p:cNvSpPr/>
          <p:nvPr/>
        </p:nvSpPr>
        <p:spPr>
          <a:xfrm>
            <a:off x="0" y="6738938"/>
            <a:ext cx="2865438" cy="119062"/>
          </a:xfrm>
          <a:prstGeom prst="rect">
            <a:avLst/>
          </a:prstGeom>
          <a:solidFill>
            <a:srgbClr val="0043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4763" y="6618288"/>
            <a:ext cx="5732462" cy="120650"/>
          </a:xfrm>
          <a:prstGeom prst="rect">
            <a:avLst/>
          </a:prstGeom>
          <a:solidFill>
            <a:srgbClr val="DC6C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3" name="Rechteck 13"/>
          <p:cNvSpPr/>
          <p:nvPr/>
        </p:nvSpPr>
        <p:spPr>
          <a:xfrm>
            <a:off x="5724525" y="6738938"/>
            <a:ext cx="3425825" cy="119062"/>
          </a:xfrm>
          <a:prstGeom prst="rect">
            <a:avLst/>
          </a:prstGeom>
          <a:solidFill>
            <a:srgbClr val="7678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5" name="Rechteck 17"/>
          <p:cNvSpPr/>
          <p:nvPr/>
        </p:nvSpPr>
        <p:spPr>
          <a:xfrm>
            <a:off x="3049588" y="871538"/>
            <a:ext cx="6094412" cy="119062"/>
          </a:xfrm>
          <a:prstGeom prst="rect">
            <a:avLst/>
          </a:prstGeom>
          <a:solidFill>
            <a:srgbClr val="DC6C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6" name="Rechteck 18"/>
          <p:cNvSpPr/>
          <p:nvPr/>
        </p:nvSpPr>
        <p:spPr>
          <a:xfrm>
            <a:off x="0" y="0"/>
            <a:ext cx="6094413" cy="119063"/>
          </a:xfrm>
          <a:prstGeom prst="rect">
            <a:avLst/>
          </a:prstGeom>
          <a:solidFill>
            <a:srgbClr val="A4A7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7" name="Rechteck 19"/>
          <p:cNvSpPr/>
          <p:nvPr/>
        </p:nvSpPr>
        <p:spPr>
          <a:xfrm>
            <a:off x="6099175" y="0"/>
            <a:ext cx="3044825" cy="119063"/>
          </a:xfrm>
          <a:prstGeom prst="rect">
            <a:avLst/>
          </a:prstGeom>
          <a:solidFill>
            <a:srgbClr val="002E5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8434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‹Nr.›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503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7" r:id="rId1"/>
    <p:sldLayoutId id="2147484108" r:id="rId2"/>
    <p:sldLayoutId id="2147484109" r:id="rId3"/>
    <p:sldLayoutId id="2147484110" r:id="rId4"/>
    <p:sldLayoutId id="2147484111" r:id="rId5"/>
    <p:sldLayoutId id="2147484112" r:id="rId6"/>
    <p:sldLayoutId id="2147484113" r:id="rId7"/>
    <p:sldLayoutId id="2147484114" r:id="rId8"/>
    <p:sldLayoutId id="2147484115" r:id="rId9"/>
    <p:sldLayoutId id="2147484116" r:id="rId10"/>
    <p:sldLayoutId id="2147484117" r:id="rId11"/>
    <p:sldLayoutId id="2147484118" r:id="rId12"/>
    <p:sldLayoutId id="2147484119" r:id="rId13"/>
    <p:sldLayoutId id="2147484120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6"/>
          <p:cNvSpPr/>
          <p:nvPr/>
        </p:nvSpPr>
        <p:spPr>
          <a:xfrm>
            <a:off x="-25400" y="120650"/>
            <a:ext cx="9175750" cy="869950"/>
          </a:xfrm>
          <a:prstGeom prst="rect">
            <a:avLst/>
          </a:prstGeom>
          <a:solidFill>
            <a:srgbClr val="0043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2291" name="Title Placeholder 1"/>
          <p:cNvSpPr>
            <a:spLocks noGrp="1"/>
          </p:cNvSpPr>
          <p:nvPr>
            <p:ph type="title"/>
          </p:nvPr>
        </p:nvSpPr>
        <p:spPr bwMode="auto">
          <a:xfrm>
            <a:off x="447675" y="-269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  <a:endParaRPr lang="de-DE" altLang="en-US" dirty="0" smtClean="0"/>
          </a:p>
        </p:txBody>
      </p:sp>
      <p:sp>
        <p:nvSpPr>
          <p:cNvPr id="122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de-DE" alt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>
              <a:defRPr sz="1600">
                <a:solidFill>
                  <a:prstClr val="black">
                    <a:tint val="75000"/>
                  </a:prstClr>
                </a:solidFill>
                <a:latin typeface="+mn-lt"/>
                <a:ea typeface="MS PGothic" pitchFamily="34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2D5CA2-CA48-484C-8CCC-082BC5F30EE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US" dirty="0"/>
          </a:p>
        </p:txBody>
      </p:sp>
      <p:sp>
        <p:nvSpPr>
          <p:cNvPr id="11" name="Rechteck 10"/>
          <p:cNvSpPr/>
          <p:nvPr/>
        </p:nvSpPr>
        <p:spPr>
          <a:xfrm>
            <a:off x="0" y="6738938"/>
            <a:ext cx="2865438" cy="119062"/>
          </a:xfrm>
          <a:prstGeom prst="rect">
            <a:avLst/>
          </a:prstGeom>
          <a:solidFill>
            <a:srgbClr val="0043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4763" y="6618288"/>
            <a:ext cx="5732462" cy="120650"/>
          </a:xfrm>
          <a:prstGeom prst="rect">
            <a:avLst/>
          </a:prstGeom>
          <a:solidFill>
            <a:srgbClr val="DC6C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3" name="Rechteck 13"/>
          <p:cNvSpPr/>
          <p:nvPr/>
        </p:nvSpPr>
        <p:spPr>
          <a:xfrm>
            <a:off x="5724525" y="6738938"/>
            <a:ext cx="3425825" cy="119062"/>
          </a:xfrm>
          <a:prstGeom prst="rect">
            <a:avLst/>
          </a:prstGeom>
          <a:solidFill>
            <a:srgbClr val="7678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5" name="Rechteck 17"/>
          <p:cNvSpPr/>
          <p:nvPr/>
        </p:nvSpPr>
        <p:spPr>
          <a:xfrm>
            <a:off x="3049588" y="871538"/>
            <a:ext cx="6094412" cy="119062"/>
          </a:xfrm>
          <a:prstGeom prst="rect">
            <a:avLst/>
          </a:prstGeom>
          <a:solidFill>
            <a:srgbClr val="DC6C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6" name="Rechteck 18"/>
          <p:cNvSpPr/>
          <p:nvPr/>
        </p:nvSpPr>
        <p:spPr>
          <a:xfrm>
            <a:off x="0" y="0"/>
            <a:ext cx="6094413" cy="119063"/>
          </a:xfrm>
          <a:prstGeom prst="rect">
            <a:avLst/>
          </a:prstGeom>
          <a:solidFill>
            <a:srgbClr val="A4A7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7" name="Rechteck 19"/>
          <p:cNvSpPr/>
          <p:nvPr/>
        </p:nvSpPr>
        <p:spPr>
          <a:xfrm>
            <a:off x="6099175" y="0"/>
            <a:ext cx="3044825" cy="119063"/>
          </a:xfrm>
          <a:prstGeom prst="rect">
            <a:avLst/>
          </a:prstGeom>
          <a:solidFill>
            <a:srgbClr val="002E5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8434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‹Nr.›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240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  <p:sldLayoutId id="2147484133" r:id="rId12"/>
    <p:sldLayoutId id="2147484134" r:id="rId13"/>
    <p:sldLayoutId id="2147484135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Textmasterformate durch Klicken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599D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dirty="0"/>
              <a:t>Frank Maas – Erice 2015</a:t>
            </a:r>
            <a:endParaRPr lang="de-DE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599D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BFF172-EEEB-534B-B779-79297273520B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  <p:sp>
        <p:nvSpPr>
          <p:cNvPr id="3080" name="Rectangle 8"/>
          <p:cNvSpPr>
            <a:spLocks noChangeArrowheads="1"/>
          </p:cNvSpPr>
          <p:nvPr userDrawn="1"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1" name="Rectangle 9"/>
          <p:cNvSpPr>
            <a:spLocks noChangeArrowheads="1"/>
          </p:cNvSpPr>
          <p:nvPr userDrawn="1"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2" name="Rectangle 10"/>
          <p:cNvSpPr>
            <a:spLocks noChangeArrowheads="1"/>
          </p:cNvSpPr>
          <p:nvPr userDrawn="1"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3" name="Rectangle 11"/>
          <p:cNvSpPr>
            <a:spLocks noChangeArrowheads="1"/>
          </p:cNvSpPr>
          <p:nvPr userDrawn="1"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ChangeArrowheads="1"/>
          </p:cNvSpPr>
          <p:nvPr userDrawn="1"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ChangeArrowheads="1"/>
          </p:cNvSpPr>
          <p:nvPr userDrawn="1"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176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  <p:sldLayoutId id="2147484147" r:id="rId11"/>
    <p:sldLayoutId id="2147484148" r:id="rId12"/>
    <p:sldLayoutId id="2147484149" r:id="rId13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charset="0"/>
        <a:defRPr sz="2400">
          <a:solidFill>
            <a:srgbClr val="00599D"/>
          </a:solidFill>
          <a:latin typeface="+mn-lt"/>
          <a:ea typeface="+mn-ea"/>
          <a:cs typeface="ＭＳ Ｐゴシック" charset="0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  <a:ea typeface="+mn-ea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  <a:ea typeface="+mn-ea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  <a:ea typeface="+mn-ea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  <a:ea typeface="+mn-ea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  <a:ea typeface="+mn-ea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Textmasterformate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286" y="6595534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 smtClean="0"/>
              <a:t>Ursula Weyrich</a:t>
            </a:r>
            <a:endParaRPr lang="de-DE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7EF17A-5DC8-2E40-9E9C-0F5B8796114F}" type="slidenum">
              <a:rPr lang="de-DE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>
              <a:ea typeface="ＭＳ Ｐゴシック" charset="0"/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1" name="Rectangle 9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3" name="Rectangle 11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4" name="Rectangle 12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5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6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877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charset="0"/>
        <a:defRPr sz="2400">
          <a:solidFill>
            <a:srgbClr val="00599D"/>
          </a:solidFill>
          <a:latin typeface="+mn-lt"/>
          <a:ea typeface="ＭＳ Ｐゴシック" charset="0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ＭＳ Ｐゴシック" charset="0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0">
          <a:solidFill>
            <a:srgbClr val="990000"/>
          </a:solidFill>
          <a:latin typeface="+mn-lt"/>
          <a:ea typeface="ＭＳ Ｐゴシック" charset="0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  <a:ea typeface="ＭＳ Ｐゴシック" charset="0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Textmasterformate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286" y="6595534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 smtClean="0"/>
              <a:t>Ursula Weyrich</a:t>
            </a:r>
            <a:endParaRPr lang="de-DE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7EF17A-5DC8-2E40-9E9C-0F5B8796114F}" type="slidenum">
              <a:rPr lang="de-DE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>
              <a:ea typeface="ＭＳ Ｐゴシック" charset="0"/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1" name="Rectangle 9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3" name="Rectangle 11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4" name="Rectangle 12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5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6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432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charset="0"/>
        <a:defRPr sz="2400">
          <a:solidFill>
            <a:srgbClr val="00599D"/>
          </a:solidFill>
          <a:latin typeface="+mn-lt"/>
          <a:ea typeface="ＭＳ Ｐゴシック" charset="0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ＭＳ Ｐゴシック" charset="0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0">
          <a:solidFill>
            <a:srgbClr val="990000"/>
          </a:solidFill>
          <a:latin typeface="+mn-lt"/>
          <a:ea typeface="ＭＳ Ｐゴシック" charset="0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  <a:ea typeface="ＭＳ Ｐゴシック" charset="0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dirty="0"/>
              <a:t>Joerg Blaurock – 19th AFC – May 18/19, 2016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837C9B-6D25-44C5-9880-48640EF0EB05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1037" name="Picture 13" descr="FAIR_Logo_rgb_fre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00988" y="38100"/>
            <a:ext cx="992187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1233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20368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>
              <a:defRPr/>
            </a:pPr>
            <a:r>
              <a:rPr lang="de-DE" sz="1000" dirty="0" smtClean="0">
                <a:solidFill>
                  <a:srgbClr val="333333"/>
                </a:solidFill>
                <a:cs typeface="Arial"/>
              </a:rPr>
              <a:t>GSI </a:t>
            </a:r>
            <a:r>
              <a:rPr lang="de-DE" sz="1000" dirty="0" err="1" smtClean="0">
                <a:solidFill>
                  <a:srgbClr val="333333"/>
                </a:solidFill>
                <a:cs typeface="Arial"/>
              </a:rPr>
              <a:t>Helmholtzzentrum</a:t>
            </a:r>
            <a:r>
              <a:rPr lang="de-DE" sz="1000" dirty="0" smtClean="0">
                <a:solidFill>
                  <a:srgbClr val="333333"/>
                </a:solidFill>
                <a:cs typeface="Arial"/>
              </a:rPr>
              <a:t>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Ursula Weyrich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smtClean="0"/>
              <a:t>10.03.2015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2293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3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de-DE" dirty="0" smtClean="0"/>
              <a:t>CONFIDENTIAL</a:t>
            </a:r>
            <a:endParaRPr lang="de-DE" dirty="0"/>
          </a:p>
        </p:txBody>
      </p:sp>
      <p:sp>
        <p:nvSpPr>
          <p:cNvPr id="15" name="Datumsplatzhalter 4"/>
          <p:cNvSpPr txBox="1">
            <a:spLocks/>
          </p:cNvSpPr>
          <p:nvPr userDrawn="1"/>
        </p:nvSpPr>
        <p:spPr>
          <a:xfrm>
            <a:off x="331075" y="6555108"/>
            <a:ext cx="25847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 err="1" smtClean="0">
                <a:solidFill>
                  <a:prstClr val="black"/>
                </a:solidFill>
              </a:rPr>
              <a:t>Strategy</a:t>
            </a:r>
            <a:r>
              <a:rPr lang="de-DE" dirty="0" smtClean="0">
                <a:solidFill>
                  <a:prstClr val="black"/>
                </a:solidFill>
              </a:rPr>
              <a:t> Board, 12 May 2015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638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20368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>
              <a:defRPr/>
            </a:pPr>
            <a:r>
              <a:rPr lang="de-DE" sz="1000" dirty="0" smtClean="0">
                <a:solidFill>
                  <a:srgbClr val="333333"/>
                </a:solidFill>
                <a:cs typeface="Arial"/>
              </a:rPr>
              <a:t>GSI </a:t>
            </a:r>
            <a:r>
              <a:rPr lang="de-DE" sz="1000" dirty="0" err="1" smtClean="0">
                <a:solidFill>
                  <a:srgbClr val="333333"/>
                </a:solidFill>
                <a:cs typeface="Arial"/>
              </a:rPr>
              <a:t>Helmholtzzentrum</a:t>
            </a:r>
            <a:r>
              <a:rPr lang="de-DE" sz="1000" dirty="0" smtClean="0">
                <a:solidFill>
                  <a:srgbClr val="333333"/>
                </a:solidFill>
                <a:cs typeface="Arial"/>
              </a:rPr>
              <a:t>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Ursula Weyrich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smtClean="0"/>
              <a:t>10.03.2015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357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7.xml"/><Relationship Id="rId4" Type="http://schemas.openxmlformats.org/officeDocument/2006/relationships/image" Target="../media/image3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2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12" Type="http://schemas.openxmlformats.org/officeDocument/2006/relationships/image" Target="../media/image79.wmf"/><Relationship Id="rId17" Type="http://schemas.openxmlformats.org/officeDocument/2006/relationships/image" Target="../media/image84.png"/><Relationship Id="rId2" Type="http://schemas.openxmlformats.org/officeDocument/2006/relationships/image" Target="../media/image69.png"/><Relationship Id="rId16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png"/><Relationship Id="rId15" Type="http://schemas.openxmlformats.org/officeDocument/2006/relationships/image" Target="../media/image8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Relationship Id="rId14" Type="http://schemas.openxmlformats.org/officeDocument/2006/relationships/image" Target="../media/image8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93.jpeg"/><Relationship Id="rId5" Type="http://schemas.openxmlformats.org/officeDocument/2006/relationships/image" Target="../media/image92.gif"/><Relationship Id="rId10" Type="http://schemas.openxmlformats.org/officeDocument/2006/relationships/image" Target="../media/image84.png"/><Relationship Id="rId4" Type="http://schemas.openxmlformats.org/officeDocument/2006/relationships/image" Target="../media/image91.jpg"/><Relationship Id="rId9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90.jpe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96.png"/><Relationship Id="rId11" Type="http://schemas.openxmlformats.org/officeDocument/2006/relationships/image" Target="../media/image94.jpeg"/><Relationship Id="rId5" Type="http://schemas.openxmlformats.org/officeDocument/2006/relationships/image" Target="../media/image95.jpeg"/><Relationship Id="rId10" Type="http://schemas.openxmlformats.org/officeDocument/2006/relationships/image" Target="../media/image91.jpg"/><Relationship Id="rId4" Type="http://schemas.openxmlformats.org/officeDocument/2006/relationships/image" Target="../media/image93.jpeg"/><Relationship Id="rId9" Type="http://schemas.openxmlformats.org/officeDocument/2006/relationships/image" Target="../media/image92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87.xml"/><Relationship Id="rId5" Type="http://schemas.openxmlformats.org/officeDocument/2006/relationships/image" Target="../media/image100.emf"/><Relationship Id="rId4" Type="http://schemas.openxmlformats.org/officeDocument/2006/relationships/image" Target="../media/image99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87.xm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Relationship Id="rId9" Type="http://schemas.openxmlformats.org/officeDocument/2006/relationships/image" Target="../media/image10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0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4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117.jpe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84.png"/><Relationship Id="rId4" Type="http://schemas.openxmlformats.org/officeDocument/2006/relationships/image" Target="../media/image1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4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6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2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slideLayout" Target="../slideLayouts/slideLayout134.xml"/><Relationship Id="rId1" Type="http://schemas.openxmlformats.org/officeDocument/2006/relationships/themeOverride" Target="../theme/themeOverr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1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2.jpe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jpeg"/><Relationship Id="rId3" Type="http://schemas.openxmlformats.org/officeDocument/2006/relationships/image" Target="../media/image144.jpeg"/><Relationship Id="rId7" Type="http://schemas.openxmlformats.org/officeDocument/2006/relationships/image" Target="../media/image146.png"/><Relationship Id="rId12" Type="http://schemas.openxmlformats.org/officeDocument/2006/relationships/image" Target="../media/image151.png"/><Relationship Id="rId2" Type="http://schemas.openxmlformats.org/officeDocument/2006/relationships/slideLayout" Target="../slideLayouts/slideLayout13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45.png"/><Relationship Id="rId11" Type="http://schemas.openxmlformats.org/officeDocument/2006/relationships/image" Target="../media/image150.jpg"/><Relationship Id="rId5" Type="http://schemas.openxmlformats.org/officeDocument/2006/relationships/image" Target="../media/image143.png"/><Relationship Id="rId10" Type="http://schemas.openxmlformats.org/officeDocument/2006/relationships/image" Target="../media/image149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1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154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6.jpeg"/><Relationship Id="rId7" Type="http://schemas.openxmlformats.org/officeDocument/2006/relationships/image" Target="../media/image160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emf"/><Relationship Id="rId2" Type="http://schemas.openxmlformats.org/officeDocument/2006/relationships/image" Target="../media/image162.emf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3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E9636D52-6EBE-478E-A1F6-01BCE9CACF98}" type="slidenum">
              <a:rPr lang="de-DE" smtClean="0"/>
              <a:pPr/>
              <a:t>1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39" y="116632"/>
            <a:ext cx="881691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5123" name="445E678C-6062-48BC-89B8-8E33F22B8303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565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8"/>
          <p:cNvSpPr txBox="1">
            <a:spLocks/>
          </p:cNvSpPr>
          <p:nvPr/>
        </p:nvSpPr>
        <p:spPr>
          <a:xfrm>
            <a:off x="1259632" y="4005064"/>
            <a:ext cx="6607516" cy="109928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endParaRPr lang="de-DE" sz="22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Untertitel 9"/>
          <p:cNvSpPr txBox="1">
            <a:spLocks/>
          </p:cNvSpPr>
          <p:nvPr/>
        </p:nvSpPr>
        <p:spPr>
          <a:xfrm>
            <a:off x="467544" y="2636912"/>
            <a:ext cx="8136904" cy="1800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90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0" indent="0" algn="ctr">
              <a:spcAft>
                <a:spcPts val="600"/>
              </a:spcAft>
              <a:buFont typeface="Wingdings" charset="2"/>
              <a:buNone/>
            </a:pPr>
            <a:r>
              <a:rPr lang="de-DE" sz="4800" b="1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Physics</a:t>
            </a:r>
            <a:r>
              <a:rPr lang="de-DE" sz="48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 at GSI / FAIR </a:t>
            </a:r>
          </a:p>
          <a:p>
            <a:pPr marL="0" indent="0" algn="ctr">
              <a:spcAft>
                <a:spcPts val="600"/>
              </a:spcAft>
              <a:buFont typeface="Wingdings" charset="2"/>
              <a:buNone/>
            </a:pPr>
            <a:r>
              <a:rPr lang="de-DE" sz="48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- Status </a:t>
            </a:r>
            <a:r>
              <a:rPr lang="de-DE" sz="4800" b="1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of</a:t>
            </a:r>
            <a:r>
              <a:rPr lang="de-DE" sz="48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de-DE" sz="4800" b="1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the</a:t>
            </a:r>
            <a:r>
              <a:rPr lang="de-DE" sz="48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 FAIR Project </a:t>
            </a:r>
          </a:p>
        </p:txBody>
      </p:sp>
    </p:spTree>
    <p:extLst>
      <p:ext uri="{BB962C8B-B14F-4D97-AF65-F5344CB8AC3E}">
        <p14:creationId xmlns:p14="http://schemas.microsoft.com/office/powerpoint/2010/main" val="199504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2542509" y="3504648"/>
            <a:ext cx="538133" cy="26509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el 2"/>
          <p:cNvSpPr>
            <a:spLocks noGrp="1"/>
          </p:cNvSpPr>
          <p:nvPr>
            <p:ph type="title"/>
          </p:nvPr>
        </p:nvSpPr>
        <p:spPr>
          <a:xfrm>
            <a:off x="447228" y="251710"/>
            <a:ext cx="6813550" cy="787400"/>
          </a:xfrm>
        </p:spPr>
        <p:txBody>
          <a:bodyPr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dirty="0" smtClean="0"/>
              <a:t>Production </a:t>
            </a:r>
            <a:r>
              <a:rPr lang="en-US" dirty="0"/>
              <a:t>of </a:t>
            </a:r>
            <a:r>
              <a:rPr lang="en-US" dirty="0" smtClean="0"/>
              <a:t>accelerator components</a:t>
            </a:r>
            <a:br>
              <a:rPr lang="en-US" dirty="0" smtClean="0"/>
            </a:br>
            <a:r>
              <a:rPr lang="en-US" dirty="0" smtClean="0"/>
              <a:t>for FAIR is progressing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9" name="Picture 9" descr="C:\Users\spiller\Pictures\GSI\babcock01_kle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381" y="1187182"/>
            <a:ext cx="2741848" cy="18780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629" y="2998168"/>
            <a:ext cx="2888583" cy="248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feld 21"/>
          <p:cNvSpPr txBox="1"/>
          <p:nvPr/>
        </p:nvSpPr>
        <p:spPr>
          <a:xfrm>
            <a:off x="7964992" y="2631113"/>
            <a:ext cx="1186237" cy="369332"/>
          </a:xfrm>
          <a:prstGeom prst="rect">
            <a:avLst/>
          </a:prstGeom>
          <a:solidFill>
            <a:srgbClr val="EAA34F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b="1" dirty="0" smtClean="0">
                <a:solidFill>
                  <a:prstClr val="white">
                    <a:lumMod val="95000"/>
                  </a:prstClr>
                </a:solidFill>
                <a:latin typeface="Calibri"/>
                <a:cs typeface="Calibri"/>
              </a:rPr>
              <a:t>Germany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8160515" y="5112295"/>
            <a:ext cx="983485" cy="369332"/>
          </a:xfrm>
          <a:prstGeom prst="rect">
            <a:avLst/>
          </a:prstGeom>
          <a:solidFill>
            <a:srgbClr val="EAA34F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prstClr val="white">
                    <a:lumMod val="95000"/>
                  </a:prstClr>
                </a:solidFill>
                <a:latin typeface="Calibri"/>
                <a:cs typeface="Calibri"/>
              </a:rPr>
              <a:t>Russia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426232" y="5720779"/>
            <a:ext cx="7812796" cy="70788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marL="185738" indent="-185738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Accelerator and detector contributions from many different partner institutions </a:t>
            </a:r>
            <a:endParaRPr lang="en-US" sz="19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21" name="Bild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60" r="18260"/>
          <a:stretch/>
        </p:blipFill>
        <p:spPr>
          <a:xfrm>
            <a:off x="-884155" y="1192132"/>
            <a:ext cx="4711523" cy="4285308"/>
          </a:xfrm>
          <a:prstGeom prst="rect">
            <a:avLst/>
          </a:prstGeom>
        </p:spPr>
      </p:pic>
      <p:sp>
        <p:nvSpPr>
          <p:cNvPr id="29" name="Textfeld 28"/>
          <p:cNvSpPr txBox="1"/>
          <p:nvPr/>
        </p:nvSpPr>
        <p:spPr>
          <a:xfrm>
            <a:off x="2909778" y="5107295"/>
            <a:ext cx="914862" cy="369332"/>
          </a:xfrm>
          <a:prstGeom prst="rect">
            <a:avLst/>
          </a:prstGeom>
          <a:solidFill>
            <a:srgbClr val="EAA34F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b="1" dirty="0" smtClean="0">
                <a:solidFill>
                  <a:prstClr val="white">
                    <a:lumMod val="95000"/>
                  </a:prstClr>
                </a:solidFill>
                <a:latin typeface="Calibri"/>
                <a:cs typeface="Calibri"/>
              </a:rPr>
              <a:t>France</a:t>
            </a:r>
            <a:endParaRPr lang="en-US" b="1" dirty="0">
              <a:solidFill>
                <a:prstClr val="white">
                  <a:lumMod val="95000"/>
                </a:prstClr>
              </a:solidFill>
              <a:latin typeface="Calibri"/>
              <a:cs typeface="Calibri"/>
            </a:endParaRPr>
          </a:p>
        </p:txBody>
      </p:sp>
      <p:pic>
        <p:nvPicPr>
          <p:cNvPr id="2" name="Bild 1" descr="2_07071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612" y="3749902"/>
            <a:ext cx="2595600" cy="1730766"/>
          </a:xfrm>
          <a:prstGeom prst="rect">
            <a:avLst/>
          </a:prstGeom>
        </p:spPr>
      </p:pic>
      <p:pic>
        <p:nvPicPr>
          <p:cNvPr id="8" name="Bild 7" descr="1_080916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" r="14859"/>
          <a:stretch/>
        </p:blipFill>
        <p:spPr>
          <a:xfrm>
            <a:off x="3821000" y="1194630"/>
            <a:ext cx="2595600" cy="2564293"/>
          </a:xfrm>
          <a:prstGeom prst="rect">
            <a:avLst/>
          </a:prstGeom>
        </p:spPr>
      </p:pic>
      <p:sp>
        <p:nvSpPr>
          <p:cNvPr id="26" name="Textfeld 25"/>
          <p:cNvSpPr txBox="1"/>
          <p:nvPr/>
        </p:nvSpPr>
        <p:spPr>
          <a:xfrm>
            <a:off x="5256048" y="5111809"/>
            <a:ext cx="1162847" cy="369332"/>
          </a:xfrm>
          <a:prstGeom prst="rect">
            <a:avLst/>
          </a:prstGeom>
          <a:solidFill>
            <a:srgbClr val="EAA34F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b="1" dirty="0" smtClean="0">
                <a:solidFill>
                  <a:prstClr val="white">
                    <a:lumMod val="95000"/>
                  </a:prstClr>
                </a:solidFill>
                <a:latin typeface="Calibir"/>
                <a:cs typeface="Calibir"/>
              </a:rPr>
              <a:t>Denmark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5430896" y="3389591"/>
            <a:ext cx="983485" cy="369332"/>
          </a:xfrm>
          <a:prstGeom prst="rect">
            <a:avLst/>
          </a:prstGeom>
          <a:solidFill>
            <a:srgbClr val="EAA34F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b="1" dirty="0" smtClean="0">
                <a:solidFill>
                  <a:prstClr val="white">
                    <a:lumMod val="95000"/>
                  </a:prstClr>
                </a:solidFill>
                <a:latin typeface="Calibri"/>
                <a:cs typeface="Calibri"/>
              </a:rPr>
              <a:t>Poland</a:t>
            </a:r>
            <a:endParaRPr lang="en-US" b="1" dirty="0">
              <a:solidFill>
                <a:prstClr val="white">
                  <a:lumMod val="95000"/>
                </a:prst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068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E9636D52-6EBE-478E-A1F6-01BCE9CACF98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611560" y="2665463"/>
            <a:ext cx="7888496" cy="147732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smtClean="0"/>
              <a:t>The experiments advance!</a:t>
            </a:r>
          </a:p>
          <a:p>
            <a:pPr algn="ctr"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5" name="Rechteck 4"/>
          <p:cNvSpPr/>
          <p:nvPr/>
        </p:nvSpPr>
        <p:spPr>
          <a:xfrm>
            <a:off x="395536" y="6597352"/>
            <a:ext cx="3528392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8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57" y="764704"/>
            <a:ext cx="881691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4" name="object 4"/>
          <p:cNvSpPr/>
          <p:nvPr/>
        </p:nvSpPr>
        <p:spPr>
          <a:xfrm>
            <a:off x="972311" y="2041781"/>
            <a:ext cx="6911339" cy="13152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1980" y="4012825"/>
            <a:ext cx="7849870" cy="15388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075" indent="8890" algn="ctr"/>
            <a:r>
              <a:rPr sz="2800" b="1" spc="-15" dirty="0" smtClean="0">
                <a:solidFill>
                  <a:prstClr val="black"/>
                </a:solidFill>
                <a:latin typeface="Calibri"/>
                <a:cs typeface="Calibri"/>
              </a:rPr>
              <a:t>F</a:t>
            </a:r>
            <a:r>
              <a:rPr sz="2800" b="1" spc="-45" dirty="0" smtClean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800" b="1" spc="-20" dirty="0" smtClean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2800" b="1" spc="-25" dirty="0" smtClean="0">
                <a:solidFill>
                  <a:prstClr val="black"/>
                </a:solidFill>
                <a:latin typeface="Calibri"/>
                <a:cs typeface="Calibri"/>
              </a:rPr>
              <a:t>m</a:t>
            </a:r>
            <a:r>
              <a:rPr sz="2800" b="1" spc="5" dirty="0" smtClean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prstClr val="black"/>
                </a:solidFill>
                <a:latin typeface="Calibri"/>
                <a:cs typeface="Calibri"/>
              </a:rPr>
              <a:t>f</a:t>
            </a:r>
            <a:r>
              <a:rPr sz="2800" b="1" spc="-20" dirty="0">
                <a:solidFill>
                  <a:prstClr val="black"/>
                </a:solidFill>
                <a:latin typeface="Calibri"/>
                <a:cs typeface="Calibri"/>
              </a:rPr>
              <a:t>undame</a:t>
            </a:r>
            <a:r>
              <a:rPr sz="2800" b="1" spc="-40" dirty="0">
                <a:solidFill>
                  <a:prstClr val="black"/>
                </a:solidFill>
                <a:latin typeface="Calibri"/>
                <a:cs typeface="Calibri"/>
              </a:rPr>
              <a:t>nt</a:t>
            </a:r>
            <a:r>
              <a:rPr sz="2800" b="1" spc="-20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800" b="1" spc="-10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2800" b="1" spc="2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0" b="1" spc="-35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800" b="1" spc="-1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2800" b="1" spc="-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prstClr val="black"/>
                </a:solidFill>
                <a:latin typeface="Calibri"/>
                <a:cs typeface="Calibri"/>
              </a:rPr>
              <a:t>applie</a:t>
            </a:r>
            <a:r>
              <a:rPr sz="2800" b="1" spc="-15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sz="2800" b="1" spc="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0" b="1" spc="-45" dirty="0" smtClean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800" b="1" spc="-20" dirty="0" smtClean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800" b="1" spc="-15" dirty="0" smtClean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2800" b="1" spc="-20" dirty="0" smtClean="0">
                <a:solidFill>
                  <a:prstClr val="black"/>
                </a:solidFill>
                <a:latin typeface="Calibri"/>
                <a:cs typeface="Calibri"/>
              </a:rPr>
              <a:t>ea</a:t>
            </a:r>
            <a:r>
              <a:rPr sz="2800" b="1" spc="-45" dirty="0" smtClean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800" b="1" spc="-10" dirty="0" smtClean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2800" b="1" spc="-15" dirty="0" smtClean="0">
                <a:solidFill>
                  <a:prstClr val="black"/>
                </a:solidFill>
                <a:latin typeface="Calibri"/>
                <a:cs typeface="Calibri"/>
              </a:rPr>
              <a:t>h</a:t>
            </a:r>
            <a:r>
              <a:rPr lang="de-DE" sz="2800" b="1" spc="-15" dirty="0" smtClean="0">
                <a:solidFill>
                  <a:prstClr val="black"/>
                </a:solidFill>
                <a:latin typeface="Calibri"/>
                <a:cs typeface="Calibri"/>
              </a:rPr>
              <a:t> –</a:t>
            </a:r>
          </a:p>
          <a:p>
            <a:pPr marL="92075" indent="8890" algn="ctr"/>
            <a:r>
              <a:rPr lang="de-DE" sz="2800" b="1" spc="-15" dirty="0" err="1" smtClean="0">
                <a:solidFill>
                  <a:prstClr val="black"/>
                </a:solidFill>
                <a:latin typeface="Calibri"/>
                <a:cs typeface="Calibri"/>
              </a:rPr>
              <a:t>Atomic</a:t>
            </a:r>
            <a:r>
              <a:rPr lang="de-DE" sz="2800" b="1" spc="-15" dirty="0" smtClean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de-DE" sz="2800" b="1" spc="-15" dirty="0" err="1" smtClean="0">
                <a:solidFill>
                  <a:prstClr val="black"/>
                </a:solidFill>
                <a:latin typeface="Calibri"/>
                <a:cs typeface="Calibri"/>
              </a:rPr>
              <a:t>physics</a:t>
            </a:r>
            <a:r>
              <a:rPr lang="de-DE" sz="2800" b="1" spc="-15" dirty="0" smtClean="0">
                <a:solidFill>
                  <a:prstClr val="black"/>
                </a:solidFill>
                <a:latin typeface="Calibri"/>
                <a:cs typeface="Calibri"/>
              </a:rPr>
              <a:t>, Plasma </a:t>
            </a:r>
            <a:r>
              <a:rPr lang="de-DE" sz="2800" b="1" spc="-15" dirty="0" err="1" smtClean="0">
                <a:solidFill>
                  <a:prstClr val="black"/>
                </a:solidFill>
                <a:latin typeface="Calibri"/>
                <a:cs typeface="Calibri"/>
              </a:rPr>
              <a:t>Physics</a:t>
            </a:r>
            <a:r>
              <a:rPr lang="de-DE" sz="2800" b="1" spc="-15" dirty="0" smtClean="0">
                <a:solidFill>
                  <a:prstClr val="black"/>
                </a:solidFill>
                <a:latin typeface="Calibri"/>
                <a:cs typeface="Calibri"/>
              </a:rPr>
              <a:t>, </a:t>
            </a:r>
            <a:r>
              <a:rPr lang="de-DE" sz="2800" b="1" spc="-15" dirty="0" err="1" smtClean="0">
                <a:solidFill>
                  <a:prstClr val="black"/>
                </a:solidFill>
                <a:latin typeface="Calibri"/>
                <a:cs typeface="Calibri"/>
              </a:rPr>
              <a:t>Application</a:t>
            </a:r>
            <a:endParaRPr lang="de-DE" sz="2800" b="1" spc="-15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marL="92075" indent="8890" algn="ctr"/>
            <a:endParaRPr lang="de-DE" sz="1600" b="1" spc="-15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92075" indent="8890" algn="ctr"/>
            <a:r>
              <a:rPr lang="de-DE" sz="2800" b="1" spc="-15" dirty="0" smtClean="0">
                <a:solidFill>
                  <a:prstClr val="black"/>
                </a:solidFill>
                <a:latin typeface="Calibri"/>
                <a:cs typeface="Calibri"/>
              </a:rPr>
              <a:t>APPA</a:t>
            </a:r>
            <a:endParaRPr sz="24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395536" y="6597352"/>
            <a:ext cx="3528392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69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5" name="Text Box 3"/>
          <p:cNvSpPr txBox="1">
            <a:spLocks noChangeArrowheads="1"/>
          </p:cNvSpPr>
          <p:nvPr/>
        </p:nvSpPr>
        <p:spPr bwMode="auto">
          <a:xfrm>
            <a:off x="5559425" y="2630979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294914" name="Rectangle 2"/>
          <p:cNvSpPr>
            <a:spLocks noChangeArrowheads="1"/>
          </p:cNvSpPr>
          <p:nvPr/>
        </p:nvSpPr>
        <p:spPr bwMode="auto">
          <a:xfrm>
            <a:off x="-36512" y="3140968"/>
            <a:ext cx="9180512" cy="2249261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4918" name="Text Box 6"/>
          <p:cNvSpPr txBox="1">
            <a:spLocks noChangeArrowheads="1"/>
          </p:cNvSpPr>
          <p:nvPr/>
        </p:nvSpPr>
        <p:spPr bwMode="auto">
          <a:xfrm>
            <a:off x="4067175" y="3577408"/>
            <a:ext cx="696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endParaRPr lang="en-US" altLang="en-US" sz="1400" b="1" i="1" dirty="0">
              <a:solidFill>
                <a:srgbClr val="0000FF"/>
              </a:solidFill>
            </a:endParaRPr>
          </a:p>
        </p:txBody>
      </p:sp>
      <p:sp>
        <p:nvSpPr>
          <p:cNvPr id="294920" name="Rectangle 8"/>
          <p:cNvSpPr>
            <a:spLocks noChangeArrowheads="1"/>
          </p:cNvSpPr>
          <p:nvPr/>
        </p:nvSpPr>
        <p:spPr bwMode="auto">
          <a:xfrm>
            <a:off x="0" y="1337026"/>
            <a:ext cx="9144000" cy="1747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>
                    <a:alpha val="6000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4985" tIns="42493" rIns="84985" bIns="42493">
            <a:spAutoFit/>
          </a:bodyPr>
          <a:lstStyle/>
          <a:p>
            <a:pPr marL="173038">
              <a:lnSpc>
                <a:spcPct val="120000"/>
              </a:lnSpc>
              <a:tabLst>
                <a:tab pos="3594100" algn="l"/>
              </a:tabLst>
            </a:pPr>
            <a:r>
              <a:rPr lang="en-US" altLang="en-US" b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Highest Charge States  			</a:t>
            </a:r>
            <a:r>
              <a:rPr lang="en-US" altLang="en-US" b="1" i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Extreme Static Fields</a:t>
            </a:r>
            <a:br>
              <a:rPr lang="en-US" altLang="en-US" b="1" i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altLang="en-US" b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Relativistic Energies			</a:t>
            </a:r>
            <a:r>
              <a:rPr lang="en-US" altLang="en-US" b="1" i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Extreme Dynamical Fields and Ultrashort Pulses</a:t>
            </a:r>
            <a:br>
              <a:rPr lang="en-US" altLang="en-US" b="1" i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altLang="en-US" b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High Intensities			</a:t>
            </a:r>
            <a:r>
              <a:rPr lang="en-US" altLang="en-US" b="1" i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Very High Energy Densities and Pressures </a:t>
            </a:r>
            <a:br>
              <a:rPr lang="en-US" altLang="en-US" b="1" i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altLang="en-US" b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High Charge at Low Velocity			</a:t>
            </a:r>
            <a:r>
              <a:rPr lang="en-US" altLang="en-US" b="1" i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Large Energy Deposition</a:t>
            </a:r>
            <a:br>
              <a:rPr lang="en-US" altLang="en-US" b="1" i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altLang="en-US" b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Low-Energy Anti-Protons			</a:t>
            </a:r>
            <a:r>
              <a:rPr lang="en-US" altLang="en-US" b="1" i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Antimatter Research</a:t>
            </a:r>
            <a:endParaRPr lang="en-US" altLang="en-US" b="1" i="1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94933" name="Text Box 21"/>
          <p:cNvSpPr txBox="1">
            <a:spLocks noChangeArrowheads="1"/>
          </p:cNvSpPr>
          <p:nvPr/>
        </p:nvSpPr>
        <p:spPr bwMode="auto">
          <a:xfrm>
            <a:off x="3513937" y="5337352"/>
            <a:ext cx="1860403" cy="126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en-US" b="1" dirty="0" smtClean="0">
                <a:solidFill>
                  <a:srgbClr val="0033CC"/>
                </a:solidFill>
                <a:sym typeface="Wingdings" pitchFamily="2" charset="2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</a:rPr>
              <a:t>warm dense matter</a:t>
            </a:r>
            <a:endParaRPr lang="en-US" altLang="en-US" b="1" dirty="0" smtClean="0">
              <a:solidFill>
                <a:srgbClr val="0070C0"/>
              </a:solidFill>
              <a:sym typeface="Wingdings" pitchFamily="2" charset="2"/>
            </a:endParaRPr>
          </a:p>
          <a:p>
            <a:pPr algn="ctr"/>
            <a:r>
              <a:rPr lang="en-US" altLang="en-US" sz="1400" b="1" dirty="0" smtClean="0">
                <a:solidFill>
                  <a:prstClr val="black"/>
                </a:solidFill>
                <a:sym typeface="Wingdings" pitchFamily="2" charset="2"/>
              </a:rPr>
              <a:t>... </a:t>
            </a:r>
            <a:r>
              <a:rPr lang="en-US" sz="1400" b="1" dirty="0" smtClean="0">
                <a:solidFill>
                  <a:prstClr val="black"/>
                </a:solidFill>
              </a:rPr>
              <a:t>states of matter common in astrophysical objects </a:t>
            </a:r>
            <a:endParaRPr lang="en-US" altLang="en-US" sz="1400" b="1" dirty="0">
              <a:solidFill>
                <a:prstClr val="black"/>
              </a:solidFill>
              <a:sym typeface="Wingdings" pitchFamily="2" charset="2"/>
            </a:endParaRPr>
          </a:p>
        </p:txBody>
      </p:sp>
      <p:sp>
        <p:nvSpPr>
          <p:cNvPr id="294934" name="Text Box 22"/>
          <p:cNvSpPr txBox="1">
            <a:spLocks noChangeArrowheads="1"/>
          </p:cNvSpPr>
          <p:nvPr/>
        </p:nvSpPr>
        <p:spPr bwMode="auto">
          <a:xfrm>
            <a:off x="5330341" y="5337352"/>
            <a:ext cx="1950725" cy="126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en-US" dirty="0" smtClean="0">
                <a:solidFill>
                  <a:srgbClr val="3333CC"/>
                </a:solidFill>
                <a:sym typeface="Wingdings" pitchFamily="2" charset="2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sym typeface="Wingdings" pitchFamily="2" charset="2"/>
              </a:rPr>
              <a:t>ra</a:t>
            </a:r>
            <a:r>
              <a:rPr lang="en-US" altLang="en-US" b="1" dirty="0" smtClean="0">
                <a:solidFill>
                  <a:srgbClr val="0070C0"/>
                </a:solidFill>
              </a:rPr>
              <a:t>diation hardness</a:t>
            </a:r>
            <a:endParaRPr lang="en-US" altLang="en-US" b="1" dirty="0" smtClean="0">
              <a:solidFill>
                <a:srgbClr val="0070C0"/>
              </a:solidFill>
              <a:sym typeface="Wingdings" pitchFamily="2" charset="2"/>
            </a:endParaRPr>
          </a:p>
          <a:p>
            <a:pPr algn="ctr"/>
            <a:r>
              <a:rPr lang="en-US" altLang="en-US" sz="1400" b="1" dirty="0" smtClean="0">
                <a:solidFill>
                  <a:prstClr val="black"/>
                </a:solidFill>
                <a:sym typeface="Wingdings" pitchFamily="2" charset="2"/>
              </a:rPr>
              <a:t>... </a:t>
            </a:r>
            <a:r>
              <a:rPr lang="en-US" altLang="en-US" sz="1400" b="1" dirty="0" smtClean="0">
                <a:solidFill>
                  <a:prstClr val="black"/>
                </a:solidFill>
              </a:rPr>
              <a:t>mechanical and electrical degradation of materials</a:t>
            </a:r>
            <a:endParaRPr lang="en-US" altLang="en-US" sz="1400" dirty="0">
              <a:solidFill>
                <a:prstClr val="black"/>
              </a:solidFill>
              <a:sym typeface="Wingdings" pitchFamily="2" charset="2"/>
            </a:endParaRPr>
          </a:p>
        </p:txBody>
      </p:sp>
      <p:sp>
        <p:nvSpPr>
          <p:cNvPr id="294935" name="Text Box 23"/>
          <p:cNvSpPr txBox="1">
            <a:spLocks noChangeArrowheads="1"/>
          </p:cNvSpPr>
          <p:nvPr/>
        </p:nvSpPr>
        <p:spPr bwMode="auto">
          <a:xfrm>
            <a:off x="3849654" y="3097482"/>
            <a:ext cx="94769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dirty="0" smtClean="0">
                <a:solidFill>
                  <a:prstClr val="white"/>
                </a:solidFill>
                <a:sym typeface="Wingdings" pitchFamily="2" charset="2"/>
              </a:rPr>
              <a:t>Plasma</a:t>
            </a:r>
            <a:endParaRPr lang="en-US" altLang="en-US" b="1" dirty="0">
              <a:solidFill>
                <a:srgbClr val="0033CC"/>
              </a:solidFill>
              <a:sym typeface="Wingdings" pitchFamily="2" charset="2"/>
            </a:endParaRPr>
          </a:p>
        </p:txBody>
      </p:sp>
      <p:sp>
        <p:nvSpPr>
          <p:cNvPr id="294937" name="Text Box 25"/>
          <p:cNvSpPr txBox="1">
            <a:spLocks noChangeArrowheads="1"/>
          </p:cNvSpPr>
          <p:nvPr/>
        </p:nvSpPr>
        <p:spPr bwMode="auto">
          <a:xfrm>
            <a:off x="7812360" y="3097482"/>
            <a:ext cx="5293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dirty="0" smtClean="0">
                <a:solidFill>
                  <a:prstClr val="white"/>
                </a:solidFill>
                <a:sym typeface="Wingdings" pitchFamily="2" charset="2"/>
              </a:rPr>
              <a:t>Bio</a:t>
            </a:r>
            <a:endParaRPr lang="en-US" altLang="en-US" sz="2000" b="1" dirty="0">
              <a:solidFill>
                <a:prstClr val="white"/>
              </a:solidFill>
              <a:sym typeface="Wingdings" pitchFamily="2" charset="2"/>
            </a:endParaRPr>
          </a:p>
        </p:txBody>
      </p:sp>
      <p:sp>
        <p:nvSpPr>
          <p:cNvPr id="294938" name="Text Box 26"/>
          <p:cNvSpPr txBox="1">
            <a:spLocks noChangeArrowheads="1"/>
          </p:cNvSpPr>
          <p:nvPr/>
        </p:nvSpPr>
        <p:spPr bwMode="auto">
          <a:xfrm>
            <a:off x="7281065" y="5337351"/>
            <a:ext cx="1791663" cy="126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en-US" b="1" dirty="0" smtClean="0">
                <a:solidFill>
                  <a:srgbClr val="0070C0"/>
                </a:solidFill>
                <a:sym typeface="Wingdings" pitchFamily="2" charset="2"/>
              </a:rPr>
              <a:t>space travel</a:t>
            </a:r>
          </a:p>
          <a:p>
            <a:pPr algn="ctr"/>
            <a:endParaRPr lang="en-US" altLang="en-US" b="1" dirty="0" smtClean="0">
              <a:solidFill>
                <a:srgbClr val="0070C0"/>
              </a:solidFill>
              <a:sym typeface="Wingdings" pitchFamily="2" charset="2"/>
            </a:endParaRPr>
          </a:p>
          <a:p>
            <a:r>
              <a:rPr lang="en-US" sz="1400" b="1" dirty="0">
                <a:solidFill>
                  <a:prstClr val="black"/>
                </a:solidFill>
              </a:rPr>
              <a:t>... cosmic radiation risk and shielding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294939" name="Picture 27" descr="AP_Semina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199" y="3474062"/>
            <a:ext cx="1670400" cy="1598400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4942" name="AutoShape 30"/>
          <p:cNvSpPr>
            <a:spLocks noChangeArrowheads="1"/>
          </p:cNvSpPr>
          <p:nvPr/>
        </p:nvSpPr>
        <p:spPr bwMode="auto">
          <a:xfrm>
            <a:off x="-24606" y="1052736"/>
            <a:ext cx="9144000" cy="1963617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5727804" y="3097482"/>
            <a:ext cx="12515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dirty="0" smtClean="0">
                <a:solidFill>
                  <a:prstClr val="white"/>
                </a:solidFill>
                <a:sym typeface="Wingdings" pitchFamily="2" charset="2"/>
              </a:rPr>
              <a:t>Materials </a:t>
            </a:r>
            <a:endParaRPr lang="en-US" altLang="en-US" b="1" dirty="0">
              <a:solidFill>
                <a:srgbClr val="0033CC"/>
              </a:solidFill>
              <a:sym typeface="Wingdings" pitchFamily="2" charset="2"/>
            </a:endParaRPr>
          </a:p>
        </p:txBody>
      </p:sp>
      <p:pic>
        <p:nvPicPr>
          <p:cNvPr id="25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7344" y="3472591"/>
            <a:ext cx="1671343" cy="1599871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</a:ln>
          <a:effectLst/>
          <a:extLst/>
        </p:spPr>
      </p:pic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1713737" y="5337352"/>
            <a:ext cx="1800201" cy="126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en-US" b="1" dirty="0" smtClean="0">
                <a:solidFill>
                  <a:srgbClr val="0033CC"/>
                </a:solidFill>
                <a:sym typeface="Wingdings" pitchFamily="2" charset="2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</a:rPr>
              <a:t>antimatter</a:t>
            </a:r>
          </a:p>
          <a:p>
            <a:pPr algn="ctr"/>
            <a:endParaRPr lang="en-US" altLang="en-US" b="1" dirty="0" smtClean="0">
              <a:solidFill>
                <a:srgbClr val="0070C0"/>
              </a:solidFill>
              <a:sym typeface="Wingdings" pitchFamily="2" charset="2"/>
            </a:endParaRPr>
          </a:p>
          <a:p>
            <a:pPr algn="ctr"/>
            <a:r>
              <a:rPr lang="en-US" altLang="en-US" sz="1400" b="1" dirty="0" smtClean="0">
                <a:solidFill>
                  <a:prstClr val="black"/>
                </a:solidFill>
                <a:sym typeface="Wingdings" pitchFamily="2" charset="2"/>
              </a:rPr>
              <a:t>... </a:t>
            </a:r>
            <a:r>
              <a:rPr lang="en-US" sz="1400" b="1" dirty="0" smtClean="0">
                <a:solidFill>
                  <a:prstClr val="black"/>
                </a:solidFill>
              </a:rPr>
              <a:t>matter / anti-matter asymmetry</a:t>
            </a:r>
          </a:p>
        </p:txBody>
      </p:sp>
      <p:sp>
        <p:nvSpPr>
          <p:cNvPr id="34" name="Text Box 21"/>
          <p:cNvSpPr txBox="1">
            <a:spLocks noChangeArrowheads="1"/>
          </p:cNvSpPr>
          <p:nvPr/>
        </p:nvSpPr>
        <p:spPr bwMode="auto">
          <a:xfrm>
            <a:off x="1588" y="5337352"/>
            <a:ext cx="1709032" cy="126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en-US" b="1" dirty="0" smtClean="0">
                <a:solidFill>
                  <a:srgbClr val="0033CC"/>
                </a:solidFill>
                <a:sym typeface="Wingdings" pitchFamily="2" charset="2"/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strong field research</a:t>
            </a:r>
            <a:endParaRPr lang="en-US" altLang="en-US" b="1" dirty="0" smtClean="0">
              <a:solidFill>
                <a:srgbClr val="0070C0"/>
              </a:solidFill>
              <a:sym typeface="Wingdings" pitchFamily="2" charset="2"/>
            </a:endParaRPr>
          </a:p>
          <a:p>
            <a:pPr algn="ctr"/>
            <a:r>
              <a:rPr lang="en-US" altLang="en-US" sz="1400" dirty="0" smtClean="0">
                <a:solidFill>
                  <a:prstClr val="black"/>
                </a:solidFill>
                <a:sym typeface="Wingdings" pitchFamily="2" charset="2"/>
              </a:rPr>
              <a:t>... </a:t>
            </a:r>
            <a:r>
              <a:rPr lang="en-US" altLang="en-US" sz="1400" b="1" dirty="0" smtClean="0">
                <a:solidFill>
                  <a:prstClr val="black"/>
                </a:solidFill>
                <a:sym typeface="Wingdings" pitchFamily="2" charset="2"/>
              </a:rPr>
              <a:t>probing of f</a:t>
            </a:r>
            <a:r>
              <a:rPr lang="en-US" altLang="en-US" sz="1400" b="1" dirty="0" smtClean="0">
                <a:solidFill>
                  <a:prstClr val="black"/>
                </a:solidFill>
              </a:rPr>
              <a:t>undamental laws of physics</a:t>
            </a:r>
            <a:endParaRPr lang="en-US" sz="1400" dirty="0" smtClean="0">
              <a:solidFill>
                <a:prstClr val="black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33" y="3474062"/>
            <a:ext cx="1671026" cy="1598400"/>
          </a:xfrm>
          <a:prstGeom prst="rect">
            <a:avLst/>
          </a:prstGeom>
          <a:solidFill>
            <a:srgbClr val="E5FDFF"/>
          </a:solidFill>
          <a:ln w="38100">
            <a:solidFill>
              <a:schemeClr val="bg2">
                <a:lumMod val="90000"/>
              </a:schemeClr>
            </a:solidFill>
          </a:ln>
          <a:effectLst/>
        </p:spPr>
      </p:pic>
      <p:pic>
        <p:nvPicPr>
          <p:cNvPr id="41" name="Picture 21"/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912" y="3474062"/>
            <a:ext cx="1670400" cy="1598400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23"/>
          <p:cNvSpPr txBox="1">
            <a:spLocks noChangeArrowheads="1"/>
          </p:cNvSpPr>
          <p:nvPr/>
        </p:nvSpPr>
        <p:spPr bwMode="auto">
          <a:xfrm>
            <a:off x="781779" y="3097482"/>
            <a:ext cx="17566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dirty="0" smtClean="0">
                <a:solidFill>
                  <a:prstClr val="white"/>
                </a:solidFill>
                <a:sym typeface="Wingdings" pitchFamily="2" charset="2"/>
              </a:rPr>
              <a:t>Atomic Physics</a:t>
            </a:r>
            <a:endParaRPr lang="en-US" altLang="en-US" b="1" dirty="0">
              <a:solidFill>
                <a:srgbClr val="0033CC"/>
              </a:solidFill>
              <a:sym typeface="Wingdings" pitchFamily="2" charset="2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-4238" y="290918"/>
            <a:ext cx="9148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160588" algn="l"/>
              </a:tabLst>
              <a:defRPr/>
            </a:pPr>
            <a:r>
              <a:rPr lang="en-US" sz="2800" b="1" kern="0" dirty="0">
                <a:solidFill>
                  <a:prstClr val="white"/>
                </a:solidFill>
                <a:latin typeface="Arial Narrow" panose="020B0606020202030204" pitchFamily="34" charset="0"/>
                <a:ea typeface="MS PGothic" pitchFamily="34" charset="-128"/>
              </a:rPr>
              <a:t>Atomic Physics, Plasma Physics, and Applied </a:t>
            </a:r>
            <a:r>
              <a:rPr lang="en-US" sz="2800" b="1" kern="0" dirty="0" smtClean="0">
                <a:solidFill>
                  <a:prstClr val="white"/>
                </a:solidFill>
                <a:latin typeface="Arial Narrow" panose="020B0606020202030204" pitchFamily="34" charset="0"/>
                <a:ea typeface="MS PGothic" pitchFamily="34" charset="-128"/>
              </a:rPr>
              <a:t>Sciences</a:t>
            </a:r>
            <a:endParaRPr lang="en-US" sz="2800" b="1" kern="0" dirty="0">
              <a:solidFill>
                <a:prstClr val="black"/>
              </a:solidFill>
              <a:latin typeface="Arial Narrow" panose="020B0606020202030204" pitchFamily="34" charset="0"/>
              <a:ea typeface="MS PGothic" pitchFamily="34" charset="-128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10296" y="5037482"/>
            <a:ext cx="79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</a:rPr>
              <a:t>SPARC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2001372" y="5037482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</a:rPr>
              <a:t>FLAIR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3418004" y="5037482"/>
            <a:ext cx="1898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prstClr val="white"/>
                </a:solidFill>
              </a:rPr>
              <a:t>HEDgeHOB</a:t>
            </a:r>
            <a:r>
              <a:rPr lang="en-US" b="1" dirty="0" smtClean="0">
                <a:solidFill>
                  <a:prstClr val="white"/>
                </a:solidFill>
              </a:rPr>
              <a:t>/WDM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5537232" y="5037482"/>
            <a:ext cx="14912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prstClr val="white"/>
                </a:solidFill>
                <a:sym typeface="Wingdings" pitchFamily="2" charset="2"/>
              </a:rPr>
              <a:t>MAT/BIOMAT</a:t>
            </a:r>
            <a:endParaRPr lang="en-US" altLang="en-US" b="1" dirty="0">
              <a:solidFill>
                <a:srgbClr val="0033CC"/>
              </a:solidFill>
              <a:sym typeface="Wingdings" pitchFamily="2" charset="2"/>
            </a:endParaRP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7410079" y="5037482"/>
            <a:ext cx="14137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prstClr val="white"/>
                </a:solidFill>
                <a:sym typeface="Wingdings" pitchFamily="2" charset="2"/>
              </a:rPr>
              <a:t>BIO/BIOMAT</a:t>
            </a:r>
            <a:endParaRPr lang="en-US" altLang="en-US" b="1" dirty="0">
              <a:solidFill>
                <a:srgbClr val="0033CC"/>
              </a:solidFill>
              <a:sym typeface="Wingdings" pitchFamily="2" charset="2"/>
            </a:endParaRPr>
          </a:p>
        </p:txBody>
      </p:sp>
      <p:pic>
        <p:nvPicPr>
          <p:cNvPr id="32" name="Picture 2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13719" y="3474062"/>
            <a:ext cx="1631449" cy="1598400"/>
          </a:xfrm>
          <a:prstGeom prst="rect">
            <a:avLst/>
          </a:prstGeom>
          <a:solidFill>
            <a:srgbClr val="0066CC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/>
        </p:spPr>
      </p:pic>
      <p:pic>
        <p:nvPicPr>
          <p:cNvPr id="33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354" y="3471930"/>
            <a:ext cx="1662377" cy="159987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79512" y="1062598"/>
            <a:ext cx="2196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E31F9"/>
                </a:solidFill>
                <a:latin typeface="Arial Narrow" panose="020B0606020202030204" pitchFamily="34" charset="0"/>
              </a:rPr>
              <a:t>FACILITY CAPABILITY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4572000" y="1065499"/>
            <a:ext cx="2410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E31F9"/>
                </a:solidFill>
                <a:latin typeface="Arial Narrow" panose="020B0606020202030204" pitchFamily="34" charset="0"/>
              </a:rPr>
              <a:t>SCIENTIFIC CAPABILITY</a:t>
            </a:r>
          </a:p>
        </p:txBody>
      </p:sp>
    </p:spTree>
    <p:extLst>
      <p:ext uri="{BB962C8B-B14F-4D97-AF65-F5344CB8AC3E}">
        <p14:creationId xmlns:p14="http://schemas.microsoft.com/office/powerpoint/2010/main" val="36669061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DF384B85-3409-4A68-BF25-2F7CAB2C26FE" descr="D1DED30F-7770-4CF1-B9D2-ED18E2A63A89@gs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052736"/>
            <a:ext cx="7384745" cy="52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AE3F0253-3645-4A66-B2EF-31AF3F22461B" descr="8C27ECB2-AB8E-46EE-B099-480C02C776C3@gsi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" y="1052736"/>
            <a:ext cx="7374503" cy="52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1877606" y="2809956"/>
            <a:ext cx="656205" cy="238046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PHELIX</a:t>
            </a:r>
          </a:p>
        </p:txBody>
      </p:sp>
      <p:sp>
        <p:nvSpPr>
          <p:cNvPr id="14" name="Rectangle 12"/>
          <p:cNvSpPr/>
          <p:nvPr/>
        </p:nvSpPr>
        <p:spPr>
          <a:xfrm>
            <a:off x="-30079" y="260648"/>
            <a:ext cx="9144000" cy="495708"/>
          </a:xfrm>
          <a:prstGeom prst="rect">
            <a:avLst/>
          </a:prstGeom>
        </p:spPr>
        <p:txBody>
          <a:bodyPr wrap="square" lIns="64200" tIns="32097" rIns="64200" bIns="32097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FAIR-MSV: APPA Facilities</a:t>
            </a:r>
          </a:p>
        </p:txBody>
      </p:sp>
      <p:sp>
        <p:nvSpPr>
          <p:cNvPr id="3" name="Rechteck 2"/>
          <p:cNvSpPr/>
          <p:nvPr/>
        </p:nvSpPr>
        <p:spPr bwMode="auto">
          <a:xfrm>
            <a:off x="5756440" y="3213547"/>
            <a:ext cx="2952328" cy="3239789"/>
          </a:xfrm>
          <a:prstGeom prst="rect">
            <a:avLst/>
          </a:prstGeom>
          <a:solidFill>
            <a:srgbClr val="FFFF00">
              <a:alpha val="50000"/>
            </a:srgbClr>
          </a:solidFill>
          <a:ln w="63500">
            <a:solidFill>
              <a:srgbClr val="FFC000"/>
            </a:solidFill>
          </a:ln>
          <a:effectLst/>
          <a:extLst/>
        </p:spPr>
        <p:txBody>
          <a:bodyPr wrap="none" rtlCol="0" anchor="ctr"/>
          <a:lstStyle/>
          <a:p>
            <a:pPr algn="ctr"/>
            <a:endParaRPr lang="en-US" kern="0" smtClean="0">
              <a:solidFill>
                <a:sysClr val="windowText" lastClr="00000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508104" y="3417962"/>
            <a:ext cx="345137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FACILITIES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SIS100</a:t>
            </a:r>
          </a:p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HESR</a:t>
            </a:r>
          </a:p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APPA-Cave</a:t>
            </a:r>
          </a:p>
          <a:p>
            <a:pPr algn="ctr"/>
            <a:endParaRPr lang="en-US" sz="24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ESR</a:t>
            </a:r>
          </a:p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CRYRING</a:t>
            </a:r>
            <a:br>
              <a:rPr lang="en-US" sz="2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</a:br>
            <a:r>
              <a:rPr lang="en-US" sz="2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HITRAP</a:t>
            </a:r>
          </a:p>
          <a:p>
            <a:endParaRPr lang="en-US" sz="28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Ellipse 3"/>
          <p:cNvSpPr/>
          <p:nvPr/>
        </p:nvSpPr>
        <p:spPr bwMode="auto">
          <a:xfrm>
            <a:off x="3901963" y="3779796"/>
            <a:ext cx="576064" cy="468204"/>
          </a:xfrm>
          <a:prstGeom prst="ellipse">
            <a:avLst/>
          </a:prstGeom>
          <a:noFill/>
          <a:ln w="63500">
            <a:solidFill>
              <a:srgbClr val="FFC000"/>
            </a:solidFill>
          </a:ln>
          <a:effectLst/>
          <a:extLst/>
        </p:spPr>
        <p:txBody>
          <a:bodyPr wrap="none" rtlCol="0" anchor="ctr"/>
          <a:lstStyle/>
          <a:p>
            <a:pPr algn="ctr"/>
            <a:endParaRPr lang="en-US" kern="0" smtClean="0">
              <a:solidFill>
                <a:sysClr val="windowText" lastClr="000000"/>
              </a:solidFill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2068362" y="3662736"/>
            <a:ext cx="504056" cy="351162"/>
          </a:xfrm>
          <a:prstGeom prst="ellipse">
            <a:avLst/>
          </a:prstGeom>
          <a:noFill/>
          <a:ln w="63500">
            <a:solidFill>
              <a:srgbClr val="FFC000"/>
            </a:solidFill>
          </a:ln>
          <a:effectLst/>
          <a:extLst/>
        </p:spPr>
        <p:txBody>
          <a:bodyPr wrap="none" rtlCol="0" anchor="ctr"/>
          <a:lstStyle/>
          <a:p>
            <a:pPr algn="ctr"/>
            <a:endParaRPr lang="en-US" kern="0" smtClean="0">
              <a:solidFill>
                <a:sysClr val="windowText" lastClr="000000"/>
              </a:solidFill>
            </a:endParaRP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2443677" y="2766022"/>
            <a:ext cx="180268" cy="152400"/>
          </a:xfrm>
          <a:prstGeom prst="ellipse">
            <a:avLst/>
          </a:prstGeom>
          <a:solidFill>
            <a:srgbClr val="FF9900"/>
          </a:solidFill>
          <a:ln>
            <a:noFill/>
          </a:ln>
          <a:effectLst>
            <a:prstShdw prst="shdw17" dist="17961" dir="2700000">
              <a:srgbClr val="995C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02" tIns="45652" rIns="91302" bIns="45652" anchor="ctr"/>
          <a:lstStyle>
            <a:lvl1pPr eaLnBrk="0" hangingPunct="0">
              <a:spcBef>
                <a:spcPts val="800"/>
              </a:spcBef>
              <a:defRPr sz="3400">
                <a:solidFill>
                  <a:srgbClr val="00599D"/>
                </a:solidFill>
                <a:latin typeface="Arial" pitchFamily="34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FF9900"/>
              </a:buClr>
              <a:buSzPct val="139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F9900"/>
              </a:buClr>
              <a:buSzPct val="139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F9900"/>
              </a:buClr>
              <a:buSzPct val="139000"/>
              <a:buFont typeface="Wingdings" pitchFamily="2" charset="2"/>
              <a:defRPr sz="2200">
                <a:solidFill>
                  <a:srgbClr val="990000"/>
                </a:solidFill>
                <a:latin typeface="Arial Italic" charset="0"/>
                <a:ea typeface="ヒラギノ角ゴ ProN W3" charset="0"/>
                <a:cs typeface="ヒラギノ角ゴ ProN W3" charset="0"/>
                <a:sym typeface="Arial Italic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rgbClr val="FF9900"/>
              </a:buClr>
              <a:buSzPct val="139000"/>
              <a:buFont typeface="Wingdings" pitchFamily="2" charset="2"/>
              <a:defRPr sz="2200">
                <a:solidFill>
                  <a:srgbClr val="0066CC"/>
                </a:solidFill>
                <a:latin typeface="Arial" pitchFamily="34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9900"/>
              </a:buClr>
              <a:buSzPct val="139000"/>
              <a:buFont typeface="Wingdings" pitchFamily="2" charset="2"/>
              <a:defRPr sz="2200">
                <a:solidFill>
                  <a:srgbClr val="0066CC"/>
                </a:solidFill>
                <a:latin typeface="Arial" pitchFamily="34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9900"/>
              </a:buClr>
              <a:buSzPct val="139000"/>
              <a:buFont typeface="Wingdings" pitchFamily="2" charset="2"/>
              <a:defRPr sz="2200">
                <a:solidFill>
                  <a:srgbClr val="0066CC"/>
                </a:solidFill>
                <a:latin typeface="Arial" pitchFamily="34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9900"/>
              </a:buClr>
              <a:buSzPct val="139000"/>
              <a:buFont typeface="Wingdings" pitchFamily="2" charset="2"/>
              <a:defRPr sz="2200">
                <a:solidFill>
                  <a:srgbClr val="0066CC"/>
                </a:solidFill>
                <a:latin typeface="Arial" pitchFamily="34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9900"/>
              </a:buClr>
              <a:buSzPct val="139000"/>
              <a:buFont typeface="Wingdings" pitchFamily="2" charset="2"/>
              <a:defRPr sz="2200">
                <a:solidFill>
                  <a:srgbClr val="0066CC"/>
                </a:solidFill>
                <a:latin typeface="Arial" pitchFamily="34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ro-RO" altLang="ro-RO" sz="1700">
              <a:solidFill>
                <a:srgbClr val="000000"/>
              </a:solidFill>
            </a:endParaRPr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6407956" y="1122108"/>
            <a:ext cx="180268" cy="152400"/>
          </a:xfrm>
          <a:prstGeom prst="ellipse">
            <a:avLst/>
          </a:prstGeom>
          <a:solidFill>
            <a:srgbClr val="FF9900"/>
          </a:solidFill>
          <a:ln>
            <a:noFill/>
          </a:ln>
          <a:effectLst>
            <a:prstShdw prst="shdw17" dist="17961" dir="2700000">
              <a:srgbClr val="995C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02" tIns="45652" rIns="91302" bIns="45652" anchor="ctr"/>
          <a:lstStyle>
            <a:lvl1pPr eaLnBrk="0" hangingPunct="0">
              <a:spcBef>
                <a:spcPts val="800"/>
              </a:spcBef>
              <a:defRPr sz="3400">
                <a:solidFill>
                  <a:srgbClr val="00599D"/>
                </a:solidFill>
                <a:latin typeface="Arial" pitchFamily="34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FF9900"/>
              </a:buClr>
              <a:buSzPct val="139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F9900"/>
              </a:buClr>
              <a:buSzPct val="139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F9900"/>
              </a:buClr>
              <a:buSzPct val="139000"/>
              <a:buFont typeface="Wingdings" pitchFamily="2" charset="2"/>
              <a:defRPr sz="2200">
                <a:solidFill>
                  <a:srgbClr val="990000"/>
                </a:solidFill>
                <a:latin typeface="Arial Italic" charset="0"/>
                <a:ea typeface="ヒラギノ角ゴ ProN W3" charset="0"/>
                <a:cs typeface="ヒラギノ角ゴ ProN W3" charset="0"/>
                <a:sym typeface="Arial Italic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rgbClr val="FF9900"/>
              </a:buClr>
              <a:buSzPct val="139000"/>
              <a:buFont typeface="Wingdings" pitchFamily="2" charset="2"/>
              <a:defRPr sz="2200">
                <a:solidFill>
                  <a:srgbClr val="0066CC"/>
                </a:solidFill>
                <a:latin typeface="Arial" pitchFamily="34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9900"/>
              </a:buClr>
              <a:buSzPct val="139000"/>
              <a:buFont typeface="Wingdings" pitchFamily="2" charset="2"/>
              <a:defRPr sz="2200">
                <a:solidFill>
                  <a:srgbClr val="0066CC"/>
                </a:solidFill>
                <a:latin typeface="Arial" pitchFamily="34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9900"/>
              </a:buClr>
              <a:buSzPct val="139000"/>
              <a:buFont typeface="Wingdings" pitchFamily="2" charset="2"/>
              <a:defRPr sz="2200">
                <a:solidFill>
                  <a:srgbClr val="0066CC"/>
                </a:solidFill>
                <a:latin typeface="Arial" pitchFamily="34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9900"/>
              </a:buClr>
              <a:buSzPct val="139000"/>
              <a:buFont typeface="Wingdings" pitchFamily="2" charset="2"/>
              <a:defRPr sz="2200">
                <a:solidFill>
                  <a:srgbClr val="0066CC"/>
                </a:solidFill>
                <a:latin typeface="Arial" pitchFamily="34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9900"/>
              </a:buClr>
              <a:buSzPct val="139000"/>
              <a:buFont typeface="Wingdings" pitchFamily="2" charset="2"/>
              <a:defRPr sz="2200">
                <a:solidFill>
                  <a:srgbClr val="0066CC"/>
                </a:solidFill>
                <a:latin typeface="Arial" pitchFamily="34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ro-RO" altLang="ro-RO" sz="1700">
              <a:solidFill>
                <a:srgbClr val="000000"/>
              </a:solidFill>
            </a:endParaRPr>
          </a:p>
        </p:txBody>
      </p:sp>
      <p:sp>
        <p:nvSpPr>
          <p:cNvPr id="5" name="Ellipse 4"/>
          <p:cNvSpPr/>
          <p:nvPr/>
        </p:nvSpPr>
        <p:spPr bwMode="auto">
          <a:xfrm rot="2083441">
            <a:off x="2690163" y="2581605"/>
            <a:ext cx="1279274" cy="2286835"/>
          </a:xfrm>
          <a:prstGeom prst="ellipse">
            <a:avLst/>
          </a:prstGeom>
          <a:noFill/>
          <a:ln w="63500">
            <a:solidFill>
              <a:srgbClr val="FFC000"/>
            </a:solidFill>
          </a:ln>
          <a:effectLst/>
          <a:extLst/>
        </p:spPr>
        <p:txBody>
          <a:bodyPr wrap="none" rtlCol="0" anchor="ctr"/>
          <a:lstStyle/>
          <a:p>
            <a:pPr algn="ctr"/>
            <a:endParaRPr lang="en-US" kern="0" smtClea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61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92695" y="188976"/>
            <a:ext cx="1981198" cy="6370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2529839"/>
            <a:ext cx="5364479" cy="36713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98269" y="2679192"/>
            <a:ext cx="4745990" cy="3929379"/>
          </a:xfrm>
          <a:custGeom>
            <a:avLst/>
            <a:gdLst/>
            <a:ahLst/>
            <a:cxnLst/>
            <a:rect l="l" t="t" r="r" b="b"/>
            <a:pathLst>
              <a:path w="4745990" h="3929379">
                <a:moveTo>
                  <a:pt x="4730559" y="0"/>
                </a:moveTo>
                <a:lnTo>
                  <a:pt x="1399895" y="0"/>
                </a:lnTo>
                <a:lnTo>
                  <a:pt x="0" y="1399895"/>
                </a:lnTo>
                <a:lnTo>
                  <a:pt x="0" y="3913708"/>
                </a:lnTo>
                <a:lnTo>
                  <a:pt x="15163" y="3928872"/>
                </a:lnTo>
                <a:lnTo>
                  <a:pt x="3345827" y="3928872"/>
                </a:lnTo>
                <a:lnTo>
                  <a:pt x="4745730" y="2528981"/>
                </a:lnTo>
                <a:lnTo>
                  <a:pt x="4745730" y="15158"/>
                </a:lnTo>
                <a:lnTo>
                  <a:pt x="4730559" y="0"/>
                </a:lnTo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8333" rIns="0" bIns="0" rtlCol="0">
            <a:spAutoFit/>
          </a:bodyPr>
          <a:lstStyle/>
          <a:p>
            <a:pPr marL="534035">
              <a:lnSpc>
                <a:spcPct val="100000"/>
              </a:lnSpc>
            </a:pPr>
            <a:r>
              <a:rPr spc="-15" dirty="0">
                <a:solidFill>
                  <a:srgbClr val="FFFFFF"/>
                </a:solidFill>
                <a:latin typeface="Arial Narrow"/>
                <a:cs typeface="Arial Narrow"/>
              </a:rPr>
              <a:t>Ion</a:t>
            </a:r>
            <a:r>
              <a:rPr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pc="-20" dirty="0">
                <a:solidFill>
                  <a:srgbClr val="FFFFFF"/>
                </a:solidFill>
                <a:latin typeface="Arial Narrow"/>
                <a:cs typeface="Arial Narrow"/>
              </a:rPr>
              <a:t>Bea</a:t>
            </a:r>
            <a:r>
              <a:rPr spc="-25" dirty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pc="1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pc="-15" dirty="0">
                <a:solidFill>
                  <a:srgbClr val="FFFFFF"/>
                </a:solidFill>
                <a:latin typeface="Arial Narrow"/>
                <a:cs typeface="Arial Narrow"/>
              </a:rPr>
              <a:t>Facili</a:t>
            </a:r>
            <a:r>
              <a:rPr spc="-10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pc="-15" dirty="0">
                <a:solidFill>
                  <a:srgbClr val="FFFFFF"/>
                </a:solidFill>
                <a:latin typeface="Arial Narrow"/>
                <a:cs typeface="Arial Narrow"/>
              </a:rPr>
              <a:t>ies</a:t>
            </a:r>
            <a:r>
              <a:rPr spc="-10" dirty="0">
                <a:solidFill>
                  <a:srgbClr val="FFFFFF"/>
                </a:solidFill>
                <a:latin typeface="Arial Narrow"/>
                <a:cs typeface="Arial Narrow"/>
              </a:rPr>
              <a:t> /</a:t>
            </a:r>
            <a:r>
              <a:rPr spc="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pc="-135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pc="-20" dirty="0">
                <a:solidFill>
                  <a:srgbClr val="FFFFFF"/>
                </a:solidFill>
                <a:latin typeface="Arial Narrow"/>
                <a:cs typeface="Arial Narrow"/>
              </a:rPr>
              <a:t>ra</a:t>
            </a:r>
            <a:r>
              <a:rPr spc="-15" dirty="0">
                <a:solidFill>
                  <a:srgbClr val="FFFFFF"/>
                </a:solidFill>
                <a:latin typeface="Arial Narrow"/>
                <a:cs typeface="Arial Narrow"/>
              </a:rPr>
              <a:t>pping</a:t>
            </a:r>
            <a:r>
              <a:rPr spc="-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pc="-20" dirty="0">
                <a:solidFill>
                  <a:srgbClr val="FFFFFF"/>
                </a:solidFill>
                <a:latin typeface="Arial Narrow"/>
                <a:cs typeface="Arial Narrow"/>
              </a:rPr>
              <a:t>&amp;</a:t>
            </a:r>
            <a:r>
              <a:rPr spc="1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pc="-30" dirty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pc="-15" dirty="0">
                <a:solidFill>
                  <a:srgbClr val="FFFFFF"/>
                </a:solidFill>
                <a:latin typeface="Arial Narrow"/>
                <a:cs typeface="Arial Narrow"/>
              </a:rPr>
              <a:t>to</a:t>
            </a:r>
            <a:r>
              <a:rPr spc="-20" dirty="0">
                <a:solidFill>
                  <a:srgbClr val="FFFFFF"/>
                </a:solidFill>
                <a:latin typeface="Arial Narrow"/>
                <a:cs typeface="Arial Narrow"/>
              </a:rPr>
              <a:t>ra</a:t>
            </a:r>
            <a:r>
              <a:rPr spc="-15" dirty="0">
                <a:solidFill>
                  <a:srgbClr val="FFFFFF"/>
                </a:solidFill>
                <a:latin typeface="Arial Narrow"/>
                <a:cs typeface="Arial Narrow"/>
              </a:rPr>
              <a:t>ge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229611" y="1158239"/>
            <a:ext cx="5299075" cy="992505"/>
          </a:xfrm>
          <a:prstGeom prst="rect">
            <a:avLst/>
          </a:prstGeom>
          <a:ln w="64008">
            <a:solidFill>
              <a:srgbClr val="FFC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sz="2000" b="1" spc="-5" dirty="0">
                <a:solidFill>
                  <a:srgbClr val="0000FF"/>
                </a:solidFill>
                <a:latin typeface="Arial"/>
                <a:cs typeface="Arial"/>
              </a:rPr>
              <a:t>S</a:t>
            </a: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tored</a:t>
            </a:r>
            <a:r>
              <a:rPr sz="2000" b="1"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and</a:t>
            </a:r>
            <a:r>
              <a:rPr sz="2000" b="1" spc="-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spc="5" dirty="0">
                <a:solidFill>
                  <a:srgbClr val="0000FF"/>
                </a:solidFill>
                <a:latin typeface="Arial"/>
                <a:cs typeface="Arial"/>
              </a:rPr>
              <a:t>C</a:t>
            </a: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oo</a:t>
            </a:r>
            <a:r>
              <a:rPr sz="2000" b="1" spc="-5" dirty="0">
                <a:solidFill>
                  <a:srgbClr val="0000FF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ed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spcBef>
                <a:spcPts val="180"/>
              </a:spcBef>
            </a:pP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Hi</a:t>
            </a: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gh</a:t>
            </a: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1600" b="1" spc="-50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-Ch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ar</a:t>
            </a: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g</a:t>
            </a:r>
            <a:r>
              <a:rPr sz="1600" b="1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1600" b="1" spc="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on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1600" b="1" spc="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e.</a:t>
            </a: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g</a:t>
            </a: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.</a:t>
            </a:r>
            <a:r>
              <a:rPr sz="1600" b="1" spc="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U</a:t>
            </a:r>
            <a:r>
              <a:rPr sz="1575" b="1" spc="-7" baseline="26455" dirty="0">
                <a:solidFill>
                  <a:prstClr val="black"/>
                </a:solidFill>
                <a:latin typeface="Arial"/>
                <a:cs typeface="Arial"/>
              </a:rPr>
              <a:t>92</a:t>
            </a:r>
            <a:r>
              <a:rPr sz="1575" b="1" spc="7" baseline="26455" dirty="0">
                <a:solidFill>
                  <a:prstClr val="black"/>
                </a:solidFill>
                <a:latin typeface="Arial"/>
                <a:cs typeface="Arial"/>
              </a:rPr>
              <a:t>+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r>
              <a:rPr sz="1600" b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1600" b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Ex</a:t>
            </a: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ot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ic</a:t>
            </a:r>
            <a:r>
              <a:rPr sz="1600" b="1" spc="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Nu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clei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spcBef>
                <a:spcPts val="384"/>
              </a:spcBef>
            </a:pP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om</a:t>
            </a:r>
            <a:r>
              <a:rPr sz="1600" b="1" spc="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Rest</a:t>
            </a:r>
            <a:r>
              <a:rPr sz="1600" b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600" b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Rela</a:t>
            </a: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600" b="1" spc="-50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600" b="1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ic</a:t>
            </a:r>
            <a:r>
              <a:rPr sz="1600" b="1" spc="6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En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er</a:t>
            </a: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g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ies</a:t>
            </a:r>
            <a:r>
              <a:rPr sz="1600" b="1" spc="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(u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1600" b="1" spc="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600" b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4.9</a:t>
            </a:r>
            <a:r>
              <a:rPr sz="1600" b="1" spc="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25" dirty="0">
                <a:solidFill>
                  <a:prstClr val="black"/>
                </a:solidFill>
                <a:latin typeface="Arial"/>
                <a:cs typeface="Arial"/>
              </a:rPr>
              <a:t>G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eV/</a:t>
            </a: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u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95791" y="2741704"/>
            <a:ext cx="310515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pc="-10" dirty="0">
                <a:solidFill>
                  <a:prstClr val="black"/>
                </a:solidFill>
                <a:latin typeface="Arial"/>
                <a:cs typeface="Arial"/>
              </a:rPr>
              <a:t>oo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li</a:t>
            </a:r>
            <a:r>
              <a:rPr spc="-10" dirty="0">
                <a:solidFill>
                  <a:prstClr val="black"/>
                </a:solidFill>
                <a:latin typeface="Arial"/>
                <a:cs typeface="Arial"/>
              </a:rPr>
              <a:t>ng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1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pc="-10" dirty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pc="-1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y f</a:t>
            </a:r>
            <a:r>
              <a:rPr spc="-10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r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pc="-1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pc="-10" dirty="0">
                <a:solidFill>
                  <a:prstClr val="black"/>
                </a:solidFill>
                <a:latin typeface="Arial"/>
                <a:cs typeface="Arial"/>
              </a:rPr>
              <a:t>on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1074419"/>
            <a:ext cx="2094230" cy="1455420"/>
          </a:xfrm>
          <a:custGeom>
            <a:avLst/>
            <a:gdLst/>
            <a:ahLst/>
            <a:cxnLst/>
            <a:rect l="l" t="t" r="r" b="b"/>
            <a:pathLst>
              <a:path w="2094230" h="1455420">
                <a:moveTo>
                  <a:pt x="1046988" y="0"/>
                </a:moveTo>
                <a:lnTo>
                  <a:pt x="961119" y="2412"/>
                </a:lnTo>
                <a:lnTo>
                  <a:pt x="877162" y="9524"/>
                </a:lnTo>
                <a:lnTo>
                  <a:pt x="795386" y="21149"/>
                </a:lnTo>
                <a:lnTo>
                  <a:pt x="716060" y="37099"/>
                </a:lnTo>
                <a:lnTo>
                  <a:pt x="639454" y="57186"/>
                </a:lnTo>
                <a:lnTo>
                  <a:pt x="565838" y="81225"/>
                </a:lnTo>
                <a:lnTo>
                  <a:pt x="495481" y="109027"/>
                </a:lnTo>
                <a:lnTo>
                  <a:pt x="428652" y="140405"/>
                </a:lnTo>
                <a:lnTo>
                  <a:pt x="365621" y="175172"/>
                </a:lnTo>
                <a:lnTo>
                  <a:pt x="306657" y="213140"/>
                </a:lnTo>
                <a:lnTo>
                  <a:pt x="252030" y="254123"/>
                </a:lnTo>
                <a:lnTo>
                  <a:pt x="202009" y="297933"/>
                </a:lnTo>
                <a:lnTo>
                  <a:pt x="156863" y="344382"/>
                </a:lnTo>
                <a:lnTo>
                  <a:pt x="116863" y="393284"/>
                </a:lnTo>
                <a:lnTo>
                  <a:pt x="82278" y="444451"/>
                </a:lnTo>
                <a:lnTo>
                  <a:pt x="53376" y="497696"/>
                </a:lnTo>
                <a:lnTo>
                  <a:pt x="30428" y="552832"/>
                </a:lnTo>
                <a:lnTo>
                  <a:pt x="13703" y="609671"/>
                </a:lnTo>
                <a:lnTo>
                  <a:pt x="3470" y="668026"/>
                </a:lnTo>
                <a:lnTo>
                  <a:pt x="0" y="727710"/>
                </a:lnTo>
                <a:lnTo>
                  <a:pt x="3470" y="787393"/>
                </a:lnTo>
                <a:lnTo>
                  <a:pt x="13703" y="845748"/>
                </a:lnTo>
                <a:lnTo>
                  <a:pt x="30428" y="902587"/>
                </a:lnTo>
                <a:lnTo>
                  <a:pt x="53376" y="957723"/>
                </a:lnTo>
                <a:lnTo>
                  <a:pt x="82278" y="1010968"/>
                </a:lnTo>
                <a:lnTo>
                  <a:pt x="116863" y="1062135"/>
                </a:lnTo>
                <a:lnTo>
                  <a:pt x="156863" y="1111037"/>
                </a:lnTo>
                <a:lnTo>
                  <a:pt x="202009" y="1157486"/>
                </a:lnTo>
                <a:lnTo>
                  <a:pt x="252030" y="1201296"/>
                </a:lnTo>
                <a:lnTo>
                  <a:pt x="306657" y="1242279"/>
                </a:lnTo>
                <a:lnTo>
                  <a:pt x="365621" y="1280247"/>
                </a:lnTo>
                <a:lnTo>
                  <a:pt x="428652" y="1315014"/>
                </a:lnTo>
                <a:lnTo>
                  <a:pt x="495481" y="1346392"/>
                </a:lnTo>
                <a:lnTo>
                  <a:pt x="565838" y="1374194"/>
                </a:lnTo>
                <a:lnTo>
                  <a:pt x="639454" y="1398233"/>
                </a:lnTo>
                <a:lnTo>
                  <a:pt x="716060" y="1418320"/>
                </a:lnTo>
                <a:lnTo>
                  <a:pt x="795386" y="1434270"/>
                </a:lnTo>
                <a:lnTo>
                  <a:pt x="877162" y="1445895"/>
                </a:lnTo>
                <a:lnTo>
                  <a:pt x="961119" y="1453007"/>
                </a:lnTo>
                <a:lnTo>
                  <a:pt x="1046988" y="1455420"/>
                </a:lnTo>
                <a:lnTo>
                  <a:pt x="1132856" y="1453007"/>
                </a:lnTo>
                <a:lnTo>
                  <a:pt x="1216813" y="1445895"/>
                </a:lnTo>
                <a:lnTo>
                  <a:pt x="1298589" y="1434270"/>
                </a:lnTo>
                <a:lnTo>
                  <a:pt x="1377915" y="1418320"/>
                </a:lnTo>
                <a:lnTo>
                  <a:pt x="1454521" y="1398233"/>
                </a:lnTo>
                <a:lnTo>
                  <a:pt x="1528137" y="1374194"/>
                </a:lnTo>
                <a:lnTo>
                  <a:pt x="1598494" y="1346392"/>
                </a:lnTo>
                <a:lnTo>
                  <a:pt x="1665323" y="1315014"/>
                </a:lnTo>
                <a:lnTo>
                  <a:pt x="1728354" y="1280247"/>
                </a:lnTo>
                <a:lnTo>
                  <a:pt x="1787318" y="1242279"/>
                </a:lnTo>
                <a:lnTo>
                  <a:pt x="1841945" y="1201296"/>
                </a:lnTo>
                <a:lnTo>
                  <a:pt x="1891966" y="1157486"/>
                </a:lnTo>
                <a:lnTo>
                  <a:pt x="1937112" y="1111037"/>
                </a:lnTo>
                <a:lnTo>
                  <a:pt x="1977112" y="1062135"/>
                </a:lnTo>
                <a:lnTo>
                  <a:pt x="2011697" y="1010968"/>
                </a:lnTo>
                <a:lnTo>
                  <a:pt x="2040599" y="957723"/>
                </a:lnTo>
                <a:lnTo>
                  <a:pt x="2063547" y="902587"/>
                </a:lnTo>
                <a:lnTo>
                  <a:pt x="2080272" y="845748"/>
                </a:lnTo>
                <a:lnTo>
                  <a:pt x="2090505" y="787393"/>
                </a:lnTo>
                <a:lnTo>
                  <a:pt x="2093976" y="727710"/>
                </a:lnTo>
                <a:lnTo>
                  <a:pt x="2090505" y="668026"/>
                </a:lnTo>
                <a:lnTo>
                  <a:pt x="2080272" y="609671"/>
                </a:lnTo>
                <a:lnTo>
                  <a:pt x="2063547" y="552832"/>
                </a:lnTo>
                <a:lnTo>
                  <a:pt x="2040599" y="497696"/>
                </a:lnTo>
                <a:lnTo>
                  <a:pt x="2011697" y="444451"/>
                </a:lnTo>
                <a:lnTo>
                  <a:pt x="1977112" y="393284"/>
                </a:lnTo>
                <a:lnTo>
                  <a:pt x="1937112" y="344382"/>
                </a:lnTo>
                <a:lnTo>
                  <a:pt x="1891966" y="297933"/>
                </a:lnTo>
                <a:lnTo>
                  <a:pt x="1841945" y="254123"/>
                </a:lnTo>
                <a:lnTo>
                  <a:pt x="1787318" y="213140"/>
                </a:lnTo>
                <a:lnTo>
                  <a:pt x="1728354" y="175172"/>
                </a:lnTo>
                <a:lnTo>
                  <a:pt x="1665323" y="140405"/>
                </a:lnTo>
                <a:lnTo>
                  <a:pt x="1598494" y="109027"/>
                </a:lnTo>
                <a:lnTo>
                  <a:pt x="1528137" y="81225"/>
                </a:lnTo>
                <a:lnTo>
                  <a:pt x="1454521" y="57186"/>
                </a:lnTo>
                <a:lnTo>
                  <a:pt x="1377915" y="37099"/>
                </a:lnTo>
                <a:lnTo>
                  <a:pt x="1298589" y="21149"/>
                </a:lnTo>
                <a:lnTo>
                  <a:pt x="1216813" y="9524"/>
                </a:lnTo>
                <a:lnTo>
                  <a:pt x="1132856" y="2412"/>
                </a:lnTo>
                <a:lnTo>
                  <a:pt x="104698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1871" y="1434647"/>
            <a:ext cx="1600835" cy="807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8765" marR="5080" indent="-266700"/>
            <a:r>
              <a:rPr sz="2800" spc="-150" dirty="0">
                <a:solidFill>
                  <a:prstClr val="black"/>
                </a:solidFill>
                <a:cs typeface="Calibri"/>
              </a:rPr>
              <a:t>W</a:t>
            </a:r>
            <a:r>
              <a:rPr sz="2800" spc="-15" dirty="0">
                <a:solidFill>
                  <a:prstClr val="black"/>
                </a:solidFill>
                <a:cs typeface="Calibri"/>
              </a:rPr>
              <a:t>or</a:t>
            </a:r>
            <a:r>
              <a:rPr sz="2800" spc="-20" dirty="0">
                <a:solidFill>
                  <a:prstClr val="black"/>
                </a:solidFill>
                <a:cs typeface="Calibri"/>
              </a:rPr>
              <a:t>ld</a:t>
            </a:r>
            <a:r>
              <a:rPr sz="2800" spc="-15" dirty="0">
                <a:solidFill>
                  <a:prstClr val="black"/>
                </a:solidFill>
                <a:cs typeface="Calibri"/>
              </a:rPr>
              <a:t>w</a:t>
            </a:r>
            <a:r>
              <a:rPr sz="2800" spc="-20" dirty="0">
                <a:solidFill>
                  <a:prstClr val="black"/>
                </a:solidFill>
                <a:cs typeface="Calibri"/>
              </a:rPr>
              <a:t>id</a:t>
            </a:r>
            <a:r>
              <a:rPr sz="2800" spc="-15" dirty="0">
                <a:solidFill>
                  <a:prstClr val="black"/>
                </a:solidFill>
                <a:cs typeface="Calibri"/>
              </a:rPr>
              <a:t>e</a:t>
            </a:r>
            <a:r>
              <a:rPr sz="2800" spc="-10" dirty="0">
                <a:solidFill>
                  <a:prstClr val="black"/>
                </a:solidFill>
                <a:cs typeface="Calibri"/>
              </a:rPr>
              <a:t> </a:t>
            </a:r>
            <a:r>
              <a:rPr sz="2800" spc="-15" dirty="0">
                <a:solidFill>
                  <a:prstClr val="black"/>
                </a:solidFill>
                <a:cs typeface="Calibri"/>
              </a:rPr>
              <a:t>U</a:t>
            </a:r>
            <a:r>
              <a:rPr sz="2800" spc="-20" dirty="0">
                <a:solidFill>
                  <a:prstClr val="black"/>
                </a:solidFill>
                <a:cs typeface="Calibri"/>
              </a:rPr>
              <a:t>niqu</a:t>
            </a:r>
            <a:r>
              <a:rPr sz="2800" spc="-15" dirty="0">
                <a:solidFill>
                  <a:prstClr val="black"/>
                </a:solidFill>
                <a:cs typeface="Calibri"/>
              </a:rPr>
              <a:t>e</a:t>
            </a:r>
            <a:endParaRPr sz="2800">
              <a:solidFill>
                <a:prstClr val="black"/>
              </a:solidFill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27821" y="4367462"/>
            <a:ext cx="15049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" spc="-5" dirty="0">
                <a:solidFill>
                  <a:prstClr val="black"/>
                </a:solidFill>
                <a:latin typeface="Arial"/>
                <a:cs typeface="Arial"/>
              </a:rPr>
              <a:t>0,88</a:t>
            </a:r>
            <a:endParaRPr sz="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38818" y="4367462"/>
            <a:ext cx="15049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" spc="-5" dirty="0">
                <a:solidFill>
                  <a:prstClr val="black"/>
                </a:solidFill>
                <a:latin typeface="Arial"/>
                <a:cs typeface="Arial"/>
              </a:rPr>
              <a:t>0,91</a:t>
            </a:r>
            <a:endParaRPr sz="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50756" y="4367462"/>
            <a:ext cx="15049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" spc="-5" dirty="0">
                <a:solidFill>
                  <a:prstClr val="black"/>
                </a:solidFill>
                <a:latin typeface="Arial"/>
                <a:cs typeface="Arial"/>
              </a:rPr>
              <a:t>0,94</a:t>
            </a:r>
            <a:endParaRPr sz="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761753" y="4367462"/>
            <a:ext cx="15049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" spc="-5" dirty="0">
                <a:solidFill>
                  <a:prstClr val="black"/>
                </a:solidFill>
                <a:latin typeface="Arial"/>
                <a:cs typeface="Arial"/>
              </a:rPr>
              <a:t>0,97</a:t>
            </a:r>
            <a:endParaRPr sz="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903471" y="4328890"/>
            <a:ext cx="0" cy="2794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27843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007756" y="4342812"/>
            <a:ext cx="0" cy="13970"/>
          </a:xfrm>
          <a:custGeom>
            <a:avLst/>
            <a:gdLst/>
            <a:ahLst/>
            <a:cxnLst/>
            <a:rect l="l" t="t" r="r" b="b"/>
            <a:pathLst>
              <a:path h="13970">
                <a:moveTo>
                  <a:pt x="0" y="13921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11101" y="4342812"/>
            <a:ext cx="0" cy="13970"/>
          </a:xfrm>
          <a:custGeom>
            <a:avLst/>
            <a:gdLst/>
            <a:ahLst/>
            <a:cxnLst/>
            <a:rect l="l" t="t" r="r" b="b"/>
            <a:pathLst>
              <a:path h="13970">
                <a:moveTo>
                  <a:pt x="0" y="13921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214446" y="4328890"/>
            <a:ext cx="0" cy="2794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27843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318730" y="4342812"/>
            <a:ext cx="0" cy="13970"/>
          </a:xfrm>
          <a:custGeom>
            <a:avLst/>
            <a:gdLst/>
            <a:ahLst/>
            <a:cxnLst/>
            <a:rect l="l" t="t" r="r" b="b"/>
            <a:pathLst>
              <a:path h="13970">
                <a:moveTo>
                  <a:pt x="0" y="13921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422076" y="4342812"/>
            <a:ext cx="0" cy="13970"/>
          </a:xfrm>
          <a:custGeom>
            <a:avLst/>
            <a:gdLst/>
            <a:ahLst/>
            <a:cxnLst/>
            <a:rect l="l" t="t" r="r" b="b"/>
            <a:pathLst>
              <a:path h="13970">
                <a:moveTo>
                  <a:pt x="0" y="13921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526360" y="4328890"/>
            <a:ext cx="0" cy="2794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27843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629706" y="4342812"/>
            <a:ext cx="0" cy="13970"/>
          </a:xfrm>
          <a:custGeom>
            <a:avLst/>
            <a:gdLst/>
            <a:ahLst/>
            <a:cxnLst/>
            <a:rect l="l" t="t" r="r" b="b"/>
            <a:pathLst>
              <a:path h="13970">
                <a:moveTo>
                  <a:pt x="0" y="13921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733051" y="4342812"/>
            <a:ext cx="0" cy="13970"/>
          </a:xfrm>
          <a:custGeom>
            <a:avLst/>
            <a:gdLst/>
            <a:ahLst/>
            <a:cxnLst/>
            <a:rect l="l" t="t" r="r" b="b"/>
            <a:pathLst>
              <a:path h="13970">
                <a:moveTo>
                  <a:pt x="0" y="13921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837335" y="4328890"/>
            <a:ext cx="0" cy="2794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27843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940680" y="4342812"/>
            <a:ext cx="0" cy="13970"/>
          </a:xfrm>
          <a:custGeom>
            <a:avLst/>
            <a:gdLst/>
            <a:ahLst/>
            <a:cxnLst/>
            <a:rect l="l" t="t" r="r" b="b"/>
            <a:pathLst>
              <a:path h="13970">
                <a:moveTo>
                  <a:pt x="0" y="13921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044965" y="4342812"/>
            <a:ext cx="0" cy="13970"/>
          </a:xfrm>
          <a:custGeom>
            <a:avLst/>
            <a:gdLst/>
            <a:ahLst/>
            <a:cxnLst/>
            <a:rect l="l" t="t" r="r" b="b"/>
            <a:pathLst>
              <a:path h="13970">
                <a:moveTo>
                  <a:pt x="0" y="13921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148310" y="4328890"/>
            <a:ext cx="0" cy="2794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27843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251655" y="4342812"/>
            <a:ext cx="0" cy="13970"/>
          </a:xfrm>
          <a:custGeom>
            <a:avLst/>
            <a:gdLst/>
            <a:ahLst/>
            <a:cxnLst/>
            <a:rect l="l" t="t" r="r" b="b"/>
            <a:pathLst>
              <a:path h="13970">
                <a:moveTo>
                  <a:pt x="0" y="13921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355940" y="4342812"/>
            <a:ext cx="0" cy="13970"/>
          </a:xfrm>
          <a:custGeom>
            <a:avLst/>
            <a:gdLst/>
            <a:ahLst/>
            <a:cxnLst/>
            <a:rect l="l" t="t" r="r" b="b"/>
            <a:pathLst>
              <a:path h="13970">
                <a:moveTo>
                  <a:pt x="0" y="13921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459285" y="4328890"/>
            <a:ext cx="0" cy="2794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27843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563570" y="4342812"/>
            <a:ext cx="0" cy="13970"/>
          </a:xfrm>
          <a:custGeom>
            <a:avLst/>
            <a:gdLst/>
            <a:ahLst/>
            <a:cxnLst/>
            <a:rect l="l" t="t" r="r" b="b"/>
            <a:pathLst>
              <a:path h="13970">
                <a:moveTo>
                  <a:pt x="0" y="13921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666914" y="4342812"/>
            <a:ext cx="0" cy="13970"/>
          </a:xfrm>
          <a:custGeom>
            <a:avLst/>
            <a:gdLst/>
            <a:ahLst/>
            <a:cxnLst/>
            <a:rect l="l" t="t" r="r" b="b"/>
            <a:pathLst>
              <a:path h="13970">
                <a:moveTo>
                  <a:pt x="0" y="13921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770260" y="4328890"/>
            <a:ext cx="0" cy="2794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27843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874545" y="4342812"/>
            <a:ext cx="0" cy="13970"/>
          </a:xfrm>
          <a:custGeom>
            <a:avLst/>
            <a:gdLst/>
            <a:ahLst/>
            <a:cxnLst/>
            <a:rect l="l" t="t" r="r" b="b"/>
            <a:pathLst>
              <a:path h="13970">
                <a:moveTo>
                  <a:pt x="0" y="13921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977890" y="4342812"/>
            <a:ext cx="0" cy="13970"/>
          </a:xfrm>
          <a:custGeom>
            <a:avLst/>
            <a:gdLst/>
            <a:ahLst/>
            <a:cxnLst/>
            <a:rect l="l" t="t" r="r" b="b"/>
            <a:pathLst>
              <a:path h="13970">
                <a:moveTo>
                  <a:pt x="0" y="13921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8082175" y="4328890"/>
            <a:ext cx="0" cy="2794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27843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185520" y="4342812"/>
            <a:ext cx="0" cy="13970"/>
          </a:xfrm>
          <a:custGeom>
            <a:avLst/>
            <a:gdLst/>
            <a:ahLst/>
            <a:cxnLst/>
            <a:rect l="l" t="t" r="r" b="b"/>
            <a:pathLst>
              <a:path h="13970">
                <a:moveTo>
                  <a:pt x="0" y="13921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8288865" y="4342812"/>
            <a:ext cx="0" cy="13970"/>
          </a:xfrm>
          <a:custGeom>
            <a:avLst/>
            <a:gdLst/>
            <a:ahLst/>
            <a:cxnLst/>
            <a:rect l="l" t="t" r="r" b="b"/>
            <a:pathLst>
              <a:path h="13970">
                <a:moveTo>
                  <a:pt x="0" y="13921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8393150" y="4328890"/>
            <a:ext cx="0" cy="2794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27843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851808" y="4356734"/>
            <a:ext cx="2593340" cy="0"/>
          </a:xfrm>
          <a:custGeom>
            <a:avLst/>
            <a:gdLst/>
            <a:ahLst/>
            <a:cxnLst/>
            <a:rect l="l" t="t" r="r" b="b"/>
            <a:pathLst>
              <a:path w="2593340">
                <a:moveTo>
                  <a:pt x="0" y="0"/>
                </a:moveTo>
                <a:lnTo>
                  <a:pt x="2593029" y="0"/>
                </a:lnTo>
              </a:path>
            </a:pathLst>
          </a:custGeom>
          <a:ln w="5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851809" y="4228979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5971" y="0"/>
                </a:lnTo>
              </a:path>
            </a:pathLst>
          </a:custGeom>
          <a:ln w="5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851809" y="4102044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942" y="0"/>
                </a:lnTo>
              </a:path>
            </a:pathLst>
          </a:custGeom>
          <a:ln w="5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851810" y="3974289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5971" y="0"/>
                </a:lnTo>
              </a:path>
            </a:pathLst>
          </a:custGeom>
          <a:ln w="5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851810" y="3847353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942" y="0"/>
                </a:lnTo>
              </a:path>
            </a:pathLst>
          </a:custGeom>
          <a:ln w="5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851811" y="3719598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5971" y="0"/>
                </a:lnTo>
              </a:path>
            </a:pathLst>
          </a:custGeom>
          <a:ln w="5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851811" y="3591844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942" y="0"/>
                </a:lnTo>
              </a:path>
            </a:pathLst>
          </a:custGeom>
          <a:ln w="5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851811" y="3464908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5971" y="0"/>
                </a:lnTo>
              </a:path>
            </a:pathLst>
          </a:custGeom>
          <a:ln w="5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851812" y="3337153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942" y="0"/>
                </a:lnTo>
              </a:path>
            </a:pathLst>
          </a:custGeom>
          <a:ln w="5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851812" y="3209399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5971" y="0"/>
                </a:lnTo>
              </a:path>
            </a:pathLst>
          </a:custGeom>
          <a:ln w="5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5851812" y="3082463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942" y="0"/>
                </a:lnTo>
              </a:path>
            </a:pathLst>
          </a:custGeom>
          <a:ln w="5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851813" y="3018585"/>
            <a:ext cx="0" cy="1338580"/>
          </a:xfrm>
          <a:custGeom>
            <a:avLst/>
            <a:gdLst/>
            <a:ahLst/>
            <a:cxnLst/>
            <a:rect l="l" t="t" r="r" b="b"/>
            <a:pathLst>
              <a:path h="1338579">
                <a:moveTo>
                  <a:pt x="0" y="1338148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5903486" y="3018585"/>
            <a:ext cx="0" cy="2794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0"/>
                </a:moveTo>
                <a:lnTo>
                  <a:pt x="0" y="27843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6007770" y="3018585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1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111116" y="3018585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1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6214460" y="3018585"/>
            <a:ext cx="0" cy="2794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0"/>
                </a:moveTo>
                <a:lnTo>
                  <a:pt x="0" y="27843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6318745" y="3018585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1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6422090" y="3018585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1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6526375" y="3018585"/>
            <a:ext cx="0" cy="2794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0"/>
                </a:moveTo>
                <a:lnTo>
                  <a:pt x="0" y="27843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6629720" y="3018585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1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6733065" y="3018585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1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6837350" y="3018585"/>
            <a:ext cx="0" cy="2794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0"/>
                </a:moveTo>
                <a:lnTo>
                  <a:pt x="0" y="27843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6940695" y="3018585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1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7044980" y="3018585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1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7148325" y="3018585"/>
            <a:ext cx="0" cy="2794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0"/>
                </a:moveTo>
                <a:lnTo>
                  <a:pt x="0" y="27843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7251670" y="3018585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1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7355954" y="3018585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1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7459300" y="3018585"/>
            <a:ext cx="0" cy="2794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0"/>
                </a:moveTo>
                <a:lnTo>
                  <a:pt x="0" y="27843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7563584" y="3018585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1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7666929" y="3018585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1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7770275" y="3018585"/>
            <a:ext cx="0" cy="2794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0"/>
                </a:moveTo>
                <a:lnTo>
                  <a:pt x="0" y="27843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7874560" y="3018585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1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7977905" y="3018585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1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8082190" y="3018585"/>
            <a:ext cx="0" cy="2794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0"/>
                </a:moveTo>
                <a:lnTo>
                  <a:pt x="0" y="27843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8185535" y="3018585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1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8288880" y="3018585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1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8393165" y="3018585"/>
            <a:ext cx="0" cy="2794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0"/>
                </a:moveTo>
                <a:lnTo>
                  <a:pt x="0" y="27843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5851823" y="3018585"/>
            <a:ext cx="2593340" cy="0"/>
          </a:xfrm>
          <a:custGeom>
            <a:avLst/>
            <a:gdLst/>
            <a:ahLst/>
            <a:cxnLst/>
            <a:rect l="l" t="t" r="r" b="b"/>
            <a:pathLst>
              <a:path w="2593340">
                <a:moveTo>
                  <a:pt x="0" y="0"/>
                </a:moveTo>
                <a:lnTo>
                  <a:pt x="2593013" y="0"/>
                </a:lnTo>
              </a:path>
            </a:pathLst>
          </a:custGeom>
          <a:ln w="5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8428866" y="4228979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15971" y="0"/>
                </a:moveTo>
                <a:lnTo>
                  <a:pt x="0" y="0"/>
                </a:lnTo>
              </a:path>
            </a:pathLst>
          </a:custGeom>
          <a:ln w="5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8412895" y="410204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1942" y="0"/>
                </a:moveTo>
                <a:lnTo>
                  <a:pt x="0" y="0"/>
                </a:lnTo>
              </a:path>
            </a:pathLst>
          </a:custGeom>
          <a:ln w="5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8428867" y="3974289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15971" y="0"/>
                </a:moveTo>
                <a:lnTo>
                  <a:pt x="0" y="0"/>
                </a:lnTo>
              </a:path>
            </a:pathLst>
          </a:custGeom>
          <a:ln w="5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8412896" y="384735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1942" y="0"/>
                </a:moveTo>
                <a:lnTo>
                  <a:pt x="0" y="0"/>
                </a:lnTo>
              </a:path>
            </a:pathLst>
          </a:custGeom>
          <a:ln w="5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8428868" y="3719598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15971" y="0"/>
                </a:moveTo>
                <a:lnTo>
                  <a:pt x="0" y="0"/>
                </a:lnTo>
              </a:path>
            </a:pathLst>
          </a:custGeom>
          <a:ln w="5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8412897" y="359184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1942" y="0"/>
                </a:moveTo>
                <a:lnTo>
                  <a:pt x="0" y="0"/>
                </a:lnTo>
              </a:path>
            </a:pathLst>
          </a:custGeom>
          <a:ln w="5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8428869" y="3464908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15971" y="0"/>
                </a:moveTo>
                <a:lnTo>
                  <a:pt x="0" y="0"/>
                </a:lnTo>
              </a:path>
            </a:pathLst>
          </a:custGeom>
          <a:ln w="5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8412898" y="333715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1942" y="0"/>
                </a:moveTo>
                <a:lnTo>
                  <a:pt x="0" y="0"/>
                </a:lnTo>
              </a:path>
            </a:pathLst>
          </a:custGeom>
          <a:ln w="5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8428870" y="3209399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15971" y="0"/>
                </a:moveTo>
                <a:lnTo>
                  <a:pt x="0" y="0"/>
                </a:lnTo>
              </a:path>
            </a:pathLst>
          </a:custGeom>
          <a:ln w="5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8412898" y="308246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1942" y="0"/>
                </a:moveTo>
                <a:lnTo>
                  <a:pt x="0" y="0"/>
                </a:lnTo>
              </a:path>
            </a:pathLst>
          </a:custGeom>
          <a:ln w="5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8444842" y="3018585"/>
            <a:ext cx="0" cy="1338580"/>
          </a:xfrm>
          <a:custGeom>
            <a:avLst/>
            <a:gdLst/>
            <a:ahLst/>
            <a:cxnLst/>
            <a:rect l="l" t="t" r="r" b="b"/>
            <a:pathLst>
              <a:path h="1338579">
                <a:moveTo>
                  <a:pt x="0" y="1338148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7016805" y="4065733"/>
            <a:ext cx="8890" cy="10795"/>
          </a:xfrm>
          <a:custGeom>
            <a:avLst/>
            <a:gdLst/>
            <a:ahLst/>
            <a:cxnLst/>
            <a:rect l="l" t="t" r="r" b="b"/>
            <a:pathLst>
              <a:path w="8890" h="10795">
                <a:moveTo>
                  <a:pt x="0" y="5323"/>
                </a:moveTo>
                <a:lnTo>
                  <a:pt x="8455" y="5323"/>
                </a:lnTo>
              </a:path>
            </a:pathLst>
          </a:custGeom>
          <a:ln w="1191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7007409" y="4076379"/>
            <a:ext cx="18415" cy="5080"/>
          </a:xfrm>
          <a:custGeom>
            <a:avLst/>
            <a:gdLst/>
            <a:ahLst/>
            <a:cxnLst/>
            <a:rect l="l" t="t" r="r" b="b"/>
            <a:pathLst>
              <a:path w="18415" h="5079">
                <a:moveTo>
                  <a:pt x="0" y="2365"/>
                </a:moveTo>
                <a:lnTo>
                  <a:pt x="17850" y="2365"/>
                </a:lnTo>
              </a:path>
            </a:pathLst>
          </a:custGeom>
          <a:ln w="600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7007409" y="4080476"/>
            <a:ext cx="24765" cy="31115"/>
          </a:xfrm>
          <a:custGeom>
            <a:avLst/>
            <a:gdLst/>
            <a:ahLst/>
            <a:cxnLst/>
            <a:rect l="l" t="t" r="r" b="b"/>
            <a:pathLst>
              <a:path w="24765" h="31114">
                <a:moveTo>
                  <a:pt x="0" y="30843"/>
                </a:moveTo>
                <a:lnTo>
                  <a:pt x="24427" y="30843"/>
                </a:lnTo>
                <a:lnTo>
                  <a:pt x="24427" y="0"/>
                </a:lnTo>
                <a:lnTo>
                  <a:pt x="0" y="0"/>
                </a:lnTo>
                <a:lnTo>
                  <a:pt x="0" y="3084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6998954" y="4110684"/>
            <a:ext cx="33020" cy="2540"/>
          </a:xfrm>
          <a:custGeom>
            <a:avLst/>
            <a:gdLst/>
            <a:ahLst/>
            <a:cxnLst/>
            <a:rect l="l" t="t" r="r" b="b"/>
            <a:pathLst>
              <a:path w="33020" h="2539">
                <a:moveTo>
                  <a:pt x="0" y="1182"/>
                </a:moveTo>
                <a:lnTo>
                  <a:pt x="32883" y="1182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6998954" y="4112415"/>
            <a:ext cx="40640" cy="14604"/>
          </a:xfrm>
          <a:custGeom>
            <a:avLst/>
            <a:gdLst/>
            <a:ahLst/>
            <a:cxnLst/>
            <a:rect l="l" t="t" r="r" b="b"/>
            <a:pathLst>
              <a:path w="40640" h="14604">
                <a:moveTo>
                  <a:pt x="0" y="14282"/>
                </a:moveTo>
                <a:lnTo>
                  <a:pt x="40399" y="14282"/>
                </a:lnTo>
                <a:lnTo>
                  <a:pt x="40399" y="0"/>
                </a:lnTo>
                <a:lnTo>
                  <a:pt x="0" y="0"/>
                </a:lnTo>
                <a:lnTo>
                  <a:pt x="0" y="1428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6976406" y="4074014"/>
            <a:ext cx="6985" cy="5080"/>
          </a:xfrm>
          <a:custGeom>
            <a:avLst/>
            <a:gdLst/>
            <a:ahLst/>
            <a:cxnLst/>
            <a:rect l="l" t="t" r="r" b="b"/>
            <a:pathLst>
              <a:path w="6984" h="5079">
                <a:moveTo>
                  <a:pt x="0" y="2365"/>
                </a:moveTo>
                <a:lnTo>
                  <a:pt x="6577" y="2365"/>
                </a:lnTo>
              </a:path>
            </a:pathLst>
          </a:custGeom>
          <a:ln w="600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6967011" y="4078110"/>
            <a:ext cx="16510" cy="28575"/>
          </a:xfrm>
          <a:custGeom>
            <a:avLst/>
            <a:gdLst/>
            <a:ahLst/>
            <a:cxnLst/>
            <a:rect l="l" t="t" r="r" b="b"/>
            <a:pathLst>
              <a:path w="16509" h="28575">
                <a:moveTo>
                  <a:pt x="0" y="28477"/>
                </a:moveTo>
                <a:lnTo>
                  <a:pt x="15972" y="28477"/>
                </a:lnTo>
                <a:lnTo>
                  <a:pt x="15972" y="0"/>
                </a:lnTo>
                <a:lnTo>
                  <a:pt x="0" y="0"/>
                </a:lnTo>
                <a:lnTo>
                  <a:pt x="0" y="2847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6967011" y="4105318"/>
            <a:ext cx="23495" cy="14604"/>
          </a:xfrm>
          <a:custGeom>
            <a:avLst/>
            <a:gdLst/>
            <a:ahLst/>
            <a:cxnLst/>
            <a:rect l="l" t="t" r="r" b="b"/>
            <a:pathLst>
              <a:path w="23495" h="14604">
                <a:moveTo>
                  <a:pt x="0" y="14282"/>
                </a:moveTo>
                <a:lnTo>
                  <a:pt x="23487" y="14282"/>
                </a:lnTo>
                <a:lnTo>
                  <a:pt x="23487" y="0"/>
                </a:lnTo>
                <a:lnTo>
                  <a:pt x="0" y="0"/>
                </a:lnTo>
                <a:lnTo>
                  <a:pt x="0" y="1428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6957617" y="4118965"/>
            <a:ext cx="33020" cy="7620"/>
          </a:xfrm>
          <a:custGeom>
            <a:avLst/>
            <a:gdLst/>
            <a:ahLst/>
            <a:cxnLst/>
            <a:rect l="l" t="t" r="r" b="b"/>
            <a:pathLst>
              <a:path w="33020" h="7620">
                <a:moveTo>
                  <a:pt x="0" y="3548"/>
                </a:moveTo>
                <a:lnTo>
                  <a:pt x="32881" y="3548"/>
                </a:lnTo>
              </a:path>
            </a:pathLst>
          </a:custGeom>
          <a:ln w="836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6957617" y="4139075"/>
            <a:ext cx="81915" cy="0"/>
          </a:xfrm>
          <a:custGeom>
            <a:avLst/>
            <a:gdLst/>
            <a:ahLst/>
            <a:cxnLst/>
            <a:rect l="l" t="t" r="r" b="b"/>
            <a:pathLst>
              <a:path w="81915">
                <a:moveTo>
                  <a:pt x="0" y="0"/>
                </a:moveTo>
                <a:lnTo>
                  <a:pt x="81736" y="0"/>
                </a:lnTo>
              </a:path>
            </a:pathLst>
          </a:custGeom>
          <a:ln w="2729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6924733" y="4157410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0" y="0"/>
                </a:moveTo>
                <a:lnTo>
                  <a:pt x="122134" y="0"/>
                </a:lnTo>
              </a:path>
            </a:pathLst>
          </a:custGeom>
          <a:ln w="95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6762201" y="4081111"/>
            <a:ext cx="7620" cy="8890"/>
          </a:xfrm>
          <a:custGeom>
            <a:avLst/>
            <a:gdLst/>
            <a:ahLst/>
            <a:cxnLst/>
            <a:rect l="l" t="t" r="r" b="b"/>
            <a:pathLst>
              <a:path w="7620" h="8889">
                <a:moveTo>
                  <a:pt x="0" y="4140"/>
                </a:moveTo>
                <a:lnTo>
                  <a:pt x="7517" y="4140"/>
                </a:lnTo>
              </a:path>
            </a:pathLst>
          </a:custGeom>
          <a:ln w="95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6752805" y="4088757"/>
            <a:ext cx="17145" cy="34925"/>
          </a:xfrm>
          <a:custGeom>
            <a:avLst/>
            <a:gdLst/>
            <a:ahLst/>
            <a:cxnLst/>
            <a:rect l="l" t="t" r="r" b="b"/>
            <a:pathLst>
              <a:path w="17145" h="34925">
                <a:moveTo>
                  <a:pt x="0" y="34392"/>
                </a:moveTo>
                <a:lnTo>
                  <a:pt x="16912" y="34392"/>
                </a:lnTo>
                <a:lnTo>
                  <a:pt x="16912" y="0"/>
                </a:lnTo>
                <a:lnTo>
                  <a:pt x="0" y="0"/>
                </a:lnTo>
                <a:lnTo>
                  <a:pt x="0" y="3439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6752805" y="4121879"/>
            <a:ext cx="24765" cy="15875"/>
          </a:xfrm>
          <a:custGeom>
            <a:avLst/>
            <a:gdLst/>
            <a:ahLst/>
            <a:cxnLst/>
            <a:rect l="l" t="t" r="r" b="b"/>
            <a:pathLst>
              <a:path w="24765" h="15875">
                <a:moveTo>
                  <a:pt x="0" y="15465"/>
                </a:moveTo>
                <a:lnTo>
                  <a:pt x="24427" y="15465"/>
                </a:lnTo>
                <a:lnTo>
                  <a:pt x="24427" y="0"/>
                </a:lnTo>
                <a:lnTo>
                  <a:pt x="0" y="0"/>
                </a:lnTo>
                <a:lnTo>
                  <a:pt x="0" y="15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6743413" y="4136074"/>
            <a:ext cx="34290" cy="28575"/>
          </a:xfrm>
          <a:custGeom>
            <a:avLst/>
            <a:gdLst/>
            <a:ahLst/>
            <a:cxnLst/>
            <a:rect l="l" t="t" r="r" b="b"/>
            <a:pathLst>
              <a:path w="34290" h="28575">
                <a:moveTo>
                  <a:pt x="0" y="28477"/>
                </a:moveTo>
                <a:lnTo>
                  <a:pt x="33820" y="28477"/>
                </a:lnTo>
                <a:lnTo>
                  <a:pt x="33820" y="0"/>
                </a:lnTo>
                <a:lnTo>
                  <a:pt x="0" y="0"/>
                </a:lnTo>
                <a:lnTo>
                  <a:pt x="0" y="2847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6743413" y="4163281"/>
            <a:ext cx="40640" cy="18415"/>
          </a:xfrm>
          <a:custGeom>
            <a:avLst/>
            <a:gdLst/>
            <a:ahLst/>
            <a:cxnLst/>
            <a:rect l="l" t="t" r="r" b="b"/>
            <a:pathLst>
              <a:path w="40640" h="18414">
                <a:moveTo>
                  <a:pt x="0" y="17831"/>
                </a:moveTo>
                <a:lnTo>
                  <a:pt x="40396" y="17831"/>
                </a:lnTo>
                <a:lnTo>
                  <a:pt x="40396" y="0"/>
                </a:lnTo>
                <a:lnTo>
                  <a:pt x="0" y="0"/>
                </a:lnTo>
                <a:lnTo>
                  <a:pt x="0" y="1783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6734955" y="4179842"/>
            <a:ext cx="97790" cy="3810"/>
          </a:xfrm>
          <a:custGeom>
            <a:avLst/>
            <a:gdLst/>
            <a:ahLst/>
            <a:cxnLst/>
            <a:rect l="l" t="t" r="r" b="b"/>
            <a:pathLst>
              <a:path w="97790" h="3810">
                <a:moveTo>
                  <a:pt x="0" y="3635"/>
                </a:moveTo>
                <a:lnTo>
                  <a:pt x="97707" y="3635"/>
                </a:lnTo>
                <a:lnTo>
                  <a:pt x="97707" y="0"/>
                </a:lnTo>
                <a:lnTo>
                  <a:pt x="0" y="0"/>
                </a:lnTo>
                <a:lnTo>
                  <a:pt x="0" y="363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6734955" y="4184574"/>
            <a:ext cx="105410" cy="33655"/>
          </a:xfrm>
          <a:custGeom>
            <a:avLst/>
            <a:gdLst/>
            <a:ahLst/>
            <a:cxnLst/>
            <a:rect l="l" t="t" r="r" b="b"/>
            <a:pathLst>
              <a:path w="105409" h="33654">
                <a:moveTo>
                  <a:pt x="0" y="33209"/>
                </a:moveTo>
                <a:lnTo>
                  <a:pt x="105223" y="33209"/>
                </a:lnTo>
                <a:lnTo>
                  <a:pt x="105223" y="0"/>
                </a:lnTo>
                <a:lnTo>
                  <a:pt x="0" y="0"/>
                </a:lnTo>
                <a:lnTo>
                  <a:pt x="0" y="3320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6818570" y="4130794"/>
            <a:ext cx="8890" cy="10795"/>
          </a:xfrm>
          <a:custGeom>
            <a:avLst/>
            <a:gdLst/>
            <a:ahLst/>
            <a:cxnLst/>
            <a:rect l="l" t="t" r="r" b="b"/>
            <a:pathLst>
              <a:path w="8890" h="10795">
                <a:moveTo>
                  <a:pt x="0" y="5323"/>
                </a:moveTo>
                <a:lnTo>
                  <a:pt x="8455" y="5323"/>
                </a:lnTo>
              </a:path>
            </a:pathLst>
          </a:custGeom>
          <a:ln w="1191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6809177" y="4141441"/>
            <a:ext cx="18415" cy="17780"/>
          </a:xfrm>
          <a:custGeom>
            <a:avLst/>
            <a:gdLst/>
            <a:ahLst/>
            <a:cxnLst/>
            <a:rect l="l" t="t" r="r" b="b"/>
            <a:pathLst>
              <a:path w="18415" h="17779">
                <a:moveTo>
                  <a:pt x="0" y="8871"/>
                </a:moveTo>
                <a:lnTo>
                  <a:pt x="17848" y="8871"/>
                </a:lnTo>
              </a:path>
            </a:pathLst>
          </a:custGeom>
          <a:ln w="1901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6809177" y="4159184"/>
            <a:ext cx="23495" cy="8890"/>
          </a:xfrm>
          <a:custGeom>
            <a:avLst/>
            <a:gdLst/>
            <a:ahLst/>
            <a:cxnLst/>
            <a:rect l="l" t="t" r="r" b="b"/>
            <a:pathLst>
              <a:path w="23495" h="8889">
                <a:moveTo>
                  <a:pt x="0" y="4140"/>
                </a:moveTo>
                <a:lnTo>
                  <a:pt x="23485" y="4140"/>
                </a:lnTo>
              </a:path>
            </a:pathLst>
          </a:custGeom>
          <a:ln w="95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6800720" y="4167465"/>
            <a:ext cx="32384" cy="13335"/>
          </a:xfrm>
          <a:custGeom>
            <a:avLst/>
            <a:gdLst/>
            <a:ahLst/>
            <a:cxnLst/>
            <a:rect l="l" t="t" r="r" b="b"/>
            <a:pathLst>
              <a:path w="32384" h="13335">
                <a:moveTo>
                  <a:pt x="0" y="6506"/>
                </a:moveTo>
                <a:lnTo>
                  <a:pt x="31942" y="6506"/>
                </a:lnTo>
              </a:path>
            </a:pathLst>
          </a:custGeom>
          <a:ln w="1428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7195309" y="4136709"/>
            <a:ext cx="16510" cy="6350"/>
          </a:xfrm>
          <a:custGeom>
            <a:avLst/>
            <a:gdLst/>
            <a:ahLst/>
            <a:cxnLst/>
            <a:rect l="l" t="t" r="r" b="b"/>
            <a:pathLst>
              <a:path w="16509" h="6350">
                <a:moveTo>
                  <a:pt x="0" y="2957"/>
                </a:moveTo>
                <a:lnTo>
                  <a:pt x="15972" y="2957"/>
                </a:lnTo>
              </a:path>
            </a:pathLst>
          </a:custGeom>
          <a:ln w="718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7186853" y="4142623"/>
            <a:ext cx="24765" cy="15875"/>
          </a:xfrm>
          <a:custGeom>
            <a:avLst/>
            <a:gdLst/>
            <a:ahLst/>
            <a:cxnLst/>
            <a:rect l="l" t="t" r="r" b="b"/>
            <a:pathLst>
              <a:path w="24765" h="15875">
                <a:moveTo>
                  <a:pt x="0" y="7689"/>
                </a:moveTo>
                <a:lnTo>
                  <a:pt x="24427" y="7689"/>
                </a:lnTo>
              </a:path>
            </a:pathLst>
          </a:custGeom>
          <a:ln w="1664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7177458" y="4158002"/>
            <a:ext cx="34290" cy="6350"/>
          </a:xfrm>
          <a:custGeom>
            <a:avLst/>
            <a:gdLst/>
            <a:ahLst/>
            <a:cxnLst/>
            <a:rect l="l" t="t" r="r" b="b"/>
            <a:pathLst>
              <a:path w="34290" h="6350">
                <a:moveTo>
                  <a:pt x="0" y="2957"/>
                </a:moveTo>
                <a:lnTo>
                  <a:pt x="33822" y="2957"/>
                </a:lnTo>
              </a:path>
            </a:pathLst>
          </a:custGeom>
          <a:ln w="718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7177458" y="4163916"/>
            <a:ext cx="40640" cy="8890"/>
          </a:xfrm>
          <a:custGeom>
            <a:avLst/>
            <a:gdLst/>
            <a:ahLst/>
            <a:cxnLst/>
            <a:rect l="l" t="t" r="r" b="b"/>
            <a:pathLst>
              <a:path w="40640" h="8889">
                <a:moveTo>
                  <a:pt x="0" y="4140"/>
                </a:moveTo>
                <a:lnTo>
                  <a:pt x="40398" y="4140"/>
                </a:lnTo>
              </a:path>
            </a:pathLst>
          </a:custGeom>
          <a:ln w="95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7160548" y="4181069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0" y="0"/>
                </a:moveTo>
                <a:lnTo>
                  <a:pt x="57309" y="0"/>
                </a:lnTo>
              </a:path>
            </a:pathLst>
          </a:custGeom>
          <a:ln w="1901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7096662" y="4144990"/>
            <a:ext cx="16510" cy="2540"/>
          </a:xfrm>
          <a:custGeom>
            <a:avLst/>
            <a:gdLst/>
            <a:ahLst/>
            <a:cxnLst/>
            <a:rect l="l" t="t" r="r" b="b"/>
            <a:pathLst>
              <a:path w="16509" h="2539">
                <a:moveTo>
                  <a:pt x="0" y="1182"/>
                </a:moveTo>
                <a:lnTo>
                  <a:pt x="15970" y="1182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7088207" y="4147355"/>
            <a:ext cx="24765" cy="5080"/>
          </a:xfrm>
          <a:custGeom>
            <a:avLst/>
            <a:gdLst/>
            <a:ahLst/>
            <a:cxnLst/>
            <a:rect l="l" t="t" r="r" b="b"/>
            <a:pathLst>
              <a:path w="24765" h="5079">
                <a:moveTo>
                  <a:pt x="0" y="2365"/>
                </a:moveTo>
                <a:lnTo>
                  <a:pt x="24426" y="2365"/>
                </a:lnTo>
              </a:path>
            </a:pathLst>
          </a:custGeom>
          <a:ln w="600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7088207" y="4152087"/>
            <a:ext cx="32384" cy="1270"/>
          </a:xfrm>
          <a:custGeom>
            <a:avLst/>
            <a:gdLst/>
            <a:ahLst/>
            <a:cxnLst/>
            <a:rect l="l" t="t" r="r" b="b"/>
            <a:pathLst>
              <a:path w="32384" h="1270">
                <a:moveTo>
                  <a:pt x="0" y="591"/>
                </a:moveTo>
                <a:lnTo>
                  <a:pt x="31943" y="591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7079752" y="4153270"/>
            <a:ext cx="40640" cy="5080"/>
          </a:xfrm>
          <a:custGeom>
            <a:avLst/>
            <a:gdLst/>
            <a:ahLst/>
            <a:cxnLst/>
            <a:rect l="l" t="t" r="r" b="b"/>
            <a:pathLst>
              <a:path w="40640" h="5079">
                <a:moveTo>
                  <a:pt x="0" y="2365"/>
                </a:moveTo>
                <a:lnTo>
                  <a:pt x="40399" y="2365"/>
                </a:lnTo>
              </a:path>
            </a:pathLst>
          </a:custGeom>
          <a:ln w="600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7079752" y="4158002"/>
            <a:ext cx="48895" cy="2540"/>
          </a:xfrm>
          <a:custGeom>
            <a:avLst/>
            <a:gdLst/>
            <a:ahLst/>
            <a:cxnLst/>
            <a:rect l="l" t="t" r="r" b="b"/>
            <a:pathLst>
              <a:path w="48895" h="2539">
                <a:moveTo>
                  <a:pt x="0" y="1182"/>
                </a:moveTo>
                <a:lnTo>
                  <a:pt x="48853" y="1182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7350327" y="4151813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5970" y="0"/>
                </a:lnTo>
              </a:path>
            </a:pathLst>
          </a:custGeom>
          <a:ln w="418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7340931" y="4153270"/>
            <a:ext cx="25400" cy="2540"/>
          </a:xfrm>
          <a:custGeom>
            <a:avLst/>
            <a:gdLst/>
            <a:ahLst/>
            <a:cxnLst/>
            <a:rect l="l" t="t" r="r" b="b"/>
            <a:pathLst>
              <a:path w="25400" h="2539">
                <a:moveTo>
                  <a:pt x="0" y="1182"/>
                </a:moveTo>
                <a:lnTo>
                  <a:pt x="25366" y="1182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7340931" y="4155636"/>
            <a:ext cx="34290" cy="15875"/>
          </a:xfrm>
          <a:custGeom>
            <a:avLst/>
            <a:gdLst/>
            <a:ahLst/>
            <a:cxnLst/>
            <a:rect l="l" t="t" r="r" b="b"/>
            <a:pathLst>
              <a:path w="34290" h="15875">
                <a:moveTo>
                  <a:pt x="0" y="7689"/>
                </a:moveTo>
                <a:lnTo>
                  <a:pt x="33821" y="7689"/>
                </a:lnTo>
              </a:path>
            </a:pathLst>
          </a:custGeom>
          <a:ln w="1664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7333416" y="4171014"/>
            <a:ext cx="41910" cy="1270"/>
          </a:xfrm>
          <a:custGeom>
            <a:avLst/>
            <a:gdLst/>
            <a:ahLst/>
            <a:cxnLst/>
            <a:rect l="l" t="t" r="r" b="b"/>
            <a:pathLst>
              <a:path w="41909" h="1270">
                <a:moveTo>
                  <a:pt x="0" y="591"/>
                </a:moveTo>
                <a:lnTo>
                  <a:pt x="41336" y="591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7333416" y="4172197"/>
            <a:ext cx="48260" cy="22860"/>
          </a:xfrm>
          <a:custGeom>
            <a:avLst/>
            <a:gdLst/>
            <a:ahLst/>
            <a:cxnLst/>
            <a:rect l="l" t="t" r="r" b="b"/>
            <a:pathLst>
              <a:path w="48259" h="22860">
                <a:moveTo>
                  <a:pt x="0" y="11237"/>
                </a:moveTo>
                <a:lnTo>
                  <a:pt x="47914" y="11237"/>
                </a:lnTo>
              </a:path>
            </a:pathLst>
          </a:custGeom>
          <a:ln w="2374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7324021" y="4202362"/>
            <a:ext cx="66040" cy="0"/>
          </a:xfrm>
          <a:custGeom>
            <a:avLst/>
            <a:gdLst/>
            <a:ahLst/>
            <a:cxnLst/>
            <a:rect l="l" t="t" r="r" b="b"/>
            <a:pathLst>
              <a:path w="66040">
                <a:moveTo>
                  <a:pt x="0" y="0"/>
                </a:moveTo>
                <a:lnTo>
                  <a:pt x="65764" y="0"/>
                </a:lnTo>
              </a:path>
            </a:pathLst>
          </a:custGeom>
          <a:ln w="1664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7324021" y="4219514"/>
            <a:ext cx="114935" cy="0"/>
          </a:xfrm>
          <a:custGeom>
            <a:avLst/>
            <a:gdLst/>
            <a:ahLst/>
            <a:cxnLst/>
            <a:rect l="l" t="t" r="r" b="b"/>
            <a:pathLst>
              <a:path w="114934">
                <a:moveTo>
                  <a:pt x="0" y="0"/>
                </a:moveTo>
                <a:lnTo>
                  <a:pt x="114618" y="0"/>
                </a:lnTo>
              </a:path>
            </a:pathLst>
          </a:custGeom>
          <a:ln w="2019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6932249" y="4152087"/>
            <a:ext cx="8890" cy="3810"/>
          </a:xfrm>
          <a:custGeom>
            <a:avLst/>
            <a:gdLst/>
            <a:ahLst/>
            <a:cxnLst/>
            <a:rect l="l" t="t" r="r" b="b"/>
            <a:pathLst>
              <a:path w="8890" h="3810">
                <a:moveTo>
                  <a:pt x="0" y="1774"/>
                </a:moveTo>
                <a:lnTo>
                  <a:pt x="8455" y="1774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6924733" y="4173971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4">
                <a:moveTo>
                  <a:pt x="0" y="0"/>
                </a:moveTo>
                <a:lnTo>
                  <a:pt x="229238" y="0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6915339" y="4177520"/>
            <a:ext cx="238760" cy="0"/>
          </a:xfrm>
          <a:custGeom>
            <a:avLst/>
            <a:gdLst/>
            <a:ahLst/>
            <a:cxnLst/>
            <a:rect l="l" t="t" r="r" b="b"/>
            <a:pathLst>
              <a:path w="238759">
                <a:moveTo>
                  <a:pt x="0" y="0"/>
                </a:moveTo>
                <a:lnTo>
                  <a:pt x="238633" y="0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6915339" y="4184617"/>
            <a:ext cx="245745" cy="0"/>
          </a:xfrm>
          <a:custGeom>
            <a:avLst/>
            <a:gdLst/>
            <a:ahLst/>
            <a:cxnLst/>
            <a:rect l="l" t="t" r="r" b="b"/>
            <a:pathLst>
              <a:path w="245745">
                <a:moveTo>
                  <a:pt x="0" y="0"/>
                </a:moveTo>
                <a:lnTo>
                  <a:pt x="245208" y="0"/>
                </a:lnTo>
              </a:path>
            </a:pathLst>
          </a:custGeom>
          <a:ln w="1191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6906883" y="4194081"/>
            <a:ext cx="311150" cy="0"/>
          </a:xfrm>
          <a:custGeom>
            <a:avLst/>
            <a:gdLst/>
            <a:ahLst/>
            <a:cxnLst/>
            <a:rect l="l" t="t" r="r" b="b"/>
            <a:pathLst>
              <a:path w="311150">
                <a:moveTo>
                  <a:pt x="0" y="0"/>
                </a:moveTo>
                <a:lnTo>
                  <a:pt x="310973" y="0"/>
                </a:lnTo>
              </a:path>
            </a:pathLst>
          </a:custGeom>
          <a:ln w="95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6898427" y="4199995"/>
            <a:ext cx="320040" cy="0"/>
          </a:xfrm>
          <a:custGeom>
            <a:avLst/>
            <a:gdLst/>
            <a:ahLst/>
            <a:cxnLst/>
            <a:rect l="l" t="t" r="r" b="b"/>
            <a:pathLst>
              <a:path w="320040">
                <a:moveTo>
                  <a:pt x="0" y="0"/>
                </a:moveTo>
                <a:lnTo>
                  <a:pt x="319429" y="0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6867425" y="4153270"/>
            <a:ext cx="7620" cy="12065"/>
          </a:xfrm>
          <a:custGeom>
            <a:avLst/>
            <a:gdLst/>
            <a:ahLst/>
            <a:cxnLst/>
            <a:rect l="l" t="t" r="r" b="b"/>
            <a:pathLst>
              <a:path w="7620" h="12064">
                <a:moveTo>
                  <a:pt x="0" y="5914"/>
                </a:moveTo>
                <a:lnTo>
                  <a:pt x="7517" y="5914"/>
                </a:lnTo>
              </a:path>
            </a:pathLst>
          </a:custGeom>
          <a:ln w="13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6858029" y="4165099"/>
            <a:ext cx="17145" cy="7620"/>
          </a:xfrm>
          <a:custGeom>
            <a:avLst/>
            <a:gdLst/>
            <a:ahLst/>
            <a:cxnLst/>
            <a:rect l="l" t="t" r="r" b="b"/>
            <a:pathLst>
              <a:path w="17145" h="7620">
                <a:moveTo>
                  <a:pt x="0" y="3548"/>
                </a:moveTo>
                <a:lnTo>
                  <a:pt x="16912" y="3548"/>
                </a:lnTo>
              </a:path>
            </a:pathLst>
          </a:custGeom>
          <a:ln w="836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6858029" y="4172197"/>
            <a:ext cx="24765" cy="20320"/>
          </a:xfrm>
          <a:custGeom>
            <a:avLst/>
            <a:gdLst/>
            <a:ahLst/>
            <a:cxnLst/>
            <a:rect l="l" t="t" r="r" b="b"/>
            <a:pathLst>
              <a:path w="24765" h="20320">
                <a:moveTo>
                  <a:pt x="0" y="10054"/>
                </a:moveTo>
                <a:lnTo>
                  <a:pt x="24427" y="10054"/>
                </a:lnTo>
              </a:path>
            </a:pathLst>
          </a:custGeom>
          <a:ln w="2137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6849574" y="4192306"/>
            <a:ext cx="33020" cy="2540"/>
          </a:xfrm>
          <a:custGeom>
            <a:avLst/>
            <a:gdLst/>
            <a:ahLst/>
            <a:cxnLst/>
            <a:rect l="l" t="t" r="r" b="b"/>
            <a:pathLst>
              <a:path w="33020" h="2539">
                <a:moveTo>
                  <a:pt x="0" y="1182"/>
                </a:moveTo>
                <a:lnTo>
                  <a:pt x="32883" y="1182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6849574" y="4194673"/>
            <a:ext cx="40640" cy="7620"/>
          </a:xfrm>
          <a:custGeom>
            <a:avLst/>
            <a:gdLst/>
            <a:ahLst/>
            <a:cxnLst/>
            <a:rect l="l" t="t" r="r" b="b"/>
            <a:pathLst>
              <a:path w="40640" h="7620">
                <a:moveTo>
                  <a:pt x="0" y="3548"/>
                </a:moveTo>
                <a:lnTo>
                  <a:pt x="40398" y="3548"/>
                </a:lnTo>
              </a:path>
            </a:pathLst>
          </a:custGeom>
          <a:ln w="836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6652279" y="4217148"/>
            <a:ext cx="573405" cy="0"/>
          </a:xfrm>
          <a:custGeom>
            <a:avLst/>
            <a:gdLst/>
            <a:ahLst/>
            <a:cxnLst/>
            <a:rect l="l" t="t" r="r" b="b"/>
            <a:pathLst>
              <a:path w="573404">
                <a:moveTo>
                  <a:pt x="0" y="0"/>
                </a:moveTo>
                <a:lnTo>
                  <a:pt x="573095" y="0"/>
                </a:lnTo>
              </a:path>
            </a:pathLst>
          </a:custGeom>
          <a:ln w="10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6643823" y="4226020"/>
            <a:ext cx="655320" cy="0"/>
          </a:xfrm>
          <a:custGeom>
            <a:avLst/>
            <a:gdLst/>
            <a:ahLst/>
            <a:cxnLst/>
            <a:rect l="l" t="t" r="r" b="b"/>
            <a:pathLst>
              <a:path w="655320">
                <a:moveTo>
                  <a:pt x="0" y="0"/>
                </a:moveTo>
                <a:lnTo>
                  <a:pt x="654830" y="0"/>
                </a:lnTo>
              </a:path>
            </a:pathLst>
          </a:custGeom>
          <a:ln w="95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7071296" y="4160959"/>
            <a:ext cx="66040" cy="0"/>
          </a:xfrm>
          <a:custGeom>
            <a:avLst/>
            <a:gdLst/>
            <a:ahLst/>
            <a:cxnLst/>
            <a:rect l="l" t="t" r="r" b="b"/>
            <a:pathLst>
              <a:path w="66040">
                <a:moveTo>
                  <a:pt x="0" y="0"/>
                </a:moveTo>
                <a:lnTo>
                  <a:pt x="65764" y="0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7062840" y="4162733"/>
            <a:ext cx="74295" cy="0"/>
          </a:xfrm>
          <a:custGeom>
            <a:avLst/>
            <a:gdLst/>
            <a:ahLst/>
            <a:cxnLst/>
            <a:rect l="l" t="t" r="r" b="b"/>
            <a:pathLst>
              <a:path w="74295">
                <a:moveTo>
                  <a:pt x="0" y="0"/>
                </a:moveTo>
                <a:lnTo>
                  <a:pt x="74220" y="0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7250740" y="4163916"/>
            <a:ext cx="9525" cy="2540"/>
          </a:xfrm>
          <a:custGeom>
            <a:avLst/>
            <a:gdLst/>
            <a:ahLst/>
            <a:cxnLst/>
            <a:rect l="l" t="t" r="r" b="b"/>
            <a:pathLst>
              <a:path w="9525" h="2539">
                <a:moveTo>
                  <a:pt x="0" y="1182"/>
                </a:moveTo>
                <a:lnTo>
                  <a:pt x="9395" y="1182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7250740" y="4166282"/>
            <a:ext cx="17145" cy="7620"/>
          </a:xfrm>
          <a:custGeom>
            <a:avLst/>
            <a:gdLst/>
            <a:ahLst/>
            <a:cxnLst/>
            <a:rect l="l" t="t" r="r" b="b"/>
            <a:pathLst>
              <a:path w="17145" h="7620">
                <a:moveTo>
                  <a:pt x="0" y="3548"/>
                </a:moveTo>
                <a:lnTo>
                  <a:pt x="16910" y="3548"/>
                </a:lnTo>
              </a:path>
            </a:pathLst>
          </a:custGeom>
          <a:ln w="836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7242285" y="4173380"/>
            <a:ext cx="25400" cy="5080"/>
          </a:xfrm>
          <a:custGeom>
            <a:avLst/>
            <a:gdLst/>
            <a:ahLst/>
            <a:cxnLst/>
            <a:rect l="l" t="t" r="r" b="b"/>
            <a:pathLst>
              <a:path w="25400" h="5079">
                <a:moveTo>
                  <a:pt x="0" y="2365"/>
                </a:moveTo>
                <a:lnTo>
                  <a:pt x="25366" y="2365"/>
                </a:lnTo>
              </a:path>
            </a:pathLst>
          </a:custGeom>
          <a:ln w="600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7242285" y="4178112"/>
            <a:ext cx="34290" cy="12065"/>
          </a:xfrm>
          <a:custGeom>
            <a:avLst/>
            <a:gdLst/>
            <a:ahLst/>
            <a:cxnLst/>
            <a:rect l="l" t="t" r="r" b="b"/>
            <a:pathLst>
              <a:path w="34290" h="12064">
                <a:moveTo>
                  <a:pt x="0" y="5914"/>
                </a:moveTo>
                <a:lnTo>
                  <a:pt x="33821" y="5914"/>
                </a:lnTo>
              </a:path>
            </a:pathLst>
          </a:custGeom>
          <a:ln w="13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7242285" y="4189941"/>
            <a:ext cx="41910" cy="5080"/>
          </a:xfrm>
          <a:custGeom>
            <a:avLst/>
            <a:gdLst/>
            <a:ahLst/>
            <a:cxnLst/>
            <a:rect l="l" t="t" r="r" b="b"/>
            <a:pathLst>
              <a:path w="41909" h="5079">
                <a:moveTo>
                  <a:pt x="0" y="2365"/>
                </a:moveTo>
                <a:lnTo>
                  <a:pt x="41336" y="2365"/>
                </a:lnTo>
              </a:path>
            </a:pathLst>
          </a:custGeom>
          <a:ln w="600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7234768" y="4204136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369" y="0"/>
                </a:lnTo>
              </a:path>
            </a:pathLst>
          </a:custGeom>
          <a:ln w="2019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6840179" y="4214191"/>
            <a:ext cx="458470" cy="0"/>
          </a:xfrm>
          <a:custGeom>
            <a:avLst/>
            <a:gdLst/>
            <a:ahLst/>
            <a:cxnLst/>
            <a:rect l="l" t="t" r="r" b="b"/>
            <a:pathLst>
              <a:path w="458470">
                <a:moveTo>
                  <a:pt x="0" y="0"/>
                </a:moveTo>
                <a:lnTo>
                  <a:pt x="458475" y="0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7055324" y="4166331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192" y="0"/>
                </a:lnTo>
              </a:path>
            </a:pathLst>
          </a:custGeom>
          <a:ln w="536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7046869" y="4170016"/>
            <a:ext cx="107314" cy="0"/>
          </a:xfrm>
          <a:custGeom>
            <a:avLst/>
            <a:gdLst/>
            <a:ahLst/>
            <a:cxnLst/>
            <a:rect l="l" t="t" r="r" b="b"/>
            <a:pathLst>
              <a:path w="107315">
                <a:moveTo>
                  <a:pt x="0" y="0"/>
                </a:moveTo>
                <a:lnTo>
                  <a:pt x="107103" y="0"/>
                </a:lnTo>
              </a:path>
            </a:pathLst>
          </a:custGeom>
          <a:ln w="454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6489746" y="4175745"/>
            <a:ext cx="8890" cy="9525"/>
          </a:xfrm>
          <a:custGeom>
            <a:avLst/>
            <a:gdLst/>
            <a:ahLst/>
            <a:cxnLst/>
            <a:rect l="l" t="t" r="r" b="b"/>
            <a:pathLst>
              <a:path w="8889" h="9525">
                <a:moveTo>
                  <a:pt x="0" y="4731"/>
                </a:moveTo>
                <a:lnTo>
                  <a:pt x="8457" y="4731"/>
                </a:lnTo>
              </a:path>
            </a:pathLst>
          </a:custGeom>
          <a:ln w="10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6480352" y="4185209"/>
            <a:ext cx="18415" cy="6350"/>
          </a:xfrm>
          <a:custGeom>
            <a:avLst/>
            <a:gdLst/>
            <a:ahLst/>
            <a:cxnLst/>
            <a:rect l="l" t="t" r="r" b="b"/>
            <a:pathLst>
              <a:path w="18414" h="6350">
                <a:moveTo>
                  <a:pt x="0" y="2957"/>
                </a:moveTo>
                <a:lnTo>
                  <a:pt x="17851" y="2957"/>
                </a:lnTo>
              </a:path>
            </a:pathLst>
          </a:custGeom>
          <a:ln w="718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6480352" y="4191124"/>
            <a:ext cx="25400" cy="21590"/>
          </a:xfrm>
          <a:custGeom>
            <a:avLst/>
            <a:gdLst/>
            <a:ahLst/>
            <a:cxnLst/>
            <a:rect l="l" t="t" r="r" b="b"/>
            <a:pathLst>
              <a:path w="25400" h="21589">
                <a:moveTo>
                  <a:pt x="0" y="10646"/>
                </a:moveTo>
                <a:lnTo>
                  <a:pt x="25366" y="10646"/>
                </a:lnTo>
              </a:path>
            </a:pathLst>
          </a:custGeom>
          <a:ln w="2256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6480352" y="4212416"/>
            <a:ext cx="32384" cy="2540"/>
          </a:xfrm>
          <a:custGeom>
            <a:avLst/>
            <a:gdLst/>
            <a:ahLst/>
            <a:cxnLst/>
            <a:rect l="l" t="t" r="r" b="b"/>
            <a:pathLst>
              <a:path w="32384" h="2539">
                <a:moveTo>
                  <a:pt x="0" y="1182"/>
                </a:moveTo>
                <a:lnTo>
                  <a:pt x="31941" y="1182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6471897" y="4214782"/>
            <a:ext cx="40640" cy="10795"/>
          </a:xfrm>
          <a:custGeom>
            <a:avLst/>
            <a:gdLst/>
            <a:ahLst/>
            <a:cxnLst/>
            <a:rect l="l" t="t" r="r" b="b"/>
            <a:pathLst>
              <a:path w="40640" h="10795">
                <a:moveTo>
                  <a:pt x="0" y="5323"/>
                </a:moveTo>
                <a:lnTo>
                  <a:pt x="40396" y="5323"/>
                </a:lnTo>
              </a:path>
            </a:pathLst>
          </a:custGeom>
          <a:ln w="1191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6686102" y="4179294"/>
            <a:ext cx="7620" cy="1270"/>
          </a:xfrm>
          <a:custGeom>
            <a:avLst/>
            <a:gdLst/>
            <a:ahLst/>
            <a:cxnLst/>
            <a:rect l="l" t="t" r="r" b="b"/>
            <a:pathLst>
              <a:path w="7620" h="1270">
                <a:moveTo>
                  <a:pt x="0" y="591"/>
                </a:moveTo>
                <a:lnTo>
                  <a:pt x="7515" y="591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6686102" y="4180477"/>
            <a:ext cx="16510" cy="2540"/>
          </a:xfrm>
          <a:custGeom>
            <a:avLst/>
            <a:gdLst/>
            <a:ahLst/>
            <a:cxnLst/>
            <a:rect l="l" t="t" r="r" b="b"/>
            <a:pathLst>
              <a:path w="16509" h="2539">
                <a:moveTo>
                  <a:pt x="0" y="1182"/>
                </a:moveTo>
                <a:lnTo>
                  <a:pt x="15971" y="1182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6677648" y="4182843"/>
            <a:ext cx="24765" cy="7620"/>
          </a:xfrm>
          <a:custGeom>
            <a:avLst/>
            <a:gdLst/>
            <a:ahLst/>
            <a:cxnLst/>
            <a:rect l="l" t="t" r="r" b="b"/>
            <a:pathLst>
              <a:path w="24765" h="7620">
                <a:moveTo>
                  <a:pt x="0" y="3548"/>
                </a:moveTo>
                <a:lnTo>
                  <a:pt x="24426" y="3548"/>
                </a:lnTo>
              </a:path>
            </a:pathLst>
          </a:custGeom>
          <a:ln w="836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7415152" y="4187575"/>
            <a:ext cx="8890" cy="2540"/>
          </a:xfrm>
          <a:custGeom>
            <a:avLst/>
            <a:gdLst/>
            <a:ahLst/>
            <a:cxnLst/>
            <a:rect l="l" t="t" r="r" b="b"/>
            <a:pathLst>
              <a:path w="8890" h="2539">
                <a:moveTo>
                  <a:pt x="0" y="1182"/>
                </a:moveTo>
                <a:lnTo>
                  <a:pt x="8455" y="1182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60" name="object 160"/>
          <p:cNvSpPr/>
          <p:nvPr/>
        </p:nvSpPr>
        <p:spPr>
          <a:xfrm>
            <a:off x="7415152" y="4189941"/>
            <a:ext cx="15240" cy="5080"/>
          </a:xfrm>
          <a:custGeom>
            <a:avLst/>
            <a:gdLst/>
            <a:ahLst/>
            <a:cxnLst/>
            <a:rect l="l" t="t" r="r" b="b"/>
            <a:pathLst>
              <a:path w="15240" h="5079">
                <a:moveTo>
                  <a:pt x="0" y="2365"/>
                </a:moveTo>
                <a:lnTo>
                  <a:pt x="15032" y="2365"/>
                </a:lnTo>
              </a:path>
            </a:pathLst>
          </a:custGeom>
          <a:ln w="600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61" name="object 161"/>
          <p:cNvSpPr/>
          <p:nvPr/>
        </p:nvSpPr>
        <p:spPr>
          <a:xfrm>
            <a:off x="7406696" y="4194673"/>
            <a:ext cx="23495" cy="7620"/>
          </a:xfrm>
          <a:custGeom>
            <a:avLst/>
            <a:gdLst/>
            <a:ahLst/>
            <a:cxnLst/>
            <a:rect l="l" t="t" r="r" b="b"/>
            <a:pathLst>
              <a:path w="23495" h="7620">
                <a:moveTo>
                  <a:pt x="0" y="3548"/>
                </a:moveTo>
                <a:lnTo>
                  <a:pt x="23488" y="3548"/>
                </a:lnTo>
              </a:path>
            </a:pathLst>
          </a:custGeom>
          <a:ln w="836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7398240" y="4201770"/>
            <a:ext cx="32384" cy="6350"/>
          </a:xfrm>
          <a:custGeom>
            <a:avLst/>
            <a:gdLst/>
            <a:ahLst/>
            <a:cxnLst/>
            <a:rect l="l" t="t" r="r" b="b"/>
            <a:pathLst>
              <a:path w="32384" h="6350">
                <a:moveTo>
                  <a:pt x="0" y="2957"/>
                </a:moveTo>
                <a:lnTo>
                  <a:pt x="31943" y="2957"/>
                </a:lnTo>
              </a:path>
            </a:pathLst>
          </a:custGeom>
          <a:ln w="718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7389786" y="4208867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853" y="0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64" name="object 164"/>
          <p:cNvSpPr/>
          <p:nvPr/>
        </p:nvSpPr>
        <p:spPr>
          <a:xfrm>
            <a:off x="6652279" y="4201453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8248" y="0"/>
                </a:lnTo>
              </a:path>
            </a:pathLst>
          </a:custGeom>
          <a:ln w="2319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65" name="object 165"/>
          <p:cNvSpPr/>
          <p:nvPr/>
        </p:nvSpPr>
        <p:spPr>
          <a:xfrm>
            <a:off x="7717670" y="4192306"/>
            <a:ext cx="8890" cy="3810"/>
          </a:xfrm>
          <a:custGeom>
            <a:avLst/>
            <a:gdLst/>
            <a:ahLst/>
            <a:cxnLst/>
            <a:rect l="l" t="t" r="r" b="b"/>
            <a:pathLst>
              <a:path w="8890" h="3810">
                <a:moveTo>
                  <a:pt x="0" y="1774"/>
                </a:moveTo>
                <a:lnTo>
                  <a:pt x="8455" y="1774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66" name="object 166"/>
          <p:cNvSpPr/>
          <p:nvPr/>
        </p:nvSpPr>
        <p:spPr>
          <a:xfrm>
            <a:off x="7717670" y="4195855"/>
            <a:ext cx="16510" cy="19050"/>
          </a:xfrm>
          <a:custGeom>
            <a:avLst/>
            <a:gdLst/>
            <a:ahLst/>
            <a:cxnLst/>
            <a:rect l="l" t="t" r="r" b="b"/>
            <a:pathLst>
              <a:path w="16509" h="19050">
                <a:moveTo>
                  <a:pt x="0" y="9463"/>
                </a:moveTo>
                <a:lnTo>
                  <a:pt x="15972" y="9463"/>
                </a:lnTo>
              </a:path>
            </a:pathLst>
          </a:custGeom>
          <a:ln w="2019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67" name="object 167"/>
          <p:cNvSpPr/>
          <p:nvPr/>
        </p:nvSpPr>
        <p:spPr>
          <a:xfrm>
            <a:off x="7708275" y="4214782"/>
            <a:ext cx="25400" cy="7620"/>
          </a:xfrm>
          <a:custGeom>
            <a:avLst/>
            <a:gdLst/>
            <a:ahLst/>
            <a:cxnLst/>
            <a:rect l="l" t="t" r="r" b="b"/>
            <a:pathLst>
              <a:path w="25400" h="7620">
                <a:moveTo>
                  <a:pt x="0" y="3548"/>
                </a:moveTo>
                <a:lnTo>
                  <a:pt x="25367" y="3548"/>
                </a:lnTo>
              </a:path>
            </a:pathLst>
          </a:custGeom>
          <a:ln w="836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7708275" y="4221880"/>
            <a:ext cx="32384" cy="10795"/>
          </a:xfrm>
          <a:custGeom>
            <a:avLst/>
            <a:gdLst/>
            <a:ahLst/>
            <a:cxnLst/>
            <a:rect l="l" t="t" r="r" b="b"/>
            <a:pathLst>
              <a:path w="32384" h="10795">
                <a:moveTo>
                  <a:pt x="0" y="5323"/>
                </a:moveTo>
                <a:lnTo>
                  <a:pt x="31942" y="5323"/>
                </a:lnTo>
              </a:path>
            </a:pathLst>
          </a:custGeom>
          <a:ln w="1191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6414587" y="4231935"/>
            <a:ext cx="311150" cy="0"/>
          </a:xfrm>
          <a:custGeom>
            <a:avLst/>
            <a:gdLst/>
            <a:ahLst/>
            <a:cxnLst/>
            <a:rect l="l" t="t" r="r" b="b"/>
            <a:pathLst>
              <a:path w="311150">
                <a:moveTo>
                  <a:pt x="0" y="0"/>
                </a:moveTo>
                <a:lnTo>
                  <a:pt x="310973" y="0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0" name="object 170"/>
          <p:cNvSpPr/>
          <p:nvPr/>
        </p:nvSpPr>
        <p:spPr>
          <a:xfrm>
            <a:off x="7504404" y="4197860"/>
            <a:ext cx="8890" cy="3810"/>
          </a:xfrm>
          <a:custGeom>
            <a:avLst/>
            <a:gdLst/>
            <a:ahLst/>
            <a:cxnLst/>
            <a:rect l="l" t="t" r="r" b="b"/>
            <a:pathLst>
              <a:path w="8890" h="3810">
                <a:moveTo>
                  <a:pt x="0" y="1637"/>
                </a:moveTo>
                <a:lnTo>
                  <a:pt x="8455" y="1637"/>
                </a:lnTo>
              </a:path>
            </a:pathLst>
          </a:custGeom>
          <a:ln w="454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7676333" y="4198221"/>
            <a:ext cx="8890" cy="1270"/>
          </a:xfrm>
          <a:custGeom>
            <a:avLst/>
            <a:gdLst/>
            <a:ahLst/>
            <a:cxnLst/>
            <a:rect l="l" t="t" r="r" b="b"/>
            <a:pathLst>
              <a:path w="8890" h="1270">
                <a:moveTo>
                  <a:pt x="0" y="591"/>
                </a:moveTo>
                <a:lnTo>
                  <a:pt x="8454" y="591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2" name="object 172"/>
          <p:cNvSpPr/>
          <p:nvPr/>
        </p:nvSpPr>
        <p:spPr>
          <a:xfrm>
            <a:off x="7667876" y="4199404"/>
            <a:ext cx="17145" cy="9525"/>
          </a:xfrm>
          <a:custGeom>
            <a:avLst/>
            <a:gdLst/>
            <a:ahLst/>
            <a:cxnLst/>
            <a:rect l="l" t="t" r="r" b="b"/>
            <a:pathLst>
              <a:path w="17145" h="9525">
                <a:moveTo>
                  <a:pt x="0" y="4731"/>
                </a:moveTo>
                <a:lnTo>
                  <a:pt x="16911" y="4731"/>
                </a:lnTo>
              </a:path>
            </a:pathLst>
          </a:custGeom>
          <a:ln w="10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3" name="object 173"/>
          <p:cNvSpPr/>
          <p:nvPr/>
        </p:nvSpPr>
        <p:spPr>
          <a:xfrm>
            <a:off x="7667876" y="4208867"/>
            <a:ext cx="25400" cy="8890"/>
          </a:xfrm>
          <a:custGeom>
            <a:avLst/>
            <a:gdLst/>
            <a:ahLst/>
            <a:cxnLst/>
            <a:rect l="l" t="t" r="r" b="b"/>
            <a:pathLst>
              <a:path w="25400" h="8889">
                <a:moveTo>
                  <a:pt x="0" y="4140"/>
                </a:moveTo>
                <a:lnTo>
                  <a:pt x="25367" y="4140"/>
                </a:lnTo>
              </a:path>
            </a:pathLst>
          </a:custGeom>
          <a:ln w="95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4" name="object 174"/>
          <p:cNvSpPr/>
          <p:nvPr/>
        </p:nvSpPr>
        <p:spPr>
          <a:xfrm>
            <a:off x="7659421" y="4217148"/>
            <a:ext cx="34290" cy="8890"/>
          </a:xfrm>
          <a:custGeom>
            <a:avLst/>
            <a:gdLst/>
            <a:ahLst/>
            <a:cxnLst/>
            <a:rect l="l" t="t" r="r" b="b"/>
            <a:pathLst>
              <a:path w="34290" h="8889">
                <a:moveTo>
                  <a:pt x="0" y="4140"/>
                </a:moveTo>
                <a:lnTo>
                  <a:pt x="33822" y="4140"/>
                </a:lnTo>
              </a:path>
            </a:pathLst>
          </a:custGeom>
          <a:ln w="95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5" name="object 175"/>
          <p:cNvSpPr/>
          <p:nvPr/>
        </p:nvSpPr>
        <p:spPr>
          <a:xfrm>
            <a:off x="7659421" y="4225428"/>
            <a:ext cx="40640" cy="7620"/>
          </a:xfrm>
          <a:custGeom>
            <a:avLst/>
            <a:gdLst/>
            <a:ahLst/>
            <a:cxnLst/>
            <a:rect l="l" t="t" r="r" b="b"/>
            <a:pathLst>
              <a:path w="40640" h="7620">
                <a:moveTo>
                  <a:pt x="0" y="3548"/>
                </a:moveTo>
                <a:lnTo>
                  <a:pt x="40398" y="3548"/>
                </a:lnTo>
              </a:path>
            </a:pathLst>
          </a:custGeom>
          <a:ln w="836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6" name="object 176"/>
          <p:cNvSpPr/>
          <p:nvPr/>
        </p:nvSpPr>
        <p:spPr>
          <a:xfrm>
            <a:off x="7659421" y="4235484"/>
            <a:ext cx="81280" cy="0"/>
          </a:xfrm>
          <a:custGeom>
            <a:avLst/>
            <a:gdLst/>
            <a:ahLst/>
            <a:cxnLst/>
            <a:rect l="l" t="t" r="r" b="b"/>
            <a:pathLst>
              <a:path w="81279">
                <a:moveTo>
                  <a:pt x="0" y="0"/>
                </a:moveTo>
                <a:lnTo>
                  <a:pt x="80796" y="0"/>
                </a:lnTo>
              </a:path>
            </a:pathLst>
          </a:custGeom>
          <a:ln w="718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7" name="object 177"/>
          <p:cNvSpPr/>
          <p:nvPr/>
        </p:nvSpPr>
        <p:spPr>
          <a:xfrm>
            <a:off x="7634995" y="4243173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091" y="0"/>
                </a:lnTo>
              </a:path>
            </a:pathLst>
          </a:custGeom>
          <a:ln w="836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8" name="object 178"/>
          <p:cNvSpPr/>
          <p:nvPr/>
        </p:nvSpPr>
        <p:spPr>
          <a:xfrm>
            <a:off x="7495949" y="4200587"/>
            <a:ext cx="24765" cy="7620"/>
          </a:xfrm>
          <a:custGeom>
            <a:avLst/>
            <a:gdLst/>
            <a:ahLst/>
            <a:cxnLst/>
            <a:rect l="l" t="t" r="r" b="b"/>
            <a:pathLst>
              <a:path w="24765" h="7620">
                <a:moveTo>
                  <a:pt x="0" y="3548"/>
                </a:moveTo>
                <a:lnTo>
                  <a:pt x="24426" y="3548"/>
                </a:lnTo>
              </a:path>
            </a:pathLst>
          </a:custGeom>
          <a:ln w="836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9" name="object 179"/>
          <p:cNvSpPr/>
          <p:nvPr/>
        </p:nvSpPr>
        <p:spPr>
          <a:xfrm>
            <a:off x="7487494" y="4207685"/>
            <a:ext cx="33020" cy="1270"/>
          </a:xfrm>
          <a:custGeom>
            <a:avLst/>
            <a:gdLst/>
            <a:ahLst/>
            <a:cxnLst/>
            <a:rect l="l" t="t" r="r" b="b"/>
            <a:pathLst>
              <a:path w="33020" h="1270">
                <a:moveTo>
                  <a:pt x="0" y="591"/>
                </a:moveTo>
                <a:lnTo>
                  <a:pt x="32881" y="591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0" name="object 180"/>
          <p:cNvSpPr/>
          <p:nvPr/>
        </p:nvSpPr>
        <p:spPr>
          <a:xfrm>
            <a:off x="7487494" y="4208867"/>
            <a:ext cx="41910" cy="3810"/>
          </a:xfrm>
          <a:custGeom>
            <a:avLst/>
            <a:gdLst/>
            <a:ahLst/>
            <a:cxnLst/>
            <a:rect l="l" t="t" r="r" b="b"/>
            <a:pathLst>
              <a:path w="41909" h="3810">
                <a:moveTo>
                  <a:pt x="0" y="1774"/>
                </a:moveTo>
                <a:lnTo>
                  <a:pt x="41336" y="1774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1" name="object 181"/>
          <p:cNvSpPr/>
          <p:nvPr/>
        </p:nvSpPr>
        <p:spPr>
          <a:xfrm>
            <a:off x="7470584" y="4215965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8246" y="0"/>
                </a:lnTo>
              </a:path>
            </a:pathLst>
          </a:custGeom>
          <a:ln w="836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2" name="object 182"/>
          <p:cNvSpPr/>
          <p:nvPr/>
        </p:nvSpPr>
        <p:spPr>
          <a:xfrm>
            <a:off x="7463066" y="4222471"/>
            <a:ext cx="66040" cy="0"/>
          </a:xfrm>
          <a:custGeom>
            <a:avLst/>
            <a:gdLst/>
            <a:ahLst/>
            <a:cxnLst/>
            <a:rect l="l" t="t" r="r" b="b"/>
            <a:pathLst>
              <a:path w="66040">
                <a:moveTo>
                  <a:pt x="0" y="0"/>
                </a:moveTo>
                <a:lnTo>
                  <a:pt x="65764" y="0"/>
                </a:lnTo>
              </a:path>
            </a:pathLst>
          </a:custGeom>
          <a:ln w="718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3" name="object 183"/>
          <p:cNvSpPr/>
          <p:nvPr/>
        </p:nvSpPr>
        <p:spPr>
          <a:xfrm>
            <a:off x="6725561" y="4233117"/>
            <a:ext cx="810895" cy="0"/>
          </a:xfrm>
          <a:custGeom>
            <a:avLst/>
            <a:gdLst/>
            <a:ahLst/>
            <a:cxnLst/>
            <a:rect l="l" t="t" r="r" b="b"/>
            <a:pathLst>
              <a:path w="810895">
                <a:moveTo>
                  <a:pt x="0" y="0"/>
                </a:moveTo>
                <a:lnTo>
                  <a:pt x="810787" y="0"/>
                </a:lnTo>
              </a:path>
            </a:pathLst>
          </a:custGeom>
          <a:ln w="1664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4" name="object 184"/>
          <p:cNvSpPr/>
          <p:nvPr/>
        </p:nvSpPr>
        <p:spPr>
          <a:xfrm>
            <a:off x="7454610" y="4246721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193" y="0"/>
                </a:lnTo>
              </a:path>
            </a:pathLst>
          </a:custGeom>
          <a:ln w="13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5" name="object 185"/>
          <p:cNvSpPr/>
          <p:nvPr/>
        </p:nvSpPr>
        <p:spPr>
          <a:xfrm>
            <a:off x="6562088" y="4201955"/>
            <a:ext cx="8890" cy="4445"/>
          </a:xfrm>
          <a:custGeom>
            <a:avLst/>
            <a:gdLst/>
            <a:ahLst/>
            <a:cxnLst/>
            <a:rect l="l" t="t" r="r" b="b"/>
            <a:pathLst>
              <a:path w="8890" h="4445">
                <a:moveTo>
                  <a:pt x="0" y="2047"/>
                </a:moveTo>
                <a:lnTo>
                  <a:pt x="8454" y="2047"/>
                </a:lnTo>
              </a:path>
            </a:pathLst>
          </a:custGeom>
          <a:ln w="536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6" name="object 186"/>
          <p:cNvSpPr/>
          <p:nvPr/>
        </p:nvSpPr>
        <p:spPr>
          <a:xfrm>
            <a:off x="6553633" y="4206502"/>
            <a:ext cx="25400" cy="7620"/>
          </a:xfrm>
          <a:custGeom>
            <a:avLst/>
            <a:gdLst/>
            <a:ahLst/>
            <a:cxnLst/>
            <a:rect l="l" t="t" r="r" b="b"/>
            <a:pathLst>
              <a:path w="25400" h="7620">
                <a:moveTo>
                  <a:pt x="0" y="3548"/>
                </a:moveTo>
                <a:lnTo>
                  <a:pt x="25365" y="3548"/>
                </a:lnTo>
              </a:path>
            </a:pathLst>
          </a:custGeom>
          <a:ln w="836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7" name="object 187"/>
          <p:cNvSpPr/>
          <p:nvPr/>
        </p:nvSpPr>
        <p:spPr>
          <a:xfrm>
            <a:off x="6546117" y="4213599"/>
            <a:ext cx="33020" cy="3810"/>
          </a:xfrm>
          <a:custGeom>
            <a:avLst/>
            <a:gdLst/>
            <a:ahLst/>
            <a:cxnLst/>
            <a:rect l="l" t="t" r="r" b="b"/>
            <a:pathLst>
              <a:path w="33020" h="3810">
                <a:moveTo>
                  <a:pt x="0" y="1774"/>
                </a:moveTo>
                <a:lnTo>
                  <a:pt x="32881" y="1774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6546117" y="4217148"/>
            <a:ext cx="41910" cy="5080"/>
          </a:xfrm>
          <a:custGeom>
            <a:avLst/>
            <a:gdLst/>
            <a:ahLst/>
            <a:cxnLst/>
            <a:rect l="l" t="t" r="r" b="b"/>
            <a:pathLst>
              <a:path w="41909" h="5079">
                <a:moveTo>
                  <a:pt x="0" y="2365"/>
                </a:moveTo>
                <a:lnTo>
                  <a:pt x="41336" y="2365"/>
                </a:lnTo>
              </a:path>
            </a:pathLst>
          </a:custGeom>
          <a:ln w="600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9" name="object 189"/>
          <p:cNvSpPr/>
          <p:nvPr/>
        </p:nvSpPr>
        <p:spPr>
          <a:xfrm>
            <a:off x="6520750" y="4223654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6704" y="0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0" name="object 190"/>
          <p:cNvSpPr/>
          <p:nvPr/>
        </p:nvSpPr>
        <p:spPr>
          <a:xfrm>
            <a:off x="6431498" y="4210050"/>
            <a:ext cx="8890" cy="1270"/>
          </a:xfrm>
          <a:custGeom>
            <a:avLst/>
            <a:gdLst/>
            <a:ahLst/>
            <a:cxnLst/>
            <a:rect l="l" t="t" r="r" b="b"/>
            <a:pathLst>
              <a:path w="8889" h="1270">
                <a:moveTo>
                  <a:pt x="0" y="591"/>
                </a:moveTo>
                <a:lnTo>
                  <a:pt x="8455" y="591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1" name="object 191"/>
          <p:cNvSpPr/>
          <p:nvPr/>
        </p:nvSpPr>
        <p:spPr>
          <a:xfrm>
            <a:off x="6431498" y="4211234"/>
            <a:ext cx="17145" cy="2540"/>
          </a:xfrm>
          <a:custGeom>
            <a:avLst/>
            <a:gdLst/>
            <a:ahLst/>
            <a:cxnLst/>
            <a:rect l="l" t="t" r="r" b="b"/>
            <a:pathLst>
              <a:path w="17145" h="2539">
                <a:moveTo>
                  <a:pt x="0" y="1182"/>
                </a:moveTo>
                <a:lnTo>
                  <a:pt x="16910" y="1182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2" name="object 192"/>
          <p:cNvSpPr/>
          <p:nvPr/>
        </p:nvSpPr>
        <p:spPr>
          <a:xfrm>
            <a:off x="6423043" y="4213599"/>
            <a:ext cx="25400" cy="1270"/>
          </a:xfrm>
          <a:custGeom>
            <a:avLst/>
            <a:gdLst/>
            <a:ahLst/>
            <a:cxnLst/>
            <a:rect l="l" t="t" r="r" b="b"/>
            <a:pathLst>
              <a:path w="25400" h="1270">
                <a:moveTo>
                  <a:pt x="0" y="591"/>
                </a:moveTo>
                <a:lnTo>
                  <a:pt x="25366" y="591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3" name="object 193"/>
          <p:cNvSpPr/>
          <p:nvPr/>
        </p:nvSpPr>
        <p:spPr>
          <a:xfrm>
            <a:off x="6423043" y="4214782"/>
            <a:ext cx="33020" cy="7620"/>
          </a:xfrm>
          <a:custGeom>
            <a:avLst/>
            <a:gdLst/>
            <a:ahLst/>
            <a:cxnLst/>
            <a:rect l="l" t="t" r="r" b="b"/>
            <a:pathLst>
              <a:path w="33020" h="7620">
                <a:moveTo>
                  <a:pt x="0" y="3548"/>
                </a:moveTo>
                <a:lnTo>
                  <a:pt x="32881" y="3548"/>
                </a:lnTo>
              </a:path>
            </a:pathLst>
          </a:custGeom>
          <a:ln w="836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4" name="object 194"/>
          <p:cNvSpPr/>
          <p:nvPr/>
        </p:nvSpPr>
        <p:spPr>
          <a:xfrm>
            <a:off x="6414587" y="4221880"/>
            <a:ext cx="48895" cy="3810"/>
          </a:xfrm>
          <a:custGeom>
            <a:avLst/>
            <a:gdLst/>
            <a:ahLst/>
            <a:cxnLst/>
            <a:rect l="l" t="t" r="r" b="b"/>
            <a:pathLst>
              <a:path w="48895" h="3810">
                <a:moveTo>
                  <a:pt x="0" y="1774"/>
                </a:moveTo>
                <a:lnTo>
                  <a:pt x="48852" y="1774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6414587" y="4227795"/>
            <a:ext cx="222250" cy="0"/>
          </a:xfrm>
          <a:custGeom>
            <a:avLst/>
            <a:gdLst/>
            <a:ahLst/>
            <a:cxnLst/>
            <a:rect l="l" t="t" r="r" b="b"/>
            <a:pathLst>
              <a:path w="222250">
                <a:moveTo>
                  <a:pt x="0" y="0"/>
                </a:moveTo>
                <a:lnTo>
                  <a:pt x="221720" y="0"/>
                </a:lnTo>
              </a:path>
            </a:pathLst>
          </a:custGeom>
          <a:ln w="600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6" name="object 196"/>
          <p:cNvSpPr/>
          <p:nvPr/>
        </p:nvSpPr>
        <p:spPr>
          <a:xfrm>
            <a:off x="6407070" y="4234892"/>
            <a:ext cx="318770" cy="0"/>
          </a:xfrm>
          <a:custGeom>
            <a:avLst/>
            <a:gdLst/>
            <a:ahLst/>
            <a:cxnLst/>
            <a:rect l="l" t="t" r="r" b="b"/>
            <a:pathLst>
              <a:path w="318770">
                <a:moveTo>
                  <a:pt x="0" y="0"/>
                </a:moveTo>
                <a:lnTo>
                  <a:pt x="318490" y="0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6407070" y="4238441"/>
            <a:ext cx="908685" cy="0"/>
          </a:xfrm>
          <a:custGeom>
            <a:avLst/>
            <a:gdLst/>
            <a:ahLst/>
            <a:cxnLst/>
            <a:rect l="l" t="t" r="r" b="b"/>
            <a:pathLst>
              <a:path w="908684">
                <a:moveTo>
                  <a:pt x="0" y="0"/>
                </a:moveTo>
                <a:lnTo>
                  <a:pt x="908495" y="0"/>
                </a:lnTo>
              </a:path>
            </a:pathLst>
          </a:custGeom>
          <a:ln w="600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8" name="object 198"/>
          <p:cNvSpPr/>
          <p:nvPr/>
        </p:nvSpPr>
        <p:spPr>
          <a:xfrm>
            <a:off x="6407070" y="4241989"/>
            <a:ext cx="1039494" cy="0"/>
          </a:xfrm>
          <a:custGeom>
            <a:avLst/>
            <a:gdLst/>
            <a:ahLst/>
            <a:cxnLst/>
            <a:rect l="l" t="t" r="r" b="b"/>
            <a:pathLst>
              <a:path w="1039495">
                <a:moveTo>
                  <a:pt x="0" y="0"/>
                </a:moveTo>
                <a:lnTo>
                  <a:pt x="1039084" y="0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6364794" y="4245538"/>
            <a:ext cx="1081405" cy="0"/>
          </a:xfrm>
          <a:custGeom>
            <a:avLst/>
            <a:gdLst/>
            <a:ahLst/>
            <a:cxnLst/>
            <a:rect l="l" t="t" r="r" b="b"/>
            <a:pathLst>
              <a:path w="1081404">
                <a:moveTo>
                  <a:pt x="0" y="0"/>
                </a:moveTo>
                <a:lnTo>
                  <a:pt x="1081360" y="0"/>
                </a:lnTo>
              </a:path>
            </a:pathLst>
          </a:custGeom>
          <a:ln w="600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0" name="object 200"/>
          <p:cNvSpPr/>
          <p:nvPr/>
        </p:nvSpPr>
        <p:spPr>
          <a:xfrm>
            <a:off x="6397675" y="4247313"/>
            <a:ext cx="1057275" cy="0"/>
          </a:xfrm>
          <a:custGeom>
            <a:avLst/>
            <a:gdLst/>
            <a:ahLst/>
            <a:cxnLst/>
            <a:rect l="l" t="t" r="r" b="b"/>
            <a:pathLst>
              <a:path w="1057275">
                <a:moveTo>
                  <a:pt x="0" y="0"/>
                </a:moveTo>
                <a:lnTo>
                  <a:pt x="1056934" y="0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1" name="object 201"/>
          <p:cNvSpPr/>
          <p:nvPr/>
        </p:nvSpPr>
        <p:spPr>
          <a:xfrm>
            <a:off x="6610942" y="4214782"/>
            <a:ext cx="8890" cy="2540"/>
          </a:xfrm>
          <a:custGeom>
            <a:avLst/>
            <a:gdLst/>
            <a:ahLst/>
            <a:cxnLst/>
            <a:rect l="l" t="t" r="r" b="b"/>
            <a:pathLst>
              <a:path w="8890" h="2539">
                <a:moveTo>
                  <a:pt x="0" y="1182"/>
                </a:moveTo>
                <a:lnTo>
                  <a:pt x="8455" y="1182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2" name="object 202"/>
          <p:cNvSpPr/>
          <p:nvPr/>
        </p:nvSpPr>
        <p:spPr>
          <a:xfrm>
            <a:off x="6610942" y="4217148"/>
            <a:ext cx="17145" cy="8890"/>
          </a:xfrm>
          <a:custGeom>
            <a:avLst/>
            <a:gdLst/>
            <a:ahLst/>
            <a:cxnLst/>
            <a:rect l="l" t="t" r="r" b="b"/>
            <a:pathLst>
              <a:path w="17145" h="8889">
                <a:moveTo>
                  <a:pt x="0" y="4140"/>
                </a:moveTo>
                <a:lnTo>
                  <a:pt x="16910" y="4140"/>
                </a:lnTo>
              </a:path>
            </a:pathLst>
          </a:custGeom>
          <a:ln w="95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3" name="object 203"/>
          <p:cNvSpPr/>
          <p:nvPr/>
        </p:nvSpPr>
        <p:spPr>
          <a:xfrm>
            <a:off x="6520750" y="4220697"/>
            <a:ext cx="8890" cy="1270"/>
          </a:xfrm>
          <a:custGeom>
            <a:avLst/>
            <a:gdLst/>
            <a:ahLst/>
            <a:cxnLst/>
            <a:rect l="l" t="t" r="r" b="b"/>
            <a:pathLst>
              <a:path w="8890" h="1270">
                <a:moveTo>
                  <a:pt x="0" y="591"/>
                </a:moveTo>
                <a:lnTo>
                  <a:pt x="8455" y="591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4" name="object 204"/>
          <p:cNvSpPr/>
          <p:nvPr/>
        </p:nvSpPr>
        <p:spPr>
          <a:xfrm>
            <a:off x="7569230" y="4221880"/>
            <a:ext cx="8890" cy="2540"/>
          </a:xfrm>
          <a:custGeom>
            <a:avLst/>
            <a:gdLst/>
            <a:ahLst/>
            <a:cxnLst/>
            <a:rect l="l" t="t" r="r" b="b"/>
            <a:pathLst>
              <a:path w="8890" h="2539">
                <a:moveTo>
                  <a:pt x="0" y="1182"/>
                </a:moveTo>
                <a:lnTo>
                  <a:pt x="8454" y="1182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5" name="object 205"/>
          <p:cNvSpPr/>
          <p:nvPr/>
        </p:nvSpPr>
        <p:spPr>
          <a:xfrm>
            <a:off x="7569230" y="4224246"/>
            <a:ext cx="17145" cy="12065"/>
          </a:xfrm>
          <a:custGeom>
            <a:avLst/>
            <a:gdLst/>
            <a:ahLst/>
            <a:cxnLst/>
            <a:rect l="l" t="t" r="r" b="b"/>
            <a:pathLst>
              <a:path w="17145" h="12064">
                <a:moveTo>
                  <a:pt x="0" y="5914"/>
                </a:moveTo>
                <a:lnTo>
                  <a:pt x="16910" y="5914"/>
                </a:lnTo>
              </a:path>
            </a:pathLst>
          </a:custGeom>
          <a:ln w="13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6" name="object 206"/>
          <p:cNvSpPr/>
          <p:nvPr/>
        </p:nvSpPr>
        <p:spPr>
          <a:xfrm>
            <a:off x="7560774" y="4236075"/>
            <a:ext cx="33020" cy="17145"/>
          </a:xfrm>
          <a:custGeom>
            <a:avLst/>
            <a:gdLst/>
            <a:ahLst/>
            <a:cxnLst/>
            <a:rect l="l" t="t" r="r" b="b"/>
            <a:pathLst>
              <a:path w="33020" h="17145">
                <a:moveTo>
                  <a:pt x="0" y="8280"/>
                </a:moveTo>
                <a:lnTo>
                  <a:pt x="32881" y="8280"/>
                </a:lnTo>
              </a:path>
            </a:pathLst>
          </a:custGeom>
          <a:ln w="1783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7" name="object 207"/>
          <p:cNvSpPr/>
          <p:nvPr/>
        </p:nvSpPr>
        <p:spPr>
          <a:xfrm>
            <a:off x="6274602" y="4260917"/>
            <a:ext cx="1325880" cy="0"/>
          </a:xfrm>
          <a:custGeom>
            <a:avLst/>
            <a:gdLst/>
            <a:ahLst/>
            <a:cxnLst/>
            <a:rect l="l" t="t" r="r" b="b"/>
            <a:pathLst>
              <a:path w="1325879">
                <a:moveTo>
                  <a:pt x="0" y="0"/>
                </a:moveTo>
                <a:lnTo>
                  <a:pt x="1325631" y="0"/>
                </a:lnTo>
              </a:path>
            </a:pathLst>
          </a:custGeom>
          <a:ln w="1546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8" name="object 208"/>
          <p:cNvSpPr/>
          <p:nvPr/>
        </p:nvSpPr>
        <p:spPr>
          <a:xfrm>
            <a:off x="6373248" y="4233074"/>
            <a:ext cx="8890" cy="4445"/>
          </a:xfrm>
          <a:custGeom>
            <a:avLst/>
            <a:gdLst/>
            <a:ahLst/>
            <a:cxnLst/>
            <a:rect l="l" t="t" r="r" b="b"/>
            <a:pathLst>
              <a:path w="8889" h="4445">
                <a:moveTo>
                  <a:pt x="0" y="2047"/>
                </a:moveTo>
                <a:lnTo>
                  <a:pt x="8455" y="2047"/>
                </a:lnTo>
              </a:path>
            </a:pathLst>
          </a:custGeom>
          <a:ln w="536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9" name="object 209"/>
          <p:cNvSpPr/>
          <p:nvPr/>
        </p:nvSpPr>
        <p:spPr>
          <a:xfrm>
            <a:off x="6291513" y="4237258"/>
            <a:ext cx="8890" cy="2540"/>
          </a:xfrm>
          <a:custGeom>
            <a:avLst/>
            <a:gdLst/>
            <a:ahLst/>
            <a:cxnLst/>
            <a:rect l="l" t="t" r="r" b="b"/>
            <a:pathLst>
              <a:path w="8889" h="2539">
                <a:moveTo>
                  <a:pt x="0" y="1182"/>
                </a:moveTo>
                <a:lnTo>
                  <a:pt x="8455" y="1182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0" name="object 210"/>
          <p:cNvSpPr/>
          <p:nvPr/>
        </p:nvSpPr>
        <p:spPr>
          <a:xfrm>
            <a:off x="6291513" y="4239624"/>
            <a:ext cx="17145" cy="5080"/>
          </a:xfrm>
          <a:custGeom>
            <a:avLst/>
            <a:gdLst/>
            <a:ahLst/>
            <a:cxnLst/>
            <a:rect l="l" t="t" r="r" b="b"/>
            <a:pathLst>
              <a:path w="17145" h="5079">
                <a:moveTo>
                  <a:pt x="0" y="2365"/>
                </a:moveTo>
                <a:lnTo>
                  <a:pt x="16910" y="2365"/>
                </a:lnTo>
              </a:path>
            </a:pathLst>
          </a:custGeom>
          <a:ln w="600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1" name="object 211"/>
          <p:cNvSpPr/>
          <p:nvPr/>
        </p:nvSpPr>
        <p:spPr>
          <a:xfrm>
            <a:off x="6283057" y="4244356"/>
            <a:ext cx="25400" cy="3810"/>
          </a:xfrm>
          <a:custGeom>
            <a:avLst/>
            <a:gdLst/>
            <a:ahLst/>
            <a:cxnLst/>
            <a:rect l="l" t="t" r="r" b="b"/>
            <a:pathLst>
              <a:path w="25400" h="3810">
                <a:moveTo>
                  <a:pt x="0" y="1774"/>
                </a:moveTo>
                <a:lnTo>
                  <a:pt x="25366" y="1774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2" name="object 212"/>
          <p:cNvSpPr/>
          <p:nvPr/>
        </p:nvSpPr>
        <p:spPr>
          <a:xfrm>
            <a:off x="6283057" y="4251453"/>
            <a:ext cx="57785" cy="0"/>
          </a:xfrm>
          <a:custGeom>
            <a:avLst/>
            <a:gdLst/>
            <a:ahLst/>
            <a:cxnLst/>
            <a:rect l="l" t="t" r="r" b="b"/>
            <a:pathLst>
              <a:path w="57785">
                <a:moveTo>
                  <a:pt x="0" y="0"/>
                </a:moveTo>
                <a:lnTo>
                  <a:pt x="57310" y="0"/>
                </a:lnTo>
              </a:path>
            </a:pathLst>
          </a:custGeom>
          <a:ln w="836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3" name="object 213"/>
          <p:cNvSpPr/>
          <p:nvPr/>
        </p:nvSpPr>
        <p:spPr>
          <a:xfrm>
            <a:off x="6283057" y="4256776"/>
            <a:ext cx="66040" cy="0"/>
          </a:xfrm>
          <a:custGeom>
            <a:avLst/>
            <a:gdLst/>
            <a:ahLst/>
            <a:cxnLst/>
            <a:rect l="l" t="t" r="r" b="b"/>
            <a:pathLst>
              <a:path w="66039">
                <a:moveTo>
                  <a:pt x="0" y="0"/>
                </a:moveTo>
                <a:lnTo>
                  <a:pt x="65764" y="0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4" name="object 214"/>
          <p:cNvSpPr/>
          <p:nvPr/>
        </p:nvSpPr>
        <p:spPr>
          <a:xfrm>
            <a:off x="6364794" y="4237258"/>
            <a:ext cx="25400" cy="7620"/>
          </a:xfrm>
          <a:custGeom>
            <a:avLst/>
            <a:gdLst/>
            <a:ahLst/>
            <a:cxnLst/>
            <a:rect l="l" t="t" r="r" b="b"/>
            <a:pathLst>
              <a:path w="25400" h="7620">
                <a:moveTo>
                  <a:pt x="0" y="3548"/>
                </a:moveTo>
                <a:lnTo>
                  <a:pt x="25365" y="3548"/>
                </a:lnTo>
              </a:path>
            </a:pathLst>
          </a:custGeom>
          <a:ln w="836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5" name="object 215"/>
          <p:cNvSpPr/>
          <p:nvPr/>
        </p:nvSpPr>
        <p:spPr>
          <a:xfrm>
            <a:off x="6364794" y="4249678"/>
            <a:ext cx="1090295" cy="0"/>
          </a:xfrm>
          <a:custGeom>
            <a:avLst/>
            <a:gdLst/>
            <a:ahLst/>
            <a:cxnLst/>
            <a:rect l="l" t="t" r="r" b="b"/>
            <a:pathLst>
              <a:path w="1090295">
                <a:moveTo>
                  <a:pt x="0" y="0"/>
                </a:moveTo>
                <a:lnTo>
                  <a:pt x="1089816" y="0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6" name="object 216"/>
          <p:cNvSpPr/>
          <p:nvPr/>
        </p:nvSpPr>
        <p:spPr>
          <a:xfrm>
            <a:off x="7634995" y="4239624"/>
            <a:ext cx="8890" cy="1270"/>
          </a:xfrm>
          <a:custGeom>
            <a:avLst/>
            <a:gdLst/>
            <a:ahLst/>
            <a:cxnLst/>
            <a:rect l="l" t="t" r="r" b="b"/>
            <a:pathLst>
              <a:path w="8890" h="1270">
                <a:moveTo>
                  <a:pt x="0" y="591"/>
                </a:moveTo>
                <a:lnTo>
                  <a:pt x="8454" y="591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7" name="object 217"/>
          <p:cNvSpPr/>
          <p:nvPr/>
        </p:nvSpPr>
        <p:spPr>
          <a:xfrm>
            <a:off x="6274602" y="4248452"/>
            <a:ext cx="1638935" cy="8890"/>
          </a:xfrm>
          <a:custGeom>
            <a:avLst/>
            <a:gdLst/>
            <a:ahLst/>
            <a:cxnLst/>
            <a:rect l="l" t="t" r="r" b="b"/>
            <a:pathLst>
              <a:path w="1638934" h="8889">
                <a:moveTo>
                  <a:pt x="0" y="8367"/>
                </a:moveTo>
                <a:lnTo>
                  <a:pt x="1638483" y="8367"/>
                </a:lnTo>
                <a:lnTo>
                  <a:pt x="1638483" y="0"/>
                </a:lnTo>
                <a:lnTo>
                  <a:pt x="0" y="0"/>
                </a:lnTo>
                <a:lnTo>
                  <a:pt x="0" y="836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8" name="object 218"/>
          <p:cNvSpPr/>
          <p:nvPr/>
        </p:nvSpPr>
        <p:spPr>
          <a:xfrm>
            <a:off x="6265207" y="4249635"/>
            <a:ext cx="1654810" cy="32384"/>
          </a:xfrm>
          <a:custGeom>
            <a:avLst/>
            <a:gdLst/>
            <a:ahLst/>
            <a:cxnLst/>
            <a:rect l="l" t="t" r="r" b="b"/>
            <a:pathLst>
              <a:path w="1654809" h="32385">
                <a:moveTo>
                  <a:pt x="0" y="32025"/>
                </a:moveTo>
                <a:lnTo>
                  <a:pt x="1654456" y="32025"/>
                </a:lnTo>
                <a:lnTo>
                  <a:pt x="1654456" y="0"/>
                </a:lnTo>
                <a:lnTo>
                  <a:pt x="0" y="0"/>
                </a:lnTo>
                <a:lnTo>
                  <a:pt x="0" y="3202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9" name="object 219"/>
          <p:cNvSpPr/>
          <p:nvPr/>
        </p:nvSpPr>
        <p:spPr>
          <a:xfrm>
            <a:off x="6257690" y="4279252"/>
            <a:ext cx="1702435" cy="0"/>
          </a:xfrm>
          <a:custGeom>
            <a:avLst/>
            <a:gdLst/>
            <a:ahLst/>
            <a:cxnLst/>
            <a:rect l="l" t="t" r="r" b="b"/>
            <a:pathLst>
              <a:path w="1702434">
                <a:moveTo>
                  <a:pt x="0" y="0"/>
                </a:moveTo>
                <a:lnTo>
                  <a:pt x="1702369" y="0"/>
                </a:lnTo>
              </a:path>
            </a:pathLst>
          </a:custGeom>
          <a:ln w="1428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0" name="object 220"/>
          <p:cNvSpPr/>
          <p:nvPr/>
        </p:nvSpPr>
        <p:spPr>
          <a:xfrm>
            <a:off x="6323455" y="4247904"/>
            <a:ext cx="17145" cy="3810"/>
          </a:xfrm>
          <a:custGeom>
            <a:avLst/>
            <a:gdLst/>
            <a:ahLst/>
            <a:cxnLst/>
            <a:rect l="l" t="t" r="r" b="b"/>
            <a:pathLst>
              <a:path w="17145" h="3810">
                <a:moveTo>
                  <a:pt x="0" y="1774"/>
                </a:moveTo>
                <a:lnTo>
                  <a:pt x="16912" y="1774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1" name="object 221"/>
          <p:cNvSpPr/>
          <p:nvPr/>
        </p:nvSpPr>
        <p:spPr>
          <a:xfrm>
            <a:off x="6315000" y="4253819"/>
            <a:ext cx="34290" cy="1270"/>
          </a:xfrm>
          <a:custGeom>
            <a:avLst/>
            <a:gdLst/>
            <a:ahLst/>
            <a:cxnLst/>
            <a:rect l="l" t="t" r="r" b="b"/>
            <a:pathLst>
              <a:path w="34289" h="1270">
                <a:moveTo>
                  <a:pt x="0" y="591"/>
                </a:moveTo>
                <a:lnTo>
                  <a:pt x="33822" y="591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2" name="object 222"/>
          <p:cNvSpPr/>
          <p:nvPr/>
        </p:nvSpPr>
        <p:spPr>
          <a:xfrm>
            <a:off x="6233263" y="4279843"/>
            <a:ext cx="8890" cy="2540"/>
          </a:xfrm>
          <a:custGeom>
            <a:avLst/>
            <a:gdLst/>
            <a:ahLst/>
            <a:cxnLst/>
            <a:rect l="l" t="t" r="r" b="b"/>
            <a:pathLst>
              <a:path w="8889" h="2539">
                <a:moveTo>
                  <a:pt x="0" y="1182"/>
                </a:moveTo>
                <a:lnTo>
                  <a:pt x="8455" y="1182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3" name="object 223"/>
          <p:cNvSpPr/>
          <p:nvPr/>
        </p:nvSpPr>
        <p:spPr>
          <a:xfrm>
            <a:off x="6224809" y="4282209"/>
            <a:ext cx="17145" cy="1270"/>
          </a:xfrm>
          <a:custGeom>
            <a:avLst/>
            <a:gdLst/>
            <a:ahLst/>
            <a:cxnLst/>
            <a:rect l="l" t="t" r="r" b="b"/>
            <a:pathLst>
              <a:path w="17145" h="1270">
                <a:moveTo>
                  <a:pt x="0" y="591"/>
                </a:moveTo>
                <a:lnTo>
                  <a:pt x="16910" y="591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4" name="object 224"/>
          <p:cNvSpPr/>
          <p:nvPr/>
        </p:nvSpPr>
        <p:spPr>
          <a:xfrm>
            <a:off x="6208837" y="4284575"/>
            <a:ext cx="1801495" cy="0"/>
          </a:xfrm>
          <a:custGeom>
            <a:avLst/>
            <a:gdLst/>
            <a:ahLst/>
            <a:cxnLst/>
            <a:rect l="l" t="t" r="r" b="b"/>
            <a:pathLst>
              <a:path w="1801495">
                <a:moveTo>
                  <a:pt x="0" y="0"/>
                </a:moveTo>
                <a:lnTo>
                  <a:pt x="1801016" y="0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5" name="object 225"/>
          <p:cNvSpPr/>
          <p:nvPr/>
        </p:nvSpPr>
        <p:spPr>
          <a:xfrm>
            <a:off x="6200383" y="4292264"/>
            <a:ext cx="1557020" cy="0"/>
          </a:xfrm>
          <a:custGeom>
            <a:avLst/>
            <a:gdLst/>
            <a:ahLst/>
            <a:cxnLst/>
            <a:rect l="l" t="t" r="r" b="b"/>
            <a:pathLst>
              <a:path w="1557020">
                <a:moveTo>
                  <a:pt x="0" y="0"/>
                </a:moveTo>
                <a:lnTo>
                  <a:pt x="1556745" y="0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6" name="object 226"/>
          <p:cNvSpPr/>
          <p:nvPr/>
        </p:nvSpPr>
        <p:spPr>
          <a:xfrm>
            <a:off x="6191925" y="4295813"/>
            <a:ext cx="1565275" cy="0"/>
          </a:xfrm>
          <a:custGeom>
            <a:avLst/>
            <a:gdLst/>
            <a:ahLst/>
            <a:cxnLst/>
            <a:rect l="l" t="t" r="r" b="b"/>
            <a:pathLst>
              <a:path w="1565275">
                <a:moveTo>
                  <a:pt x="0" y="0"/>
                </a:moveTo>
                <a:lnTo>
                  <a:pt x="1565203" y="0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7" name="object 227"/>
          <p:cNvSpPr/>
          <p:nvPr/>
        </p:nvSpPr>
        <p:spPr>
          <a:xfrm>
            <a:off x="6167498" y="4298179"/>
            <a:ext cx="2014855" cy="0"/>
          </a:xfrm>
          <a:custGeom>
            <a:avLst/>
            <a:gdLst/>
            <a:ahLst/>
            <a:cxnLst/>
            <a:rect l="l" t="t" r="r" b="b"/>
            <a:pathLst>
              <a:path w="2014854">
                <a:moveTo>
                  <a:pt x="0" y="0"/>
                </a:moveTo>
                <a:lnTo>
                  <a:pt x="2014284" y="0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8" name="object 228"/>
          <p:cNvSpPr/>
          <p:nvPr/>
        </p:nvSpPr>
        <p:spPr>
          <a:xfrm>
            <a:off x="6175014" y="4301137"/>
            <a:ext cx="2013585" cy="0"/>
          </a:xfrm>
          <a:custGeom>
            <a:avLst/>
            <a:gdLst/>
            <a:ahLst/>
            <a:cxnLst/>
            <a:rect l="l" t="t" r="r" b="b"/>
            <a:pathLst>
              <a:path w="2013584">
                <a:moveTo>
                  <a:pt x="0" y="0"/>
                </a:moveTo>
                <a:lnTo>
                  <a:pt x="2013344" y="0"/>
                </a:lnTo>
              </a:path>
            </a:pathLst>
          </a:custGeom>
          <a:ln w="836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9" name="object 229"/>
          <p:cNvSpPr/>
          <p:nvPr/>
        </p:nvSpPr>
        <p:spPr>
          <a:xfrm>
            <a:off x="6159044" y="4308234"/>
            <a:ext cx="1598295" cy="0"/>
          </a:xfrm>
          <a:custGeom>
            <a:avLst/>
            <a:gdLst/>
            <a:ahLst/>
            <a:cxnLst/>
            <a:rect l="l" t="t" r="r" b="b"/>
            <a:pathLst>
              <a:path w="1598295">
                <a:moveTo>
                  <a:pt x="0" y="0"/>
                </a:moveTo>
                <a:lnTo>
                  <a:pt x="1598084" y="0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0" name="object 230"/>
          <p:cNvSpPr/>
          <p:nvPr/>
        </p:nvSpPr>
        <p:spPr>
          <a:xfrm>
            <a:off x="6093279" y="4313557"/>
            <a:ext cx="2129155" cy="0"/>
          </a:xfrm>
          <a:custGeom>
            <a:avLst/>
            <a:gdLst/>
            <a:ahLst/>
            <a:cxnLst/>
            <a:rect l="l" t="t" r="r" b="b"/>
            <a:pathLst>
              <a:path w="2129154">
                <a:moveTo>
                  <a:pt x="0" y="0"/>
                </a:moveTo>
                <a:lnTo>
                  <a:pt x="2128902" y="0"/>
                </a:lnTo>
              </a:path>
            </a:pathLst>
          </a:custGeom>
          <a:ln w="95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1" name="object 231"/>
          <p:cNvSpPr/>
          <p:nvPr/>
        </p:nvSpPr>
        <p:spPr>
          <a:xfrm>
            <a:off x="6101734" y="4305095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943" y="0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2" name="object 232"/>
          <p:cNvSpPr/>
          <p:nvPr/>
        </p:nvSpPr>
        <p:spPr>
          <a:xfrm>
            <a:off x="6093279" y="4305868"/>
            <a:ext cx="40640" cy="3810"/>
          </a:xfrm>
          <a:custGeom>
            <a:avLst/>
            <a:gdLst/>
            <a:ahLst/>
            <a:cxnLst/>
            <a:rect l="l" t="t" r="r" b="b"/>
            <a:pathLst>
              <a:path w="40639" h="3810">
                <a:moveTo>
                  <a:pt x="0" y="1774"/>
                </a:moveTo>
                <a:lnTo>
                  <a:pt x="40398" y="1774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3" name="object 233"/>
          <p:cNvSpPr/>
          <p:nvPr/>
        </p:nvSpPr>
        <p:spPr>
          <a:xfrm>
            <a:off x="6051940" y="4311782"/>
            <a:ext cx="2145030" cy="0"/>
          </a:xfrm>
          <a:custGeom>
            <a:avLst/>
            <a:gdLst/>
            <a:ahLst/>
            <a:cxnLst/>
            <a:rect l="l" t="t" r="r" b="b"/>
            <a:pathLst>
              <a:path w="2145029">
                <a:moveTo>
                  <a:pt x="0" y="0"/>
                </a:moveTo>
                <a:lnTo>
                  <a:pt x="2144873" y="0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4" name="object 234"/>
          <p:cNvSpPr/>
          <p:nvPr/>
        </p:nvSpPr>
        <p:spPr>
          <a:xfrm>
            <a:off x="6043485" y="4314740"/>
            <a:ext cx="2162175" cy="0"/>
          </a:xfrm>
          <a:custGeom>
            <a:avLst/>
            <a:gdLst/>
            <a:ahLst/>
            <a:cxnLst/>
            <a:rect l="l" t="t" r="r" b="b"/>
            <a:pathLst>
              <a:path w="2162175">
                <a:moveTo>
                  <a:pt x="0" y="0"/>
                </a:moveTo>
                <a:lnTo>
                  <a:pt x="2161786" y="0"/>
                </a:lnTo>
              </a:path>
            </a:pathLst>
          </a:custGeom>
          <a:ln w="1664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5" name="object 235"/>
          <p:cNvSpPr/>
          <p:nvPr/>
        </p:nvSpPr>
        <p:spPr>
          <a:xfrm>
            <a:off x="6035029" y="4319472"/>
            <a:ext cx="2178685" cy="0"/>
          </a:xfrm>
          <a:custGeom>
            <a:avLst/>
            <a:gdLst/>
            <a:ahLst/>
            <a:cxnLst/>
            <a:rect l="l" t="t" r="r" b="b"/>
            <a:pathLst>
              <a:path w="2178684">
                <a:moveTo>
                  <a:pt x="0" y="0"/>
                </a:moveTo>
                <a:lnTo>
                  <a:pt x="2178696" y="0"/>
                </a:lnTo>
              </a:path>
            </a:pathLst>
          </a:custGeom>
          <a:ln w="1901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6" name="object 236"/>
          <p:cNvSpPr/>
          <p:nvPr/>
        </p:nvSpPr>
        <p:spPr>
          <a:xfrm>
            <a:off x="5978659" y="4329026"/>
            <a:ext cx="1778635" cy="0"/>
          </a:xfrm>
          <a:custGeom>
            <a:avLst/>
            <a:gdLst/>
            <a:ahLst/>
            <a:cxnLst/>
            <a:rect l="l" t="t" r="r" b="b"/>
            <a:pathLst>
              <a:path w="1778634">
                <a:moveTo>
                  <a:pt x="0" y="0"/>
                </a:moveTo>
                <a:lnTo>
                  <a:pt x="1778469" y="0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7" name="object 237"/>
          <p:cNvSpPr/>
          <p:nvPr/>
        </p:nvSpPr>
        <p:spPr>
          <a:xfrm>
            <a:off x="5970204" y="4330709"/>
            <a:ext cx="1787525" cy="0"/>
          </a:xfrm>
          <a:custGeom>
            <a:avLst/>
            <a:gdLst/>
            <a:ahLst/>
            <a:cxnLst/>
            <a:rect l="l" t="t" r="r" b="b"/>
            <a:pathLst>
              <a:path w="1787525">
                <a:moveTo>
                  <a:pt x="0" y="0"/>
                </a:moveTo>
                <a:lnTo>
                  <a:pt x="1786924" y="0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8" name="object 238"/>
          <p:cNvSpPr/>
          <p:nvPr/>
        </p:nvSpPr>
        <p:spPr>
          <a:xfrm>
            <a:off x="5854646" y="4333075"/>
            <a:ext cx="1903095" cy="0"/>
          </a:xfrm>
          <a:custGeom>
            <a:avLst/>
            <a:gdLst/>
            <a:ahLst/>
            <a:cxnLst/>
            <a:rect l="l" t="t" r="r" b="b"/>
            <a:pathLst>
              <a:path w="1903095">
                <a:moveTo>
                  <a:pt x="0" y="0"/>
                </a:moveTo>
                <a:lnTo>
                  <a:pt x="1902482" y="0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9" name="object 239"/>
          <p:cNvSpPr/>
          <p:nvPr/>
        </p:nvSpPr>
        <p:spPr>
          <a:xfrm>
            <a:off x="5846190" y="4345496"/>
            <a:ext cx="1911350" cy="0"/>
          </a:xfrm>
          <a:custGeom>
            <a:avLst/>
            <a:gdLst/>
            <a:ahLst/>
            <a:cxnLst/>
            <a:rect l="l" t="t" r="r" b="b"/>
            <a:pathLst>
              <a:path w="1911350">
                <a:moveTo>
                  <a:pt x="0" y="0"/>
                </a:moveTo>
                <a:lnTo>
                  <a:pt x="1910938" y="0"/>
                </a:lnTo>
              </a:path>
            </a:pathLst>
          </a:custGeom>
          <a:ln w="2137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0" name="object 240"/>
          <p:cNvSpPr/>
          <p:nvPr/>
        </p:nvSpPr>
        <p:spPr>
          <a:xfrm>
            <a:off x="5863103" y="4332166"/>
            <a:ext cx="8890" cy="1270"/>
          </a:xfrm>
          <a:custGeom>
            <a:avLst/>
            <a:gdLst/>
            <a:ahLst/>
            <a:cxnLst/>
            <a:rect l="l" t="t" r="r" b="b"/>
            <a:pathLst>
              <a:path w="8889" h="1270">
                <a:moveTo>
                  <a:pt x="0" y="409"/>
                </a:moveTo>
                <a:lnTo>
                  <a:pt x="8454" y="409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1" name="object 241"/>
          <p:cNvSpPr/>
          <p:nvPr/>
        </p:nvSpPr>
        <p:spPr>
          <a:xfrm>
            <a:off x="5920411" y="4332166"/>
            <a:ext cx="17145" cy="1270"/>
          </a:xfrm>
          <a:custGeom>
            <a:avLst/>
            <a:gdLst/>
            <a:ahLst/>
            <a:cxnLst/>
            <a:rect l="l" t="t" r="r" b="b"/>
            <a:pathLst>
              <a:path w="17145" h="1270">
                <a:moveTo>
                  <a:pt x="0" y="409"/>
                </a:moveTo>
                <a:lnTo>
                  <a:pt x="16911" y="409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2" name="object 242"/>
          <p:cNvSpPr/>
          <p:nvPr/>
        </p:nvSpPr>
        <p:spPr>
          <a:xfrm>
            <a:off x="5846191" y="4060278"/>
            <a:ext cx="1911350" cy="296545"/>
          </a:xfrm>
          <a:custGeom>
            <a:avLst/>
            <a:gdLst/>
            <a:ahLst/>
            <a:cxnLst/>
            <a:rect l="l" t="t" r="r" b="b"/>
            <a:pathLst>
              <a:path w="1911350" h="296545">
                <a:moveTo>
                  <a:pt x="0" y="296456"/>
                </a:moveTo>
                <a:lnTo>
                  <a:pt x="0" y="275163"/>
                </a:lnTo>
                <a:lnTo>
                  <a:pt x="8455" y="275163"/>
                </a:lnTo>
                <a:lnTo>
                  <a:pt x="8455" y="273526"/>
                </a:lnTo>
                <a:lnTo>
                  <a:pt x="16910" y="273526"/>
                </a:lnTo>
                <a:lnTo>
                  <a:pt x="16910" y="272707"/>
                </a:lnTo>
                <a:lnTo>
                  <a:pt x="25366" y="272707"/>
                </a:lnTo>
                <a:lnTo>
                  <a:pt x="25366" y="273526"/>
                </a:lnTo>
                <a:lnTo>
                  <a:pt x="33821" y="273526"/>
                </a:lnTo>
                <a:lnTo>
                  <a:pt x="33821" y="275163"/>
                </a:lnTo>
                <a:lnTo>
                  <a:pt x="33821" y="273526"/>
                </a:lnTo>
                <a:lnTo>
                  <a:pt x="42277" y="273526"/>
                </a:lnTo>
                <a:lnTo>
                  <a:pt x="42277" y="272707"/>
                </a:lnTo>
                <a:lnTo>
                  <a:pt x="42277" y="274345"/>
                </a:lnTo>
                <a:lnTo>
                  <a:pt x="49793" y="274345"/>
                </a:lnTo>
                <a:lnTo>
                  <a:pt x="49793" y="275982"/>
                </a:lnTo>
                <a:lnTo>
                  <a:pt x="49793" y="274345"/>
                </a:lnTo>
                <a:lnTo>
                  <a:pt x="58248" y="274345"/>
                </a:lnTo>
                <a:lnTo>
                  <a:pt x="58248" y="273526"/>
                </a:lnTo>
                <a:lnTo>
                  <a:pt x="65764" y="273526"/>
                </a:lnTo>
                <a:lnTo>
                  <a:pt x="74220" y="273526"/>
                </a:lnTo>
                <a:lnTo>
                  <a:pt x="74220" y="271888"/>
                </a:lnTo>
                <a:lnTo>
                  <a:pt x="82675" y="271888"/>
                </a:lnTo>
                <a:lnTo>
                  <a:pt x="82675" y="271069"/>
                </a:lnTo>
                <a:lnTo>
                  <a:pt x="82675" y="271888"/>
                </a:lnTo>
                <a:lnTo>
                  <a:pt x="91131" y="271888"/>
                </a:lnTo>
                <a:lnTo>
                  <a:pt x="91131" y="273526"/>
                </a:lnTo>
                <a:lnTo>
                  <a:pt x="98647" y="273526"/>
                </a:lnTo>
                <a:lnTo>
                  <a:pt x="98647" y="271888"/>
                </a:lnTo>
                <a:lnTo>
                  <a:pt x="107102" y="271888"/>
                </a:lnTo>
                <a:lnTo>
                  <a:pt x="107102" y="271069"/>
                </a:lnTo>
                <a:lnTo>
                  <a:pt x="107102" y="272707"/>
                </a:lnTo>
                <a:lnTo>
                  <a:pt x="115558" y="272707"/>
                </a:lnTo>
                <a:lnTo>
                  <a:pt x="115558" y="274345"/>
                </a:lnTo>
                <a:lnTo>
                  <a:pt x="115558" y="272707"/>
                </a:lnTo>
                <a:lnTo>
                  <a:pt x="124013" y="272707"/>
                </a:lnTo>
                <a:lnTo>
                  <a:pt x="124013" y="271888"/>
                </a:lnTo>
                <a:lnTo>
                  <a:pt x="124013" y="270250"/>
                </a:lnTo>
                <a:lnTo>
                  <a:pt x="132469" y="270250"/>
                </a:lnTo>
                <a:lnTo>
                  <a:pt x="132469" y="269431"/>
                </a:lnTo>
                <a:lnTo>
                  <a:pt x="172867" y="269431"/>
                </a:lnTo>
                <a:lnTo>
                  <a:pt x="172867" y="270250"/>
                </a:lnTo>
                <a:lnTo>
                  <a:pt x="181323" y="270250"/>
                </a:lnTo>
                <a:lnTo>
                  <a:pt x="181323" y="267793"/>
                </a:lnTo>
                <a:lnTo>
                  <a:pt x="188839" y="267793"/>
                </a:lnTo>
                <a:lnTo>
                  <a:pt x="188839" y="265336"/>
                </a:lnTo>
                <a:lnTo>
                  <a:pt x="188839" y="262879"/>
                </a:lnTo>
                <a:lnTo>
                  <a:pt x="197294" y="262879"/>
                </a:lnTo>
                <a:lnTo>
                  <a:pt x="197294" y="260423"/>
                </a:lnTo>
                <a:lnTo>
                  <a:pt x="197294" y="257147"/>
                </a:lnTo>
                <a:lnTo>
                  <a:pt x="205749" y="257147"/>
                </a:lnTo>
                <a:lnTo>
                  <a:pt x="205749" y="254690"/>
                </a:lnTo>
                <a:lnTo>
                  <a:pt x="214205" y="254690"/>
                </a:lnTo>
                <a:lnTo>
                  <a:pt x="214205" y="255509"/>
                </a:lnTo>
                <a:lnTo>
                  <a:pt x="222660" y="255509"/>
                </a:lnTo>
                <a:lnTo>
                  <a:pt x="222660" y="253871"/>
                </a:lnTo>
                <a:lnTo>
                  <a:pt x="231116" y="253871"/>
                </a:lnTo>
                <a:lnTo>
                  <a:pt x="231116" y="253052"/>
                </a:lnTo>
                <a:lnTo>
                  <a:pt x="238632" y="253052"/>
                </a:lnTo>
                <a:lnTo>
                  <a:pt x="238632" y="250595"/>
                </a:lnTo>
                <a:lnTo>
                  <a:pt x="247087" y="250595"/>
                </a:lnTo>
                <a:lnTo>
                  <a:pt x="247087" y="248138"/>
                </a:lnTo>
                <a:lnTo>
                  <a:pt x="247087" y="246501"/>
                </a:lnTo>
                <a:lnTo>
                  <a:pt x="255543" y="246501"/>
                </a:lnTo>
                <a:lnTo>
                  <a:pt x="255543" y="245682"/>
                </a:lnTo>
                <a:lnTo>
                  <a:pt x="263998" y="245682"/>
                </a:lnTo>
                <a:lnTo>
                  <a:pt x="272454" y="245682"/>
                </a:lnTo>
                <a:lnTo>
                  <a:pt x="272454" y="244044"/>
                </a:lnTo>
                <a:lnTo>
                  <a:pt x="279030" y="244044"/>
                </a:lnTo>
                <a:lnTo>
                  <a:pt x="279030" y="243225"/>
                </a:lnTo>
                <a:lnTo>
                  <a:pt x="279030" y="245682"/>
                </a:lnTo>
                <a:lnTo>
                  <a:pt x="287486" y="245682"/>
                </a:lnTo>
                <a:lnTo>
                  <a:pt x="287486" y="248957"/>
                </a:lnTo>
                <a:lnTo>
                  <a:pt x="295941" y="248957"/>
                </a:lnTo>
                <a:lnTo>
                  <a:pt x="295941" y="249776"/>
                </a:lnTo>
                <a:lnTo>
                  <a:pt x="304397" y="249776"/>
                </a:lnTo>
                <a:lnTo>
                  <a:pt x="304397" y="251414"/>
                </a:lnTo>
                <a:lnTo>
                  <a:pt x="304397" y="249776"/>
                </a:lnTo>
                <a:lnTo>
                  <a:pt x="312852" y="249776"/>
                </a:lnTo>
                <a:lnTo>
                  <a:pt x="312852" y="248957"/>
                </a:lnTo>
                <a:lnTo>
                  <a:pt x="312852" y="247320"/>
                </a:lnTo>
                <a:lnTo>
                  <a:pt x="321308" y="247320"/>
                </a:lnTo>
                <a:lnTo>
                  <a:pt x="321308" y="246501"/>
                </a:lnTo>
                <a:lnTo>
                  <a:pt x="321308" y="244044"/>
                </a:lnTo>
                <a:lnTo>
                  <a:pt x="328824" y="244044"/>
                </a:lnTo>
                <a:lnTo>
                  <a:pt x="328824" y="241587"/>
                </a:lnTo>
                <a:lnTo>
                  <a:pt x="328824" y="239949"/>
                </a:lnTo>
                <a:lnTo>
                  <a:pt x="337279" y="239949"/>
                </a:lnTo>
                <a:lnTo>
                  <a:pt x="337279" y="239130"/>
                </a:lnTo>
                <a:lnTo>
                  <a:pt x="337279" y="237492"/>
                </a:lnTo>
                <a:lnTo>
                  <a:pt x="345735" y="237492"/>
                </a:lnTo>
                <a:lnTo>
                  <a:pt x="345735" y="236673"/>
                </a:lnTo>
                <a:lnTo>
                  <a:pt x="345735" y="234216"/>
                </a:lnTo>
                <a:lnTo>
                  <a:pt x="354190" y="234216"/>
                </a:lnTo>
                <a:lnTo>
                  <a:pt x="354190" y="231760"/>
                </a:lnTo>
                <a:lnTo>
                  <a:pt x="354190" y="230122"/>
                </a:lnTo>
                <a:lnTo>
                  <a:pt x="362646" y="230122"/>
                </a:lnTo>
                <a:lnTo>
                  <a:pt x="362646" y="229303"/>
                </a:lnTo>
                <a:lnTo>
                  <a:pt x="362646" y="226846"/>
                </a:lnTo>
                <a:lnTo>
                  <a:pt x="371101" y="226846"/>
                </a:lnTo>
                <a:lnTo>
                  <a:pt x="371101" y="224389"/>
                </a:lnTo>
                <a:lnTo>
                  <a:pt x="378617" y="224389"/>
                </a:lnTo>
                <a:lnTo>
                  <a:pt x="378617" y="221932"/>
                </a:lnTo>
                <a:lnTo>
                  <a:pt x="387073" y="221932"/>
                </a:lnTo>
                <a:lnTo>
                  <a:pt x="387073" y="219476"/>
                </a:lnTo>
                <a:lnTo>
                  <a:pt x="387073" y="220294"/>
                </a:lnTo>
                <a:lnTo>
                  <a:pt x="395528" y="220294"/>
                </a:lnTo>
                <a:lnTo>
                  <a:pt x="395528" y="221932"/>
                </a:lnTo>
                <a:lnTo>
                  <a:pt x="395528" y="223570"/>
                </a:lnTo>
                <a:lnTo>
                  <a:pt x="403044" y="223570"/>
                </a:lnTo>
                <a:lnTo>
                  <a:pt x="403044" y="225208"/>
                </a:lnTo>
                <a:lnTo>
                  <a:pt x="411499" y="225208"/>
                </a:lnTo>
                <a:lnTo>
                  <a:pt x="411499" y="221113"/>
                </a:lnTo>
                <a:lnTo>
                  <a:pt x="419015" y="221113"/>
                </a:lnTo>
                <a:lnTo>
                  <a:pt x="419015" y="217019"/>
                </a:lnTo>
                <a:lnTo>
                  <a:pt x="419015" y="210467"/>
                </a:lnTo>
                <a:lnTo>
                  <a:pt x="428410" y="210467"/>
                </a:lnTo>
                <a:lnTo>
                  <a:pt x="428410" y="204735"/>
                </a:lnTo>
                <a:lnTo>
                  <a:pt x="428410" y="198183"/>
                </a:lnTo>
                <a:lnTo>
                  <a:pt x="436866" y="198183"/>
                </a:lnTo>
                <a:lnTo>
                  <a:pt x="436866" y="191632"/>
                </a:lnTo>
                <a:lnTo>
                  <a:pt x="436866" y="185080"/>
                </a:lnTo>
                <a:lnTo>
                  <a:pt x="445321" y="185080"/>
                </a:lnTo>
                <a:lnTo>
                  <a:pt x="445321" y="179347"/>
                </a:lnTo>
                <a:lnTo>
                  <a:pt x="445321" y="177710"/>
                </a:lnTo>
                <a:lnTo>
                  <a:pt x="453777" y="177710"/>
                </a:lnTo>
                <a:lnTo>
                  <a:pt x="453777" y="176891"/>
                </a:lnTo>
                <a:lnTo>
                  <a:pt x="453777" y="179347"/>
                </a:lnTo>
                <a:lnTo>
                  <a:pt x="462232" y="179347"/>
                </a:lnTo>
                <a:lnTo>
                  <a:pt x="462232" y="181804"/>
                </a:lnTo>
                <a:lnTo>
                  <a:pt x="462232" y="188356"/>
                </a:lnTo>
                <a:lnTo>
                  <a:pt x="468809" y="188356"/>
                </a:lnTo>
                <a:lnTo>
                  <a:pt x="468809" y="194907"/>
                </a:lnTo>
                <a:lnTo>
                  <a:pt x="468809" y="192451"/>
                </a:lnTo>
                <a:lnTo>
                  <a:pt x="477264" y="192451"/>
                </a:lnTo>
                <a:lnTo>
                  <a:pt x="477264" y="189994"/>
                </a:lnTo>
                <a:lnTo>
                  <a:pt x="477264" y="187537"/>
                </a:lnTo>
                <a:lnTo>
                  <a:pt x="485720" y="187537"/>
                </a:lnTo>
                <a:lnTo>
                  <a:pt x="485720" y="185080"/>
                </a:lnTo>
                <a:lnTo>
                  <a:pt x="485720" y="188356"/>
                </a:lnTo>
                <a:lnTo>
                  <a:pt x="494175" y="188356"/>
                </a:lnTo>
                <a:lnTo>
                  <a:pt x="494175" y="192451"/>
                </a:lnTo>
                <a:lnTo>
                  <a:pt x="494175" y="194088"/>
                </a:lnTo>
                <a:lnTo>
                  <a:pt x="502631" y="194088"/>
                </a:lnTo>
                <a:lnTo>
                  <a:pt x="502631" y="195726"/>
                </a:lnTo>
                <a:lnTo>
                  <a:pt x="502631" y="198183"/>
                </a:lnTo>
                <a:lnTo>
                  <a:pt x="511086" y="198183"/>
                </a:lnTo>
                <a:lnTo>
                  <a:pt x="511086" y="200640"/>
                </a:lnTo>
                <a:lnTo>
                  <a:pt x="511086" y="192451"/>
                </a:lnTo>
                <a:lnTo>
                  <a:pt x="518602" y="192451"/>
                </a:lnTo>
                <a:lnTo>
                  <a:pt x="518602" y="185080"/>
                </a:lnTo>
                <a:lnTo>
                  <a:pt x="518602" y="177710"/>
                </a:lnTo>
                <a:lnTo>
                  <a:pt x="527058" y="177710"/>
                </a:lnTo>
                <a:lnTo>
                  <a:pt x="527058" y="170339"/>
                </a:lnTo>
                <a:lnTo>
                  <a:pt x="527058" y="172796"/>
                </a:lnTo>
                <a:lnTo>
                  <a:pt x="535513" y="172796"/>
                </a:lnTo>
                <a:lnTo>
                  <a:pt x="535513" y="175253"/>
                </a:lnTo>
                <a:lnTo>
                  <a:pt x="535513" y="177710"/>
                </a:lnTo>
                <a:lnTo>
                  <a:pt x="543969" y="177710"/>
                </a:lnTo>
                <a:lnTo>
                  <a:pt x="543969" y="180985"/>
                </a:lnTo>
                <a:lnTo>
                  <a:pt x="543969" y="184261"/>
                </a:lnTo>
                <a:lnTo>
                  <a:pt x="551485" y="184261"/>
                </a:lnTo>
                <a:lnTo>
                  <a:pt x="551485" y="188356"/>
                </a:lnTo>
                <a:lnTo>
                  <a:pt x="551485" y="183442"/>
                </a:lnTo>
                <a:lnTo>
                  <a:pt x="560880" y="183442"/>
                </a:lnTo>
                <a:lnTo>
                  <a:pt x="560880" y="178529"/>
                </a:lnTo>
                <a:lnTo>
                  <a:pt x="560880" y="174434"/>
                </a:lnTo>
                <a:lnTo>
                  <a:pt x="568396" y="174434"/>
                </a:lnTo>
                <a:lnTo>
                  <a:pt x="568396" y="171158"/>
                </a:lnTo>
                <a:lnTo>
                  <a:pt x="568396" y="162969"/>
                </a:lnTo>
                <a:lnTo>
                  <a:pt x="576851" y="162969"/>
                </a:lnTo>
                <a:lnTo>
                  <a:pt x="576851" y="155598"/>
                </a:lnTo>
                <a:lnTo>
                  <a:pt x="576851" y="153141"/>
                </a:lnTo>
                <a:lnTo>
                  <a:pt x="585307" y="153141"/>
                </a:lnTo>
                <a:lnTo>
                  <a:pt x="585307" y="150685"/>
                </a:lnTo>
                <a:lnTo>
                  <a:pt x="593762" y="150685"/>
                </a:lnTo>
                <a:lnTo>
                  <a:pt x="593762" y="151503"/>
                </a:lnTo>
                <a:lnTo>
                  <a:pt x="602218" y="151503"/>
                </a:lnTo>
                <a:lnTo>
                  <a:pt x="602218" y="153141"/>
                </a:lnTo>
                <a:lnTo>
                  <a:pt x="602218" y="154779"/>
                </a:lnTo>
                <a:lnTo>
                  <a:pt x="609734" y="154779"/>
                </a:lnTo>
                <a:lnTo>
                  <a:pt x="609734" y="156417"/>
                </a:lnTo>
                <a:lnTo>
                  <a:pt x="609734" y="161331"/>
                </a:lnTo>
                <a:lnTo>
                  <a:pt x="617249" y="161331"/>
                </a:lnTo>
                <a:lnTo>
                  <a:pt x="617249" y="166244"/>
                </a:lnTo>
                <a:lnTo>
                  <a:pt x="625705" y="166244"/>
                </a:lnTo>
                <a:lnTo>
                  <a:pt x="625705" y="154779"/>
                </a:lnTo>
                <a:lnTo>
                  <a:pt x="634160" y="154779"/>
                </a:lnTo>
                <a:lnTo>
                  <a:pt x="634160" y="143314"/>
                </a:lnTo>
                <a:lnTo>
                  <a:pt x="634160" y="125297"/>
                </a:lnTo>
                <a:lnTo>
                  <a:pt x="643555" y="125297"/>
                </a:lnTo>
                <a:lnTo>
                  <a:pt x="643555" y="107281"/>
                </a:lnTo>
                <a:lnTo>
                  <a:pt x="643555" y="116289"/>
                </a:lnTo>
                <a:lnTo>
                  <a:pt x="652011" y="116289"/>
                </a:lnTo>
                <a:lnTo>
                  <a:pt x="652011" y="125297"/>
                </a:lnTo>
                <a:lnTo>
                  <a:pt x="652011" y="131849"/>
                </a:lnTo>
                <a:lnTo>
                  <a:pt x="659527" y="131849"/>
                </a:lnTo>
                <a:lnTo>
                  <a:pt x="659527" y="138400"/>
                </a:lnTo>
                <a:lnTo>
                  <a:pt x="659527" y="152322"/>
                </a:lnTo>
                <a:lnTo>
                  <a:pt x="666103" y="152322"/>
                </a:lnTo>
                <a:lnTo>
                  <a:pt x="666103" y="167063"/>
                </a:lnTo>
                <a:lnTo>
                  <a:pt x="666103" y="164607"/>
                </a:lnTo>
                <a:lnTo>
                  <a:pt x="674559" y="164607"/>
                </a:lnTo>
                <a:lnTo>
                  <a:pt x="674559" y="162150"/>
                </a:lnTo>
                <a:lnTo>
                  <a:pt x="674559" y="160512"/>
                </a:lnTo>
                <a:lnTo>
                  <a:pt x="683014" y="160512"/>
                </a:lnTo>
                <a:lnTo>
                  <a:pt x="683014" y="159693"/>
                </a:lnTo>
                <a:lnTo>
                  <a:pt x="683014" y="162150"/>
                </a:lnTo>
                <a:lnTo>
                  <a:pt x="691470" y="162150"/>
                </a:lnTo>
                <a:lnTo>
                  <a:pt x="691470" y="165425"/>
                </a:lnTo>
                <a:lnTo>
                  <a:pt x="691470" y="161331"/>
                </a:lnTo>
                <a:lnTo>
                  <a:pt x="699925" y="161331"/>
                </a:lnTo>
                <a:lnTo>
                  <a:pt x="699925" y="157236"/>
                </a:lnTo>
                <a:lnTo>
                  <a:pt x="699925" y="153141"/>
                </a:lnTo>
                <a:lnTo>
                  <a:pt x="707441" y="153141"/>
                </a:lnTo>
                <a:lnTo>
                  <a:pt x="707441" y="149866"/>
                </a:lnTo>
                <a:lnTo>
                  <a:pt x="707441" y="145771"/>
                </a:lnTo>
                <a:lnTo>
                  <a:pt x="715897" y="145771"/>
                </a:lnTo>
                <a:lnTo>
                  <a:pt x="715897" y="142495"/>
                </a:lnTo>
                <a:lnTo>
                  <a:pt x="724352" y="142495"/>
                </a:lnTo>
                <a:lnTo>
                  <a:pt x="724352" y="146590"/>
                </a:lnTo>
                <a:lnTo>
                  <a:pt x="732808" y="146590"/>
                </a:lnTo>
                <a:lnTo>
                  <a:pt x="732808" y="150685"/>
                </a:lnTo>
                <a:lnTo>
                  <a:pt x="732808" y="156417"/>
                </a:lnTo>
                <a:lnTo>
                  <a:pt x="741263" y="156417"/>
                </a:lnTo>
                <a:lnTo>
                  <a:pt x="741263" y="162969"/>
                </a:lnTo>
                <a:lnTo>
                  <a:pt x="741263" y="165425"/>
                </a:lnTo>
                <a:lnTo>
                  <a:pt x="747840" y="165425"/>
                </a:lnTo>
                <a:lnTo>
                  <a:pt x="747840" y="168701"/>
                </a:lnTo>
                <a:lnTo>
                  <a:pt x="747840" y="169520"/>
                </a:lnTo>
                <a:lnTo>
                  <a:pt x="756295" y="169520"/>
                </a:lnTo>
                <a:lnTo>
                  <a:pt x="756295" y="171158"/>
                </a:lnTo>
                <a:lnTo>
                  <a:pt x="756295" y="166244"/>
                </a:lnTo>
                <a:lnTo>
                  <a:pt x="764751" y="166244"/>
                </a:lnTo>
                <a:lnTo>
                  <a:pt x="764751" y="161331"/>
                </a:lnTo>
                <a:lnTo>
                  <a:pt x="764751" y="155598"/>
                </a:lnTo>
                <a:lnTo>
                  <a:pt x="773206" y="155598"/>
                </a:lnTo>
                <a:lnTo>
                  <a:pt x="773206" y="150685"/>
                </a:lnTo>
                <a:lnTo>
                  <a:pt x="773206" y="157236"/>
                </a:lnTo>
                <a:lnTo>
                  <a:pt x="781662" y="157236"/>
                </a:lnTo>
                <a:lnTo>
                  <a:pt x="781662" y="163788"/>
                </a:lnTo>
                <a:lnTo>
                  <a:pt x="781662" y="167882"/>
                </a:lnTo>
                <a:lnTo>
                  <a:pt x="790117" y="167882"/>
                </a:lnTo>
                <a:lnTo>
                  <a:pt x="790117" y="171977"/>
                </a:lnTo>
                <a:lnTo>
                  <a:pt x="797633" y="171977"/>
                </a:lnTo>
                <a:lnTo>
                  <a:pt x="797633" y="162969"/>
                </a:lnTo>
                <a:lnTo>
                  <a:pt x="806089" y="162969"/>
                </a:lnTo>
                <a:lnTo>
                  <a:pt x="806089" y="153960"/>
                </a:lnTo>
                <a:lnTo>
                  <a:pt x="806089" y="143314"/>
                </a:lnTo>
                <a:lnTo>
                  <a:pt x="814544" y="143314"/>
                </a:lnTo>
                <a:lnTo>
                  <a:pt x="814544" y="133487"/>
                </a:lnTo>
                <a:lnTo>
                  <a:pt x="814544" y="134306"/>
                </a:lnTo>
                <a:lnTo>
                  <a:pt x="822999" y="134306"/>
                </a:lnTo>
                <a:lnTo>
                  <a:pt x="822999" y="135944"/>
                </a:lnTo>
                <a:lnTo>
                  <a:pt x="822999" y="131030"/>
                </a:lnTo>
                <a:lnTo>
                  <a:pt x="831455" y="131030"/>
                </a:lnTo>
                <a:lnTo>
                  <a:pt x="831455" y="126116"/>
                </a:lnTo>
                <a:lnTo>
                  <a:pt x="831455" y="123660"/>
                </a:lnTo>
                <a:lnTo>
                  <a:pt x="839910" y="123660"/>
                </a:lnTo>
                <a:lnTo>
                  <a:pt x="839910" y="121203"/>
                </a:lnTo>
                <a:lnTo>
                  <a:pt x="839910" y="119565"/>
                </a:lnTo>
                <a:lnTo>
                  <a:pt x="847426" y="119565"/>
                </a:lnTo>
                <a:lnTo>
                  <a:pt x="847426" y="118746"/>
                </a:lnTo>
                <a:lnTo>
                  <a:pt x="847426" y="121203"/>
                </a:lnTo>
                <a:lnTo>
                  <a:pt x="855882" y="121203"/>
                </a:lnTo>
                <a:lnTo>
                  <a:pt x="855882" y="123660"/>
                </a:lnTo>
                <a:lnTo>
                  <a:pt x="855882" y="131030"/>
                </a:lnTo>
                <a:lnTo>
                  <a:pt x="864337" y="131030"/>
                </a:lnTo>
                <a:lnTo>
                  <a:pt x="864337" y="139219"/>
                </a:lnTo>
                <a:lnTo>
                  <a:pt x="864337" y="152322"/>
                </a:lnTo>
                <a:lnTo>
                  <a:pt x="871853" y="152322"/>
                </a:lnTo>
                <a:lnTo>
                  <a:pt x="871853" y="165425"/>
                </a:lnTo>
                <a:lnTo>
                  <a:pt x="871853" y="170339"/>
                </a:lnTo>
                <a:lnTo>
                  <a:pt x="879369" y="170339"/>
                </a:lnTo>
                <a:lnTo>
                  <a:pt x="879369" y="176072"/>
                </a:lnTo>
                <a:lnTo>
                  <a:pt x="879369" y="158055"/>
                </a:lnTo>
                <a:lnTo>
                  <a:pt x="888764" y="158055"/>
                </a:lnTo>
                <a:lnTo>
                  <a:pt x="888764" y="140038"/>
                </a:lnTo>
                <a:lnTo>
                  <a:pt x="888764" y="122022"/>
                </a:lnTo>
                <a:lnTo>
                  <a:pt x="897220" y="122022"/>
                </a:lnTo>
                <a:lnTo>
                  <a:pt x="897220" y="104005"/>
                </a:lnTo>
                <a:lnTo>
                  <a:pt x="897220" y="77799"/>
                </a:lnTo>
                <a:lnTo>
                  <a:pt x="906615" y="77799"/>
                </a:lnTo>
                <a:lnTo>
                  <a:pt x="906615" y="52412"/>
                </a:lnTo>
                <a:lnTo>
                  <a:pt x="906615" y="29481"/>
                </a:lnTo>
                <a:lnTo>
                  <a:pt x="916010" y="29481"/>
                </a:lnTo>
                <a:lnTo>
                  <a:pt x="916010" y="6551"/>
                </a:lnTo>
                <a:lnTo>
                  <a:pt x="916010" y="22111"/>
                </a:lnTo>
                <a:lnTo>
                  <a:pt x="923526" y="22111"/>
                </a:lnTo>
                <a:lnTo>
                  <a:pt x="923526" y="37671"/>
                </a:lnTo>
                <a:lnTo>
                  <a:pt x="923526" y="63058"/>
                </a:lnTo>
                <a:lnTo>
                  <a:pt x="931042" y="63058"/>
                </a:lnTo>
                <a:lnTo>
                  <a:pt x="931042" y="89264"/>
                </a:lnTo>
                <a:lnTo>
                  <a:pt x="931042" y="103186"/>
                </a:lnTo>
                <a:lnTo>
                  <a:pt x="937618" y="103186"/>
                </a:lnTo>
                <a:lnTo>
                  <a:pt x="937618" y="117927"/>
                </a:lnTo>
                <a:lnTo>
                  <a:pt x="937618" y="121203"/>
                </a:lnTo>
                <a:lnTo>
                  <a:pt x="946074" y="121203"/>
                </a:lnTo>
                <a:lnTo>
                  <a:pt x="946074" y="125297"/>
                </a:lnTo>
                <a:lnTo>
                  <a:pt x="946074" y="121203"/>
                </a:lnTo>
                <a:lnTo>
                  <a:pt x="954529" y="121203"/>
                </a:lnTo>
                <a:lnTo>
                  <a:pt x="954529" y="117927"/>
                </a:lnTo>
                <a:lnTo>
                  <a:pt x="954529" y="107281"/>
                </a:lnTo>
                <a:lnTo>
                  <a:pt x="962985" y="107281"/>
                </a:lnTo>
                <a:lnTo>
                  <a:pt x="962985" y="97453"/>
                </a:lnTo>
                <a:lnTo>
                  <a:pt x="962985" y="81894"/>
                </a:lnTo>
                <a:lnTo>
                  <a:pt x="972380" y="81894"/>
                </a:lnTo>
                <a:lnTo>
                  <a:pt x="972380" y="66334"/>
                </a:lnTo>
                <a:lnTo>
                  <a:pt x="972380" y="71247"/>
                </a:lnTo>
                <a:lnTo>
                  <a:pt x="980835" y="71247"/>
                </a:lnTo>
                <a:lnTo>
                  <a:pt x="980835" y="76980"/>
                </a:lnTo>
                <a:lnTo>
                  <a:pt x="980835" y="99091"/>
                </a:lnTo>
                <a:lnTo>
                  <a:pt x="986472" y="99091"/>
                </a:lnTo>
                <a:lnTo>
                  <a:pt x="986472" y="121203"/>
                </a:lnTo>
                <a:lnTo>
                  <a:pt x="986472" y="139219"/>
                </a:lnTo>
                <a:lnTo>
                  <a:pt x="993988" y="139219"/>
                </a:lnTo>
                <a:lnTo>
                  <a:pt x="993988" y="157236"/>
                </a:lnTo>
                <a:lnTo>
                  <a:pt x="993988" y="149047"/>
                </a:lnTo>
                <a:lnTo>
                  <a:pt x="1003383" y="149047"/>
                </a:lnTo>
                <a:lnTo>
                  <a:pt x="1003383" y="141676"/>
                </a:lnTo>
                <a:lnTo>
                  <a:pt x="1003383" y="132668"/>
                </a:lnTo>
                <a:lnTo>
                  <a:pt x="1011839" y="132668"/>
                </a:lnTo>
                <a:lnTo>
                  <a:pt x="1011839" y="123660"/>
                </a:lnTo>
                <a:lnTo>
                  <a:pt x="1011839" y="105643"/>
                </a:lnTo>
                <a:lnTo>
                  <a:pt x="1021233" y="105643"/>
                </a:lnTo>
                <a:lnTo>
                  <a:pt x="1021233" y="87626"/>
                </a:lnTo>
                <a:lnTo>
                  <a:pt x="1021233" y="92540"/>
                </a:lnTo>
                <a:lnTo>
                  <a:pt x="1028749" y="92540"/>
                </a:lnTo>
                <a:lnTo>
                  <a:pt x="1028749" y="98272"/>
                </a:lnTo>
                <a:lnTo>
                  <a:pt x="1028749" y="112194"/>
                </a:lnTo>
                <a:lnTo>
                  <a:pt x="1036265" y="112194"/>
                </a:lnTo>
                <a:lnTo>
                  <a:pt x="1036265" y="126935"/>
                </a:lnTo>
                <a:lnTo>
                  <a:pt x="1036265" y="134306"/>
                </a:lnTo>
                <a:lnTo>
                  <a:pt x="1043781" y="134306"/>
                </a:lnTo>
                <a:lnTo>
                  <a:pt x="1043781" y="142495"/>
                </a:lnTo>
                <a:lnTo>
                  <a:pt x="1052237" y="142495"/>
                </a:lnTo>
                <a:lnTo>
                  <a:pt x="1052237" y="138400"/>
                </a:lnTo>
                <a:lnTo>
                  <a:pt x="1060692" y="138400"/>
                </a:lnTo>
                <a:lnTo>
                  <a:pt x="1060692" y="135125"/>
                </a:lnTo>
                <a:lnTo>
                  <a:pt x="1060692" y="130211"/>
                </a:lnTo>
                <a:lnTo>
                  <a:pt x="1069148" y="130211"/>
                </a:lnTo>
                <a:lnTo>
                  <a:pt x="1069148" y="125297"/>
                </a:lnTo>
                <a:lnTo>
                  <a:pt x="1069148" y="116289"/>
                </a:lnTo>
                <a:lnTo>
                  <a:pt x="1078543" y="116289"/>
                </a:lnTo>
                <a:lnTo>
                  <a:pt x="1078543" y="107281"/>
                </a:lnTo>
                <a:lnTo>
                  <a:pt x="1078543" y="99091"/>
                </a:lnTo>
                <a:lnTo>
                  <a:pt x="1086059" y="99091"/>
                </a:lnTo>
                <a:lnTo>
                  <a:pt x="1086059" y="91721"/>
                </a:lnTo>
                <a:lnTo>
                  <a:pt x="1094514" y="91721"/>
                </a:lnTo>
                <a:lnTo>
                  <a:pt x="1094514" y="96634"/>
                </a:lnTo>
                <a:lnTo>
                  <a:pt x="1102030" y="96634"/>
                </a:lnTo>
                <a:lnTo>
                  <a:pt x="1102030" y="102367"/>
                </a:lnTo>
                <a:lnTo>
                  <a:pt x="1102030" y="91721"/>
                </a:lnTo>
                <a:lnTo>
                  <a:pt x="1111425" y="91721"/>
                </a:lnTo>
                <a:lnTo>
                  <a:pt x="1111425" y="81894"/>
                </a:lnTo>
                <a:lnTo>
                  <a:pt x="1111425" y="58144"/>
                </a:lnTo>
                <a:lnTo>
                  <a:pt x="1120820" y="58144"/>
                </a:lnTo>
                <a:lnTo>
                  <a:pt x="1120820" y="35214"/>
                </a:lnTo>
                <a:lnTo>
                  <a:pt x="1120820" y="18835"/>
                </a:lnTo>
                <a:lnTo>
                  <a:pt x="1130215" y="18835"/>
                </a:lnTo>
                <a:lnTo>
                  <a:pt x="1130215" y="2456"/>
                </a:lnTo>
                <a:lnTo>
                  <a:pt x="1130215" y="14740"/>
                </a:lnTo>
                <a:lnTo>
                  <a:pt x="1136792" y="14740"/>
                </a:lnTo>
                <a:lnTo>
                  <a:pt x="1136792" y="27843"/>
                </a:lnTo>
                <a:lnTo>
                  <a:pt x="1136792" y="45860"/>
                </a:lnTo>
                <a:lnTo>
                  <a:pt x="1144308" y="45860"/>
                </a:lnTo>
                <a:lnTo>
                  <a:pt x="1144308" y="63877"/>
                </a:lnTo>
                <a:lnTo>
                  <a:pt x="1144308" y="65515"/>
                </a:lnTo>
                <a:lnTo>
                  <a:pt x="1152763" y="65515"/>
                </a:lnTo>
                <a:lnTo>
                  <a:pt x="1152763" y="67153"/>
                </a:lnTo>
                <a:lnTo>
                  <a:pt x="1152763" y="49955"/>
                </a:lnTo>
                <a:lnTo>
                  <a:pt x="1161219" y="49955"/>
                </a:lnTo>
                <a:lnTo>
                  <a:pt x="1161219" y="33576"/>
                </a:lnTo>
                <a:lnTo>
                  <a:pt x="1161219" y="16378"/>
                </a:lnTo>
                <a:lnTo>
                  <a:pt x="1170614" y="16378"/>
                </a:lnTo>
                <a:lnTo>
                  <a:pt x="1170614" y="0"/>
                </a:lnTo>
                <a:lnTo>
                  <a:pt x="1170614" y="6551"/>
                </a:lnTo>
                <a:lnTo>
                  <a:pt x="1179069" y="6551"/>
                </a:lnTo>
                <a:lnTo>
                  <a:pt x="1179069" y="13103"/>
                </a:lnTo>
                <a:lnTo>
                  <a:pt x="1179069" y="22111"/>
                </a:lnTo>
                <a:lnTo>
                  <a:pt x="1185646" y="22111"/>
                </a:lnTo>
                <a:lnTo>
                  <a:pt x="1185646" y="31119"/>
                </a:lnTo>
                <a:lnTo>
                  <a:pt x="1185646" y="53231"/>
                </a:lnTo>
                <a:lnTo>
                  <a:pt x="1193162" y="53231"/>
                </a:lnTo>
                <a:lnTo>
                  <a:pt x="1193162" y="75342"/>
                </a:lnTo>
                <a:lnTo>
                  <a:pt x="1193162" y="93359"/>
                </a:lnTo>
                <a:lnTo>
                  <a:pt x="1200678" y="93359"/>
                </a:lnTo>
                <a:lnTo>
                  <a:pt x="1200678" y="111375"/>
                </a:lnTo>
                <a:lnTo>
                  <a:pt x="1200678" y="108919"/>
                </a:lnTo>
                <a:lnTo>
                  <a:pt x="1209133" y="108919"/>
                </a:lnTo>
                <a:lnTo>
                  <a:pt x="1209133" y="106462"/>
                </a:lnTo>
                <a:lnTo>
                  <a:pt x="1209133" y="104005"/>
                </a:lnTo>
                <a:lnTo>
                  <a:pt x="1216649" y="104005"/>
                </a:lnTo>
                <a:lnTo>
                  <a:pt x="1216649" y="101548"/>
                </a:lnTo>
                <a:lnTo>
                  <a:pt x="1225104" y="101548"/>
                </a:lnTo>
                <a:lnTo>
                  <a:pt x="1225104" y="99910"/>
                </a:lnTo>
                <a:lnTo>
                  <a:pt x="1233560" y="99910"/>
                </a:lnTo>
                <a:lnTo>
                  <a:pt x="1233560" y="99091"/>
                </a:lnTo>
                <a:lnTo>
                  <a:pt x="1233560" y="94178"/>
                </a:lnTo>
                <a:lnTo>
                  <a:pt x="1242015" y="94178"/>
                </a:lnTo>
                <a:lnTo>
                  <a:pt x="1242015" y="89264"/>
                </a:lnTo>
                <a:lnTo>
                  <a:pt x="1242015" y="87626"/>
                </a:lnTo>
                <a:lnTo>
                  <a:pt x="1250471" y="87626"/>
                </a:lnTo>
                <a:lnTo>
                  <a:pt x="1250471" y="86807"/>
                </a:lnTo>
                <a:lnTo>
                  <a:pt x="1250471" y="85169"/>
                </a:lnTo>
                <a:lnTo>
                  <a:pt x="1258926" y="85169"/>
                </a:lnTo>
                <a:lnTo>
                  <a:pt x="1258926" y="84350"/>
                </a:lnTo>
                <a:lnTo>
                  <a:pt x="1258926" y="85169"/>
                </a:lnTo>
                <a:lnTo>
                  <a:pt x="1266442" y="85169"/>
                </a:lnTo>
                <a:lnTo>
                  <a:pt x="1266442" y="86807"/>
                </a:lnTo>
                <a:lnTo>
                  <a:pt x="1266442" y="91721"/>
                </a:lnTo>
                <a:lnTo>
                  <a:pt x="1273958" y="91721"/>
                </a:lnTo>
                <a:lnTo>
                  <a:pt x="1273958" y="97453"/>
                </a:lnTo>
                <a:lnTo>
                  <a:pt x="1273958" y="98272"/>
                </a:lnTo>
                <a:lnTo>
                  <a:pt x="1282414" y="98272"/>
                </a:lnTo>
                <a:lnTo>
                  <a:pt x="1282414" y="99910"/>
                </a:lnTo>
                <a:lnTo>
                  <a:pt x="1282414" y="100729"/>
                </a:lnTo>
                <a:lnTo>
                  <a:pt x="1290869" y="100729"/>
                </a:lnTo>
                <a:lnTo>
                  <a:pt x="1290869" y="102367"/>
                </a:lnTo>
                <a:lnTo>
                  <a:pt x="1290869" y="104824"/>
                </a:lnTo>
                <a:lnTo>
                  <a:pt x="1299325" y="104824"/>
                </a:lnTo>
                <a:lnTo>
                  <a:pt x="1299325" y="108100"/>
                </a:lnTo>
                <a:lnTo>
                  <a:pt x="1299325" y="108919"/>
                </a:lnTo>
                <a:lnTo>
                  <a:pt x="1307780" y="108919"/>
                </a:lnTo>
                <a:lnTo>
                  <a:pt x="1307780" y="110556"/>
                </a:lnTo>
                <a:lnTo>
                  <a:pt x="1307780" y="119565"/>
                </a:lnTo>
                <a:lnTo>
                  <a:pt x="1314357" y="119565"/>
                </a:lnTo>
                <a:lnTo>
                  <a:pt x="1314357" y="129392"/>
                </a:lnTo>
                <a:lnTo>
                  <a:pt x="1314357" y="121203"/>
                </a:lnTo>
                <a:lnTo>
                  <a:pt x="1322812" y="121203"/>
                </a:lnTo>
                <a:lnTo>
                  <a:pt x="1322812" y="113832"/>
                </a:lnTo>
                <a:lnTo>
                  <a:pt x="1322812" y="112194"/>
                </a:lnTo>
                <a:lnTo>
                  <a:pt x="1331268" y="112194"/>
                </a:lnTo>
                <a:lnTo>
                  <a:pt x="1331268" y="111375"/>
                </a:lnTo>
                <a:lnTo>
                  <a:pt x="1331268" y="98272"/>
                </a:lnTo>
                <a:lnTo>
                  <a:pt x="1340663" y="98272"/>
                </a:lnTo>
                <a:lnTo>
                  <a:pt x="1340663" y="85169"/>
                </a:lnTo>
                <a:lnTo>
                  <a:pt x="1340663" y="82712"/>
                </a:lnTo>
                <a:lnTo>
                  <a:pt x="1349118" y="82712"/>
                </a:lnTo>
                <a:lnTo>
                  <a:pt x="1349118" y="80256"/>
                </a:lnTo>
                <a:lnTo>
                  <a:pt x="1349118" y="76161"/>
                </a:lnTo>
                <a:lnTo>
                  <a:pt x="1357574" y="76161"/>
                </a:lnTo>
                <a:lnTo>
                  <a:pt x="1357574" y="72885"/>
                </a:lnTo>
                <a:lnTo>
                  <a:pt x="1357574" y="76980"/>
                </a:lnTo>
                <a:lnTo>
                  <a:pt x="1365090" y="76980"/>
                </a:lnTo>
                <a:lnTo>
                  <a:pt x="1365090" y="81075"/>
                </a:lnTo>
                <a:lnTo>
                  <a:pt x="1365090" y="104005"/>
                </a:lnTo>
                <a:lnTo>
                  <a:pt x="1371666" y="104005"/>
                </a:lnTo>
                <a:lnTo>
                  <a:pt x="1371666" y="126935"/>
                </a:lnTo>
                <a:lnTo>
                  <a:pt x="1371666" y="144133"/>
                </a:lnTo>
                <a:lnTo>
                  <a:pt x="1379182" y="144133"/>
                </a:lnTo>
                <a:lnTo>
                  <a:pt x="1379182" y="161331"/>
                </a:lnTo>
                <a:lnTo>
                  <a:pt x="1379182" y="154779"/>
                </a:lnTo>
                <a:lnTo>
                  <a:pt x="1388577" y="154779"/>
                </a:lnTo>
                <a:lnTo>
                  <a:pt x="1388577" y="148228"/>
                </a:lnTo>
                <a:lnTo>
                  <a:pt x="1388577" y="134306"/>
                </a:lnTo>
                <a:lnTo>
                  <a:pt x="1396093" y="134306"/>
                </a:lnTo>
                <a:lnTo>
                  <a:pt x="1396093" y="120384"/>
                </a:lnTo>
                <a:lnTo>
                  <a:pt x="1396093" y="113832"/>
                </a:lnTo>
                <a:lnTo>
                  <a:pt x="1404549" y="113832"/>
                </a:lnTo>
                <a:lnTo>
                  <a:pt x="1404549" y="107281"/>
                </a:lnTo>
                <a:lnTo>
                  <a:pt x="1404549" y="103186"/>
                </a:lnTo>
                <a:lnTo>
                  <a:pt x="1413944" y="103186"/>
                </a:lnTo>
                <a:lnTo>
                  <a:pt x="1413944" y="99910"/>
                </a:lnTo>
                <a:lnTo>
                  <a:pt x="1413944" y="106462"/>
                </a:lnTo>
                <a:lnTo>
                  <a:pt x="1421460" y="106462"/>
                </a:lnTo>
                <a:lnTo>
                  <a:pt x="1421460" y="113013"/>
                </a:lnTo>
                <a:lnTo>
                  <a:pt x="1421460" y="117927"/>
                </a:lnTo>
                <a:lnTo>
                  <a:pt x="1429915" y="117927"/>
                </a:lnTo>
                <a:lnTo>
                  <a:pt x="1429915" y="122841"/>
                </a:lnTo>
                <a:lnTo>
                  <a:pt x="1429915" y="129392"/>
                </a:lnTo>
                <a:lnTo>
                  <a:pt x="1437431" y="129392"/>
                </a:lnTo>
                <a:lnTo>
                  <a:pt x="1437431" y="135944"/>
                </a:lnTo>
                <a:lnTo>
                  <a:pt x="1437431" y="142495"/>
                </a:lnTo>
                <a:lnTo>
                  <a:pt x="1444947" y="142495"/>
                </a:lnTo>
                <a:lnTo>
                  <a:pt x="1444947" y="149047"/>
                </a:lnTo>
                <a:lnTo>
                  <a:pt x="1444947" y="153960"/>
                </a:lnTo>
                <a:lnTo>
                  <a:pt x="1452463" y="153960"/>
                </a:lnTo>
                <a:lnTo>
                  <a:pt x="1452463" y="159693"/>
                </a:lnTo>
                <a:lnTo>
                  <a:pt x="1452463" y="164607"/>
                </a:lnTo>
                <a:lnTo>
                  <a:pt x="1460918" y="164607"/>
                </a:lnTo>
                <a:lnTo>
                  <a:pt x="1460918" y="170339"/>
                </a:lnTo>
                <a:lnTo>
                  <a:pt x="1460918" y="175253"/>
                </a:lnTo>
                <a:lnTo>
                  <a:pt x="1469374" y="175253"/>
                </a:lnTo>
                <a:lnTo>
                  <a:pt x="1469374" y="180985"/>
                </a:lnTo>
                <a:lnTo>
                  <a:pt x="1469374" y="168701"/>
                </a:lnTo>
                <a:lnTo>
                  <a:pt x="1477829" y="168701"/>
                </a:lnTo>
                <a:lnTo>
                  <a:pt x="1477829" y="157236"/>
                </a:lnTo>
                <a:lnTo>
                  <a:pt x="1477829" y="140038"/>
                </a:lnTo>
                <a:lnTo>
                  <a:pt x="1487224" y="140038"/>
                </a:lnTo>
                <a:lnTo>
                  <a:pt x="1487224" y="123660"/>
                </a:lnTo>
                <a:lnTo>
                  <a:pt x="1487224" y="110556"/>
                </a:lnTo>
                <a:lnTo>
                  <a:pt x="1494740" y="110556"/>
                </a:lnTo>
                <a:lnTo>
                  <a:pt x="1494740" y="98272"/>
                </a:lnTo>
                <a:lnTo>
                  <a:pt x="1494740" y="93359"/>
                </a:lnTo>
                <a:lnTo>
                  <a:pt x="1504135" y="93359"/>
                </a:lnTo>
                <a:lnTo>
                  <a:pt x="1504135" y="88445"/>
                </a:lnTo>
                <a:lnTo>
                  <a:pt x="1504135" y="89264"/>
                </a:lnTo>
                <a:lnTo>
                  <a:pt x="1511651" y="89264"/>
                </a:lnTo>
                <a:lnTo>
                  <a:pt x="1511651" y="90902"/>
                </a:lnTo>
                <a:lnTo>
                  <a:pt x="1511651" y="89264"/>
                </a:lnTo>
                <a:lnTo>
                  <a:pt x="1520107" y="89264"/>
                </a:lnTo>
                <a:lnTo>
                  <a:pt x="1520107" y="88445"/>
                </a:lnTo>
                <a:lnTo>
                  <a:pt x="1520107" y="95816"/>
                </a:lnTo>
                <a:lnTo>
                  <a:pt x="1528562" y="95816"/>
                </a:lnTo>
                <a:lnTo>
                  <a:pt x="1528562" y="104005"/>
                </a:lnTo>
                <a:lnTo>
                  <a:pt x="1528562" y="111375"/>
                </a:lnTo>
                <a:lnTo>
                  <a:pt x="1535139" y="111375"/>
                </a:lnTo>
                <a:lnTo>
                  <a:pt x="1535139" y="119565"/>
                </a:lnTo>
                <a:lnTo>
                  <a:pt x="1535139" y="135125"/>
                </a:lnTo>
                <a:lnTo>
                  <a:pt x="1543594" y="135125"/>
                </a:lnTo>
                <a:lnTo>
                  <a:pt x="1543594" y="150685"/>
                </a:lnTo>
                <a:lnTo>
                  <a:pt x="1543594" y="148228"/>
                </a:lnTo>
                <a:lnTo>
                  <a:pt x="1552050" y="148228"/>
                </a:lnTo>
                <a:lnTo>
                  <a:pt x="1552050" y="145771"/>
                </a:lnTo>
                <a:lnTo>
                  <a:pt x="1552050" y="141676"/>
                </a:lnTo>
                <a:lnTo>
                  <a:pt x="1560505" y="141676"/>
                </a:lnTo>
                <a:lnTo>
                  <a:pt x="1560505" y="138400"/>
                </a:lnTo>
                <a:lnTo>
                  <a:pt x="1560505" y="134306"/>
                </a:lnTo>
                <a:lnTo>
                  <a:pt x="1568961" y="134306"/>
                </a:lnTo>
                <a:lnTo>
                  <a:pt x="1568961" y="131030"/>
                </a:lnTo>
                <a:lnTo>
                  <a:pt x="1568961" y="126935"/>
                </a:lnTo>
                <a:lnTo>
                  <a:pt x="1577416" y="126935"/>
                </a:lnTo>
                <a:lnTo>
                  <a:pt x="1577416" y="122841"/>
                </a:lnTo>
                <a:lnTo>
                  <a:pt x="1577416" y="130211"/>
                </a:lnTo>
                <a:lnTo>
                  <a:pt x="1583993" y="130211"/>
                </a:lnTo>
                <a:lnTo>
                  <a:pt x="1583993" y="138400"/>
                </a:lnTo>
                <a:lnTo>
                  <a:pt x="1583993" y="149047"/>
                </a:lnTo>
                <a:lnTo>
                  <a:pt x="1592448" y="149047"/>
                </a:lnTo>
                <a:lnTo>
                  <a:pt x="1592448" y="159693"/>
                </a:lnTo>
                <a:lnTo>
                  <a:pt x="1592448" y="169520"/>
                </a:lnTo>
                <a:lnTo>
                  <a:pt x="1599964" y="169520"/>
                </a:lnTo>
                <a:lnTo>
                  <a:pt x="1599964" y="180166"/>
                </a:lnTo>
                <a:lnTo>
                  <a:pt x="1599964" y="186718"/>
                </a:lnTo>
                <a:lnTo>
                  <a:pt x="1608420" y="186718"/>
                </a:lnTo>
                <a:lnTo>
                  <a:pt x="1608420" y="193269"/>
                </a:lnTo>
                <a:lnTo>
                  <a:pt x="1608420" y="180166"/>
                </a:lnTo>
                <a:lnTo>
                  <a:pt x="1616875" y="180166"/>
                </a:lnTo>
                <a:lnTo>
                  <a:pt x="1616875" y="167882"/>
                </a:lnTo>
                <a:lnTo>
                  <a:pt x="1616875" y="159693"/>
                </a:lnTo>
                <a:lnTo>
                  <a:pt x="1624391" y="159693"/>
                </a:lnTo>
                <a:lnTo>
                  <a:pt x="1624391" y="152322"/>
                </a:lnTo>
                <a:lnTo>
                  <a:pt x="1632846" y="152322"/>
                </a:lnTo>
                <a:lnTo>
                  <a:pt x="1641302" y="152322"/>
                </a:lnTo>
                <a:lnTo>
                  <a:pt x="1641302" y="148228"/>
                </a:lnTo>
                <a:lnTo>
                  <a:pt x="1649757" y="148228"/>
                </a:lnTo>
                <a:lnTo>
                  <a:pt x="1649757" y="144952"/>
                </a:lnTo>
                <a:lnTo>
                  <a:pt x="1649757" y="140857"/>
                </a:lnTo>
                <a:lnTo>
                  <a:pt x="1658213" y="140857"/>
                </a:lnTo>
                <a:lnTo>
                  <a:pt x="1658213" y="137581"/>
                </a:lnTo>
                <a:lnTo>
                  <a:pt x="1666668" y="137581"/>
                </a:lnTo>
                <a:lnTo>
                  <a:pt x="1666668" y="140857"/>
                </a:lnTo>
                <a:lnTo>
                  <a:pt x="1674184" y="140857"/>
                </a:lnTo>
                <a:lnTo>
                  <a:pt x="1674184" y="144952"/>
                </a:lnTo>
                <a:lnTo>
                  <a:pt x="1674184" y="149047"/>
                </a:lnTo>
                <a:lnTo>
                  <a:pt x="1682640" y="149047"/>
                </a:lnTo>
                <a:lnTo>
                  <a:pt x="1682640" y="153141"/>
                </a:lnTo>
                <a:lnTo>
                  <a:pt x="1682640" y="164607"/>
                </a:lnTo>
                <a:lnTo>
                  <a:pt x="1690156" y="164607"/>
                </a:lnTo>
                <a:lnTo>
                  <a:pt x="1690156" y="176891"/>
                </a:lnTo>
                <a:lnTo>
                  <a:pt x="1690156" y="184261"/>
                </a:lnTo>
                <a:lnTo>
                  <a:pt x="1698611" y="184261"/>
                </a:lnTo>
                <a:lnTo>
                  <a:pt x="1698611" y="192451"/>
                </a:lnTo>
                <a:lnTo>
                  <a:pt x="1698611" y="197364"/>
                </a:lnTo>
                <a:lnTo>
                  <a:pt x="1705188" y="197364"/>
                </a:lnTo>
                <a:lnTo>
                  <a:pt x="1705188" y="202278"/>
                </a:lnTo>
                <a:lnTo>
                  <a:pt x="1705188" y="193269"/>
                </a:lnTo>
                <a:lnTo>
                  <a:pt x="1714583" y="193269"/>
                </a:lnTo>
                <a:lnTo>
                  <a:pt x="1714583" y="184261"/>
                </a:lnTo>
                <a:lnTo>
                  <a:pt x="1714583" y="175253"/>
                </a:lnTo>
                <a:lnTo>
                  <a:pt x="1723038" y="175253"/>
                </a:lnTo>
                <a:lnTo>
                  <a:pt x="1723038" y="167063"/>
                </a:lnTo>
                <a:lnTo>
                  <a:pt x="1723038" y="162969"/>
                </a:lnTo>
                <a:lnTo>
                  <a:pt x="1731494" y="162969"/>
                </a:lnTo>
                <a:lnTo>
                  <a:pt x="1731494" y="158874"/>
                </a:lnTo>
                <a:lnTo>
                  <a:pt x="1731494" y="163788"/>
                </a:lnTo>
                <a:lnTo>
                  <a:pt x="1739949" y="163788"/>
                </a:lnTo>
                <a:lnTo>
                  <a:pt x="1739949" y="169520"/>
                </a:lnTo>
                <a:lnTo>
                  <a:pt x="1739949" y="176072"/>
                </a:lnTo>
                <a:lnTo>
                  <a:pt x="1747465" y="176072"/>
                </a:lnTo>
                <a:lnTo>
                  <a:pt x="1747465" y="182623"/>
                </a:lnTo>
                <a:lnTo>
                  <a:pt x="1747465" y="194088"/>
                </a:lnTo>
                <a:lnTo>
                  <a:pt x="1754042" y="194088"/>
                </a:lnTo>
                <a:lnTo>
                  <a:pt x="1754042" y="206372"/>
                </a:lnTo>
                <a:lnTo>
                  <a:pt x="1754042" y="208829"/>
                </a:lnTo>
                <a:lnTo>
                  <a:pt x="1762497" y="208829"/>
                </a:lnTo>
                <a:lnTo>
                  <a:pt x="1762497" y="211286"/>
                </a:lnTo>
                <a:lnTo>
                  <a:pt x="1762497" y="205554"/>
                </a:lnTo>
                <a:lnTo>
                  <a:pt x="1770953" y="205554"/>
                </a:lnTo>
                <a:lnTo>
                  <a:pt x="1770953" y="200640"/>
                </a:lnTo>
                <a:lnTo>
                  <a:pt x="1770953" y="195726"/>
                </a:lnTo>
                <a:lnTo>
                  <a:pt x="1780348" y="195726"/>
                </a:lnTo>
                <a:lnTo>
                  <a:pt x="1780348" y="190813"/>
                </a:lnTo>
                <a:lnTo>
                  <a:pt x="1780348" y="186718"/>
                </a:lnTo>
                <a:lnTo>
                  <a:pt x="1788803" y="186718"/>
                </a:lnTo>
                <a:lnTo>
                  <a:pt x="1788803" y="183442"/>
                </a:lnTo>
                <a:lnTo>
                  <a:pt x="1788803" y="179347"/>
                </a:lnTo>
                <a:lnTo>
                  <a:pt x="1797259" y="179347"/>
                </a:lnTo>
                <a:lnTo>
                  <a:pt x="1797259" y="175253"/>
                </a:lnTo>
                <a:lnTo>
                  <a:pt x="1797259" y="180166"/>
                </a:lnTo>
                <a:lnTo>
                  <a:pt x="1803835" y="180166"/>
                </a:lnTo>
                <a:lnTo>
                  <a:pt x="1803835" y="185899"/>
                </a:lnTo>
                <a:lnTo>
                  <a:pt x="1803835" y="178529"/>
                </a:lnTo>
                <a:lnTo>
                  <a:pt x="1813230" y="178529"/>
                </a:lnTo>
                <a:lnTo>
                  <a:pt x="1813230" y="171158"/>
                </a:lnTo>
                <a:lnTo>
                  <a:pt x="1813230" y="158055"/>
                </a:lnTo>
                <a:lnTo>
                  <a:pt x="1821686" y="158055"/>
                </a:lnTo>
                <a:lnTo>
                  <a:pt x="1821686" y="144952"/>
                </a:lnTo>
                <a:lnTo>
                  <a:pt x="1821686" y="140038"/>
                </a:lnTo>
                <a:lnTo>
                  <a:pt x="1830141" y="140038"/>
                </a:lnTo>
                <a:lnTo>
                  <a:pt x="1830141" y="135125"/>
                </a:lnTo>
                <a:lnTo>
                  <a:pt x="1830141" y="138400"/>
                </a:lnTo>
                <a:lnTo>
                  <a:pt x="1838596" y="138400"/>
                </a:lnTo>
                <a:lnTo>
                  <a:pt x="1838596" y="142495"/>
                </a:lnTo>
                <a:lnTo>
                  <a:pt x="1838596" y="149047"/>
                </a:lnTo>
                <a:lnTo>
                  <a:pt x="1847052" y="149047"/>
                </a:lnTo>
                <a:lnTo>
                  <a:pt x="1847052" y="155598"/>
                </a:lnTo>
                <a:lnTo>
                  <a:pt x="1847052" y="164607"/>
                </a:lnTo>
                <a:lnTo>
                  <a:pt x="1853628" y="164607"/>
                </a:lnTo>
                <a:lnTo>
                  <a:pt x="1853628" y="173615"/>
                </a:lnTo>
                <a:lnTo>
                  <a:pt x="1853628" y="171977"/>
                </a:lnTo>
                <a:lnTo>
                  <a:pt x="1862084" y="171977"/>
                </a:lnTo>
                <a:lnTo>
                  <a:pt x="1862084" y="171158"/>
                </a:lnTo>
                <a:lnTo>
                  <a:pt x="1862084" y="155598"/>
                </a:lnTo>
                <a:lnTo>
                  <a:pt x="1871479" y="155598"/>
                </a:lnTo>
                <a:lnTo>
                  <a:pt x="1871479" y="140857"/>
                </a:lnTo>
                <a:lnTo>
                  <a:pt x="1871479" y="132668"/>
                </a:lnTo>
                <a:lnTo>
                  <a:pt x="1879934" y="132668"/>
                </a:lnTo>
                <a:lnTo>
                  <a:pt x="1879934" y="125297"/>
                </a:lnTo>
                <a:lnTo>
                  <a:pt x="1879934" y="136763"/>
                </a:lnTo>
                <a:lnTo>
                  <a:pt x="1887450" y="136763"/>
                </a:lnTo>
                <a:lnTo>
                  <a:pt x="1887450" y="149047"/>
                </a:lnTo>
                <a:lnTo>
                  <a:pt x="1887450" y="161331"/>
                </a:lnTo>
                <a:lnTo>
                  <a:pt x="1894027" y="161331"/>
                </a:lnTo>
                <a:lnTo>
                  <a:pt x="1894027" y="174434"/>
                </a:lnTo>
                <a:lnTo>
                  <a:pt x="1894027" y="180985"/>
                </a:lnTo>
                <a:lnTo>
                  <a:pt x="1902482" y="180985"/>
                </a:lnTo>
                <a:lnTo>
                  <a:pt x="1902482" y="187537"/>
                </a:lnTo>
                <a:lnTo>
                  <a:pt x="1902482" y="189175"/>
                </a:lnTo>
                <a:lnTo>
                  <a:pt x="1910938" y="189175"/>
                </a:lnTo>
                <a:lnTo>
                  <a:pt x="1910938" y="296456"/>
                </a:lnTo>
                <a:lnTo>
                  <a:pt x="0" y="296456"/>
                </a:lnTo>
                <a:close/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3" name="object 243"/>
          <p:cNvSpPr/>
          <p:nvPr/>
        </p:nvSpPr>
        <p:spPr>
          <a:xfrm>
            <a:off x="5846191" y="4060278"/>
            <a:ext cx="1911350" cy="296545"/>
          </a:xfrm>
          <a:custGeom>
            <a:avLst/>
            <a:gdLst/>
            <a:ahLst/>
            <a:cxnLst/>
            <a:rect l="l" t="t" r="r" b="b"/>
            <a:pathLst>
              <a:path w="1911350" h="296545">
                <a:moveTo>
                  <a:pt x="0" y="296456"/>
                </a:moveTo>
                <a:lnTo>
                  <a:pt x="0" y="275163"/>
                </a:lnTo>
                <a:lnTo>
                  <a:pt x="8455" y="275163"/>
                </a:lnTo>
                <a:lnTo>
                  <a:pt x="8455" y="273526"/>
                </a:lnTo>
                <a:lnTo>
                  <a:pt x="16910" y="273526"/>
                </a:lnTo>
                <a:lnTo>
                  <a:pt x="16910" y="272707"/>
                </a:lnTo>
                <a:lnTo>
                  <a:pt x="25366" y="272707"/>
                </a:lnTo>
                <a:lnTo>
                  <a:pt x="25366" y="273526"/>
                </a:lnTo>
                <a:lnTo>
                  <a:pt x="33821" y="273526"/>
                </a:lnTo>
                <a:lnTo>
                  <a:pt x="33821" y="275163"/>
                </a:lnTo>
                <a:lnTo>
                  <a:pt x="33821" y="273526"/>
                </a:lnTo>
                <a:lnTo>
                  <a:pt x="42277" y="273526"/>
                </a:lnTo>
                <a:lnTo>
                  <a:pt x="42277" y="272707"/>
                </a:lnTo>
                <a:lnTo>
                  <a:pt x="42277" y="274345"/>
                </a:lnTo>
                <a:lnTo>
                  <a:pt x="49793" y="274345"/>
                </a:lnTo>
                <a:lnTo>
                  <a:pt x="49793" y="275982"/>
                </a:lnTo>
                <a:lnTo>
                  <a:pt x="49793" y="274345"/>
                </a:lnTo>
                <a:lnTo>
                  <a:pt x="58248" y="274345"/>
                </a:lnTo>
                <a:lnTo>
                  <a:pt x="58248" y="273526"/>
                </a:lnTo>
                <a:lnTo>
                  <a:pt x="65764" y="273526"/>
                </a:lnTo>
                <a:lnTo>
                  <a:pt x="74220" y="273526"/>
                </a:lnTo>
                <a:lnTo>
                  <a:pt x="74220" y="271888"/>
                </a:lnTo>
                <a:lnTo>
                  <a:pt x="82675" y="271888"/>
                </a:lnTo>
                <a:lnTo>
                  <a:pt x="82675" y="271069"/>
                </a:lnTo>
                <a:lnTo>
                  <a:pt x="82675" y="271888"/>
                </a:lnTo>
                <a:lnTo>
                  <a:pt x="91131" y="271888"/>
                </a:lnTo>
                <a:lnTo>
                  <a:pt x="91131" y="273526"/>
                </a:lnTo>
                <a:lnTo>
                  <a:pt x="98647" y="273526"/>
                </a:lnTo>
                <a:lnTo>
                  <a:pt x="98647" y="271888"/>
                </a:lnTo>
                <a:lnTo>
                  <a:pt x="107102" y="271888"/>
                </a:lnTo>
                <a:lnTo>
                  <a:pt x="107102" y="271069"/>
                </a:lnTo>
                <a:lnTo>
                  <a:pt x="107102" y="272707"/>
                </a:lnTo>
                <a:lnTo>
                  <a:pt x="115558" y="272707"/>
                </a:lnTo>
                <a:lnTo>
                  <a:pt x="115558" y="274345"/>
                </a:lnTo>
                <a:lnTo>
                  <a:pt x="115558" y="272707"/>
                </a:lnTo>
                <a:lnTo>
                  <a:pt x="124013" y="272707"/>
                </a:lnTo>
                <a:lnTo>
                  <a:pt x="124013" y="271888"/>
                </a:lnTo>
                <a:lnTo>
                  <a:pt x="124013" y="270250"/>
                </a:lnTo>
                <a:lnTo>
                  <a:pt x="132469" y="270250"/>
                </a:lnTo>
                <a:lnTo>
                  <a:pt x="132469" y="269431"/>
                </a:lnTo>
                <a:lnTo>
                  <a:pt x="172867" y="269431"/>
                </a:lnTo>
                <a:lnTo>
                  <a:pt x="172867" y="270250"/>
                </a:lnTo>
                <a:lnTo>
                  <a:pt x="181323" y="270250"/>
                </a:lnTo>
                <a:lnTo>
                  <a:pt x="181323" y="267793"/>
                </a:lnTo>
                <a:lnTo>
                  <a:pt x="188839" y="267793"/>
                </a:lnTo>
                <a:lnTo>
                  <a:pt x="188839" y="265336"/>
                </a:lnTo>
                <a:lnTo>
                  <a:pt x="188839" y="262879"/>
                </a:lnTo>
                <a:lnTo>
                  <a:pt x="197294" y="262879"/>
                </a:lnTo>
                <a:lnTo>
                  <a:pt x="197294" y="260423"/>
                </a:lnTo>
                <a:lnTo>
                  <a:pt x="197294" y="257147"/>
                </a:lnTo>
                <a:lnTo>
                  <a:pt x="205749" y="257147"/>
                </a:lnTo>
                <a:lnTo>
                  <a:pt x="205749" y="254690"/>
                </a:lnTo>
                <a:lnTo>
                  <a:pt x="214205" y="254690"/>
                </a:lnTo>
                <a:lnTo>
                  <a:pt x="214205" y="255509"/>
                </a:lnTo>
                <a:lnTo>
                  <a:pt x="222660" y="255509"/>
                </a:lnTo>
                <a:lnTo>
                  <a:pt x="222660" y="253871"/>
                </a:lnTo>
                <a:lnTo>
                  <a:pt x="231116" y="253871"/>
                </a:lnTo>
                <a:lnTo>
                  <a:pt x="231116" y="253052"/>
                </a:lnTo>
                <a:lnTo>
                  <a:pt x="238632" y="253052"/>
                </a:lnTo>
                <a:lnTo>
                  <a:pt x="238632" y="250595"/>
                </a:lnTo>
                <a:lnTo>
                  <a:pt x="247087" y="250595"/>
                </a:lnTo>
                <a:lnTo>
                  <a:pt x="247087" y="248138"/>
                </a:lnTo>
                <a:lnTo>
                  <a:pt x="247087" y="246501"/>
                </a:lnTo>
                <a:lnTo>
                  <a:pt x="255543" y="246501"/>
                </a:lnTo>
                <a:lnTo>
                  <a:pt x="255543" y="245682"/>
                </a:lnTo>
                <a:lnTo>
                  <a:pt x="263998" y="245682"/>
                </a:lnTo>
                <a:lnTo>
                  <a:pt x="272454" y="245682"/>
                </a:lnTo>
                <a:lnTo>
                  <a:pt x="272454" y="244044"/>
                </a:lnTo>
                <a:lnTo>
                  <a:pt x="279030" y="244044"/>
                </a:lnTo>
                <a:lnTo>
                  <a:pt x="279030" y="243225"/>
                </a:lnTo>
                <a:lnTo>
                  <a:pt x="279030" y="245682"/>
                </a:lnTo>
                <a:lnTo>
                  <a:pt x="287486" y="245682"/>
                </a:lnTo>
                <a:lnTo>
                  <a:pt x="287486" y="248957"/>
                </a:lnTo>
                <a:lnTo>
                  <a:pt x="295941" y="248957"/>
                </a:lnTo>
                <a:lnTo>
                  <a:pt x="295941" y="249776"/>
                </a:lnTo>
                <a:lnTo>
                  <a:pt x="304397" y="249776"/>
                </a:lnTo>
                <a:lnTo>
                  <a:pt x="304397" y="251414"/>
                </a:lnTo>
                <a:lnTo>
                  <a:pt x="304397" y="249776"/>
                </a:lnTo>
                <a:lnTo>
                  <a:pt x="312852" y="249776"/>
                </a:lnTo>
                <a:lnTo>
                  <a:pt x="312852" y="248957"/>
                </a:lnTo>
                <a:lnTo>
                  <a:pt x="312852" y="247320"/>
                </a:lnTo>
                <a:lnTo>
                  <a:pt x="321308" y="247320"/>
                </a:lnTo>
                <a:lnTo>
                  <a:pt x="321308" y="246501"/>
                </a:lnTo>
                <a:lnTo>
                  <a:pt x="321308" y="244044"/>
                </a:lnTo>
                <a:lnTo>
                  <a:pt x="328824" y="244044"/>
                </a:lnTo>
                <a:lnTo>
                  <a:pt x="328824" y="241587"/>
                </a:lnTo>
                <a:lnTo>
                  <a:pt x="328824" y="239949"/>
                </a:lnTo>
                <a:lnTo>
                  <a:pt x="337279" y="239949"/>
                </a:lnTo>
                <a:lnTo>
                  <a:pt x="337279" y="239130"/>
                </a:lnTo>
                <a:lnTo>
                  <a:pt x="337279" y="237492"/>
                </a:lnTo>
                <a:lnTo>
                  <a:pt x="345735" y="237492"/>
                </a:lnTo>
                <a:lnTo>
                  <a:pt x="345735" y="236673"/>
                </a:lnTo>
                <a:lnTo>
                  <a:pt x="345735" y="234216"/>
                </a:lnTo>
                <a:lnTo>
                  <a:pt x="354190" y="234216"/>
                </a:lnTo>
                <a:lnTo>
                  <a:pt x="354190" y="231760"/>
                </a:lnTo>
                <a:lnTo>
                  <a:pt x="354190" y="230122"/>
                </a:lnTo>
                <a:lnTo>
                  <a:pt x="362646" y="230122"/>
                </a:lnTo>
                <a:lnTo>
                  <a:pt x="362646" y="229303"/>
                </a:lnTo>
                <a:lnTo>
                  <a:pt x="362646" y="226846"/>
                </a:lnTo>
                <a:lnTo>
                  <a:pt x="371101" y="226846"/>
                </a:lnTo>
                <a:lnTo>
                  <a:pt x="371101" y="224389"/>
                </a:lnTo>
                <a:lnTo>
                  <a:pt x="378617" y="224389"/>
                </a:lnTo>
                <a:lnTo>
                  <a:pt x="378617" y="221932"/>
                </a:lnTo>
                <a:lnTo>
                  <a:pt x="387073" y="221932"/>
                </a:lnTo>
                <a:lnTo>
                  <a:pt x="387073" y="219476"/>
                </a:lnTo>
                <a:lnTo>
                  <a:pt x="387073" y="220294"/>
                </a:lnTo>
                <a:lnTo>
                  <a:pt x="395528" y="220294"/>
                </a:lnTo>
                <a:lnTo>
                  <a:pt x="395528" y="221932"/>
                </a:lnTo>
                <a:lnTo>
                  <a:pt x="395528" y="223570"/>
                </a:lnTo>
                <a:lnTo>
                  <a:pt x="403044" y="223570"/>
                </a:lnTo>
                <a:lnTo>
                  <a:pt x="403044" y="225208"/>
                </a:lnTo>
                <a:lnTo>
                  <a:pt x="411499" y="225208"/>
                </a:lnTo>
                <a:lnTo>
                  <a:pt x="411499" y="221113"/>
                </a:lnTo>
                <a:lnTo>
                  <a:pt x="419015" y="221113"/>
                </a:lnTo>
                <a:lnTo>
                  <a:pt x="419015" y="217019"/>
                </a:lnTo>
                <a:lnTo>
                  <a:pt x="419015" y="210467"/>
                </a:lnTo>
                <a:lnTo>
                  <a:pt x="428410" y="210467"/>
                </a:lnTo>
                <a:lnTo>
                  <a:pt x="428410" y="204735"/>
                </a:lnTo>
                <a:lnTo>
                  <a:pt x="428410" y="198183"/>
                </a:lnTo>
                <a:lnTo>
                  <a:pt x="436866" y="198183"/>
                </a:lnTo>
                <a:lnTo>
                  <a:pt x="436866" y="191632"/>
                </a:lnTo>
                <a:lnTo>
                  <a:pt x="436866" y="185080"/>
                </a:lnTo>
                <a:lnTo>
                  <a:pt x="445321" y="185080"/>
                </a:lnTo>
                <a:lnTo>
                  <a:pt x="445321" y="179347"/>
                </a:lnTo>
                <a:lnTo>
                  <a:pt x="445321" y="177710"/>
                </a:lnTo>
                <a:lnTo>
                  <a:pt x="453777" y="177710"/>
                </a:lnTo>
                <a:lnTo>
                  <a:pt x="453777" y="176891"/>
                </a:lnTo>
                <a:lnTo>
                  <a:pt x="453777" y="179347"/>
                </a:lnTo>
                <a:lnTo>
                  <a:pt x="462232" y="179347"/>
                </a:lnTo>
                <a:lnTo>
                  <a:pt x="462232" y="181804"/>
                </a:lnTo>
                <a:lnTo>
                  <a:pt x="462232" y="188356"/>
                </a:lnTo>
                <a:lnTo>
                  <a:pt x="468809" y="188356"/>
                </a:lnTo>
                <a:lnTo>
                  <a:pt x="468809" y="194907"/>
                </a:lnTo>
                <a:lnTo>
                  <a:pt x="468809" y="192451"/>
                </a:lnTo>
                <a:lnTo>
                  <a:pt x="477264" y="192451"/>
                </a:lnTo>
                <a:lnTo>
                  <a:pt x="477264" y="189994"/>
                </a:lnTo>
                <a:lnTo>
                  <a:pt x="477264" y="187537"/>
                </a:lnTo>
                <a:lnTo>
                  <a:pt x="485720" y="187537"/>
                </a:lnTo>
                <a:lnTo>
                  <a:pt x="485720" y="185080"/>
                </a:lnTo>
                <a:lnTo>
                  <a:pt x="485720" y="188356"/>
                </a:lnTo>
                <a:lnTo>
                  <a:pt x="494175" y="188356"/>
                </a:lnTo>
                <a:lnTo>
                  <a:pt x="494175" y="192451"/>
                </a:lnTo>
                <a:lnTo>
                  <a:pt x="494175" y="194088"/>
                </a:lnTo>
                <a:lnTo>
                  <a:pt x="502631" y="194088"/>
                </a:lnTo>
                <a:lnTo>
                  <a:pt x="502631" y="195726"/>
                </a:lnTo>
                <a:lnTo>
                  <a:pt x="502631" y="198183"/>
                </a:lnTo>
                <a:lnTo>
                  <a:pt x="511086" y="198183"/>
                </a:lnTo>
                <a:lnTo>
                  <a:pt x="511086" y="200640"/>
                </a:lnTo>
                <a:lnTo>
                  <a:pt x="511086" y="192451"/>
                </a:lnTo>
                <a:lnTo>
                  <a:pt x="518602" y="192451"/>
                </a:lnTo>
                <a:lnTo>
                  <a:pt x="518602" y="185080"/>
                </a:lnTo>
                <a:lnTo>
                  <a:pt x="518602" y="177710"/>
                </a:lnTo>
                <a:lnTo>
                  <a:pt x="527058" y="177710"/>
                </a:lnTo>
                <a:lnTo>
                  <a:pt x="527058" y="170339"/>
                </a:lnTo>
                <a:lnTo>
                  <a:pt x="527058" y="172796"/>
                </a:lnTo>
                <a:lnTo>
                  <a:pt x="535513" y="172796"/>
                </a:lnTo>
                <a:lnTo>
                  <a:pt x="535513" y="175253"/>
                </a:lnTo>
                <a:lnTo>
                  <a:pt x="535513" y="177710"/>
                </a:lnTo>
                <a:lnTo>
                  <a:pt x="543969" y="177710"/>
                </a:lnTo>
                <a:lnTo>
                  <a:pt x="543969" y="180985"/>
                </a:lnTo>
                <a:lnTo>
                  <a:pt x="543969" y="184261"/>
                </a:lnTo>
                <a:lnTo>
                  <a:pt x="551485" y="184261"/>
                </a:lnTo>
                <a:lnTo>
                  <a:pt x="551485" y="188356"/>
                </a:lnTo>
                <a:lnTo>
                  <a:pt x="551485" y="183442"/>
                </a:lnTo>
                <a:lnTo>
                  <a:pt x="560880" y="183442"/>
                </a:lnTo>
                <a:lnTo>
                  <a:pt x="560880" y="178529"/>
                </a:lnTo>
                <a:lnTo>
                  <a:pt x="560880" y="174434"/>
                </a:lnTo>
                <a:lnTo>
                  <a:pt x="568396" y="174434"/>
                </a:lnTo>
                <a:lnTo>
                  <a:pt x="568396" y="171158"/>
                </a:lnTo>
                <a:lnTo>
                  <a:pt x="568396" y="162969"/>
                </a:lnTo>
                <a:lnTo>
                  <a:pt x="576851" y="162969"/>
                </a:lnTo>
                <a:lnTo>
                  <a:pt x="576851" y="155598"/>
                </a:lnTo>
                <a:lnTo>
                  <a:pt x="576851" y="153141"/>
                </a:lnTo>
                <a:lnTo>
                  <a:pt x="585307" y="153141"/>
                </a:lnTo>
                <a:lnTo>
                  <a:pt x="585307" y="150685"/>
                </a:lnTo>
                <a:lnTo>
                  <a:pt x="593762" y="150685"/>
                </a:lnTo>
                <a:lnTo>
                  <a:pt x="593762" y="151503"/>
                </a:lnTo>
                <a:lnTo>
                  <a:pt x="602218" y="151503"/>
                </a:lnTo>
                <a:lnTo>
                  <a:pt x="602218" y="153141"/>
                </a:lnTo>
                <a:lnTo>
                  <a:pt x="602218" y="154779"/>
                </a:lnTo>
                <a:lnTo>
                  <a:pt x="609734" y="154779"/>
                </a:lnTo>
                <a:lnTo>
                  <a:pt x="609734" y="156417"/>
                </a:lnTo>
                <a:lnTo>
                  <a:pt x="609734" y="161331"/>
                </a:lnTo>
                <a:lnTo>
                  <a:pt x="617249" y="161331"/>
                </a:lnTo>
                <a:lnTo>
                  <a:pt x="617249" y="166244"/>
                </a:lnTo>
                <a:lnTo>
                  <a:pt x="625705" y="166244"/>
                </a:lnTo>
                <a:lnTo>
                  <a:pt x="625705" y="154779"/>
                </a:lnTo>
                <a:lnTo>
                  <a:pt x="634160" y="154779"/>
                </a:lnTo>
                <a:lnTo>
                  <a:pt x="634160" y="143314"/>
                </a:lnTo>
                <a:lnTo>
                  <a:pt x="634160" y="125297"/>
                </a:lnTo>
                <a:lnTo>
                  <a:pt x="643555" y="125297"/>
                </a:lnTo>
                <a:lnTo>
                  <a:pt x="643555" y="107281"/>
                </a:lnTo>
                <a:lnTo>
                  <a:pt x="643555" y="116289"/>
                </a:lnTo>
                <a:lnTo>
                  <a:pt x="652011" y="116289"/>
                </a:lnTo>
                <a:lnTo>
                  <a:pt x="652011" y="125297"/>
                </a:lnTo>
                <a:lnTo>
                  <a:pt x="652011" y="131849"/>
                </a:lnTo>
                <a:lnTo>
                  <a:pt x="659527" y="131849"/>
                </a:lnTo>
                <a:lnTo>
                  <a:pt x="659527" y="138400"/>
                </a:lnTo>
                <a:lnTo>
                  <a:pt x="659527" y="152322"/>
                </a:lnTo>
                <a:lnTo>
                  <a:pt x="666103" y="152322"/>
                </a:lnTo>
                <a:lnTo>
                  <a:pt x="666103" y="167063"/>
                </a:lnTo>
                <a:lnTo>
                  <a:pt x="666103" y="164607"/>
                </a:lnTo>
                <a:lnTo>
                  <a:pt x="674559" y="164607"/>
                </a:lnTo>
                <a:lnTo>
                  <a:pt x="674559" y="162150"/>
                </a:lnTo>
                <a:lnTo>
                  <a:pt x="674559" y="160512"/>
                </a:lnTo>
                <a:lnTo>
                  <a:pt x="683014" y="160512"/>
                </a:lnTo>
                <a:lnTo>
                  <a:pt x="683014" y="159693"/>
                </a:lnTo>
                <a:lnTo>
                  <a:pt x="683014" y="162150"/>
                </a:lnTo>
                <a:lnTo>
                  <a:pt x="691470" y="162150"/>
                </a:lnTo>
                <a:lnTo>
                  <a:pt x="691470" y="165425"/>
                </a:lnTo>
                <a:lnTo>
                  <a:pt x="691470" y="161331"/>
                </a:lnTo>
                <a:lnTo>
                  <a:pt x="699925" y="161331"/>
                </a:lnTo>
                <a:lnTo>
                  <a:pt x="699925" y="157236"/>
                </a:lnTo>
                <a:lnTo>
                  <a:pt x="699925" y="153141"/>
                </a:lnTo>
                <a:lnTo>
                  <a:pt x="707441" y="153141"/>
                </a:lnTo>
                <a:lnTo>
                  <a:pt x="707441" y="149866"/>
                </a:lnTo>
                <a:lnTo>
                  <a:pt x="707441" y="145771"/>
                </a:lnTo>
                <a:lnTo>
                  <a:pt x="715897" y="145771"/>
                </a:lnTo>
                <a:lnTo>
                  <a:pt x="715897" y="142495"/>
                </a:lnTo>
                <a:lnTo>
                  <a:pt x="724352" y="142495"/>
                </a:lnTo>
                <a:lnTo>
                  <a:pt x="724352" y="146590"/>
                </a:lnTo>
                <a:lnTo>
                  <a:pt x="732808" y="146590"/>
                </a:lnTo>
                <a:lnTo>
                  <a:pt x="732808" y="150685"/>
                </a:lnTo>
                <a:lnTo>
                  <a:pt x="732808" y="156417"/>
                </a:lnTo>
                <a:lnTo>
                  <a:pt x="741263" y="156417"/>
                </a:lnTo>
                <a:lnTo>
                  <a:pt x="741263" y="162969"/>
                </a:lnTo>
                <a:lnTo>
                  <a:pt x="741263" y="165425"/>
                </a:lnTo>
                <a:lnTo>
                  <a:pt x="747840" y="165425"/>
                </a:lnTo>
                <a:lnTo>
                  <a:pt x="747840" y="168701"/>
                </a:lnTo>
                <a:lnTo>
                  <a:pt x="747840" y="169520"/>
                </a:lnTo>
                <a:lnTo>
                  <a:pt x="756295" y="169520"/>
                </a:lnTo>
                <a:lnTo>
                  <a:pt x="756295" y="171158"/>
                </a:lnTo>
                <a:lnTo>
                  <a:pt x="756295" y="166244"/>
                </a:lnTo>
                <a:lnTo>
                  <a:pt x="764751" y="166244"/>
                </a:lnTo>
                <a:lnTo>
                  <a:pt x="764751" y="161331"/>
                </a:lnTo>
                <a:lnTo>
                  <a:pt x="764751" y="155598"/>
                </a:lnTo>
                <a:lnTo>
                  <a:pt x="773206" y="155598"/>
                </a:lnTo>
                <a:lnTo>
                  <a:pt x="773206" y="150685"/>
                </a:lnTo>
                <a:lnTo>
                  <a:pt x="773206" y="157236"/>
                </a:lnTo>
                <a:lnTo>
                  <a:pt x="781662" y="157236"/>
                </a:lnTo>
                <a:lnTo>
                  <a:pt x="781662" y="163788"/>
                </a:lnTo>
                <a:lnTo>
                  <a:pt x="781662" y="167882"/>
                </a:lnTo>
                <a:lnTo>
                  <a:pt x="790117" y="167882"/>
                </a:lnTo>
                <a:lnTo>
                  <a:pt x="790117" y="171977"/>
                </a:lnTo>
                <a:lnTo>
                  <a:pt x="797633" y="171977"/>
                </a:lnTo>
                <a:lnTo>
                  <a:pt x="797633" y="162969"/>
                </a:lnTo>
                <a:lnTo>
                  <a:pt x="806089" y="162969"/>
                </a:lnTo>
                <a:lnTo>
                  <a:pt x="806089" y="153960"/>
                </a:lnTo>
                <a:lnTo>
                  <a:pt x="806089" y="143314"/>
                </a:lnTo>
                <a:lnTo>
                  <a:pt x="814544" y="143314"/>
                </a:lnTo>
                <a:lnTo>
                  <a:pt x="814544" y="133487"/>
                </a:lnTo>
                <a:lnTo>
                  <a:pt x="814544" y="134306"/>
                </a:lnTo>
                <a:lnTo>
                  <a:pt x="822999" y="134306"/>
                </a:lnTo>
                <a:lnTo>
                  <a:pt x="822999" y="135944"/>
                </a:lnTo>
                <a:lnTo>
                  <a:pt x="822999" y="131030"/>
                </a:lnTo>
                <a:lnTo>
                  <a:pt x="831455" y="131030"/>
                </a:lnTo>
                <a:lnTo>
                  <a:pt x="831455" y="126116"/>
                </a:lnTo>
                <a:lnTo>
                  <a:pt x="831455" y="123660"/>
                </a:lnTo>
                <a:lnTo>
                  <a:pt x="839910" y="123660"/>
                </a:lnTo>
                <a:lnTo>
                  <a:pt x="839910" y="121203"/>
                </a:lnTo>
                <a:lnTo>
                  <a:pt x="839910" y="119565"/>
                </a:lnTo>
                <a:lnTo>
                  <a:pt x="847426" y="119565"/>
                </a:lnTo>
                <a:lnTo>
                  <a:pt x="847426" y="118746"/>
                </a:lnTo>
                <a:lnTo>
                  <a:pt x="847426" y="121203"/>
                </a:lnTo>
                <a:lnTo>
                  <a:pt x="855882" y="121203"/>
                </a:lnTo>
                <a:lnTo>
                  <a:pt x="855882" y="123660"/>
                </a:lnTo>
                <a:lnTo>
                  <a:pt x="855882" y="131030"/>
                </a:lnTo>
                <a:lnTo>
                  <a:pt x="864337" y="131030"/>
                </a:lnTo>
                <a:lnTo>
                  <a:pt x="864337" y="139219"/>
                </a:lnTo>
                <a:lnTo>
                  <a:pt x="864337" y="152322"/>
                </a:lnTo>
                <a:lnTo>
                  <a:pt x="871853" y="152322"/>
                </a:lnTo>
                <a:lnTo>
                  <a:pt x="871853" y="165425"/>
                </a:lnTo>
                <a:lnTo>
                  <a:pt x="871853" y="170339"/>
                </a:lnTo>
                <a:lnTo>
                  <a:pt x="879369" y="170339"/>
                </a:lnTo>
                <a:lnTo>
                  <a:pt x="879369" y="176072"/>
                </a:lnTo>
                <a:lnTo>
                  <a:pt x="879369" y="158055"/>
                </a:lnTo>
                <a:lnTo>
                  <a:pt x="888764" y="158055"/>
                </a:lnTo>
                <a:lnTo>
                  <a:pt x="888764" y="140038"/>
                </a:lnTo>
                <a:lnTo>
                  <a:pt x="888764" y="122022"/>
                </a:lnTo>
                <a:lnTo>
                  <a:pt x="897220" y="122022"/>
                </a:lnTo>
                <a:lnTo>
                  <a:pt x="897220" y="104005"/>
                </a:lnTo>
                <a:lnTo>
                  <a:pt x="897220" y="77799"/>
                </a:lnTo>
                <a:lnTo>
                  <a:pt x="906615" y="77799"/>
                </a:lnTo>
                <a:lnTo>
                  <a:pt x="906615" y="52412"/>
                </a:lnTo>
                <a:lnTo>
                  <a:pt x="906615" y="29481"/>
                </a:lnTo>
                <a:lnTo>
                  <a:pt x="916010" y="29481"/>
                </a:lnTo>
                <a:lnTo>
                  <a:pt x="916010" y="6551"/>
                </a:lnTo>
                <a:lnTo>
                  <a:pt x="916010" y="22111"/>
                </a:lnTo>
                <a:lnTo>
                  <a:pt x="923526" y="22111"/>
                </a:lnTo>
                <a:lnTo>
                  <a:pt x="923526" y="37671"/>
                </a:lnTo>
                <a:lnTo>
                  <a:pt x="923526" y="63058"/>
                </a:lnTo>
                <a:lnTo>
                  <a:pt x="931042" y="63058"/>
                </a:lnTo>
                <a:lnTo>
                  <a:pt x="931042" y="89264"/>
                </a:lnTo>
                <a:lnTo>
                  <a:pt x="931042" y="103186"/>
                </a:lnTo>
                <a:lnTo>
                  <a:pt x="937618" y="103186"/>
                </a:lnTo>
                <a:lnTo>
                  <a:pt x="937618" y="117927"/>
                </a:lnTo>
                <a:lnTo>
                  <a:pt x="937618" y="121203"/>
                </a:lnTo>
                <a:lnTo>
                  <a:pt x="946074" y="121203"/>
                </a:lnTo>
                <a:lnTo>
                  <a:pt x="946074" y="125297"/>
                </a:lnTo>
                <a:lnTo>
                  <a:pt x="946074" y="121203"/>
                </a:lnTo>
                <a:lnTo>
                  <a:pt x="954529" y="121203"/>
                </a:lnTo>
                <a:lnTo>
                  <a:pt x="954529" y="117927"/>
                </a:lnTo>
                <a:lnTo>
                  <a:pt x="954529" y="107281"/>
                </a:lnTo>
                <a:lnTo>
                  <a:pt x="962985" y="107281"/>
                </a:lnTo>
                <a:lnTo>
                  <a:pt x="962985" y="97453"/>
                </a:lnTo>
                <a:lnTo>
                  <a:pt x="962985" y="81894"/>
                </a:lnTo>
                <a:lnTo>
                  <a:pt x="972380" y="81894"/>
                </a:lnTo>
                <a:lnTo>
                  <a:pt x="972380" y="66334"/>
                </a:lnTo>
                <a:lnTo>
                  <a:pt x="972380" y="71247"/>
                </a:lnTo>
                <a:lnTo>
                  <a:pt x="980835" y="71247"/>
                </a:lnTo>
                <a:lnTo>
                  <a:pt x="980835" y="76980"/>
                </a:lnTo>
                <a:lnTo>
                  <a:pt x="980835" y="99091"/>
                </a:lnTo>
                <a:lnTo>
                  <a:pt x="986472" y="99091"/>
                </a:lnTo>
                <a:lnTo>
                  <a:pt x="986472" y="121203"/>
                </a:lnTo>
                <a:lnTo>
                  <a:pt x="986472" y="139219"/>
                </a:lnTo>
                <a:lnTo>
                  <a:pt x="993988" y="139219"/>
                </a:lnTo>
                <a:lnTo>
                  <a:pt x="993988" y="157236"/>
                </a:lnTo>
                <a:lnTo>
                  <a:pt x="993988" y="149047"/>
                </a:lnTo>
                <a:lnTo>
                  <a:pt x="1003383" y="149047"/>
                </a:lnTo>
                <a:lnTo>
                  <a:pt x="1003383" y="141676"/>
                </a:lnTo>
                <a:lnTo>
                  <a:pt x="1003383" y="132668"/>
                </a:lnTo>
                <a:lnTo>
                  <a:pt x="1011839" y="132668"/>
                </a:lnTo>
                <a:lnTo>
                  <a:pt x="1011839" y="123660"/>
                </a:lnTo>
                <a:lnTo>
                  <a:pt x="1011839" y="105643"/>
                </a:lnTo>
                <a:lnTo>
                  <a:pt x="1021233" y="105643"/>
                </a:lnTo>
                <a:lnTo>
                  <a:pt x="1021233" y="87626"/>
                </a:lnTo>
                <a:lnTo>
                  <a:pt x="1021233" y="92540"/>
                </a:lnTo>
                <a:lnTo>
                  <a:pt x="1028749" y="92540"/>
                </a:lnTo>
                <a:lnTo>
                  <a:pt x="1028749" y="98272"/>
                </a:lnTo>
                <a:lnTo>
                  <a:pt x="1028749" y="112194"/>
                </a:lnTo>
                <a:lnTo>
                  <a:pt x="1036265" y="112194"/>
                </a:lnTo>
                <a:lnTo>
                  <a:pt x="1036265" y="126935"/>
                </a:lnTo>
                <a:lnTo>
                  <a:pt x="1036265" y="134306"/>
                </a:lnTo>
                <a:lnTo>
                  <a:pt x="1043781" y="134306"/>
                </a:lnTo>
                <a:lnTo>
                  <a:pt x="1043781" y="142495"/>
                </a:lnTo>
                <a:lnTo>
                  <a:pt x="1052237" y="142495"/>
                </a:lnTo>
                <a:lnTo>
                  <a:pt x="1052237" y="138400"/>
                </a:lnTo>
                <a:lnTo>
                  <a:pt x="1060692" y="138400"/>
                </a:lnTo>
                <a:lnTo>
                  <a:pt x="1060692" y="135125"/>
                </a:lnTo>
                <a:lnTo>
                  <a:pt x="1060692" y="130211"/>
                </a:lnTo>
                <a:lnTo>
                  <a:pt x="1069148" y="130211"/>
                </a:lnTo>
                <a:lnTo>
                  <a:pt x="1069148" y="125297"/>
                </a:lnTo>
                <a:lnTo>
                  <a:pt x="1069148" y="116289"/>
                </a:lnTo>
                <a:lnTo>
                  <a:pt x="1078543" y="116289"/>
                </a:lnTo>
                <a:lnTo>
                  <a:pt x="1078543" y="107281"/>
                </a:lnTo>
                <a:lnTo>
                  <a:pt x="1078543" y="99091"/>
                </a:lnTo>
                <a:lnTo>
                  <a:pt x="1086059" y="99091"/>
                </a:lnTo>
                <a:lnTo>
                  <a:pt x="1086059" y="91721"/>
                </a:lnTo>
                <a:lnTo>
                  <a:pt x="1094514" y="91721"/>
                </a:lnTo>
                <a:lnTo>
                  <a:pt x="1094514" y="96634"/>
                </a:lnTo>
                <a:lnTo>
                  <a:pt x="1102030" y="96634"/>
                </a:lnTo>
                <a:lnTo>
                  <a:pt x="1102030" y="102367"/>
                </a:lnTo>
                <a:lnTo>
                  <a:pt x="1102030" y="91721"/>
                </a:lnTo>
                <a:lnTo>
                  <a:pt x="1111425" y="91721"/>
                </a:lnTo>
                <a:lnTo>
                  <a:pt x="1111425" y="81894"/>
                </a:lnTo>
                <a:lnTo>
                  <a:pt x="1111425" y="58144"/>
                </a:lnTo>
                <a:lnTo>
                  <a:pt x="1120820" y="58144"/>
                </a:lnTo>
                <a:lnTo>
                  <a:pt x="1120820" y="35214"/>
                </a:lnTo>
                <a:lnTo>
                  <a:pt x="1120820" y="18835"/>
                </a:lnTo>
                <a:lnTo>
                  <a:pt x="1130215" y="18835"/>
                </a:lnTo>
                <a:lnTo>
                  <a:pt x="1130215" y="2456"/>
                </a:lnTo>
                <a:lnTo>
                  <a:pt x="1130215" y="14740"/>
                </a:lnTo>
                <a:lnTo>
                  <a:pt x="1136792" y="14740"/>
                </a:lnTo>
                <a:lnTo>
                  <a:pt x="1136792" y="27843"/>
                </a:lnTo>
                <a:lnTo>
                  <a:pt x="1136792" y="45860"/>
                </a:lnTo>
                <a:lnTo>
                  <a:pt x="1144308" y="45860"/>
                </a:lnTo>
                <a:lnTo>
                  <a:pt x="1144308" y="63877"/>
                </a:lnTo>
                <a:lnTo>
                  <a:pt x="1144308" y="65515"/>
                </a:lnTo>
                <a:lnTo>
                  <a:pt x="1152763" y="65515"/>
                </a:lnTo>
                <a:lnTo>
                  <a:pt x="1152763" y="67153"/>
                </a:lnTo>
                <a:lnTo>
                  <a:pt x="1152763" y="49955"/>
                </a:lnTo>
                <a:lnTo>
                  <a:pt x="1161219" y="49955"/>
                </a:lnTo>
                <a:lnTo>
                  <a:pt x="1161219" y="33576"/>
                </a:lnTo>
                <a:lnTo>
                  <a:pt x="1161219" y="16378"/>
                </a:lnTo>
                <a:lnTo>
                  <a:pt x="1170614" y="16378"/>
                </a:lnTo>
                <a:lnTo>
                  <a:pt x="1170614" y="0"/>
                </a:lnTo>
                <a:lnTo>
                  <a:pt x="1170614" y="6551"/>
                </a:lnTo>
                <a:lnTo>
                  <a:pt x="1179069" y="6551"/>
                </a:lnTo>
                <a:lnTo>
                  <a:pt x="1179069" y="13103"/>
                </a:lnTo>
                <a:lnTo>
                  <a:pt x="1179069" y="22111"/>
                </a:lnTo>
                <a:lnTo>
                  <a:pt x="1185646" y="22111"/>
                </a:lnTo>
                <a:lnTo>
                  <a:pt x="1185646" y="31119"/>
                </a:lnTo>
                <a:lnTo>
                  <a:pt x="1185646" y="53231"/>
                </a:lnTo>
                <a:lnTo>
                  <a:pt x="1193162" y="53231"/>
                </a:lnTo>
                <a:lnTo>
                  <a:pt x="1193162" y="75342"/>
                </a:lnTo>
                <a:lnTo>
                  <a:pt x="1193162" y="93359"/>
                </a:lnTo>
                <a:lnTo>
                  <a:pt x="1200678" y="93359"/>
                </a:lnTo>
                <a:lnTo>
                  <a:pt x="1200678" y="111375"/>
                </a:lnTo>
                <a:lnTo>
                  <a:pt x="1200678" y="108919"/>
                </a:lnTo>
                <a:lnTo>
                  <a:pt x="1209133" y="108919"/>
                </a:lnTo>
                <a:lnTo>
                  <a:pt x="1209133" y="106462"/>
                </a:lnTo>
                <a:lnTo>
                  <a:pt x="1209133" y="104005"/>
                </a:lnTo>
                <a:lnTo>
                  <a:pt x="1216649" y="104005"/>
                </a:lnTo>
                <a:lnTo>
                  <a:pt x="1216649" y="101548"/>
                </a:lnTo>
                <a:lnTo>
                  <a:pt x="1225104" y="101548"/>
                </a:lnTo>
                <a:lnTo>
                  <a:pt x="1225104" y="99910"/>
                </a:lnTo>
                <a:lnTo>
                  <a:pt x="1233560" y="99910"/>
                </a:lnTo>
                <a:lnTo>
                  <a:pt x="1233560" y="99091"/>
                </a:lnTo>
                <a:lnTo>
                  <a:pt x="1233560" y="94178"/>
                </a:lnTo>
                <a:lnTo>
                  <a:pt x="1242015" y="94178"/>
                </a:lnTo>
                <a:lnTo>
                  <a:pt x="1242015" y="89264"/>
                </a:lnTo>
                <a:lnTo>
                  <a:pt x="1242015" y="87626"/>
                </a:lnTo>
                <a:lnTo>
                  <a:pt x="1250471" y="87626"/>
                </a:lnTo>
                <a:lnTo>
                  <a:pt x="1250471" y="86807"/>
                </a:lnTo>
                <a:lnTo>
                  <a:pt x="1250471" y="85169"/>
                </a:lnTo>
                <a:lnTo>
                  <a:pt x="1258926" y="85169"/>
                </a:lnTo>
                <a:lnTo>
                  <a:pt x="1258926" y="84350"/>
                </a:lnTo>
                <a:lnTo>
                  <a:pt x="1258926" y="85169"/>
                </a:lnTo>
                <a:lnTo>
                  <a:pt x="1266442" y="85169"/>
                </a:lnTo>
                <a:lnTo>
                  <a:pt x="1266442" y="86807"/>
                </a:lnTo>
                <a:lnTo>
                  <a:pt x="1266442" y="91721"/>
                </a:lnTo>
                <a:lnTo>
                  <a:pt x="1273958" y="91721"/>
                </a:lnTo>
                <a:lnTo>
                  <a:pt x="1273958" y="97453"/>
                </a:lnTo>
                <a:lnTo>
                  <a:pt x="1273958" y="98272"/>
                </a:lnTo>
                <a:lnTo>
                  <a:pt x="1282414" y="98272"/>
                </a:lnTo>
                <a:lnTo>
                  <a:pt x="1282414" y="99910"/>
                </a:lnTo>
                <a:lnTo>
                  <a:pt x="1282414" y="100729"/>
                </a:lnTo>
                <a:lnTo>
                  <a:pt x="1290869" y="100729"/>
                </a:lnTo>
                <a:lnTo>
                  <a:pt x="1290869" y="102367"/>
                </a:lnTo>
                <a:lnTo>
                  <a:pt x="1290869" y="104824"/>
                </a:lnTo>
                <a:lnTo>
                  <a:pt x="1299325" y="104824"/>
                </a:lnTo>
                <a:lnTo>
                  <a:pt x="1299325" y="108100"/>
                </a:lnTo>
                <a:lnTo>
                  <a:pt x="1299325" y="108919"/>
                </a:lnTo>
                <a:lnTo>
                  <a:pt x="1307780" y="108919"/>
                </a:lnTo>
                <a:lnTo>
                  <a:pt x="1307780" y="110556"/>
                </a:lnTo>
                <a:lnTo>
                  <a:pt x="1307780" y="119565"/>
                </a:lnTo>
                <a:lnTo>
                  <a:pt x="1314357" y="119565"/>
                </a:lnTo>
                <a:lnTo>
                  <a:pt x="1314357" y="129392"/>
                </a:lnTo>
                <a:lnTo>
                  <a:pt x="1314357" y="121203"/>
                </a:lnTo>
                <a:lnTo>
                  <a:pt x="1322812" y="121203"/>
                </a:lnTo>
                <a:lnTo>
                  <a:pt x="1322812" y="113832"/>
                </a:lnTo>
                <a:lnTo>
                  <a:pt x="1322812" y="112194"/>
                </a:lnTo>
                <a:lnTo>
                  <a:pt x="1331268" y="112194"/>
                </a:lnTo>
                <a:lnTo>
                  <a:pt x="1331268" y="111375"/>
                </a:lnTo>
                <a:lnTo>
                  <a:pt x="1331268" y="98272"/>
                </a:lnTo>
                <a:lnTo>
                  <a:pt x="1340663" y="98272"/>
                </a:lnTo>
                <a:lnTo>
                  <a:pt x="1340663" y="85169"/>
                </a:lnTo>
                <a:lnTo>
                  <a:pt x="1340663" y="82712"/>
                </a:lnTo>
                <a:lnTo>
                  <a:pt x="1349118" y="82712"/>
                </a:lnTo>
                <a:lnTo>
                  <a:pt x="1349118" y="80256"/>
                </a:lnTo>
                <a:lnTo>
                  <a:pt x="1349118" y="76161"/>
                </a:lnTo>
                <a:lnTo>
                  <a:pt x="1357574" y="76161"/>
                </a:lnTo>
                <a:lnTo>
                  <a:pt x="1357574" y="72885"/>
                </a:lnTo>
                <a:lnTo>
                  <a:pt x="1357574" y="76980"/>
                </a:lnTo>
                <a:lnTo>
                  <a:pt x="1365090" y="76980"/>
                </a:lnTo>
                <a:lnTo>
                  <a:pt x="1365090" y="81075"/>
                </a:lnTo>
                <a:lnTo>
                  <a:pt x="1365090" y="104005"/>
                </a:lnTo>
                <a:lnTo>
                  <a:pt x="1371666" y="104005"/>
                </a:lnTo>
                <a:lnTo>
                  <a:pt x="1371666" y="126935"/>
                </a:lnTo>
                <a:lnTo>
                  <a:pt x="1371666" y="144133"/>
                </a:lnTo>
                <a:lnTo>
                  <a:pt x="1379182" y="144133"/>
                </a:lnTo>
                <a:lnTo>
                  <a:pt x="1379182" y="161331"/>
                </a:lnTo>
                <a:lnTo>
                  <a:pt x="1379182" y="154779"/>
                </a:lnTo>
                <a:lnTo>
                  <a:pt x="1388577" y="154779"/>
                </a:lnTo>
                <a:lnTo>
                  <a:pt x="1388577" y="148228"/>
                </a:lnTo>
                <a:lnTo>
                  <a:pt x="1388577" y="134306"/>
                </a:lnTo>
                <a:lnTo>
                  <a:pt x="1396093" y="134306"/>
                </a:lnTo>
                <a:lnTo>
                  <a:pt x="1396093" y="120384"/>
                </a:lnTo>
                <a:lnTo>
                  <a:pt x="1396093" y="113832"/>
                </a:lnTo>
                <a:lnTo>
                  <a:pt x="1404549" y="113832"/>
                </a:lnTo>
                <a:lnTo>
                  <a:pt x="1404549" y="107281"/>
                </a:lnTo>
                <a:lnTo>
                  <a:pt x="1404549" y="103186"/>
                </a:lnTo>
                <a:lnTo>
                  <a:pt x="1413944" y="103186"/>
                </a:lnTo>
                <a:lnTo>
                  <a:pt x="1413944" y="99910"/>
                </a:lnTo>
                <a:lnTo>
                  <a:pt x="1413944" y="106462"/>
                </a:lnTo>
                <a:lnTo>
                  <a:pt x="1421460" y="106462"/>
                </a:lnTo>
                <a:lnTo>
                  <a:pt x="1421460" y="113013"/>
                </a:lnTo>
                <a:lnTo>
                  <a:pt x="1421460" y="117927"/>
                </a:lnTo>
                <a:lnTo>
                  <a:pt x="1429915" y="117927"/>
                </a:lnTo>
                <a:lnTo>
                  <a:pt x="1429915" y="122841"/>
                </a:lnTo>
                <a:lnTo>
                  <a:pt x="1429915" y="129392"/>
                </a:lnTo>
                <a:lnTo>
                  <a:pt x="1437431" y="129392"/>
                </a:lnTo>
                <a:lnTo>
                  <a:pt x="1437431" y="135944"/>
                </a:lnTo>
                <a:lnTo>
                  <a:pt x="1437431" y="142495"/>
                </a:lnTo>
                <a:lnTo>
                  <a:pt x="1444947" y="142495"/>
                </a:lnTo>
                <a:lnTo>
                  <a:pt x="1444947" y="149047"/>
                </a:lnTo>
                <a:lnTo>
                  <a:pt x="1444947" y="153960"/>
                </a:lnTo>
                <a:lnTo>
                  <a:pt x="1452463" y="153960"/>
                </a:lnTo>
                <a:lnTo>
                  <a:pt x="1452463" y="159693"/>
                </a:lnTo>
                <a:lnTo>
                  <a:pt x="1452463" y="164607"/>
                </a:lnTo>
                <a:lnTo>
                  <a:pt x="1460918" y="164607"/>
                </a:lnTo>
                <a:lnTo>
                  <a:pt x="1460918" y="170339"/>
                </a:lnTo>
                <a:lnTo>
                  <a:pt x="1460918" y="175253"/>
                </a:lnTo>
                <a:lnTo>
                  <a:pt x="1469374" y="175253"/>
                </a:lnTo>
                <a:lnTo>
                  <a:pt x="1469374" y="180985"/>
                </a:lnTo>
                <a:lnTo>
                  <a:pt x="1469374" y="168701"/>
                </a:lnTo>
                <a:lnTo>
                  <a:pt x="1477829" y="168701"/>
                </a:lnTo>
                <a:lnTo>
                  <a:pt x="1477829" y="157236"/>
                </a:lnTo>
                <a:lnTo>
                  <a:pt x="1477829" y="140038"/>
                </a:lnTo>
                <a:lnTo>
                  <a:pt x="1487224" y="140038"/>
                </a:lnTo>
                <a:lnTo>
                  <a:pt x="1487224" y="123660"/>
                </a:lnTo>
                <a:lnTo>
                  <a:pt x="1487224" y="110556"/>
                </a:lnTo>
                <a:lnTo>
                  <a:pt x="1494740" y="110556"/>
                </a:lnTo>
                <a:lnTo>
                  <a:pt x="1494740" y="98272"/>
                </a:lnTo>
                <a:lnTo>
                  <a:pt x="1494740" y="93359"/>
                </a:lnTo>
                <a:lnTo>
                  <a:pt x="1504135" y="93359"/>
                </a:lnTo>
                <a:lnTo>
                  <a:pt x="1504135" y="88445"/>
                </a:lnTo>
                <a:lnTo>
                  <a:pt x="1504135" y="89264"/>
                </a:lnTo>
                <a:lnTo>
                  <a:pt x="1511651" y="89264"/>
                </a:lnTo>
                <a:lnTo>
                  <a:pt x="1511651" y="90902"/>
                </a:lnTo>
                <a:lnTo>
                  <a:pt x="1511651" y="89264"/>
                </a:lnTo>
                <a:lnTo>
                  <a:pt x="1520107" y="89264"/>
                </a:lnTo>
                <a:lnTo>
                  <a:pt x="1520107" y="88445"/>
                </a:lnTo>
                <a:lnTo>
                  <a:pt x="1520107" y="95816"/>
                </a:lnTo>
                <a:lnTo>
                  <a:pt x="1528562" y="95816"/>
                </a:lnTo>
                <a:lnTo>
                  <a:pt x="1528562" y="104005"/>
                </a:lnTo>
                <a:lnTo>
                  <a:pt x="1528562" y="111375"/>
                </a:lnTo>
                <a:lnTo>
                  <a:pt x="1535139" y="111375"/>
                </a:lnTo>
                <a:lnTo>
                  <a:pt x="1535139" y="119565"/>
                </a:lnTo>
                <a:lnTo>
                  <a:pt x="1535139" y="135125"/>
                </a:lnTo>
                <a:lnTo>
                  <a:pt x="1543594" y="135125"/>
                </a:lnTo>
                <a:lnTo>
                  <a:pt x="1543594" y="150685"/>
                </a:lnTo>
                <a:lnTo>
                  <a:pt x="1543594" y="148228"/>
                </a:lnTo>
                <a:lnTo>
                  <a:pt x="1552050" y="148228"/>
                </a:lnTo>
                <a:lnTo>
                  <a:pt x="1552050" y="145771"/>
                </a:lnTo>
                <a:lnTo>
                  <a:pt x="1552050" y="141676"/>
                </a:lnTo>
                <a:lnTo>
                  <a:pt x="1560505" y="141676"/>
                </a:lnTo>
                <a:lnTo>
                  <a:pt x="1560505" y="138400"/>
                </a:lnTo>
                <a:lnTo>
                  <a:pt x="1560505" y="134306"/>
                </a:lnTo>
                <a:lnTo>
                  <a:pt x="1568961" y="134306"/>
                </a:lnTo>
                <a:lnTo>
                  <a:pt x="1568961" y="131030"/>
                </a:lnTo>
                <a:lnTo>
                  <a:pt x="1568961" y="126935"/>
                </a:lnTo>
                <a:lnTo>
                  <a:pt x="1577416" y="126935"/>
                </a:lnTo>
                <a:lnTo>
                  <a:pt x="1577416" y="122841"/>
                </a:lnTo>
                <a:lnTo>
                  <a:pt x="1577416" y="130211"/>
                </a:lnTo>
                <a:lnTo>
                  <a:pt x="1583993" y="130211"/>
                </a:lnTo>
                <a:lnTo>
                  <a:pt x="1583993" y="138400"/>
                </a:lnTo>
                <a:lnTo>
                  <a:pt x="1583993" y="149047"/>
                </a:lnTo>
                <a:lnTo>
                  <a:pt x="1592448" y="149047"/>
                </a:lnTo>
                <a:lnTo>
                  <a:pt x="1592448" y="159693"/>
                </a:lnTo>
                <a:lnTo>
                  <a:pt x="1592448" y="169520"/>
                </a:lnTo>
                <a:lnTo>
                  <a:pt x="1599964" y="169520"/>
                </a:lnTo>
                <a:lnTo>
                  <a:pt x="1599964" y="180166"/>
                </a:lnTo>
                <a:lnTo>
                  <a:pt x="1599964" y="186718"/>
                </a:lnTo>
                <a:lnTo>
                  <a:pt x="1608420" y="186718"/>
                </a:lnTo>
                <a:lnTo>
                  <a:pt x="1608420" y="193269"/>
                </a:lnTo>
                <a:lnTo>
                  <a:pt x="1608420" y="180166"/>
                </a:lnTo>
                <a:lnTo>
                  <a:pt x="1616875" y="180166"/>
                </a:lnTo>
                <a:lnTo>
                  <a:pt x="1616875" y="167882"/>
                </a:lnTo>
                <a:lnTo>
                  <a:pt x="1616875" y="159693"/>
                </a:lnTo>
                <a:lnTo>
                  <a:pt x="1624391" y="159693"/>
                </a:lnTo>
                <a:lnTo>
                  <a:pt x="1624391" y="152322"/>
                </a:lnTo>
                <a:lnTo>
                  <a:pt x="1632846" y="152322"/>
                </a:lnTo>
                <a:lnTo>
                  <a:pt x="1641302" y="152322"/>
                </a:lnTo>
                <a:lnTo>
                  <a:pt x="1641302" y="148228"/>
                </a:lnTo>
                <a:lnTo>
                  <a:pt x="1649757" y="148228"/>
                </a:lnTo>
                <a:lnTo>
                  <a:pt x="1649757" y="144952"/>
                </a:lnTo>
                <a:lnTo>
                  <a:pt x="1649757" y="140857"/>
                </a:lnTo>
                <a:lnTo>
                  <a:pt x="1658213" y="140857"/>
                </a:lnTo>
                <a:lnTo>
                  <a:pt x="1658213" y="137581"/>
                </a:lnTo>
                <a:lnTo>
                  <a:pt x="1666668" y="137581"/>
                </a:lnTo>
                <a:lnTo>
                  <a:pt x="1666668" y="140857"/>
                </a:lnTo>
                <a:lnTo>
                  <a:pt x="1674184" y="140857"/>
                </a:lnTo>
                <a:lnTo>
                  <a:pt x="1674184" y="144952"/>
                </a:lnTo>
                <a:lnTo>
                  <a:pt x="1674184" y="149047"/>
                </a:lnTo>
                <a:lnTo>
                  <a:pt x="1682640" y="149047"/>
                </a:lnTo>
                <a:lnTo>
                  <a:pt x="1682640" y="153141"/>
                </a:lnTo>
                <a:lnTo>
                  <a:pt x="1682640" y="164607"/>
                </a:lnTo>
                <a:lnTo>
                  <a:pt x="1690156" y="164607"/>
                </a:lnTo>
                <a:lnTo>
                  <a:pt x="1690156" y="176891"/>
                </a:lnTo>
                <a:lnTo>
                  <a:pt x="1690156" y="184261"/>
                </a:lnTo>
                <a:lnTo>
                  <a:pt x="1698611" y="184261"/>
                </a:lnTo>
                <a:lnTo>
                  <a:pt x="1698611" y="192451"/>
                </a:lnTo>
                <a:lnTo>
                  <a:pt x="1698611" y="197364"/>
                </a:lnTo>
                <a:lnTo>
                  <a:pt x="1705188" y="197364"/>
                </a:lnTo>
                <a:lnTo>
                  <a:pt x="1705188" y="202278"/>
                </a:lnTo>
                <a:lnTo>
                  <a:pt x="1705188" y="193269"/>
                </a:lnTo>
                <a:lnTo>
                  <a:pt x="1714583" y="193269"/>
                </a:lnTo>
                <a:lnTo>
                  <a:pt x="1714583" y="184261"/>
                </a:lnTo>
                <a:lnTo>
                  <a:pt x="1714583" y="175253"/>
                </a:lnTo>
                <a:lnTo>
                  <a:pt x="1723038" y="175253"/>
                </a:lnTo>
                <a:lnTo>
                  <a:pt x="1723038" y="167063"/>
                </a:lnTo>
                <a:lnTo>
                  <a:pt x="1723038" y="162969"/>
                </a:lnTo>
                <a:lnTo>
                  <a:pt x="1731494" y="162969"/>
                </a:lnTo>
                <a:lnTo>
                  <a:pt x="1731494" y="158874"/>
                </a:lnTo>
                <a:lnTo>
                  <a:pt x="1731494" y="163788"/>
                </a:lnTo>
                <a:lnTo>
                  <a:pt x="1739949" y="163788"/>
                </a:lnTo>
                <a:lnTo>
                  <a:pt x="1739949" y="169520"/>
                </a:lnTo>
                <a:lnTo>
                  <a:pt x="1739949" y="176072"/>
                </a:lnTo>
                <a:lnTo>
                  <a:pt x="1747465" y="176072"/>
                </a:lnTo>
                <a:lnTo>
                  <a:pt x="1747465" y="182623"/>
                </a:lnTo>
                <a:lnTo>
                  <a:pt x="1747465" y="194088"/>
                </a:lnTo>
                <a:lnTo>
                  <a:pt x="1754042" y="194088"/>
                </a:lnTo>
                <a:lnTo>
                  <a:pt x="1754042" y="206372"/>
                </a:lnTo>
                <a:lnTo>
                  <a:pt x="1754042" y="208829"/>
                </a:lnTo>
                <a:lnTo>
                  <a:pt x="1762497" y="208829"/>
                </a:lnTo>
                <a:lnTo>
                  <a:pt x="1762497" y="211286"/>
                </a:lnTo>
                <a:lnTo>
                  <a:pt x="1762497" y="205554"/>
                </a:lnTo>
                <a:lnTo>
                  <a:pt x="1770953" y="205554"/>
                </a:lnTo>
                <a:lnTo>
                  <a:pt x="1770953" y="200640"/>
                </a:lnTo>
                <a:lnTo>
                  <a:pt x="1770953" y="195726"/>
                </a:lnTo>
                <a:lnTo>
                  <a:pt x="1780348" y="195726"/>
                </a:lnTo>
                <a:lnTo>
                  <a:pt x="1780348" y="190813"/>
                </a:lnTo>
                <a:lnTo>
                  <a:pt x="1780348" y="186718"/>
                </a:lnTo>
                <a:lnTo>
                  <a:pt x="1788803" y="186718"/>
                </a:lnTo>
                <a:lnTo>
                  <a:pt x="1788803" y="183442"/>
                </a:lnTo>
                <a:lnTo>
                  <a:pt x="1788803" y="179347"/>
                </a:lnTo>
                <a:lnTo>
                  <a:pt x="1797259" y="179347"/>
                </a:lnTo>
                <a:lnTo>
                  <a:pt x="1797259" y="175253"/>
                </a:lnTo>
                <a:lnTo>
                  <a:pt x="1797259" y="180166"/>
                </a:lnTo>
                <a:lnTo>
                  <a:pt x="1803835" y="180166"/>
                </a:lnTo>
                <a:lnTo>
                  <a:pt x="1803835" y="185899"/>
                </a:lnTo>
                <a:lnTo>
                  <a:pt x="1803835" y="178529"/>
                </a:lnTo>
                <a:lnTo>
                  <a:pt x="1813230" y="178529"/>
                </a:lnTo>
                <a:lnTo>
                  <a:pt x="1813230" y="171158"/>
                </a:lnTo>
                <a:lnTo>
                  <a:pt x="1813230" y="158055"/>
                </a:lnTo>
                <a:lnTo>
                  <a:pt x="1821686" y="158055"/>
                </a:lnTo>
                <a:lnTo>
                  <a:pt x="1821686" y="144952"/>
                </a:lnTo>
                <a:lnTo>
                  <a:pt x="1821686" y="140038"/>
                </a:lnTo>
                <a:lnTo>
                  <a:pt x="1830141" y="140038"/>
                </a:lnTo>
                <a:lnTo>
                  <a:pt x="1830141" y="135125"/>
                </a:lnTo>
                <a:lnTo>
                  <a:pt x="1830141" y="138400"/>
                </a:lnTo>
                <a:lnTo>
                  <a:pt x="1838596" y="138400"/>
                </a:lnTo>
                <a:lnTo>
                  <a:pt x="1838596" y="142495"/>
                </a:lnTo>
                <a:lnTo>
                  <a:pt x="1838596" y="149047"/>
                </a:lnTo>
                <a:lnTo>
                  <a:pt x="1847052" y="149047"/>
                </a:lnTo>
                <a:lnTo>
                  <a:pt x="1847052" y="155598"/>
                </a:lnTo>
                <a:lnTo>
                  <a:pt x="1847052" y="164607"/>
                </a:lnTo>
                <a:lnTo>
                  <a:pt x="1853628" y="164607"/>
                </a:lnTo>
                <a:lnTo>
                  <a:pt x="1853628" y="173615"/>
                </a:lnTo>
                <a:lnTo>
                  <a:pt x="1853628" y="171977"/>
                </a:lnTo>
                <a:lnTo>
                  <a:pt x="1862084" y="171977"/>
                </a:lnTo>
                <a:lnTo>
                  <a:pt x="1862084" y="171158"/>
                </a:lnTo>
                <a:lnTo>
                  <a:pt x="1862084" y="155598"/>
                </a:lnTo>
                <a:lnTo>
                  <a:pt x="1871479" y="155598"/>
                </a:lnTo>
                <a:lnTo>
                  <a:pt x="1871479" y="140857"/>
                </a:lnTo>
                <a:lnTo>
                  <a:pt x="1871479" y="132668"/>
                </a:lnTo>
                <a:lnTo>
                  <a:pt x="1879934" y="132668"/>
                </a:lnTo>
                <a:lnTo>
                  <a:pt x="1879934" y="125297"/>
                </a:lnTo>
                <a:lnTo>
                  <a:pt x="1879934" y="136763"/>
                </a:lnTo>
                <a:lnTo>
                  <a:pt x="1887450" y="136763"/>
                </a:lnTo>
                <a:lnTo>
                  <a:pt x="1887450" y="149047"/>
                </a:lnTo>
                <a:lnTo>
                  <a:pt x="1887450" y="161331"/>
                </a:lnTo>
                <a:lnTo>
                  <a:pt x="1894027" y="161331"/>
                </a:lnTo>
                <a:lnTo>
                  <a:pt x="1894027" y="174434"/>
                </a:lnTo>
                <a:lnTo>
                  <a:pt x="1894027" y="180985"/>
                </a:lnTo>
                <a:lnTo>
                  <a:pt x="1902482" y="180985"/>
                </a:lnTo>
                <a:lnTo>
                  <a:pt x="1902482" y="187537"/>
                </a:lnTo>
                <a:lnTo>
                  <a:pt x="1902482" y="189175"/>
                </a:lnTo>
                <a:lnTo>
                  <a:pt x="1910938" y="189175"/>
                </a:lnTo>
              </a:path>
            </a:pathLst>
          </a:custGeom>
          <a:ln w="5752">
            <a:solidFill>
              <a:srgbClr val="FF8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4" name="object 244"/>
          <p:cNvSpPr/>
          <p:nvPr/>
        </p:nvSpPr>
        <p:spPr>
          <a:xfrm>
            <a:off x="7832290" y="4213600"/>
            <a:ext cx="7620" cy="1270"/>
          </a:xfrm>
          <a:custGeom>
            <a:avLst/>
            <a:gdLst/>
            <a:ahLst/>
            <a:cxnLst/>
            <a:rect l="l" t="t" r="r" b="b"/>
            <a:pathLst>
              <a:path w="7620" h="1270">
                <a:moveTo>
                  <a:pt x="0" y="591"/>
                </a:moveTo>
                <a:lnTo>
                  <a:pt x="7515" y="591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5" name="object 245"/>
          <p:cNvSpPr/>
          <p:nvPr/>
        </p:nvSpPr>
        <p:spPr>
          <a:xfrm>
            <a:off x="7823834" y="4214783"/>
            <a:ext cx="16510" cy="5080"/>
          </a:xfrm>
          <a:custGeom>
            <a:avLst/>
            <a:gdLst/>
            <a:ahLst/>
            <a:cxnLst/>
            <a:rect l="l" t="t" r="r" b="b"/>
            <a:pathLst>
              <a:path w="16509" h="5079">
                <a:moveTo>
                  <a:pt x="0" y="2365"/>
                </a:moveTo>
                <a:lnTo>
                  <a:pt x="15971" y="2365"/>
                </a:lnTo>
              </a:path>
            </a:pathLst>
          </a:custGeom>
          <a:ln w="600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6" name="object 246"/>
          <p:cNvSpPr/>
          <p:nvPr/>
        </p:nvSpPr>
        <p:spPr>
          <a:xfrm>
            <a:off x="7823834" y="4219514"/>
            <a:ext cx="23495" cy="2540"/>
          </a:xfrm>
          <a:custGeom>
            <a:avLst/>
            <a:gdLst/>
            <a:ahLst/>
            <a:cxnLst/>
            <a:rect l="l" t="t" r="r" b="b"/>
            <a:pathLst>
              <a:path w="23495" h="2539">
                <a:moveTo>
                  <a:pt x="0" y="1182"/>
                </a:moveTo>
                <a:lnTo>
                  <a:pt x="23486" y="1182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7880205" y="4214783"/>
            <a:ext cx="8890" cy="2540"/>
          </a:xfrm>
          <a:custGeom>
            <a:avLst/>
            <a:gdLst/>
            <a:ahLst/>
            <a:cxnLst/>
            <a:rect l="l" t="t" r="r" b="b"/>
            <a:pathLst>
              <a:path w="8890" h="2539">
                <a:moveTo>
                  <a:pt x="0" y="1182"/>
                </a:moveTo>
                <a:lnTo>
                  <a:pt x="8455" y="1182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8" name="object 248"/>
          <p:cNvSpPr/>
          <p:nvPr/>
        </p:nvSpPr>
        <p:spPr>
          <a:xfrm>
            <a:off x="7872686" y="4217148"/>
            <a:ext cx="16510" cy="6350"/>
          </a:xfrm>
          <a:custGeom>
            <a:avLst/>
            <a:gdLst/>
            <a:ahLst/>
            <a:cxnLst/>
            <a:rect l="l" t="t" r="r" b="b"/>
            <a:pathLst>
              <a:path w="16509" h="6350">
                <a:moveTo>
                  <a:pt x="0" y="2957"/>
                </a:moveTo>
                <a:lnTo>
                  <a:pt x="15973" y="2957"/>
                </a:lnTo>
              </a:path>
            </a:pathLst>
          </a:custGeom>
          <a:ln w="718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9" name="object 249"/>
          <p:cNvSpPr/>
          <p:nvPr/>
        </p:nvSpPr>
        <p:spPr>
          <a:xfrm>
            <a:off x="7782496" y="4225429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3679" y="0"/>
                </a:lnTo>
              </a:path>
            </a:pathLst>
          </a:custGeom>
          <a:ln w="600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50" name="object 250"/>
          <p:cNvSpPr/>
          <p:nvPr/>
        </p:nvSpPr>
        <p:spPr>
          <a:xfrm>
            <a:off x="7774041" y="4229569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0" y="0"/>
                </a:moveTo>
                <a:lnTo>
                  <a:pt x="122133" y="0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51" name="object 251"/>
          <p:cNvSpPr/>
          <p:nvPr/>
        </p:nvSpPr>
        <p:spPr>
          <a:xfrm>
            <a:off x="7774041" y="4233709"/>
            <a:ext cx="130810" cy="0"/>
          </a:xfrm>
          <a:custGeom>
            <a:avLst/>
            <a:gdLst/>
            <a:ahLst/>
            <a:cxnLst/>
            <a:rect l="l" t="t" r="r" b="b"/>
            <a:pathLst>
              <a:path w="130809">
                <a:moveTo>
                  <a:pt x="0" y="0"/>
                </a:moveTo>
                <a:lnTo>
                  <a:pt x="130589" y="0"/>
                </a:lnTo>
              </a:path>
            </a:pathLst>
          </a:custGeom>
          <a:ln w="600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52" name="object 252"/>
          <p:cNvSpPr/>
          <p:nvPr/>
        </p:nvSpPr>
        <p:spPr>
          <a:xfrm>
            <a:off x="7765586" y="4237850"/>
            <a:ext cx="147955" cy="0"/>
          </a:xfrm>
          <a:custGeom>
            <a:avLst/>
            <a:gdLst/>
            <a:ahLst/>
            <a:cxnLst/>
            <a:rect l="l" t="t" r="r" b="b"/>
            <a:pathLst>
              <a:path w="147954">
                <a:moveTo>
                  <a:pt x="0" y="0"/>
                </a:moveTo>
                <a:lnTo>
                  <a:pt x="147500" y="0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53" name="object 253"/>
          <p:cNvSpPr/>
          <p:nvPr/>
        </p:nvSpPr>
        <p:spPr>
          <a:xfrm>
            <a:off x="7790012" y="4215965"/>
            <a:ext cx="8890" cy="1270"/>
          </a:xfrm>
          <a:custGeom>
            <a:avLst/>
            <a:gdLst/>
            <a:ahLst/>
            <a:cxnLst/>
            <a:rect l="l" t="t" r="r" b="b"/>
            <a:pathLst>
              <a:path w="8890" h="1270">
                <a:moveTo>
                  <a:pt x="0" y="591"/>
                </a:moveTo>
                <a:lnTo>
                  <a:pt x="8455" y="591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54" name="object 254"/>
          <p:cNvSpPr/>
          <p:nvPr/>
        </p:nvSpPr>
        <p:spPr>
          <a:xfrm>
            <a:off x="7790012" y="4217148"/>
            <a:ext cx="17145" cy="2540"/>
          </a:xfrm>
          <a:custGeom>
            <a:avLst/>
            <a:gdLst/>
            <a:ahLst/>
            <a:cxnLst/>
            <a:rect l="l" t="t" r="r" b="b"/>
            <a:pathLst>
              <a:path w="17145" h="2539">
                <a:moveTo>
                  <a:pt x="0" y="1182"/>
                </a:moveTo>
                <a:lnTo>
                  <a:pt x="16910" y="1182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55" name="object 255"/>
          <p:cNvSpPr/>
          <p:nvPr/>
        </p:nvSpPr>
        <p:spPr>
          <a:xfrm>
            <a:off x="7782496" y="4219514"/>
            <a:ext cx="24765" cy="3810"/>
          </a:xfrm>
          <a:custGeom>
            <a:avLst/>
            <a:gdLst/>
            <a:ahLst/>
            <a:cxnLst/>
            <a:rect l="l" t="t" r="r" b="b"/>
            <a:pathLst>
              <a:path w="24765" h="3810">
                <a:moveTo>
                  <a:pt x="0" y="1774"/>
                </a:moveTo>
                <a:lnTo>
                  <a:pt x="24426" y="1774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56" name="object 256"/>
          <p:cNvSpPr/>
          <p:nvPr/>
        </p:nvSpPr>
        <p:spPr>
          <a:xfrm>
            <a:off x="7757131" y="4272155"/>
            <a:ext cx="196850" cy="0"/>
          </a:xfrm>
          <a:custGeom>
            <a:avLst/>
            <a:gdLst/>
            <a:ahLst/>
            <a:cxnLst/>
            <a:rect l="l" t="t" r="r" b="b"/>
            <a:pathLst>
              <a:path w="196850">
                <a:moveTo>
                  <a:pt x="0" y="0"/>
                </a:moveTo>
                <a:lnTo>
                  <a:pt x="196355" y="0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57" name="object 257"/>
          <p:cNvSpPr/>
          <p:nvPr/>
        </p:nvSpPr>
        <p:spPr>
          <a:xfrm>
            <a:off x="7757131" y="4276295"/>
            <a:ext cx="252729" cy="0"/>
          </a:xfrm>
          <a:custGeom>
            <a:avLst/>
            <a:gdLst/>
            <a:ahLst/>
            <a:cxnLst/>
            <a:rect l="l" t="t" r="r" b="b"/>
            <a:pathLst>
              <a:path w="252729">
                <a:moveTo>
                  <a:pt x="0" y="0"/>
                </a:moveTo>
                <a:lnTo>
                  <a:pt x="252723" y="0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58" name="object 258"/>
          <p:cNvSpPr/>
          <p:nvPr/>
        </p:nvSpPr>
        <p:spPr>
          <a:xfrm>
            <a:off x="7757131" y="4285758"/>
            <a:ext cx="260350" cy="0"/>
          </a:xfrm>
          <a:custGeom>
            <a:avLst/>
            <a:gdLst/>
            <a:ahLst/>
            <a:cxnLst/>
            <a:rect l="l" t="t" r="r" b="b"/>
            <a:pathLst>
              <a:path w="260350">
                <a:moveTo>
                  <a:pt x="0" y="0"/>
                </a:moveTo>
                <a:lnTo>
                  <a:pt x="260239" y="0"/>
                </a:lnTo>
              </a:path>
            </a:pathLst>
          </a:custGeom>
          <a:ln w="13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59" name="object 259"/>
          <p:cNvSpPr/>
          <p:nvPr/>
        </p:nvSpPr>
        <p:spPr>
          <a:xfrm>
            <a:off x="7757131" y="4337216"/>
            <a:ext cx="693420" cy="0"/>
          </a:xfrm>
          <a:custGeom>
            <a:avLst/>
            <a:gdLst/>
            <a:ahLst/>
            <a:cxnLst/>
            <a:rect l="l" t="t" r="r" b="b"/>
            <a:pathLst>
              <a:path w="693420">
                <a:moveTo>
                  <a:pt x="0" y="0"/>
                </a:moveTo>
                <a:lnTo>
                  <a:pt x="693350" y="0"/>
                </a:lnTo>
              </a:path>
            </a:pathLst>
          </a:custGeom>
          <a:ln w="4030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60" name="object 260"/>
          <p:cNvSpPr/>
          <p:nvPr/>
        </p:nvSpPr>
        <p:spPr>
          <a:xfrm>
            <a:off x="6274602" y="4269197"/>
            <a:ext cx="1678939" cy="0"/>
          </a:xfrm>
          <a:custGeom>
            <a:avLst/>
            <a:gdLst/>
            <a:ahLst/>
            <a:cxnLst/>
            <a:rect l="l" t="t" r="r" b="b"/>
            <a:pathLst>
              <a:path w="1678940">
                <a:moveTo>
                  <a:pt x="0" y="0"/>
                </a:moveTo>
                <a:lnTo>
                  <a:pt x="1678883" y="0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61" name="object 261"/>
          <p:cNvSpPr/>
          <p:nvPr/>
        </p:nvSpPr>
        <p:spPr>
          <a:xfrm>
            <a:off x="7993884" y="4269197"/>
            <a:ext cx="8890" cy="1270"/>
          </a:xfrm>
          <a:custGeom>
            <a:avLst/>
            <a:gdLst/>
            <a:ahLst/>
            <a:cxnLst/>
            <a:rect l="l" t="t" r="r" b="b"/>
            <a:pathLst>
              <a:path w="8890" h="1270">
                <a:moveTo>
                  <a:pt x="0" y="591"/>
                </a:moveTo>
                <a:lnTo>
                  <a:pt x="8455" y="591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62" name="object 262"/>
          <p:cNvSpPr/>
          <p:nvPr/>
        </p:nvSpPr>
        <p:spPr>
          <a:xfrm>
            <a:off x="7985428" y="4270380"/>
            <a:ext cx="24765" cy="2540"/>
          </a:xfrm>
          <a:custGeom>
            <a:avLst/>
            <a:gdLst/>
            <a:ahLst/>
            <a:cxnLst/>
            <a:rect l="l" t="t" r="r" b="b"/>
            <a:pathLst>
              <a:path w="24765" h="2539">
                <a:moveTo>
                  <a:pt x="0" y="1182"/>
                </a:moveTo>
                <a:lnTo>
                  <a:pt x="24426" y="1182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63" name="object 263"/>
          <p:cNvSpPr/>
          <p:nvPr/>
        </p:nvSpPr>
        <p:spPr>
          <a:xfrm>
            <a:off x="7976973" y="4272746"/>
            <a:ext cx="33020" cy="2540"/>
          </a:xfrm>
          <a:custGeom>
            <a:avLst/>
            <a:gdLst/>
            <a:ahLst/>
            <a:cxnLst/>
            <a:rect l="l" t="t" r="r" b="b"/>
            <a:pathLst>
              <a:path w="33020" h="2539">
                <a:moveTo>
                  <a:pt x="0" y="1182"/>
                </a:moveTo>
                <a:lnTo>
                  <a:pt x="32881" y="1182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64" name="object 264"/>
          <p:cNvSpPr/>
          <p:nvPr/>
        </p:nvSpPr>
        <p:spPr>
          <a:xfrm>
            <a:off x="8328343" y="4277297"/>
            <a:ext cx="8890" cy="4445"/>
          </a:xfrm>
          <a:custGeom>
            <a:avLst/>
            <a:gdLst/>
            <a:ahLst/>
            <a:cxnLst/>
            <a:rect l="l" t="t" r="r" b="b"/>
            <a:pathLst>
              <a:path w="8890" h="4445">
                <a:moveTo>
                  <a:pt x="0" y="2047"/>
                </a:moveTo>
                <a:lnTo>
                  <a:pt x="8455" y="2047"/>
                </a:lnTo>
              </a:path>
            </a:pathLst>
          </a:custGeom>
          <a:ln w="536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65" name="object 265"/>
          <p:cNvSpPr/>
          <p:nvPr/>
        </p:nvSpPr>
        <p:spPr>
          <a:xfrm>
            <a:off x="8084074" y="4281027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5032" y="0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66" name="object 266"/>
          <p:cNvSpPr/>
          <p:nvPr/>
        </p:nvSpPr>
        <p:spPr>
          <a:xfrm>
            <a:off x="8050254" y="4283393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0" y="0"/>
                </a:moveTo>
                <a:lnTo>
                  <a:pt x="57309" y="0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67" name="object 267"/>
          <p:cNvSpPr/>
          <p:nvPr/>
        </p:nvSpPr>
        <p:spPr>
          <a:xfrm>
            <a:off x="8320828" y="4281027"/>
            <a:ext cx="23495" cy="3810"/>
          </a:xfrm>
          <a:custGeom>
            <a:avLst/>
            <a:gdLst/>
            <a:ahLst/>
            <a:cxnLst/>
            <a:rect l="l" t="t" r="r" b="b"/>
            <a:pathLst>
              <a:path w="23495" h="3810">
                <a:moveTo>
                  <a:pt x="0" y="1774"/>
                </a:moveTo>
                <a:lnTo>
                  <a:pt x="23488" y="1774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68" name="object 268"/>
          <p:cNvSpPr/>
          <p:nvPr/>
        </p:nvSpPr>
        <p:spPr>
          <a:xfrm>
            <a:off x="8295462" y="4285167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853" y="0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69" name="object 269"/>
          <p:cNvSpPr/>
          <p:nvPr/>
        </p:nvSpPr>
        <p:spPr>
          <a:xfrm>
            <a:off x="8287007" y="4287533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0" y="0"/>
                </a:moveTo>
                <a:lnTo>
                  <a:pt x="57309" y="0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70" name="object 270"/>
          <p:cNvSpPr/>
          <p:nvPr/>
        </p:nvSpPr>
        <p:spPr>
          <a:xfrm>
            <a:off x="8287007" y="4291673"/>
            <a:ext cx="66040" cy="0"/>
          </a:xfrm>
          <a:custGeom>
            <a:avLst/>
            <a:gdLst/>
            <a:ahLst/>
            <a:cxnLst/>
            <a:rect l="l" t="t" r="r" b="b"/>
            <a:pathLst>
              <a:path w="66040">
                <a:moveTo>
                  <a:pt x="0" y="0"/>
                </a:moveTo>
                <a:lnTo>
                  <a:pt x="65764" y="0"/>
                </a:lnTo>
              </a:path>
            </a:pathLst>
          </a:custGeom>
          <a:ln w="600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71" name="object 271"/>
          <p:cNvSpPr/>
          <p:nvPr/>
        </p:nvSpPr>
        <p:spPr>
          <a:xfrm>
            <a:off x="8287007" y="4295222"/>
            <a:ext cx="74295" cy="0"/>
          </a:xfrm>
          <a:custGeom>
            <a:avLst/>
            <a:gdLst/>
            <a:ahLst/>
            <a:cxnLst/>
            <a:rect l="l" t="t" r="r" b="b"/>
            <a:pathLst>
              <a:path w="74295">
                <a:moveTo>
                  <a:pt x="0" y="0"/>
                </a:moveTo>
                <a:lnTo>
                  <a:pt x="74220" y="0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72" name="object 272"/>
          <p:cNvSpPr/>
          <p:nvPr/>
        </p:nvSpPr>
        <p:spPr>
          <a:xfrm>
            <a:off x="8287007" y="4296996"/>
            <a:ext cx="81915" cy="0"/>
          </a:xfrm>
          <a:custGeom>
            <a:avLst/>
            <a:gdLst/>
            <a:ahLst/>
            <a:cxnLst/>
            <a:rect l="l" t="t" r="r" b="b"/>
            <a:pathLst>
              <a:path w="81915">
                <a:moveTo>
                  <a:pt x="0" y="0"/>
                </a:moveTo>
                <a:lnTo>
                  <a:pt x="81735" y="0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73" name="object 273"/>
          <p:cNvSpPr/>
          <p:nvPr/>
        </p:nvSpPr>
        <p:spPr>
          <a:xfrm>
            <a:off x="8287007" y="4298770"/>
            <a:ext cx="114935" cy="0"/>
          </a:xfrm>
          <a:custGeom>
            <a:avLst/>
            <a:gdLst/>
            <a:ahLst/>
            <a:cxnLst/>
            <a:rect l="l" t="t" r="r" b="b"/>
            <a:pathLst>
              <a:path w="114934">
                <a:moveTo>
                  <a:pt x="0" y="0"/>
                </a:moveTo>
                <a:lnTo>
                  <a:pt x="114618" y="0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74" name="object 274"/>
          <p:cNvSpPr/>
          <p:nvPr/>
        </p:nvSpPr>
        <p:spPr>
          <a:xfrm>
            <a:off x="8042737" y="4287533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4825" y="0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75" name="object 275"/>
          <p:cNvSpPr/>
          <p:nvPr/>
        </p:nvSpPr>
        <p:spPr>
          <a:xfrm>
            <a:off x="8042737" y="4292537"/>
            <a:ext cx="89535" cy="0"/>
          </a:xfrm>
          <a:custGeom>
            <a:avLst/>
            <a:gdLst/>
            <a:ahLst/>
            <a:cxnLst/>
            <a:rect l="l" t="t" r="r" b="b"/>
            <a:pathLst>
              <a:path w="89534">
                <a:moveTo>
                  <a:pt x="0" y="0"/>
                </a:moveTo>
                <a:lnTo>
                  <a:pt x="89251" y="0"/>
                </a:lnTo>
              </a:path>
            </a:pathLst>
          </a:custGeom>
          <a:ln w="427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76" name="object 276"/>
          <p:cNvSpPr/>
          <p:nvPr/>
        </p:nvSpPr>
        <p:spPr>
          <a:xfrm>
            <a:off x="8034283" y="4295222"/>
            <a:ext cx="97790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705" y="0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77" name="object 277"/>
          <p:cNvSpPr/>
          <p:nvPr/>
        </p:nvSpPr>
        <p:spPr>
          <a:xfrm>
            <a:off x="8246608" y="4292856"/>
            <a:ext cx="8890" cy="1270"/>
          </a:xfrm>
          <a:custGeom>
            <a:avLst/>
            <a:gdLst/>
            <a:ahLst/>
            <a:cxnLst/>
            <a:rect l="l" t="t" r="r" b="b"/>
            <a:pathLst>
              <a:path w="8890" h="1270">
                <a:moveTo>
                  <a:pt x="0" y="591"/>
                </a:moveTo>
                <a:lnTo>
                  <a:pt x="8455" y="591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78" name="object 278"/>
          <p:cNvSpPr/>
          <p:nvPr/>
        </p:nvSpPr>
        <p:spPr>
          <a:xfrm>
            <a:off x="8246608" y="4294039"/>
            <a:ext cx="16510" cy="10795"/>
          </a:xfrm>
          <a:custGeom>
            <a:avLst/>
            <a:gdLst/>
            <a:ahLst/>
            <a:cxnLst/>
            <a:rect l="l" t="t" r="r" b="b"/>
            <a:pathLst>
              <a:path w="16509" h="10795">
                <a:moveTo>
                  <a:pt x="0" y="5323"/>
                </a:moveTo>
                <a:lnTo>
                  <a:pt x="15970" y="5323"/>
                </a:lnTo>
              </a:path>
            </a:pathLst>
          </a:custGeom>
          <a:ln w="1191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79" name="object 279"/>
          <p:cNvSpPr/>
          <p:nvPr/>
        </p:nvSpPr>
        <p:spPr>
          <a:xfrm>
            <a:off x="8377197" y="4296542"/>
            <a:ext cx="24765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427" y="0"/>
                </a:lnTo>
              </a:path>
            </a:pathLst>
          </a:custGeom>
          <a:ln w="372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80" name="object 280"/>
          <p:cNvSpPr/>
          <p:nvPr/>
        </p:nvSpPr>
        <p:spPr>
          <a:xfrm>
            <a:off x="8238152" y="4305868"/>
            <a:ext cx="179705" cy="0"/>
          </a:xfrm>
          <a:custGeom>
            <a:avLst/>
            <a:gdLst/>
            <a:ahLst/>
            <a:cxnLst/>
            <a:rect l="l" t="t" r="r" b="b"/>
            <a:pathLst>
              <a:path w="179704">
                <a:moveTo>
                  <a:pt x="0" y="0"/>
                </a:moveTo>
                <a:lnTo>
                  <a:pt x="179444" y="0"/>
                </a:lnTo>
              </a:path>
            </a:pathLst>
          </a:custGeom>
          <a:ln w="600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81" name="object 281"/>
          <p:cNvSpPr/>
          <p:nvPr/>
        </p:nvSpPr>
        <p:spPr>
          <a:xfrm>
            <a:off x="8278552" y="4309417"/>
            <a:ext cx="147955" cy="0"/>
          </a:xfrm>
          <a:custGeom>
            <a:avLst/>
            <a:gdLst/>
            <a:ahLst/>
            <a:cxnLst/>
            <a:rect l="l" t="t" r="r" b="b"/>
            <a:pathLst>
              <a:path w="147954">
                <a:moveTo>
                  <a:pt x="0" y="0"/>
                </a:moveTo>
                <a:lnTo>
                  <a:pt x="147500" y="0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82" name="object 282"/>
          <p:cNvSpPr/>
          <p:nvPr/>
        </p:nvSpPr>
        <p:spPr>
          <a:xfrm>
            <a:off x="8238152" y="4304685"/>
            <a:ext cx="33020" cy="5080"/>
          </a:xfrm>
          <a:custGeom>
            <a:avLst/>
            <a:gdLst/>
            <a:ahLst/>
            <a:cxnLst/>
            <a:rect l="l" t="t" r="r" b="b"/>
            <a:pathLst>
              <a:path w="33020" h="5079">
                <a:moveTo>
                  <a:pt x="0" y="2365"/>
                </a:moveTo>
                <a:lnTo>
                  <a:pt x="32884" y="2365"/>
                </a:lnTo>
              </a:path>
            </a:pathLst>
          </a:custGeom>
          <a:ln w="600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83" name="object 283"/>
          <p:cNvSpPr/>
          <p:nvPr/>
        </p:nvSpPr>
        <p:spPr>
          <a:xfrm>
            <a:off x="8238152" y="4311783"/>
            <a:ext cx="196850" cy="0"/>
          </a:xfrm>
          <a:custGeom>
            <a:avLst/>
            <a:gdLst/>
            <a:ahLst/>
            <a:cxnLst/>
            <a:rect l="l" t="t" r="r" b="b"/>
            <a:pathLst>
              <a:path w="196850">
                <a:moveTo>
                  <a:pt x="0" y="0"/>
                </a:moveTo>
                <a:lnTo>
                  <a:pt x="196355" y="0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84" name="object 284"/>
          <p:cNvSpPr/>
          <p:nvPr/>
        </p:nvSpPr>
        <p:spPr>
          <a:xfrm>
            <a:off x="8238152" y="4313557"/>
            <a:ext cx="204470" cy="0"/>
          </a:xfrm>
          <a:custGeom>
            <a:avLst/>
            <a:gdLst/>
            <a:ahLst/>
            <a:cxnLst/>
            <a:rect l="l" t="t" r="r" b="b"/>
            <a:pathLst>
              <a:path w="204470">
                <a:moveTo>
                  <a:pt x="0" y="0"/>
                </a:moveTo>
                <a:lnTo>
                  <a:pt x="203870" y="0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85" name="object 285"/>
          <p:cNvSpPr/>
          <p:nvPr/>
        </p:nvSpPr>
        <p:spPr>
          <a:xfrm>
            <a:off x="8228757" y="4316197"/>
            <a:ext cx="222250" cy="0"/>
          </a:xfrm>
          <a:custGeom>
            <a:avLst/>
            <a:gdLst/>
            <a:ahLst/>
            <a:cxnLst/>
            <a:rect l="l" t="t" r="r" b="b"/>
            <a:pathLst>
              <a:path w="222250">
                <a:moveTo>
                  <a:pt x="0" y="0"/>
                </a:moveTo>
                <a:lnTo>
                  <a:pt x="221723" y="0"/>
                </a:lnTo>
              </a:path>
            </a:pathLst>
          </a:custGeom>
          <a:ln w="536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86" name="object 286"/>
          <p:cNvSpPr/>
          <p:nvPr/>
        </p:nvSpPr>
        <p:spPr>
          <a:xfrm>
            <a:off x="7757131" y="4210963"/>
            <a:ext cx="693420" cy="146050"/>
          </a:xfrm>
          <a:custGeom>
            <a:avLst/>
            <a:gdLst/>
            <a:ahLst/>
            <a:cxnLst/>
            <a:rect l="l" t="t" r="r" b="b"/>
            <a:pathLst>
              <a:path w="693420" h="146050">
                <a:moveTo>
                  <a:pt x="0" y="145771"/>
                </a:moveTo>
                <a:lnTo>
                  <a:pt x="0" y="38490"/>
                </a:lnTo>
                <a:lnTo>
                  <a:pt x="0" y="40128"/>
                </a:lnTo>
                <a:lnTo>
                  <a:pt x="0" y="34395"/>
                </a:lnTo>
                <a:lnTo>
                  <a:pt x="8455" y="34395"/>
                </a:lnTo>
                <a:lnTo>
                  <a:pt x="8455" y="29481"/>
                </a:lnTo>
                <a:lnTo>
                  <a:pt x="8455" y="25387"/>
                </a:lnTo>
                <a:lnTo>
                  <a:pt x="16910" y="25387"/>
                </a:lnTo>
                <a:lnTo>
                  <a:pt x="16910" y="22111"/>
                </a:lnTo>
                <a:lnTo>
                  <a:pt x="16910" y="16378"/>
                </a:lnTo>
                <a:lnTo>
                  <a:pt x="25366" y="16378"/>
                </a:lnTo>
                <a:lnTo>
                  <a:pt x="25366" y="11465"/>
                </a:lnTo>
                <a:lnTo>
                  <a:pt x="25366" y="9008"/>
                </a:lnTo>
                <a:lnTo>
                  <a:pt x="32882" y="9008"/>
                </a:lnTo>
                <a:lnTo>
                  <a:pt x="32882" y="6551"/>
                </a:lnTo>
                <a:lnTo>
                  <a:pt x="32882" y="4913"/>
                </a:lnTo>
                <a:lnTo>
                  <a:pt x="41337" y="4913"/>
                </a:lnTo>
                <a:lnTo>
                  <a:pt x="41337" y="4094"/>
                </a:lnTo>
                <a:lnTo>
                  <a:pt x="41337" y="6551"/>
                </a:lnTo>
                <a:lnTo>
                  <a:pt x="49793" y="6551"/>
                </a:lnTo>
                <a:lnTo>
                  <a:pt x="49793" y="9827"/>
                </a:lnTo>
                <a:lnTo>
                  <a:pt x="49793" y="12284"/>
                </a:lnTo>
                <a:lnTo>
                  <a:pt x="58248" y="12284"/>
                </a:lnTo>
                <a:lnTo>
                  <a:pt x="58248" y="14740"/>
                </a:lnTo>
                <a:lnTo>
                  <a:pt x="58248" y="10646"/>
                </a:lnTo>
                <a:lnTo>
                  <a:pt x="66704" y="10646"/>
                </a:lnTo>
                <a:lnTo>
                  <a:pt x="66704" y="7370"/>
                </a:lnTo>
                <a:lnTo>
                  <a:pt x="66704" y="3275"/>
                </a:lnTo>
                <a:lnTo>
                  <a:pt x="75159" y="3275"/>
                </a:lnTo>
                <a:lnTo>
                  <a:pt x="75159" y="0"/>
                </a:lnTo>
                <a:lnTo>
                  <a:pt x="75159" y="2456"/>
                </a:lnTo>
                <a:lnTo>
                  <a:pt x="82675" y="2456"/>
                </a:lnTo>
                <a:lnTo>
                  <a:pt x="82675" y="4913"/>
                </a:lnTo>
                <a:lnTo>
                  <a:pt x="82675" y="9008"/>
                </a:lnTo>
                <a:lnTo>
                  <a:pt x="90191" y="9008"/>
                </a:lnTo>
                <a:lnTo>
                  <a:pt x="90191" y="13103"/>
                </a:lnTo>
                <a:lnTo>
                  <a:pt x="90191" y="20473"/>
                </a:lnTo>
                <a:lnTo>
                  <a:pt x="98647" y="20473"/>
                </a:lnTo>
                <a:lnTo>
                  <a:pt x="98647" y="28662"/>
                </a:lnTo>
                <a:lnTo>
                  <a:pt x="98647" y="24568"/>
                </a:lnTo>
                <a:lnTo>
                  <a:pt x="107102" y="24568"/>
                </a:lnTo>
                <a:lnTo>
                  <a:pt x="107102" y="20473"/>
                </a:lnTo>
                <a:lnTo>
                  <a:pt x="107102" y="16378"/>
                </a:lnTo>
                <a:lnTo>
                  <a:pt x="115558" y="16378"/>
                </a:lnTo>
                <a:lnTo>
                  <a:pt x="115558" y="13103"/>
                </a:lnTo>
                <a:lnTo>
                  <a:pt x="115558" y="6551"/>
                </a:lnTo>
                <a:lnTo>
                  <a:pt x="123074" y="6551"/>
                </a:lnTo>
                <a:lnTo>
                  <a:pt x="123074" y="818"/>
                </a:lnTo>
                <a:lnTo>
                  <a:pt x="123074" y="4094"/>
                </a:lnTo>
                <a:lnTo>
                  <a:pt x="131529" y="4094"/>
                </a:lnTo>
                <a:lnTo>
                  <a:pt x="131529" y="8189"/>
                </a:lnTo>
                <a:lnTo>
                  <a:pt x="131529" y="12284"/>
                </a:lnTo>
                <a:lnTo>
                  <a:pt x="139045" y="12284"/>
                </a:lnTo>
                <a:lnTo>
                  <a:pt x="139045" y="16378"/>
                </a:lnTo>
                <a:lnTo>
                  <a:pt x="139045" y="20473"/>
                </a:lnTo>
                <a:lnTo>
                  <a:pt x="147501" y="20473"/>
                </a:lnTo>
                <a:lnTo>
                  <a:pt x="147501" y="24568"/>
                </a:lnTo>
                <a:lnTo>
                  <a:pt x="147501" y="27843"/>
                </a:lnTo>
                <a:lnTo>
                  <a:pt x="155956" y="27843"/>
                </a:lnTo>
                <a:lnTo>
                  <a:pt x="155956" y="31938"/>
                </a:lnTo>
                <a:lnTo>
                  <a:pt x="155956" y="39309"/>
                </a:lnTo>
                <a:lnTo>
                  <a:pt x="162533" y="39309"/>
                </a:lnTo>
                <a:lnTo>
                  <a:pt x="162533" y="47498"/>
                </a:lnTo>
                <a:lnTo>
                  <a:pt x="162533" y="54050"/>
                </a:lnTo>
                <a:lnTo>
                  <a:pt x="170988" y="54050"/>
                </a:lnTo>
                <a:lnTo>
                  <a:pt x="170988" y="60601"/>
                </a:lnTo>
                <a:lnTo>
                  <a:pt x="170988" y="58963"/>
                </a:lnTo>
                <a:lnTo>
                  <a:pt x="179444" y="58963"/>
                </a:lnTo>
                <a:lnTo>
                  <a:pt x="179444" y="58144"/>
                </a:lnTo>
                <a:lnTo>
                  <a:pt x="179444" y="56506"/>
                </a:lnTo>
                <a:lnTo>
                  <a:pt x="187899" y="56506"/>
                </a:lnTo>
                <a:lnTo>
                  <a:pt x="187899" y="55687"/>
                </a:lnTo>
                <a:lnTo>
                  <a:pt x="187899" y="57325"/>
                </a:lnTo>
                <a:lnTo>
                  <a:pt x="196355" y="57325"/>
                </a:lnTo>
                <a:lnTo>
                  <a:pt x="196355" y="58963"/>
                </a:lnTo>
                <a:lnTo>
                  <a:pt x="196355" y="61420"/>
                </a:lnTo>
                <a:lnTo>
                  <a:pt x="202931" y="61420"/>
                </a:lnTo>
                <a:lnTo>
                  <a:pt x="202931" y="63877"/>
                </a:lnTo>
                <a:lnTo>
                  <a:pt x="202931" y="64696"/>
                </a:lnTo>
                <a:lnTo>
                  <a:pt x="211386" y="64696"/>
                </a:lnTo>
                <a:lnTo>
                  <a:pt x="211386" y="66334"/>
                </a:lnTo>
                <a:lnTo>
                  <a:pt x="211386" y="64696"/>
                </a:lnTo>
                <a:lnTo>
                  <a:pt x="219842" y="64696"/>
                </a:lnTo>
                <a:lnTo>
                  <a:pt x="219842" y="63877"/>
                </a:lnTo>
                <a:lnTo>
                  <a:pt x="219842" y="61420"/>
                </a:lnTo>
                <a:lnTo>
                  <a:pt x="228297" y="61420"/>
                </a:lnTo>
                <a:lnTo>
                  <a:pt x="228297" y="58963"/>
                </a:lnTo>
                <a:lnTo>
                  <a:pt x="236753" y="58963"/>
                </a:lnTo>
                <a:lnTo>
                  <a:pt x="236753" y="58144"/>
                </a:lnTo>
                <a:lnTo>
                  <a:pt x="245208" y="58144"/>
                </a:lnTo>
                <a:lnTo>
                  <a:pt x="245208" y="57325"/>
                </a:lnTo>
                <a:lnTo>
                  <a:pt x="245208" y="59782"/>
                </a:lnTo>
                <a:lnTo>
                  <a:pt x="252724" y="59782"/>
                </a:lnTo>
                <a:lnTo>
                  <a:pt x="252724" y="62239"/>
                </a:lnTo>
                <a:lnTo>
                  <a:pt x="252724" y="68790"/>
                </a:lnTo>
                <a:lnTo>
                  <a:pt x="260240" y="68790"/>
                </a:lnTo>
                <a:lnTo>
                  <a:pt x="260240" y="75342"/>
                </a:lnTo>
                <a:lnTo>
                  <a:pt x="260240" y="80256"/>
                </a:lnTo>
                <a:lnTo>
                  <a:pt x="268696" y="80256"/>
                </a:lnTo>
                <a:lnTo>
                  <a:pt x="268696" y="85988"/>
                </a:lnTo>
                <a:lnTo>
                  <a:pt x="268696" y="86807"/>
                </a:lnTo>
                <a:lnTo>
                  <a:pt x="277151" y="86807"/>
                </a:lnTo>
                <a:lnTo>
                  <a:pt x="277151" y="88445"/>
                </a:lnTo>
                <a:lnTo>
                  <a:pt x="277151" y="83531"/>
                </a:lnTo>
                <a:lnTo>
                  <a:pt x="285607" y="83531"/>
                </a:lnTo>
                <a:lnTo>
                  <a:pt x="285607" y="78618"/>
                </a:lnTo>
                <a:lnTo>
                  <a:pt x="285607" y="75342"/>
                </a:lnTo>
                <a:lnTo>
                  <a:pt x="293123" y="75342"/>
                </a:lnTo>
                <a:lnTo>
                  <a:pt x="293123" y="72885"/>
                </a:lnTo>
                <a:lnTo>
                  <a:pt x="301578" y="72885"/>
                </a:lnTo>
                <a:lnTo>
                  <a:pt x="310034" y="72885"/>
                </a:lnTo>
                <a:lnTo>
                  <a:pt x="310034" y="73704"/>
                </a:lnTo>
                <a:lnTo>
                  <a:pt x="318489" y="73704"/>
                </a:lnTo>
                <a:lnTo>
                  <a:pt x="318489" y="72066"/>
                </a:lnTo>
                <a:lnTo>
                  <a:pt x="326945" y="72066"/>
                </a:lnTo>
                <a:lnTo>
                  <a:pt x="326945" y="71247"/>
                </a:lnTo>
                <a:lnTo>
                  <a:pt x="326945" y="69609"/>
                </a:lnTo>
                <a:lnTo>
                  <a:pt x="334461" y="69609"/>
                </a:lnTo>
                <a:lnTo>
                  <a:pt x="334461" y="68790"/>
                </a:lnTo>
                <a:lnTo>
                  <a:pt x="341977" y="68790"/>
                </a:lnTo>
                <a:lnTo>
                  <a:pt x="341977" y="71247"/>
                </a:lnTo>
                <a:lnTo>
                  <a:pt x="350432" y="71247"/>
                </a:lnTo>
                <a:lnTo>
                  <a:pt x="350432" y="74523"/>
                </a:lnTo>
                <a:lnTo>
                  <a:pt x="350432" y="77799"/>
                </a:lnTo>
                <a:lnTo>
                  <a:pt x="358888" y="77799"/>
                </a:lnTo>
                <a:lnTo>
                  <a:pt x="358888" y="81894"/>
                </a:lnTo>
                <a:lnTo>
                  <a:pt x="358888" y="76980"/>
                </a:lnTo>
                <a:lnTo>
                  <a:pt x="367343" y="76980"/>
                </a:lnTo>
                <a:lnTo>
                  <a:pt x="367343" y="72066"/>
                </a:lnTo>
                <a:lnTo>
                  <a:pt x="367343" y="76980"/>
                </a:lnTo>
                <a:lnTo>
                  <a:pt x="374859" y="76980"/>
                </a:lnTo>
                <a:lnTo>
                  <a:pt x="374859" y="82712"/>
                </a:lnTo>
                <a:lnTo>
                  <a:pt x="374859" y="85169"/>
                </a:lnTo>
                <a:lnTo>
                  <a:pt x="382375" y="85169"/>
                </a:lnTo>
                <a:lnTo>
                  <a:pt x="382375" y="87626"/>
                </a:lnTo>
                <a:lnTo>
                  <a:pt x="390831" y="87626"/>
                </a:lnTo>
                <a:lnTo>
                  <a:pt x="399286" y="87626"/>
                </a:lnTo>
                <a:lnTo>
                  <a:pt x="399286" y="88445"/>
                </a:lnTo>
                <a:lnTo>
                  <a:pt x="407741" y="88445"/>
                </a:lnTo>
                <a:lnTo>
                  <a:pt x="407741" y="86807"/>
                </a:lnTo>
                <a:lnTo>
                  <a:pt x="416197" y="86807"/>
                </a:lnTo>
                <a:lnTo>
                  <a:pt x="416197" y="85988"/>
                </a:lnTo>
                <a:lnTo>
                  <a:pt x="424652" y="85988"/>
                </a:lnTo>
                <a:lnTo>
                  <a:pt x="424652" y="88445"/>
                </a:lnTo>
                <a:lnTo>
                  <a:pt x="431229" y="88445"/>
                </a:lnTo>
                <a:lnTo>
                  <a:pt x="431229" y="90902"/>
                </a:lnTo>
                <a:lnTo>
                  <a:pt x="431229" y="93359"/>
                </a:lnTo>
                <a:lnTo>
                  <a:pt x="439684" y="93359"/>
                </a:lnTo>
                <a:lnTo>
                  <a:pt x="439684" y="96634"/>
                </a:lnTo>
                <a:lnTo>
                  <a:pt x="448140" y="96634"/>
                </a:lnTo>
                <a:lnTo>
                  <a:pt x="448140" y="99910"/>
                </a:lnTo>
                <a:lnTo>
                  <a:pt x="456595" y="99910"/>
                </a:lnTo>
                <a:lnTo>
                  <a:pt x="456595" y="104005"/>
                </a:lnTo>
                <a:lnTo>
                  <a:pt x="456595" y="105643"/>
                </a:lnTo>
                <a:lnTo>
                  <a:pt x="465051" y="105643"/>
                </a:lnTo>
                <a:lnTo>
                  <a:pt x="465051" y="107281"/>
                </a:lnTo>
                <a:lnTo>
                  <a:pt x="471627" y="107281"/>
                </a:lnTo>
                <a:lnTo>
                  <a:pt x="471627" y="103186"/>
                </a:lnTo>
                <a:lnTo>
                  <a:pt x="481022" y="103186"/>
                </a:lnTo>
                <a:lnTo>
                  <a:pt x="481022" y="99910"/>
                </a:lnTo>
                <a:lnTo>
                  <a:pt x="481022" y="93359"/>
                </a:lnTo>
                <a:lnTo>
                  <a:pt x="489478" y="93359"/>
                </a:lnTo>
                <a:lnTo>
                  <a:pt x="489478" y="86807"/>
                </a:lnTo>
                <a:lnTo>
                  <a:pt x="489478" y="81894"/>
                </a:lnTo>
                <a:lnTo>
                  <a:pt x="497933" y="81894"/>
                </a:lnTo>
                <a:lnTo>
                  <a:pt x="497933" y="76980"/>
                </a:lnTo>
                <a:lnTo>
                  <a:pt x="497933" y="83531"/>
                </a:lnTo>
                <a:lnTo>
                  <a:pt x="505449" y="83531"/>
                </a:lnTo>
                <a:lnTo>
                  <a:pt x="505449" y="90083"/>
                </a:lnTo>
                <a:lnTo>
                  <a:pt x="505449" y="93359"/>
                </a:lnTo>
                <a:lnTo>
                  <a:pt x="513905" y="93359"/>
                </a:lnTo>
                <a:lnTo>
                  <a:pt x="513905" y="97453"/>
                </a:lnTo>
                <a:lnTo>
                  <a:pt x="513905" y="98272"/>
                </a:lnTo>
                <a:lnTo>
                  <a:pt x="521421" y="98272"/>
                </a:lnTo>
                <a:lnTo>
                  <a:pt x="521421" y="99910"/>
                </a:lnTo>
                <a:lnTo>
                  <a:pt x="521421" y="88445"/>
                </a:lnTo>
                <a:lnTo>
                  <a:pt x="529876" y="88445"/>
                </a:lnTo>
                <a:lnTo>
                  <a:pt x="529876" y="77799"/>
                </a:lnTo>
                <a:lnTo>
                  <a:pt x="529876" y="74523"/>
                </a:lnTo>
                <a:lnTo>
                  <a:pt x="538332" y="74523"/>
                </a:lnTo>
                <a:lnTo>
                  <a:pt x="538332" y="72066"/>
                </a:lnTo>
                <a:lnTo>
                  <a:pt x="546787" y="72066"/>
                </a:lnTo>
                <a:lnTo>
                  <a:pt x="546787" y="72885"/>
                </a:lnTo>
                <a:lnTo>
                  <a:pt x="546787" y="73704"/>
                </a:lnTo>
                <a:lnTo>
                  <a:pt x="555243" y="73704"/>
                </a:lnTo>
                <a:lnTo>
                  <a:pt x="555243" y="75342"/>
                </a:lnTo>
                <a:lnTo>
                  <a:pt x="555243" y="73704"/>
                </a:lnTo>
                <a:lnTo>
                  <a:pt x="563698" y="73704"/>
                </a:lnTo>
                <a:lnTo>
                  <a:pt x="563698" y="72885"/>
                </a:lnTo>
                <a:lnTo>
                  <a:pt x="563698" y="70428"/>
                </a:lnTo>
                <a:lnTo>
                  <a:pt x="571214" y="70428"/>
                </a:lnTo>
                <a:lnTo>
                  <a:pt x="571214" y="67972"/>
                </a:lnTo>
                <a:lnTo>
                  <a:pt x="571214" y="66334"/>
                </a:lnTo>
                <a:lnTo>
                  <a:pt x="579670" y="66334"/>
                </a:lnTo>
                <a:lnTo>
                  <a:pt x="579670" y="65515"/>
                </a:lnTo>
                <a:lnTo>
                  <a:pt x="579670" y="70428"/>
                </a:lnTo>
                <a:lnTo>
                  <a:pt x="587186" y="70428"/>
                </a:lnTo>
                <a:lnTo>
                  <a:pt x="587186" y="76161"/>
                </a:lnTo>
                <a:lnTo>
                  <a:pt x="587186" y="78618"/>
                </a:lnTo>
                <a:lnTo>
                  <a:pt x="595641" y="78618"/>
                </a:lnTo>
                <a:lnTo>
                  <a:pt x="595641" y="81075"/>
                </a:lnTo>
                <a:lnTo>
                  <a:pt x="595641" y="83531"/>
                </a:lnTo>
                <a:lnTo>
                  <a:pt x="604097" y="83531"/>
                </a:lnTo>
                <a:lnTo>
                  <a:pt x="604097" y="85988"/>
                </a:lnTo>
                <a:lnTo>
                  <a:pt x="611612" y="85988"/>
                </a:lnTo>
                <a:lnTo>
                  <a:pt x="611612" y="86807"/>
                </a:lnTo>
                <a:lnTo>
                  <a:pt x="620068" y="86807"/>
                </a:lnTo>
                <a:lnTo>
                  <a:pt x="620068" y="85169"/>
                </a:lnTo>
                <a:lnTo>
                  <a:pt x="628523" y="85169"/>
                </a:lnTo>
                <a:lnTo>
                  <a:pt x="628523" y="84350"/>
                </a:lnTo>
                <a:lnTo>
                  <a:pt x="636979" y="84350"/>
                </a:lnTo>
                <a:lnTo>
                  <a:pt x="636979" y="85169"/>
                </a:lnTo>
                <a:lnTo>
                  <a:pt x="644495" y="85169"/>
                </a:lnTo>
                <a:lnTo>
                  <a:pt x="644495" y="86807"/>
                </a:lnTo>
                <a:lnTo>
                  <a:pt x="644495" y="88445"/>
                </a:lnTo>
                <a:lnTo>
                  <a:pt x="652011" y="88445"/>
                </a:lnTo>
                <a:lnTo>
                  <a:pt x="652011" y="90083"/>
                </a:lnTo>
                <a:lnTo>
                  <a:pt x="652011" y="92540"/>
                </a:lnTo>
                <a:lnTo>
                  <a:pt x="660466" y="92540"/>
                </a:lnTo>
                <a:lnTo>
                  <a:pt x="660466" y="94997"/>
                </a:lnTo>
                <a:lnTo>
                  <a:pt x="660466" y="97453"/>
                </a:lnTo>
                <a:lnTo>
                  <a:pt x="668922" y="97453"/>
                </a:lnTo>
                <a:lnTo>
                  <a:pt x="668922" y="100729"/>
                </a:lnTo>
                <a:lnTo>
                  <a:pt x="677377" y="100729"/>
                </a:lnTo>
                <a:lnTo>
                  <a:pt x="677377" y="101548"/>
                </a:lnTo>
                <a:lnTo>
                  <a:pt x="684893" y="101548"/>
                </a:lnTo>
                <a:lnTo>
                  <a:pt x="684893" y="103186"/>
                </a:lnTo>
                <a:lnTo>
                  <a:pt x="693349" y="103186"/>
                </a:lnTo>
                <a:lnTo>
                  <a:pt x="693349" y="145771"/>
                </a:lnTo>
                <a:lnTo>
                  <a:pt x="0" y="145771"/>
                </a:lnTo>
                <a:close/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87" name="object 287"/>
          <p:cNvSpPr/>
          <p:nvPr/>
        </p:nvSpPr>
        <p:spPr>
          <a:xfrm>
            <a:off x="7757131" y="4210963"/>
            <a:ext cx="693420" cy="146050"/>
          </a:xfrm>
          <a:custGeom>
            <a:avLst/>
            <a:gdLst/>
            <a:ahLst/>
            <a:cxnLst/>
            <a:rect l="l" t="t" r="r" b="b"/>
            <a:pathLst>
              <a:path w="693420" h="146050">
                <a:moveTo>
                  <a:pt x="0" y="38490"/>
                </a:moveTo>
                <a:lnTo>
                  <a:pt x="0" y="40128"/>
                </a:lnTo>
                <a:lnTo>
                  <a:pt x="0" y="34395"/>
                </a:lnTo>
                <a:lnTo>
                  <a:pt x="8455" y="34395"/>
                </a:lnTo>
                <a:lnTo>
                  <a:pt x="8455" y="29481"/>
                </a:lnTo>
                <a:lnTo>
                  <a:pt x="8455" y="25387"/>
                </a:lnTo>
                <a:lnTo>
                  <a:pt x="16910" y="25387"/>
                </a:lnTo>
                <a:lnTo>
                  <a:pt x="16910" y="22111"/>
                </a:lnTo>
                <a:lnTo>
                  <a:pt x="16910" y="16378"/>
                </a:lnTo>
                <a:lnTo>
                  <a:pt x="25366" y="16378"/>
                </a:lnTo>
                <a:lnTo>
                  <a:pt x="25366" y="11465"/>
                </a:lnTo>
                <a:lnTo>
                  <a:pt x="25366" y="9008"/>
                </a:lnTo>
                <a:lnTo>
                  <a:pt x="32882" y="9008"/>
                </a:lnTo>
                <a:lnTo>
                  <a:pt x="32882" y="6551"/>
                </a:lnTo>
                <a:lnTo>
                  <a:pt x="32882" y="4913"/>
                </a:lnTo>
                <a:lnTo>
                  <a:pt x="41337" y="4913"/>
                </a:lnTo>
                <a:lnTo>
                  <a:pt x="41337" y="4094"/>
                </a:lnTo>
                <a:lnTo>
                  <a:pt x="41337" y="6551"/>
                </a:lnTo>
                <a:lnTo>
                  <a:pt x="49793" y="6551"/>
                </a:lnTo>
                <a:lnTo>
                  <a:pt x="49793" y="9827"/>
                </a:lnTo>
                <a:lnTo>
                  <a:pt x="49793" y="12284"/>
                </a:lnTo>
                <a:lnTo>
                  <a:pt x="58248" y="12284"/>
                </a:lnTo>
                <a:lnTo>
                  <a:pt x="58248" y="14740"/>
                </a:lnTo>
                <a:lnTo>
                  <a:pt x="58248" y="10646"/>
                </a:lnTo>
                <a:lnTo>
                  <a:pt x="66704" y="10646"/>
                </a:lnTo>
                <a:lnTo>
                  <a:pt x="66704" y="7370"/>
                </a:lnTo>
                <a:lnTo>
                  <a:pt x="66704" y="3275"/>
                </a:lnTo>
                <a:lnTo>
                  <a:pt x="75159" y="3275"/>
                </a:lnTo>
                <a:lnTo>
                  <a:pt x="75159" y="0"/>
                </a:lnTo>
                <a:lnTo>
                  <a:pt x="75159" y="2456"/>
                </a:lnTo>
                <a:lnTo>
                  <a:pt x="82675" y="2456"/>
                </a:lnTo>
                <a:lnTo>
                  <a:pt x="82675" y="4913"/>
                </a:lnTo>
                <a:lnTo>
                  <a:pt x="82675" y="9008"/>
                </a:lnTo>
                <a:lnTo>
                  <a:pt x="90191" y="9008"/>
                </a:lnTo>
                <a:lnTo>
                  <a:pt x="90191" y="13103"/>
                </a:lnTo>
                <a:lnTo>
                  <a:pt x="90191" y="20473"/>
                </a:lnTo>
                <a:lnTo>
                  <a:pt x="98647" y="20473"/>
                </a:lnTo>
                <a:lnTo>
                  <a:pt x="98647" y="28662"/>
                </a:lnTo>
                <a:lnTo>
                  <a:pt x="98647" y="24568"/>
                </a:lnTo>
                <a:lnTo>
                  <a:pt x="107102" y="24568"/>
                </a:lnTo>
                <a:lnTo>
                  <a:pt x="107102" y="20473"/>
                </a:lnTo>
                <a:lnTo>
                  <a:pt x="107102" y="16378"/>
                </a:lnTo>
                <a:lnTo>
                  <a:pt x="115558" y="16378"/>
                </a:lnTo>
                <a:lnTo>
                  <a:pt x="115558" y="13103"/>
                </a:lnTo>
                <a:lnTo>
                  <a:pt x="115558" y="6551"/>
                </a:lnTo>
                <a:lnTo>
                  <a:pt x="123074" y="6551"/>
                </a:lnTo>
                <a:lnTo>
                  <a:pt x="123074" y="818"/>
                </a:lnTo>
                <a:lnTo>
                  <a:pt x="123074" y="4094"/>
                </a:lnTo>
                <a:lnTo>
                  <a:pt x="131529" y="4094"/>
                </a:lnTo>
                <a:lnTo>
                  <a:pt x="131529" y="8189"/>
                </a:lnTo>
                <a:lnTo>
                  <a:pt x="131529" y="12284"/>
                </a:lnTo>
                <a:lnTo>
                  <a:pt x="139045" y="12284"/>
                </a:lnTo>
                <a:lnTo>
                  <a:pt x="139045" y="16378"/>
                </a:lnTo>
                <a:lnTo>
                  <a:pt x="139045" y="20473"/>
                </a:lnTo>
                <a:lnTo>
                  <a:pt x="147501" y="20473"/>
                </a:lnTo>
                <a:lnTo>
                  <a:pt x="147501" y="24568"/>
                </a:lnTo>
                <a:lnTo>
                  <a:pt x="147501" y="27843"/>
                </a:lnTo>
                <a:lnTo>
                  <a:pt x="155956" y="27843"/>
                </a:lnTo>
                <a:lnTo>
                  <a:pt x="155956" y="31938"/>
                </a:lnTo>
                <a:lnTo>
                  <a:pt x="155956" y="39309"/>
                </a:lnTo>
                <a:lnTo>
                  <a:pt x="162533" y="39309"/>
                </a:lnTo>
                <a:lnTo>
                  <a:pt x="162533" y="47498"/>
                </a:lnTo>
                <a:lnTo>
                  <a:pt x="162533" y="54050"/>
                </a:lnTo>
                <a:lnTo>
                  <a:pt x="170988" y="54050"/>
                </a:lnTo>
                <a:lnTo>
                  <a:pt x="170988" y="60601"/>
                </a:lnTo>
                <a:lnTo>
                  <a:pt x="170988" y="58963"/>
                </a:lnTo>
                <a:lnTo>
                  <a:pt x="179444" y="58963"/>
                </a:lnTo>
                <a:lnTo>
                  <a:pt x="179444" y="58144"/>
                </a:lnTo>
                <a:lnTo>
                  <a:pt x="179444" y="56506"/>
                </a:lnTo>
                <a:lnTo>
                  <a:pt x="187899" y="56506"/>
                </a:lnTo>
                <a:lnTo>
                  <a:pt x="187899" y="55687"/>
                </a:lnTo>
                <a:lnTo>
                  <a:pt x="187899" y="57325"/>
                </a:lnTo>
                <a:lnTo>
                  <a:pt x="196355" y="57325"/>
                </a:lnTo>
                <a:lnTo>
                  <a:pt x="196355" y="58963"/>
                </a:lnTo>
                <a:lnTo>
                  <a:pt x="196355" y="61420"/>
                </a:lnTo>
                <a:lnTo>
                  <a:pt x="202931" y="61420"/>
                </a:lnTo>
                <a:lnTo>
                  <a:pt x="202931" y="63877"/>
                </a:lnTo>
                <a:lnTo>
                  <a:pt x="202931" y="64696"/>
                </a:lnTo>
                <a:lnTo>
                  <a:pt x="211386" y="64696"/>
                </a:lnTo>
                <a:lnTo>
                  <a:pt x="211386" y="66334"/>
                </a:lnTo>
                <a:lnTo>
                  <a:pt x="211386" y="64696"/>
                </a:lnTo>
                <a:lnTo>
                  <a:pt x="219842" y="64696"/>
                </a:lnTo>
                <a:lnTo>
                  <a:pt x="219842" y="63877"/>
                </a:lnTo>
                <a:lnTo>
                  <a:pt x="219842" y="61420"/>
                </a:lnTo>
                <a:lnTo>
                  <a:pt x="228297" y="61420"/>
                </a:lnTo>
                <a:lnTo>
                  <a:pt x="228297" y="58963"/>
                </a:lnTo>
                <a:lnTo>
                  <a:pt x="236753" y="58963"/>
                </a:lnTo>
                <a:lnTo>
                  <a:pt x="236753" y="58144"/>
                </a:lnTo>
                <a:lnTo>
                  <a:pt x="245208" y="58144"/>
                </a:lnTo>
                <a:lnTo>
                  <a:pt x="245208" y="57325"/>
                </a:lnTo>
                <a:lnTo>
                  <a:pt x="245208" y="59782"/>
                </a:lnTo>
                <a:lnTo>
                  <a:pt x="252724" y="59782"/>
                </a:lnTo>
                <a:lnTo>
                  <a:pt x="252724" y="62239"/>
                </a:lnTo>
                <a:lnTo>
                  <a:pt x="252724" y="68790"/>
                </a:lnTo>
                <a:lnTo>
                  <a:pt x="260240" y="68790"/>
                </a:lnTo>
                <a:lnTo>
                  <a:pt x="260240" y="75342"/>
                </a:lnTo>
                <a:lnTo>
                  <a:pt x="260240" y="80256"/>
                </a:lnTo>
                <a:lnTo>
                  <a:pt x="268696" y="80256"/>
                </a:lnTo>
                <a:lnTo>
                  <a:pt x="268696" y="85988"/>
                </a:lnTo>
                <a:lnTo>
                  <a:pt x="268696" y="86807"/>
                </a:lnTo>
                <a:lnTo>
                  <a:pt x="277151" y="86807"/>
                </a:lnTo>
                <a:lnTo>
                  <a:pt x="277151" y="88445"/>
                </a:lnTo>
                <a:lnTo>
                  <a:pt x="277151" y="83531"/>
                </a:lnTo>
                <a:lnTo>
                  <a:pt x="285607" y="83531"/>
                </a:lnTo>
                <a:lnTo>
                  <a:pt x="285607" y="78618"/>
                </a:lnTo>
                <a:lnTo>
                  <a:pt x="285607" y="75342"/>
                </a:lnTo>
                <a:lnTo>
                  <a:pt x="293123" y="75342"/>
                </a:lnTo>
                <a:lnTo>
                  <a:pt x="293123" y="72885"/>
                </a:lnTo>
                <a:lnTo>
                  <a:pt x="301578" y="72885"/>
                </a:lnTo>
                <a:lnTo>
                  <a:pt x="310034" y="72885"/>
                </a:lnTo>
                <a:lnTo>
                  <a:pt x="310034" y="73704"/>
                </a:lnTo>
                <a:lnTo>
                  <a:pt x="318489" y="73704"/>
                </a:lnTo>
                <a:lnTo>
                  <a:pt x="318489" y="72066"/>
                </a:lnTo>
                <a:lnTo>
                  <a:pt x="326945" y="72066"/>
                </a:lnTo>
                <a:lnTo>
                  <a:pt x="326945" y="71247"/>
                </a:lnTo>
                <a:lnTo>
                  <a:pt x="326945" y="69609"/>
                </a:lnTo>
                <a:lnTo>
                  <a:pt x="334461" y="69609"/>
                </a:lnTo>
                <a:lnTo>
                  <a:pt x="334461" y="68790"/>
                </a:lnTo>
                <a:lnTo>
                  <a:pt x="341977" y="68790"/>
                </a:lnTo>
                <a:lnTo>
                  <a:pt x="341977" y="71247"/>
                </a:lnTo>
                <a:lnTo>
                  <a:pt x="350432" y="71247"/>
                </a:lnTo>
                <a:lnTo>
                  <a:pt x="350432" y="74523"/>
                </a:lnTo>
                <a:lnTo>
                  <a:pt x="350432" y="77799"/>
                </a:lnTo>
                <a:lnTo>
                  <a:pt x="358888" y="77799"/>
                </a:lnTo>
                <a:lnTo>
                  <a:pt x="358888" y="81894"/>
                </a:lnTo>
                <a:lnTo>
                  <a:pt x="358888" y="76980"/>
                </a:lnTo>
                <a:lnTo>
                  <a:pt x="367343" y="76980"/>
                </a:lnTo>
                <a:lnTo>
                  <a:pt x="367343" y="72066"/>
                </a:lnTo>
                <a:lnTo>
                  <a:pt x="367343" y="76980"/>
                </a:lnTo>
                <a:lnTo>
                  <a:pt x="374859" y="76980"/>
                </a:lnTo>
                <a:lnTo>
                  <a:pt x="374859" y="82712"/>
                </a:lnTo>
                <a:lnTo>
                  <a:pt x="374859" y="85169"/>
                </a:lnTo>
                <a:lnTo>
                  <a:pt x="382375" y="85169"/>
                </a:lnTo>
                <a:lnTo>
                  <a:pt x="382375" y="87626"/>
                </a:lnTo>
                <a:lnTo>
                  <a:pt x="390831" y="87626"/>
                </a:lnTo>
                <a:lnTo>
                  <a:pt x="399286" y="87626"/>
                </a:lnTo>
                <a:lnTo>
                  <a:pt x="399286" y="88445"/>
                </a:lnTo>
                <a:lnTo>
                  <a:pt x="407741" y="88445"/>
                </a:lnTo>
                <a:lnTo>
                  <a:pt x="407741" y="86807"/>
                </a:lnTo>
                <a:lnTo>
                  <a:pt x="416197" y="86807"/>
                </a:lnTo>
                <a:lnTo>
                  <a:pt x="416197" y="85988"/>
                </a:lnTo>
                <a:lnTo>
                  <a:pt x="424652" y="85988"/>
                </a:lnTo>
                <a:lnTo>
                  <a:pt x="424652" y="88445"/>
                </a:lnTo>
                <a:lnTo>
                  <a:pt x="431229" y="88445"/>
                </a:lnTo>
                <a:lnTo>
                  <a:pt x="431229" y="90902"/>
                </a:lnTo>
                <a:lnTo>
                  <a:pt x="431229" y="93359"/>
                </a:lnTo>
                <a:lnTo>
                  <a:pt x="439684" y="93359"/>
                </a:lnTo>
                <a:lnTo>
                  <a:pt x="439684" y="96634"/>
                </a:lnTo>
                <a:lnTo>
                  <a:pt x="448140" y="96634"/>
                </a:lnTo>
                <a:lnTo>
                  <a:pt x="448140" y="99910"/>
                </a:lnTo>
                <a:lnTo>
                  <a:pt x="456595" y="99910"/>
                </a:lnTo>
                <a:lnTo>
                  <a:pt x="456595" y="104005"/>
                </a:lnTo>
                <a:lnTo>
                  <a:pt x="456595" y="105643"/>
                </a:lnTo>
                <a:lnTo>
                  <a:pt x="465051" y="105643"/>
                </a:lnTo>
                <a:lnTo>
                  <a:pt x="465051" y="107281"/>
                </a:lnTo>
                <a:lnTo>
                  <a:pt x="471627" y="107281"/>
                </a:lnTo>
                <a:lnTo>
                  <a:pt x="471627" y="103186"/>
                </a:lnTo>
                <a:lnTo>
                  <a:pt x="481022" y="103186"/>
                </a:lnTo>
                <a:lnTo>
                  <a:pt x="481022" y="99910"/>
                </a:lnTo>
                <a:lnTo>
                  <a:pt x="481022" y="93359"/>
                </a:lnTo>
                <a:lnTo>
                  <a:pt x="489478" y="93359"/>
                </a:lnTo>
                <a:lnTo>
                  <a:pt x="489478" y="86807"/>
                </a:lnTo>
                <a:lnTo>
                  <a:pt x="489478" y="81894"/>
                </a:lnTo>
                <a:lnTo>
                  <a:pt x="497933" y="81894"/>
                </a:lnTo>
                <a:lnTo>
                  <a:pt x="497933" y="76980"/>
                </a:lnTo>
                <a:lnTo>
                  <a:pt x="497933" y="83531"/>
                </a:lnTo>
                <a:lnTo>
                  <a:pt x="505449" y="83531"/>
                </a:lnTo>
                <a:lnTo>
                  <a:pt x="505449" y="90083"/>
                </a:lnTo>
                <a:lnTo>
                  <a:pt x="505449" y="93359"/>
                </a:lnTo>
                <a:lnTo>
                  <a:pt x="513905" y="93359"/>
                </a:lnTo>
                <a:lnTo>
                  <a:pt x="513905" y="97453"/>
                </a:lnTo>
                <a:lnTo>
                  <a:pt x="513905" y="98272"/>
                </a:lnTo>
                <a:lnTo>
                  <a:pt x="521421" y="98272"/>
                </a:lnTo>
                <a:lnTo>
                  <a:pt x="521421" y="99910"/>
                </a:lnTo>
                <a:lnTo>
                  <a:pt x="521421" y="88445"/>
                </a:lnTo>
                <a:lnTo>
                  <a:pt x="529876" y="88445"/>
                </a:lnTo>
                <a:lnTo>
                  <a:pt x="529876" y="77799"/>
                </a:lnTo>
                <a:lnTo>
                  <a:pt x="529876" y="74523"/>
                </a:lnTo>
                <a:lnTo>
                  <a:pt x="538332" y="74523"/>
                </a:lnTo>
                <a:lnTo>
                  <a:pt x="538332" y="72066"/>
                </a:lnTo>
                <a:lnTo>
                  <a:pt x="546787" y="72066"/>
                </a:lnTo>
                <a:lnTo>
                  <a:pt x="546787" y="72885"/>
                </a:lnTo>
                <a:lnTo>
                  <a:pt x="546787" y="73704"/>
                </a:lnTo>
                <a:lnTo>
                  <a:pt x="555243" y="73704"/>
                </a:lnTo>
                <a:lnTo>
                  <a:pt x="555243" y="75342"/>
                </a:lnTo>
                <a:lnTo>
                  <a:pt x="555243" y="73704"/>
                </a:lnTo>
                <a:lnTo>
                  <a:pt x="563698" y="73704"/>
                </a:lnTo>
                <a:lnTo>
                  <a:pt x="563698" y="72885"/>
                </a:lnTo>
                <a:lnTo>
                  <a:pt x="563698" y="70428"/>
                </a:lnTo>
                <a:lnTo>
                  <a:pt x="571214" y="70428"/>
                </a:lnTo>
                <a:lnTo>
                  <a:pt x="571214" y="67972"/>
                </a:lnTo>
                <a:lnTo>
                  <a:pt x="571214" y="66334"/>
                </a:lnTo>
                <a:lnTo>
                  <a:pt x="579670" y="66334"/>
                </a:lnTo>
                <a:lnTo>
                  <a:pt x="579670" y="65515"/>
                </a:lnTo>
                <a:lnTo>
                  <a:pt x="579670" y="70428"/>
                </a:lnTo>
                <a:lnTo>
                  <a:pt x="587186" y="70428"/>
                </a:lnTo>
                <a:lnTo>
                  <a:pt x="587186" y="76161"/>
                </a:lnTo>
                <a:lnTo>
                  <a:pt x="587186" y="78618"/>
                </a:lnTo>
                <a:lnTo>
                  <a:pt x="595641" y="78618"/>
                </a:lnTo>
                <a:lnTo>
                  <a:pt x="595641" y="81075"/>
                </a:lnTo>
                <a:lnTo>
                  <a:pt x="595641" y="83531"/>
                </a:lnTo>
                <a:lnTo>
                  <a:pt x="604097" y="83531"/>
                </a:lnTo>
                <a:lnTo>
                  <a:pt x="604097" y="85988"/>
                </a:lnTo>
                <a:lnTo>
                  <a:pt x="611612" y="85988"/>
                </a:lnTo>
                <a:lnTo>
                  <a:pt x="611612" y="86807"/>
                </a:lnTo>
                <a:lnTo>
                  <a:pt x="620068" y="86807"/>
                </a:lnTo>
                <a:lnTo>
                  <a:pt x="620068" y="85169"/>
                </a:lnTo>
                <a:lnTo>
                  <a:pt x="628523" y="85169"/>
                </a:lnTo>
                <a:lnTo>
                  <a:pt x="628523" y="84350"/>
                </a:lnTo>
                <a:lnTo>
                  <a:pt x="636979" y="84350"/>
                </a:lnTo>
                <a:lnTo>
                  <a:pt x="636979" y="85169"/>
                </a:lnTo>
                <a:lnTo>
                  <a:pt x="644495" y="85169"/>
                </a:lnTo>
                <a:lnTo>
                  <a:pt x="644495" y="86807"/>
                </a:lnTo>
                <a:lnTo>
                  <a:pt x="644495" y="88445"/>
                </a:lnTo>
                <a:lnTo>
                  <a:pt x="652011" y="88445"/>
                </a:lnTo>
                <a:lnTo>
                  <a:pt x="652011" y="90083"/>
                </a:lnTo>
                <a:lnTo>
                  <a:pt x="652011" y="92540"/>
                </a:lnTo>
                <a:lnTo>
                  <a:pt x="660466" y="92540"/>
                </a:lnTo>
                <a:lnTo>
                  <a:pt x="660466" y="94997"/>
                </a:lnTo>
                <a:lnTo>
                  <a:pt x="660466" y="97453"/>
                </a:lnTo>
                <a:lnTo>
                  <a:pt x="668922" y="97453"/>
                </a:lnTo>
                <a:lnTo>
                  <a:pt x="668922" y="100729"/>
                </a:lnTo>
                <a:lnTo>
                  <a:pt x="677377" y="100729"/>
                </a:lnTo>
                <a:lnTo>
                  <a:pt x="677377" y="101548"/>
                </a:lnTo>
                <a:lnTo>
                  <a:pt x="684893" y="101548"/>
                </a:lnTo>
                <a:lnTo>
                  <a:pt x="684893" y="103186"/>
                </a:lnTo>
                <a:lnTo>
                  <a:pt x="693349" y="103186"/>
                </a:lnTo>
                <a:lnTo>
                  <a:pt x="693349" y="145771"/>
                </a:lnTo>
              </a:path>
            </a:pathLst>
          </a:custGeom>
          <a:ln w="5768">
            <a:solidFill>
              <a:srgbClr val="FF8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88" name="object 288"/>
          <p:cNvSpPr/>
          <p:nvPr/>
        </p:nvSpPr>
        <p:spPr>
          <a:xfrm>
            <a:off x="5592525" y="3123410"/>
            <a:ext cx="3037840" cy="1233805"/>
          </a:xfrm>
          <a:custGeom>
            <a:avLst/>
            <a:gdLst/>
            <a:ahLst/>
            <a:cxnLst/>
            <a:rect l="l" t="t" r="r" b="b"/>
            <a:pathLst>
              <a:path w="3037840" h="1233804">
                <a:moveTo>
                  <a:pt x="1572797" y="335765"/>
                </a:moveTo>
                <a:lnTo>
                  <a:pt x="1554868" y="335765"/>
                </a:lnTo>
                <a:lnTo>
                  <a:pt x="1562385" y="31119"/>
                </a:lnTo>
                <a:lnTo>
                  <a:pt x="1562385" y="15559"/>
                </a:lnTo>
                <a:lnTo>
                  <a:pt x="1563325" y="0"/>
                </a:lnTo>
                <a:lnTo>
                  <a:pt x="1569902" y="21292"/>
                </a:lnTo>
                <a:lnTo>
                  <a:pt x="1572797" y="335765"/>
                </a:lnTo>
                <a:close/>
              </a:path>
              <a:path w="3037840" h="1233804">
                <a:moveTo>
                  <a:pt x="1574455" y="515931"/>
                </a:moveTo>
                <a:lnTo>
                  <a:pt x="1549232" y="515931"/>
                </a:lnTo>
                <a:lnTo>
                  <a:pt x="1550172" y="325120"/>
                </a:lnTo>
                <a:lnTo>
                  <a:pt x="1554868" y="335765"/>
                </a:lnTo>
                <a:lnTo>
                  <a:pt x="1572797" y="335765"/>
                </a:lnTo>
                <a:lnTo>
                  <a:pt x="1574455" y="515931"/>
                </a:lnTo>
                <a:close/>
              </a:path>
              <a:path w="3037840" h="1233804">
                <a:moveTo>
                  <a:pt x="3037366" y="1233324"/>
                </a:moveTo>
                <a:lnTo>
                  <a:pt x="0" y="1233324"/>
                </a:lnTo>
                <a:lnTo>
                  <a:pt x="0" y="1225953"/>
                </a:lnTo>
                <a:lnTo>
                  <a:pt x="1486286" y="1225953"/>
                </a:lnTo>
                <a:lnTo>
                  <a:pt x="1515411" y="1220222"/>
                </a:lnTo>
                <a:lnTo>
                  <a:pt x="1516350" y="1171085"/>
                </a:lnTo>
                <a:lnTo>
                  <a:pt x="1524806" y="1155524"/>
                </a:lnTo>
                <a:lnTo>
                  <a:pt x="1527624" y="1042511"/>
                </a:lnTo>
                <a:lnTo>
                  <a:pt x="1536080" y="1036779"/>
                </a:lnTo>
                <a:lnTo>
                  <a:pt x="1539837" y="866439"/>
                </a:lnTo>
                <a:lnTo>
                  <a:pt x="1541716" y="541319"/>
                </a:lnTo>
                <a:lnTo>
                  <a:pt x="1541716" y="511018"/>
                </a:lnTo>
                <a:lnTo>
                  <a:pt x="1549232" y="515931"/>
                </a:lnTo>
                <a:lnTo>
                  <a:pt x="1574455" y="515931"/>
                </a:lnTo>
                <a:lnTo>
                  <a:pt x="1580236" y="1144059"/>
                </a:lnTo>
                <a:lnTo>
                  <a:pt x="1588690" y="1228409"/>
                </a:lnTo>
                <a:lnTo>
                  <a:pt x="1613119" y="1229230"/>
                </a:lnTo>
                <a:lnTo>
                  <a:pt x="1629089" y="1229230"/>
                </a:lnTo>
                <a:lnTo>
                  <a:pt x="1662911" y="1230049"/>
                </a:lnTo>
                <a:lnTo>
                  <a:pt x="1686398" y="1230049"/>
                </a:lnTo>
                <a:lnTo>
                  <a:pt x="1694854" y="1230867"/>
                </a:lnTo>
                <a:lnTo>
                  <a:pt x="3037366" y="1230867"/>
                </a:lnTo>
                <a:lnTo>
                  <a:pt x="3037366" y="1233324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89" name="object 289"/>
          <p:cNvSpPr/>
          <p:nvPr/>
        </p:nvSpPr>
        <p:spPr>
          <a:xfrm>
            <a:off x="5592527" y="3123410"/>
            <a:ext cx="3037840" cy="1233805"/>
          </a:xfrm>
          <a:custGeom>
            <a:avLst/>
            <a:gdLst/>
            <a:ahLst/>
            <a:cxnLst/>
            <a:rect l="l" t="t" r="r" b="b"/>
            <a:pathLst>
              <a:path w="3037840" h="1233804">
                <a:moveTo>
                  <a:pt x="0" y="1233324"/>
                </a:moveTo>
                <a:lnTo>
                  <a:pt x="0" y="1225953"/>
                </a:lnTo>
                <a:lnTo>
                  <a:pt x="726231" y="1225953"/>
                </a:lnTo>
                <a:lnTo>
                  <a:pt x="1140550" y="1225953"/>
                </a:lnTo>
                <a:lnTo>
                  <a:pt x="1399851" y="1225953"/>
                </a:lnTo>
                <a:lnTo>
                  <a:pt x="1425218" y="1225953"/>
                </a:lnTo>
                <a:lnTo>
                  <a:pt x="1486285" y="1225953"/>
                </a:lnTo>
                <a:lnTo>
                  <a:pt x="1515409" y="1220221"/>
                </a:lnTo>
                <a:lnTo>
                  <a:pt x="1516349" y="1171084"/>
                </a:lnTo>
                <a:lnTo>
                  <a:pt x="1524804" y="1155524"/>
                </a:lnTo>
                <a:lnTo>
                  <a:pt x="1527623" y="1042511"/>
                </a:lnTo>
                <a:lnTo>
                  <a:pt x="1536078" y="1036778"/>
                </a:lnTo>
                <a:lnTo>
                  <a:pt x="1539836" y="866439"/>
                </a:lnTo>
                <a:lnTo>
                  <a:pt x="1541715" y="541319"/>
                </a:lnTo>
                <a:lnTo>
                  <a:pt x="1541715" y="511018"/>
                </a:lnTo>
                <a:lnTo>
                  <a:pt x="1549231" y="515932"/>
                </a:lnTo>
                <a:lnTo>
                  <a:pt x="1550171" y="325119"/>
                </a:lnTo>
                <a:lnTo>
                  <a:pt x="1554868" y="335765"/>
                </a:lnTo>
                <a:lnTo>
                  <a:pt x="1562384" y="31119"/>
                </a:lnTo>
                <a:lnTo>
                  <a:pt x="1562384" y="15559"/>
                </a:lnTo>
                <a:lnTo>
                  <a:pt x="1563324" y="0"/>
                </a:lnTo>
                <a:lnTo>
                  <a:pt x="1569900" y="21292"/>
                </a:lnTo>
                <a:lnTo>
                  <a:pt x="1580235" y="1144059"/>
                </a:lnTo>
                <a:lnTo>
                  <a:pt x="1588690" y="1228410"/>
                </a:lnTo>
                <a:lnTo>
                  <a:pt x="1613117" y="1229229"/>
                </a:lnTo>
                <a:lnTo>
                  <a:pt x="1629089" y="1229229"/>
                </a:lnTo>
                <a:lnTo>
                  <a:pt x="1662910" y="1230048"/>
                </a:lnTo>
                <a:lnTo>
                  <a:pt x="1686398" y="1230048"/>
                </a:lnTo>
                <a:lnTo>
                  <a:pt x="1694853" y="1230867"/>
                </a:lnTo>
                <a:lnTo>
                  <a:pt x="1727736" y="1230867"/>
                </a:lnTo>
                <a:lnTo>
                  <a:pt x="2074410" y="1230867"/>
                </a:lnTo>
                <a:lnTo>
                  <a:pt x="2593013" y="1230867"/>
                </a:lnTo>
                <a:lnTo>
                  <a:pt x="3037363" y="1230867"/>
                </a:lnTo>
              </a:path>
            </a:pathLst>
          </a:custGeom>
          <a:ln w="3175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90" name="object 290"/>
          <p:cNvSpPr/>
          <p:nvPr/>
        </p:nvSpPr>
        <p:spPr>
          <a:xfrm>
            <a:off x="5592527" y="4356734"/>
            <a:ext cx="3037840" cy="0"/>
          </a:xfrm>
          <a:custGeom>
            <a:avLst/>
            <a:gdLst/>
            <a:ahLst/>
            <a:cxnLst/>
            <a:rect l="l" t="t" r="r" b="b"/>
            <a:pathLst>
              <a:path w="3037840">
                <a:moveTo>
                  <a:pt x="303736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91" name="object 291"/>
          <p:cNvSpPr txBox="1"/>
          <p:nvPr/>
        </p:nvSpPr>
        <p:spPr>
          <a:xfrm>
            <a:off x="7072750" y="4367462"/>
            <a:ext cx="150495" cy="180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" spc="-5" dirty="0">
                <a:solidFill>
                  <a:prstClr val="black"/>
                </a:solidFill>
                <a:latin typeface="Arial"/>
                <a:cs typeface="Arial"/>
              </a:rPr>
              <a:t>1,00</a:t>
            </a:r>
            <a:endParaRPr sz="500">
              <a:solidFill>
                <a:prstClr val="black"/>
              </a:solidFill>
              <a:latin typeface="Arial"/>
              <a:cs typeface="Arial"/>
            </a:endParaRPr>
          </a:p>
          <a:p>
            <a:pPr marL="13970"/>
            <a:r>
              <a:rPr sz="600" spc="25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sz="6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600" spc="25" dirty="0">
                <a:solidFill>
                  <a:prstClr val="black"/>
                </a:solidFill>
                <a:latin typeface="Arial"/>
                <a:cs typeface="Arial"/>
              </a:rPr>
              <a:t>/</a:t>
            </a:r>
            <a:r>
              <a:rPr sz="600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600" spc="25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endParaRPr sz="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2" name="object 292"/>
          <p:cNvSpPr txBox="1"/>
          <p:nvPr/>
        </p:nvSpPr>
        <p:spPr>
          <a:xfrm>
            <a:off x="7383747" y="4367462"/>
            <a:ext cx="15049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" spc="-5" dirty="0">
                <a:solidFill>
                  <a:prstClr val="black"/>
                </a:solidFill>
                <a:latin typeface="Arial"/>
                <a:cs typeface="Arial"/>
              </a:rPr>
              <a:t>1,03</a:t>
            </a:r>
            <a:endParaRPr sz="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3" name="object 293"/>
          <p:cNvSpPr txBox="1"/>
          <p:nvPr/>
        </p:nvSpPr>
        <p:spPr>
          <a:xfrm>
            <a:off x="7694745" y="4367462"/>
            <a:ext cx="15049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" spc="-5" dirty="0">
                <a:solidFill>
                  <a:prstClr val="black"/>
                </a:solidFill>
                <a:latin typeface="Arial"/>
                <a:cs typeface="Arial"/>
              </a:rPr>
              <a:t>1,06</a:t>
            </a:r>
            <a:endParaRPr sz="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4" name="object 294"/>
          <p:cNvSpPr txBox="1"/>
          <p:nvPr/>
        </p:nvSpPr>
        <p:spPr>
          <a:xfrm>
            <a:off x="8006682" y="4367462"/>
            <a:ext cx="15049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" spc="-5" dirty="0">
                <a:solidFill>
                  <a:prstClr val="black"/>
                </a:solidFill>
                <a:latin typeface="Arial"/>
                <a:cs typeface="Arial"/>
              </a:rPr>
              <a:t>1,09</a:t>
            </a:r>
            <a:endParaRPr sz="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5" name="object 295"/>
          <p:cNvSpPr txBox="1"/>
          <p:nvPr/>
        </p:nvSpPr>
        <p:spPr>
          <a:xfrm>
            <a:off x="8317679" y="4367462"/>
            <a:ext cx="15049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" spc="-5" dirty="0">
                <a:solidFill>
                  <a:prstClr val="black"/>
                </a:solidFill>
                <a:latin typeface="Arial"/>
                <a:cs typeface="Arial"/>
              </a:rPr>
              <a:t>1,12</a:t>
            </a:r>
            <a:endParaRPr sz="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6" name="object 296"/>
          <p:cNvSpPr txBox="1"/>
          <p:nvPr/>
        </p:nvSpPr>
        <p:spPr>
          <a:xfrm>
            <a:off x="5715258" y="4308503"/>
            <a:ext cx="119380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" spc="-5" dirty="0">
                <a:solidFill>
                  <a:prstClr val="black"/>
                </a:solidFill>
                <a:latin typeface="Arial"/>
                <a:cs typeface="Arial"/>
              </a:rPr>
              <a:t>0,</a:t>
            </a:r>
            <a:r>
              <a:rPr sz="500" spc="3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7" name="object 297"/>
          <p:cNvSpPr txBox="1"/>
          <p:nvPr/>
        </p:nvSpPr>
        <p:spPr>
          <a:xfrm>
            <a:off x="5715258" y="3543609"/>
            <a:ext cx="119380" cy="598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" spc="-5" dirty="0">
                <a:solidFill>
                  <a:prstClr val="black"/>
                </a:solidFill>
                <a:latin typeface="Arial"/>
                <a:cs typeface="Arial"/>
              </a:rPr>
              <a:t>0,</a:t>
            </a:r>
            <a:r>
              <a:rPr sz="500" spc="35" dirty="0">
                <a:solidFill>
                  <a:prstClr val="black"/>
                </a:solidFill>
                <a:latin typeface="Arial"/>
                <a:cs typeface="Arial"/>
              </a:rPr>
              <a:t>6</a:t>
            </a:r>
            <a:endParaRPr sz="500">
              <a:solidFill>
                <a:prstClr val="black"/>
              </a:solidFill>
              <a:latin typeface="Arial"/>
              <a:cs typeface="Arial"/>
            </a:endParaRPr>
          </a:p>
          <a:p>
            <a:endParaRPr sz="5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32"/>
              </a:spcBef>
            </a:pPr>
            <a:endParaRPr sz="7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sz="500" spc="-5" dirty="0">
                <a:solidFill>
                  <a:prstClr val="black"/>
                </a:solidFill>
                <a:latin typeface="Arial"/>
                <a:cs typeface="Arial"/>
              </a:rPr>
              <a:t>0,</a:t>
            </a:r>
            <a:r>
              <a:rPr sz="500" spc="35" dirty="0">
                <a:solidFill>
                  <a:prstClr val="black"/>
                </a:solidFill>
                <a:latin typeface="Arial"/>
                <a:cs typeface="Arial"/>
              </a:rPr>
              <a:t>4</a:t>
            </a:r>
            <a:endParaRPr sz="500">
              <a:solidFill>
                <a:prstClr val="black"/>
              </a:solidFill>
              <a:latin typeface="Arial"/>
              <a:cs typeface="Arial"/>
            </a:endParaRPr>
          </a:p>
          <a:p>
            <a:endParaRPr sz="5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25"/>
              </a:spcBef>
            </a:pPr>
            <a:endParaRPr sz="7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sz="500" spc="-5" dirty="0">
                <a:solidFill>
                  <a:prstClr val="black"/>
                </a:solidFill>
                <a:latin typeface="Arial"/>
                <a:cs typeface="Arial"/>
              </a:rPr>
              <a:t>0,</a:t>
            </a:r>
            <a:r>
              <a:rPr sz="500" spc="35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endParaRPr sz="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8" name="object 298"/>
          <p:cNvSpPr txBox="1"/>
          <p:nvPr/>
        </p:nvSpPr>
        <p:spPr>
          <a:xfrm>
            <a:off x="5715258" y="3288918"/>
            <a:ext cx="119380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" spc="-5" dirty="0">
                <a:solidFill>
                  <a:prstClr val="black"/>
                </a:solidFill>
                <a:latin typeface="Arial"/>
                <a:cs typeface="Arial"/>
              </a:rPr>
              <a:t>0,</a:t>
            </a:r>
            <a:r>
              <a:rPr sz="500" spc="35" dirty="0">
                <a:solidFill>
                  <a:prstClr val="black"/>
                </a:solidFill>
                <a:latin typeface="Arial"/>
                <a:cs typeface="Arial"/>
              </a:rPr>
              <a:t>8</a:t>
            </a:r>
            <a:endParaRPr sz="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9" name="object 299"/>
          <p:cNvSpPr txBox="1"/>
          <p:nvPr/>
        </p:nvSpPr>
        <p:spPr>
          <a:xfrm>
            <a:off x="5715258" y="3034226"/>
            <a:ext cx="119380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" spc="-5" dirty="0">
                <a:solidFill>
                  <a:prstClr val="black"/>
                </a:solidFill>
                <a:latin typeface="Arial"/>
                <a:cs typeface="Arial"/>
              </a:rPr>
              <a:t>1,</a:t>
            </a:r>
            <a:r>
              <a:rPr sz="500" spc="3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0" name="object 300"/>
          <p:cNvSpPr/>
          <p:nvPr/>
        </p:nvSpPr>
        <p:spPr>
          <a:xfrm>
            <a:off x="5592527" y="3123410"/>
            <a:ext cx="3037840" cy="1233805"/>
          </a:xfrm>
          <a:custGeom>
            <a:avLst/>
            <a:gdLst/>
            <a:ahLst/>
            <a:cxnLst/>
            <a:rect l="l" t="t" r="r" b="b"/>
            <a:pathLst>
              <a:path w="3037840" h="1233804">
                <a:moveTo>
                  <a:pt x="0" y="1233324"/>
                </a:moveTo>
                <a:lnTo>
                  <a:pt x="0" y="1225953"/>
                </a:lnTo>
                <a:lnTo>
                  <a:pt x="726231" y="1225953"/>
                </a:lnTo>
                <a:lnTo>
                  <a:pt x="1140550" y="1225953"/>
                </a:lnTo>
                <a:lnTo>
                  <a:pt x="1399851" y="1225953"/>
                </a:lnTo>
                <a:lnTo>
                  <a:pt x="1425218" y="1225953"/>
                </a:lnTo>
                <a:lnTo>
                  <a:pt x="1486285" y="1225953"/>
                </a:lnTo>
                <a:lnTo>
                  <a:pt x="1515409" y="1220221"/>
                </a:lnTo>
                <a:lnTo>
                  <a:pt x="1516349" y="1171084"/>
                </a:lnTo>
                <a:lnTo>
                  <a:pt x="1524804" y="1155524"/>
                </a:lnTo>
                <a:lnTo>
                  <a:pt x="1527623" y="1042511"/>
                </a:lnTo>
                <a:lnTo>
                  <a:pt x="1536078" y="1036778"/>
                </a:lnTo>
                <a:lnTo>
                  <a:pt x="1539836" y="866439"/>
                </a:lnTo>
                <a:lnTo>
                  <a:pt x="1541715" y="541319"/>
                </a:lnTo>
                <a:lnTo>
                  <a:pt x="1541715" y="511018"/>
                </a:lnTo>
                <a:lnTo>
                  <a:pt x="1549231" y="515932"/>
                </a:lnTo>
                <a:lnTo>
                  <a:pt x="1550171" y="325119"/>
                </a:lnTo>
                <a:lnTo>
                  <a:pt x="1554868" y="335765"/>
                </a:lnTo>
                <a:lnTo>
                  <a:pt x="1562384" y="31119"/>
                </a:lnTo>
                <a:lnTo>
                  <a:pt x="1562384" y="15559"/>
                </a:lnTo>
                <a:lnTo>
                  <a:pt x="1563324" y="0"/>
                </a:lnTo>
                <a:lnTo>
                  <a:pt x="1569900" y="21292"/>
                </a:lnTo>
                <a:lnTo>
                  <a:pt x="1580235" y="1144059"/>
                </a:lnTo>
                <a:lnTo>
                  <a:pt x="1588690" y="1228410"/>
                </a:lnTo>
                <a:lnTo>
                  <a:pt x="1613117" y="1229229"/>
                </a:lnTo>
                <a:lnTo>
                  <a:pt x="1629089" y="1229229"/>
                </a:lnTo>
                <a:lnTo>
                  <a:pt x="1662910" y="1230048"/>
                </a:lnTo>
                <a:lnTo>
                  <a:pt x="1686398" y="1230048"/>
                </a:lnTo>
                <a:lnTo>
                  <a:pt x="1694853" y="1230867"/>
                </a:lnTo>
                <a:lnTo>
                  <a:pt x="1727736" y="1230867"/>
                </a:lnTo>
                <a:lnTo>
                  <a:pt x="2074410" y="1230867"/>
                </a:lnTo>
                <a:lnTo>
                  <a:pt x="2593013" y="1230867"/>
                </a:lnTo>
                <a:lnTo>
                  <a:pt x="3037363" y="1230867"/>
                </a:lnTo>
              </a:path>
            </a:pathLst>
          </a:custGeom>
          <a:ln w="5852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01" name="object 301"/>
          <p:cNvSpPr txBox="1"/>
          <p:nvPr/>
        </p:nvSpPr>
        <p:spPr>
          <a:xfrm>
            <a:off x="5591887" y="3281585"/>
            <a:ext cx="114300" cy="8210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r>
              <a:rPr sz="700" spc="-35" dirty="0">
                <a:solidFill>
                  <a:prstClr val="black"/>
                </a:solidFill>
                <a:latin typeface="Arial"/>
                <a:cs typeface="Arial"/>
              </a:rPr>
              <a:t>bea</a:t>
            </a:r>
            <a:r>
              <a:rPr sz="700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700"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00" spc="-1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700" spc="-35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700" spc="-2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700" spc="-35" dirty="0">
                <a:solidFill>
                  <a:prstClr val="black"/>
                </a:solidFill>
                <a:latin typeface="Arial"/>
                <a:cs typeface="Arial"/>
              </a:rPr>
              <a:t>ens</a:t>
            </a:r>
            <a:r>
              <a:rPr sz="700" spc="-1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700" spc="-2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700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700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700" spc="-35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700" spc="-2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700" spc="-35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sz="700" dirty="0">
                <a:solidFill>
                  <a:prstClr val="black"/>
                </a:solidFill>
                <a:latin typeface="Arial"/>
                <a:cs typeface="Arial"/>
              </a:rPr>
              <a:t>.</a:t>
            </a:r>
            <a:r>
              <a:rPr sz="700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00" spc="-35" dirty="0">
                <a:solidFill>
                  <a:prstClr val="black"/>
                </a:solidFill>
                <a:latin typeface="Arial"/>
                <a:cs typeface="Arial"/>
              </a:rPr>
              <a:t>un</a:t>
            </a:r>
            <a:r>
              <a:rPr sz="700" spc="-1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700" spc="-2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700" spc="-3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700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endParaRPr sz="7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2" name="object 302"/>
          <p:cNvSpPr txBox="1"/>
          <p:nvPr/>
        </p:nvSpPr>
        <p:spPr>
          <a:xfrm>
            <a:off x="7184485" y="4497688"/>
            <a:ext cx="5524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350" spc="3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3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3" name="object 303"/>
          <p:cNvSpPr/>
          <p:nvPr/>
        </p:nvSpPr>
        <p:spPr>
          <a:xfrm>
            <a:off x="7431124" y="3093109"/>
            <a:ext cx="171450" cy="72390"/>
          </a:xfrm>
          <a:custGeom>
            <a:avLst/>
            <a:gdLst/>
            <a:ahLst/>
            <a:cxnLst/>
            <a:rect l="l" t="t" r="r" b="b"/>
            <a:pathLst>
              <a:path w="171450" h="72389">
                <a:moveTo>
                  <a:pt x="0" y="0"/>
                </a:moveTo>
                <a:lnTo>
                  <a:pt x="170986" y="0"/>
                </a:lnTo>
                <a:lnTo>
                  <a:pt x="170986" y="72066"/>
                </a:lnTo>
                <a:lnTo>
                  <a:pt x="0" y="72066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04" name="object 304"/>
          <p:cNvSpPr/>
          <p:nvPr/>
        </p:nvSpPr>
        <p:spPr>
          <a:xfrm>
            <a:off x="7431123" y="3093109"/>
            <a:ext cx="171450" cy="72390"/>
          </a:xfrm>
          <a:custGeom>
            <a:avLst/>
            <a:gdLst/>
            <a:ahLst/>
            <a:cxnLst/>
            <a:rect l="l" t="t" r="r" b="b"/>
            <a:pathLst>
              <a:path w="171450" h="72389">
                <a:moveTo>
                  <a:pt x="0" y="0"/>
                </a:moveTo>
                <a:lnTo>
                  <a:pt x="170988" y="0"/>
                </a:lnTo>
                <a:lnTo>
                  <a:pt x="170988" y="72066"/>
                </a:lnTo>
                <a:lnTo>
                  <a:pt x="0" y="720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05" name="object 305"/>
          <p:cNvSpPr/>
          <p:nvPr/>
        </p:nvSpPr>
        <p:spPr>
          <a:xfrm>
            <a:off x="7431124" y="3177460"/>
            <a:ext cx="171450" cy="72390"/>
          </a:xfrm>
          <a:custGeom>
            <a:avLst/>
            <a:gdLst/>
            <a:ahLst/>
            <a:cxnLst/>
            <a:rect l="l" t="t" r="r" b="b"/>
            <a:pathLst>
              <a:path w="171450" h="72389">
                <a:moveTo>
                  <a:pt x="0" y="0"/>
                </a:moveTo>
                <a:lnTo>
                  <a:pt x="170986" y="0"/>
                </a:lnTo>
                <a:lnTo>
                  <a:pt x="170986" y="72066"/>
                </a:lnTo>
                <a:lnTo>
                  <a:pt x="0" y="72066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06" name="object 306"/>
          <p:cNvSpPr/>
          <p:nvPr/>
        </p:nvSpPr>
        <p:spPr>
          <a:xfrm>
            <a:off x="7431123" y="3177460"/>
            <a:ext cx="171450" cy="72390"/>
          </a:xfrm>
          <a:custGeom>
            <a:avLst/>
            <a:gdLst/>
            <a:ahLst/>
            <a:cxnLst/>
            <a:rect l="l" t="t" r="r" b="b"/>
            <a:pathLst>
              <a:path w="171450" h="72389">
                <a:moveTo>
                  <a:pt x="0" y="0"/>
                </a:moveTo>
                <a:lnTo>
                  <a:pt x="170988" y="0"/>
                </a:lnTo>
                <a:lnTo>
                  <a:pt x="170988" y="72066"/>
                </a:lnTo>
                <a:lnTo>
                  <a:pt x="0" y="720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07" name="object 307"/>
          <p:cNvSpPr txBox="1"/>
          <p:nvPr/>
        </p:nvSpPr>
        <p:spPr>
          <a:xfrm>
            <a:off x="7613863" y="3076997"/>
            <a:ext cx="786130" cy="187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660"/>
              </a:lnSpc>
            </a:pPr>
            <a:r>
              <a:rPr sz="600" spc="5" dirty="0">
                <a:solidFill>
                  <a:prstClr val="black"/>
                </a:solidFill>
                <a:latin typeface="Arial"/>
                <a:cs typeface="Arial"/>
              </a:rPr>
              <a:t>uncool</a:t>
            </a:r>
            <a:r>
              <a:rPr sz="600" spc="1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600" spc="50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600" spc="-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600" spc="15" dirty="0">
                <a:solidFill>
                  <a:prstClr val="black"/>
                </a:solidFill>
                <a:latin typeface="Arial"/>
                <a:cs typeface="Arial"/>
              </a:rPr>
              <a:t>beam</a:t>
            </a:r>
            <a:r>
              <a:rPr sz="600" spc="-5" dirty="0">
                <a:solidFill>
                  <a:prstClr val="black"/>
                </a:solidFill>
                <a:latin typeface="Arial"/>
                <a:cs typeface="Arial"/>
              </a:rPr>
              <a:t> e</a:t>
            </a:r>
            <a:r>
              <a:rPr sz="600" spc="5" dirty="0">
                <a:solidFill>
                  <a:prstClr val="black"/>
                </a:solidFill>
                <a:latin typeface="Arial"/>
                <a:cs typeface="Arial"/>
              </a:rPr>
              <a:t>lec</a:t>
            </a:r>
            <a:r>
              <a:rPr sz="600" dirty="0">
                <a:solidFill>
                  <a:prstClr val="black"/>
                </a:solidFill>
                <a:latin typeface="Arial"/>
                <a:cs typeface="Arial"/>
              </a:rPr>
              <a:t>tr</a:t>
            </a:r>
            <a:r>
              <a:rPr sz="600" spc="10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600" spc="5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600" spc="-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prstClr val="black"/>
                </a:solidFill>
                <a:latin typeface="Arial"/>
                <a:cs typeface="Arial"/>
              </a:rPr>
              <a:t>cool</a:t>
            </a:r>
            <a:r>
              <a:rPr sz="600" spc="1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600" spc="50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600" spc="-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600" spc="15" dirty="0">
                <a:solidFill>
                  <a:prstClr val="black"/>
                </a:solidFill>
                <a:latin typeface="Arial"/>
                <a:cs typeface="Arial"/>
              </a:rPr>
              <a:t>beam</a:t>
            </a:r>
            <a:endParaRPr sz="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8" name="object 308"/>
          <p:cNvSpPr txBox="1"/>
          <p:nvPr/>
        </p:nvSpPr>
        <p:spPr>
          <a:xfrm>
            <a:off x="6151038" y="3150106"/>
            <a:ext cx="911225" cy="238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300" b="1" spc="-30" dirty="0">
                <a:solidFill>
                  <a:prstClr val="black"/>
                </a:solidFill>
                <a:latin typeface="Symbol"/>
                <a:cs typeface="Symbol"/>
              </a:rPr>
              <a:t></a:t>
            </a:r>
            <a:r>
              <a:rPr sz="1300" spc="30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1300" spc="10" dirty="0">
                <a:solidFill>
                  <a:prstClr val="black"/>
                </a:solidFill>
                <a:latin typeface="Arial"/>
                <a:cs typeface="Arial"/>
              </a:rPr>
              <a:t>/</a:t>
            </a:r>
            <a:r>
              <a:rPr sz="1300" spc="120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1300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00" spc="125" dirty="0">
                <a:solidFill>
                  <a:prstClr val="black"/>
                </a:solidFill>
                <a:latin typeface="Arial"/>
                <a:cs typeface="Arial"/>
              </a:rPr>
              <a:t>~</a:t>
            </a:r>
            <a:r>
              <a:rPr sz="1300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00" spc="30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r>
              <a:rPr sz="1950" b="1" spc="44" baseline="14957" dirty="0">
                <a:solidFill>
                  <a:prstClr val="black"/>
                </a:solidFill>
                <a:latin typeface="Arial"/>
                <a:cs typeface="Arial"/>
              </a:rPr>
              <a:t>-5</a:t>
            </a:r>
            <a:endParaRPr sz="1950" baseline="1495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9" name="object 309"/>
          <p:cNvSpPr/>
          <p:nvPr/>
        </p:nvSpPr>
        <p:spPr>
          <a:xfrm>
            <a:off x="4793931" y="5032804"/>
            <a:ext cx="3194797" cy="11978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10" name="object 310"/>
          <p:cNvSpPr txBox="1"/>
          <p:nvPr/>
        </p:nvSpPr>
        <p:spPr>
          <a:xfrm>
            <a:off x="7650274" y="5111831"/>
            <a:ext cx="126364" cy="800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400" spc="-5" dirty="0">
                <a:solidFill>
                  <a:srgbClr val="1F1A17"/>
                </a:solidFill>
                <a:latin typeface="Arial"/>
                <a:cs typeface="Arial"/>
              </a:rPr>
              <a:t>0</a:t>
            </a:r>
            <a:r>
              <a:rPr sz="400" dirty="0">
                <a:solidFill>
                  <a:srgbClr val="1F1A17"/>
                </a:solidFill>
                <a:latin typeface="Arial"/>
                <a:cs typeface="Arial"/>
              </a:rPr>
              <a:t>.</a:t>
            </a:r>
            <a:r>
              <a:rPr sz="400" spc="-5" dirty="0">
                <a:solidFill>
                  <a:srgbClr val="1F1A17"/>
                </a:solidFill>
                <a:latin typeface="Arial"/>
                <a:cs typeface="Arial"/>
              </a:rPr>
              <a:t>95</a:t>
            </a:r>
            <a:endParaRPr sz="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1" name="object 311"/>
          <p:cNvSpPr txBox="1"/>
          <p:nvPr/>
        </p:nvSpPr>
        <p:spPr>
          <a:xfrm>
            <a:off x="7648116" y="5206127"/>
            <a:ext cx="127000" cy="276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35"/>
            <a:r>
              <a:rPr sz="400" spc="-5" dirty="0">
                <a:solidFill>
                  <a:srgbClr val="1F1A17"/>
                </a:solidFill>
                <a:latin typeface="Arial"/>
                <a:cs typeface="Arial"/>
              </a:rPr>
              <a:t>0</a:t>
            </a:r>
            <a:r>
              <a:rPr sz="400" dirty="0">
                <a:solidFill>
                  <a:srgbClr val="1F1A17"/>
                </a:solidFill>
                <a:latin typeface="Arial"/>
                <a:cs typeface="Arial"/>
              </a:rPr>
              <a:t>.</a:t>
            </a:r>
            <a:r>
              <a:rPr sz="400" spc="-5" dirty="0">
                <a:solidFill>
                  <a:srgbClr val="1F1A17"/>
                </a:solidFill>
                <a:latin typeface="Arial"/>
                <a:cs typeface="Arial"/>
              </a:rPr>
              <a:t>87</a:t>
            </a:r>
            <a:endParaRPr sz="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275"/>
              </a:spcBef>
            </a:pPr>
            <a:r>
              <a:rPr sz="400" spc="-5" dirty="0">
                <a:solidFill>
                  <a:srgbClr val="1F1A17"/>
                </a:solidFill>
                <a:latin typeface="Arial"/>
                <a:cs typeface="Arial"/>
              </a:rPr>
              <a:t>0</a:t>
            </a:r>
            <a:r>
              <a:rPr sz="400" dirty="0">
                <a:solidFill>
                  <a:srgbClr val="1F1A17"/>
                </a:solidFill>
                <a:latin typeface="Arial"/>
                <a:cs typeface="Arial"/>
              </a:rPr>
              <a:t>.</a:t>
            </a:r>
            <a:r>
              <a:rPr sz="400" spc="-5" dirty="0">
                <a:solidFill>
                  <a:srgbClr val="1F1A17"/>
                </a:solidFill>
                <a:latin typeface="Arial"/>
                <a:cs typeface="Arial"/>
              </a:rPr>
              <a:t>80</a:t>
            </a:r>
            <a:endParaRPr sz="400">
              <a:solidFill>
                <a:prstClr val="black"/>
              </a:solidFill>
              <a:latin typeface="Arial"/>
              <a:cs typeface="Arial"/>
            </a:endParaRPr>
          </a:p>
          <a:p>
            <a:pPr marL="13335">
              <a:spcBef>
                <a:spcPts val="310"/>
              </a:spcBef>
            </a:pPr>
            <a:r>
              <a:rPr sz="400" spc="-5" dirty="0">
                <a:solidFill>
                  <a:srgbClr val="1F1A17"/>
                </a:solidFill>
                <a:latin typeface="Arial"/>
                <a:cs typeface="Arial"/>
              </a:rPr>
              <a:t>0</a:t>
            </a:r>
            <a:r>
              <a:rPr sz="400" dirty="0">
                <a:solidFill>
                  <a:srgbClr val="1F1A17"/>
                </a:solidFill>
                <a:latin typeface="Arial"/>
                <a:cs typeface="Arial"/>
              </a:rPr>
              <a:t>.</a:t>
            </a:r>
            <a:r>
              <a:rPr sz="400" spc="-5" dirty="0">
                <a:solidFill>
                  <a:srgbClr val="1F1A17"/>
                </a:solidFill>
                <a:latin typeface="Arial"/>
                <a:cs typeface="Arial"/>
              </a:rPr>
              <a:t>77</a:t>
            </a:r>
            <a:endParaRPr sz="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2" name="object 312"/>
          <p:cNvSpPr txBox="1"/>
          <p:nvPr/>
        </p:nvSpPr>
        <p:spPr>
          <a:xfrm>
            <a:off x="7840753" y="5301931"/>
            <a:ext cx="98425" cy="6813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r>
              <a:rPr sz="550" spc="-5" dirty="0">
                <a:solidFill>
                  <a:srgbClr val="1F1A17"/>
                </a:solidFill>
                <a:latin typeface="Arial"/>
                <a:cs typeface="Arial"/>
              </a:rPr>
              <a:t>intensit</a:t>
            </a:r>
            <a:r>
              <a:rPr sz="550" dirty="0">
                <a:solidFill>
                  <a:srgbClr val="1F1A17"/>
                </a:solidFill>
                <a:latin typeface="Arial"/>
                <a:cs typeface="Arial"/>
              </a:rPr>
              <a:t>y</a:t>
            </a:r>
            <a:r>
              <a:rPr sz="550" spc="10" dirty="0">
                <a:solidFill>
                  <a:srgbClr val="1F1A17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1F1A17"/>
                </a:solidFill>
                <a:latin typeface="Arial"/>
                <a:cs typeface="Arial"/>
              </a:rPr>
              <a:t>/</a:t>
            </a:r>
            <a:r>
              <a:rPr sz="550" spc="10" dirty="0">
                <a:solidFill>
                  <a:srgbClr val="1F1A17"/>
                </a:solidFill>
                <a:latin typeface="Arial"/>
                <a:cs typeface="Arial"/>
              </a:rPr>
              <a:t> </a:t>
            </a:r>
            <a:r>
              <a:rPr sz="550" spc="-5" dirty="0">
                <a:solidFill>
                  <a:srgbClr val="1F1A17"/>
                </a:solidFill>
                <a:latin typeface="Arial"/>
                <a:cs typeface="Arial"/>
              </a:rPr>
              <a:t>arb</a:t>
            </a:r>
            <a:r>
              <a:rPr sz="550" dirty="0">
                <a:solidFill>
                  <a:srgbClr val="1F1A17"/>
                </a:solidFill>
                <a:latin typeface="Arial"/>
                <a:cs typeface="Arial"/>
              </a:rPr>
              <a:t>.</a:t>
            </a:r>
            <a:r>
              <a:rPr sz="550" spc="10" dirty="0">
                <a:solidFill>
                  <a:srgbClr val="1F1A17"/>
                </a:solidFill>
                <a:latin typeface="Arial"/>
                <a:cs typeface="Arial"/>
              </a:rPr>
              <a:t> </a:t>
            </a:r>
            <a:r>
              <a:rPr sz="550" spc="-5" dirty="0">
                <a:solidFill>
                  <a:srgbClr val="1F1A17"/>
                </a:solidFill>
                <a:latin typeface="Arial"/>
                <a:cs typeface="Arial"/>
              </a:rPr>
              <a:t>unit</a:t>
            </a:r>
            <a:r>
              <a:rPr sz="550" dirty="0">
                <a:solidFill>
                  <a:srgbClr val="1F1A17"/>
                </a:solidFill>
                <a:latin typeface="Arial"/>
                <a:cs typeface="Arial"/>
              </a:rPr>
              <a:t>s</a:t>
            </a:r>
            <a:endParaRPr sz="5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3" name="object 313"/>
          <p:cNvSpPr txBox="1"/>
          <p:nvPr/>
        </p:nvSpPr>
        <p:spPr>
          <a:xfrm>
            <a:off x="4719654" y="6219181"/>
            <a:ext cx="267335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600" spc="-20" dirty="0">
                <a:solidFill>
                  <a:srgbClr val="1F1A17"/>
                </a:solidFill>
                <a:latin typeface="Arial"/>
                <a:cs typeface="Arial"/>
              </a:rPr>
              <a:t>1</a:t>
            </a:r>
            <a:r>
              <a:rPr sz="600" spc="-25" dirty="0">
                <a:solidFill>
                  <a:srgbClr val="1F1A17"/>
                </a:solidFill>
                <a:latin typeface="Arial"/>
                <a:cs typeface="Arial"/>
              </a:rPr>
              <a:t>2</a:t>
            </a:r>
            <a:r>
              <a:rPr sz="600" spc="-20" dirty="0">
                <a:solidFill>
                  <a:srgbClr val="1F1A17"/>
                </a:solidFill>
                <a:latin typeface="Arial"/>
                <a:cs typeface="Arial"/>
              </a:rPr>
              <a:t>73</a:t>
            </a:r>
            <a:r>
              <a:rPr sz="600" spc="-25" dirty="0">
                <a:solidFill>
                  <a:srgbClr val="1F1A17"/>
                </a:solidFill>
                <a:latin typeface="Arial"/>
                <a:cs typeface="Arial"/>
              </a:rPr>
              <a:t>0</a:t>
            </a:r>
            <a:r>
              <a:rPr sz="600" spc="-20" dirty="0">
                <a:solidFill>
                  <a:srgbClr val="1F1A17"/>
                </a:solidFill>
                <a:latin typeface="Arial"/>
                <a:cs typeface="Arial"/>
              </a:rPr>
              <a:t>0</a:t>
            </a:r>
            <a:endParaRPr sz="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4" name="object 314"/>
          <p:cNvSpPr txBox="1"/>
          <p:nvPr/>
        </p:nvSpPr>
        <p:spPr>
          <a:xfrm>
            <a:off x="4552072" y="5030667"/>
            <a:ext cx="108585" cy="97281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r>
              <a:rPr sz="650" spc="-5" dirty="0">
                <a:solidFill>
                  <a:srgbClr val="29166F"/>
                </a:solidFill>
                <a:latin typeface="Arial"/>
                <a:cs typeface="Arial"/>
              </a:rPr>
              <a:t>r</a:t>
            </a:r>
            <a:r>
              <a:rPr sz="650" dirty="0">
                <a:solidFill>
                  <a:srgbClr val="29166F"/>
                </a:solidFill>
                <a:latin typeface="Arial"/>
                <a:cs typeface="Arial"/>
              </a:rPr>
              <a:t>e</a:t>
            </a:r>
            <a:r>
              <a:rPr sz="650" spc="-5" dirty="0">
                <a:solidFill>
                  <a:srgbClr val="29166F"/>
                </a:solidFill>
                <a:latin typeface="Arial"/>
                <a:cs typeface="Arial"/>
              </a:rPr>
              <a:t>cord</a:t>
            </a:r>
            <a:r>
              <a:rPr sz="650" dirty="0">
                <a:solidFill>
                  <a:srgbClr val="29166F"/>
                </a:solidFill>
                <a:latin typeface="Arial"/>
                <a:cs typeface="Arial"/>
              </a:rPr>
              <a:t>i</a:t>
            </a:r>
            <a:r>
              <a:rPr sz="650" spc="-5" dirty="0">
                <a:solidFill>
                  <a:srgbClr val="29166F"/>
                </a:solidFill>
                <a:latin typeface="Arial"/>
                <a:cs typeface="Arial"/>
              </a:rPr>
              <a:t>n</a:t>
            </a:r>
            <a:r>
              <a:rPr sz="650" dirty="0">
                <a:solidFill>
                  <a:srgbClr val="29166F"/>
                </a:solidFill>
                <a:latin typeface="Arial"/>
                <a:cs typeface="Arial"/>
              </a:rPr>
              <a:t>g</a:t>
            </a:r>
            <a:r>
              <a:rPr sz="650" spc="5" dirty="0">
                <a:solidFill>
                  <a:srgbClr val="29166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9166F"/>
                </a:solidFill>
                <a:latin typeface="Arial"/>
                <a:cs typeface="Arial"/>
              </a:rPr>
              <a:t>ti</a:t>
            </a:r>
            <a:r>
              <a:rPr sz="650" dirty="0">
                <a:solidFill>
                  <a:srgbClr val="29166F"/>
                </a:solidFill>
                <a:latin typeface="Arial"/>
                <a:cs typeface="Arial"/>
              </a:rPr>
              <a:t>me</a:t>
            </a:r>
            <a:r>
              <a:rPr sz="650" spc="5" dirty="0">
                <a:solidFill>
                  <a:srgbClr val="29166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9166F"/>
                </a:solidFill>
                <a:latin typeface="Arial"/>
                <a:cs typeface="Arial"/>
              </a:rPr>
              <a:t>/</a:t>
            </a:r>
            <a:r>
              <a:rPr sz="650" spc="5" dirty="0">
                <a:solidFill>
                  <a:srgbClr val="29166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9166F"/>
                </a:solidFill>
                <a:latin typeface="Arial"/>
                <a:cs typeface="Arial"/>
              </a:rPr>
              <a:t>s</a:t>
            </a:r>
            <a:r>
              <a:rPr sz="650" dirty="0">
                <a:solidFill>
                  <a:srgbClr val="29166F"/>
                </a:solidFill>
                <a:latin typeface="Arial"/>
                <a:cs typeface="Arial"/>
              </a:rPr>
              <a:t>e</a:t>
            </a:r>
            <a:r>
              <a:rPr sz="650" spc="-5" dirty="0">
                <a:solidFill>
                  <a:srgbClr val="29166F"/>
                </a:solidFill>
                <a:latin typeface="Arial"/>
                <a:cs typeface="Arial"/>
              </a:rPr>
              <a:t>c</a:t>
            </a:r>
            <a:r>
              <a:rPr sz="650" dirty="0">
                <a:solidFill>
                  <a:srgbClr val="29166F"/>
                </a:solidFill>
                <a:latin typeface="Arial"/>
                <a:cs typeface="Arial"/>
              </a:rPr>
              <a:t>o</a:t>
            </a:r>
            <a:r>
              <a:rPr sz="650" spc="-5" dirty="0">
                <a:solidFill>
                  <a:srgbClr val="29166F"/>
                </a:solidFill>
                <a:latin typeface="Arial"/>
                <a:cs typeface="Arial"/>
              </a:rPr>
              <a:t>nd</a:t>
            </a:r>
            <a:r>
              <a:rPr sz="650" dirty="0">
                <a:solidFill>
                  <a:srgbClr val="29166F"/>
                </a:solidFill>
                <a:latin typeface="Arial"/>
                <a:cs typeface="Arial"/>
              </a:rPr>
              <a:t>s</a:t>
            </a:r>
            <a:endParaRPr sz="6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5" name="object 315"/>
          <p:cNvSpPr txBox="1"/>
          <p:nvPr/>
        </p:nvSpPr>
        <p:spPr>
          <a:xfrm>
            <a:off x="4710796" y="4993781"/>
            <a:ext cx="6604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600" spc="-20" dirty="0">
                <a:solidFill>
                  <a:srgbClr val="1F1A17"/>
                </a:solidFill>
                <a:latin typeface="Arial"/>
                <a:cs typeface="Arial"/>
              </a:rPr>
              <a:t>0</a:t>
            </a:r>
            <a:endParaRPr sz="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6" name="object 316"/>
          <p:cNvSpPr txBox="1"/>
          <p:nvPr/>
        </p:nvSpPr>
        <p:spPr>
          <a:xfrm>
            <a:off x="4683577" y="5164015"/>
            <a:ext cx="106680" cy="261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600" spc="-20" dirty="0">
                <a:solidFill>
                  <a:srgbClr val="1F1A17"/>
                </a:solidFill>
                <a:latin typeface="Arial"/>
                <a:cs typeface="Arial"/>
              </a:rPr>
              <a:t>30</a:t>
            </a:r>
            <a:endParaRPr sz="6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22"/>
              </a:spcBef>
            </a:pPr>
            <a:endParaRPr sz="4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sz="600" spc="-20" dirty="0">
                <a:solidFill>
                  <a:srgbClr val="1F1A17"/>
                </a:solidFill>
                <a:latin typeface="Arial"/>
                <a:cs typeface="Arial"/>
              </a:rPr>
              <a:t>60</a:t>
            </a:r>
            <a:endParaRPr sz="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7" name="object 317"/>
          <p:cNvSpPr txBox="1"/>
          <p:nvPr/>
        </p:nvSpPr>
        <p:spPr>
          <a:xfrm>
            <a:off x="4653333" y="5490197"/>
            <a:ext cx="146685" cy="597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2545"/>
            <a:r>
              <a:rPr sz="600" spc="-20" dirty="0">
                <a:solidFill>
                  <a:srgbClr val="1F1A17"/>
                </a:solidFill>
                <a:latin typeface="Arial"/>
                <a:cs typeface="Arial"/>
              </a:rPr>
              <a:t>90</a:t>
            </a:r>
            <a:endParaRPr sz="6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54"/>
              </a:spcBef>
            </a:pPr>
            <a:endParaRPr sz="4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sz="600" spc="-20" dirty="0">
                <a:solidFill>
                  <a:srgbClr val="1F1A17"/>
                </a:solidFill>
                <a:latin typeface="Arial"/>
                <a:cs typeface="Arial"/>
              </a:rPr>
              <a:t>1</a:t>
            </a:r>
            <a:r>
              <a:rPr sz="600" spc="-25" dirty="0">
                <a:solidFill>
                  <a:srgbClr val="1F1A17"/>
                </a:solidFill>
                <a:latin typeface="Arial"/>
                <a:cs typeface="Arial"/>
              </a:rPr>
              <a:t>20</a:t>
            </a:r>
            <a:endParaRPr sz="6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52"/>
              </a:spcBef>
            </a:pPr>
            <a:endParaRPr sz="4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sz="600" spc="-20" dirty="0">
                <a:solidFill>
                  <a:srgbClr val="1F1A17"/>
                </a:solidFill>
                <a:latin typeface="Arial"/>
                <a:cs typeface="Arial"/>
              </a:rPr>
              <a:t>1</a:t>
            </a:r>
            <a:r>
              <a:rPr sz="600" spc="-25" dirty="0">
                <a:solidFill>
                  <a:srgbClr val="1F1A17"/>
                </a:solidFill>
                <a:latin typeface="Arial"/>
                <a:cs typeface="Arial"/>
              </a:rPr>
              <a:t>50</a:t>
            </a:r>
            <a:endParaRPr sz="6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27"/>
              </a:spcBef>
            </a:pPr>
            <a:endParaRPr sz="5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sz="600" spc="-20" dirty="0">
                <a:solidFill>
                  <a:srgbClr val="1F1A17"/>
                </a:solidFill>
                <a:latin typeface="Arial"/>
                <a:cs typeface="Arial"/>
              </a:rPr>
              <a:t>1</a:t>
            </a:r>
            <a:r>
              <a:rPr sz="600" spc="-25" dirty="0">
                <a:solidFill>
                  <a:srgbClr val="1F1A17"/>
                </a:solidFill>
                <a:latin typeface="Arial"/>
                <a:cs typeface="Arial"/>
              </a:rPr>
              <a:t>80</a:t>
            </a:r>
            <a:endParaRPr sz="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8" name="object 318"/>
          <p:cNvSpPr txBox="1"/>
          <p:nvPr/>
        </p:nvSpPr>
        <p:spPr>
          <a:xfrm>
            <a:off x="4655279" y="6148686"/>
            <a:ext cx="146685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600" spc="-20" dirty="0">
                <a:solidFill>
                  <a:srgbClr val="1F1A17"/>
                </a:solidFill>
                <a:latin typeface="Arial"/>
                <a:cs typeface="Arial"/>
              </a:rPr>
              <a:t>2</a:t>
            </a:r>
            <a:r>
              <a:rPr sz="600" spc="-25" dirty="0">
                <a:solidFill>
                  <a:srgbClr val="1F1A17"/>
                </a:solidFill>
                <a:latin typeface="Arial"/>
                <a:cs typeface="Arial"/>
              </a:rPr>
              <a:t>40</a:t>
            </a:r>
            <a:endParaRPr sz="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9" name="object 319"/>
          <p:cNvSpPr txBox="1"/>
          <p:nvPr/>
        </p:nvSpPr>
        <p:spPr>
          <a:xfrm>
            <a:off x="5446801" y="5105738"/>
            <a:ext cx="488315" cy="182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192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30" baseline="-27777" dirty="0">
                <a:solidFill>
                  <a:srgbClr val="FFFFFF"/>
                </a:solidFill>
                <a:latin typeface="Arial"/>
                <a:cs typeface="Arial"/>
              </a:rPr>
              <a:t>Pb</a:t>
            </a:r>
            <a:r>
              <a:rPr sz="1500" spc="-240" baseline="-277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81+</a:t>
            </a:r>
            <a:endParaRPr sz="6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0" name="object 320"/>
          <p:cNvSpPr txBox="1"/>
          <p:nvPr/>
        </p:nvSpPr>
        <p:spPr>
          <a:xfrm>
            <a:off x="6079760" y="6311192"/>
            <a:ext cx="560070" cy="112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650" dirty="0">
                <a:solidFill>
                  <a:srgbClr val="29166F"/>
                </a:solidFill>
                <a:latin typeface="Arial"/>
                <a:cs typeface="Arial"/>
              </a:rPr>
              <a:t>f</a:t>
            </a:r>
            <a:r>
              <a:rPr sz="650" spc="-5" dirty="0">
                <a:solidFill>
                  <a:srgbClr val="29166F"/>
                </a:solidFill>
                <a:latin typeface="Arial"/>
                <a:cs typeface="Arial"/>
              </a:rPr>
              <a:t>r</a:t>
            </a:r>
            <a:r>
              <a:rPr sz="650" dirty="0">
                <a:solidFill>
                  <a:srgbClr val="29166F"/>
                </a:solidFill>
                <a:latin typeface="Arial"/>
                <a:cs typeface="Arial"/>
              </a:rPr>
              <a:t>equen</a:t>
            </a:r>
            <a:r>
              <a:rPr sz="650" spc="-5" dirty="0">
                <a:solidFill>
                  <a:srgbClr val="29166F"/>
                </a:solidFill>
                <a:latin typeface="Arial"/>
                <a:cs typeface="Arial"/>
              </a:rPr>
              <a:t>c</a:t>
            </a:r>
            <a:r>
              <a:rPr sz="650" dirty="0">
                <a:solidFill>
                  <a:srgbClr val="29166F"/>
                </a:solidFill>
                <a:latin typeface="Arial"/>
                <a:cs typeface="Arial"/>
              </a:rPr>
              <a:t>y / Hz</a:t>
            </a:r>
            <a:endParaRPr sz="6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1" name="object 321"/>
          <p:cNvSpPr/>
          <p:nvPr/>
        </p:nvSpPr>
        <p:spPr>
          <a:xfrm>
            <a:off x="4607707" y="6005491"/>
            <a:ext cx="0" cy="142875"/>
          </a:xfrm>
          <a:custGeom>
            <a:avLst/>
            <a:gdLst/>
            <a:ahLst/>
            <a:cxnLst/>
            <a:rect l="l" t="t" r="r" b="b"/>
            <a:pathLst>
              <a:path h="142875">
                <a:moveTo>
                  <a:pt x="0" y="0"/>
                </a:moveTo>
                <a:lnTo>
                  <a:pt x="0" y="142351"/>
                </a:lnTo>
              </a:path>
            </a:pathLst>
          </a:custGeom>
          <a:ln w="4294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22" name="object 322"/>
          <p:cNvSpPr/>
          <p:nvPr/>
        </p:nvSpPr>
        <p:spPr>
          <a:xfrm>
            <a:off x="4594097" y="6145575"/>
            <a:ext cx="27305" cy="26670"/>
          </a:xfrm>
          <a:custGeom>
            <a:avLst/>
            <a:gdLst/>
            <a:ahLst/>
            <a:cxnLst/>
            <a:rect l="l" t="t" r="r" b="b"/>
            <a:pathLst>
              <a:path w="27304" h="26670">
                <a:moveTo>
                  <a:pt x="13609" y="26067"/>
                </a:moveTo>
                <a:lnTo>
                  <a:pt x="0" y="0"/>
                </a:lnTo>
                <a:lnTo>
                  <a:pt x="27218" y="0"/>
                </a:lnTo>
                <a:lnTo>
                  <a:pt x="13609" y="26067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26" name="object 3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15</a:t>
            </a:fld>
            <a:endParaRPr spc="-10" dirty="0">
              <a:solidFill>
                <a:prstClr val="white"/>
              </a:solidFill>
            </a:endParaRPr>
          </a:p>
        </p:txBody>
      </p:sp>
      <p:sp>
        <p:nvSpPr>
          <p:cNvPr id="324" name="object 324"/>
          <p:cNvSpPr txBox="1"/>
          <p:nvPr/>
        </p:nvSpPr>
        <p:spPr>
          <a:xfrm>
            <a:off x="6196846" y="5244237"/>
            <a:ext cx="368300" cy="135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975" baseline="17094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975" spc="75" baseline="1709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20" dirty="0">
                <a:solidFill>
                  <a:srgbClr val="FFFFFF"/>
                </a:solidFill>
                <a:latin typeface="Arial"/>
                <a:cs typeface="Arial"/>
              </a:rPr>
              <a:t>ca</a:t>
            </a:r>
            <a:r>
              <a:rPr sz="600" spc="-2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600" spc="-2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600" spc="-15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endParaRPr sz="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5" name="object 325"/>
          <p:cNvSpPr txBox="1"/>
          <p:nvPr/>
        </p:nvSpPr>
        <p:spPr>
          <a:xfrm>
            <a:off x="4803189" y="4714230"/>
            <a:ext cx="393509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Fr</a:t>
            </a:r>
            <a:r>
              <a:rPr spc="-10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m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Si</a:t>
            </a:r>
            <a:r>
              <a:rPr spc="-10" dirty="0">
                <a:solidFill>
                  <a:prstClr val="black"/>
                </a:solidFill>
                <a:latin typeface="Arial"/>
                <a:cs typeface="Arial"/>
              </a:rPr>
              <a:t>ng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pc="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pc="-10" dirty="0">
                <a:solidFill>
                  <a:prstClr val="black"/>
                </a:solidFill>
                <a:latin typeface="Arial"/>
                <a:cs typeface="Arial"/>
              </a:rPr>
              <a:t>on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s to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 Hi</a:t>
            </a:r>
            <a:r>
              <a:rPr spc="-10" dirty="0">
                <a:solidFill>
                  <a:prstClr val="black"/>
                </a:solidFill>
                <a:latin typeface="Arial"/>
                <a:cs typeface="Arial"/>
              </a:rPr>
              <a:t>ghe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st</a:t>
            </a:r>
            <a:r>
              <a:rPr spc="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pc="-1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pc="-10" dirty="0">
                <a:solidFill>
                  <a:prstClr val="black"/>
                </a:solidFill>
                <a:latin typeface="Arial"/>
                <a:cs typeface="Arial"/>
              </a:rPr>
              <a:t>en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pc="-10" dirty="0">
                <a:solidFill>
                  <a:prstClr val="black"/>
                </a:solidFill>
                <a:latin typeface="Arial"/>
                <a:cs typeface="Arial"/>
              </a:rPr>
              <a:t>es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323" name="object 323"/>
          <p:cNvGraphicFramePr>
            <a:graphicFrameLocks noGrp="1"/>
          </p:cNvGraphicFramePr>
          <p:nvPr/>
        </p:nvGraphicFramePr>
        <p:xfrm>
          <a:off x="5033351" y="5439896"/>
          <a:ext cx="3032986" cy="8677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6235"/>
                <a:gridCol w="340025"/>
                <a:gridCol w="342294"/>
                <a:gridCol w="683293"/>
                <a:gridCol w="661139"/>
              </a:tblGrid>
              <a:tr h="145523">
                <a:tc rowSpan="7" gridSpan="4">
                  <a:txBody>
                    <a:bodyPr/>
                    <a:lstStyle/>
                    <a:p>
                      <a:pPr marL="1125855">
                        <a:lnSpc>
                          <a:spcPct val="100000"/>
                        </a:lnSpc>
                        <a:tabLst>
                          <a:tab pos="1816100" algn="l"/>
                        </a:tabLst>
                      </a:pPr>
                      <a:r>
                        <a:rPr sz="900" spc="-15" baseline="462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Q</a:t>
                      </a:r>
                      <a:r>
                        <a:rPr sz="3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ec</a:t>
                      </a:r>
                      <a:r>
                        <a:rPr sz="350" spc="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aseline="462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=</a:t>
                      </a:r>
                      <a:r>
                        <a:rPr sz="900" spc="-15" baseline="462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7" baseline="462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900" baseline="462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900" spc="-7" baseline="462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900" baseline="462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7</a:t>
                      </a:r>
                      <a:r>
                        <a:rPr sz="900" spc="-7" baseline="462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900" baseline="462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eV	</a:t>
                      </a:r>
                      <a:r>
                        <a:rPr sz="975" baseline="128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192</a:t>
                      </a:r>
                      <a:r>
                        <a:rPr sz="975" spc="-60" baseline="128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7" baseline="-19444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500" baseline="-19444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1500" spc="-225" baseline="-19444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75" baseline="128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81+</a:t>
                      </a:r>
                      <a:endParaRPr sz="975" baseline="1282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 rowSpan="7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7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7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275" algn="ctr">
                        <a:lnSpc>
                          <a:spcPct val="100000"/>
                        </a:lnSpc>
                      </a:pPr>
                      <a:r>
                        <a:rPr sz="4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4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4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67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97015">
                <a:tc gridSpan="4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</a:pPr>
                      <a:r>
                        <a:rPr sz="4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4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4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62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97015">
                <a:tc gridSpan="4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0640" algn="ctr">
                        <a:lnSpc>
                          <a:spcPct val="100000"/>
                        </a:lnSpc>
                      </a:pPr>
                      <a:r>
                        <a:rPr sz="4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4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4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57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97016">
                <a:tc gridSpan="4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</a:pPr>
                      <a:r>
                        <a:rPr sz="4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4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4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52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97015">
                <a:tc gridSpan="4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</a:pPr>
                      <a:r>
                        <a:rPr sz="4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4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4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48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97015">
                <a:tc gridSpan="4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0640" algn="ctr">
                        <a:lnSpc>
                          <a:spcPct val="100000"/>
                        </a:lnSpc>
                      </a:pPr>
                      <a:r>
                        <a:rPr sz="4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4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4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44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48244">
                <a:tc gridSpan="4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0640" algn="ctr">
                        <a:lnSpc>
                          <a:spcPct val="100000"/>
                        </a:lnSpc>
                      </a:pPr>
                      <a:r>
                        <a:rPr sz="4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4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4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40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79745">
                <a:tc>
                  <a:txBody>
                    <a:bodyPr/>
                    <a:lstStyle/>
                    <a:p>
                      <a:pPr marL="34925">
                        <a:lnSpc>
                          <a:spcPts val="640"/>
                        </a:lnSpc>
                      </a:pP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6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74</a:t>
                      </a:r>
                      <a:r>
                        <a:rPr sz="6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0     1</a:t>
                      </a:r>
                      <a:r>
                        <a:rPr sz="6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75</a:t>
                      </a:r>
                      <a:r>
                        <a:rPr sz="6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   </a:t>
                      </a:r>
                      <a:r>
                        <a:rPr sz="600" spc="4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6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76</a:t>
                      </a:r>
                      <a:r>
                        <a:rPr sz="6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ts val="655"/>
                        </a:lnSpc>
                      </a:pP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6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77</a:t>
                      </a:r>
                      <a:r>
                        <a:rPr sz="6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ts val="640"/>
                        </a:lnSpc>
                      </a:pP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6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78</a:t>
                      </a:r>
                      <a:r>
                        <a:rPr sz="6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ts val="640"/>
                        </a:lnSpc>
                      </a:pP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6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79</a:t>
                      </a:r>
                      <a:r>
                        <a:rPr sz="6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    </a:t>
                      </a:r>
                      <a:r>
                        <a:rPr sz="600" spc="-5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6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80</a:t>
                      </a:r>
                      <a:r>
                        <a:rPr sz="6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ts val="640"/>
                        </a:lnSpc>
                      </a:pP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6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81</a:t>
                      </a:r>
                      <a:r>
                        <a:rPr sz="6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   </a:t>
                      </a:r>
                      <a:r>
                        <a:rPr sz="600" spc="7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6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82</a:t>
                      </a:r>
                      <a:r>
                        <a:rPr sz="6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327" name="Rechteck 326"/>
          <p:cNvSpPr/>
          <p:nvPr/>
        </p:nvSpPr>
        <p:spPr>
          <a:xfrm>
            <a:off x="8689800" y="6444044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125CBDDA-5CCF-8748-8988-9DC6C8981774}" type="slidenum">
              <a:rPr lang="de-DE" sz="1200">
                <a:solidFill>
                  <a:prstClr val="black"/>
                </a:solidFill>
              </a:rPr>
              <a:pPr/>
              <a:t>15</a:t>
            </a:fld>
            <a:endParaRPr lang="de-DE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21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438" y="234950"/>
            <a:ext cx="6804025" cy="7874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1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APPA</a:t>
            </a:r>
            <a:br>
              <a:rPr lang="en-US" sz="31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Sophisticated &amp; Versatile Instrumentation</a:t>
            </a:r>
            <a:endParaRPr lang="en-US" sz="28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0179" name="Textfeld 3"/>
          <p:cNvSpPr txBox="1">
            <a:spLocks noChangeArrowheads="1"/>
          </p:cNvSpPr>
          <p:nvPr/>
        </p:nvSpPr>
        <p:spPr bwMode="auto">
          <a:xfrm>
            <a:off x="0" y="1216025"/>
            <a:ext cx="9144000" cy="36988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800" b="1">
                <a:solidFill>
                  <a:srgbClr val="000000"/>
                </a:solidFill>
              </a:rPr>
              <a:t>Observables</a:t>
            </a:r>
            <a:r>
              <a:rPr lang="en-US" altLang="en-US" sz="1800">
                <a:solidFill>
                  <a:srgbClr val="000000"/>
                </a:solidFill>
              </a:rPr>
              <a:t>: Photons, electrons, positrons, ions</a:t>
            </a:r>
          </a:p>
        </p:txBody>
      </p:sp>
      <p:grpSp>
        <p:nvGrpSpPr>
          <p:cNvPr id="50180" name="Gruppieren 11"/>
          <p:cNvGrpSpPr>
            <a:grpSpLocks noChangeAspect="1"/>
          </p:cNvGrpSpPr>
          <p:nvPr/>
        </p:nvGrpSpPr>
        <p:grpSpPr bwMode="auto">
          <a:xfrm>
            <a:off x="34925" y="1816100"/>
            <a:ext cx="1516063" cy="1404938"/>
            <a:chOff x="256602" y="4223111"/>
            <a:chExt cx="3172008" cy="2200797"/>
          </a:xfrm>
        </p:grpSpPr>
        <p:pic>
          <p:nvPicPr>
            <p:cNvPr id="5020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602" y="4223111"/>
              <a:ext cx="2934582" cy="2200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feld 6"/>
            <p:cNvSpPr txBox="1"/>
            <p:nvPr/>
          </p:nvSpPr>
          <p:spPr>
            <a:xfrm>
              <a:off x="3152927" y="5508775"/>
              <a:ext cx="275683" cy="445132"/>
            </a:xfrm>
            <a:prstGeom prst="rect">
              <a:avLst/>
            </a:prstGeom>
            <a:noFill/>
          </p:spPr>
          <p:txBody>
            <a:bodyPr wrap="none" lIns="91430" tIns="45716" rIns="91430" bIns="45716">
              <a:spAutoFit/>
            </a:bodyPr>
            <a:lstStyle/>
            <a:p>
              <a:pPr>
                <a:defRPr/>
              </a:pPr>
              <a:endParaRPr lang="de-DE" b="1" kern="0" dirty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50181" name="Picture 12" descr="Foli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17"/>
          <a:stretch>
            <a:fillRect/>
          </a:stretch>
        </p:blipFill>
        <p:spPr bwMode="auto">
          <a:xfrm>
            <a:off x="1619250" y="1860550"/>
            <a:ext cx="1392238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1817688"/>
            <a:ext cx="20701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5" y="3563938"/>
            <a:ext cx="1739900" cy="130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4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3503613"/>
            <a:ext cx="1008063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18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588" y="3548063"/>
            <a:ext cx="1990725" cy="1268412"/>
          </a:xfrm>
          <a:prstGeom prst="rect">
            <a:avLst/>
          </a:prstGeom>
          <a:noFill/>
          <a:ln w="38100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1843088"/>
            <a:ext cx="2305050" cy="156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7" name="Picture 2" descr="Ultrakurzpuls-Faserlas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5143500"/>
            <a:ext cx="2940050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8" name="Picture 1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" t="11087" r="19989" b="28998"/>
          <a:stretch>
            <a:fillRect/>
          </a:stretch>
        </p:blipFill>
        <p:spPr bwMode="auto">
          <a:xfrm>
            <a:off x="2987675" y="3517900"/>
            <a:ext cx="2108200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9" name="Picture 49" descr="00-05 Präzisions-Falle Ausschnit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194300"/>
            <a:ext cx="942975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0" name="Picture 16" descr="sili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1905000"/>
            <a:ext cx="17272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1" name="Picture 3" descr="2004-REBIT_DSCN2189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3527425"/>
            <a:ext cx="167957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2" name="Picture 11" descr="D:\Titanellipse\Bilder\Auswahl\Bild-7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5160963"/>
            <a:ext cx="17716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3" name="Picture 16" descr="CC6refl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763" y="5143500"/>
            <a:ext cx="1862137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4" name="Picture 2" descr="C:\Users\Thomas Stoehlker\Desktop\Neuer Ordner\IMG_1268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38" y="5143500"/>
            <a:ext cx="8921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5" name="Textfeld 2"/>
          <p:cNvSpPr txBox="1">
            <a:spLocks noChangeArrowheads="1"/>
          </p:cNvSpPr>
          <p:nvPr/>
        </p:nvSpPr>
        <p:spPr bwMode="auto">
          <a:xfrm>
            <a:off x="182563" y="3213100"/>
            <a:ext cx="941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</a:rPr>
              <a:t>Targets</a:t>
            </a:r>
          </a:p>
        </p:txBody>
      </p:sp>
      <p:sp>
        <p:nvSpPr>
          <p:cNvPr id="50196" name="Textfeld 30"/>
          <p:cNvSpPr txBox="1">
            <a:spLocks noChangeArrowheads="1"/>
          </p:cNvSpPr>
          <p:nvPr/>
        </p:nvSpPr>
        <p:spPr bwMode="auto">
          <a:xfrm>
            <a:off x="1419225" y="3227388"/>
            <a:ext cx="4083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</a:rPr>
              <a:t>Position-sensitive solid-state detectors</a:t>
            </a:r>
          </a:p>
        </p:txBody>
      </p:sp>
      <p:sp>
        <p:nvSpPr>
          <p:cNvPr id="50197" name="Textfeld 31"/>
          <p:cNvSpPr txBox="1">
            <a:spLocks noChangeArrowheads="1"/>
          </p:cNvSpPr>
          <p:nvPr/>
        </p:nvSpPr>
        <p:spPr bwMode="auto">
          <a:xfrm>
            <a:off x="5724525" y="3230563"/>
            <a:ext cx="3262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</a:rPr>
              <a:t>High-resolution spectrometers</a:t>
            </a:r>
          </a:p>
        </p:txBody>
      </p:sp>
      <p:sp>
        <p:nvSpPr>
          <p:cNvPr id="50198" name="Textfeld 32"/>
          <p:cNvSpPr txBox="1">
            <a:spLocks noChangeArrowheads="1"/>
          </p:cNvSpPr>
          <p:nvPr/>
        </p:nvSpPr>
        <p:spPr bwMode="auto">
          <a:xfrm>
            <a:off x="520700" y="6308725"/>
            <a:ext cx="766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</a:rPr>
              <a:t>Traps</a:t>
            </a:r>
          </a:p>
        </p:txBody>
      </p:sp>
      <p:sp>
        <p:nvSpPr>
          <p:cNvPr id="50199" name="Textfeld 9"/>
          <p:cNvSpPr txBox="1">
            <a:spLocks noChangeArrowheads="1"/>
          </p:cNvSpPr>
          <p:nvPr/>
        </p:nvSpPr>
        <p:spPr bwMode="auto">
          <a:xfrm>
            <a:off x="2484438" y="6308725"/>
            <a:ext cx="3608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</a:rPr>
              <a:t>X-ray optics, channel-cut crystals</a:t>
            </a:r>
          </a:p>
        </p:txBody>
      </p:sp>
      <p:sp>
        <p:nvSpPr>
          <p:cNvPr id="50200" name="Textfeld 33"/>
          <p:cNvSpPr txBox="1">
            <a:spLocks noChangeArrowheads="1"/>
          </p:cNvSpPr>
          <p:nvPr/>
        </p:nvSpPr>
        <p:spPr bwMode="auto">
          <a:xfrm>
            <a:off x="6875463" y="6334125"/>
            <a:ext cx="1673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</a:rPr>
              <a:t>Laser systems</a:t>
            </a:r>
          </a:p>
        </p:txBody>
      </p:sp>
      <p:sp>
        <p:nvSpPr>
          <p:cNvPr id="50201" name="Textfeld 34"/>
          <p:cNvSpPr txBox="1">
            <a:spLocks noChangeArrowheads="1"/>
          </p:cNvSpPr>
          <p:nvPr/>
        </p:nvSpPr>
        <p:spPr bwMode="auto">
          <a:xfrm>
            <a:off x="520700" y="4786313"/>
            <a:ext cx="1968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</a:rPr>
              <a:t>Particle detectors</a:t>
            </a:r>
          </a:p>
        </p:txBody>
      </p:sp>
      <p:sp>
        <p:nvSpPr>
          <p:cNvPr id="50202" name="Textfeld 35"/>
          <p:cNvSpPr txBox="1">
            <a:spLocks noChangeArrowheads="1"/>
          </p:cNvSpPr>
          <p:nvPr/>
        </p:nvSpPr>
        <p:spPr bwMode="auto">
          <a:xfrm>
            <a:off x="3789363" y="4772025"/>
            <a:ext cx="24812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</a:rPr>
              <a:t>Particle spectrometers</a:t>
            </a:r>
          </a:p>
        </p:txBody>
      </p:sp>
      <p:sp>
        <p:nvSpPr>
          <p:cNvPr id="50203" name="Textfeld 10"/>
          <p:cNvSpPr txBox="1">
            <a:spLocks noChangeArrowheads="1"/>
          </p:cNvSpPr>
          <p:nvPr/>
        </p:nvSpPr>
        <p:spPr bwMode="auto">
          <a:xfrm>
            <a:off x="7124700" y="4733925"/>
            <a:ext cx="203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</a:rPr>
              <a:t>High pressure cell</a:t>
            </a:r>
          </a:p>
        </p:txBody>
      </p:sp>
      <p:pic>
        <p:nvPicPr>
          <p:cNvPr id="50204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38" y="719138"/>
            <a:ext cx="760412" cy="622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Foliennummernplatzhalter 6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290371" y="6553200"/>
            <a:ext cx="74612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028B7F9-E6C7-4DE2-BE3F-36AE1E3D8F82}" type="slidenum">
              <a:rPr lang="de-DE" altLang="en-US" sz="1000">
                <a:solidFill>
                  <a:srgbClr val="333333"/>
                </a:solidFill>
                <a:cs typeface="Arial" pitchFamily="34" charset="0"/>
              </a:rPr>
              <a:pPr eaLnBrk="1" hangingPunct="1"/>
              <a:t>16</a:t>
            </a:fld>
            <a:endParaRPr lang="de-DE" altLang="en-US" sz="1000" dirty="0">
              <a:solidFill>
                <a:srgbClr val="333333"/>
              </a:solidFill>
              <a:cs typeface="Arial" pitchFamily="34" charset="0"/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467544" y="6597352"/>
            <a:ext cx="3456384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71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252277"/>
            <a:ext cx="3240360" cy="2726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57" y="764704"/>
            <a:ext cx="881691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395536" y="6597352"/>
            <a:ext cx="3528392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73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Unique </a:t>
            </a:r>
            <a:r>
              <a:rPr lang="de-DE" dirty="0" err="1" smtClean="0"/>
              <a:t>particle</a:t>
            </a:r>
            <a:r>
              <a:rPr lang="de-DE" dirty="0" smtClean="0"/>
              <a:t> </a:t>
            </a:r>
            <a:r>
              <a:rPr lang="de-DE" dirty="0" err="1" smtClean="0"/>
              <a:t>accelerator</a:t>
            </a:r>
            <a:r>
              <a:rPr lang="de-DE" dirty="0" smtClean="0"/>
              <a:t> </a:t>
            </a:r>
            <a:r>
              <a:rPr lang="de-DE" dirty="0" err="1" smtClean="0"/>
              <a:t>facility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18</a:t>
            </a:fld>
            <a:endParaRPr lang="de-DE"/>
          </a:p>
        </p:txBody>
      </p:sp>
      <p:pic>
        <p:nvPicPr>
          <p:cNvPr id="7" name="Bild 6" descr="Folie 05 - m82_comp_72dpi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5" b="18136"/>
          <a:stretch/>
        </p:blipFill>
        <p:spPr>
          <a:xfrm>
            <a:off x="0" y="1196752"/>
            <a:ext cx="9144000" cy="4608511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 smtClean="0"/>
              <a:t>Synthesis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chemical</a:t>
            </a:r>
            <a:r>
              <a:rPr lang="de-DE" dirty="0" smtClean="0"/>
              <a:t> </a:t>
            </a:r>
            <a:r>
              <a:rPr lang="de-DE" dirty="0" err="1" smtClean="0"/>
              <a:t>elements</a:t>
            </a:r>
            <a:endParaRPr lang="de-DE" dirty="0"/>
          </a:p>
        </p:txBody>
      </p:sp>
      <p:pic>
        <p:nvPicPr>
          <p:cNvPr id="2" name="Bild 1" descr="EDU Mit Beschriftung _engl.jpg"/>
          <p:cNvPicPr>
            <a:picLocks noChangeAspect="1"/>
          </p:cNvPicPr>
          <p:nvPr/>
        </p:nvPicPr>
        <p:blipFill rotWithShape="1">
          <a:blip r:embed="rId4" cstate="print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3"/>
          <a:stretch/>
        </p:blipFill>
        <p:spPr>
          <a:xfrm>
            <a:off x="4765234" y="1196752"/>
            <a:ext cx="4378766" cy="5400600"/>
          </a:xfrm>
          <a:prstGeom prst="rect">
            <a:avLst/>
          </a:prstGeom>
        </p:spPr>
      </p:pic>
      <p:grpSp>
        <p:nvGrpSpPr>
          <p:cNvPr id="12" name="Group 21"/>
          <p:cNvGrpSpPr/>
          <p:nvPr/>
        </p:nvGrpSpPr>
        <p:grpSpPr>
          <a:xfrm>
            <a:off x="644684" y="3645023"/>
            <a:ext cx="3279244" cy="1782199"/>
            <a:chOff x="616041" y="4591219"/>
            <a:chExt cx="3290736" cy="1815931"/>
          </a:xfrm>
        </p:grpSpPr>
        <p:pic>
          <p:nvPicPr>
            <p:cNvPr id="13" name="Picture 6" descr="screenshot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041" y="4591219"/>
              <a:ext cx="3290736" cy="1783579"/>
            </a:xfrm>
            <a:prstGeom prst="rect">
              <a:avLst/>
            </a:prstGeom>
          </p:spPr>
        </p:pic>
        <p:sp>
          <p:nvSpPr>
            <p:cNvPr id="14" name="Freeform 8"/>
            <p:cNvSpPr/>
            <p:nvPr/>
          </p:nvSpPr>
          <p:spPr>
            <a:xfrm>
              <a:off x="628650" y="4921250"/>
              <a:ext cx="3276600" cy="1485900"/>
            </a:xfrm>
            <a:custGeom>
              <a:avLst/>
              <a:gdLst>
                <a:gd name="connsiteX0" fmla="*/ 44450 w 3276600"/>
                <a:gd name="connsiteY0" fmla="*/ 184150 h 1485900"/>
                <a:gd name="connsiteX1" fmla="*/ 260350 w 3276600"/>
                <a:gd name="connsiteY1" fmla="*/ 184150 h 1485900"/>
                <a:gd name="connsiteX2" fmla="*/ 266700 w 3276600"/>
                <a:gd name="connsiteY2" fmla="*/ 0 h 1485900"/>
                <a:gd name="connsiteX3" fmla="*/ 3263900 w 3276600"/>
                <a:gd name="connsiteY3" fmla="*/ 12700 h 1485900"/>
                <a:gd name="connsiteX4" fmla="*/ 3276600 w 3276600"/>
                <a:gd name="connsiteY4" fmla="*/ 1485900 h 1485900"/>
                <a:gd name="connsiteX5" fmla="*/ 0 w 3276600"/>
                <a:gd name="connsiteY5" fmla="*/ 1466850 h 1485900"/>
                <a:gd name="connsiteX6" fmla="*/ 0 w 3276600"/>
                <a:gd name="connsiteY6" fmla="*/ 222250 h 148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76600" h="1485900">
                  <a:moveTo>
                    <a:pt x="44450" y="184150"/>
                  </a:moveTo>
                  <a:lnTo>
                    <a:pt x="260350" y="184150"/>
                  </a:lnTo>
                  <a:lnTo>
                    <a:pt x="266700" y="0"/>
                  </a:lnTo>
                  <a:lnTo>
                    <a:pt x="3263900" y="12700"/>
                  </a:lnTo>
                  <a:lnTo>
                    <a:pt x="3276600" y="1485900"/>
                  </a:lnTo>
                  <a:lnTo>
                    <a:pt x="0" y="1466850"/>
                  </a:lnTo>
                  <a:lnTo>
                    <a:pt x="0" y="22225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Rectangle 9"/>
            <p:cNvSpPr/>
            <p:nvPr/>
          </p:nvSpPr>
          <p:spPr>
            <a:xfrm>
              <a:off x="927100" y="4762500"/>
              <a:ext cx="2730500" cy="2032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0" name="Picture 7" descr="screenshot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92" y="1628800"/>
            <a:ext cx="3290736" cy="1783579"/>
          </a:xfrm>
          <a:prstGeom prst="rect">
            <a:avLst/>
          </a:prstGeom>
        </p:spPr>
      </p:pic>
      <p:sp>
        <p:nvSpPr>
          <p:cNvPr id="24" name="Freeform 2"/>
          <p:cNvSpPr/>
          <p:nvPr/>
        </p:nvSpPr>
        <p:spPr>
          <a:xfrm>
            <a:off x="723831" y="2265181"/>
            <a:ext cx="3162300" cy="1073150"/>
          </a:xfrm>
          <a:custGeom>
            <a:avLst/>
            <a:gdLst>
              <a:gd name="connsiteX0" fmla="*/ 2286000 w 3162300"/>
              <a:gd name="connsiteY0" fmla="*/ 0 h 1073150"/>
              <a:gd name="connsiteX1" fmla="*/ 2286000 w 3162300"/>
              <a:gd name="connsiteY1" fmla="*/ 171450 h 1073150"/>
              <a:gd name="connsiteX2" fmla="*/ 6350 w 3162300"/>
              <a:gd name="connsiteY2" fmla="*/ 165100 h 1073150"/>
              <a:gd name="connsiteX3" fmla="*/ 0 w 3162300"/>
              <a:gd name="connsiteY3" fmla="*/ 1073150 h 1073150"/>
              <a:gd name="connsiteX4" fmla="*/ 3162300 w 3162300"/>
              <a:gd name="connsiteY4" fmla="*/ 1073150 h 1073150"/>
              <a:gd name="connsiteX5" fmla="*/ 3149600 w 3162300"/>
              <a:gd name="connsiteY5" fmla="*/ 0 h 1073150"/>
              <a:gd name="connsiteX6" fmla="*/ 2286000 w 3162300"/>
              <a:gd name="connsiteY6" fmla="*/ 0 h 107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62300" h="1073150">
                <a:moveTo>
                  <a:pt x="2286000" y="0"/>
                </a:moveTo>
                <a:lnTo>
                  <a:pt x="2286000" y="171450"/>
                </a:lnTo>
                <a:lnTo>
                  <a:pt x="6350" y="165100"/>
                </a:lnTo>
                <a:cubicBezTo>
                  <a:pt x="4233" y="467783"/>
                  <a:pt x="2117" y="770467"/>
                  <a:pt x="0" y="1073150"/>
                </a:cubicBezTo>
                <a:lnTo>
                  <a:pt x="3162300" y="1073150"/>
                </a:lnTo>
                <a:lnTo>
                  <a:pt x="3149600" y="0"/>
                </a:lnTo>
                <a:lnTo>
                  <a:pt x="2286000" y="0"/>
                </a:lnTo>
                <a:close/>
              </a:path>
            </a:pathLst>
          </a:custGeom>
          <a:noFill/>
          <a:ln w="76200" cmpd="sng">
            <a:solidFill>
              <a:srgbClr val="B335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8" name="Gerade Verbindung mit Pfeil 27"/>
          <p:cNvCxnSpPr/>
          <p:nvPr/>
        </p:nvCxnSpPr>
        <p:spPr>
          <a:xfrm flipV="1">
            <a:off x="3923928" y="2520589"/>
            <a:ext cx="2808312" cy="188332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hteck 29"/>
          <p:cNvSpPr/>
          <p:nvPr/>
        </p:nvSpPr>
        <p:spPr>
          <a:xfrm>
            <a:off x="695046" y="3789040"/>
            <a:ext cx="3228882" cy="407966"/>
          </a:xfrm>
          <a:prstGeom prst="rect">
            <a:avLst/>
          </a:prstGeom>
          <a:noFill/>
          <a:ln w="63500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1" name="Gerade Verbindung mit Pfeil 30"/>
          <p:cNvCxnSpPr/>
          <p:nvPr/>
        </p:nvCxnSpPr>
        <p:spPr>
          <a:xfrm flipV="1">
            <a:off x="3923928" y="3912834"/>
            <a:ext cx="3030689" cy="92230"/>
          </a:xfrm>
          <a:prstGeom prst="straightConnector1">
            <a:avLst/>
          </a:prstGeom>
          <a:ln w="63500">
            <a:solidFill>
              <a:srgbClr val="92D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Inhaltsplatzhalter 2"/>
          <p:cNvSpPr txBox="1">
            <a:spLocks/>
          </p:cNvSpPr>
          <p:nvPr/>
        </p:nvSpPr>
        <p:spPr>
          <a:xfrm>
            <a:off x="35496" y="5877272"/>
            <a:ext cx="8770175" cy="10402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 smtClean="0">
                <a:latin typeface="Calibri"/>
                <a:cs typeface="Calibri"/>
              </a:rPr>
              <a:t>Where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and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how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were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the</a:t>
            </a:r>
            <a:r>
              <a:rPr lang="de-DE" dirty="0" smtClean="0">
                <a:latin typeface="Calibri"/>
                <a:cs typeface="Calibri"/>
              </a:rPr>
              <a:t> heavy </a:t>
            </a:r>
            <a:r>
              <a:rPr lang="de-DE" dirty="0" err="1" smtClean="0">
                <a:latin typeface="Calibri"/>
                <a:cs typeface="Calibri"/>
              </a:rPr>
              <a:t>elements</a:t>
            </a:r>
            <a:r>
              <a:rPr lang="de-DE" dirty="0" smtClean="0">
                <a:latin typeface="Calibri"/>
                <a:cs typeface="Calibri"/>
              </a:rPr>
              <a:t> </a:t>
            </a:r>
            <a:br>
              <a:rPr lang="de-DE" dirty="0" smtClean="0">
                <a:latin typeface="Calibri"/>
                <a:cs typeface="Calibri"/>
              </a:rPr>
            </a:br>
            <a:r>
              <a:rPr lang="de-DE" dirty="0" err="1" smtClean="0">
                <a:latin typeface="Calibri"/>
                <a:cs typeface="Calibri"/>
              </a:rPr>
              <a:t>made</a:t>
            </a:r>
            <a:r>
              <a:rPr lang="de-DE" dirty="0" smtClean="0">
                <a:latin typeface="Calibri"/>
                <a:cs typeface="Calibri"/>
              </a:rPr>
              <a:t> in </a:t>
            </a:r>
            <a:r>
              <a:rPr lang="de-DE" dirty="0" err="1" smtClean="0">
                <a:latin typeface="Calibri"/>
                <a:cs typeface="Calibri"/>
              </a:rPr>
              <a:t>the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universe</a:t>
            </a:r>
            <a:r>
              <a:rPr lang="de-DE" dirty="0" smtClean="0">
                <a:latin typeface="Calibri"/>
                <a:cs typeface="Calibri"/>
              </a:rPr>
              <a:t>?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999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 rot="20311306">
            <a:off x="2042931" y="5217721"/>
            <a:ext cx="3355130" cy="9315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259790"/>
            <a:ext cx="8242970" cy="787557"/>
          </a:xfrm>
        </p:spPr>
        <p:txBody>
          <a:bodyPr>
            <a:normAutofit/>
          </a:bodyPr>
          <a:lstStyle/>
          <a:p>
            <a:r>
              <a:rPr lang="en-US" dirty="0" smtClean="0"/>
              <a:t>NUSTAR - Origin of elements in the universe</a:t>
            </a:r>
            <a:endParaRPr lang="en-US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13317" name="Rechteck 13316"/>
          <p:cNvSpPr/>
          <p:nvPr/>
        </p:nvSpPr>
        <p:spPr>
          <a:xfrm>
            <a:off x="0" y="1196752"/>
            <a:ext cx="9144000" cy="5400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35496" y="1308225"/>
            <a:ext cx="4431833" cy="2912863"/>
            <a:chOff x="1152525" y="1225123"/>
            <a:chExt cx="7282417" cy="5354657"/>
          </a:xfrm>
        </p:grpSpPr>
        <p:pic>
          <p:nvPicPr>
            <p:cNvPr id="3" name="Picture 3" descr="Nuklidkarte 26 Nov 2001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525" y="1225123"/>
              <a:ext cx="7282417" cy="5354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8765" y="1976156"/>
              <a:ext cx="1883253" cy="1245126"/>
            </a:xfrm>
            <a:prstGeom prst="rect">
              <a:avLst/>
            </a:prstGeom>
          </p:spPr>
        </p:pic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859" y="3410159"/>
              <a:ext cx="1227948" cy="1224000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4719" y="1236038"/>
              <a:ext cx="2283734" cy="1522489"/>
            </a:xfrm>
            <a:prstGeom prst="rect">
              <a:avLst/>
            </a:prstGeom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2078" y="3667621"/>
              <a:ext cx="1564165" cy="1564165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550" y="5206212"/>
              <a:ext cx="1223402" cy="1223402"/>
            </a:xfrm>
            <a:prstGeom prst="rect">
              <a:avLst/>
            </a:prstGeom>
          </p:spPr>
        </p:pic>
      </p:grpSp>
      <p:sp>
        <p:nvSpPr>
          <p:cNvPr id="38" name="Rechteck 37"/>
          <p:cNvSpPr/>
          <p:nvPr/>
        </p:nvSpPr>
        <p:spPr>
          <a:xfrm rot="20311306">
            <a:off x="2177771" y="3931804"/>
            <a:ext cx="3355130" cy="9315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echteck 41"/>
          <p:cNvSpPr/>
          <p:nvPr/>
        </p:nvSpPr>
        <p:spPr>
          <a:xfrm rot="20298117">
            <a:off x="-583229" y="3123949"/>
            <a:ext cx="11274090" cy="52476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586" y="3133796"/>
            <a:ext cx="7478948" cy="375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feld 44"/>
          <p:cNvSpPr txBox="1"/>
          <p:nvPr/>
        </p:nvSpPr>
        <p:spPr>
          <a:xfrm>
            <a:off x="4536504" y="1516722"/>
            <a:ext cx="45720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de-DE"/>
            </a:defPPr>
          </a:lstStyle>
          <a:p>
            <a:r>
              <a:rPr lang="de-DE" sz="2000" dirty="0" smtClean="0">
                <a:solidFill>
                  <a:prstClr val="black"/>
                </a:solidFill>
              </a:rPr>
              <a:t>„</a:t>
            </a:r>
            <a:r>
              <a:rPr lang="de-DE" sz="2000" dirty="0" err="1" smtClean="0">
                <a:solidFill>
                  <a:prstClr val="black"/>
                </a:solidFill>
              </a:rPr>
              <a:t>Nucleosynthesis</a:t>
            </a:r>
            <a:r>
              <a:rPr lang="de-DE" sz="2000" dirty="0" smtClean="0">
                <a:solidFill>
                  <a:prstClr val="black"/>
                </a:solidFill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</a:rPr>
              <a:t>sites</a:t>
            </a:r>
            <a:r>
              <a:rPr lang="de-DE" sz="2000" dirty="0" smtClean="0">
                <a:solidFill>
                  <a:prstClr val="black"/>
                </a:solidFill>
              </a:rPr>
              <a:t>“ in </a:t>
            </a:r>
            <a:r>
              <a:rPr lang="de-DE" sz="2000" dirty="0" err="1">
                <a:solidFill>
                  <a:prstClr val="black"/>
                </a:solidFill>
              </a:rPr>
              <a:t>the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universe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6156176" y="5786100"/>
            <a:ext cx="2448272" cy="52322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de-DE"/>
            </a:defPPr>
            <a:lvl1pPr defTabSz="457200">
              <a:defRPr sz="1600">
                <a:solidFill>
                  <a:srgbClr val="000000"/>
                </a:solidFill>
              </a:defRPr>
            </a:lvl1pPr>
          </a:lstStyle>
          <a:p>
            <a:pPr algn="ctr"/>
            <a:r>
              <a:rPr lang="de-DE" sz="1400" dirty="0" smtClean="0"/>
              <a:t>ILIMA, EXL at CR </a:t>
            </a:r>
            <a:br>
              <a:rPr lang="de-DE" sz="1400" dirty="0" smtClean="0"/>
            </a:br>
            <a:r>
              <a:rPr lang="de-DE" sz="1400" dirty="0" err="1" smtClean="0"/>
              <a:t>and</a:t>
            </a:r>
            <a:r>
              <a:rPr lang="de-DE" sz="1400" dirty="0" smtClean="0"/>
              <a:t> at ESR, HESR, </a:t>
            </a:r>
            <a:r>
              <a:rPr lang="de-DE" sz="1400" dirty="0" err="1" smtClean="0"/>
              <a:t>Cryring</a:t>
            </a:r>
            <a:r>
              <a:rPr lang="de-DE" sz="1400" dirty="0" smtClean="0"/>
              <a:t> </a:t>
            </a:r>
            <a:endParaRPr lang="de-DE" sz="1400" dirty="0"/>
          </a:p>
        </p:txBody>
      </p:sp>
      <p:sp>
        <p:nvSpPr>
          <p:cNvPr id="47" name="Textfeld 46"/>
          <p:cNvSpPr txBox="1"/>
          <p:nvPr/>
        </p:nvSpPr>
        <p:spPr>
          <a:xfrm>
            <a:off x="7020272" y="4833778"/>
            <a:ext cx="502061" cy="307777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457200"/>
            <a:r>
              <a:rPr lang="de-DE" sz="1400" dirty="0">
                <a:solidFill>
                  <a:srgbClr val="000000"/>
                </a:solidFill>
              </a:rPr>
              <a:t>R</a:t>
            </a:r>
            <a:r>
              <a:rPr lang="de-DE" sz="1400" baseline="30000" dirty="0">
                <a:solidFill>
                  <a:srgbClr val="000000"/>
                </a:solidFill>
              </a:rPr>
              <a:t>3</a:t>
            </a:r>
            <a:r>
              <a:rPr lang="de-DE" sz="1400" dirty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48" name="Textfeld 47"/>
          <p:cNvSpPr txBox="1"/>
          <p:nvPr/>
        </p:nvSpPr>
        <p:spPr>
          <a:xfrm rot="18366566">
            <a:off x="5984545" y="3844149"/>
            <a:ext cx="1434388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defTabSz="457200">
              <a:defRPr>
                <a:solidFill>
                  <a:srgbClr val="000000"/>
                </a:solidFill>
              </a:defRPr>
            </a:lvl1pPr>
          </a:lstStyle>
          <a:p>
            <a:r>
              <a:rPr lang="de-DE" sz="1200" dirty="0"/>
              <a:t>HISPEC/DESPEC</a:t>
            </a:r>
          </a:p>
        </p:txBody>
      </p:sp>
      <p:sp>
        <p:nvSpPr>
          <p:cNvPr id="49" name="Textfeld 48"/>
          <p:cNvSpPr txBox="1"/>
          <p:nvPr/>
        </p:nvSpPr>
        <p:spPr>
          <a:xfrm rot="18366566">
            <a:off x="4991013" y="3865823"/>
            <a:ext cx="1309782" cy="27699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 defTabSz="457200">
              <a:defRPr>
                <a:solidFill>
                  <a:srgbClr val="000000"/>
                </a:solidFill>
              </a:defRPr>
            </a:lvl1pPr>
          </a:lstStyle>
          <a:p>
            <a:r>
              <a:rPr lang="de-DE" sz="1200" dirty="0"/>
              <a:t>MATS &amp; </a:t>
            </a:r>
            <a:r>
              <a:rPr lang="de-DE" sz="1200" dirty="0" err="1"/>
              <a:t>LaSpec</a:t>
            </a:r>
            <a:endParaRPr lang="de-DE" sz="1200" dirty="0"/>
          </a:p>
        </p:txBody>
      </p:sp>
      <p:sp>
        <p:nvSpPr>
          <p:cNvPr id="50" name="Textfeld 49"/>
          <p:cNvSpPr txBox="1"/>
          <p:nvPr/>
        </p:nvSpPr>
        <p:spPr>
          <a:xfrm>
            <a:off x="3203848" y="5193818"/>
            <a:ext cx="800219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 defTabSz="457200"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SFRS</a:t>
            </a:r>
          </a:p>
        </p:txBody>
      </p:sp>
      <p:sp>
        <p:nvSpPr>
          <p:cNvPr id="51" name="Textfeld 4"/>
          <p:cNvSpPr txBox="1"/>
          <p:nvPr/>
        </p:nvSpPr>
        <p:spPr>
          <a:xfrm>
            <a:off x="1979712" y="5697874"/>
            <a:ext cx="1091838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defTabSz="457200">
              <a:defRPr sz="1600">
                <a:solidFill>
                  <a:srgbClr val="000000"/>
                </a:solidFill>
              </a:defRPr>
            </a:lvl1pPr>
          </a:lstStyle>
          <a:p>
            <a:pPr algn="ctr"/>
            <a:r>
              <a:rPr lang="de-DE" sz="1200" dirty="0" err="1"/>
              <a:t>production</a:t>
            </a:r>
            <a:endParaRPr lang="de-DE" sz="1200" dirty="0"/>
          </a:p>
          <a:p>
            <a:pPr algn="ctr"/>
            <a:r>
              <a:rPr lang="de-DE" sz="1200" dirty="0" err="1"/>
              <a:t>target</a:t>
            </a:r>
            <a:endParaRPr lang="de-DE" sz="1200" dirty="0"/>
          </a:p>
        </p:txBody>
      </p:sp>
      <p:sp>
        <p:nvSpPr>
          <p:cNvPr id="52" name="Textfeld 51"/>
          <p:cNvSpPr txBox="1"/>
          <p:nvPr/>
        </p:nvSpPr>
        <p:spPr>
          <a:xfrm>
            <a:off x="395536" y="5589240"/>
            <a:ext cx="569387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 defTabSz="457200">
              <a:defRPr>
                <a:solidFill>
                  <a:srgbClr val="000000"/>
                </a:solidFill>
              </a:defRPr>
            </a:lvl1pPr>
          </a:lstStyle>
          <a:p>
            <a:r>
              <a:rPr lang="en-US" b="1" dirty="0" smtClean="0"/>
              <a:t>SIS</a:t>
            </a:r>
            <a:br>
              <a:rPr lang="en-US" b="1" dirty="0" smtClean="0"/>
            </a:br>
            <a:r>
              <a:rPr lang="en-US" b="1" dirty="0" smtClean="0"/>
              <a:t>100</a:t>
            </a:r>
            <a:endParaRPr lang="en-US" b="1" dirty="0"/>
          </a:p>
        </p:txBody>
      </p:sp>
      <p:sp>
        <p:nvSpPr>
          <p:cNvPr id="13321" name="Pfeil nach rechts 13320"/>
          <p:cNvSpPr/>
          <p:nvPr/>
        </p:nvSpPr>
        <p:spPr>
          <a:xfrm>
            <a:off x="1259484" y="5661248"/>
            <a:ext cx="432196" cy="445944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5037823" y="2564904"/>
            <a:ext cx="3926665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defTabSz="457200">
              <a:defRPr sz="1900">
                <a:solidFill>
                  <a:srgbClr val="000000"/>
                </a:solidFill>
              </a:defRPr>
            </a:lvl1pPr>
          </a:lstStyle>
          <a:p>
            <a:pPr defTabSz="914400"/>
            <a:r>
              <a:rPr lang="de-DE" sz="2000" dirty="0" smtClean="0"/>
              <a:t>„</a:t>
            </a:r>
            <a:r>
              <a:rPr lang="en-US" sz="2000" dirty="0" smtClean="0">
                <a:solidFill>
                  <a:prstClr val="black"/>
                </a:solidFill>
              </a:rPr>
              <a:t>Nucleosynthesis sites” </a:t>
            </a:r>
            <a:r>
              <a:rPr lang="en-US" sz="2000" dirty="0">
                <a:solidFill>
                  <a:prstClr val="black"/>
                </a:solidFill>
              </a:rPr>
              <a:t>at FAIR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38" y="719410"/>
            <a:ext cx="760847" cy="6213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12" name="Textfeld 11"/>
          <p:cNvSpPr txBox="1"/>
          <p:nvPr/>
        </p:nvSpPr>
        <p:spPr>
          <a:xfrm>
            <a:off x="251520" y="2462699"/>
            <a:ext cx="622706" cy="2308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900" dirty="0" smtClean="0">
                <a:solidFill>
                  <a:prstClr val="white"/>
                </a:solidFill>
              </a:rPr>
              <a:t>Nova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1259632" y="2174667"/>
            <a:ext cx="1293020" cy="2308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900" dirty="0" smtClean="0">
                <a:solidFill>
                  <a:prstClr val="white"/>
                </a:solidFill>
              </a:rPr>
              <a:t>Type I Supernova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2987824" y="1238563"/>
            <a:ext cx="1293020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000" dirty="0" smtClean="0">
                <a:solidFill>
                  <a:prstClr val="white"/>
                </a:solidFill>
              </a:rPr>
              <a:t>Neutron </a:t>
            </a:r>
            <a:r>
              <a:rPr lang="en-US" sz="900" dirty="0" smtClean="0">
                <a:solidFill>
                  <a:prstClr val="white"/>
                </a:solidFill>
              </a:rPr>
              <a:t>Star Merger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1296000" y="3429000"/>
            <a:ext cx="622706" cy="2308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900" dirty="0" smtClean="0">
                <a:solidFill>
                  <a:prstClr val="white"/>
                </a:solidFill>
              </a:rPr>
              <a:t>Sun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2555776" y="2584800"/>
            <a:ext cx="1293020" cy="2308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900" dirty="0" smtClean="0">
                <a:solidFill>
                  <a:prstClr val="white"/>
                </a:solidFill>
              </a:rPr>
              <a:t>Type II Supernova</a:t>
            </a:r>
          </a:p>
        </p:txBody>
      </p:sp>
      <p:sp>
        <p:nvSpPr>
          <p:cNvPr id="35" name="Rechteck 34"/>
          <p:cNvSpPr/>
          <p:nvPr/>
        </p:nvSpPr>
        <p:spPr>
          <a:xfrm>
            <a:off x="8689800" y="6444044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125CBDDA-5CCF-8748-8988-9DC6C8981774}" type="slidenum">
              <a:rPr lang="de-DE" sz="1200">
                <a:solidFill>
                  <a:prstClr val="black"/>
                </a:solidFill>
              </a:rPr>
              <a:pPr/>
              <a:t>19</a:t>
            </a:fld>
            <a:endParaRPr lang="de-DE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5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" descr="image04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1" b="367"/>
          <a:stretch/>
        </p:blipFill>
        <p:spPr bwMode="auto">
          <a:xfrm>
            <a:off x="1" y="1184400"/>
            <a:ext cx="9164638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853765" y="6417179"/>
            <a:ext cx="1179729" cy="365125"/>
          </a:xfrm>
        </p:spPr>
        <p:txBody>
          <a:bodyPr/>
          <a:lstStyle/>
          <a:p>
            <a:r>
              <a:rPr lang="de-DE" smtClean="0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8049657" y="6417179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5697376" y="5226390"/>
            <a:ext cx="3304203" cy="167122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indent="-342900" defTabSz="4572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en-US" sz="1900" b="1" dirty="0">
                <a:solidFill>
                  <a:srgbClr val="000000"/>
                </a:solidFill>
                <a:latin typeface="Calibri" charset="0"/>
                <a:cs typeface="Arial"/>
              </a:rPr>
              <a:t>ESFRI Landmark</a:t>
            </a:r>
          </a:p>
          <a:p>
            <a:pPr marL="342900" indent="-342900" defTabSz="4572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en-US" sz="1900" b="1" dirty="0">
                <a:solidFill>
                  <a:srgbClr val="000000"/>
                </a:solidFill>
                <a:latin typeface="Calibri" charset="0"/>
                <a:cs typeface="Arial"/>
              </a:rPr>
              <a:t>Top priority for European </a:t>
            </a:r>
            <a:br>
              <a:rPr lang="en-US" sz="1900" b="1" dirty="0">
                <a:solidFill>
                  <a:srgbClr val="000000"/>
                </a:solidFill>
                <a:latin typeface="Calibri" charset="0"/>
                <a:cs typeface="Arial"/>
              </a:rPr>
            </a:br>
            <a:r>
              <a:rPr lang="en-US" sz="1900" b="1" dirty="0">
                <a:solidFill>
                  <a:srgbClr val="000000"/>
                </a:solidFill>
                <a:latin typeface="Calibri" charset="0"/>
                <a:cs typeface="Arial"/>
              </a:rPr>
              <a:t>Nuclear Physics </a:t>
            </a:r>
            <a:r>
              <a:rPr lang="en-US" sz="1900" b="1" dirty="0" smtClean="0">
                <a:solidFill>
                  <a:srgbClr val="000000"/>
                </a:solidFill>
                <a:latin typeface="Calibri" charset="0"/>
                <a:cs typeface="Arial"/>
              </a:rPr>
              <a:t>Community</a:t>
            </a:r>
          </a:p>
          <a:p>
            <a:pPr marL="342900" indent="-342900" defTabSz="4572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en-US" sz="1900" b="1" dirty="0" smtClean="0">
                <a:solidFill>
                  <a:srgbClr val="000000"/>
                </a:solidFill>
                <a:latin typeface="Calibri" charset="0"/>
                <a:cs typeface="Arial"/>
              </a:rPr>
              <a:t>Driver for Innovation in Science and Technology</a:t>
            </a:r>
            <a:endParaRPr lang="en-US" sz="1900" b="1" dirty="0">
              <a:solidFill>
                <a:srgbClr val="000000"/>
              </a:solidFill>
              <a:latin typeface="Calibri" charset="0"/>
              <a:cs typeface="Arial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375435" y="168813"/>
            <a:ext cx="6092535" cy="89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sz="4800" dirty="0" smtClean="0">
                <a:latin typeface="Calibri"/>
                <a:cs typeface="Calibri"/>
              </a:rPr>
              <a:t>FAIR: </a:t>
            </a:r>
            <a:r>
              <a:rPr lang="de-DE" sz="3000" dirty="0" smtClean="0">
                <a:latin typeface="Calibri"/>
                <a:cs typeface="Calibri"/>
              </a:rPr>
              <a:t>Facility </a:t>
            </a:r>
            <a:r>
              <a:rPr lang="de-DE" sz="3000" dirty="0" err="1" smtClean="0">
                <a:latin typeface="Calibri"/>
                <a:cs typeface="Calibri"/>
              </a:rPr>
              <a:t>for</a:t>
            </a:r>
            <a:r>
              <a:rPr lang="de-DE" sz="3000" dirty="0" smtClean="0">
                <a:latin typeface="Calibri"/>
                <a:cs typeface="Calibri"/>
              </a:rPr>
              <a:t> Antiproton </a:t>
            </a:r>
            <a:r>
              <a:rPr lang="de-DE" sz="3000" dirty="0" err="1" smtClean="0">
                <a:latin typeface="Calibri"/>
                <a:cs typeface="Calibri"/>
              </a:rPr>
              <a:t>and</a:t>
            </a:r>
            <a:r>
              <a:rPr lang="de-DE" sz="3000" dirty="0" smtClean="0">
                <a:latin typeface="Calibri"/>
                <a:cs typeface="Calibri"/>
              </a:rPr>
              <a:t> Ion Research  </a:t>
            </a:r>
            <a:br>
              <a:rPr lang="de-DE" sz="3000" dirty="0" smtClean="0">
                <a:latin typeface="Calibri"/>
                <a:cs typeface="Calibri"/>
              </a:rPr>
            </a:br>
            <a:r>
              <a:rPr lang="mr-IN" sz="3000" dirty="0" smtClean="0">
                <a:latin typeface="Calibri"/>
                <a:cs typeface="Calibri"/>
              </a:rPr>
              <a:t>–</a:t>
            </a:r>
            <a:r>
              <a:rPr lang="de-DE" sz="3000" dirty="0" smtClean="0">
                <a:latin typeface="Calibri"/>
                <a:cs typeface="Calibri"/>
              </a:rPr>
              <a:t> A World-Wide Unique </a:t>
            </a:r>
            <a:r>
              <a:rPr lang="de-DE" sz="3000" dirty="0" err="1" smtClean="0">
                <a:latin typeface="Calibri"/>
                <a:cs typeface="Calibri"/>
              </a:rPr>
              <a:t>Accelerator</a:t>
            </a:r>
            <a:r>
              <a:rPr lang="de-DE" sz="3000" dirty="0" smtClean="0">
                <a:latin typeface="Calibri"/>
                <a:cs typeface="Calibri"/>
              </a:rPr>
              <a:t> Facility</a:t>
            </a:r>
            <a:endParaRPr lang="de-DE" sz="3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259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 rot="20311306">
            <a:off x="2042931" y="5217721"/>
            <a:ext cx="3355130" cy="9315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259790"/>
            <a:ext cx="8242970" cy="787557"/>
          </a:xfrm>
        </p:spPr>
        <p:txBody>
          <a:bodyPr>
            <a:normAutofit/>
          </a:bodyPr>
          <a:lstStyle/>
          <a:p>
            <a:r>
              <a:rPr lang="en-US" dirty="0" smtClean="0"/>
              <a:t>NUSTAR - Origin of elements in the universe</a:t>
            </a:r>
            <a:endParaRPr lang="en-US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13317" name="Rechteck 13316"/>
          <p:cNvSpPr/>
          <p:nvPr/>
        </p:nvSpPr>
        <p:spPr>
          <a:xfrm>
            <a:off x="0" y="1196752"/>
            <a:ext cx="9144000" cy="5400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35496" y="1308225"/>
            <a:ext cx="4431833" cy="2912863"/>
            <a:chOff x="1152525" y="1225123"/>
            <a:chExt cx="7282417" cy="5354657"/>
          </a:xfrm>
        </p:grpSpPr>
        <p:pic>
          <p:nvPicPr>
            <p:cNvPr id="3" name="Picture 3" descr="Nuklidkarte 26 Nov 2001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525" y="1225123"/>
              <a:ext cx="7282417" cy="5354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4719" y="1236038"/>
              <a:ext cx="2283734" cy="1522489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550" y="5206212"/>
              <a:ext cx="1223402" cy="1223402"/>
            </a:xfrm>
            <a:prstGeom prst="rect">
              <a:avLst/>
            </a:prstGeom>
          </p:spPr>
        </p:pic>
      </p:grpSp>
      <p:sp>
        <p:nvSpPr>
          <p:cNvPr id="38" name="Rechteck 37"/>
          <p:cNvSpPr/>
          <p:nvPr/>
        </p:nvSpPr>
        <p:spPr>
          <a:xfrm rot="20311306">
            <a:off x="2177771" y="3931804"/>
            <a:ext cx="3355130" cy="9315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echteck 41"/>
          <p:cNvSpPr/>
          <p:nvPr/>
        </p:nvSpPr>
        <p:spPr>
          <a:xfrm rot="20298117">
            <a:off x="-583229" y="3123949"/>
            <a:ext cx="11274090" cy="52476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586" y="3133796"/>
            <a:ext cx="7478948" cy="375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feld 44"/>
          <p:cNvSpPr txBox="1"/>
          <p:nvPr/>
        </p:nvSpPr>
        <p:spPr>
          <a:xfrm>
            <a:off x="4572000" y="1444714"/>
            <a:ext cx="4523592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de-DE"/>
            </a:defPPr>
          </a:lstStyle>
          <a:p>
            <a:r>
              <a:rPr lang="de-DE" sz="2000" dirty="0" smtClean="0">
                <a:solidFill>
                  <a:prstClr val="black"/>
                </a:solidFill>
              </a:rPr>
              <a:t>„</a:t>
            </a:r>
            <a:r>
              <a:rPr lang="de-DE" sz="2000" dirty="0" err="1" smtClean="0">
                <a:solidFill>
                  <a:prstClr val="black"/>
                </a:solidFill>
              </a:rPr>
              <a:t>Nucleosynthesis</a:t>
            </a:r>
            <a:r>
              <a:rPr lang="de-DE" sz="2000" dirty="0" smtClean="0">
                <a:solidFill>
                  <a:prstClr val="black"/>
                </a:solidFill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</a:rPr>
              <a:t>sites</a:t>
            </a:r>
            <a:r>
              <a:rPr lang="de-DE" sz="2000" dirty="0" smtClean="0">
                <a:solidFill>
                  <a:prstClr val="black"/>
                </a:solidFill>
              </a:rPr>
              <a:t>“ in </a:t>
            </a:r>
            <a:r>
              <a:rPr lang="de-DE" sz="2000" dirty="0" err="1">
                <a:solidFill>
                  <a:prstClr val="black"/>
                </a:solidFill>
              </a:rPr>
              <a:t>the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universe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7495634" y="5481850"/>
            <a:ext cx="652743" cy="307777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none" rtlCol="0">
            <a:spAutoFit/>
          </a:bodyPr>
          <a:lstStyle>
            <a:defPPr>
              <a:defRPr lang="de-DE"/>
            </a:defPPr>
            <a:lvl1pPr defTabSz="457200">
              <a:defRPr sz="1600">
                <a:solidFill>
                  <a:srgbClr val="000000"/>
                </a:solidFill>
              </a:defRPr>
            </a:lvl1pPr>
          </a:lstStyle>
          <a:p>
            <a:r>
              <a:rPr lang="de-DE" sz="1400" dirty="0"/>
              <a:t>ILIMA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7020272" y="4833778"/>
            <a:ext cx="502061" cy="307777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457200"/>
            <a:r>
              <a:rPr lang="de-DE" sz="1400" dirty="0">
                <a:solidFill>
                  <a:srgbClr val="000000"/>
                </a:solidFill>
              </a:rPr>
              <a:t>R</a:t>
            </a:r>
            <a:r>
              <a:rPr lang="de-DE" sz="1400" baseline="30000" dirty="0">
                <a:solidFill>
                  <a:srgbClr val="000000"/>
                </a:solidFill>
              </a:rPr>
              <a:t>3</a:t>
            </a:r>
            <a:r>
              <a:rPr lang="de-DE" sz="1400" dirty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48" name="Textfeld 47"/>
          <p:cNvSpPr txBox="1"/>
          <p:nvPr/>
        </p:nvSpPr>
        <p:spPr>
          <a:xfrm rot="18366566">
            <a:off x="5984545" y="3844149"/>
            <a:ext cx="1434388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defTabSz="457200">
              <a:defRPr>
                <a:solidFill>
                  <a:srgbClr val="000000"/>
                </a:solidFill>
              </a:defRPr>
            </a:lvl1pPr>
          </a:lstStyle>
          <a:p>
            <a:r>
              <a:rPr lang="de-DE" sz="1200" dirty="0"/>
              <a:t>HISPEC/DESPEC</a:t>
            </a:r>
          </a:p>
        </p:txBody>
      </p:sp>
      <p:sp>
        <p:nvSpPr>
          <p:cNvPr id="49" name="Textfeld 48"/>
          <p:cNvSpPr txBox="1"/>
          <p:nvPr/>
        </p:nvSpPr>
        <p:spPr>
          <a:xfrm rot="18366566">
            <a:off x="4991013" y="3865823"/>
            <a:ext cx="1309782" cy="27699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 defTabSz="457200">
              <a:defRPr>
                <a:solidFill>
                  <a:srgbClr val="000000"/>
                </a:solidFill>
              </a:defRPr>
            </a:lvl1pPr>
          </a:lstStyle>
          <a:p>
            <a:r>
              <a:rPr lang="de-DE" sz="1200" dirty="0"/>
              <a:t>MATS &amp; </a:t>
            </a:r>
            <a:r>
              <a:rPr lang="de-DE" sz="1200" dirty="0" err="1"/>
              <a:t>LaSpec</a:t>
            </a:r>
            <a:endParaRPr lang="de-DE" sz="1200" dirty="0"/>
          </a:p>
        </p:txBody>
      </p:sp>
      <p:sp>
        <p:nvSpPr>
          <p:cNvPr id="50" name="Textfeld 49"/>
          <p:cNvSpPr txBox="1"/>
          <p:nvPr/>
        </p:nvSpPr>
        <p:spPr>
          <a:xfrm>
            <a:off x="3203848" y="5193818"/>
            <a:ext cx="800219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 defTabSz="457200"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SFRS</a:t>
            </a:r>
          </a:p>
        </p:txBody>
      </p:sp>
      <p:sp>
        <p:nvSpPr>
          <p:cNvPr id="51" name="Textfeld 4"/>
          <p:cNvSpPr txBox="1"/>
          <p:nvPr/>
        </p:nvSpPr>
        <p:spPr>
          <a:xfrm>
            <a:off x="1979712" y="5697874"/>
            <a:ext cx="1091838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defTabSz="457200">
              <a:defRPr sz="1600">
                <a:solidFill>
                  <a:srgbClr val="000000"/>
                </a:solidFill>
              </a:defRPr>
            </a:lvl1pPr>
          </a:lstStyle>
          <a:p>
            <a:pPr algn="ctr"/>
            <a:r>
              <a:rPr lang="de-DE" sz="1200" dirty="0" err="1"/>
              <a:t>production</a:t>
            </a:r>
            <a:endParaRPr lang="de-DE" sz="1200" dirty="0"/>
          </a:p>
          <a:p>
            <a:pPr algn="ctr"/>
            <a:r>
              <a:rPr lang="de-DE" sz="1200" dirty="0" err="1"/>
              <a:t>target</a:t>
            </a:r>
            <a:endParaRPr lang="de-DE" sz="1200" dirty="0"/>
          </a:p>
        </p:txBody>
      </p:sp>
      <p:sp>
        <p:nvSpPr>
          <p:cNvPr id="52" name="Textfeld 51"/>
          <p:cNvSpPr txBox="1"/>
          <p:nvPr/>
        </p:nvSpPr>
        <p:spPr>
          <a:xfrm>
            <a:off x="395536" y="5589240"/>
            <a:ext cx="569387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 defTabSz="457200">
              <a:defRPr>
                <a:solidFill>
                  <a:srgbClr val="000000"/>
                </a:solidFill>
              </a:defRPr>
            </a:lvl1pPr>
          </a:lstStyle>
          <a:p>
            <a:r>
              <a:rPr lang="en-US" b="1" dirty="0" smtClean="0"/>
              <a:t>SIS</a:t>
            </a:r>
            <a:br>
              <a:rPr lang="en-US" b="1" dirty="0" smtClean="0"/>
            </a:br>
            <a:r>
              <a:rPr lang="en-US" b="1" dirty="0" smtClean="0"/>
              <a:t>100</a:t>
            </a:r>
            <a:endParaRPr lang="en-US" b="1" dirty="0"/>
          </a:p>
        </p:txBody>
      </p:sp>
      <p:sp>
        <p:nvSpPr>
          <p:cNvPr id="13321" name="Pfeil nach rechts 13320"/>
          <p:cNvSpPr/>
          <p:nvPr/>
        </p:nvSpPr>
        <p:spPr>
          <a:xfrm>
            <a:off x="1259484" y="5661248"/>
            <a:ext cx="432196" cy="445944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4932040" y="1955448"/>
            <a:ext cx="3531129" cy="9694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defTabSz="457200">
              <a:defRPr sz="1900">
                <a:solidFill>
                  <a:srgbClr val="000000"/>
                </a:solidFill>
              </a:defRPr>
            </a:lvl1pPr>
          </a:lstStyle>
          <a:p>
            <a:pPr algn="ctr"/>
            <a:r>
              <a:rPr lang="en-US" dirty="0" smtClean="0"/>
              <a:t>High SIS100 energies + SFRS: superior </a:t>
            </a:r>
            <a:r>
              <a:rPr lang="en-US" dirty="0"/>
              <a:t>charge separation </a:t>
            </a:r>
          </a:p>
          <a:p>
            <a:pPr algn="ctr"/>
            <a:r>
              <a:rPr lang="en-US" dirty="0"/>
              <a:t>and beam </a:t>
            </a:r>
            <a:r>
              <a:rPr lang="en-US" dirty="0" smtClean="0"/>
              <a:t>quality</a:t>
            </a:r>
            <a:endParaRPr lang="en-US" dirty="0"/>
          </a:p>
        </p:txBody>
      </p:sp>
      <p:sp>
        <p:nvSpPr>
          <p:cNvPr id="14" name="Rechteck 13"/>
          <p:cNvSpPr/>
          <p:nvPr/>
        </p:nvSpPr>
        <p:spPr>
          <a:xfrm>
            <a:off x="4427984" y="2996952"/>
            <a:ext cx="4451584" cy="38189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40968"/>
            <a:ext cx="4523592" cy="3677353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38" y="719410"/>
            <a:ext cx="760847" cy="6213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54" y="2496856"/>
            <a:ext cx="747288" cy="665840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141" y="1716777"/>
            <a:ext cx="1146084" cy="677332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059" y="2636912"/>
            <a:ext cx="951898" cy="850885"/>
          </a:xfrm>
          <a:prstGeom prst="rect">
            <a:avLst/>
          </a:prstGeom>
        </p:spPr>
      </p:pic>
      <p:sp>
        <p:nvSpPr>
          <p:cNvPr id="35" name="Textfeld 34"/>
          <p:cNvSpPr txBox="1"/>
          <p:nvPr/>
        </p:nvSpPr>
        <p:spPr>
          <a:xfrm>
            <a:off x="251520" y="2462699"/>
            <a:ext cx="622706" cy="2308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900" dirty="0" smtClean="0">
                <a:solidFill>
                  <a:prstClr val="white"/>
                </a:solidFill>
              </a:rPr>
              <a:t>Nova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1259632" y="2174667"/>
            <a:ext cx="1293020" cy="2308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900" dirty="0" smtClean="0">
                <a:solidFill>
                  <a:prstClr val="white"/>
                </a:solidFill>
              </a:rPr>
              <a:t>Type I Supernova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2987824" y="1238563"/>
            <a:ext cx="1293020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000" dirty="0" smtClean="0">
                <a:solidFill>
                  <a:prstClr val="white"/>
                </a:solidFill>
              </a:rPr>
              <a:t>Neutron </a:t>
            </a:r>
            <a:r>
              <a:rPr lang="en-US" sz="900" dirty="0" smtClean="0">
                <a:solidFill>
                  <a:prstClr val="white"/>
                </a:solidFill>
              </a:rPr>
              <a:t>Star Merger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1296000" y="3429000"/>
            <a:ext cx="622706" cy="2308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900" dirty="0" smtClean="0">
                <a:solidFill>
                  <a:prstClr val="white"/>
                </a:solidFill>
              </a:rPr>
              <a:t>Sun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2555776" y="2584800"/>
            <a:ext cx="1293020" cy="2308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900" dirty="0" smtClean="0">
                <a:solidFill>
                  <a:prstClr val="white"/>
                </a:solidFill>
              </a:rPr>
              <a:t>Type II Supernova</a:t>
            </a:r>
          </a:p>
        </p:txBody>
      </p:sp>
      <p:sp>
        <p:nvSpPr>
          <p:cNvPr id="41" name="Rechteck 40"/>
          <p:cNvSpPr/>
          <p:nvPr/>
        </p:nvSpPr>
        <p:spPr>
          <a:xfrm>
            <a:off x="8689800" y="6444044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125CBDDA-5CCF-8748-8988-9DC6C8981774}" type="slidenum">
              <a:rPr lang="de-DE" sz="1200">
                <a:solidFill>
                  <a:prstClr val="black"/>
                </a:solidFill>
              </a:rPr>
              <a:pPr/>
              <a:t>20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6181200" y="5683484"/>
            <a:ext cx="1693300" cy="1061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230958" y="5589240"/>
            <a:ext cx="1877546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0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SPES-LNL</a:t>
            </a:r>
          </a:p>
        </p:txBody>
      </p:sp>
    </p:spTree>
    <p:extLst>
      <p:ext uri="{BB962C8B-B14F-4D97-AF65-F5344CB8AC3E}">
        <p14:creationId xmlns:p14="http://schemas.microsoft.com/office/powerpoint/2010/main" val="240912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25425"/>
            <a:ext cx="9145016" cy="539279"/>
          </a:xfrm>
        </p:spPr>
        <p:txBody>
          <a:bodyPr/>
          <a:lstStyle/>
          <a:p>
            <a:r>
              <a:rPr lang="en-US" dirty="0"/>
              <a:t>Physics </a:t>
            </a:r>
            <a:r>
              <a:rPr lang="en-US" dirty="0" smtClean="0"/>
              <a:t>goals/ highlights </a:t>
            </a:r>
            <a:r>
              <a:rPr lang="en-US" dirty="0"/>
              <a:t>of the NUSTAR </a:t>
            </a:r>
            <a:r>
              <a:rPr lang="en-US" dirty="0" smtClean="0"/>
              <a:t>program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5538"/>
            <a:ext cx="8686800" cy="5256212"/>
          </a:xfrm>
        </p:spPr>
        <p:txBody>
          <a:bodyPr/>
          <a:lstStyle/>
          <a:p>
            <a:pPr marL="790575" lvl="1" indent="-457200" algn="just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Understanding </a:t>
            </a:r>
            <a:r>
              <a:rPr lang="en-US" sz="2800" dirty="0">
                <a:solidFill>
                  <a:srgbClr val="000000"/>
                </a:solidFill>
              </a:rPr>
              <a:t>the 3</a:t>
            </a:r>
            <a:r>
              <a:rPr lang="en-US" sz="2800" baseline="30000" dirty="0">
                <a:solidFill>
                  <a:srgbClr val="000000"/>
                </a:solidFill>
              </a:rPr>
              <a:t>rd</a:t>
            </a:r>
            <a:r>
              <a:rPr lang="en-US" sz="2800" dirty="0">
                <a:solidFill>
                  <a:srgbClr val="000000"/>
                </a:solidFill>
              </a:rPr>
              <a:t> r-process peak by means of comprehensive measurements of masses, lifetimes, neutron </a:t>
            </a:r>
            <a:r>
              <a:rPr lang="en-US" sz="2800" dirty="0" err="1">
                <a:solidFill>
                  <a:srgbClr val="000000"/>
                </a:solidFill>
              </a:rPr>
              <a:t>branchings</a:t>
            </a:r>
            <a:r>
              <a:rPr lang="en-US" sz="2800" dirty="0">
                <a:solidFill>
                  <a:srgbClr val="000000"/>
                </a:solidFill>
              </a:rPr>
              <a:t>, dipole strength, and level structure along the N=126 isotones;</a:t>
            </a:r>
          </a:p>
          <a:p>
            <a:pPr marL="790575" lvl="1" indent="-457200" algn="just">
              <a:buFont typeface="Arial"/>
              <a:buChar char="•"/>
            </a:pPr>
            <a:r>
              <a:rPr lang="en-US" sz="2800" dirty="0"/>
              <a:t>Equation of State (</a:t>
            </a:r>
            <a:r>
              <a:rPr lang="en-US" sz="2800" dirty="0" err="1"/>
              <a:t>EoS</a:t>
            </a:r>
            <a:r>
              <a:rPr lang="en-US" sz="2800" dirty="0"/>
              <a:t>) of asymmetric matter by means of measuring the dipole </a:t>
            </a:r>
            <a:r>
              <a:rPr lang="en-US" sz="2800" dirty="0" err="1"/>
              <a:t>polarizability</a:t>
            </a:r>
            <a:r>
              <a:rPr lang="en-US" sz="2800" dirty="0"/>
              <a:t> and </a:t>
            </a:r>
            <a:r>
              <a:rPr lang="en-US" sz="2800" dirty="0" smtClean="0"/>
              <a:t>neutron-skin </a:t>
            </a:r>
            <a:r>
              <a:rPr lang="en-US" sz="2800" dirty="0"/>
              <a:t>thicknesses of tin isotopes with N larger than 82 (in combination </a:t>
            </a:r>
            <a:r>
              <a:rPr lang="en-US" sz="2800" dirty="0" smtClean="0"/>
              <a:t>with </a:t>
            </a:r>
            <a:r>
              <a:rPr lang="en-US" sz="2800" dirty="0"/>
              <a:t>the results of the first highlight);</a:t>
            </a:r>
          </a:p>
          <a:p>
            <a:pPr marL="790575" lvl="1" indent="-457200" algn="just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Exotic </a:t>
            </a:r>
            <a:r>
              <a:rPr lang="en-US" sz="2800" dirty="0" err="1">
                <a:solidFill>
                  <a:srgbClr val="000000"/>
                </a:solidFill>
              </a:rPr>
              <a:t>hypernuclei</a:t>
            </a:r>
            <a:r>
              <a:rPr lang="en-US" sz="2800" dirty="0">
                <a:solidFill>
                  <a:srgbClr val="000000"/>
                </a:solidFill>
              </a:rPr>
              <a:t> with very large N/Z asymmetry.</a:t>
            </a:r>
          </a:p>
          <a:p>
            <a:pPr algn="just"/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7217C7-E5FA-554C-BAF5-93F559701703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600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oliennummernplatzhalt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218363" y="6553200"/>
            <a:ext cx="74612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65D5AA8-6BFC-4308-A2CE-C02C5A8CE9A4}" type="slidenum">
              <a:rPr lang="de-DE" altLang="en-US" sz="1000">
                <a:solidFill>
                  <a:srgbClr val="333333"/>
                </a:solidFill>
                <a:cs typeface="Arial" pitchFamily="34" charset="0"/>
              </a:rPr>
              <a:pPr eaLnBrk="1" hangingPunct="1"/>
              <a:t>22</a:t>
            </a:fld>
            <a:endParaRPr lang="de-DE" altLang="en-US" sz="1000" dirty="0">
              <a:solidFill>
                <a:srgbClr val="333333"/>
              </a:solidFill>
              <a:cs typeface="Arial" pitchFamily="34" charset="0"/>
            </a:endParaRPr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38" y="719138"/>
            <a:ext cx="760412" cy="622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Bil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212850"/>
            <a:ext cx="3951287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Bild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1391637"/>
            <a:ext cx="427037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Textfeld 10"/>
          <p:cNvSpPr txBox="1">
            <a:spLocks noChangeArrowheads="1"/>
          </p:cNvSpPr>
          <p:nvPr/>
        </p:nvSpPr>
        <p:spPr bwMode="auto">
          <a:xfrm>
            <a:off x="4478338" y="4230087"/>
            <a:ext cx="4665662" cy="143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en-US" sz="1600" b="1" dirty="0">
                <a:solidFill>
                  <a:srgbClr val="000000"/>
                </a:solidFill>
              </a:rPr>
              <a:t>GLAD </a:t>
            </a:r>
            <a:r>
              <a:rPr lang="de-DE" altLang="en-US" sz="1600" b="1" dirty="0" err="1" smtClean="0">
                <a:solidFill>
                  <a:srgbClr val="000000"/>
                </a:solidFill>
              </a:rPr>
              <a:t>magnet</a:t>
            </a:r>
            <a:r>
              <a:rPr lang="de-DE" altLang="en-US" sz="1600" b="1" dirty="0" smtClean="0">
                <a:solidFill>
                  <a:srgbClr val="000000"/>
                </a:solidFill>
              </a:rPr>
              <a:t> (French in-kind </a:t>
            </a:r>
            <a:r>
              <a:rPr lang="de-DE" altLang="en-US" sz="1600" b="1" dirty="0" err="1" smtClean="0">
                <a:solidFill>
                  <a:srgbClr val="000000"/>
                </a:solidFill>
              </a:rPr>
              <a:t>contribution</a:t>
            </a:r>
            <a:r>
              <a:rPr lang="de-DE" altLang="en-US" sz="1600" b="1" dirty="0" smtClean="0">
                <a:solidFill>
                  <a:srgbClr val="000000"/>
                </a:solidFill>
              </a:rPr>
              <a:t>)</a:t>
            </a:r>
            <a:endParaRPr lang="de-DE" altLang="en-US" sz="1600" b="1" dirty="0">
              <a:solidFill>
                <a:srgbClr val="000000"/>
              </a:solidFill>
            </a:endParaRPr>
          </a:p>
          <a:p>
            <a:pPr eaLnBrk="1" hangingPunct="1"/>
            <a:endParaRPr lang="de-DE" altLang="en-US" sz="1600" dirty="0">
              <a:solidFill>
                <a:srgbClr val="000000"/>
              </a:solidFill>
            </a:endParaRPr>
          </a:p>
          <a:p>
            <a:pPr eaLnBrk="1" hangingPunct="1"/>
            <a:r>
              <a:rPr lang="de-DE" altLang="en-US" sz="1600" b="1" dirty="0">
                <a:solidFill>
                  <a:srgbClr val="002060"/>
                </a:solidFill>
              </a:rPr>
              <a:t>In 2018, </a:t>
            </a:r>
            <a:r>
              <a:rPr lang="en-US" altLang="en-US" sz="1600" b="1" dirty="0">
                <a:solidFill>
                  <a:srgbClr val="002060"/>
                </a:solidFill>
              </a:rPr>
              <a:t>start</a:t>
            </a:r>
            <a:r>
              <a:rPr lang="de-DE" altLang="en-US" sz="1600" b="1" dirty="0">
                <a:solidFill>
                  <a:srgbClr val="002060"/>
                </a:solidFill>
              </a:rPr>
              <a:t> </a:t>
            </a:r>
            <a:r>
              <a:rPr lang="en-US" altLang="en-US" sz="1600" b="1" dirty="0">
                <a:solidFill>
                  <a:srgbClr val="002060"/>
                </a:solidFill>
              </a:rPr>
              <a:t>of</a:t>
            </a:r>
            <a:r>
              <a:rPr lang="de-DE" altLang="en-US" sz="1600" b="1" dirty="0">
                <a:solidFill>
                  <a:srgbClr val="002060"/>
                </a:solidFill>
              </a:rPr>
              <a:t>  </a:t>
            </a:r>
            <a:r>
              <a:rPr lang="en-US" altLang="en-US" sz="1600" b="1" dirty="0">
                <a:solidFill>
                  <a:srgbClr val="002060"/>
                </a:solidFill>
              </a:rPr>
              <a:t>physics</a:t>
            </a:r>
            <a:r>
              <a:rPr lang="de-DE" altLang="en-US" sz="1600" b="1" dirty="0">
                <a:solidFill>
                  <a:srgbClr val="002060"/>
                </a:solidFill>
              </a:rPr>
              <a:t> </a:t>
            </a:r>
            <a:r>
              <a:rPr lang="en-US" altLang="en-US" sz="1600" b="1" dirty="0">
                <a:solidFill>
                  <a:srgbClr val="002060"/>
                </a:solidFill>
              </a:rPr>
              <a:t>program</a:t>
            </a:r>
            <a:r>
              <a:rPr lang="de-DE" altLang="en-US" sz="1600" b="1" dirty="0">
                <a:solidFill>
                  <a:srgbClr val="002060"/>
                </a:solidFill>
              </a:rPr>
              <a:t> </a:t>
            </a:r>
            <a:r>
              <a:rPr lang="en-US" altLang="en-US" sz="1600" b="1" dirty="0">
                <a:solidFill>
                  <a:srgbClr val="002060"/>
                </a:solidFill>
              </a:rPr>
              <a:t>with</a:t>
            </a:r>
            <a:r>
              <a:rPr lang="de-DE" altLang="en-US" sz="1600" b="1" dirty="0">
                <a:solidFill>
                  <a:srgbClr val="002060"/>
                </a:solidFill>
              </a:rPr>
              <a:t> GLAD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1600" dirty="0">
                <a:solidFill>
                  <a:srgbClr val="000000"/>
                </a:solidFill>
              </a:rPr>
              <a:t>using</a:t>
            </a:r>
            <a:r>
              <a:rPr lang="de-DE" altLang="en-US" sz="1600" dirty="0">
                <a:solidFill>
                  <a:srgbClr val="000000"/>
                </a:solidFill>
              </a:rPr>
              <a:t> </a:t>
            </a:r>
            <a:r>
              <a:rPr lang="en-US" altLang="en-US" sz="1600" dirty="0">
                <a:solidFill>
                  <a:srgbClr val="000000"/>
                </a:solidFill>
              </a:rPr>
              <a:t>beams</a:t>
            </a:r>
            <a:r>
              <a:rPr lang="de-DE" altLang="en-US" sz="1600" dirty="0">
                <a:solidFill>
                  <a:srgbClr val="000000"/>
                </a:solidFill>
              </a:rPr>
              <a:t> </a:t>
            </a:r>
            <a:r>
              <a:rPr lang="en-US" altLang="en-US" sz="1600" dirty="0">
                <a:solidFill>
                  <a:srgbClr val="000000"/>
                </a:solidFill>
              </a:rPr>
              <a:t>from</a:t>
            </a:r>
            <a:r>
              <a:rPr lang="de-DE" altLang="en-US" sz="1600" dirty="0">
                <a:solidFill>
                  <a:srgbClr val="000000"/>
                </a:solidFill>
              </a:rPr>
              <a:t> SIS18 </a:t>
            </a:r>
            <a:r>
              <a:rPr lang="en-US" altLang="en-US" sz="1600" dirty="0">
                <a:solidFill>
                  <a:srgbClr val="000000"/>
                </a:solidFill>
              </a:rPr>
              <a:t>and</a:t>
            </a:r>
            <a:r>
              <a:rPr lang="de-DE" altLang="en-US" sz="1600" dirty="0">
                <a:solidFill>
                  <a:srgbClr val="000000"/>
                </a:solidFill>
              </a:rPr>
              <a:t> FRS </a:t>
            </a:r>
            <a:r>
              <a:rPr lang="de-DE" altLang="en-US" sz="1600" dirty="0" smtClean="0">
                <a:solidFill>
                  <a:srgbClr val="000000"/>
                </a:solidFill>
              </a:rPr>
              <a:t>at </a:t>
            </a:r>
            <a:r>
              <a:rPr lang="de-DE" altLang="en-US" sz="1600" dirty="0">
                <a:solidFill>
                  <a:srgbClr val="000000"/>
                </a:solidFill>
              </a:rPr>
              <a:t>1 </a:t>
            </a:r>
            <a:r>
              <a:rPr lang="en-US" altLang="en-US" sz="1600" dirty="0">
                <a:solidFill>
                  <a:srgbClr val="000000"/>
                </a:solidFill>
              </a:rPr>
              <a:t>GeV</a:t>
            </a:r>
            <a:r>
              <a:rPr lang="de-DE" altLang="en-US" sz="1600" dirty="0">
                <a:solidFill>
                  <a:srgbClr val="000000"/>
                </a:solidFill>
              </a:rPr>
              <a:t>/u</a:t>
            </a:r>
          </a:p>
          <a:p>
            <a:pPr eaLnBrk="1" hangingPunct="1"/>
            <a:endParaRPr lang="de-DE" altLang="en-US" sz="1800" dirty="0">
              <a:solidFill>
                <a:srgbClr val="000000"/>
              </a:solidFill>
            </a:endParaRPr>
          </a:p>
        </p:txBody>
      </p:sp>
      <p:pic>
        <p:nvPicPr>
          <p:cNvPr id="51208" name="Bild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3824288"/>
            <a:ext cx="3951287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9" name="Titel 1"/>
          <p:cNvSpPr txBox="1">
            <a:spLocks/>
          </p:cNvSpPr>
          <p:nvPr/>
        </p:nvSpPr>
        <p:spPr bwMode="auto">
          <a:xfrm>
            <a:off x="0" y="250825"/>
            <a:ext cx="91440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DE" altLang="en-US" sz="2200" b="1" dirty="0">
              <a:solidFill>
                <a:srgbClr val="333333"/>
              </a:solidFill>
              <a:cs typeface="Arial" pitchFamily="34" charset="0"/>
            </a:endParaRPr>
          </a:p>
          <a:p>
            <a:pPr eaLnBrk="1" hangingPunct="1"/>
            <a:endParaRPr lang="de-DE" altLang="en-US" sz="2200" b="1" dirty="0">
              <a:solidFill>
                <a:srgbClr val="333333"/>
              </a:solidFill>
              <a:cs typeface="Arial" pitchFamily="34" charset="0"/>
            </a:endParaRPr>
          </a:p>
          <a:p>
            <a:pPr eaLnBrk="1" hangingPunct="1"/>
            <a:r>
              <a:rPr lang="de-DE" altLang="en-US" sz="2500" b="1" dirty="0" smtClean="0">
                <a:solidFill>
                  <a:prstClr val="black"/>
                </a:solidFill>
                <a:cs typeface="Arial" pitchFamily="34" charset="0"/>
              </a:rPr>
              <a:t/>
            </a:r>
            <a:br>
              <a:rPr lang="de-DE" altLang="en-US" sz="2500" b="1" dirty="0" smtClean="0">
                <a:solidFill>
                  <a:prstClr val="black"/>
                </a:solidFill>
                <a:cs typeface="Arial" pitchFamily="34" charset="0"/>
              </a:rPr>
            </a:br>
            <a:r>
              <a:rPr lang="de-DE" altLang="en-US" sz="2500" b="1" dirty="0" smtClean="0">
                <a:solidFill>
                  <a:prstClr val="black"/>
                </a:solidFill>
                <a:cs typeface="Arial" pitchFamily="34" charset="0"/>
              </a:rPr>
              <a:t>SC </a:t>
            </a:r>
            <a:r>
              <a:rPr lang="de-DE" altLang="en-US" sz="2500" b="1" dirty="0">
                <a:solidFill>
                  <a:prstClr val="black"/>
                </a:solidFill>
                <a:cs typeface="Arial" pitchFamily="34" charset="0"/>
              </a:rPr>
              <a:t>R</a:t>
            </a:r>
            <a:r>
              <a:rPr lang="de-DE" altLang="en-US" sz="2500" b="1" baseline="30000" dirty="0">
                <a:solidFill>
                  <a:prstClr val="black"/>
                </a:solidFill>
                <a:cs typeface="Arial" pitchFamily="34" charset="0"/>
              </a:rPr>
              <a:t>3</a:t>
            </a:r>
            <a:r>
              <a:rPr lang="de-DE" altLang="en-US" sz="2500" b="1" dirty="0">
                <a:solidFill>
                  <a:prstClr val="black"/>
                </a:solidFill>
                <a:cs typeface="Arial" pitchFamily="34" charset="0"/>
              </a:rPr>
              <a:t>B Dipole GLAD </a:t>
            </a:r>
            <a:r>
              <a:rPr lang="de-DE" altLang="en-US" sz="2500" b="1" dirty="0" err="1" smtClean="0">
                <a:solidFill>
                  <a:prstClr val="black"/>
                </a:solidFill>
                <a:cs typeface="Arial" pitchFamily="34" charset="0"/>
              </a:rPr>
              <a:t>installed</a:t>
            </a:r>
            <a:r>
              <a:rPr lang="de-DE" altLang="en-US" sz="2500" b="1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de-DE" altLang="en-US" sz="2500" b="1" dirty="0">
                <a:solidFill>
                  <a:prstClr val="black"/>
                </a:solidFill>
                <a:cs typeface="Arial" pitchFamily="34" charset="0"/>
              </a:rPr>
              <a:t>at </a:t>
            </a:r>
            <a:r>
              <a:rPr lang="de-DE" altLang="en-US" sz="2500" b="1" dirty="0" smtClean="0">
                <a:solidFill>
                  <a:prstClr val="black"/>
                </a:solidFill>
                <a:cs typeface="Arial" pitchFamily="34" charset="0"/>
              </a:rPr>
              <a:t>GSI</a:t>
            </a:r>
          </a:p>
          <a:p>
            <a:pPr eaLnBrk="1" hangingPunct="1"/>
            <a:r>
              <a:rPr lang="de-DE" altLang="en-US" sz="2500" b="1" dirty="0" err="1" smtClean="0">
                <a:solidFill>
                  <a:prstClr val="black"/>
                </a:solidFill>
                <a:cs typeface="Arial" pitchFamily="34" charset="0"/>
              </a:rPr>
              <a:t>for</a:t>
            </a:r>
            <a:r>
              <a:rPr lang="de-DE" altLang="en-US" sz="2500" b="1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de-DE" altLang="en-US" sz="2500" b="1" dirty="0" err="1" smtClean="0">
                <a:solidFill>
                  <a:prstClr val="black"/>
                </a:solidFill>
                <a:cs typeface="Arial" pitchFamily="34" charset="0"/>
              </a:rPr>
              <a:t>first</a:t>
            </a:r>
            <a:r>
              <a:rPr lang="de-DE" altLang="en-US" sz="2500" b="1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de-DE" altLang="en-US" sz="2500" b="1" dirty="0" err="1" smtClean="0">
                <a:solidFill>
                  <a:prstClr val="black"/>
                </a:solidFill>
                <a:cs typeface="Arial" pitchFamily="34" charset="0"/>
              </a:rPr>
              <a:t>experiments</a:t>
            </a:r>
            <a:r>
              <a:rPr lang="de-DE" altLang="en-US" sz="2500" b="1" dirty="0" smtClean="0">
                <a:solidFill>
                  <a:prstClr val="black"/>
                </a:solidFill>
                <a:cs typeface="Arial" pitchFamily="34" charset="0"/>
              </a:rPr>
              <a:t> in 2018/19</a:t>
            </a:r>
            <a:endParaRPr lang="de-DE" altLang="en-US" sz="2500" b="1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47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/>
          <p:cNvSpPr/>
          <p:nvPr/>
        </p:nvSpPr>
        <p:spPr>
          <a:xfrm>
            <a:off x="467544" y="6597352"/>
            <a:ext cx="3456384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38" y="719138"/>
            <a:ext cx="760412" cy="622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itel 1"/>
          <p:cNvSpPr txBox="1">
            <a:spLocks/>
          </p:cNvSpPr>
          <p:nvPr/>
        </p:nvSpPr>
        <p:spPr bwMode="auto">
          <a:xfrm>
            <a:off x="0" y="250825"/>
            <a:ext cx="91440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DE" altLang="en-US" sz="2200" b="1" dirty="0">
              <a:solidFill>
                <a:srgbClr val="333333"/>
              </a:solidFill>
              <a:cs typeface="Arial" pitchFamily="34" charset="0"/>
            </a:endParaRPr>
          </a:p>
          <a:p>
            <a:pPr eaLnBrk="1" hangingPunct="1"/>
            <a:endParaRPr lang="de-DE" altLang="en-US" sz="2200" b="1" dirty="0">
              <a:solidFill>
                <a:srgbClr val="333333"/>
              </a:solidFill>
              <a:cs typeface="Arial" pitchFamily="34" charset="0"/>
            </a:endParaRPr>
          </a:p>
          <a:p>
            <a:pPr eaLnBrk="1" hangingPunct="1"/>
            <a:r>
              <a:rPr lang="de-DE" altLang="en-US" sz="2500" b="1" dirty="0" err="1" smtClean="0">
                <a:solidFill>
                  <a:prstClr val="black"/>
                </a:solidFill>
                <a:cs typeface="Arial" pitchFamily="34" charset="0"/>
              </a:rPr>
              <a:t>Novel</a:t>
            </a:r>
            <a:r>
              <a:rPr lang="de-DE" altLang="en-US" sz="2500" b="1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de-DE" altLang="en-US" sz="2500" b="1" dirty="0" err="1" smtClean="0">
                <a:solidFill>
                  <a:prstClr val="black"/>
                </a:solidFill>
                <a:cs typeface="Arial" pitchFamily="34" charset="0"/>
              </a:rPr>
              <a:t>detectors</a:t>
            </a:r>
            <a:r>
              <a:rPr lang="de-DE" altLang="en-US" sz="2500" b="1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de-DE" altLang="en-US" sz="2500" b="1" dirty="0" err="1" smtClean="0">
                <a:solidFill>
                  <a:prstClr val="black"/>
                </a:solidFill>
                <a:cs typeface="Arial" pitchFamily="34" charset="0"/>
              </a:rPr>
              <a:t>developed</a:t>
            </a:r>
            <a:r>
              <a:rPr lang="de-DE" altLang="en-US" sz="2500" b="1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de-DE" altLang="en-US" sz="2500" b="1" dirty="0" err="1" smtClean="0">
                <a:solidFill>
                  <a:prstClr val="black"/>
                </a:solidFill>
                <a:cs typeface="Arial" pitchFamily="34" charset="0"/>
              </a:rPr>
              <a:t>for</a:t>
            </a:r>
            <a:r>
              <a:rPr lang="de-DE" altLang="en-US" sz="2500" b="1" dirty="0" smtClean="0">
                <a:solidFill>
                  <a:prstClr val="black"/>
                </a:solidFill>
                <a:cs typeface="Arial" pitchFamily="34" charset="0"/>
              </a:rPr>
              <a:t> NUSTAR </a:t>
            </a:r>
            <a:endParaRPr lang="de-DE" altLang="en-US" sz="25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Foliennummernplatzhalter 6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218363" y="6553200"/>
            <a:ext cx="74612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028B7F9-E6C7-4DE2-BE3F-36AE1E3D8F82}" type="slidenum">
              <a:rPr lang="de-DE" altLang="en-US" sz="1000">
                <a:solidFill>
                  <a:srgbClr val="333333"/>
                </a:solidFill>
                <a:cs typeface="Arial" pitchFamily="34" charset="0"/>
              </a:rPr>
              <a:pPr eaLnBrk="1" hangingPunct="1"/>
              <a:t>23</a:t>
            </a:fld>
            <a:endParaRPr lang="de-DE" altLang="en-US" sz="1000" dirty="0">
              <a:solidFill>
                <a:srgbClr val="333333"/>
              </a:solidFill>
              <a:cs typeface="Arial" pitchFamily="34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9"/>
          <a:stretch>
            <a:fillRect/>
          </a:stretch>
        </p:blipFill>
        <p:spPr bwMode="auto">
          <a:xfrm>
            <a:off x="5940152" y="1700809"/>
            <a:ext cx="2917380" cy="216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5731904" y="1362254"/>
            <a:ext cx="3275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Ion Catcher </a:t>
            </a:r>
            <a:r>
              <a:rPr lang="de-DE" sz="16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sym typeface="Wingdings" panose="05000000000000000000" pitchFamily="2" charset="2"/>
              </a:rPr>
              <a:t> LEB-MATS/LASPEC</a:t>
            </a:r>
            <a:endParaRPr lang="de-DE" sz="1600" dirty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pic>
        <p:nvPicPr>
          <p:cNvPr id="15" name="Obraz 1" descr="OTPC_photo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8607" y="2106433"/>
            <a:ext cx="2647209" cy="1682607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251520" y="1548081"/>
            <a:ext cx="30963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O-TPC: discovered </a:t>
            </a:r>
            <a:r>
              <a:rPr lang="en-US" sz="1600" dirty="0" smtClean="0">
                <a:solidFill>
                  <a:srgbClr val="000000"/>
                </a:solidFill>
                <a:latin typeface="Symbol" panose="05050102010706020507" pitchFamily="18" charset="2"/>
                <a:ea typeface="ＭＳ Ｐゴシック" charset="0"/>
              </a:rPr>
              <a:t>b</a:t>
            </a:r>
            <a:r>
              <a:rPr lang="en-US" sz="16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-delayed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3p-emission </a:t>
            </a:r>
            <a:r>
              <a:rPr lang="en-US" sz="16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of </a:t>
            </a:r>
            <a:r>
              <a:rPr lang="en-US" sz="1600" baseline="300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31</a:t>
            </a:r>
            <a:r>
              <a:rPr lang="en-US" sz="16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Ar  </a:t>
            </a:r>
            <a:endParaRPr lang="de-DE" sz="1600" dirty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pic>
        <p:nvPicPr>
          <p:cNvPr id="17" name="Рисунок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5666"/>
            <a:ext cx="3347864" cy="225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426327"/>
            <a:ext cx="1386676" cy="874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hteck 18"/>
          <p:cNvSpPr/>
          <p:nvPr/>
        </p:nvSpPr>
        <p:spPr>
          <a:xfrm>
            <a:off x="188471" y="4137112"/>
            <a:ext cx="3438204" cy="330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5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GADAST prototype measurements </a:t>
            </a:r>
            <a:r>
              <a:rPr lang="en-US" sz="155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at </a:t>
            </a:r>
            <a:r>
              <a:rPr lang="en-US" sz="155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S2</a:t>
            </a:r>
          </a:p>
        </p:txBody>
      </p:sp>
      <p:pic>
        <p:nvPicPr>
          <p:cNvPr id="20" name="図 4" descr="IMG_153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433" y="4437112"/>
            <a:ext cx="2773890" cy="225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hteck 20"/>
          <p:cNvSpPr/>
          <p:nvPr/>
        </p:nvSpPr>
        <p:spPr>
          <a:xfrm>
            <a:off x="3889617" y="4137112"/>
            <a:ext cx="27144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600" dirty="0">
                <a:solidFill>
                  <a:sysClr val="windowText" lastClr="000000"/>
                </a:solidFill>
                <a:latin typeface="Times New Roman" charset="0"/>
              </a:rPr>
              <a:t>Full </a:t>
            </a:r>
            <a:r>
              <a:rPr kumimoji="1" lang="en-US" altLang="ja-JP" sz="1600" dirty="0" smtClean="0">
                <a:solidFill>
                  <a:sysClr val="windowText" lastClr="000000"/>
                </a:solidFill>
                <a:latin typeface="Times New Roman" charset="0"/>
              </a:rPr>
              <a:t>integrated </a:t>
            </a:r>
            <a:r>
              <a:rPr kumimoji="1" lang="en-US" altLang="ja-JP" sz="1600" dirty="0">
                <a:solidFill>
                  <a:sysClr val="windowText" lastClr="000000"/>
                </a:solidFill>
                <a:latin typeface="Times New Roman" charset="0"/>
              </a:rPr>
              <a:t>S2 fiber tracker</a:t>
            </a:r>
            <a:endParaRPr kumimoji="1" lang="ja-JP" altLang="en-US" sz="1600" dirty="0">
              <a:solidFill>
                <a:sysClr val="windowText" lastClr="000000"/>
              </a:solidFill>
              <a:latin typeface="Times New Roman" charset="0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955326"/>
            <a:ext cx="2257508" cy="171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hteck 22"/>
          <p:cNvSpPr/>
          <p:nvPr/>
        </p:nvSpPr>
        <p:spPr>
          <a:xfrm>
            <a:off x="7197234" y="4149080"/>
            <a:ext cx="15980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600" dirty="0" smtClean="0">
                <a:solidFill>
                  <a:sysClr val="windowText" lastClr="000000"/>
                </a:solidFill>
                <a:latin typeface="Times New Roman" charset="0"/>
              </a:rPr>
              <a:t>Simulations for a 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600" dirty="0" smtClean="0">
                <a:solidFill>
                  <a:sysClr val="windowText" lastClr="000000"/>
                </a:solidFill>
                <a:latin typeface="Times New Roman" charset="0"/>
              </a:rPr>
              <a:t>pion detector 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600" dirty="0" smtClean="0">
                <a:solidFill>
                  <a:sysClr val="windowText" lastClr="000000"/>
                </a:solidFill>
                <a:latin typeface="Times New Roman" charset="0"/>
              </a:rPr>
              <a:t>integrated at S2 </a:t>
            </a:r>
            <a:endParaRPr kumimoji="1" lang="ja-JP" altLang="en-US" sz="1600" dirty="0">
              <a:solidFill>
                <a:sysClr val="windowText" lastClr="000000"/>
              </a:solidFill>
              <a:latin typeface="Times New Roman" charset="0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56157" y="1828842"/>
            <a:ext cx="1583936" cy="211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hteck 24"/>
          <p:cNvSpPr/>
          <p:nvPr/>
        </p:nvSpPr>
        <p:spPr>
          <a:xfrm>
            <a:off x="3275856" y="1301859"/>
            <a:ext cx="2520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Backward-angle neutron detector for tensor-force </a:t>
            </a:r>
            <a:endParaRPr lang="en-US" sz="1600" dirty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experiments</a:t>
            </a:r>
            <a:endParaRPr lang="de-DE" sz="1600" dirty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72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/>
        </p:nvSpPr>
        <p:spPr>
          <a:xfrm>
            <a:off x="395536" y="2744924"/>
            <a:ext cx="8208912" cy="2196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  <a:defRPr/>
            </a:pPr>
            <a:r>
              <a:rPr lang="en-US" altLang="de-DE" sz="3200" dirty="0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CBM</a:t>
            </a:r>
            <a:endParaRPr lang="en-US" altLang="de-DE" sz="3200" dirty="0">
              <a:solidFill>
                <a:prstClr val="black"/>
              </a:solidFill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  <a:spcBef>
                <a:spcPts val="480"/>
              </a:spcBef>
              <a:buFont typeface="Arial" charset="0"/>
              <a:buChar char="•"/>
              <a:defRPr/>
            </a:pPr>
            <a:endParaRPr lang="en-US" altLang="de-DE" sz="2200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1885950"/>
            <a:ext cx="238125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57" y="764704"/>
            <a:ext cx="881691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395536" y="6597352"/>
            <a:ext cx="3528392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43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2"/>
          <p:cNvGrpSpPr>
            <a:grpSpLocks/>
          </p:cNvGrpSpPr>
          <p:nvPr/>
        </p:nvGrpSpPr>
        <p:grpSpPr bwMode="auto">
          <a:xfrm>
            <a:off x="684213" y="333375"/>
            <a:ext cx="8388350" cy="4248150"/>
            <a:chOff x="782" y="2808"/>
            <a:chExt cx="8592" cy="4900"/>
          </a:xfrm>
        </p:grpSpPr>
        <p:pic>
          <p:nvPicPr>
            <p:cNvPr id="55301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83"/>
            <a:stretch>
              <a:fillRect/>
            </a:stretch>
          </p:blipFill>
          <p:spPr bwMode="auto">
            <a:xfrm>
              <a:off x="782" y="2808"/>
              <a:ext cx="8592" cy="4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302" name="Text Box 4"/>
            <p:cNvSpPr txBox="1">
              <a:spLocks noChangeArrowheads="1"/>
            </p:cNvSpPr>
            <p:nvPr/>
          </p:nvSpPr>
          <p:spPr bwMode="auto">
            <a:xfrm>
              <a:off x="1388" y="7200"/>
              <a:ext cx="4114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Courtesy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 </a:t>
              </a: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of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  </a:t>
              </a:r>
              <a:r>
                <a:rPr lang="de-DE" sz="1400" i="1" dirty="0" smtClean="0">
                  <a:solidFill>
                    <a:srgbClr val="000000"/>
                  </a:solidFill>
                </a:rPr>
                <a:t>K. Fukushima &amp; T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. </a:t>
              </a: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Hatsuda</a:t>
              </a:r>
              <a:endParaRPr lang="de-DE" sz="1400" i="1" dirty="0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55299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200" dirty="0" err="1" smtClean="0">
                <a:solidFill>
                  <a:srgbClr val="002060"/>
                </a:solidFill>
                <a:latin typeface="Tahoma" pitchFamily="34" charset="0"/>
              </a:rPr>
              <a:t>Exploring</a:t>
            </a:r>
            <a:r>
              <a:rPr lang="de-DE" sz="32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200" dirty="0" err="1" smtClean="0">
                <a:solidFill>
                  <a:srgbClr val="002060"/>
                </a:solidFill>
                <a:latin typeface="Tahoma" pitchFamily="34" charset="0"/>
              </a:rPr>
              <a:t>the</a:t>
            </a:r>
            <a:r>
              <a:rPr lang="de-DE" sz="32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200" dirty="0" err="1" smtClean="0">
                <a:solidFill>
                  <a:srgbClr val="002060"/>
                </a:solidFill>
                <a:latin typeface="Tahoma" pitchFamily="34" charset="0"/>
              </a:rPr>
              <a:t>phase</a:t>
            </a:r>
            <a:r>
              <a:rPr lang="de-DE" sz="32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200" dirty="0" err="1" smtClean="0">
                <a:solidFill>
                  <a:srgbClr val="002060"/>
                </a:solidFill>
                <a:latin typeface="Tahoma" pitchFamily="34" charset="0"/>
              </a:rPr>
              <a:t>diagram</a:t>
            </a:r>
            <a:r>
              <a:rPr lang="de-DE" sz="32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200" dirty="0" err="1" smtClean="0">
                <a:solidFill>
                  <a:srgbClr val="002060"/>
                </a:solidFill>
                <a:latin typeface="Tahoma" pitchFamily="34" charset="0"/>
              </a:rPr>
              <a:t>of</a:t>
            </a:r>
            <a:r>
              <a:rPr lang="de-DE" sz="3200" dirty="0" smtClean="0">
                <a:solidFill>
                  <a:srgbClr val="002060"/>
                </a:solidFill>
                <a:latin typeface="Tahoma" pitchFamily="34" charset="0"/>
              </a:rPr>
              <a:t> „</a:t>
            </a:r>
            <a:r>
              <a:rPr lang="de-DE" sz="3200" dirty="0" err="1" smtClean="0">
                <a:solidFill>
                  <a:srgbClr val="002060"/>
                </a:solidFill>
                <a:latin typeface="Tahoma" pitchFamily="34" charset="0"/>
              </a:rPr>
              <a:t>nuclear</a:t>
            </a:r>
            <a:r>
              <a:rPr lang="de-DE" sz="3200" dirty="0" smtClean="0">
                <a:solidFill>
                  <a:srgbClr val="002060"/>
                </a:solidFill>
                <a:latin typeface="Tahoma" pitchFamily="34" charset="0"/>
              </a:rPr>
              <a:t>“ matter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69918" y="1774946"/>
            <a:ext cx="1154113" cy="150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1187624" y="4586352"/>
            <a:ext cx="731719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Search </a:t>
            </a:r>
            <a:r>
              <a:rPr lang="de-DE" sz="2000" u="sng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u="sng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answers</a:t>
            </a:r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u="sng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fundamental </a:t>
            </a:r>
            <a:r>
              <a:rPr lang="de-DE" sz="2000" u="sng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questions</a:t>
            </a:r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de-DE" sz="2000" u="sng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/>
              <a:buChar char="Ø"/>
            </a:pP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properties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at high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densities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342900" indent="-342900">
              <a:buFont typeface="Wingdings"/>
              <a:buChar char="Ø"/>
            </a:pPr>
            <a:r>
              <a:rPr lang="de-DE" sz="2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</a:t>
            </a:r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</a:t>
            </a:r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structure</a:t>
            </a:r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</a:t>
            </a:r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endParaRPr lang="de-DE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What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is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the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origin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of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the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mass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of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the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universe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?</a:t>
            </a:r>
            <a:endParaRPr lang="de-DE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exotic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formes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strange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matter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exist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Pfeil nach rechts 11"/>
          <p:cNvSpPr/>
          <p:nvPr/>
        </p:nvSpPr>
        <p:spPr bwMode="auto">
          <a:xfrm rot="8075703">
            <a:off x="2373186" y="3556448"/>
            <a:ext cx="2380910" cy="484632"/>
          </a:xfrm>
          <a:prstGeom prst="rightArrow">
            <a:avLst/>
          </a:prstGeom>
          <a:solidFill>
            <a:srgbClr val="0070C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>
              <a:solidFill>
                <a:srgbClr val="FF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59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26" y="1239016"/>
            <a:ext cx="4140173" cy="3486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179512" y="620688"/>
            <a:ext cx="8856984" cy="3395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en-US" sz="2400" dirty="0" smtClean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 program:</a:t>
            </a:r>
            <a:r>
              <a:rPr lang="en-US" sz="800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" dirty="0" smtClean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2400" dirty="0" smtClean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Exploring QCD matter at neutron </a:t>
            </a:r>
            <a:r>
              <a:rPr lang="en-US" sz="2400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 </a:t>
            </a:r>
            <a:r>
              <a:rPr lang="en-US" sz="2400" dirty="0" smtClean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core densities (&gt; </a:t>
            </a:r>
            <a:r>
              <a:rPr lang="en-US" sz="2400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lang="el-GR" sz="2400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ρ</a:t>
            </a:r>
            <a:r>
              <a:rPr lang="de-DE" sz="2400" baseline="-25000" dirty="0" smtClean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de-DE" sz="2400" dirty="0" smtClean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>
              <a:spcBef>
                <a:spcPts val="500"/>
              </a:spcBef>
            </a:pPr>
            <a:endParaRPr lang="en-US" sz="800" dirty="0">
              <a:solidFill>
                <a:srgbClr val="C00000"/>
              </a:solidFill>
              <a:uFill>
                <a:solidFill>
                  <a:srgbClr val="000000"/>
                </a:solidFill>
              </a:u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/>
              <a:buChar char="Ø"/>
            </a:pPr>
            <a:r>
              <a:rPr lang="en-US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 matter equation of state</a:t>
            </a:r>
          </a:p>
          <a:p>
            <a:pPr marL="342900" indent="-342900">
              <a:buFont typeface="Wingdings"/>
              <a:buChar char="Ø"/>
            </a:pPr>
            <a:r>
              <a:rPr lang="en-US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search for phase transition, </a:t>
            </a:r>
          </a:p>
          <a:p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phase coexistence, exotic phases</a:t>
            </a:r>
          </a:p>
          <a:p>
            <a:pPr marL="342900" indent="-342900">
              <a:buFont typeface="Wingdings"/>
              <a:buChar char="Ø"/>
            </a:pPr>
            <a:r>
              <a:rPr lang="en-US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onset of Chiral symmetry restoration</a:t>
            </a:r>
          </a:p>
          <a:p>
            <a:pPr marL="342900" indent="-342900">
              <a:buFont typeface="Wingdings"/>
              <a:buChar char="Ø"/>
            </a:pPr>
            <a:r>
              <a:rPr lang="en-US" dirty="0" err="1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hypernuclei</a:t>
            </a:r>
            <a:r>
              <a:rPr lang="en-US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strange matter</a:t>
            </a:r>
          </a:p>
          <a:p>
            <a:pPr>
              <a:spcBef>
                <a:spcPts val="500"/>
              </a:spcBef>
            </a:pPr>
            <a:endParaRPr lang="en-US" sz="1400" dirty="0" smtClea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500"/>
              </a:spcBef>
            </a:pPr>
            <a:endParaRPr lang="en-US" sz="1400" dirty="0" smtClea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500"/>
              </a:spcBef>
            </a:pPr>
            <a:endParaRPr lang="en-US" sz="2400" dirty="0" smtClean="0">
              <a:solidFill>
                <a:srgbClr val="C00000"/>
              </a:solidFill>
              <a:uFill>
                <a:solidFill>
                  <a:srgbClr val="000000"/>
                </a:solidFill>
              </a:u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79512" y="44624"/>
            <a:ext cx="8964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CBM: Focus on SIS100 beam </a:t>
            </a:r>
            <a:r>
              <a:rPr lang="de-DE" sz="32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endParaRPr lang="de-DE" sz="32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7CB1-29D0-4412-AB16-BFF5A6FE626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 descr="C:\Users\senger\AppData\Local\Temp\InteractionRates_withStarFt_B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25850"/>
            <a:ext cx="3600400" cy="351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feil nach rechts 7"/>
          <p:cNvSpPr/>
          <p:nvPr/>
        </p:nvSpPr>
        <p:spPr bwMode="auto">
          <a:xfrm rot="12560149">
            <a:off x="2205431" y="4171128"/>
            <a:ext cx="2363209" cy="249584"/>
          </a:xfrm>
          <a:prstGeom prst="rightArrow">
            <a:avLst/>
          </a:prstGeom>
          <a:solidFill>
            <a:srgbClr val="0070C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427984" y="4740240"/>
            <a:ext cx="45005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/>
              <a:buChar char="Ø"/>
            </a:pPr>
            <a:r>
              <a:rPr lang="en-US" dirty="0" smtClean="0">
                <a:solidFill>
                  <a:srgbClr val="0000CC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physics insights by “pushing” interactions rates up to 10 MHz</a:t>
            </a:r>
          </a:p>
          <a:p>
            <a:pPr marL="342900" indent="-342900">
              <a:buFont typeface="Wingdings"/>
              <a:buChar char="Ø"/>
            </a:pPr>
            <a:r>
              <a:rPr lang="en-US" dirty="0" smtClean="0">
                <a:solidFill>
                  <a:srgbClr val="0000CC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optimized </a:t>
            </a:r>
            <a:r>
              <a:rPr lang="en-US" dirty="0">
                <a:solidFill>
                  <a:srgbClr val="0000CC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precision </a:t>
            </a:r>
            <a:r>
              <a:rPr lang="en-US" dirty="0" smtClean="0">
                <a:solidFill>
                  <a:srgbClr val="0000CC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measurements </a:t>
            </a:r>
            <a:r>
              <a:rPr lang="en-US" dirty="0">
                <a:solidFill>
                  <a:srgbClr val="0000CC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rare </a:t>
            </a:r>
            <a:r>
              <a:rPr lang="en-US" dirty="0" smtClean="0">
                <a:solidFill>
                  <a:srgbClr val="0000CC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probes </a:t>
            </a:r>
            <a:r>
              <a:rPr lang="en-US" dirty="0">
                <a:solidFill>
                  <a:srgbClr val="0000CC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(hyperons, </a:t>
            </a:r>
            <a:r>
              <a:rPr lang="en-US" dirty="0" err="1">
                <a:solidFill>
                  <a:srgbClr val="0000CC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hypernuclei</a:t>
            </a:r>
            <a:r>
              <a:rPr lang="en-US" dirty="0">
                <a:solidFill>
                  <a:srgbClr val="0000CC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>
                <a:solidFill>
                  <a:srgbClr val="0000CC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dileptons</a:t>
            </a:r>
            <a:r>
              <a:rPr lang="en-US" dirty="0">
                <a:solidFill>
                  <a:srgbClr val="0000CC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charm)</a:t>
            </a:r>
          </a:p>
          <a:p>
            <a:pPr marL="342900" indent="-342900">
              <a:buFont typeface="Wingdings"/>
              <a:buChar char="Ø"/>
            </a:pPr>
            <a:endParaRPr lang="en-US" sz="20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90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490" y="5071275"/>
            <a:ext cx="2072230" cy="22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http://cbm.uni-muenster.de/testbeam2016/more/fotos/selected/l_DSC00931.JPG"/>
          <p:cNvPicPr>
            <a:picLocks noChangeAspect="1" noChangeArrowheads="1"/>
          </p:cNvPicPr>
          <p:nvPr/>
        </p:nvPicPr>
        <p:blipFill rotWithShape="1">
          <a:blip r:embed="rId3"/>
          <a:srcRect t="34735" b="20355"/>
          <a:stretch/>
        </p:blipFill>
        <p:spPr bwMode="auto">
          <a:xfrm>
            <a:off x="5813868" y="2464898"/>
            <a:ext cx="3179660" cy="214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649" y="2412115"/>
            <a:ext cx="2373912" cy="2593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66036" y="2437031"/>
            <a:ext cx="3258092" cy="2169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588184" y="5127398"/>
            <a:ext cx="10615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smtClean="0">
                <a:solidFill>
                  <a:srgbClr val="FFFFFF"/>
                </a:solidFill>
                <a:cs typeface="Arial" charset="0"/>
              </a:rPr>
              <a:t>Diamond</a:t>
            </a: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518863" y="2511113"/>
            <a:ext cx="600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>
                <a:solidFill>
                  <a:srgbClr val="FFFFFF"/>
                </a:solidFill>
                <a:cs typeface="Arial" charset="0"/>
              </a:rPr>
              <a:t>TRD</a:t>
            </a:r>
            <a:endParaRPr lang="en-US" sz="16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6995773" y="2828677"/>
            <a:ext cx="590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>
                <a:solidFill>
                  <a:srgbClr val="FFFFFF"/>
                </a:solidFill>
                <a:cs typeface="Arial" charset="0"/>
              </a:rPr>
              <a:t>TOF</a:t>
            </a:r>
            <a:endParaRPr lang="en-US" sz="16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3059832" y="2550753"/>
            <a:ext cx="792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>
                <a:solidFill>
                  <a:srgbClr val="FFFFFF"/>
                </a:solidFill>
                <a:cs typeface="Arial" charset="0"/>
              </a:rPr>
              <a:t>MUCH</a:t>
            </a:r>
            <a:endParaRPr lang="en-US" sz="1600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2" name="Picture 15" descr="http://cbm.uni-muenster.de/testbeam2016/more/fotos/selected/l_DSC0087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28019" y="4725144"/>
            <a:ext cx="2647950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3397731" y="4960125"/>
            <a:ext cx="63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>
                <a:solidFill>
                  <a:srgbClr val="FFFFFF"/>
                </a:solidFill>
                <a:cs typeface="Arial" charset="0"/>
              </a:rPr>
              <a:t>DAQ</a:t>
            </a:r>
            <a:endParaRPr lang="en-US" sz="16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18864" y="116632"/>
            <a:ext cx="82296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detector and DAQ tests at CERN SPS</a:t>
            </a:r>
            <a:endParaRPr lang="de-DE" sz="32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-48427" y="756989"/>
            <a:ext cx="8935251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Aft>
                <a:spcPct val="50000"/>
              </a:spcAft>
              <a:buClr>
                <a:srgbClr val="F28E00"/>
              </a:buClr>
            </a:pP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24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Successfull</a:t>
            </a:r>
            <a:r>
              <a:rPr lang="de-DE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de-DE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operation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detectors</a:t>
            </a:r>
            <a:r>
              <a:rPr lang="de-DE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DAQ </a:t>
            </a:r>
            <a:r>
              <a:rPr lang="de-DE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</a:t>
            </a:r>
            <a:endParaRPr lang="de-DE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  <a:spcAft>
                <a:spcPct val="50000"/>
              </a:spcAft>
              <a:buClr>
                <a:srgbClr val="F28E00"/>
              </a:buClr>
            </a:pP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Events </a:t>
            </a:r>
            <a:r>
              <a:rPr lang="de-DE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successfully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reconstructed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free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-streaming </a:t>
            </a:r>
            <a:r>
              <a:rPr lang="de-DE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endParaRPr lang="de-DE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  <a:spcAft>
                <a:spcPct val="50000"/>
              </a:spcAft>
              <a:buClr>
                <a:srgbClr val="F28E00"/>
              </a:buClr>
            </a:pP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</a:t>
            </a:r>
            <a:r>
              <a:rPr lang="de-DE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quality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allows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investigation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performance</a:t>
            </a:r>
            <a:endParaRPr lang="de-DE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6"/>
          <a:stretch/>
        </p:blipFill>
        <p:spPr bwMode="auto">
          <a:xfrm>
            <a:off x="5148064" y="4653136"/>
            <a:ext cx="3984199" cy="2228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754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HADES Preparation for FAIR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291598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6437" y="1548119"/>
            <a:ext cx="4343892" cy="4879375"/>
          </a:xfrm>
        </p:spPr>
        <p:txBody>
          <a:bodyPr>
            <a:noAutofit/>
          </a:bodyPr>
          <a:lstStyle/>
          <a:p>
            <a:r>
              <a:rPr lang="en-US" sz="2000" u="sng" dirty="0" smtClean="0"/>
              <a:t>Detector upgrades</a:t>
            </a:r>
          </a:p>
          <a:p>
            <a:pPr lvl="1"/>
            <a:r>
              <a:rPr lang="en-US" sz="1700" dirty="0" smtClean="0">
                <a:solidFill>
                  <a:schemeClr val="tx2"/>
                </a:solidFill>
              </a:rPr>
              <a:t>ECAL</a:t>
            </a:r>
            <a:r>
              <a:rPr lang="en-US" sz="1700" dirty="0" smtClean="0"/>
              <a:t> </a:t>
            </a:r>
          </a:p>
          <a:p>
            <a:pPr lvl="1"/>
            <a:r>
              <a:rPr lang="en-US" sz="1700" dirty="0" smtClean="0">
                <a:solidFill>
                  <a:schemeClr val="tx2"/>
                </a:solidFill>
              </a:rPr>
              <a:t>RICH-700</a:t>
            </a:r>
            <a:r>
              <a:rPr lang="en-US" sz="1700" dirty="0" smtClean="0"/>
              <a:t> (synergy with CBM – UV detector)</a:t>
            </a:r>
          </a:p>
          <a:p>
            <a:pPr lvl="1"/>
            <a:r>
              <a:rPr lang="en-US" sz="1700" dirty="0" smtClean="0">
                <a:solidFill>
                  <a:schemeClr val="tx2"/>
                </a:solidFill>
              </a:rPr>
              <a:t>MDC-FEE</a:t>
            </a:r>
            <a:r>
              <a:rPr lang="en-US" sz="1700" dirty="0" smtClean="0"/>
              <a:t> </a:t>
            </a:r>
          </a:p>
          <a:p>
            <a:pPr lvl="1"/>
            <a:r>
              <a:rPr lang="en-US" sz="1700" dirty="0" smtClean="0">
                <a:solidFill>
                  <a:schemeClr val="tx2"/>
                </a:solidFill>
              </a:rPr>
              <a:t>FW-Tracker</a:t>
            </a:r>
            <a:r>
              <a:rPr lang="en-US" sz="1700" dirty="0" smtClean="0"/>
              <a:t> (synergy with PANDA </a:t>
            </a:r>
            <a:r>
              <a:rPr lang="en-US" sz="1700" dirty="0"/>
              <a:t>– </a:t>
            </a:r>
            <a:r>
              <a:rPr lang="en-US" sz="1700" dirty="0" smtClean="0"/>
              <a:t>straws)</a:t>
            </a:r>
          </a:p>
          <a:p>
            <a:pPr lvl="1"/>
            <a:r>
              <a:rPr lang="en-US" sz="1700" dirty="0" smtClean="0">
                <a:solidFill>
                  <a:schemeClr val="tx2"/>
                </a:solidFill>
              </a:rPr>
              <a:t>FW-RPC</a:t>
            </a:r>
            <a:r>
              <a:rPr lang="en-US" sz="1700" dirty="0" smtClean="0"/>
              <a:t> </a:t>
            </a:r>
          </a:p>
          <a:p>
            <a:pPr lvl="1"/>
            <a:r>
              <a:rPr lang="en-US" sz="1700" dirty="0" smtClean="0">
                <a:solidFill>
                  <a:schemeClr val="tx2"/>
                </a:solidFill>
              </a:rPr>
              <a:t>FW-Wall</a:t>
            </a:r>
            <a:r>
              <a:rPr lang="en-US" sz="1700" dirty="0" smtClean="0"/>
              <a:t> (synergy with CBM – PSD)</a:t>
            </a:r>
          </a:p>
          <a:p>
            <a:pPr lvl="1"/>
            <a:r>
              <a:rPr lang="en-US" sz="1700" dirty="0" smtClean="0">
                <a:solidFill>
                  <a:schemeClr val="tx2"/>
                </a:solidFill>
              </a:rPr>
              <a:t>START</a:t>
            </a:r>
            <a:r>
              <a:rPr lang="en-US" sz="1700" dirty="0" smtClean="0"/>
              <a:t> (synergy with CBM </a:t>
            </a:r>
            <a:r>
              <a:rPr lang="en-US" sz="1700" dirty="0"/>
              <a:t>– </a:t>
            </a:r>
            <a:r>
              <a:rPr lang="en-US" sz="1700" dirty="0" smtClean="0"/>
              <a:t>t</a:t>
            </a:r>
            <a:r>
              <a:rPr lang="en-US" sz="1700" baseline="-25000" dirty="0" smtClean="0"/>
              <a:t>0</a:t>
            </a:r>
            <a:r>
              <a:rPr lang="en-US" sz="1700" dirty="0" smtClean="0"/>
              <a:t> detector)</a:t>
            </a:r>
          </a:p>
          <a:p>
            <a:pPr marL="79375" lvl="1" indent="0">
              <a:buNone/>
            </a:pPr>
            <a:r>
              <a:rPr lang="en-US" sz="1700" dirty="0" smtClean="0"/>
              <a:t/>
            </a:r>
            <a:br>
              <a:rPr lang="en-US" sz="1700" dirty="0" smtClean="0"/>
            </a:br>
            <a:r>
              <a:rPr lang="en-US" sz="1700" dirty="0" smtClean="0"/>
              <a:t>Up to 50 kHz </a:t>
            </a:r>
            <a:r>
              <a:rPr lang="en-US" sz="1700" dirty="0" smtClean="0">
                <a:solidFill>
                  <a:schemeClr val="tx2"/>
                </a:solidFill>
              </a:rPr>
              <a:t>interaction rate</a:t>
            </a:r>
            <a:r>
              <a:rPr lang="en-US" sz="1700" dirty="0" smtClean="0"/>
              <a:t>, improved </a:t>
            </a:r>
            <a:r>
              <a:rPr lang="en-US" sz="1700" dirty="0" smtClean="0">
                <a:solidFill>
                  <a:schemeClr val="tx2"/>
                </a:solidFill>
              </a:rPr>
              <a:t>electron-id</a:t>
            </a:r>
            <a:r>
              <a:rPr lang="en-US" sz="1700" dirty="0" smtClean="0"/>
              <a:t>, detection of </a:t>
            </a:r>
            <a:r>
              <a:rPr lang="en-US" sz="1700" dirty="0" smtClean="0">
                <a:solidFill>
                  <a:schemeClr val="tx2"/>
                </a:solidFill>
              </a:rPr>
              <a:t>photons</a:t>
            </a:r>
            <a:r>
              <a:rPr lang="en-US" sz="1700" dirty="0" smtClean="0"/>
              <a:t>, large acceptance for </a:t>
            </a:r>
            <a:r>
              <a:rPr lang="en-US" sz="1700" dirty="0" smtClean="0">
                <a:solidFill>
                  <a:schemeClr val="tx2"/>
                </a:solidFill>
              </a:rPr>
              <a:t>exclusive processes</a:t>
            </a:r>
            <a:r>
              <a:rPr lang="en-US" sz="1700" dirty="0" smtClean="0"/>
              <a:t>.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29121" y="1923187"/>
            <a:ext cx="2013693" cy="1357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Shape 267"/>
          <p:cNvPicPr preferRelativeResize="0"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alphaModFix/>
          </a:blip>
          <a:srcRect l="19831" t="14544" r="26192" b="16736"/>
          <a:stretch/>
        </p:blipFill>
        <p:spPr>
          <a:xfrm>
            <a:off x="5391863" y="4047356"/>
            <a:ext cx="3508352" cy="2261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307"/>
          <p:cNvPicPr preferRelativeResize="0">
            <a:picLocks noGrp="1"/>
          </p:cNvPicPr>
          <p:nvPr>
            <p:ph type="tbl" sz="quarter" idx="16"/>
          </p:nvPr>
        </p:nvPicPr>
        <p:blipFill rotWithShape="1">
          <a:blip r:embed="rId4">
            <a:alphaModFix/>
          </a:blip>
          <a:srcRect l="71472" t="37005" r="8500" b="9985"/>
          <a:stretch/>
        </p:blipFill>
        <p:spPr>
          <a:xfrm>
            <a:off x="4427984" y="2131695"/>
            <a:ext cx="2388337" cy="237742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6727851" y="1664807"/>
            <a:ext cx="2252540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/>
            <a:r>
              <a:rPr lang="en-US" sz="1100" b="1" dirty="0" err="1">
                <a:solidFill>
                  <a:srgbClr val="1F497D"/>
                </a:solidFill>
              </a:rPr>
              <a:t>sc</a:t>
            </a:r>
            <a:r>
              <a:rPr lang="en-US" sz="1100" b="1" dirty="0">
                <a:solidFill>
                  <a:srgbClr val="1F497D"/>
                </a:solidFill>
              </a:rPr>
              <a:t>-CVD diamond start detector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71746" y="6263734"/>
            <a:ext cx="2364750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/>
            <a:r>
              <a:rPr lang="en-US" sz="1100" b="1" dirty="0">
                <a:solidFill>
                  <a:srgbClr val="1F497D"/>
                </a:solidFill>
              </a:rPr>
              <a:t>MAPMT based RICH UV detector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7212650" y="4747820"/>
            <a:ext cx="452928" cy="281413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609668" y="1700808"/>
            <a:ext cx="1699504" cy="43088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/>
            <a:r>
              <a:rPr lang="en-US" sz="1100" b="1" dirty="0">
                <a:solidFill>
                  <a:srgbClr val="1F497D"/>
                </a:solidFill>
              </a:rPr>
              <a:t>ECAL based on OPAL </a:t>
            </a:r>
            <a:br>
              <a:rPr lang="en-US" sz="1100" b="1" dirty="0">
                <a:solidFill>
                  <a:srgbClr val="1F497D"/>
                </a:solidFill>
              </a:rPr>
            </a:br>
            <a:r>
              <a:rPr lang="en-US" sz="1100" b="1" dirty="0">
                <a:solidFill>
                  <a:srgbClr val="1F497D"/>
                </a:solidFill>
              </a:rPr>
              <a:t>lead </a:t>
            </a:r>
            <a:r>
              <a:rPr lang="en-US" sz="1100" b="1" dirty="0" smtClean="0">
                <a:solidFill>
                  <a:srgbClr val="1F497D"/>
                </a:solidFill>
              </a:rPr>
              <a:t>glass </a:t>
            </a:r>
            <a:endParaRPr lang="en-US" sz="1100" b="1" dirty="0">
              <a:solidFill>
                <a:srgbClr val="1F497D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38" y="719138"/>
            <a:ext cx="760412" cy="622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63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809875"/>
            <a:ext cx="6856437" cy="104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57" y="764704"/>
            <a:ext cx="881691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29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395536" y="6597352"/>
            <a:ext cx="3528392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24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FAIR </a:t>
            </a:r>
            <a:r>
              <a:rPr lang="mr-IN" dirty="0" smtClean="0"/>
              <a:t>–</a:t>
            </a:r>
            <a:r>
              <a:rPr lang="de-DE" dirty="0" smtClean="0"/>
              <a:t> The </a:t>
            </a:r>
            <a:r>
              <a:rPr lang="de-DE" dirty="0" err="1" smtClean="0"/>
              <a:t>Facility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3</a:t>
            </a:fld>
            <a:endParaRPr lang="de-DE"/>
          </a:p>
        </p:txBody>
      </p:sp>
      <p:grpSp>
        <p:nvGrpSpPr>
          <p:cNvPr id="35" name="Gruppierung 34"/>
          <p:cNvGrpSpPr/>
          <p:nvPr/>
        </p:nvGrpSpPr>
        <p:grpSpPr>
          <a:xfrm>
            <a:off x="1095240" y="1287360"/>
            <a:ext cx="7614650" cy="5083980"/>
            <a:chOff x="825500" y="1247434"/>
            <a:chExt cx="7971034" cy="5326044"/>
          </a:xfrm>
        </p:grpSpPr>
        <p:pic>
          <p:nvPicPr>
            <p:cNvPr id="8" name="Bild 7" descr="FAIR-MSV_300dpi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500" y="1247434"/>
              <a:ext cx="7493000" cy="5326044"/>
            </a:xfrm>
            <a:prstGeom prst="rect">
              <a:avLst/>
            </a:prstGeom>
          </p:spPr>
        </p:pic>
        <p:sp>
          <p:nvSpPr>
            <p:cNvPr id="9" name="Textfeld 8"/>
            <p:cNvSpPr txBox="1"/>
            <p:nvPr/>
          </p:nvSpPr>
          <p:spPr>
            <a:xfrm>
              <a:off x="5816601" y="2146300"/>
              <a:ext cx="1498600" cy="48364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 defTabSz="457200"/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Ring </a:t>
              </a:r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accelerator</a:t>
              </a:r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 SIS100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7135090" y="3610272"/>
              <a:ext cx="1498600" cy="48364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defTabSz="457200"/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Production</a:t>
              </a:r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of</a:t>
              </a:r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new</a:t>
              </a:r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exotic</a:t>
              </a:r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nuclei</a:t>
              </a:r>
              <a:endParaRPr lang="de-DE" sz="1200" dirty="0" smtClean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7135090" y="4245272"/>
              <a:ext cx="1498600" cy="48364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defTabSz="457200"/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Production</a:t>
              </a:r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of</a:t>
              </a:r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antiprotons</a:t>
              </a:r>
              <a:endParaRPr lang="de-DE" sz="1200" dirty="0" smtClean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3418649" y="5668665"/>
              <a:ext cx="1498600" cy="451403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defTabSz="457200"/>
              <a:r>
                <a:rPr lang="de-DE" sz="1100" dirty="0" err="1" smtClean="0">
                  <a:solidFill>
                    <a:prstClr val="black"/>
                  </a:solidFill>
                </a:rPr>
                <a:t>Collector</a:t>
              </a:r>
              <a:r>
                <a:rPr lang="de-DE" sz="1100" dirty="0">
                  <a:solidFill>
                    <a:prstClr val="black"/>
                  </a:solidFill>
                </a:rPr>
                <a:t> </a:t>
              </a:r>
              <a:r>
                <a:rPr lang="de-DE" sz="1100" dirty="0" smtClean="0">
                  <a:solidFill>
                    <a:prstClr val="black"/>
                  </a:solidFill>
                </a:rPr>
                <a:t/>
              </a:r>
              <a:br>
                <a:rPr lang="de-DE" sz="1100" dirty="0" smtClean="0">
                  <a:solidFill>
                    <a:prstClr val="black"/>
                  </a:solidFill>
                </a:rPr>
              </a:br>
              <a:r>
                <a:rPr lang="de-DE" sz="1100" dirty="0" smtClean="0">
                  <a:solidFill>
                    <a:prstClr val="black"/>
                  </a:solidFill>
                </a:rPr>
                <a:t>ring CR</a:t>
              </a: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4165601" y="3835568"/>
              <a:ext cx="1498600" cy="628740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defTabSz="457200"/>
              <a:r>
                <a:rPr lang="de-DE" sz="1100" dirty="0" smtClean="0">
                  <a:solidFill>
                    <a:prstClr val="black"/>
                  </a:solidFill>
                </a:rPr>
                <a:t>Antiproton </a:t>
              </a:r>
              <a:br>
                <a:rPr lang="de-DE" sz="1100" dirty="0" smtClean="0">
                  <a:solidFill>
                    <a:prstClr val="black"/>
                  </a:solidFill>
                </a:rPr>
              </a:br>
              <a:r>
                <a:rPr lang="de-DE" sz="1100" dirty="0" smtClean="0">
                  <a:solidFill>
                    <a:prstClr val="black"/>
                  </a:solidFill>
                </a:rPr>
                <a:t>ring</a:t>
              </a:r>
              <a:br>
                <a:rPr lang="de-DE" sz="1100" dirty="0" smtClean="0">
                  <a:solidFill>
                    <a:prstClr val="black"/>
                  </a:solidFill>
                </a:rPr>
              </a:br>
              <a:r>
                <a:rPr lang="de-DE" sz="1100" dirty="0" smtClean="0">
                  <a:solidFill>
                    <a:prstClr val="black"/>
                  </a:solidFill>
                </a:rPr>
                <a:t>HESR</a:t>
              </a: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990600" y="2380565"/>
              <a:ext cx="1498600" cy="677105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defTabSz="457200"/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Linear </a:t>
              </a:r>
              <a:b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</a:br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accelerator</a:t>
              </a:r>
              <a:endParaRPr lang="de-DE" sz="1200" dirty="0" smtClean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defTabSz="457200"/>
              <a:endParaRPr lang="de-DE" sz="1200" dirty="0" smtClean="0">
                <a:solidFill>
                  <a:prstClr val="black"/>
                </a:solidFill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3746500" y="2057750"/>
              <a:ext cx="1498600" cy="870563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defTabSz="457200"/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Ring</a:t>
              </a:r>
              <a:b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</a:br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accelerator</a:t>
              </a:r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/>
              </a:r>
              <a:b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</a:br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SIS18</a:t>
              </a:r>
            </a:p>
            <a:p>
              <a:pPr defTabSz="457200"/>
              <a:endParaRPr lang="de-DE" sz="1200" dirty="0" smtClean="0">
                <a:solidFill>
                  <a:prstClr val="black"/>
                </a:solidFill>
              </a:endParaRPr>
            </a:p>
          </p:txBody>
        </p:sp>
        <p:grpSp>
          <p:nvGrpSpPr>
            <p:cNvPr id="16" name="Gruppierung 21"/>
            <p:cNvGrpSpPr>
              <a:grpSpLocks/>
            </p:cNvGrpSpPr>
            <p:nvPr/>
          </p:nvGrpSpPr>
          <p:grpSpPr bwMode="auto">
            <a:xfrm>
              <a:off x="1185069" y="4681537"/>
              <a:ext cx="725487" cy="542925"/>
              <a:chOff x="1229557" y="4830232"/>
              <a:chExt cx="888064" cy="553943"/>
            </a:xfrm>
          </p:grpSpPr>
          <p:sp>
            <p:nvSpPr>
              <p:cNvPr id="17" name="Textfeld 22"/>
              <p:cNvSpPr txBox="1">
                <a:spLocks noChangeArrowheads="1"/>
              </p:cNvSpPr>
              <p:nvPr/>
            </p:nvSpPr>
            <p:spPr bwMode="auto">
              <a:xfrm>
                <a:off x="1229557" y="4944975"/>
                <a:ext cx="888064" cy="43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defTabSz="457200"/>
                <a:r>
                  <a:rPr lang="en-US" sz="1100" u="none">
                    <a:solidFill>
                      <a:srgbClr val="000000"/>
                    </a:solidFill>
                    <a:cs typeface="Arial" charset="0"/>
                  </a:rPr>
                  <a:t>100 meters</a:t>
                </a:r>
              </a:p>
            </p:txBody>
          </p:sp>
          <p:grpSp>
            <p:nvGrpSpPr>
              <p:cNvPr id="18" name="Gruppierung 23"/>
              <p:cNvGrpSpPr>
                <a:grpSpLocks/>
              </p:cNvGrpSpPr>
              <p:nvPr/>
            </p:nvGrpSpPr>
            <p:grpSpPr bwMode="auto">
              <a:xfrm>
                <a:off x="1310629" y="4830232"/>
                <a:ext cx="732157" cy="148166"/>
                <a:chOff x="1310629" y="4830232"/>
                <a:chExt cx="732157" cy="148166"/>
              </a:xfrm>
            </p:grpSpPr>
            <p:cxnSp>
              <p:nvCxnSpPr>
                <p:cNvPr id="19" name="Gerade Verbindung 18"/>
                <p:cNvCxnSpPr/>
                <p:nvPr/>
              </p:nvCxnSpPr>
              <p:spPr>
                <a:xfrm>
                  <a:off x="1311174" y="4903119"/>
                  <a:ext cx="728717" cy="0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Gerade Verbindung 19"/>
                <p:cNvCxnSpPr/>
                <p:nvPr/>
              </p:nvCxnSpPr>
              <p:spPr>
                <a:xfrm>
                  <a:off x="1311174" y="4830232"/>
                  <a:ext cx="0" cy="147394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Gerade Verbindung 20"/>
                <p:cNvCxnSpPr/>
                <p:nvPr/>
              </p:nvCxnSpPr>
              <p:spPr>
                <a:xfrm>
                  <a:off x="2041835" y="4830232"/>
                  <a:ext cx="0" cy="147394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3" name="Gerade Verbindung 22"/>
            <p:cNvCxnSpPr/>
            <p:nvPr/>
          </p:nvCxnSpPr>
          <p:spPr>
            <a:xfrm flipH="1">
              <a:off x="6350000" y="3835568"/>
              <a:ext cx="785090" cy="355433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/>
          </p:nvCxnSpPr>
          <p:spPr>
            <a:xfrm flipH="1">
              <a:off x="5334000" y="4495800"/>
              <a:ext cx="1801090" cy="609601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pierung 31"/>
            <p:cNvGrpSpPr/>
            <p:nvPr/>
          </p:nvGrpSpPr>
          <p:grpSpPr>
            <a:xfrm>
              <a:off x="6900064" y="5222901"/>
              <a:ext cx="1896470" cy="1257480"/>
              <a:chOff x="402230" y="5272500"/>
              <a:chExt cx="1896470" cy="1257480"/>
            </a:xfrm>
          </p:grpSpPr>
          <p:sp>
            <p:nvSpPr>
              <p:cNvPr id="27" name="Rechteck 26"/>
              <p:cNvSpPr>
                <a:spLocks/>
              </p:cNvSpPr>
              <p:nvPr/>
            </p:nvSpPr>
            <p:spPr>
              <a:xfrm>
                <a:off x="402230" y="5286865"/>
                <a:ext cx="255600" cy="25560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Rechteck 27"/>
              <p:cNvSpPr>
                <a:spLocks/>
              </p:cNvSpPr>
              <p:nvPr/>
            </p:nvSpPr>
            <p:spPr>
              <a:xfrm>
                <a:off x="402230" y="5644697"/>
                <a:ext cx="255600" cy="255600"/>
              </a:xfrm>
              <a:prstGeom prst="rect">
                <a:avLst/>
              </a:prstGeom>
              <a:solidFill>
                <a:srgbClr val="B4372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Rechteck 28"/>
              <p:cNvSpPr>
                <a:spLocks/>
              </p:cNvSpPr>
              <p:nvPr/>
            </p:nvSpPr>
            <p:spPr>
              <a:xfrm>
                <a:off x="402230" y="6002530"/>
                <a:ext cx="255600" cy="2556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Textfeld 30"/>
              <p:cNvSpPr txBox="1"/>
              <p:nvPr/>
            </p:nvSpPr>
            <p:spPr>
              <a:xfrm>
                <a:off x="800100" y="5272500"/>
                <a:ext cx="1498600" cy="1257480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defTabSz="457200"/>
                <a:r>
                  <a:rPr lang="de-DE" sz="1200" dirty="0" err="1" smtClean="0">
                    <a:solidFill>
                      <a:prstClr val="black"/>
                    </a:solidFill>
                    <a:latin typeface="Calibri"/>
                    <a:cs typeface="Calibri"/>
                  </a:rPr>
                  <a:t>Existing</a:t>
                </a:r>
                <a:r>
                  <a:rPr lang="de-DE" sz="1200" dirty="0" smtClean="0">
                    <a:solidFill>
                      <a:prstClr val="black"/>
                    </a:solidFill>
                    <a:latin typeface="Calibri"/>
                    <a:cs typeface="Calibri"/>
                  </a:rPr>
                  <a:t> </a:t>
                </a:r>
                <a:r>
                  <a:rPr lang="de-DE" sz="1200" dirty="0" err="1" smtClean="0">
                    <a:solidFill>
                      <a:prstClr val="black"/>
                    </a:solidFill>
                    <a:latin typeface="Calibri"/>
                    <a:cs typeface="Calibri"/>
                  </a:rPr>
                  <a:t>facility</a:t>
                </a:r>
                <a:r>
                  <a:rPr lang="de-DE" sz="1200" dirty="0" smtClean="0">
                    <a:solidFill>
                      <a:prstClr val="black"/>
                    </a:solidFill>
                    <a:latin typeface="Calibri"/>
                    <a:cs typeface="Calibri"/>
                  </a:rPr>
                  <a:t/>
                </a:r>
                <a:br>
                  <a:rPr lang="de-DE" sz="1200" dirty="0" smtClean="0">
                    <a:solidFill>
                      <a:prstClr val="black"/>
                    </a:solidFill>
                    <a:latin typeface="Calibri"/>
                    <a:cs typeface="Calibri"/>
                  </a:rPr>
                </a:br>
                <a:endParaRPr lang="de-DE" sz="1200" dirty="0" smtClean="0">
                  <a:solidFill>
                    <a:prstClr val="black"/>
                  </a:solidFill>
                  <a:latin typeface="Calibri"/>
                  <a:cs typeface="Calibri"/>
                </a:endParaRPr>
              </a:p>
              <a:p>
                <a:pPr defTabSz="457200"/>
                <a:r>
                  <a:rPr lang="de-DE" sz="1200" dirty="0" err="1" smtClean="0">
                    <a:solidFill>
                      <a:prstClr val="black"/>
                    </a:solidFill>
                    <a:latin typeface="Calibri"/>
                    <a:cs typeface="Calibri"/>
                  </a:rPr>
                  <a:t>Planned</a:t>
                </a:r>
                <a:r>
                  <a:rPr lang="de-DE" sz="1200" dirty="0" smtClean="0">
                    <a:solidFill>
                      <a:prstClr val="black"/>
                    </a:solidFill>
                    <a:latin typeface="Calibri"/>
                    <a:cs typeface="Calibri"/>
                  </a:rPr>
                  <a:t> </a:t>
                </a:r>
                <a:r>
                  <a:rPr lang="de-DE" sz="1200" dirty="0" err="1" smtClean="0">
                    <a:solidFill>
                      <a:prstClr val="black"/>
                    </a:solidFill>
                    <a:latin typeface="Calibri"/>
                    <a:cs typeface="Calibri"/>
                  </a:rPr>
                  <a:t>facility</a:t>
                </a:r>
                <a:r>
                  <a:rPr lang="de-DE" sz="1200" dirty="0" smtClean="0">
                    <a:solidFill>
                      <a:prstClr val="black"/>
                    </a:solidFill>
                    <a:latin typeface="Calibri"/>
                    <a:cs typeface="Calibri"/>
                  </a:rPr>
                  <a:t/>
                </a:r>
                <a:br>
                  <a:rPr lang="de-DE" sz="1200" dirty="0" smtClean="0">
                    <a:solidFill>
                      <a:prstClr val="black"/>
                    </a:solidFill>
                    <a:latin typeface="Calibri"/>
                    <a:cs typeface="Calibri"/>
                  </a:rPr>
                </a:br>
                <a:endParaRPr lang="de-DE" sz="1200" dirty="0" smtClean="0">
                  <a:solidFill>
                    <a:prstClr val="black"/>
                  </a:solidFill>
                  <a:latin typeface="Calibri"/>
                  <a:cs typeface="Calibri"/>
                </a:endParaRPr>
              </a:p>
              <a:p>
                <a:pPr defTabSz="457200"/>
                <a:r>
                  <a:rPr lang="de-DE" sz="1200" dirty="0" smtClean="0">
                    <a:solidFill>
                      <a:prstClr val="black"/>
                    </a:solidFill>
                    <a:latin typeface="Calibri"/>
                    <a:cs typeface="Calibri"/>
                  </a:rPr>
                  <a:t>Experiments</a:t>
                </a:r>
              </a:p>
              <a:p>
                <a:pPr defTabSz="457200"/>
                <a:endParaRPr lang="de-DE" sz="1200" dirty="0" smtClean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" name="Textfeld 2"/>
          <p:cNvSpPr txBox="1"/>
          <p:nvPr/>
        </p:nvSpPr>
        <p:spPr>
          <a:xfrm>
            <a:off x="3347864" y="3463116"/>
            <a:ext cx="522788" cy="25391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050" dirty="0" smtClean="0"/>
              <a:t>ESR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3131840" y="4293096"/>
            <a:ext cx="720080" cy="2308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900" dirty="0" smtClean="0"/>
              <a:t>CRYRING</a:t>
            </a:r>
          </a:p>
        </p:txBody>
      </p:sp>
      <p:sp>
        <p:nvSpPr>
          <p:cNvPr id="33" name="Textfeld 32"/>
          <p:cNvSpPr txBox="1"/>
          <p:nvPr/>
        </p:nvSpPr>
        <p:spPr>
          <a:xfrm rot="717329">
            <a:off x="2285437" y="3182874"/>
            <a:ext cx="720080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000" dirty="0" smtClean="0"/>
              <a:t>UNILAC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414164" y="5194776"/>
            <a:ext cx="2915892" cy="1200329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defTabSz="457200"/>
            <a:r>
              <a:rPr lang="en-US" b="1" dirty="0" smtClean="0">
                <a:solidFill>
                  <a:prstClr val="black"/>
                </a:solidFill>
                <a:latin typeface="Calibri"/>
                <a:cs typeface="Calibri"/>
              </a:rPr>
              <a:t>“Gain factors” rel. to GSI</a:t>
            </a:r>
          </a:p>
          <a:p>
            <a:pPr marL="285750" indent="-285750" defTabSz="457200">
              <a:buClr>
                <a:srgbClr val="F79646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100 – 10.000 x intensity</a:t>
            </a:r>
          </a:p>
          <a:p>
            <a:pPr marL="285750" indent="-285750" defTabSz="457200">
              <a:buClr>
                <a:srgbClr val="F79646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10 x energy</a:t>
            </a:r>
          </a:p>
          <a:p>
            <a:pPr marL="285750" indent="-285750" defTabSz="457200">
              <a:buClr>
                <a:srgbClr val="F79646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antiproton beams</a:t>
            </a:r>
          </a:p>
        </p:txBody>
      </p:sp>
    </p:spTree>
    <p:extLst>
      <p:ext uri="{BB962C8B-B14F-4D97-AF65-F5344CB8AC3E}">
        <p14:creationId xmlns:p14="http://schemas.microsoft.com/office/powerpoint/2010/main" val="56714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/>
        </p:nvSpPr>
        <p:spPr bwMode="auto">
          <a:xfrm>
            <a:off x="413113" y="346151"/>
            <a:ext cx="7772400" cy="562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66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9pPr>
          </a:lstStyle>
          <a:p>
            <a:r>
              <a:rPr lang="en-US" dirty="0" smtClean="0"/>
              <a:t>Science Case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/>
        </p:nvSpPr>
        <p:spPr bwMode="auto">
          <a:xfrm>
            <a:off x="413113" y="1241193"/>
            <a:ext cx="8317774" cy="5356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lvl="1" indent="-342900">
              <a:buClr>
                <a:srgbClr val="009EE0"/>
              </a:buClr>
            </a:pPr>
            <a:r>
              <a:rPr lang="en-US" sz="2400" dirty="0">
                <a:solidFill>
                  <a:prstClr val="black"/>
                </a:solidFill>
              </a:rPr>
              <a:t>PANDA physics program </a:t>
            </a:r>
            <a:r>
              <a:rPr lang="en-US" sz="2400" dirty="0" smtClean="0">
                <a:solidFill>
                  <a:prstClr val="black"/>
                </a:solidFill>
              </a:rPr>
              <a:t>focused on:</a:t>
            </a:r>
          </a:p>
          <a:p>
            <a:pPr marL="342900" lvl="1" indent="-342900">
              <a:buClr>
                <a:srgbClr val="009EE0"/>
              </a:buClr>
            </a:pPr>
            <a:endParaRPr lang="en-US" sz="2400" dirty="0">
              <a:solidFill>
                <a:prstClr val="black"/>
              </a:solidFill>
            </a:endParaRPr>
          </a:p>
          <a:p>
            <a:pPr lvl="1"/>
            <a:r>
              <a:rPr lang="en-US" i="1" dirty="0" smtClean="0">
                <a:solidFill>
                  <a:prstClr val="black"/>
                </a:solidFill>
              </a:rPr>
              <a:t>Strangeness: 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High statistics sample of unexplored territory</a:t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hyperon (</a:t>
            </a:r>
            <a:r>
              <a:rPr lang="en-US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L*, S*, X*, W*</a:t>
            </a:r>
            <a:r>
              <a:rPr lang="en-US" dirty="0" smtClean="0">
                <a:solidFill>
                  <a:prstClr val="black"/>
                </a:solidFill>
              </a:rPr>
              <a:t>) spectroscopy</a:t>
            </a:r>
          </a:p>
          <a:p>
            <a:pPr lvl="1"/>
            <a:r>
              <a:rPr lang="en-US" i="1" dirty="0" smtClean="0">
                <a:solidFill>
                  <a:prstClr val="black"/>
                </a:solidFill>
              </a:rPr>
              <a:t>Charm(-like): </a:t>
            </a:r>
            <a:r>
              <a:rPr lang="en-US" dirty="0" smtClean="0">
                <a:solidFill>
                  <a:prstClr val="black"/>
                </a:solidFill>
              </a:rPr>
              <a:t/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X,Y,Z-factory, high statistics allow new approach to </a:t>
            </a:r>
            <a:r>
              <a:rPr lang="en-US" dirty="0" err="1" smtClean="0">
                <a:solidFill>
                  <a:prstClr val="black"/>
                </a:solidFill>
              </a:rPr>
              <a:t>lineshapes</a:t>
            </a:r>
            <a:r>
              <a:rPr lang="en-US" dirty="0" smtClean="0">
                <a:solidFill>
                  <a:prstClr val="black"/>
                </a:solidFill>
              </a:rPr>
              <a:t>, transitions, nature of the states</a:t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Heavy-light mesons unexplored high spin states, lineshape</a:t>
            </a:r>
          </a:p>
          <a:p>
            <a:pPr lvl="1"/>
            <a:r>
              <a:rPr lang="en-US" i="1" dirty="0" smtClean="0">
                <a:solidFill>
                  <a:prstClr val="black"/>
                </a:solidFill>
              </a:rPr>
              <a:t>Nucleon Structure:</a:t>
            </a:r>
            <a:br>
              <a:rPr lang="en-US" i="1" dirty="0" smtClean="0">
                <a:solidFill>
                  <a:prstClr val="black"/>
                </a:solidFill>
              </a:rPr>
            </a:br>
            <a:r>
              <a:rPr lang="en-US" i="1" dirty="0" smtClean="0">
                <a:solidFill>
                  <a:prstClr val="black"/>
                </a:solidFill>
              </a:rPr>
              <a:t>highest rates at </a:t>
            </a:r>
            <a:r>
              <a:rPr lang="en-US" dirty="0" smtClean="0">
                <a:solidFill>
                  <a:prstClr val="black"/>
                </a:solidFill>
              </a:rPr>
              <a:t>lower q</a:t>
            </a:r>
            <a:r>
              <a:rPr lang="en-US" baseline="30000" dirty="0" smtClean="0">
                <a:solidFill>
                  <a:prstClr val="black"/>
                </a:solidFill>
              </a:rPr>
              <a:t>2</a:t>
            </a:r>
            <a:r>
              <a:rPr lang="en-US" dirty="0" smtClean="0">
                <a:solidFill>
                  <a:prstClr val="black"/>
                </a:solidFill>
              </a:rPr>
              <a:t> for G</a:t>
            </a:r>
            <a:r>
              <a:rPr lang="en-US" baseline="-25000" dirty="0" smtClean="0">
                <a:solidFill>
                  <a:prstClr val="black"/>
                </a:solidFill>
              </a:rPr>
              <a:t>E</a:t>
            </a:r>
            <a:r>
              <a:rPr lang="en-US" dirty="0" smtClean="0">
                <a:solidFill>
                  <a:prstClr val="black"/>
                </a:solidFill>
              </a:rPr>
              <a:t>, G</a:t>
            </a:r>
            <a:r>
              <a:rPr lang="en-US" baseline="-25000" dirty="0" smtClean="0">
                <a:solidFill>
                  <a:prstClr val="black"/>
                </a:solidFill>
              </a:rPr>
              <a:t>M</a:t>
            </a:r>
            <a:r>
              <a:rPr lang="en-US" dirty="0" smtClean="0">
                <a:solidFill>
                  <a:prstClr val="black"/>
                </a:solidFill>
              </a:rPr>
              <a:t>, TDA, WACS, TMD </a:t>
            </a:r>
          </a:p>
          <a:p>
            <a:pPr lvl="1"/>
            <a:r>
              <a:rPr lang="en-US" i="1" dirty="0" smtClean="0">
                <a:solidFill>
                  <a:prstClr val="black"/>
                </a:solidFill>
              </a:rPr>
              <a:t>Hypernuclei and nuclear targets:</a:t>
            </a:r>
            <a:br>
              <a:rPr lang="en-US" i="1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Hyperon-potential in nuclei, excited states of </a:t>
            </a:r>
            <a:r>
              <a:rPr lang="en-US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LL</a:t>
            </a:r>
            <a:r>
              <a:rPr lang="en-US" dirty="0" smtClean="0">
                <a:solidFill>
                  <a:prstClr val="black"/>
                </a:solidFill>
              </a:rPr>
              <a:t>-</a:t>
            </a:r>
            <a:r>
              <a:rPr lang="en-US" dirty="0" err="1" smtClean="0">
                <a:solidFill>
                  <a:prstClr val="black"/>
                </a:solidFill>
              </a:rPr>
              <a:t>hypernuclei</a:t>
            </a:r>
            <a:endParaRPr lang="en-US" dirty="0" smtClean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pPr marL="457200" lvl="1" indent="0">
              <a:buFont typeface="Wingdings" pitchFamily="2" charset="2"/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33611"/>
            <a:ext cx="2164838" cy="331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8689800" y="6444044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125CBDDA-5CCF-8748-8988-9DC6C8981774}" type="slidenum">
              <a:rPr lang="de-DE" sz="1200">
                <a:solidFill>
                  <a:prstClr val="black"/>
                </a:solidFill>
              </a:rPr>
              <a:pPr/>
              <a:t>30</a:t>
            </a:fld>
            <a:endParaRPr lang="de-DE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88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  <p:sp>
        <p:nvSpPr>
          <p:cNvPr id="4" name="TextBox 3"/>
          <p:cNvSpPr txBox="1"/>
          <p:nvPr/>
        </p:nvSpPr>
        <p:spPr>
          <a:xfrm>
            <a:off x="647564" y="4406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209835"/>
            <a:ext cx="3416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66CC"/>
                </a:solidFill>
              </a:rPr>
              <a:t>FAIR Facility Darmstadt</a:t>
            </a:r>
            <a:endParaRPr lang="en-US" sz="2400" dirty="0">
              <a:solidFill>
                <a:srgbClr val="0066CC"/>
              </a:solidFill>
            </a:endParaRPr>
          </a:p>
        </p:txBody>
      </p:sp>
      <p:pic>
        <p:nvPicPr>
          <p:cNvPr id="3" name="Picture 2" descr="msv_fair_pbar_hes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44" y="1050200"/>
            <a:ext cx="7513984" cy="5367132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295" y="282668"/>
            <a:ext cx="2520280" cy="38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98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/>
        </p:nvSpPr>
        <p:spPr bwMode="auto">
          <a:xfrm>
            <a:off x="437535" y="371824"/>
            <a:ext cx="7772400" cy="46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66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9pPr>
          </a:lstStyle>
          <a:p>
            <a:r>
              <a:rPr lang="en-US" dirty="0" smtClean="0"/>
              <a:t>Strategy of PANDA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/>
        </p:nvSpPr>
        <p:spPr bwMode="auto">
          <a:xfrm>
            <a:off x="179512" y="1124744"/>
            <a:ext cx="8852047" cy="5596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</a:rPr>
              <a:t>After intense discussion with the scientific community, there is </a:t>
            </a:r>
            <a:r>
              <a:rPr lang="mr-IN" dirty="0" smtClean="0">
                <a:solidFill>
                  <a:prstClr val="black"/>
                </a:solidFill>
              </a:rPr>
              <a:t>–</a:t>
            </a:r>
            <a:r>
              <a:rPr lang="en-US" dirty="0" smtClean="0">
                <a:solidFill>
                  <a:prstClr val="black"/>
                </a:solidFill>
              </a:rPr>
              <a:t> a focusing of the </a:t>
            </a:r>
            <a:r>
              <a:rPr lang="en-US" i="1" dirty="0" smtClean="0"/>
              <a:t>first key experiments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smtClean="0"/>
              <a:t>a definition of the </a:t>
            </a:r>
            <a:r>
              <a:rPr lang="en-US" i="1" dirty="0" smtClean="0"/>
              <a:t>start setup</a:t>
            </a:r>
            <a:br>
              <a:rPr lang="en-US" i="1" dirty="0" smtClean="0"/>
            </a:br>
            <a:r>
              <a:rPr lang="mr-IN" dirty="0"/>
              <a:t>–</a:t>
            </a:r>
            <a:r>
              <a:rPr lang="en-US" dirty="0"/>
              <a:t> a </a:t>
            </a:r>
            <a:r>
              <a:rPr lang="en-US" dirty="0" smtClean="0"/>
              <a:t>proposal for </a:t>
            </a:r>
            <a:r>
              <a:rPr lang="en-US" i="1" dirty="0" smtClean="0"/>
              <a:t>intermediate</a:t>
            </a:r>
            <a:r>
              <a:rPr lang="en-US" dirty="0" smtClean="0"/>
              <a:t> </a:t>
            </a:r>
            <a:r>
              <a:rPr lang="en-US" i="1" dirty="0" smtClean="0"/>
              <a:t>experiments/activities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And in addition:</a:t>
            </a:r>
            <a:endParaRPr lang="en-US" dirty="0">
              <a:solidFill>
                <a:prstClr val="black"/>
              </a:solidFill>
            </a:endParaRPr>
          </a:p>
          <a:p>
            <a:pPr lvl="1"/>
            <a:r>
              <a:rPr lang="en-US" sz="2000" dirty="0">
                <a:solidFill>
                  <a:prstClr val="black"/>
                </a:solidFill>
              </a:rPr>
              <a:t>Development of dedicated analysis methods at ELSA, MAMI, BESIII, </a:t>
            </a:r>
            <a:r>
              <a:rPr lang="en-US" sz="2000" dirty="0" err="1">
                <a:solidFill>
                  <a:prstClr val="black"/>
                </a:solidFill>
              </a:rPr>
              <a:t>Jlab</a:t>
            </a:r>
            <a:r>
              <a:rPr lang="en-US" sz="2000" dirty="0">
                <a:solidFill>
                  <a:prstClr val="black"/>
                </a:solidFill>
              </a:rPr>
              <a:t>, COMPASS to ensure a quick start of PANDA.</a:t>
            </a:r>
          </a:p>
          <a:p>
            <a:pPr lvl="1"/>
            <a:r>
              <a:rPr lang="en-US" sz="2000" dirty="0">
                <a:solidFill>
                  <a:prstClr val="black"/>
                </a:solidFill>
              </a:rPr>
              <a:t>Application of modern PANDA technologies at present and future facilities, e.g. Trackers, Cherenkov (DIRC), EMC, Photon readout, Readout </a:t>
            </a:r>
            <a:r>
              <a:rPr lang="en-US" sz="2000" dirty="0" smtClean="0">
                <a:solidFill>
                  <a:prstClr val="black"/>
                </a:solidFill>
              </a:rPr>
              <a:t>electronics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NUPECC LRP:</a:t>
            </a:r>
          </a:p>
          <a:p>
            <a:pPr lvl="1"/>
            <a:r>
              <a:rPr lang="en-GB" i="1" dirty="0">
                <a:solidFill>
                  <a:prstClr val="black"/>
                </a:solidFill>
              </a:rPr>
              <a:t>The combination of PANDA’s discovery potential for new states, coupled with the ability to perform high-precision systematic measurements is not realised at any other facility or experiment in the world. </a:t>
            </a:r>
          </a:p>
          <a:p>
            <a:pPr lvl="1"/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33611"/>
            <a:ext cx="2164838" cy="331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8689800" y="6444044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125CBDDA-5CCF-8748-8988-9DC6C8981774}" type="slidenum">
              <a:rPr lang="de-DE" sz="1200">
                <a:solidFill>
                  <a:prstClr val="black"/>
                </a:solidFill>
              </a:rPr>
              <a:pPr/>
              <a:t>32</a:t>
            </a:fld>
            <a:endParaRPr lang="de-DE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98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7437123" y="1386450"/>
            <a:ext cx="1610451" cy="4125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935999" y="1377903"/>
            <a:ext cx="6754414" cy="53801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92121" y="209506"/>
            <a:ext cx="3310529" cy="582594"/>
          </a:xfrm>
        </p:spPr>
        <p:txBody>
          <a:bodyPr/>
          <a:lstStyle/>
          <a:p>
            <a:r>
              <a:rPr lang="en-US" noProof="0" dirty="0" smtClean="0"/>
              <a:t>Straw Tube Tracker</a:t>
            </a:r>
            <a:endParaRPr lang="en-US" noProof="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9495" y="1377903"/>
            <a:ext cx="4438080" cy="298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1496" y="4495086"/>
            <a:ext cx="3318917" cy="2262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067" y="5272066"/>
            <a:ext cx="2583360" cy="147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6200" t="11560" b="129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5881" y="1386449"/>
            <a:ext cx="2292480" cy="1959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37" r="2707"/>
          <a:stretch>
            <a:fillRect/>
          </a:stretch>
        </p:blipFill>
        <p:spPr bwMode="auto">
          <a:xfrm>
            <a:off x="7279005" y="3456605"/>
            <a:ext cx="1768570" cy="1425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737" r="270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37"/>
          <a:stretch>
            <a:fillRect/>
          </a:stretch>
        </p:blipFill>
        <p:spPr bwMode="auto">
          <a:xfrm>
            <a:off x="939067" y="3456605"/>
            <a:ext cx="3507840" cy="168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893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152559" y="152902"/>
            <a:ext cx="2772554" cy="283154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162723">
              <a:tabLst>
                <a:tab pos="162723" algn="l"/>
                <a:tab pos="679690" algn="l"/>
                <a:tab pos="1509142" algn="l"/>
                <a:tab pos="2338595" algn="l"/>
                <a:tab pos="3168047" algn="l"/>
                <a:tab pos="3997499" algn="l"/>
                <a:tab pos="4826951" algn="l"/>
                <a:tab pos="5656403" algn="l"/>
                <a:tab pos="6485856" algn="l"/>
                <a:tab pos="7315308" algn="l"/>
                <a:tab pos="8144760" algn="l"/>
                <a:tab pos="8974212" algn="l"/>
              </a:tabLst>
            </a:pPr>
            <a:r>
              <a:rPr lang="en-GB" altLang="x-none" sz="1200" b="1" dirty="0">
                <a:solidFill>
                  <a:prstClr val="black"/>
                </a:solidFill>
              </a:rPr>
              <a:t>Detector </a:t>
            </a:r>
            <a:r>
              <a:rPr lang="en-GB" altLang="x-none" sz="1200" b="1" dirty="0" smtClean="0">
                <a:solidFill>
                  <a:prstClr val="black"/>
                </a:solidFill>
              </a:rPr>
              <a:t>Layout</a:t>
            </a:r>
          </a:p>
          <a:p>
            <a:pPr marL="162723">
              <a:tabLst>
                <a:tab pos="162723" algn="l"/>
                <a:tab pos="679690" algn="l"/>
                <a:tab pos="1509142" algn="l"/>
                <a:tab pos="2338595" algn="l"/>
                <a:tab pos="3168047" algn="l"/>
                <a:tab pos="3997499" algn="l"/>
                <a:tab pos="4826951" algn="l"/>
                <a:tab pos="5656403" algn="l"/>
                <a:tab pos="6485856" algn="l"/>
                <a:tab pos="7315308" algn="l"/>
                <a:tab pos="8144760" algn="l"/>
                <a:tab pos="8974212" algn="l"/>
              </a:tabLst>
            </a:pPr>
            <a:r>
              <a:rPr lang="en-GB" altLang="x-none" sz="1100" dirty="0" smtClean="0">
                <a:solidFill>
                  <a:srgbClr val="000080"/>
                </a:solidFill>
              </a:rPr>
              <a:t>4600 </a:t>
            </a:r>
            <a:r>
              <a:rPr lang="en-GB" altLang="x-none" sz="1100" dirty="0">
                <a:solidFill>
                  <a:srgbClr val="000080"/>
                </a:solidFill>
              </a:rPr>
              <a:t>straws in 21-27 layers,</a:t>
            </a:r>
            <a:br>
              <a:rPr lang="en-GB" altLang="x-none" sz="1100" dirty="0">
                <a:solidFill>
                  <a:srgbClr val="000080"/>
                </a:solidFill>
              </a:rPr>
            </a:br>
            <a:r>
              <a:rPr lang="en-GB" altLang="x-none" sz="1100" dirty="0">
                <a:solidFill>
                  <a:srgbClr val="000080"/>
                </a:solidFill>
              </a:rPr>
              <a:t>of which 8 layers skewed at ~</a:t>
            </a:r>
            <a:r>
              <a:rPr lang="en-GB" altLang="x-none" sz="1100" dirty="0" smtClean="0">
                <a:solidFill>
                  <a:srgbClr val="000080"/>
                </a:solidFill>
              </a:rPr>
              <a:t>3°</a:t>
            </a:r>
          </a:p>
          <a:p>
            <a:pPr marL="162723">
              <a:tabLst>
                <a:tab pos="162723" algn="l"/>
                <a:tab pos="679690" algn="l"/>
                <a:tab pos="1509142" algn="l"/>
                <a:tab pos="2338595" algn="l"/>
                <a:tab pos="3168047" algn="l"/>
                <a:tab pos="3997499" algn="l"/>
                <a:tab pos="4826951" algn="l"/>
                <a:tab pos="5656403" algn="l"/>
                <a:tab pos="6485856" algn="l"/>
                <a:tab pos="7315308" algn="l"/>
                <a:tab pos="8144760" algn="l"/>
                <a:tab pos="8974212" algn="l"/>
              </a:tabLst>
            </a:pPr>
            <a:r>
              <a:rPr lang="en-GB" altLang="x-none" sz="1100" dirty="0" smtClean="0">
                <a:solidFill>
                  <a:srgbClr val="000080"/>
                </a:solidFill>
              </a:rPr>
              <a:t>Tube </a:t>
            </a:r>
            <a:r>
              <a:rPr lang="en-GB" altLang="x-none" sz="1100" dirty="0">
                <a:solidFill>
                  <a:srgbClr val="000080"/>
                </a:solidFill>
              </a:rPr>
              <a:t>made of 27</a:t>
            </a:r>
            <a:r>
              <a:rPr lang="en-GB" altLang="x-none" sz="1050" b="1" dirty="0">
                <a:solidFill>
                  <a:srgbClr val="000080"/>
                </a:solidFill>
              </a:rPr>
              <a:t> </a:t>
            </a:r>
            <a:r>
              <a:rPr lang="en-GB" altLang="x-none" sz="1100" dirty="0">
                <a:solidFill>
                  <a:srgbClr val="000080"/>
                </a:solidFill>
              </a:rPr>
              <a:t>µm</a:t>
            </a:r>
            <a:r>
              <a:rPr lang="en-GB" altLang="x-none" sz="1050" b="1" dirty="0">
                <a:solidFill>
                  <a:srgbClr val="000080"/>
                </a:solidFill>
              </a:rPr>
              <a:t> </a:t>
            </a:r>
            <a:r>
              <a:rPr lang="en-GB" altLang="x-none" sz="1100" dirty="0">
                <a:solidFill>
                  <a:srgbClr val="000080"/>
                </a:solidFill>
              </a:rPr>
              <a:t>thin</a:t>
            </a:r>
            <a:r>
              <a:rPr lang="en-GB" altLang="x-none" sz="1050" b="1" dirty="0">
                <a:solidFill>
                  <a:srgbClr val="000080"/>
                </a:solidFill>
              </a:rPr>
              <a:t> </a:t>
            </a:r>
            <a:r>
              <a:rPr lang="en-GB" altLang="x-none" sz="1100" dirty="0">
                <a:solidFill>
                  <a:srgbClr val="000080"/>
                </a:solidFill>
              </a:rPr>
              <a:t>Al-</a:t>
            </a:r>
            <a:r>
              <a:rPr lang="en-GB" altLang="x-none" sz="1100" dirty="0" err="1">
                <a:solidFill>
                  <a:srgbClr val="000080"/>
                </a:solidFill>
              </a:rPr>
              <a:t>mylar</a:t>
            </a:r>
            <a:r>
              <a:rPr lang="en-GB" altLang="x-none" sz="1100" dirty="0">
                <a:solidFill>
                  <a:srgbClr val="000080"/>
                </a:solidFill>
              </a:rPr>
              <a:t>, </a:t>
            </a:r>
            <a:r>
              <a:rPr lang="en-GB" altLang="x-none" sz="1000" dirty="0" err="1" smtClean="0">
                <a:solidFill>
                  <a:srgbClr val="000080"/>
                </a:solidFill>
              </a:rPr>
              <a:t>Ø</a:t>
            </a:r>
            <a:r>
              <a:rPr lang="en-GB" altLang="x-none" sz="1100" dirty="0" smtClean="0">
                <a:solidFill>
                  <a:srgbClr val="000080"/>
                </a:solidFill>
              </a:rPr>
              <a:t>=1cm</a:t>
            </a:r>
          </a:p>
          <a:p>
            <a:pPr marL="162723">
              <a:tabLst>
                <a:tab pos="162723" algn="l"/>
                <a:tab pos="679690" algn="l"/>
                <a:tab pos="1509142" algn="l"/>
                <a:tab pos="2338595" algn="l"/>
                <a:tab pos="3168047" algn="l"/>
                <a:tab pos="3997499" algn="l"/>
                <a:tab pos="4826951" algn="l"/>
                <a:tab pos="5656403" algn="l"/>
                <a:tab pos="6485856" algn="l"/>
                <a:tab pos="7315308" algn="l"/>
                <a:tab pos="8144760" algn="l"/>
                <a:tab pos="8974212" algn="l"/>
              </a:tabLst>
            </a:pPr>
            <a:r>
              <a:rPr lang="en-GB" altLang="x-none" sz="1100" dirty="0" err="1" smtClean="0">
                <a:solidFill>
                  <a:srgbClr val="000080"/>
                </a:solidFill>
              </a:rPr>
              <a:t>R</a:t>
            </a:r>
            <a:r>
              <a:rPr lang="en-GB" altLang="x-none" sz="1100" baseline="-25000" dirty="0" err="1" smtClean="0">
                <a:solidFill>
                  <a:srgbClr val="000080"/>
                </a:solidFill>
              </a:rPr>
              <a:t>in</a:t>
            </a:r>
            <a:r>
              <a:rPr lang="en-GB" altLang="x-none" sz="1100" dirty="0">
                <a:solidFill>
                  <a:srgbClr val="000080"/>
                </a:solidFill>
              </a:rPr>
              <a:t>= 150 mm, R</a:t>
            </a:r>
            <a:r>
              <a:rPr lang="en-GB" altLang="x-none" sz="1100" baseline="-25000" dirty="0">
                <a:solidFill>
                  <a:srgbClr val="000080"/>
                </a:solidFill>
              </a:rPr>
              <a:t>out</a:t>
            </a:r>
            <a:r>
              <a:rPr lang="en-GB" altLang="x-none" sz="1100" dirty="0">
                <a:solidFill>
                  <a:srgbClr val="000080"/>
                </a:solidFill>
              </a:rPr>
              <a:t>= 420 mm, l=1500 </a:t>
            </a:r>
            <a:r>
              <a:rPr lang="en-GB" altLang="x-none" sz="1100" dirty="0" smtClean="0">
                <a:solidFill>
                  <a:srgbClr val="000080"/>
                </a:solidFill>
              </a:rPr>
              <a:t>mm</a:t>
            </a:r>
          </a:p>
          <a:p>
            <a:pPr marL="162723">
              <a:tabLst>
                <a:tab pos="162723" algn="l"/>
                <a:tab pos="679690" algn="l"/>
                <a:tab pos="1509142" algn="l"/>
                <a:tab pos="2338595" algn="l"/>
                <a:tab pos="3168047" algn="l"/>
                <a:tab pos="3997499" algn="l"/>
                <a:tab pos="4826951" algn="l"/>
                <a:tab pos="5656403" algn="l"/>
                <a:tab pos="6485856" algn="l"/>
                <a:tab pos="7315308" algn="l"/>
                <a:tab pos="8144760" algn="l"/>
                <a:tab pos="8974212" algn="l"/>
              </a:tabLst>
            </a:pPr>
            <a:r>
              <a:rPr lang="en-US" altLang="x-none" sz="1100" b="1" dirty="0" smtClean="0">
                <a:solidFill>
                  <a:srgbClr val="000080"/>
                </a:solidFill>
              </a:rPr>
              <a:t>Self-supporting </a:t>
            </a:r>
            <a:r>
              <a:rPr lang="en-US" altLang="x-none" sz="1100" b="1" dirty="0">
                <a:solidFill>
                  <a:srgbClr val="000080"/>
                </a:solidFill>
              </a:rPr>
              <a:t>straw double layers </a:t>
            </a:r>
            <a:br>
              <a:rPr lang="en-US" altLang="x-none" sz="1100" b="1" dirty="0">
                <a:solidFill>
                  <a:srgbClr val="000080"/>
                </a:solidFill>
              </a:rPr>
            </a:br>
            <a:r>
              <a:rPr lang="en-US" altLang="x-none" sz="1100" b="1" dirty="0">
                <a:solidFill>
                  <a:srgbClr val="000080"/>
                </a:solidFill>
              </a:rPr>
              <a:t>at ~1 bar overpressure (</a:t>
            </a:r>
            <a:r>
              <a:rPr lang="en-US" altLang="x-none" sz="1100" b="1" dirty="0" err="1" smtClean="0">
                <a:solidFill>
                  <a:srgbClr val="000080"/>
                </a:solidFill>
              </a:rPr>
              <a:t>Ar</a:t>
            </a:r>
            <a:r>
              <a:rPr lang="en-US" altLang="x-none" sz="1100" b="1" dirty="0" smtClean="0">
                <a:solidFill>
                  <a:srgbClr val="000080"/>
                </a:solidFill>
              </a:rPr>
              <a:t>/CO</a:t>
            </a:r>
            <a:r>
              <a:rPr lang="en-US" altLang="x-none" sz="1100" b="1" baseline="-33000" dirty="0" smtClean="0">
                <a:solidFill>
                  <a:srgbClr val="000080"/>
                </a:solidFill>
              </a:rPr>
              <a:t>2</a:t>
            </a:r>
            <a:r>
              <a:rPr lang="en-US" altLang="x-none" sz="1100" b="1" dirty="0" smtClean="0">
                <a:solidFill>
                  <a:srgbClr val="000080"/>
                </a:solidFill>
              </a:rPr>
              <a:t>)</a:t>
            </a:r>
          </a:p>
          <a:p>
            <a:pPr marL="162723">
              <a:tabLst>
                <a:tab pos="162723" algn="l"/>
                <a:tab pos="679690" algn="l"/>
                <a:tab pos="1509142" algn="l"/>
                <a:tab pos="2338595" algn="l"/>
                <a:tab pos="3168047" algn="l"/>
                <a:tab pos="3997499" algn="l"/>
                <a:tab pos="4826951" algn="l"/>
                <a:tab pos="5656403" algn="l"/>
                <a:tab pos="6485856" algn="l"/>
                <a:tab pos="7315308" algn="l"/>
                <a:tab pos="8144760" algn="l"/>
                <a:tab pos="8974212" algn="l"/>
              </a:tabLst>
            </a:pPr>
            <a:r>
              <a:rPr lang="en-US" altLang="x-none" sz="1100" dirty="0" smtClean="0">
                <a:solidFill>
                  <a:srgbClr val="000080"/>
                </a:solidFill>
              </a:rPr>
              <a:t>Readout </a:t>
            </a:r>
            <a:r>
              <a:rPr lang="en-US" altLang="x-none" sz="1100" dirty="0">
                <a:solidFill>
                  <a:srgbClr val="000080"/>
                </a:solidFill>
              </a:rPr>
              <a:t>with ASIC+TDC or FADC</a:t>
            </a:r>
          </a:p>
          <a:p>
            <a:pPr marL="162723">
              <a:tabLst>
                <a:tab pos="162723" algn="l"/>
                <a:tab pos="679690" algn="l"/>
                <a:tab pos="1509142" algn="l"/>
                <a:tab pos="2338595" algn="l"/>
                <a:tab pos="3168047" algn="l"/>
                <a:tab pos="3997499" algn="l"/>
                <a:tab pos="4826951" algn="l"/>
                <a:tab pos="5656403" algn="l"/>
                <a:tab pos="6485856" algn="l"/>
                <a:tab pos="7315308" algn="l"/>
                <a:tab pos="8144760" algn="l"/>
                <a:tab pos="8974212" algn="l"/>
              </a:tabLst>
            </a:pPr>
            <a:r>
              <a:rPr lang="en-GB" altLang="x-none" sz="1200" b="1" dirty="0">
                <a:solidFill>
                  <a:prstClr val="black"/>
                </a:solidFill>
              </a:rPr>
              <a:t>Material </a:t>
            </a:r>
            <a:r>
              <a:rPr lang="en-GB" altLang="x-none" sz="1200" b="1" dirty="0" smtClean="0">
                <a:solidFill>
                  <a:prstClr val="black"/>
                </a:solidFill>
              </a:rPr>
              <a:t>Budget</a:t>
            </a:r>
          </a:p>
          <a:p>
            <a:pPr marL="162723">
              <a:tabLst>
                <a:tab pos="162723" algn="l"/>
                <a:tab pos="679690" algn="l"/>
                <a:tab pos="1509142" algn="l"/>
                <a:tab pos="2338595" algn="l"/>
                <a:tab pos="3168047" algn="l"/>
                <a:tab pos="3997499" algn="l"/>
                <a:tab pos="4826951" algn="l"/>
                <a:tab pos="5656403" algn="l"/>
                <a:tab pos="6485856" algn="l"/>
                <a:tab pos="7315308" algn="l"/>
                <a:tab pos="8144760" algn="l"/>
                <a:tab pos="8974212" algn="l"/>
              </a:tabLst>
            </a:pPr>
            <a:r>
              <a:rPr lang="en-GB" altLang="x-none" sz="1100" dirty="0" smtClean="0">
                <a:solidFill>
                  <a:srgbClr val="000080"/>
                </a:solidFill>
              </a:rPr>
              <a:t>Max</a:t>
            </a:r>
            <a:r>
              <a:rPr lang="en-GB" altLang="x-none" sz="1100" dirty="0">
                <a:solidFill>
                  <a:srgbClr val="000080"/>
                </a:solidFill>
              </a:rPr>
              <a:t>. 26 layers, </a:t>
            </a:r>
            <a:endParaRPr lang="en-GB" altLang="x-none" sz="1100" dirty="0" smtClean="0">
              <a:solidFill>
                <a:srgbClr val="000080"/>
              </a:solidFill>
            </a:endParaRPr>
          </a:p>
          <a:p>
            <a:pPr marL="162723">
              <a:tabLst>
                <a:tab pos="162723" algn="l"/>
                <a:tab pos="679690" algn="l"/>
                <a:tab pos="1509142" algn="l"/>
                <a:tab pos="2338595" algn="l"/>
                <a:tab pos="3168047" algn="l"/>
                <a:tab pos="3997499" algn="l"/>
                <a:tab pos="4826951" algn="l"/>
                <a:tab pos="5656403" algn="l"/>
                <a:tab pos="6485856" algn="l"/>
                <a:tab pos="7315308" algn="l"/>
                <a:tab pos="8144760" algn="l"/>
                <a:tab pos="8974212" algn="l"/>
              </a:tabLst>
            </a:pPr>
            <a:r>
              <a:rPr lang="en-GB" altLang="x-none" sz="1100" dirty="0" smtClean="0">
                <a:solidFill>
                  <a:srgbClr val="000080"/>
                </a:solidFill>
              </a:rPr>
              <a:t>0.05 </a:t>
            </a:r>
            <a:r>
              <a:rPr lang="en-GB" altLang="x-none" sz="1100" dirty="0">
                <a:solidFill>
                  <a:srgbClr val="000080"/>
                </a:solidFill>
              </a:rPr>
              <a:t>% X/X</a:t>
            </a:r>
            <a:r>
              <a:rPr lang="en-GB" altLang="x-none" sz="1100" baseline="-33000" dirty="0">
                <a:solidFill>
                  <a:srgbClr val="000080"/>
                </a:solidFill>
              </a:rPr>
              <a:t>0 </a:t>
            </a:r>
            <a:r>
              <a:rPr lang="en-GB" altLang="x-none" sz="1100" dirty="0">
                <a:solidFill>
                  <a:srgbClr val="000080"/>
                </a:solidFill>
              </a:rPr>
              <a:t>per </a:t>
            </a:r>
            <a:r>
              <a:rPr lang="en-GB" altLang="x-none" sz="1100" dirty="0" smtClean="0">
                <a:solidFill>
                  <a:srgbClr val="000080"/>
                </a:solidFill>
              </a:rPr>
              <a:t>layer</a:t>
            </a:r>
          </a:p>
          <a:p>
            <a:pPr marL="162723">
              <a:tabLst>
                <a:tab pos="162723" algn="l"/>
                <a:tab pos="679690" algn="l"/>
                <a:tab pos="1509142" algn="l"/>
                <a:tab pos="2338595" algn="l"/>
                <a:tab pos="3168047" algn="l"/>
                <a:tab pos="3997499" algn="l"/>
                <a:tab pos="4826951" algn="l"/>
                <a:tab pos="5656403" algn="l"/>
                <a:tab pos="6485856" algn="l"/>
                <a:tab pos="7315308" algn="l"/>
                <a:tab pos="8144760" algn="l"/>
                <a:tab pos="8974212" algn="l"/>
              </a:tabLst>
            </a:pPr>
            <a:r>
              <a:rPr lang="en-GB" altLang="x-none" sz="1100" b="1" dirty="0" smtClean="0">
                <a:solidFill>
                  <a:srgbClr val="000080"/>
                </a:solidFill>
              </a:rPr>
              <a:t>Total </a:t>
            </a:r>
            <a:r>
              <a:rPr lang="en-GB" altLang="x-none" sz="1100" b="1" dirty="0">
                <a:solidFill>
                  <a:srgbClr val="000080"/>
                </a:solidFill>
              </a:rPr>
              <a:t>1.3% </a:t>
            </a:r>
            <a:r>
              <a:rPr lang="en-GB" altLang="x-none" sz="1100" b="1" dirty="0" smtClean="0">
                <a:solidFill>
                  <a:srgbClr val="000080"/>
                </a:solidFill>
              </a:rPr>
              <a:t>X/X</a:t>
            </a:r>
            <a:r>
              <a:rPr lang="en-GB" altLang="x-none" sz="1100" b="1" baseline="-33000" dirty="0" smtClean="0">
                <a:solidFill>
                  <a:srgbClr val="000080"/>
                </a:solidFill>
              </a:rPr>
              <a:t>0</a:t>
            </a:r>
          </a:p>
          <a:p>
            <a:pPr marL="162723">
              <a:tabLst>
                <a:tab pos="162723" algn="l"/>
                <a:tab pos="679690" algn="l"/>
                <a:tab pos="1509142" algn="l"/>
                <a:tab pos="2338595" algn="l"/>
                <a:tab pos="3168047" algn="l"/>
                <a:tab pos="3997499" algn="l"/>
                <a:tab pos="4826951" algn="l"/>
                <a:tab pos="5656403" algn="l"/>
                <a:tab pos="6485856" algn="l"/>
                <a:tab pos="7315308" algn="l"/>
                <a:tab pos="8144760" algn="l"/>
                <a:tab pos="8974212" algn="l"/>
              </a:tabLst>
            </a:pPr>
            <a:r>
              <a:rPr lang="en-GB" altLang="x-none" sz="1100" b="1" dirty="0" smtClean="0">
                <a:solidFill>
                  <a:prstClr val="black"/>
                </a:solidFill>
              </a:rPr>
              <a:t>Project Status</a:t>
            </a:r>
            <a:endParaRPr lang="en-GB" altLang="x-none" sz="1100" b="1" dirty="0">
              <a:solidFill>
                <a:prstClr val="black"/>
              </a:solidFill>
            </a:endParaRPr>
          </a:p>
          <a:p>
            <a:pPr marL="162723">
              <a:tabLst>
                <a:tab pos="162723" algn="l"/>
                <a:tab pos="679690" algn="l"/>
                <a:tab pos="1509142" algn="l"/>
                <a:tab pos="2338595" algn="l"/>
                <a:tab pos="3168047" algn="l"/>
                <a:tab pos="3997499" algn="l"/>
                <a:tab pos="4826951" algn="l"/>
                <a:tab pos="5656403" algn="l"/>
                <a:tab pos="6485856" algn="l"/>
                <a:tab pos="7315308" algn="l"/>
                <a:tab pos="8144760" algn="l"/>
                <a:tab pos="8974212" algn="l"/>
              </a:tabLst>
            </a:pPr>
            <a:r>
              <a:rPr lang="en-GB" altLang="x-none" sz="1100" dirty="0" smtClean="0">
                <a:solidFill>
                  <a:srgbClr val="000080"/>
                </a:solidFill>
              </a:rPr>
              <a:t>3000 Straws produced</a:t>
            </a:r>
          </a:p>
          <a:p>
            <a:pPr marL="162723">
              <a:tabLst>
                <a:tab pos="162723" algn="l"/>
                <a:tab pos="679690" algn="l"/>
                <a:tab pos="1509142" algn="l"/>
                <a:tab pos="2338595" algn="l"/>
                <a:tab pos="3168047" algn="l"/>
                <a:tab pos="3997499" algn="l"/>
                <a:tab pos="4826951" algn="l"/>
                <a:tab pos="5656403" algn="l"/>
                <a:tab pos="6485856" algn="l"/>
                <a:tab pos="7315308" algn="l"/>
                <a:tab pos="8144760" algn="l"/>
                <a:tab pos="8974212" algn="l"/>
              </a:tabLst>
            </a:pPr>
            <a:r>
              <a:rPr lang="en-GB" altLang="x-none" sz="1100" dirty="0">
                <a:solidFill>
                  <a:srgbClr val="000080"/>
                </a:solidFill>
              </a:rPr>
              <a:t>R</a:t>
            </a:r>
            <a:r>
              <a:rPr lang="en-GB" altLang="x-none" sz="1100" dirty="0" smtClean="0">
                <a:solidFill>
                  <a:srgbClr val="000080"/>
                </a:solidFill>
              </a:rPr>
              <a:t>eadout prototypes and beam tests</a:t>
            </a:r>
          </a:p>
          <a:p>
            <a:pPr marL="162723">
              <a:tabLst>
                <a:tab pos="162723" algn="l"/>
                <a:tab pos="679690" algn="l"/>
                <a:tab pos="1509142" algn="l"/>
                <a:tab pos="2338595" algn="l"/>
                <a:tab pos="3168047" algn="l"/>
                <a:tab pos="3997499" algn="l"/>
                <a:tab pos="4826951" algn="l"/>
                <a:tab pos="5656403" algn="l"/>
                <a:tab pos="6485856" algn="l"/>
                <a:tab pos="7315308" algn="l"/>
                <a:tab pos="8144760" algn="l"/>
                <a:tab pos="8974212" algn="l"/>
              </a:tabLst>
            </a:pPr>
            <a:r>
              <a:rPr lang="en-GB" altLang="x-none" sz="1100" dirty="0" smtClean="0">
                <a:solidFill>
                  <a:srgbClr val="000080"/>
                </a:solidFill>
              </a:rPr>
              <a:t>Ageing tests: up to 1.2 C/cm</a:t>
            </a:r>
            <a:r>
              <a:rPr lang="en-GB" altLang="x-none" sz="1100" baseline="30000" dirty="0" smtClean="0">
                <a:solidFill>
                  <a:srgbClr val="000080"/>
                </a:solidFill>
              </a:rPr>
              <a:t>2</a:t>
            </a:r>
            <a:endParaRPr lang="en-GB" altLang="x-none" sz="1100" b="1" baseline="-33000" dirty="0">
              <a:solidFill>
                <a:srgbClr val="000080"/>
              </a:solidFill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67" y="320404"/>
            <a:ext cx="1495077" cy="34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8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57" y="764704"/>
            <a:ext cx="881691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34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395536" y="6597352"/>
            <a:ext cx="3528392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94" y="2584117"/>
            <a:ext cx="1540055" cy="12577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3" name="Textfeld 2"/>
          <p:cNvSpPr txBox="1"/>
          <p:nvPr/>
        </p:nvSpPr>
        <p:spPr>
          <a:xfrm>
            <a:off x="2843808" y="3174648"/>
            <a:ext cx="5832648" cy="10464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altLang="en-US" sz="3000" b="1" dirty="0">
                <a:latin typeface="Arial" pitchFamily="34" charset="0"/>
                <a:cs typeface="Arial" pitchFamily="34" charset="0"/>
              </a:rPr>
              <a:t>research </a:t>
            </a:r>
            <a:r>
              <a:rPr lang="en-US" altLang="en-US" sz="3000" b="1" dirty="0" smtClean="0">
                <a:latin typeface="Arial" pitchFamily="34" charset="0"/>
                <a:cs typeface="Arial" pitchFamily="34" charset="0"/>
              </a:rPr>
              <a:t>already starts now ...</a:t>
            </a:r>
            <a:r>
              <a:rPr lang="en-US" altLang="en-US" sz="3200" dirty="0">
                <a:latin typeface="Arial" pitchFamily="34" charset="0"/>
                <a:cs typeface="Arial" pitchFamily="34" charset="0"/>
              </a:rPr>
              <a:t/>
            </a:r>
            <a:br>
              <a:rPr lang="en-US" altLang="en-US" sz="3200" dirty="0">
                <a:latin typeface="Arial" pitchFamily="34" charset="0"/>
                <a:cs typeface="Arial" pitchFamily="34" charset="0"/>
              </a:rPr>
            </a:b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348416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284163" y="271463"/>
            <a:ext cx="6942137" cy="7874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Intermediate Research Program FAIR Phase 0</a:t>
            </a:r>
          </a:p>
        </p:txBody>
      </p:sp>
      <p:sp>
        <p:nvSpPr>
          <p:cNvPr id="4" name="Inhaltsplatzhalter 3"/>
          <p:cNvSpPr txBox="1">
            <a:spLocks/>
          </p:cNvSpPr>
          <p:nvPr/>
        </p:nvSpPr>
        <p:spPr>
          <a:xfrm>
            <a:off x="0" y="1196752"/>
            <a:ext cx="5364088" cy="54006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altLang="en-US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Goals</a:t>
            </a:r>
          </a:p>
          <a:p>
            <a:pPr lvl="1">
              <a:spcBef>
                <a:spcPts val="1200"/>
              </a:spcBef>
            </a:pPr>
            <a:r>
              <a:rPr lang="en-US" alt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Forefront research by employing and testing new FAIR detectors </a:t>
            </a:r>
          </a:p>
          <a:p>
            <a:pPr lvl="1">
              <a:spcBef>
                <a:spcPts val="1200"/>
              </a:spcBef>
            </a:pPr>
            <a:r>
              <a:rPr lang="en-US" alt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Exploiting upgraded GSI accelerator facilities</a:t>
            </a:r>
          </a:p>
          <a:p>
            <a:pPr lvl="2">
              <a:spcBef>
                <a:spcPts val="1200"/>
              </a:spcBef>
            </a:pPr>
            <a:r>
              <a:rPr lang="en-US" alt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ongoing upgrade of SIS18 completed by mid 2018</a:t>
            </a:r>
          </a:p>
          <a:p>
            <a:pPr lvl="2">
              <a:spcBef>
                <a:spcPts val="1200"/>
              </a:spcBef>
            </a:pPr>
            <a:r>
              <a:rPr lang="en-US" alt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Make use of </a:t>
            </a:r>
            <a:r>
              <a:rPr lang="en-US" altLang="en-US" sz="2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Cryring</a:t>
            </a:r>
            <a:endParaRPr lang="en-US" altLang="en-US" sz="22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1">
              <a:spcBef>
                <a:spcPts val="1200"/>
              </a:spcBef>
            </a:pPr>
            <a:r>
              <a:rPr lang="en-US" alt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Education of young scientists </a:t>
            </a:r>
          </a:p>
          <a:p>
            <a:pPr lvl="1">
              <a:spcBef>
                <a:spcPts val="1200"/>
              </a:spcBef>
            </a:pPr>
            <a:r>
              <a:rPr lang="en-US" alt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Maintain and extend skills and expertise</a:t>
            </a:r>
          </a:p>
          <a:p>
            <a:pPr lvl="1">
              <a:spcBef>
                <a:spcPts val="1200"/>
              </a:spcBef>
            </a:pPr>
            <a:r>
              <a:rPr lang="en-US" alt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Serve national and international user community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57" y="764704"/>
            <a:ext cx="881691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35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395536" y="6597352"/>
            <a:ext cx="3528392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733301"/>
            <a:ext cx="3892323" cy="2638673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014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056784" cy="787557"/>
          </a:xfrm>
        </p:spPr>
        <p:txBody>
          <a:bodyPr>
            <a:noAutofit/>
          </a:bodyPr>
          <a:lstStyle/>
          <a:p>
            <a:r>
              <a:rPr lang="en-GB" dirty="0" smtClean="0"/>
              <a:t>Intermediate Research Program FAIR Phase-0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2800" dirty="0" smtClean="0"/>
              <a:t>Scientific </a:t>
            </a:r>
            <a:r>
              <a:rPr lang="en-GB" sz="2800" dirty="0"/>
              <a:t>programme </a:t>
            </a:r>
            <a:r>
              <a:rPr lang="en-GB" sz="2800" dirty="0" smtClean="0"/>
              <a:t>and </a:t>
            </a:r>
            <a:r>
              <a:rPr lang="en-GB" sz="2800" dirty="0"/>
              <a:t>beam parameters defined taking into account scientific and technical priorities of the FAIR Collaborations </a:t>
            </a:r>
          </a:p>
          <a:p>
            <a:r>
              <a:rPr lang="en-GB" sz="2700" dirty="0"/>
              <a:t>110 days of beam time in 2018 scheduled</a:t>
            </a:r>
          </a:p>
          <a:p>
            <a:r>
              <a:rPr lang="en-GB" sz="2700" dirty="0" smtClean="0"/>
              <a:t>Similar </a:t>
            </a:r>
            <a:r>
              <a:rPr lang="en-GB" sz="2700" dirty="0"/>
              <a:t>amount of beam time envisaged for </a:t>
            </a:r>
            <a:r>
              <a:rPr lang="en-GB" sz="2700" dirty="0" smtClean="0"/>
              <a:t>2019</a:t>
            </a:r>
          </a:p>
          <a:p>
            <a:r>
              <a:rPr lang="en-GB" sz="2700" dirty="0"/>
              <a:t>High-profile international </a:t>
            </a:r>
            <a:r>
              <a:rPr lang="en-GB" sz="2700" dirty="0" smtClean="0"/>
              <a:t>Program </a:t>
            </a:r>
            <a:r>
              <a:rPr lang="en-GB" sz="2700" dirty="0"/>
              <a:t>Advisory </a:t>
            </a:r>
            <a:r>
              <a:rPr lang="en-GB" sz="2700" dirty="0" smtClean="0"/>
              <a:t>Committee, chaired </a:t>
            </a:r>
            <a:r>
              <a:rPr lang="en-GB" sz="2700" dirty="0"/>
              <a:t>by </a:t>
            </a:r>
            <a:r>
              <a:rPr lang="en-GB" sz="2700" dirty="0" err="1"/>
              <a:t>Prof.</a:t>
            </a:r>
            <a:r>
              <a:rPr lang="en-GB" sz="2700" dirty="0"/>
              <a:t> </a:t>
            </a:r>
            <a:r>
              <a:rPr lang="en-GB" sz="2700" dirty="0" smtClean="0"/>
              <a:t>Sydney Gales</a:t>
            </a:r>
          </a:p>
          <a:p>
            <a:r>
              <a:rPr lang="en-GB" sz="2700" dirty="0" smtClean="0"/>
              <a:t>Call for proposals closed on June 19, for decision by end of September</a:t>
            </a:r>
          </a:p>
          <a:p>
            <a:r>
              <a:rPr lang="en-GB" sz="2700" dirty="0"/>
              <a:t>Over 130 submitted experiment proposals “overbook” </a:t>
            </a:r>
            <a:r>
              <a:rPr lang="en-GB" sz="2700" dirty="0" smtClean="0"/>
              <a:t>available </a:t>
            </a:r>
            <a:r>
              <a:rPr lang="en-GB" sz="2700" dirty="0"/>
              <a:t>beam time by a factor of 2-3</a:t>
            </a:r>
          </a:p>
          <a:p>
            <a:pPr marL="400050" lvl="1" indent="-371475"/>
            <a:r>
              <a:rPr lang="en-GB" sz="2200" dirty="0"/>
              <a:t>Overwhelming response from the scientific communities of all partner </a:t>
            </a:r>
            <a:r>
              <a:rPr lang="en-GB" sz="2200" dirty="0" smtClean="0"/>
              <a:t>countries</a:t>
            </a:r>
            <a:endParaRPr lang="en-GB" sz="2200" dirty="0"/>
          </a:p>
          <a:p>
            <a:pPr marL="400050" lvl="1" indent="-371475"/>
            <a:r>
              <a:rPr lang="en-GB" sz="2200" dirty="0"/>
              <a:t>Confirms the importance of the experimental program</a:t>
            </a:r>
          </a:p>
          <a:p>
            <a:pPr marL="676275" lvl="1" indent="-342900">
              <a:buFont typeface="Arial" charset="0"/>
              <a:buChar char="•"/>
            </a:pPr>
            <a:endParaRPr lang="en-GB" sz="1800" dirty="0" smtClean="0"/>
          </a:p>
          <a:p>
            <a:endParaRPr lang="en-GB" sz="16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57" y="764704"/>
            <a:ext cx="881691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31707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/>
            <a:r>
              <a:rPr lang="en-US" sz="2800" b="1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NUPECC Long Range Plan 2017</a:t>
            </a:r>
            <a:endParaRPr lang="en-US" sz="28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1" y="1268760"/>
            <a:ext cx="5589806" cy="5506707"/>
          </a:xfrm>
        </p:spPr>
        <p:txBody>
          <a:bodyPr>
            <a:normAutofit fontScale="77500" lnSpcReduction="20000"/>
          </a:bodyPr>
          <a:lstStyle/>
          <a:p>
            <a:pPr marL="0" lvl="1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2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Key Summary Recommendation of the LRP: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800" b="1" i="1" dirty="0" smtClean="0"/>
              <a:t>	</a:t>
            </a:r>
            <a:br>
              <a:rPr lang="en-US" sz="1800" b="1" i="1" dirty="0" smtClean="0"/>
            </a:br>
            <a:r>
              <a:rPr lang="en-US" sz="2900" b="1" i="1" dirty="0" smtClean="0">
                <a:solidFill>
                  <a:schemeClr val="accent1"/>
                </a:solidFill>
              </a:rPr>
              <a:t>Complete urgently the construction of the ESFRI flagship  FAIR and develop and bring into operation the experimental program of its four scientific pillars APPA, CBM, NUSTAR and PANDA.</a:t>
            </a:r>
            <a:endParaRPr lang="en-US" sz="2300" dirty="0" smtClean="0">
              <a:solidFill>
                <a:schemeClr val="accent1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2000" b="1" i="1" dirty="0" smtClean="0"/>
              <a:t> </a:t>
            </a:r>
            <a:endParaRPr lang="en-US" sz="2000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en-US" sz="2300" i="1" dirty="0" smtClean="0"/>
              <a:t>FAIR is a European flagship facility for the coming decades. Worldwide unique it will allow for a large variety of unprecedented fore-front research in physics and applied science. It focuses on the structure and evolution of matter. Its multi- faceted research opens a new era in our understanding of the fundamental  building blocks of matter and the forces as well as of the evolution of our Universe: the new possibilities for research in Darmstadt are unique and are expected to produce ground breaking new insights for nuclear research.</a:t>
            </a:r>
            <a:endParaRPr lang="en-US" sz="23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326" y="1578086"/>
            <a:ext cx="3267178" cy="465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539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14441" y="-27384"/>
            <a:ext cx="6741723" cy="787557"/>
          </a:xfrm>
        </p:spPr>
        <p:txBody>
          <a:bodyPr>
            <a:noAutofit/>
          </a:bodyPr>
          <a:lstStyle/>
          <a:p>
            <a:r>
              <a:rPr lang="en-US" sz="2800" dirty="0" smtClean="0"/>
              <a:t>Summary and Outlook</a:t>
            </a:r>
            <a:endParaRPr lang="en-US" sz="28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E9636D52-6EBE-478E-A1F6-01BCE9CACF98}" type="slidenum">
              <a:rPr lang="de-DE" smtClean="0"/>
              <a:pPr/>
              <a:t>38</a:t>
            </a:fld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312606" y="1196752"/>
            <a:ext cx="8831394" cy="5400600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3300" b="1" dirty="0">
                <a:solidFill>
                  <a:schemeClr val="tx2"/>
                </a:solidFill>
              </a:rPr>
              <a:t>GSI/FAIR </a:t>
            </a:r>
            <a:r>
              <a:rPr lang="en-US" sz="3300" b="1" dirty="0" smtClean="0">
                <a:solidFill>
                  <a:schemeClr val="tx2"/>
                </a:solidFill>
              </a:rPr>
              <a:t>progress:</a:t>
            </a: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endParaRPr lang="en-US" sz="1900" b="1" dirty="0" smtClean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3000" b="1" dirty="0" smtClean="0">
                <a:solidFill>
                  <a:schemeClr val="tx2"/>
                </a:solidFill>
              </a:rPr>
              <a:t>Civil construction progresses rapidly, while accelerator components continue to be delivered 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3000" b="1" dirty="0" smtClean="0">
                <a:solidFill>
                  <a:schemeClr val="tx2"/>
                </a:solidFill>
              </a:rPr>
              <a:t>R&amp;D for and construction of the FAIR experiments advance</a:t>
            </a:r>
          </a:p>
          <a:p>
            <a:pPr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000" b="1" dirty="0" smtClean="0">
                <a:solidFill>
                  <a:schemeClr val="tx2"/>
                </a:solidFill>
              </a:rPr>
              <a:t>FAIR phase 0 – intermediate research program </a:t>
            </a:r>
            <a:r>
              <a:rPr lang="en-US" sz="3000" dirty="0" smtClean="0"/>
              <a:t>bridging </a:t>
            </a:r>
            <a:r>
              <a:rPr lang="en-US" sz="3000" dirty="0"/>
              <a:t>the construction </a:t>
            </a:r>
            <a:r>
              <a:rPr lang="en-US" sz="3000" dirty="0" smtClean="0"/>
              <a:t>phase from 2018 until commissioning of the FAIR accelerators and experiments.</a:t>
            </a:r>
          </a:p>
          <a:p>
            <a:pPr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000" b="1" dirty="0" smtClean="0">
                <a:solidFill>
                  <a:schemeClr val="tx2"/>
                </a:solidFill>
              </a:rPr>
              <a:t>Call for 2018/2019 Beam </a:t>
            </a:r>
            <a:r>
              <a:rPr lang="en-US" sz="3000" b="1" dirty="0">
                <a:solidFill>
                  <a:schemeClr val="tx2"/>
                </a:solidFill>
              </a:rPr>
              <a:t>time </a:t>
            </a:r>
            <a:r>
              <a:rPr lang="en-US" sz="3000" b="1" dirty="0" smtClean="0">
                <a:solidFill>
                  <a:schemeClr val="tx2"/>
                </a:solidFill>
              </a:rPr>
              <a:t>very successful: Physics to start next year</a:t>
            </a:r>
          </a:p>
          <a:p>
            <a:pPr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000" b="1" dirty="0" smtClean="0">
                <a:solidFill>
                  <a:schemeClr val="tx2"/>
                </a:solidFill>
              </a:rPr>
              <a:t>Growing involvement of groups from all over the world</a:t>
            </a:r>
          </a:p>
          <a:p>
            <a:pPr marL="0" indent="0" algn="ctr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3000" b="1" dirty="0" smtClean="0">
                <a:solidFill>
                  <a:schemeClr val="tx2"/>
                </a:solidFill>
              </a:rPr>
              <a:t>and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400" b="1" dirty="0">
                <a:solidFill>
                  <a:schemeClr val="tx2"/>
                </a:solidFill>
              </a:rPr>
              <a:t>Many opportunities to enhance our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400" b="1" dirty="0" smtClean="0">
                <a:solidFill>
                  <a:schemeClr val="tx2"/>
                </a:solidFill>
              </a:rPr>
              <a:t>well-established scientific-technological cooperation !</a:t>
            </a:r>
            <a:endParaRPr lang="en-US" sz="3400" b="1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US" b="1" dirty="0" smtClean="0">
              <a:solidFill>
                <a:srgbClr val="FF0000"/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800" b="1" dirty="0" smtClean="0">
                <a:solidFill>
                  <a:srgbClr val="FF0000"/>
                </a:solidFill>
              </a:rPr>
              <a:t>Exciting years to come!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395536" y="6597352"/>
            <a:ext cx="3528392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41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39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 smtClean="0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black"/>
                </a:solidFill>
              </a:rPr>
              <a:t>The Universe in the Laboratory | Prof. Dr. Paolo Giubellino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539364" y="262199"/>
            <a:ext cx="5584535" cy="787557"/>
          </a:xfrm>
        </p:spPr>
        <p:txBody>
          <a:bodyPr>
            <a:normAutofit/>
          </a:bodyPr>
          <a:lstStyle/>
          <a:p>
            <a:r>
              <a:rPr lang="de-DE" sz="2800" dirty="0" smtClean="0"/>
              <a:t>FAIR 2025 </a:t>
            </a:r>
            <a:endParaRPr lang="de-DE" sz="2800" dirty="0"/>
          </a:p>
        </p:txBody>
      </p:sp>
      <p:pic>
        <p:nvPicPr>
          <p:cNvPr id="2" name="Bild 1" descr="FAIR_Fotomontage_201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8" b="-8739"/>
          <a:stretch/>
        </p:blipFill>
        <p:spPr>
          <a:xfrm>
            <a:off x="0" y="1195200"/>
            <a:ext cx="9144000" cy="595080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6026047" y="5628621"/>
            <a:ext cx="2981260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defTabSz="457200"/>
            <a:r>
              <a:rPr lang="en-US" sz="2800" b="1" dirty="0" smtClean="0">
                <a:solidFill>
                  <a:prstClr val="white"/>
                </a:solidFill>
              </a:rPr>
              <a:t>Thank You!</a:t>
            </a:r>
          </a:p>
        </p:txBody>
      </p:sp>
      <p:sp>
        <p:nvSpPr>
          <p:cNvPr id="8" name="Rechteck 7"/>
          <p:cNvSpPr/>
          <p:nvPr/>
        </p:nvSpPr>
        <p:spPr>
          <a:xfrm>
            <a:off x="2339752" y="6624736"/>
            <a:ext cx="5616624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500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FAIR </a:t>
            </a:r>
            <a:r>
              <a:rPr lang="mr-IN" dirty="0" smtClean="0"/>
              <a:t>–</a:t>
            </a:r>
            <a:r>
              <a:rPr lang="de-DE" dirty="0" smtClean="0"/>
              <a:t> The </a:t>
            </a:r>
            <a:r>
              <a:rPr lang="de-DE" dirty="0" err="1" smtClean="0"/>
              <a:t>Facility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4</a:t>
            </a:fld>
            <a:endParaRPr lang="de-DE"/>
          </a:p>
        </p:txBody>
      </p:sp>
      <p:grpSp>
        <p:nvGrpSpPr>
          <p:cNvPr id="35" name="Gruppierung 34"/>
          <p:cNvGrpSpPr/>
          <p:nvPr/>
        </p:nvGrpSpPr>
        <p:grpSpPr>
          <a:xfrm>
            <a:off x="1095240" y="1287360"/>
            <a:ext cx="7614650" cy="5083980"/>
            <a:chOff x="825500" y="1247434"/>
            <a:chExt cx="7971034" cy="5326044"/>
          </a:xfrm>
        </p:grpSpPr>
        <p:pic>
          <p:nvPicPr>
            <p:cNvPr id="8" name="Bild 7" descr="FAIR-MSV_300dpi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500" y="1247434"/>
              <a:ext cx="7493000" cy="5326044"/>
            </a:xfrm>
            <a:prstGeom prst="rect">
              <a:avLst/>
            </a:prstGeom>
          </p:spPr>
        </p:pic>
        <p:sp>
          <p:nvSpPr>
            <p:cNvPr id="9" name="Textfeld 8"/>
            <p:cNvSpPr txBox="1"/>
            <p:nvPr/>
          </p:nvSpPr>
          <p:spPr>
            <a:xfrm>
              <a:off x="5816601" y="2146300"/>
              <a:ext cx="1498600" cy="48364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 defTabSz="457200"/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Ring </a:t>
              </a:r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accelerator</a:t>
              </a:r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 SIS100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7135090" y="3610272"/>
              <a:ext cx="1498600" cy="48364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defTabSz="457200"/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Production</a:t>
              </a:r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of</a:t>
              </a:r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new</a:t>
              </a:r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atomic</a:t>
              </a:r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nuclei</a:t>
              </a:r>
              <a:endParaRPr lang="de-DE" sz="1200" dirty="0" smtClean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7135090" y="4245272"/>
              <a:ext cx="1498600" cy="48364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defTabSz="457200"/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Production</a:t>
              </a:r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of</a:t>
              </a:r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antiprotons</a:t>
              </a:r>
              <a:endParaRPr lang="de-DE" sz="1200" dirty="0" smtClean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3314700" y="5668665"/>
              <a:ext cx="1498600" cy="461665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defTabSz="457200"/>
              <a:r>
                <a:rPr lang="de-DE" sz="1200" dirty="0" err="1" smtClean="0">
                  <a:solidFill>
                    <a:prstClr val="black"/>
                  </a:solidFill>
                </a:rPr>
                <a:t>Collector</a:t>
              </a:r>
              <a:r>
                <a:rPr lang="de-DE" sz="1200" dirty="0">
                  <a:solidFill>
                    <a:prstClr val="black"/>
                  </a:solidFill>
                </a:rPr>
                <a:t> </a:t>
              </a:r>
              <a:r>
                <a:rPr lang="de-DE" sz="1200" dirty="0" smtClean="0">
                  <a:solidFill>
                    <a:prstClr val="black"/>
                  </a:solidFill>
                </a:rPr>
                <a:t/>
              </a:r>
              <a:br>
                <a:rPr lang="de-DE" sz="1200" dirty="0" smtClean="0">
                  <a:solidFill>
                    <a:prstClr val="black"/>
                  </a:solidFill>
                </a:rPr>
              </a:br>
              <a:r>
                <a:rPr lang="de-DE" sz="1200" dirty="0" smtClean="0">
                  <a:solidFill>
                    <a:prstClr val="black"/>
                  </a:solidFill>
                </a:rPr>
                <a:t>ring</a:t>
              </a: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4165600" y="3835568"/>
              <a:ext cx="1498600" cy="461665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defTabSz="457200"/>
              <a:r>
                <a:rPr lang="de-DE" sz="1200" dirty="0" smtClean="0">
                  <a:solidFill>
                    <a:prstClr val="black"/>
                  </a:solidFill>
                </a:rPr>
                <a:t>Antiproton </a:t>
              </a:r>
              <a:br>
                <a:rPr lang="de-DE" sz="1200" dirty="0" smtClean="0">
                  <a:solidFill>
                    <a:prstClr val="black"/>
                  </a:solidFill>
                </a:rPr>
              </a:br>
              <a:r>
                <a:rPr lang="de-DE" sz="1200" dirty="0" smtClean="0">
                  <a:solidFill>
                    <a:prstClr val="black"/>
                  </a:solidFill>
                </a:rPr>
                <a:t>ring</a:t>
              </a: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990600" y="2380565"/>
              <a:ext cx="1498600" cy="677105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defTabSz="457200"/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Linear </a:t>
              </a:r>
              <a:b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</a:br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accelerator</a:t>
              </a:r>
              <a:endParaRPr lang="de-DE" sz="1200" dirty="0" smtClean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defTabSz="457200"/>
              <a:endParaRPr lang="de-DE" sz="1200" dirty="0" smtClean="0">
                <a:solidFill>
                  <a:prstClr val="black"/>
                </a:solidFill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3746500" y="2164834"/>
              <a:ext cx="1498600" cy="677105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defTabSz="457200"/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Ring</a:t>
              </a:r>
              <a:b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</a:br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accelerator</a:t>
              </a:r>
              <a:endParaRPr lang="de-DE" sz="1200" dirty="0" smtClean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defTabSz="457200"/>
              <a:endParaRPr lang="de-DE" sz="1200" dirty="0" smtClean="0">
                <a:solidFill>
                  <a:prstClr val="black"/>
                </a:solidFill>
              </a:endParaRPr>
            </a:p>
          </p:txBody>
        </p:sp>
        <p:grpSp>
          <p:nvGrpSpPr>
            <p:cNvPr id="16" name="Gruppierung 21"/>
            <p:cNvGrpSpPr>
              <a:grpSpLocks/>
            </p:cNvGrpSpPr>
            <p:nvPr/>
          </p:nvGrpSpPr>
          <p:grpSpPr bwMode="auto">
            <a:xfrm>
              <a:off x="1185069" y="4681537"/>
              <a:ext cx="725487" cy="542925"/>
              <a:chOff x="1229557" y="4830232"/>
              <a:chExt cx="888064" cy="553943"/>
            </a:xfrm>
          </p:grpSpPr>
          <p:sp>
            <p:nvSpPr>
              <p:cNvPr id="17" name="Textfeld 22"/>
              <p:cNvSpPr txBox="1">
                <a:spLocks noChangeArrowheads="1"/>
              </p:cNvSpPr>
              <p:nvPr/>
            </p:nvSpPr>
            <p:spPr bwMode="auto">
              <a:xfrm>
                <a:off x="1229557" y="4944975"/>
                <a:ext cx="888064" cy="43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defTabSz="457200"/>
                <a:r>
                  <a:rPr lang="en-US" sz="1100" u="none">
                    <a:solidFill>
                      <a:srgbClr val="000000"/>
                    </a:solidFill>
                    <a:cs typeface="Arial" charset="0"/>
                  </a:rPr>
                  <a:t>100 meters</a:t>
                </a:r>
              </a:p>
            </p:txBody>
          </p:sp>
          <p:grpSp>
            <p:nvGrpSpPr>
              <p:cNvPr id="18" name="Gruppierung 23"/>
              <p:cNvGrpSpPr>
                <a:grpSpLocks/>
              </p:cNvGrpSpPr>
              <p:nvPr/>
            </p:nvGrpSpPr>
            <p:grpSpPr bwMode="auto">
              <a:xfrm>
                <a:off x="1310629" y="4830232"/>
                <a:ext cx="732157" cy="148166"/>
                <a:chOff x="1310629" y="4830232"/>
                <a:chExt cx="732157" cy="148166"/>
              </a:xfrm>
            </p:grpSpPr>
            <p:cxnSp>
              <p:nvCxnSpPr>
                <p:cNvPr id="19" name="Gerade Verbindung 18"/>
                <p:cNvCxnSpPr/>
                <p:nvPr/>
              </p:nvCxnSpPr>
              <p:spPr>
                <a:xfrm>
                  <a:off x="1311174" y="4903119"/>
                  <a:ext cx="728717" cy="0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Gerade Verbindung 19"/>
                <p:cNvCxnSpPr/>
                <p:nvPr/>
              </p:nvCxnSpPr>
              <p:spPr>
                <a:xfrm>
                  <a:off x="1311174" y="4830232"/>
                  <a:ext cx="0" cy="147394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Gerade Verbindung 20"/>
                <p:cNvCxnSpPr/>
                <p:nvPr/>
              </p:nvCxnSpPr>
              <p:spPr>
                <a:xfrm>
                  <a:off x="2041835" y="4830232"/>
                  <a:ext cx="0" cy="147394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3" name="Gerade Verbindung 22"/>
            <p:cNvCxnSpPr/>
            <p:nvPr/>
          </p:nvCxnSpPr>
          <p:spPr>
            <a:xfrm flipH="1">
              <a:off x="6350000" y="3835568"/>
              <a:ext cx="785090" cy="355433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/>
          </p:nvCxnSpPr>
          <p:spPr>
            <a:xfrm flipH="1">
              <a:off x="5334000" y="4495800"/>
              <a:ext cx="1801090" cy="609601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pierung 31"/>
            <p:cNvGrpSpPr/>
            <p:nvPr/>
          </p:nvGrpSpPr>
          <p:grpSpPr>
            <a:xfrm>
              <a:off x="6900064" y="5222901"/>
              <a:ext cx="1896470" cy="1257480"/>
              <a:chOff x="402230" y="5272500"/>
              <a:chExt cx="1896470" cy="1257480"/>
            </a:xfrm>
          </p:grpSpPr>
          <p:sp>
            <p:nvSpPr>
              <p:cNvPr id="27" name="Rechteck 26"/>
              <p:cNvSpPr>
                <a:spLocks/>
              </p:cNvSpPr>
              <p:nvPr/>
            </p:nvSpPr>
            <p:spPr>
              <a:xfrm>
                <a:off x="402230" y="5286865"/>
                <a:ext cx="255600" cy="25560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Rechteck 27"/>
              <p:cNvSpPr>
                <a:spLocks/>
              </p:cNvSpPr>
              <p:nvPr/>
            </p:nvSpPr>
            <p:spPr>
              <a:xfrm>
                <a:off x="402230" y="5644697"/>
                <a:ext cx="255600" cy="255600"/>
              </a:xfrm>
              <a:prstGeom prst="rect">
                <a:avLst/>
              </a:prstGeom>
              <a:solidFill>
                <a:srgbClr val="B4372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Rechteck 28"/>
              <p:cNvSpPr>
                <a:spLocks/>
              </p:cNvSpPr>
              <p:nvPr/>
            </p:nvSpPr>
            <p:spPr>
              <a:xfrm>
                <a:off x="402230" y="6002530"/>
                <a:ext cx="255600" cy="2556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Textfeld 30"/>
              <p:cNvSpPr txBox="1"/>
              <p:nvPr/>
            </p:nvSpPr>
            <p:spPr>
              <a:xfrm>
                <a:off x="800100" y="5272500"/>
                <a:ext cx="1498600" cy="1257480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defTabSz="457200"/>
                <a:r>
                  <a:rPr lang="de-DE" sz="1200" dirty="0" err="1" smtClean="0">
                    <a:solidFill>
                      <a:prstClr val="black"/>
                    </a:solidFill>
                    <a:latin typeface="Calibri"/>
                    <a:cs typeface="Calibri"/>
                  </a:rPr>
                  <a:t>Existing</a:t>
                </a:r>
                <a:r>
                  <a:rPr lang="de-DE" sz="1200" dirty="0" smtClean="0">
                    <a:solidFill>
                      <a:prstClr val="black"/>
                    </a:solidFill>
                    <a:latin typeface="Calibri"/>
                    <a:cs typeface="Calibri"/>
                  </a:rPr>
                  <a:t> </a:t>
                </a:r>
                <a:r>
                  <a:rPr lang="de-DE" sz="1200" dirty="0" err="1" smtClean="0">
                    <a:solidFill>
                      <a:prstClr val="black"/>
                    </a:solidFill>
                    <a:latin typeface="Calibri"/>
                    <a:cs typeface="Calibri"/>
                  </a:rPr>
                  <a:t>facility</a:t>
                </a:r>
                <a:r>
                  <a:rPr lang="de-DE" sz="1200" dirty="0" smtClean="0">
                    <a:solidFill>
                      <a:prstClr val="black"/>
                    </a:solidFill>
                    <a:latin typeface="Calibri"/>
                    <a:cs typeface="Calibri"/>
                  </a:rPr>
                  <a:t/>
                </a:r>
                <a:br>
                  <a:rPr lang="de-DE" sz="1200" dirty="0" smtClean="0">
                    <a:solidFill>
                      <a:prstClr val="black"/>
                    </a:solidFill>
                    <a:latin typeface="Calibri"/>
                    <a:cs typeface="Calibri"/>
                  </a:rPr>
                </a:br>
                <a:endParaRPr lang="de-DE" sz="1200" dirty="0" smtClean="0">
                  <a:solidFill>
                    <a:prstClr val="black"/>
                  </a:solidFill>
                  <a:latin typeface="Calibri"/>
                  <a:cs typeface="Calibri"/>
                </a:endParaRPr>
              </a:p>
              <a:p>
                <a:pPr defTabSz="457200"/>
                <a:r>
                  <a:rPr lang="de-DE" sz="1200" dirty="0" err="1" smtClean="0">
                    <a:solidFill>
                      <a:prstClr val="black"/>
                    </a:solidFill>
                    <a:latin typeface="Calibri"/>
                    <a:cs typeface="Calibri"/>
                  </a:rPr>
                  <a:t>Planned</a:t>
                </a:r>
                <a:r>
                  <a:rPr lang="de-DE" sz="1200" dirty="0" smtClean="0">
                    <a:solidFill>
                      <a:prstClr val="black"/>
                    </a:solidFill>
                    <a:latin typeface="Calibri"/>
                    <a:cs typeface="Calibri"/>
                  </a:rPr>
                  <a:t> </a:t>
                </a:r>
                <a:r>
                  <a:rPr lang="de-DE" sz="1200" dirty="0" err="1" smtClean="0">
                    <a:solidFill>
                      <a:prstClr val="black"/>
                    </a:solidFill>
                    <a:latin typeface="Calibri"/>
                    <a:cs typeface="Calibri"/>
                  </a:rPr>
                  <a:t>facility</a:t>
                </a:r>
                <a:r>
                  <a:rPr lang="de-DE" sz="1200" dirty="0" smtClean="0">
                    <a:solidFill>
                      <a:prstClr val="black"/>
                    </a:solidFill>
                    <a:latin typeface="Calibri"/>
                    <a:cs typeface="Calibri"/>
                  </a:rPr>
                  <a:t/>
                </a:r>
                <a:br>
                  <a:rPr lang="de-DE" sz="1200" dirty="0" smtClean="0">
                    <a:solidFill>
                      <a:prstClr val="black"/>
                    </a:solidFill>
                    <a:latin typeface="Calibri"/>
                    <a:cs typeface="Calibri"/>
                  </a:rPr>
                </a:br>
                <a:endParaRPr lang="de-DE" sz="1200" dirty="0" smtClean="0">
                  <a:solidFill>
                    <a:prstClr val="black"/>
                  </a:solidFill>
                  <a:latin typeface="Calibri"/>
                  <a:cs typeface="Calibri"/>
                </a:endParaRPr>
              </a:p>
              <a:p>
                <a:pPr defTabSz="457200"/>
                <a:r>
                  <a:rPr lang="de-DE" sz="1200" dirty="0" smtClean="0">
                    <a:solidFill>
                      <a:prstClr val="black"/>
                    </a:solidFill>
                    <a:latin typeface="Calibri"/>
                    <a:cs typeface="Calibri"/>
                  </a:rPr>
                  <a:t>Experiments</a:t>
                </a:r>
              </a:p>
              <a:p>
                <a:pPr defTabSz="457200"/>
                <a:endParaRPr lang="de-DE" sz="1200" dirty="0" smtClean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0" name="Inhaltsplatzhalter 2"/>
          <p:cNvSpPr txBox="1">
            <a:spLocks/>
          </p:cNvSpPr>
          <p:nvPr/>
        </p:nvSpPr>
        <p:spPr>
          <a:xfrm>
            <a:off x="326120" y="1296650"/>
            <a:ext cx="4317888" cy="5157595"/>
          </a:xfrm>
          <a:prstGeom prst="rect">
            <a:avLst/>
          </a:prstGeom>
          <a:solidFill>
            <a:schemeClr val="bg1">
              <a:lumMod val="95000"/>
              <a:alpha val="91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de-DE" b="1" dirty="0" smtClean="0"/>
              <a:t>FAIR</a:t>
            </a:r>
          </a:p>
          <a:p>
            <a:pPr marL="0" indent="0">
              <a:spcBef>
                <a:spcPts val="0"/>
              </a:spcBef>
              <a:buFont typeface="Wingdings" charset="2"/>
              <a:buNone/>
            </a:pPr>
            <a:endParaRPr lang="de-DE" sz="9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Wingdings" charset="2"/>
              <a:buNone/>
            </a:pPr>
            <a:r>
              <a:rPr lang="de-DE" sz="1800" dirty="0" smtClean="0"/>
              <a:t> ... </a:t>
            </a:r>
            <a:r>
              <a:rPr lang="en-US" sz="1800" dirty="0" smtClean="0"/>
              <a:t>accelerates particle beams from </a:t>
            </a:r>
            <a:br>
              <a:rPr lang="en-US" sz="1800" dirty="0" smtClean="0"/>
            </a:br>
            <a:r>
              <a:rPr lang="en-US" sz="1800" dirty="0" smtClean="0"/>
              <a:t>    (anti)protons up to uranium ions with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Wingdings" charset="2"/>
              <a:buNone/>
            </a:pPr>
            <a:endParaRPr lang="en-US" sz="1000" dirty="0" smtClean="0"/>
          </a:p>
          <a:p>
            <a:pPr indent="-160338">
              <a:lnSpc>
                <a:spcPct val="110000"/>
              </a:lnSpc>
              <a:spcBef>
                <a:spcPts val="0"/>
              </a:spcBef>
            </a:pPr>
            <a:r>
              <a:rPr lang="en-US" sz="1500" dirty="0" smtClean="0"/>
              <a:t>very high intensities</a:t>
            </a:r>
          </a:p>
          <a:p>
            <a:pPr marL="531813" lvl="1" indent="-166688">
              <a:lnSpc>
                <a:spcPct val="110000"/>
              </a:lnSpc>
              <a:spcBef>
                <a:spcPts val="0"/>
              </a:spcBef>
            </a:pPr>
            <a:r>
              <a:rPr lang="en-US" sz="1500" dirty="0" smtClean="0"/>
              <a:t>up to a factor of </a:t>
            </a:r>
            <a:r>
              <a:rPr lang="en-US" sz="1500" dirty="0" smtClean="0">
                <a:sym typeface="Wingdings" panose="05000000000000000000" pitchFamily="2" charset="2"/>
              </a:rPr>
              <a:t>~</a:t>
            </a:r>
            <a:r>
              <a:rPr lang="en-US" sz="1500" dirty="0" smtClean="0"/>
              <a:t>100 increase for primary </a:t>
            </a:r>
            <a:r>
              <a:rPr lang="en-US" sz="1500" b="1" dirty="0" smtClean="0">
                <a:solidFill>
                  <a:srgbClr val="FF0000"/>
                </a:solidFill>
              </a:rPr>
              <a:t>Uranium beams  (</a:t>
            </a:r>
            <a:r>
              <a:rPr lang="en-US" sz="15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~ </a:t>
            </a:r>
            <a:r>
              <a:rPr lang="en-US" sz="1500" b="1" dirty="0" smtClean="0">
                <a:solidFill>
                  <a:srgbClr val="FF0000"/>
                </a:solidFill>
              </a:rPr>
              <a:t>5 x 10</a:t>
            </a:r>
            <a:r>
              <a:rPr lang="en-US" sz="1500" b="1" baseline="30000" dirty="0" smtClean="0">
                <a:solidFill>
                  <a:srgbClr val="FF0000"/>
                </a:solidFill>
              </a:rPr>
              <a:t>11</a:t>
            </a:r>
            <a:r>
              <a:rPr lang="en-US" sz="1500" b="1" dirty="0" smtClean="0">
                <a:solidFill>
                  <a:srgbClr val="FF0000"/>
                </a:solidFill>
              </a:rPr>
              <a:t> U</a:t>
            </a:r>
            <a:r>
              <a:rPr lang="en-US" sz="1500" b="1" baseline="30000" dirty="0" smtClean="0">
                <a:solidFill>
                  <a:srgbClr val="FF0000"/>
                </a:solidFill>
              </a:rPr>
              <a:t>28+</a:t>
            </a:r>
            <a:r>
              <a:rPr lang="en-US" sz="1500" b="1" dirty="0" smtClean="0">
                <a:solidFill>
                  <a:srgbClr val="FF0000"/>
                </a:solidFill>
              </a:rPr>
              <a:t> ions /s)</a:t>
            </a:r>
            <a:r>
              <a:rPr lang="en-US" sz="1500" dirty="0" smtClean="0"/>
              <a:t>, </a:t>
            </a:r>
          </a:p>
          <a:p>
            <a:pPr marL="531813" lvl="1" indent="-166688">
              <a:lnSpc>
                <a:spcPct val="110000"/>
              </a:lnSpc>
              <a:spcBef>
                <a:spcPts val="0"/>
              </a:spcBef>
            </a:pPr>
            <a:r>
              <a:rPr lang="en-US" sz="1500" dirty="0" smtClean="0"/>
              <a:t>up to a factor of </a:t>
            </a:r>
            <a:r>
              <a:rPr lang="en-US" sz="1500" dirty="0" smtClean="0">
                <a:sym typeface="Wingdings" panose="05000000000000000000" pitchFamily="2" charset="2"/>
              </a:rPr>
              <a:t>~</a:t>
            </a:r>
            <a:r>
              <a:rPr lang="en-US" sz="1500" dirty="0" smtClean="0"/>
              <a:t>10.000  increase for secondary rare isotope beams</a:t>
            </a:r>
          </a:p>
          <a:p>
            <a:pPr indent="-160338">
              <a:lnSpc>
                <a:spcPct val="110000"/>
              </a:lnSpc>
              <a:spcBef>
                <a:spcPts val="300"/>
              </a:spcBef>
            </a:pPr>
            <a:r>
              <a:rPr lang="en-US" sz="1500" dirty="0" smtClean="0"/>
              <a:t>high pulse power (up to </a:t>
            </a:r>
            <a:r>
              <a:rPr lang="en-US" sz="1500" dirty="0" smtClean="0">
                <a:sym typeface="Wingdings" panose="05000000000000000000" pitchFamily="2" charset="2"/>
              </a:rPr>
              <a:t>~ 50 kJ / 50 ns</a:t>
            </a:r>
            <a:r>
              <a:rPr lang="en-US" sz="1500" dirty="0" smtClean="0"/>
              <a:t>)</a:t>
            </a:r>
          </a:p>
          <a:p>
            <a:pPr indent="-160338">
              <a:lnSpc>
                <a:spcPct val="110000"/>
              </a:lnSpc>
              <a:spcBef>
                <a:spcPts val="300"/>
              </a:spcBef>
            </a:pPr>
            <a:r>
              <a:rPr lang="en-US" sz="1500" dirty="0" smtClean="0"/>
              <a:t>suite of storage cooler rings equipped with stochastic and electron cooling for brilliant </a:t>
            </a:r>
            <a:br>
              <a:rPr lang="en-US" sz="1500" dirty="0" smtClean="0"/>
            </a:br>
            <a:r>
              <a:rPr lang="en-US" sz="1500" dirty="0" smtClean="0"/>
              <a:t>beam quality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Wingdings" charset="2"/>
              <a:buNone/>
            </a:pPr>
            <a:endParaRPr lang="en-US" sz="12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Wingdings" charset="2"/>
              <a:buNone/>
            </a:pPr>
            <a:r>
              <a:rPr lang="en-US" sz="1800" dirty="0" smtClean="0"/>
              <a:t>... develops and exploits innovative particle </a:t>
            </a:r>
            <a:br>
              <a:rPr lang="en-US" sz="1800" dirty="0" smtClean="0"/>
            </a:br>
            <a:r>
              <a:rPr lang="en-US" sz="1800" dirty="0" smtClean="0"/>
              <a:t>    separation and detection methods, as well as </a:t>
            </a:r>
            <a:br>
              <a:rPr lang="en-US" sz="1800" dirty="0" smtClean="0"/>
            </a:br>
            <a:r>
              <a:rPr lang="en-US" sz="1800" dirty="0" smtClean="0"/>
              <a:t>    novel computing techniques</a:t>
            </a:r>
          </a:p>
          <a:p>
            <a:pPr marL="400050" lvl="1" indent="0">
              <a:lnSpc>
                <a:spcPct val="110000"/>
              </a:lnSpc>
              <a:spcBef>
                <a:spcPts val="0"/>
              </a:spcBef>
              <a:buFont typeface="Wingdings" charset="2"/>
              <a:buNone/>
            </a:pPr>
            <a:endParaRPr lang="de-DE" sz="12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Wingdings" charset="2"/>
              <a:buNone/>
            </a:pPr>
            <a:r>
              <a:rPr lang="de-DE" sz="1800" dirty="0" smtClean="0"/>
              <a:t>... </a:t>
            </a:r>
            <a:r>
              <a:rPr lang="de-DE" sz="1900" dirty="0" err="1" smtClean="0"/>
              <a:t>to</a:t>
            </a:r>
            <a:r>
              <a:rPr lang="de-DE" sz="1900" dirty="0" smtClean="0"/>
              <a:t> </a:t>
            </a:r>
            <a:r>
              <a:rPr lang="de-DE" sz="1900" dirty="0" err="1" smtClean="0"/>
              <a:t>perform</a:t>
            </a:r>
            <a:r>
              <a:rPr lang="de-DE" sz="1900" dirty="0" smtClean="0"/>
              <a:t> </a:t>
            </a:r>
            <a:r>
              <a:rPr lang="de-DE" sz="1900" dirty="0" err="1" smtClean="0"/>
              <a:t>forefront</a:t>
            </a:r>
            <a:r>
              <a:rPr lang="de-DE" sz="1900" dirty="0" smtClean="0"/>
              <a:t> </a:t>
            </a:r>
            <a:r>
              <a:rPr lang="de-DE" sz="1900" dirty="0" err="1" smtClean="0"/>
              <a:t>experiments</a:t>
            </a:r>
            <a:r>
              <a:rPr lang="de-DE" sz="1900" dirty="0" smtClean="0"/>
              <a:t> </a:t>
            </a:r>
            <a:br>
              <a:rPr lang="de-DE" sz="1900" dirty="0" smtClean="0"/>
            </a:br>
            <a:r>
              <a:rPr lang="de-DE" sz="1900" dirty="0" smtClean="0"/>
              <a:t>    </a:t>
            </a:r>
            <a:r>
              <a:rPr lang="de-DE" sz="1900" dirty="0" err="1" smtClean="0"/>
              <a:t>towards</a:t>
            </a:r>
            <a:r>
              <a:rPr lang="de-DE" sz="1900" dirty="0" smtClean="0"/>
              <a:t> </a:t>
            </a:r>
            <a:r>
              <a:rPr lang="de-DE" sz="1900" dirty="0" err="1" smtClean="0"/>
              <a:t>the</a:t>
            </a:r>
            <a:r>
              <a:rPr lang="de-DE" sz="1900" dirty="0" smtClean="0"/>
              <a:t> </a:t>
            </a:r>
            <a:r>
              <a:rPr lang="de-DE" sz="1900" dirty="0" err="1" smtClean="0"/>
              <a:t>production</a:t>
            </a:r>
            <a:r>
              <a:rPr lang="de-DE" sz="1900" dirty="0" smtClean="0"/>
              <a:t> </a:t>
            </a:r>
            <a:r>
              <a:rPr lang="de-DE" sz="1900" dirty="0" err="1" smtClean="0"/>
              <a:t>and</a:t>
            </a:r>
            <a:r>
              <a:rPr lang="de-DE" sz="1900" dirty="0" smtClean="0"/>
              <a:t> </a:t>
            </a:r>
            <a:br>
              <a:rPr lang="de-DE" sz="1900" dirty="0" smtClean="0"/>
            </a:br>
            <a:r>
              <a:rPr lang="de-DE" sz="1900" dirty="0" smtClean="0"/>
              <a:t>    </a:t>
            </a:r>
            <a:r>
              <a:rPr lang="de-DE" sz="1900" dirty="0" err="1" smtClean="0"/>
              <a:t>investigation</a:t>
            </a:r>
            <a:r>
              <a:rPr lang="de-DE" sz="1900" dirty="0" smtClean="0"/>
              <a:t> </a:t>
            </a:r>
            <a:r>
              <a:rPr lang="de-DE" sz="1900" dirty="0" err="1" smtClean="0"/>
              <a:t>of</a:t>
            </a:r>
            <a:endParaRPr lang="de-DE" sz="19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Wingdings" charset="2"/>
              <a:buNone/>
            </a:pPr>
            <a:r>
              <a:rPr lang="de-DE" sz="900" dirty="0" smtClean="0"/>
              <a:t>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Wingdings" charset="2"/>
              <a:buNone/>
            </a:pPr>
            <a:r>
              <a:rPr lang="de-DE" sz="1900" i="1" dirty="0"/>
              <a:t> </a:t>
            </a:r>
            <a:r>
              <a:rPr lang="de-DE" sz="1900" i="1" dirty="0" smtClean="0"/>
              <a:t>       New Extreme States </a:t>
            </a:r>
            <a:r>
              <a:rPr lang="de-DE" sz="1900" i="1" dirty="0" err="1" smtClean="0"/>
              <a:t>of</a:t>
            </a:r>
            <a:r>
              <a:rPr lang="de-DE" sz="1900" i="1" dirty="0" smtClean="0"/>
              <a:t> Matter</a:t>
            </a:r>
            <a:r>
              <a:rPr lang="de-DE" sz="19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518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WinFileSvI\APST$Root\lestinsk\Eigene Dateien\My Pictures\CRYRING\CRYRING-FAIR-IOL_2015-08-14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5" r="599"/>
          <a:stretch/>
        </p:blipFill>
        <p:spPr bwMode="auto">
          <a:xfrm>
            <a:off x="-1" y="1209317"/>
            <a:ext cx="9144001" cy="539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704" y="1052736"/>
            <a:ext cx="2664296" cy="2764736"/>
          </a:xfrm>
          <a:prstGeom prst="rect">
            <a:avLst/>
          </a:prstGeom>
        </p:spPr>
      </p:pic>
      <p:pic>
        <p:nvPicPr>
          <p:cNvPr id="6" name="Bild 12" descr="FAIR_Logo_rgb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61268"/>
            <a:ext cx="775055" cy="64587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267744" y="322597"/>
            <a:ext cx="3846887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2800" dirty="0" smtClean="0"/>
              <a:t>CRYRING at GSI/FAIR</a:t>
            </a:r>
          </a:p>
        </p:txBody>
      </p:sp>
    </p:spTree>
    <p:extLst>
      <p:ext uri="{BB962C8B-B14F-4D97-AF65-F5344CB8AC3E}">
        <p14:creationId xmlns:p14="http://schemas.microsoft.com/office/powerpoint/2010/main" val="463508837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953294" y="278314"/>
            <a:ext cx="73898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FLAIR </a:t>
            </a:r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endParaRPr lang="en-US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43" name="Picture 3" descr="eg_20-10-06_fi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7924800" cy="542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635896" y="2636912"/>
            <a:ext cx="1135247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bg1"/>
                </a:solidFill>
              </a:rPr>
              <a:t>HITRAP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325455" y="4509120"/>
            <a:ext cx="1328312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bg1"/>
                </a:solidFill>
              </a:rPr>
              <a:t>CRYRING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6" name="Bild 12" descr="FAIR_Logo_rgb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61268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4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Text Box 3"/>
          <p:cNvSpPr txBox="1">
            <a:spLocks noChangeArrowheads="1"/>
          </p:cNvSpPr>
          <p:nvPr/>
        </p:nvSpPr>
        <p:spPr bwMode="auto">
          <a:xfrm>
            <a:off x="-1" y="257260"/>
            <a:ext cx="9144001" cy="52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6" rIns="91430" bIns="45716">
            <a:spAutoFit/>
          </a:bodyPr>
          <a:lstStyle/>
          <a:p>
            <a:pPr algn="ctr"/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CRYRING 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GSI/FAIR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7487" name="Group 31"/>
          <p:cNvGrpSpPr>
            <a:grpSpLocks/>
          </p:cNvGrpSpPr>
          <p:nvPr/>
        </p:nvGrpSpPr>
        <p:grpSpPr bwMode="auto">
          <a:xfrm>
            <a:off x="247650" y="1196754"/>
            <a:ext cx="1803400" cy="5180236"/>
            <a:chOff x="156" y="979"/>
            <a:chExt cx="1136" cy="3038"/>
          </a:xfrm>
        </p:grpSpPr>
        <p:sp>
          <p:nvSpPr>
            <p:cNvPr id="147466" name="Text Box 10"/>
            <p:cNvSpPr txBox="1">
              <a:spLocks noChangeArrowheads="1"/>
            </p:cNvSpPr>
            <p:nvPr/>
          </p:nvSpPr>
          <p:spPr bwMode="auto">
            <a:xfrm>
              <a:off x="245" y="1706"/>
              <a:ext cx="933" cy="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de-DE"/>
                <a:t>Z=1 </a:t>
              </a:r>
            </a:p>
            <a:p>
              <a:pPr algn="ctr"/>
              <a:r>
                <a:rPr lang="de-DE"/>
                <a:t>E</a:t>
              </a:r>
              <a:r>
                <a:rPr lang="de-DE" baseline="-25000"/>
                <a:t>b</a:t>
              </a:r>
              <a:r>
                <a:rPr lang="de-DE"/>
                <a:t> = 13.6 eV</a:t>
              </a:r>
            </a:p>
            <a:p>
              <a:pPr algn="ctr"/>
              <a:r>
                <a:rPr lang="de-DE"/>
                <a:t>Z·</a:t>
              </a:r>
              <a:r>
                <a:rPr lang="de-DE">
                  <a:latin typeface="Symbol" pitchFamily="18" charset="2"/>
                </a:rPr>
                <a:t>a</a:t>
              </a:r>
              <a:r>
                <a:rPr lang="de-DE"/>
                <a:t> « 1</a:t>
              </a:r>
            </a:p>
          </p:txBody>
        </p:sp>
        <p:sp>
          <p:nvSpPr>
            <p:cNvPr id="147467" name="Text Box 11"/>
            <p:cNvSpPr txBox="1">
              <a:spLocks noChangeArrowheads="1"/>
            </p:cNvSpPr>
            <p:nvPr/>
          </p:nvSpPr>
          <p:spPr bwMode="auto">
            <a:xfrm>
              <a:off x="337" y="981"/>
              <a:ext cx="779" cy="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de-DE" b="1" u="sng" dirty="0"/>
                <a:t>hydrogen</a:t>
              </a:r>
              <a:endParaRPr lang="de-DE" b="1" dirty="0"/>
            </a:p>
          </p:txBody>
        </p:sp>
        <p:pic>
          <p:nvPicPr>
            <p:cNvPr id="147468" name="Picture 12" descr="Hydrogen-Ato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1093"/>
              <a:ext cx="817" cy="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7470" name="Text Box 14"/>
            <p:cNvSpPr txBox="1">
              <a:spLocks noChangeArrowheads="1"/>
            </p:cNvSpPr>
            <p:nvPr/>
          </p:nvSpPr>
          <p:spPr bwMode="auto">
            <a:xfrm>
              <a:off x="198" y="2432"/>
              <a:ext cx="948" cy="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de-DE" b="1" u="sng"/>
                <a:t>uranium ion</a:t>
              </a:r>
              <a:endParaRPr lang="de-DE" b="1"/>
            </a:p>
          </p:txBody>
        </p:sp>
        <p:sp>
          <p:nvSpPr>
            <p:cNvPr id="147471" name="Text Box 15"/>
            <p:cNvSpPr txBox="1">
              <a:spLocks noChangeArrowheads="1"/>
            </p:cNvSpPr>
            <p:nvPr/>
          </p:nvSpPr>
          <p:spPr bwMode="auto">
            <a:xfrm>
              <a:off x="246" y="3325"/>
              <a:ext cx="1006" cy="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de-DE"/>
                <a:t>Z=92</a:t>
              </a:r>
            </a:p>
            <a:p>
              <a:pPr algn="ctr"/>
              <a:r>
                <a:rPr lang="de-DE"/>
                <a:t>E</a:t>
              </a:r>
              <a:r>
                <a:rPr lang="de-DE" baseline="-25000"/>
                <a:t>b</a:t>
              </a:r>
              <a:r>
                <a:rPr lang="de-DE"/>
                <a:t> =  132 keV</a:t>
              </a:r>
            </a:p>
            <a:p>
              <a:pPr algn="ctr"/>
              <a:r>
                <a:rPr lang="de-DE"/>
                <a:t>Z·</a:t>
              </a:r>
              <a:r>
                <a:rPr lang="de-DE">
                  <a:latin typeface="Symbol" pitchFamily="18" charset="2"/>
                </a:rPr>
                <a:t>a</a:t>
              </a:r>
              <a:r>
                <a:rPr lang="de-DE"/>
                <a:t>  </a:t>
              </a:r>
              <a:r>
                <a:rPr lang="de-DE">
                  <a:sym typeface="Symbol" pitchFamily="18" charset="2"/>
                </a:rPr>
                <a:t></a:t>
              </a:r>
              <a:r>
                <a:rPr lang="de-DE"/>
                <a:t>  1</a:t>
              </a:r>
            </a:p>
          </p:txBody>
        </p:sp>
        <p:pic>
          <p:nvPicPr>
            <p:cNvPr id="147473" name="Picture 17" descr="Uraniun-I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2749"/>
              <a:ext cx="862" cy="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7474" name="AutoShape 18"/>
            <p:cNvSpPr>
              <a:spLocks noChangeArrowheads="1"/>
            </p:cNvSpPr>
            <p:nvPr/>
          </p:nvSpPr>
          <p:spPr bwMode="auto">
            <a:xfrm>
              <a:off x="156" y="979"/>
              <a:ext cx="1136" cy="3038"/>
            </a:xfrm>
            <a:prstGeom prst="roundRect">
              <a:avLst>
                <a:gd name="adj" fmla="val 16667"/>
              </a:avLst>
            </a:prstGeom>
            <a:noFill/>
            <a:ln w="349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pic>
        <p:nvPicPr>
          <p:cNvPr id="147488" name="Picture 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008" y="3016513"/>
            <a:ext cx="5094897" cy="2947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" descr="CRYRING_alles-small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693" y="2636912"/>
            <a:ext cx="1982674" cy="124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3" name="Gerade Verbindung mit Pfeil 2"/>
          <p:cNvCxnSpPr/>
          <p:nvPr/>
        </p:nvCxnSpPr>
        <p:spPr bwMode="auto">
          <a:xfrm>
            <a:off x="6149793" y="3433338"/>
            <a:ext cx="1302527" cy="2312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extfeld 5"/>
          <p:cNvSpPr txBox="1"/>
          <p:nvPr/>
        </p:nvSpPr>
        <p:spPr>
          <a:xfrm>
            <a:off x="7411054" y="3025741"/>
            <a:ext cx="1511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STORAGE RING</a:t>
            </a:r>
          </a:p>
          <a:p>
            <a:pPr algn="ctr"/>
            <a:r>
              <a:rPr lang="en-US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CRYRING</a:t>
            </a:r>
            <a:endParaRPr lang="en-US" sz="1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130425" y="5879393"/>
            <a:ext cx="2839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ions</a:t>
            </a:r>
            <a:r>
              <a:rPr lang="de-DE" dirty="0" smtClean="0"/>
              <a:t> at </a:t>
            </a:r>
            <a:r>
              <a:rPr lang="de-DE" dirty="0" err="1" smtClean="0"/>
              <a:t>rest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laboratory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5796136" y="1170789"/>
            <a:ext cx="320384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CRYRING: </a:t>
            </a:r>
            <a:r>
              <a:rPr lang="de-DE" dirty="0" err="1" smtClean="0"/>
              <a:t>Swedish</a:t>
            </a:r>
            <a:r>
              <a:rPr lang="de-DE" dirty="0" smtClean="0"/>
              <a:t> in-kind </a:t>
            </a:r>
            <a:r>
              <a:rPr lang="de-DE" dirty="0" err="1" smtClean="0"/>
              <a:t>contribution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FAIR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12571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95" y="996770"/>
            <a:ext cx="8424936" cy="5614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4" y="412742"/>
            <a:ext cx="9144000" cy="487932"/>
          </a:xfrm>
        </p:spPr>
        <p:txBody>
          <a:bodyPr>
            <a:normAutofit fontScale="90000"/>
          </a:bodyPr>
          <a:lstStyle/>
          <a:p>
            <a:r>
              <a:rPr lang="de-DE" sz="28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CRYRING: Transfer of </a:t>
            </a:r>
            <a:r>
              <a:rPr lang="de-DE" sz="2800" dirty="0" err="1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ions</a:t>
            </a:r>
            <a:r>
              <a:rPr lang="de-DE" sz="28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from</a:t>
            </a:r>
            <a:r>
              <a:rPr lang="de-DE" sz="28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ESR </a:t>
            </a:r>
            <a:r>
              <a:rPr lang="de-DE" sz="2800" dirty="0" err="1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to</a:t>
            </a:r>
            <a:r>
              <a:rPr lang="de-DE" sz="28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CRYRING</a:t>
            </a:r>
            <a:endParaRPr lang="en-US" sz="28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973862" y="4272804"/>
            <a:ext cx="1834669" cy="230832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914400"/>
            <a:r>
              <a:rPr lang="de-DE" dirty="0" smtClean="0">
                <a:solidFill>
                  <a:prstClr val="black"/>
                </a:solidFill>
              </a:rPr>
              <a:t>CRYRING </a:t>
            </a:r>
            <a:r>
              <a:rPr lang="de-DE" dirty="0" err="1" smtClean="0">
                <a:solidFill>
                  <a:prstClr val="black"/>
                </a:solidFill>
              </a:rPr>
              <a:t>team</a:t>
            </a:r>
            <a:endParaRPr lang="de-DE" dirty="0" smtClean="0">
              <a:solidFill>
                <a:prstClr val="black"/>
              </a:solidFill>
            </a:endParaRPr>
          </a:p>
          <a:p>
            <a:pPr defTabSz="914400"/>
            <a:r>
              <a:rPr lang="de-DE" dirty="0" err="1" smtClean="0">
                <a:solidFill>
                  <a:prstClr val="black"/>
                </a:solidFill>
              </a:rPr>
              <a:t>supported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by</a:t>
            </a:r>
            <a:r>
              <a:rPr lang="de-DE" dirty="0" smtClean="0">
                <a:solidFill>
                  <a:prstClr val="black"/>
                </a:solidFill>
              </a:rPr>
              <a:t>:</a:t>
            </a:r>
          </a:p>
          <a:p>
            <a:pPr defTabSz="914400"/>
            <a:r>
              <a:rPr lang="de-DE" dirty="0" smtClean="0">
                <a:solidFill>
                  <a:prstClr val="black"/>
                </a:solidFill>
              </a:rPr>
              <a:t>FAIR</a:t>
            </a:r>
          </a:p>
          <a:p>
            <a:pPr defTabSz="914400"/>
            <a:r>
              <a:rPr lang="de-DE" dirty="0" smtClean="0">
                <a:solidFill>
                  <a:prstClr val="black"/>
                </a:solidFill>
              </a:rPr>
              <a:t>GSI </a:t>
            </a:r>
          </a:p>
          <a:p>
            <a:pPr defTabSz="914400"/>
            <a:r>
              <a:rPr lang="de-DE" dirty="0" smtClean="0">
                <a:solidFill>
                  <a:prstClr val="black"/>
                </a:solidFill>
              </a:rPr>
              <a:t>HI-Jena</a:t>
            </a:r>
          </a:p>
          <a:p>
            <a:pPr defTabSz="914400"/>
            <a:r>
              <a:rPr lang="de-DE" dirty="0" smtClean="0">
                <a:solidFill>
                  <a:prstClr val="black"/>
                </a:solidFill>
              </a:rPr>
              <a:t>KVI Groningen</a:t>
            </a:r>
          </a:p>
          <a:p>
            <a:pPr defTabSz="914400"/>
            <a:r>
              <a:rPr lang="de-DE" dirty="0" err="1" smtClean="0">
                <a:solidFill>
                  <a:prstClr val="black"/>
                </a:solidFill>
              </a:rPr>
              <a:t>Univ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Cracow</a:t>
            </a:r>
            <a:endParaRPr lang="de-DE" dirty="0" smtClean="0">
              <a:solidFill>
                <a:prstClr val="black"/>
              </a:solidFill>
            </a:endParaRPr>
          </a:p>
          <a:p>
            <a:pPr defTabSz="914400"/>
            <a:r>
              <a:rPr lang="de-DE" dirty="0" smtClean="0">
                <a:solidFill>
                  <a:prstClr val="black"/>
                </a:solidFill>
              </a:rPr>
              <a:t>Univ</a:t>
            </a:r>
            <a:r>
              <a:rPr lang="de-DE" dirty="0">
                <a:solidFill>
                  <a:prstClr val="black"/>
                </a:solidFill>
              </a:rPr>
              <a:t>. </a:t>
            </a:r>
            <a:r>
              <a:rPr lang="de-DE" dirty="0" smtClean="0">
                <a:solidFill>
                  <a:prstClr val="black"/>
                </a:solidFill>
              </a:rPr>
              <a:t>Stockholm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390854" y="355208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/>
            <a:endParaRPr lang="de-DE">
              <a:solidFill>
                <a:prstClr val="black"/>
              </a:solidFill>
            </a:endParaRPr>
          </a:p>
        </p:txBody>
      </p:sp>
      <p:graphicFrame>
        <p:nvGraphicFramePr>
          <p:cNvPr id="19" name="Objekt 18"/>
          <p:cNvGraphicFramePr>
            <a:graphicFrameLocks noChangeAspect="1"/>
          </p:cNvGraphicFramePr>
          <p:nvPr>
            <p:extLst/>
          </p:nvPr>
        </p:nvGraphicFramePr>
        <p:xfrm>
          <a:off x="390854" y="4009285"/>
          <a:ext cx="2416175" cy="2601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r:id="rId4" imgW="4050794" imgH="4355556" progId="CorelPHOTOPAINT.Image.16">
                  <p:embed/>
                </p:oleObj>
              </mc:Choice>
              <mc:Fallback>
                <p:oleObj r:id="rId4" imgW="4050794" imgH="4355556" progId="CorelPHOTOPAINT.Image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854" y="4009285"/>
                        <a:ext cx="2416175" cy="2601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feld 19"/>
          <p:cNvSpPr txBox="1"/>
          <p:nvPr/>
        </p:nvSpPr>
        <p:spPr>
          <a:xfrm>
            <a:off x="341143" y="4024086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600" dirty="0">
                <a:solidFill>
                  <a:prstClr val="white"/>
                </a:solidFill>
              </a:rPr>
              <a:t>S</a:t>
            </a:r>
            <a:r>
              <a:rPr lang="en-US" sz="1600" dirty="0" smtClean="0">
                <a:solidFill>
                  <a:prstClr val="white"/>
                </a:solidFill>
              </a:rPr>
              <a:t>cintillating </a:t>
            </a:r>
            <a:r>
              <a:rPr lang="en-US" sz="1600" dirty="0">
                <a:solidFill>
                  <a:prstClr val="white"/>
                </a:solidFill>
              </a:rPr>
              <a:t>screen in the first section of </a:t>
            </a:r>
            <a:r>
              <a:rPr lang="en-US" sz="1600" dirty="0" smtClean="0">
                <a:solidFill>
                  <a:prstClr val="white"/>
                </a:solidFill>
              </a:rPr>
              <a:t>CRYRING:</a:t>
            </a:r>
          </a:p>
          <a:p>
            <a:pPr defTabSz="914400"/>
            <a:r>
              <a:rPr lang="en-US" sz="1600" dirty="0" smtClean="0">
                <a:solidFill>
                  <a:prstClr val="white"/>
                </a:solidFill>
              </a:rPr>
              <a:t>C</a:t>
            </a:r>
            <a:r>
              <a:rPr lang="en-US" sz="1600" baseline="30000" dirty="0" smtClean="0">
                <a:solidFill>
                  <a:prstClr val="white"/>
                </a:solidFill>
              </a:rPr>
              <a:t>6+ </a:t>
            </a:r>
            <a:r>
              <a:rPr lang="en-US" sz="1600" dirty="0" smtClean="0">
                <a:solidFill>
                  <a:prstClr val="white"/>
                </a:solidFill>
              </a:rPr>
              <a:t>@</a:t>
            </a:r>
            <a:r>
              <a:rPr lang="en-US" sz="1600" baseline="30000" dirty="0" smtClean="0">
                <a:solidFill>
                  <a:prstClr val="white"/>
                </a:solidFill>
              </a:rPr>
              <a:t> </a:t>
            </a:r>
            <a:r>
              <a:rPr lang="en-US" sz="1600" dirty="0" smtClean="0">
                <a:solidFill>
                  <a:prstClr val="white"/>
                </a:solidFill>
              </a:rPr>
              <a:t>6 MeV/u</a:t>
            </a:r>
            <a:endParaRPr lang="de-DE" sz="1600" dirty="0">
              <a:solidFill>
                <a:prstClr val="white"/>
              </a:solidFill>
            </a:endParaRPr>
          </a:p>
        </p:txBody>
      </p:sp>
      <p:grpSp>
        <p:nvGrpSpPr>
          <p:cNvPr id="1025" name="Gruppieren 1024"/>
          <p:cNvGrpSpPr/>
          <p:nvPr/>
        </p:nvGrpSpPr>
        <p:grpSpPr>
          <a:xfrm>
            <a:off x="539552" y="1014826"/>
            <a:ext cx="8047281" cy="685982"/>
            <a:chOff x="539552" y="1014826"/>
            <a:chExt cx="8047281" cy="685982"/>
          </a:xfrm>
        </p:grpSpPr>
        <p:sp>
          <p:nvSpPr>
            <p:cNvPr id="1024" name="Rechteck 1023"/>
            <p:cNvSpPr/>
            <p:nvPr/>
          </p:nvSpPr>
          <p:spPr>
            <a:xfrm>
              <a:off x="539552" y="1014826"/>
              <a:ext cx="8047281" cy="685982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22" name="Picture 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054055"/>
              <a:ext cx="1787030" cy="574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3" descr="FAIR_Logo_rgb_frei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5235" y="1056759"/>
              <a:ext cx="680152" cy="566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7979" y="1037627"/>
              <a:ext cx="1445006" cy="604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Grafik 27"/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2328" y="1037627"/>
              <a:ext cx="800658" cy="63918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</p:pic>
        <p:pic>
          <p:nvPicPr>
            <p:cNvPr id="29" name="Picture 18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0908" y="1037627"/>
              <a:ext cx="668337" cy="639182"/>
            </a:xfrm>
            <a:prstGeom prst="rect">
              <a:avLst/>
            </a:prstGeom>
            <a:noFill/>
            <a:ln>
              <a:noFill/>
            </a:ln>
            <a:extLst/>
          </p:spPr>
        </p:pic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4741" y="1049350"/>
              <a:ext cx="1139319" cy="615735"/>
            </a:xfrm>
            <a:prstGeom prst="rect">
              <a:avLst/>
            </a:prstGeom>
          </p:spPr>
        </p:pic>
        <p:pic>
          <p:nvPicPr>
            <p:cNvPr id="31" name="Bild 8" descr="GSI_Logo_rgb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9634" y="1062692"/>
              <a:ext cx="1325850" cy="441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sp>
        <p:nvSpPr>
          <p:cNvPr id="5" name="Textfeld 4"/>
          <p:cNvSpPr txBox="1"/>
          <p:nvPr/>
        </p:nvSpPr>
        <p:spPr>
          <a:xfrm>
            <a:off x="1653035" y="6238548"/>
            <a:ext cx="107112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914400"/>
            <a:r>
              <a:rPr lang="de-DE" b="1" dirty="0" err="1" smtClean="0">
                <a:solidFill>
                  <a:prstClr val="black"/>
                </a:solidFill>
              </a:rPr>
              <a:t>July</a:t>
            </a:r>
            <a:r>
              <a:rPr lang="de-DE" b="1" dirty="0" smtClean="0">
                <a:solidFill>
                  <a:prstClr val="black"/>
                </a:solidFill>
              </a:rPr>
              <a:t> 2016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6" r="25588"/>
          <a:stretch/>
        </p:blipFill>
        <p:spPr>
          <a:xfrm>
            <a:off x="390854" y="1782054"/>
            <a:ext cx="1433876" cy="223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3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temp\Screenshots\16-11-03_113343_sdlx018_20161101_165209utc_crybpmosci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9" t="47450" b="12365"/>
          <a:stretch/>
        </p:blipFill>
        <p:spPr bwMode="auto">
          <a:xfrm>
            <a:off x="63500" y="4667098"/>
            <a:ext cx="5949594" cy="165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Status CRYRING@ESR </a:t>
            </a:r>
            <a:r>
              <a:rPr lang="de-DE" dirty="0" err="1" smtClean="0"/>
              <a:t>project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880295" y="1251419"/>
            <a:ext cx="3204355" cy="473973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l">
              <a:defRPr/>
            </a:pPr>
            <a:r>
              <a:rPr lang="en-US" sz="1800" b="1" dirty="0" smtClean="0"/>
              <a:t>Milestones in 2016/17</a:t>
            </a:r>
          </a:p>
          <a:p>
            <a:pPr marL="342900" indent="-342900" algn="l">
              <a:buFont typeface="Arial"/>
              <a:buChar char="•"/>
              <a:defRPr/>
            </a:pPr>
            <a:r>
              <a:rPr lang="en-US" sz="1800" dirty="0" smtClean="0"/>
              <a:t>ring installation completed</a:t>
            </a:r>
            <a:endParaRPr lang="en-US" dirty="0" smtClean="0"/>
          </a:p>
          <a:p>
            <a:pPr marL="342900" indent="-342900" algn="l">
              <a:buFont typeface="Arial"/>
              <a:buChar char="•"/>
              <a:defRPr/>
            </a:pPr>
            <a:r>
              <a:rPr lang="de-DE" sz="1800" dirty="0" err="1" smtClean="0"/>
              <a:t>ions</a:t>
            </a:r>
            <a:r>
              <a:rPr lang="de-DE" sz="1800" dirty="0" smtClean="0"/>
              <a:t> </a:t>
            </a:r>
            <a:r>
              <a:rPr lang="de-DE" sz="1800" dirty="0" err="1" smtClean="0"/>
              <a:t>transfered</a:t>
            </a:r>
            <a:r>
              <a:rPr lang="de-DE" sz="1800" dirty="0" smtClean="0"/>
              <a:t> </a:t>
            </a:r>
            <a:r>
              <a:rPr lang="de-DE" sz="1800" dirty="0" err="1" smtClean="0"/>
              <a:t>from</a:t>
            </a:r>
            <a:r>
              <a:rPr lang="de-DE" sz="1800" dirty="0" smtClean="0"/>
              <a:t> ESR </a:t>
            </a:r>
            <a:r>
              <a:rPr lang="de-DE" sz="1800" dirty="0" err="1" smtClean="0"/>
              <a:t>to</a:t>
            </a:r>
            <a:r>
              <a:rPr lang="de-DE" sz="1800" dirty="0" smtClean="0"/>
              <a:t> CRYRING@ESR</a:t>
            </a:r>
            <a:endParaRPr lang="en-US" sz="1600" dirty="0" smtClean="0"/>
          </a:p>
          <a:p>
            <a:pPr marL="342900" indent="-342900" algn="l">
              <a:buFont typeface="Arial"/>
              <a:buChar char="•"/>
              <a:defRPr/>
            </a:pPr>
            <a:r>
              <a:rPr lang="de-DE" sz="1800" dirty="0" err="1" smtClean="0"/>
              <a:t>local</a:t>
            </a:r>
            <a:r>
              <a:rPr lang="de-DE" sz="1800" dirty="0" smtClean="0"/>
              <a:t> </a:t>
            </a:r>
            <a:r>
              <a:rPr lang="de-DE" sz="1800" dirty="0" err="1" smtClean="0"/>
              <a:t>ion</a:t>
            </a:r>
            <a:r>
              <a:rPr lang="de-DE" sz="1800" dirty="0" smtClean="0"/>
              <a:t> </a:t>
            </a:r>
            <a:r>
              <a:rPr lang="de-DE" sz="1800" dirty="0" err="1" smtClean="0"/>
              <a:t>source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injector</a:t>
            </a:r>
            <a:r>
              <a:rPr lang="de-DE" sz="1800" dirty="0" smtClean="0"/>
              <a:t> operational</a:t>
            </a:r>
          </a:p>
          <a:p>
            <a:pPr marL="342900" indent="-342900" algn="l">
              <a:buFont typeface="Arial"/>
              <a:buChar char="•"/>
              <a:defRPr/>
            </a:pPr>
            <a:r>
              <a:rPr lang="de-DE" sz="1800" b="1" dirty="0" err="1" smtClean="0">
                <a:solidFill>
                  <a:srgbClr val="FF0000"/>
                </a:solidFill>
              </a:rPr>
              <a:t>first</a:t>
            </a:r>
            <a:r>
              <a:rPr lang="de-DE" sz="1800" b="1" dirty="0" smtClean="0">
                <a:solidFill>
                  <a:srgbClr val="FF0000"/>
                </a:solidFill>
              </a:rPr>
              <a:t> turn </a:t>
            </a:r>
            <a:r>
              <a:rPr lang="de-DE" sz="1800" b="1" dirty="0" err="1" smtClean="0">
                <a:solidFill>
                  <a:srgbClr val="FF0000"/>
                </a:solidFill>
              </a:rPr>
              <a:t>achieved</a:t>
            </a:r>
            <a:r>
              <a:rPr lang="de-DE" sz="1800" b="1" dirty="0" smtClean="0">
                <a:solidFill>
                  <a:srgbClr val="FF0000"/>
                </a:solidFill>
              </a:rPr>
              <a:t/>
            </a:r>
            <a:br>
              <a:rPr lang="de-DE" sz="1800" b="1" dirty="0" smtClean="0">
                <a:solidFill>
                  <a:srgbClr val="FF0000"/>
                </a:solidFill>
              </a:rPr>
            </a:br>
            <a:r>
              <a:rPr lang="de-DE" sz="1800" b="1" dirty="0" smtClean="0">
                <a:solidFill>
                  <a:srgbClr val="FF0000"/>
                </a:solidFill>
              </a:rPr>
              <a:t>(Nov. 2016)</a:t>
            </a:r>
          </a:p>
          <a:p>
            <a:pPr marL="342900" indent="-342900" algn="l">
              <a:buFont typeface="Arial"/>
              <a:buChar char="•"/>
              <a:defRPr/>
            </a:pPr>
            <a:r>
              <a:rPr lang="de-DE" sz="1800" dirty="0" err="1" smtClean="0"/>
              <a:t>current</a:t>
            </a:r>
            <a:r>
              <a:rPr lang="de-DE" sz="1800" dirty="0" smtClean="0"/>
              <a:t> </a:t>
            </a:r>
            <a:r>
              <a:rPr lang="de-DE" sz="1800" dirty="0" err="1" smtClean="0"/>
              <a:t>activities</a:t>
            </a:r>
            <a:r>
              <a:rPr lang="de-DE" sz="1800" dirty="0" smtClean="0"/>
              <a:t>:</a:t>
            </a:r>
          </a:p>
          <a:p>
            <a:pPr marL="633413" lvl="1" indent="-268288">
              <a:buFont typeface="Courier New" panose="02070309020205020404" pitchFamily="49" charset="0"/>
              <a:buChar char="o"/>
              <a:defRPr/>
            </a:pPr>
            <a:r>
              <a:rPr lang="de-DE" sz="1600" dirty="0" err="1" smtClean="0"/>
              <a:t>bakeout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reach</a:t>
            </a:r>
            <a:r>
              <a:rPr lang="de-DE" sz="1600" dirty="0" smtClean="0"/>
              <a:t> UHV</a:t>
            </a:r>
          </a:p>
          <a:p>
            <a:pPr marL="633413" lvl="1" indent="-268288">
              <a:buFont typeface="Courier New" panose="02070309020205020404" pitchFamily="49" charset="0"/>
              <a:buChar char="o"/>
              <a:defRPr/>
            </a:pPr>
            <a:r>
              <a:rPr lang="de-DE" sz="1600" dirty="0" err="1" smtClean="0"/>
              <a:t>Electron</a:t>
            </a:r>
            <a:r>
              <a:rPr lang="de-DE" sz="1600" dirty="0" smtClean="0"/>
              <a:t> cooler </a:t>
            </a:r>
            <a:r>
              <a:rPr lang="de-DE" sz="1600" dirty="0" err="1" smtClean="0"/>
              <a:t>commissioning</a:t>
            </a:r>
            <a:endParaRPr lang="de-DE" sz="1600" dirty="0" smtClean="0"/>
          </a:p>
          <a:p>
            <a:pPr marL="633413" lvl="1" indent="-268288">
              <a:buFont typeface="Courier New" panose="02070309020205020404" pitchFamily="49" charset="0"/>
              <a:buChar char="o"/>
              <a:defRPr/>
            </a:pPr>
            <a:r>
              <a:rPr lang="de-DE" sz="1600" dirty="0" err="1" smtClean="0"/>
              <a:t>commissioning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Accel</a:t>
            </a:r>
            <a:r>
              <a:rPr lang="de-DE" sz="1600" dirty="0" smtClean="0"/>
              <a:t>/</a:t>
            </a:r>
            <a:r>
              <a:rPr lang="de-DE" sz="1600" dirty="0" err="1" smtClean="0"/>
              <a:t>Decel</a:t>
            </a:r>
            <a:endParaRPr lang="en-US" sz="1600" dirty="0"/>
          </a:p>
          <a:p>
            <a:pPr marL="1085850" lvl="1" indent="-342900">
              <a:buFont typeface="Courier New"/>
              <a:buChar char="o"/>
              <a:defRPr/>
            </a:pPr>
            <a:endParaRPr lang="en-US" sz="1800" dirty="0" smtClean="0"/>
          </a:p>
        </p:txBody>
      </p:sp>
      <p:pic>
        <p:nvPicPr>
          <p:cNvPr id="7" name="Picture 3" descr="DSC_1091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40" b="9837"/>
          <a:stretch/>
        </p:blipFill>
        <p:spPr>
          <a:xfrm>
            <a:off x="0" y="1185063"/>
            <a:ext cx="4337915" cy="242133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415429" y="5669281"/>
            <a:ext cx="2580219" cy="71271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l">
              <a:defRPr/>
            </a:pPr>
            <a:r>
              <a:rPr lang="de-DE" sz="1400" dirty="0" err="1" smtClean="0"/>
              <a:t>Successful</a:t>
            </a:r>
            <a:r>
              <a:rPr lang="de-DE" sz="1400" dirty="0" smtClean="0"/>
              <a:t> </a:t>
            </a:r>
            <a:r>
              <a:rPr lang="de-DE" sz="1400" dirty="0" err="1" smtClean="0"/>
              <a:t>testbed</a:t>
            </a:r>
            <a:r>
              <a:rPr lang="de-DE" sz="1400" dirty="0" smtClean="0"/>
              <a:t> </a:t>
            </a:r>
            <a:r>
              <a:rPr lang="de-DE" sz="1400" dirty="0" err="1" smtClean="0"/>
              <a:t>for</a:t>
            </a:r>
            <a:r>
              <a:rPr lang="de-DE" sz="1400" dirty="0" smtClean="0"/>
              <a:t> FAIR </a:t>
            </a:r>
            <a:r>
              <a:rPr lang="de-DE" sz="1400" dirty="0" err="1" smtClean="0"/>
              <a:t>control</a:t>
            </a:r>
            <a:r>
              <a:rPr lang="de-DE" sz="1400" dirty="0" smtClean="0"/>
              <a:t> </a:t>
            </a:r>
            <a:r>
              <a:rPr lang="de-DE" sz="1400" dirty="0" err="1" smtClean="0"/>
              <a:t>system</a:t>
            </a:r>
            <a:r>
              <a:rPr lang="de-DE" sz="1400" dirty="0"/>
              <a:t> </a:t>
            </a:r>
            <a:r>
              <a:rPr lang="de-DE" sz="1400" dirty="0" err="1" smtClean="0"/>
              <a:t>stack</a:t>
            </a:r>
            <a:endParaRPr lang="en-US" sz="1400" dirty="0" smtClean="0"/>
          </a:p>
        </p:txBody>
      </p:sp>
      <p:sp>
        <p:nvSpPr>
          <p:cNvPr id="3" name="Textfeld 2"/>
          <p:cNvSpPr txBox="1"/>
          <p:nvPr/>
        </p:nvSpPr>
        <p:spPr>
          <a:xfrm>
            <a:off x="0" y="1185063"/>
            <a:ext cx="3642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chemeClr val="accent2">
                    <a:lumMod val="75000"/>
                  </a:schemeClr>
                </a:solidFill>
              </a:rPr>
              <a:t>View </a:t>
            </a:r>
            <a:r>
              <a:rPr lang="de-DE" sz="1800" dirty="0" err="1" smtClean="0">
                <a:solidFill>
                  <a:schemeClr val="accent2">
                    <a:lumMod val="75000"/>
                  </a:schemeClr>
                </a:solidFill>
              </a:rPr>
              <a:t>from</a:t>
            </a:r>
            <a:r>
              <a:rPr lang="de-DE" sz="18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accent2">
                    <a:lumMod val="75000"/>
                  </a:schemeClr>
                </a:solidFill>
              </a:rPr>
              <a:t>local</a:t>
            </a:r>
            <a:r>
              <a:rPr lang="de-DE" sz="18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accent2">
                    <a:lumMod val="75000"/>
                  </a:schemeClr>
                </a:solidFill>
              </a:rPr>
              <a:t>injector</a:t>
            </a:r>
            <a:r>
              <a:rPr lang="de-DE" sz="18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accent2">
                    <a:lumMod val="75000"/>
                  </a:schemeClr>
                </a:solidFill>
              </a:rPr>
              <a:t>to</a:t>
            </a:r>
            <a:r>
              <a:rPr lang="de-DE" sz="18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accent2">
                    <a:lumMod val="75000"/>
                  </a:schemeClr>
                </a:solidFill>
              </a:rPr>
              <a:t>the</a:t>
            </a:r>
            <a:r>
              <a:rPr lang="de-DE" sz="1800" dirty="0" smtClean="0">
                <a:solidFill>
                  <a:schemeClr val="accent2">
                    <a:lumMod val="75000"/>
                  </a:schemeClr>
                </a:solidFill>
              </a:rPr>
              <a:t> ring</a:t>
            </a:r>
            <a:endParaRPr lang="en-US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AutoShape 2" descr="https://olog.acc.gsi.de/olog/document/getFile/53357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Pfeil nach unten 11"/>
          <p:cNvSpPr/>
          <p:nvPr/>
        </p:nvSpPr>
        <p:spPr bwMode="auto">
          <a:xfrm>
            <a:off x="1916586" y="4341608"/>
            <a:ext cx="190188" cy="625411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303962" y="4145394"/>
            <a:ext cx="1582572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600" dirty="0" err="1" smtClean="0"/>
              <a:t>first</a:t>
            </a:r>
            <a:r>
              <a:rPr lang="de-DE" sz="1600" dirty="0" smtClean="0"/>
              <a:t> pass </a:t>
            </a:r>
            <a:br>
              <a:rPr lang="de-DE" sz="1600" dirty="0" smtClean="0"/>
            </a:br>
            <a:r>
              <a:rPr lang="de-DE" sz="1600" dirty="0" smtClean="0"/>
              <a:t>(after </a:t>
            </a:r>
            <a:r>
              <a:rPr lang="de-DE" sz="1600" dirty="0" err="1" smtClean="0"/>
              <a:t>injection</a:t>
            </a:r>
            <a:r>
              <a:rPr lang="de-DE" sz="1600" dirty="0" smtClean="0"/>
              <a:t>)</a:t>
            </a:r>
            <a:endParaRPr lang="en-US" sz="1600" dirty="0"/>
          </a:p>
        </p:txBody>
      </p:sp>
      <p:sp>
        <p:nvSpPr>
          <p:cNvPr id="15" name="Pfeil nach unten 14"/>
          <p:cNvSpPr/>
          <p:nvPr/>
        </p:nvSpPr>
        <p:spPr bwMode="auto">
          <a:xfrm>
            <a:off x="2924865" y="4798551"/>
            <a:ext cx="190188" cy="395020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323766" y="4664334"/>
            <a:ext cx="2613994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600" dirty="0" err="1" smtClean="0"/>
              <a:t>second</a:t>
            </a:r>
            <a:r>
              <a:rPr lang="de-DE" sz="1600" dirty="0" smtClean="0"/>
              <a:t> pass = </a:t>
            </a:r>
            <a:r>
              <a:rPr lang="de-DE" sz="1600" b="1" dirty="0" err="1" smtClean="0">
                <a:solidFill>
                  <a:srgbClr val="FF0000"/>
                </a:solidFill>
              </a:rPr>
              <a:t>first</a:t>
            </a:r>
            <a:r>
              <a:rPr lang="de-DE" sz="1600" b="1" dirty="0" smtClean="0">
                <a:solidFill>
                  <a:srgbClr val="FF0000"/>
                </a:solidFill>
              </a:rPr>
              <a:t> turn!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73013" y="3784089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u="sng" dirty="0" smtClean="0">
                <a:solidFill>
                  <a:schemeClr val="accent2">
                    <a:lumMod val="75000"/>
                  </a:schemeClr>
                </a:solidFill>
              </a:rPr>
              <a:t>Signal </a:t>
            </a:r>
            <a:r>
              <a:rPr lang="de-DE" sz="1800" u="sng" dirty="0" err="1" smtClean="0">
                <a:solidFill>
                  <a:schemeClr val="accent2">
                    <a:lumMod val="75000"/>
                  </a:schemeClr>
                </a:solidFill>
              </a:rPr>
              <a:t>from</a:t>
            </a:r>
            <a:r>
              <a:rPr lang="de-DE" sz="1800" u="sng" dirty="0" smtClean="0">
                <a:solidFill>
                  <a:schemeClr val="accent2">
                    <a:lumMod val="75000"/>
                  </a:schemeClr>
                </a:solidFill>
              </a:rPr>
              <a:t> pick </a:t>
            </a:r>
            <a:r>
              <a:rPr lang="de-DE" sz="1800" u="sng" dirty="0" err="1" smtClean="0">
                <a:solidFill>
                  <a:schemeClr val="accent2">
                    <a:lumMod val="75000"/>
                  </a:schemeClr>
                </a:solidFill>
              </a:rPr>
              <a:t>up</a:t>
            </a:r>
            <a:r>
              <a:rPr lang="de-DE" sz="1800" u="sng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1800" u="sng" dirty="0" err="1" smtClean="0">
                <a:solidFill>
                  <a:schemeClr val="accent2">
                    <a:lumMod val="75000"/>
                  </a:schemeClr>
                </a:solidFill>
              </a:rPr>
              <a:t>electrodes</a:t>
            </a:r>
            <a:endParaRPr lang="en-US" sz="1800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0" name="Gerade Verbindung 19"/>
          <p:cNvCxnSpPr/>
          <p:nvPr/>
        </p:nvCxnSpPr>
        <p:spPr bwMode="auto">
          <a:xfrm>
            <a:off x="368300" y="6110803"/>
            <a:ext cx="164338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Gerade Verbindung 21"/>
          <p:cNvCxnSpPr/>
          <p:nvPr/>
        </p:nvCxnSpPr>
        <p:spPr bwMode="auto">
          <a:xfrm flipV="1">
            <a:off x="2011680" y="5925312"/>
            <a:ext cx="0" cy="18549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Gerade Verbindung 23"/>
          <p:cNvCxnSpPr/>
          <p:nvPr/>
        </p:nvCxnSpPr>
        <p:spPr bwMode="auto">
          <a:xfrm>
            <a:off x="2011680" y="5925312"/>
            <a:ext cx="526694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Gerade Verbindung 25"/>
          <p:cNvCxnSpPr/>
          <p:nvPr/>
        </p:nvCxnSpPr>
        <p:spPr bwMode="auto">
          <a:xfrm>
            <a:off x="2538374" y="5925312"/>
            <a:ext cx="0" cy="18549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Gerade Verbindung 29"/>
          <p:cNvCxnSpPr/>
          <p:nvPr/>
        </p:nvCxnSpPr>
        <p:spPr bwMode="auto">
          <a:xfrm>
            <a:off x="2538374" y="6110803"/>
            <a:ext cx="2209191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feld 30"/>
          <p:cNvSpPr txBox="1"/>
          <p:nvPr/>
        </p:nvSpPr>
        <p:spPr>
          <a:xfrm>
            <a:off x="368300" y="5843817"/>
            <a:ext cx="1598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injected</a:t>
            </a:r>
            <a:r>
              <a:rPr lang="de-DE" sz="1200" dirty="0" smtClean="0"/>
              <a:t> beam </a:t>
            </a:r>
            <a:r>
              <a:rPr lang="de-DE" sz="1200" dirty="0" err="1" smtClean="0"/>
              <a:t>shape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4179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 bwMode="auto">
          <a:xfrm>
            <a:off x="179511" y="1149575"/>
            <a:ext cx="3539971" cy="116989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-972616" y="41644"/>
            <a:ext cx="9252520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de-DE" altLang="de-DE" sz="2800" dirty="0">
                <a:latin typeface="Arial Narrow" panose="020B0606020202030204" pitchFamily="34" charset="0"/>
                <a:cs typeface="Arial" pitchFamily="34" charset="0"/>
              </a:rPr>
              <a:t>N</a:t>
            </a:r>
            <a:r>
              <a:rPr lang="en-US" altLang="de-DE" sz="2800" dirty="0" err="1" smtClean="0">
                <a:latin typeface="Arial Narrow" panose="020B0606020202030204" pitchFamily="34" charset="0"/>
                <a:cs typeface="Arial" pitchFamily="34" charset="0"/>
              </a:rPr>
              <a:t>ucleosynthesis</a:t>
            </a:r>
            <a:r>
              <a:rPr lang="en-US" altLang="de-DE" sz="2800" dirty="0" smtClean="0">
                <a:latin typeface="Arial Narrow" panose="020B0606020202030204" pitchFamily="34" charset="0"/>
                <a:cs typeface="Arial" pitchFamily="34" charset="0"/>
              </a:rPr>
              <a:t> </a:t>
            </a:r>
            <a:endParaRPr lang="de-DE" sz="2800" dirty="0" smtClean="0">
              <a:latin typeface="Arial Narrow" panose="020B060602020203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altLang="de-DE" sz="2800" dirty="0" smtClean="0">
                <a:latin typeface="Arial Narrow" panose="020B0606020202030204" pitchFamily="34" charset="0"/>
                <a:cs typeface="Arial" pitchFamily="34" charset="0"/>
              </a:rPr>
              <a:t>Proton Capture Reactions of Astrophysical Relevance</a:t>
            </a:r>
            <a:endParaRPr lang="en-US" sz="28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5" descr="Photo ES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9768" y="4426257"/>
            <a:ext cx="3384376" cy="1667039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75" y="2895444"/>
            <a:ext cx="2440682" cy="2392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81607" y="127443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400" dirty="0"/>
          </a:p>
        </p:txBody>
      </p:sp>
      <p:sp>
        <p:nvSpPr>
          <p:cNvPr id="3" name="Textfeld 2"/>
          <p:cNvSpPr txBox="1"/>
          <p:nvPr/>
        </p:nvSpPr>
        <p:spPr>
          <a:xfrm>
            <a:off x="295456" y="1274438"/>
            <a:ext cx="32207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de-DE" sz="2000" baseline="300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altLang="de-DE" sz="20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altLang="de-DE" sz="2000" baseline="30000" dirty="0" smtClean="0">
                <a:latin typeface="Arial" pitchFamily="34" charset="0"/>
                <a:cs typeface="Arial" pitchFamily="34" charset="0"/>
              </a:rPr>
              <a:t>Z+ </a:t>
            </a:r>
            <a:r>
              <a:rPr lang="en-US" altLang="de-DE" sz="2000" dirty="0">
                <a:latin typeface="Arial" pitchFamily="34" charset="0"/>
                <a:cs typeface="Arial" pitchFamily="34" charset="0"/>
              </a:rPr>
              <a:t>(p</a:t>
            </a:r>
            <a:r>
              <a:rPr lang="en-US" altLang="de-DE" sz="20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altLang="de-DE" sz="2000" dirty="0" smtClean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</a:t>
            </a:r>
            <a:r>
              <a:rPr lang="en-US" altLang="de-DE" sz="2000" dirty="0" smtClean="0">
                <a:latin typeface="Arial" pitchFamily="34" charset="0"/>
                <a:cs typeface="Arial" pitchFamily="34" charset="0"/>
              </a:rPr>
              <a:t>) in-flight studies </a:t>
            </a:r>
          </a:p>
          <a:p>
            <a:pPr algn="ctr"/>
            <a:r>
              <a:rPr lang="en-US" altLang="de-DE" sz="2000" dirty="0" smtClean="0">
                <a:latin typeface="Arial" pitchFamily="34" charset="0"/>
                <a:cs typeface="Arial" pitchFamily="34" charset="0"/>
              </a:rPr>
              <a:t>at low-energies  </a:t>
            </a:r>
            <a:endParaRPr lang="de-DE" sz="2000" dirty="0"/>
          </a:p>
        </p:txBody>
      </p:sp>
      <p:sp>
        <p:nvSpPr>
          <p:cNvPr id="5" name="Textfeld 4"/>
          <p:cNvSpPr txBox="1"/>
          <p:nvPr/>
        </p:nvSpPr>
        <p:spPr>
          <a:xfrm>
            <a:off x="165120" y="2011695"/>
            <a:ext cx="3221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J. Glorius, Y. Litvinov, R. Reifarth et al.</a:t>
            </a:r>
            <a:endParaRPr lang="de-DE" sz="1400" dirty="0"/>
          </a:p>
        </p:txBody>
      </p:sp>
      <p:pic>
        <p:nvPicPr>
          <p:cNvPr id="14" name="Grafik 13" descr="C:\Users\Thomas Stoehlker\Desktop\logo-giessen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39"/>
          <a:stretch/>
        </p:blipFill>
        <p:spPr bwMode="auto">
          <a:xfrm>
            <a:off x="1744649" y="5791439"/>
            <a:ext cx="1166942" cy="7317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uppieren 17"/>
          <p:cNvGrpSpPr/>
          <p:nvPr/>
        </p:nvGrpSpPr>
        <p:grpSpPr>
          <a:xfrm>
            <a:off x="2682106" y="5445224"/>
            <a:ext cx="1016000" cy="1249275"/>
            <a:chOff x="6800307" y="5436041"/>
            <a:chExt cx="1016000" cy="1249275"/>
          </a:xfrm>
        </p:grpSpPr>
        <p:pic>
          <p:nvPicPr>
            <p:cNvPr id="19" name="Picture 2" descr="http://exp-astro.physik.uni-frankfurt.de/templates/nautilus/rhuk_milkyway/images/nautilus-web-banner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90" r="23735"/>
            <a:stretch>
              <a:fillRect/>
            </a:stretch>
          </p:blipFill>
          <p:spPr bwMode="auto">
            <a:xfrm>
              <a:off x="6800307" y="5436041"/>
              <a:ext cx="1016000" cy="1028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feld 22"/>
            <p:cNvSpPr txBox="1">
              <a:spLocks noChangeArrowheads="1"/>
            </p:cNvSpPr>
            <p:nvPr/>
          </p:nvSpPr>
          <p:spPr bwMode="auto">
            <a:xfrm>
              <a:off x="6947945" y="6239228"/>
              <a:ext cx="868362" cy="446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240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200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160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de-DE" sz="1800" dirty="0" err="1">
                  <a:solidFill>
                    <a:schemeClr val="tx1"/>
                  </a:solidFill>
                </a:rPr>
                <a:t>Astrum</a:t>
              </a:r>
              <a:endParaRPr lang="en-US" altLang="de-DE" sz="18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0" name="Grafik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878811"/>
            <a:ext cx="1158423" cy="551630"/>
          </a:xfrm>
          <a:prstGeom prst="rect">
            <a:avLst/>
          </a:prstGeom>
        </p:spPr>
      </p:pic>
      <p:grpSp>
        <p:nvGrpSpPr>
          <p:cNvPr id="15" name="Group 34"/>
          <p:cNvGrpSpPr>
            <a:grpSpLocks/>
          </p:cNvGrpSpPr>
          <p:nvPr/>
        </p:nvGrpSpPr>
        <p:grpSpPr bwMode="auto">
          <a:xfrm>
            <a:off x="1072698" y="5947032"/>
            <a:ext cx="817618" cy="1025496"/>
            <a:chOff x="3631" y="1476"/>
            <a:chExt cx="611" cy="722"/>
          </a:xfrm>
        </p:grpSpPr>
        <p:pic>
          <p:nvPicPr>
            <p:cNvPr id="16" name="Picture 35" descr="goethe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8" y="1476"/>
              <a:ext cx="390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36"/>
            <p:cNvSpPr txBox="1">
              <a:spLocks noChangeArrowheads="1"/>
            </p:cNvSpPr>
            <p:nvPr/>
          </p:nvSpPr>
          <p:spPr bwMode="auto">
            <a:xfrm>
              <a:off x="3631" y="2033"/>
              <a:ext cx="611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642938" eaLnBrk="0" hangingPunct="0">
                <a:tabLst>
                  <a:tab pos="7493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defTabSz="642938" eaLnBrk="0" hangingPunct="0">
                <a:tabLst>
                  <a:tab pos="7493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defTabSz="642938" eaLnBrk="0" hangingPunct="0">
                <a:tabLst>
                  <a:tab pos="7493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defTabSz="642938" eaLnBrk="0" hangingPunct="0">
                <a:tabLst>
                  <a:tab pos="7493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defTabSz="642938" eaLnBrk="0" hangingPunct="0">
                <a:tabLst>
                  <a:tab pos="7493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64293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93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64293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93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64293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93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64293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93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US" sz="1700" dirty="0" smtClean="0">
                  <a:solidFill>
                    <a:srgbClr val="000000"/>
                  </a:solidFill>
                  <a:latin typeface="Gill Sans" pitchFamily="34" charset="0"/>
                </a:rPr>
                <a:t> </a:t>
              </a:r>
              <a:endParaRPr lang="en-US" sz="1700" dirty="0">
                <a:solidFill>
                  <a:srgbClr val="000000"/>
                </a:solidFill>
                <a:latin typeface="Gill Sans" pitchFamily="34" charset="0"/>
              </a:endParaRPr>
            </a:p>
          </p:txBody>
        </p:sp>
      </p:grpSp>
      <p:sp>
        <p:nvSpPr>
          <p:cNvPr id="10" name="Textfeld 9"/>
          <p:cNvSpPr txBox="1"/>
          <p:nvPr/>
        </p:nvSpPr>
        <p:spPr>
          <a:xfrm>
            <a:off x="3851920" y="1223853"/>
            <a:ext cx="51955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altLang="de-D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Precursor</a:t>
            </a:r>
            <a:r>
              <a:rPr lang="de-DE" alt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alt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Experiment for CRYRING at </a:t>
            </a:r>
            <a:r>
              <a:rPr lang="de-DE" alt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alt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ESR (June/</a:t>
            </a:r>
            <a:r>
              <a:rPr lang="de-DE" alt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July</a:t>
            </a:r>
            <a:r>
              <a:rPr lang="de-DE" alt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2016</a:t>
            </a:r>
            <a:r>
              <a:rPr lang="de-DE" alt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ctr">
              <a:spcAft>
                <a:spcPts val="600"/>
              </a:spcAft>
            </a:pPr>
            <a:r>
              <a:rPr lang="de-DE" altLang="de-DE" sz="2000" b="1" baseline="30000" dirty="0" smtClean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124</a:t>
            </a:r>
            <a:r>
              <a:rPr lang="de-DE" altLang="de-DE" sz="2000" b="1" dirty="0" smtClean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Xe</a:t>
            </a:r>
            <a:r>
              <a:rPr lang="de-DE" altLang="de-DE" sz="2000" b="1" baseline="30000" dirty="0" smtClean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54</a:t>
            </a:r>
            <a:r>
              <a:rPr lang="de-DE" altLang="de-DE" sz="2000" b="1" baseline="300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  </a:t>
            </a:r>
            <a:r>
              <a:rPr lang="de-DE" altLang="de-DE" sz="2000" b="1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 p </a:t>
            </a:r>
            <a:r>
              <a:rPr lang="de-DE" altLang="de-DE" sz="2000" b="1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altLang="de-DE" sz="2000" b="1" baseline="300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125</a:t>
            </a:r>
            <a:r>
              <a:rPr lang="de-DE" altLang="de-DE" sz="2000" b="1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Cs</a:t>
            </a:r>
            <a:r>
              <a:rPr lang="de-DE" altLang="de-DE" sz="2000" b="1" baseline="300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55+</a:t>
            </a:r>
            <a:r>
              <a:rPr lang="de-DE" altLang="de-DE" sz="2000" b="1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 + </a:t>
            </a:r>
            <a:r>
              <a:rPr lang="de-DE" altLang="de-DE" sz="2000" b="1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Symbol" panose="05050102010706020507" pitchFamily="18" charset="2"/>
              </a:rPr>
              <a:t></a:t>
            </a:r>
            <a:r>
              <a:rPr lang="de-DE" altLang="de-DE" sz="2000" b="1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endParaRPr lang="de-DE" sz="2000" dirty="0" smtClean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ctr"/>
            <a:r>
              <a:rPr lang="de-DE" sz="2000" dirty="0" smtClean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(</a:t>
            </a:r>
            <a:r>
              <a:rPr lang="de-DE" sz="2000" dirty="0" err="1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charge</a:t>
            </a:r>
            <a:r>
              <a:rPr lang="de-DE" sz="20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000" dirty="0" err="1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transfer</a:t>
            </a:r>
            <a:r>
              <a:rPr lang="de-DE" sz="20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000" dirty="0" err="1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process</a:t>
            </a:r>
            <a:r>
              <a:rPr lang="de-DE" sz="2000" dirty="0" smtClean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</a:p>
          <a:p>
            <a:pPr algn="ctr"/>
            <a:endParaRPr lang="en-GB" altLang="de-DE" sz="2000" dirty="0"/>
          </a:p>
          <a:p>
            <a:pPr algn="ctr">
              <a:spcAft>
                <a:spcPts val="600"/>
              </a:spcAf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Preconditions for such studies 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Low collision energies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deceleration</a:t>
            </a:r>
          </a:p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  Inverse kinematics      proton target  		            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(dense hydrogen target) </a:t>
            </a:r>
          </a:p>
        </p:txBody>
      </p:sp>
      <p:sp>
        <p:nvSpPr>
          <p:cNvPr id="13" name="Abgerundetes Rechteck 12"/>
          <p:cNvSpPr/>
          <p:nvPr/>
        </p:nvSpPr>
        <p:spPr bwMode="auto">
          <a:xfrm>
            <a:off x="3851920" y="1119026"/>
            <a:ext cx="5271043" cy="3110759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  <a:ex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9483" y="5944122"/>
            <a:ext cx="861040" cy="59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692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Bild 3" descr="7AMeV_jetON_20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304" y="1552708"/>
            <a:ext cx="2933700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Bild 4" descr="7AMeV_jetOFF_9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6" y="1268760"/>
            <a:ext cx="2933700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feld 5"/>
          <p:cNvSpPr txBox="1">
            <a:spLocks noChangeArrowheads="1"/>
          </p:cNvSpPr>
          <p:nvPr/>
        </p:nvSpPr>
        <p:spPr bwMode="auto">
          <a:xfrm>
            <a:off x="-277208" y="51332"/>
            <a:ext cx="91439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2800" dirty="0" smtClean="0">
                <a:latin typeface="Arial Narrow" panose="020B0606020202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Proof </a:t>
            </a:r>
            <a:r>
              <a:rPr lang="de-DE" altLang="de-DE" sz="2800" dirty="0" err="1" smtClean="0">
                <a:latin typeface="Arial Narrow" panose="020B0606020202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of</a:t>
            </a:r>
            <a:r>
              <a:rPr lang="de-DE" altLang="de-DE" sz="2800" dirty="0" smtClean="0">
                <a:latin typeface="Arial Narrow" panose="020B0606020202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de-DE" altLang="de-DE" sz="2800" dirty="0" err="1" smtClean="0">
                <a:latin typeface="Arial Narrow" panose="020B0606020202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principle</a:t>
            </a:r>
            <a:r>
              <a:rPr lang="de-DE" altLang="de-DE" sz="2800" dirty="0" smtClean="0">
                <a:latin typeface="Arial Narrow" panose="020B0606020202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at </a:t>
            </a:r>
            <a:r>
              <a:rPr lang="de-DE" altLang="de-DE" sz="2800" dirty="0" err="1" smtClean="0">
                <a:latin typeface="Arial Narrow" panose="020B0606020202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the</a:t>
            </a:r>
            <a:r>
              <a:rPr lang="de-DE" altLang="de-DE" sz="2800" dirty="0" smtClean="0">
                <a:latin typeface="Arial Narrow" panose="020B0606020202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ESR (June 2016)</a:t>
            </a:r>
            <a:endParaRPr lang="de-DE" altLang="de-DE" sz="2800" dirty="0">
              <a:latin typeface="Arial Narrow" panose="020B0606020202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2800" dirty="0" err="1" smtClean="0">
                <a:latin typeface="Arial Narrow" panose="020B0606020202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Preliminary</a:t>
            </a:r>
            <a:r>
              <a:rPr lang="de-DE" altLang="de-DE" sz="2800" dirty="0" smtClean="0">
                <a:latin typeface="Arial Narrow" panose="020B0606020202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de-DE" altLang="de-DE" sz="2800" dirty="0" err="1" smtClean="0">
                <a:latin typeface="Arial Narrow" panose="020B0606020202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data</a:t>
            </a:r>
            <a:r>
              <a:rPr lang="de-DE" altLang="de-DE" sz="2800" dirty="0" smtClean="0">
                <a:latin typeface="Arial Narrow" panose="020B0606020202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: </a:t>
            </a:r>
            <a:r>
              <a:rPr lang="de-DE" altLang="de-DE" sz="2800" baseline="30000" dirty="0" smtClean="0">
                <a:latin typeface="Arial Narrow" panose="020B0606020202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124</a:t>
            </a:r>
            <a:r>
              <a:rPr lang="de-DE" altLang="de-DE" sz="2800" dirty="0" smtClean="0">
                <a:latin typeface="Arial Narrow" panose="020B0606020202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Xe </a:t>
            </a:r>
            <a:r>
              <a:rPr lang="de-DE" altLang="de-DE" sz="2800" dirty="0">
                <a:latin typeface="Arial Narrow" panose="020B0606020202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@ 7 </a:t>
            </a:r>
            <a:r>
              <a:rPr lang="de-DE" altLang="de-DE" sz="2800" dirty="0" smtClean="0">
                <a:latin typeface="Arial Narrow" panose="020B0606020202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MeV/u</a:t>
            </a:r>
            <a:endParaRPr lang="de-DE" altLang="de-DE" sz="2800" dirty="0">
              <a:latin typeface="Arial Narrow" panose="020B0606020202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1205" name="Textfeld 6"/>
          <p:cNvSpPr txBox="1">
            <a:spLocks noChangeArrowheads="1"/>
          </p:cNvSpPr>
          <p:nvPr/>
        </p:nvSpPr>
        <p:spPr bwMode="auto">
          <a:xfrm>
            <a:off x="3851920" y="1145039"/>
            <a:ext cx="1287463" cy="369888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1800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Target „on“</a:t>
            </a:r>
          </a:p>
        </p:txBody>
      </p:sp>
      <p:sp>
        <p:nvSpPr>
          <p:cNvPr id="51206" name="Textfeld 7"/>
          <p:cNvSpPr txBox="1">
            <a:spLocks noChangeArrowheads="1"/>
          </p:cNvSpPr>
          <p:nvPr/>
        </p:nvSpPr>
        <p:spPr bwMode="auto">
          <a:xfrm>
            <a:off x="811372" y="1134757"/>
            <a:ext cx="1300163" cy="369888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1800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Target „off“</a:t>
            </a:r>
          </a:p>
        </p:txBody>
      </p:sp>
      <p:pic>
        <p:nvPicPr>
          <p:cNvPr id="51207" name="Bild 8" descr="fit_strip_y8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114" y="1383446"/>
            <a:ext cx="2373313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8" name="Textfeld 9"/>
          <p:cNvSpPr txBox="1">
            <a:spLocks noChangeArrowheads="1"/>
          </p:cNvSpPr>
          <p:nvPr/>
        </p:nvSpPr>
        <p:spPr bwMode="auto">
          <a:xfrm>
            <a:off x="6369073" y="1080100"/>
            <a:ext cx="2678426" cy="646331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1800" dirty="0" err="1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Gaussian</a:t>
            </a:r>
            <a:r>
              <a:rPr lang="de-DE" altLang="de-DE" sz="1800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de-DE" altLang="de-DE" sz="1800" dirty="0" smtClean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+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1800" dirty="0" smtClean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Rutherford </a:t>
            </a:r>
            <a:r>
              <a:rPr lang="de-DE" altLang="de-DE" sz="1800" dirty="0" err="1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background</a:t>
            </a:r>
            <a:r>
              <a:rPr lang="de-DE" altLang="de-DE" sz="1800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fit</a:t>
            </a:r>
          </a:p>
        </p:txBody>
      </p:sp>
      <p:sp>
        <p:nvSpPr>
          <p:cNvPr id="51209" name="Textfeld 10"/>
          <p:cNvSpPr txBox="1">
            <a:spLocks noChangeArrowheads="1"/>
          </p:cNvSpPr>
          <p:nvPr/>
        </p:nvSpPr>
        <p:spPr bwMode="auto">
          <a:xfrm>
            <a:off x="482940" y="4847033"/>
            <a:ext cx="5657516" cy="1200329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285750" indent="-285750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800" dirty="0" smtClean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8, 6.7, 6, 5.5 MeV/u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800" dirty="0" smtClean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Threshold for (</a:t>
            </a:r>
            <a:r>
              <a:rPr lang="en-US" altLang="de-DE" sz="1800" dirty="0" err="1" smtClean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p,n</a:t>
            </a:r>
            <a:r>
              <a:rPr lang="en-US" altLang="de-DE" sz="1800" dirty="0" smtClean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) is at 6.75 MeV/u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800" dirty="0" smtClean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Data for 6.7 </a:t>
            </a:r>
            <a:r>
              <a:rPr lang="en-US" altLang="de-DE" sz="1800" dirty="0" err="1" smtClean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AMeV</a:t>
            </a:r>
            <a:r>
              <a:rPr lang="en-US" altLang="de-DE" sz="1800" dirty="0" smtClean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point to very small (</a:t>
            </a:r>
            <a:r>
              <a:rPr lang="en-US" altLang="de-DE" sz="1800" dirty="0" err="1" smtClean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p,n</a:t>
            </a:r>
            <a:r>
              <a:rPr lang="en-US" altLang="de-DE" sz="1800" dirty="0" smtClean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) at 7 MeV/u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800" dirty="0" smtClean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Data for 8 MeV/u are (</a:t>
            </a:r>
            <a:r>
              <a:rPr lang="en-US" altLang="de-DE" sz="1800" dirty="0" err="1" smtClean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p,n</a:t>
            </a:r>
            <a:r>
              <a:rPr lang="en-US" altLang="de-DE" sz="1800" dirty="0" smtClean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) dominated</a:t>
            </a:r>
            <a:endParaRPr lang="en-US" altLang="de-DE" sz="1800" dirty="0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4" name="Ellipse 3"/>
          <p:cNvSpPr/>
          <p:nvPr/>
        </p:nvSpPr>
        <p:spPr bwMode="auto">
          <a:xfrm>
            <a:off x="3851920" y="2924944"/>
            <a:ext cx="832624" cy="83747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  <a:extLst/>
        </p:spPr>
        <p:txBody>
          <a:bodyPr wrap="none" rtlCol="0" anchor="ctr"/>
          <a:lstStyle/>
          <a:p>
            <a:pPr algn="ctr"/>
            <a:endParaRPr lang="de-DE" kern="0" smtClean="0">
              <a:solidFill>
                <a:sysClr val="windowText" lastClr="000000"/>
              </a:solidFill>
            </a:endParaRPr>
          </a:p>
        </p:txBody>
      </p:sp>
      <p:pic>
        <p:nvPicPr>
          <p:cNvPr id="29698" name="Picture 2" descr="52911F0C-8FD3-4689-A98C-DA52AA6C95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510" y="6047362"/>
            <a:ext cx="720080" cy="672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AFEEE1CE-CC02-4F80-8EE5-F7174DA699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268" y="6237312"/>
            <a:ext cx="1021293" cy="41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077597" y="5826904"/>
            <a:ext cx="1550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J. Glorius et al.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7376914" y="5227889"/>
            <a:ext cx="777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position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8467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313492"/>
            <a:ext cx="9212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2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Additional Beamline to Exploit the Physics Potential of FAIR </a:t>
            </a:r>
            <a:endParaRPr lang="en-US" sz="28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267744" y="1052736"/>
            <a:ext cx="4488791" cy="646331"/>
          </a:xfrm>
          <a:prstGeom prst="rect">
            <a:avLst/>
          </a:prstGeom>
          <a:solidFill>
            <a:srgbClr val="FFFF00"/>
          </a:solidFill>
          <a:ln w="635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stable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and exotic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ions and antiprotons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HESR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ESR (not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MSV)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267745" y="5583369"/>
            <a:ext cx="4488792" cy="923330"/>
          </a:xfrm>
          <a:prstGeom prst="rect">
            <a:avLst/>
          </a:prstGeom>
          <a:solidFill>
            <a:srgbClr val="FFFF00">
              <a:alpha val="50000"/>
            </a:srgbClr>
          </a:solidFill>
          <a:ln w="635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Early realization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pbar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@ FLAIR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Exotic nuclei in storage rings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Protons from SIS18 to APPA Cave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507" y="1925452"/>
            <a:ext cx="3096344" cy="357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3898978" y="2141476"/>
            <a:ext cx="85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SIS18</a:t>
            </a:r>
            <a:endParaRPr lang="en-US" sz="2400" dirty="0"/>
          </a:p>
        </p:txBody>
      </p:sp>
      <p:sp>
        <p:nvSpPr>
          <p:cNvPr id="15" name="Textfeld 14"/>
          <p:cNvSpPr txBox="1"/>
          <p:nvPr/>
        </p:nvSpPr>
        <p:spPr>
          <a:xfrm>
            <a:off x="4353275" y="3725652"/>
            <a:ext cx="832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HESR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4681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1949" y="271335"/>
            <a:ext cx="5584535" cy="787557"/>
          </a:xfrm>
        </p:spPr>
        <p:txBody>
          <a:bodyPr/>
          <a:lstStyle/>
          <a:p>
            <a:r>
              <a:rPr lang="de-DE" dirty="0" err="1" smtClean="0"/>
              <a:t>Four</a:t>
            </a:r>
            <a:r>
              <a:rPr lang="de-DE" dirty="0" smtClean="0"/>
              <a:t> Scientific </a:t>
            </a:r>
            <a:r>
              <a:rPr lang="de-DE" dirty="0" err="1" smtClean="0"/>
              <a:t>Collaborations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116380" y="1246527"/>
            <a:ext cx="8994370" cy="5306116"/>
          </a:xfrm>
          <a:prstGeom prst="rect">
            <a:avLst/>
          </a:prstGeom>
          <a:solidFill>
            <a:schemeClr val="bg2">
              <a:alpha val="90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pPr marL="2144713" indent="-166688" defTabSz="457200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altLang="de-DE" sz="2200" dirty="0" err="1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Atomic</a:t>
            </a:r>
            <a:r>
              <a:rPr lang="de-DE" altLang="de-DE" sz="2200" dirty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altLang="de-DE" sz="2200" dirty="0" err="1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Physics</a:t>
            </a:r>
            <a:r>
              <a:rPr lang="de-DE" altLang="de-DE" sz="2200" dirty="0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altLang="de-DE" sz="2200" dirty="0" err="1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and</a:t>
            </a:r>
            <a:r>
              <a:rPr lang="de-DE" altLang="de-DE" sz="2200" dirty="0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 Fundamental </a:t>
            </a:r>
            <a:r>
              <a:rPr lang="de-DE" altLang="de-DE" sz="2200" dirty="0" err="1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Symmetries</a:t>
            </a:r>
            <a:r>
              <a:rPr lang="de-DE" altLang="de-DE" sz="2200" dirty="0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,</a:t>
            </a:r>
          </a:p>
          <a:p>
            <a:pPr marL="2144713" indent="-166688" defTabSz="457200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altLang="de-DE" sz="2200" dirty="0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Plasma </a:t>
            </a:r>
            <a:r>
              <a:rPr lang="de-DE" altLang="de-DE" sz="2200" dirty="0" err="1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Physics</a:t>
            </a:r>
            <a:r>
              <a:rPr lang="de-DE" altLang="de-DE" sz="2200" dirty="0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,</a:t>
            </a:r>
          </a:p>
          <a:p>
            <a:pPr marL="2144713" indent="-166688" defTabSz="457200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altLang="de-DE" sz="2200" dirty="0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Materials Research,</a:t>
            </a:r>
            <a:endParaRPr lang="de-DE" altLang="de-DE" sz="2200" dirty="0">
              <a:solidFill>
                <a:prstClr val="black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2144713" indent="-166688" defTabSz="457200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altLang="de-DE" sz="2200" dirty="0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Radiation </a:t>
            </a:r>
            <a:r>
              <a:rPr lang="de-DE" altLang="de-DE" sz="2200" dirty="0" err="1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Biology</a:t>
            </a:r>
            <a:r>
              <a:rPr lang="de-DE" altLang="de-DE" sz="2200" dirty="0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, </a:t>
            </a:r>
          </a:p>
          <a:p>
            <a:pPr marL="2144713" indent="-166688" defTabSz="457200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altLang="de-DE" sz="2200" dirty="0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Cancer </a:t>
            </a:r>
            <a:r>
              <a:rPr lang="de-DE" altLang="de-DE" sz="2200" dirty="0" err="1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Therapy</a:t>
            </a:r>
            <a:r>
              <a:rPr lang="de-DE" altLang="de-DE" sz="2200" dirty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altLang="de-DE" sz="2200" dirty="0" err="1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with</a:t>
            </a:r>
            <a:r>
              <a:rPr lang="de-DE" altLang="de-DE" sz="2200" dirty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 Ion </a:t>
            </a:r>
            <a:r>
              <a:rPr lang="de-DE" altLang="de-DE" sz="2200" dirty="0" err="1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Beams</a:t>
            </a:r>
            <a:r>
              <a:rPr lang="de-DE" altLang="de-DE" sz="2200" dirty="0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 / Space Res.</a:t>
            </a:r>
            <a:endParaRPr lang="de-DE" altLang="de-DE" sz="2200" b="1" dirty="0" smtClean="0">
              <a:solidFill>
                <a:prstClr val="black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2144713" indent="-166688" defTabSz="45720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altLang="de-DE" sz="2200" dirty="0" err="1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Dense</a:t>
            </a:r>
            <a:r>
              <a:rPr lang="de-DE" altLang="de-DE" sz="2200" dirty="0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altLang="de-DE" sz="2200" dirty="0" err="1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and</a:t>
            </a:r>
            <a:r>
              <a:rPr lang="de-DE" altLang="de-DE" sz="2200" dirty="0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 Hot </a:t>
            </a:r>
            <a:r>
              <a:rPr lang="de-DE" altLang="de-DE" sz="2200" dirty="0" err="1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Nuclear</a:t>
            </a:r>
            <a:r>
              <a:rPr lang="de-DE" altLang="de-DE" sz="2200" dirty="0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 Matter</a:t>
            </a:r>
          </a:p>
          <a:p>
            <a:pPr marL="2144713" indent="-166688" defTabSz="45720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altLang="de-DE" sz="2200" dirty="0" err="1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Nuclear</a:t>
            </a:r>
            <a:r>
              <a:rPr lang="de-DE" altLang="de-DE" sz="2200" dirty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altLang="de-DE" sz="2200" dirty="0" err="1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Structure</a:t>
            </a:r>
            <a:r>
              <a:rPr lang="de-DE" altLang="de-DE" sz="2200" dirty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altLang="de-DE" sz="2200" dirty="0" err="1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far</a:t>
            </a:r>
            <a:r>
              <a:rPr lang="de-DE" altLang="de-DE" sz="2200" dirty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 off </a:t>
            </a:r>
            <a:r>
              <a:rPr lang="de-DE" altLang="de-DE" sz="2200" dirty="0" err="1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stability</a:t>
            </a:r>
            <a:r>
              <a:rPr lang="de-DE" altLang="de-DE" sz="2200" dirty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, </a:t>
            </a:r>
            <a:br>
              <a:rPr lang="de-DE" altLang="de-DE" sz="2200" dirty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de-DE" altLang="de-DE" sz="2200" dirty="0" err="1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Physics</a:t>
            </a:r>
            <a:r>
              <a:rPr lang="de-DE" altLang="de-DE" sz="2200" dirty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altLang="de-DE" sz="2200" dirty="0" err="1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of</a:t>
            </a:r>
            <a:r>
              <a:rPr lang="de-DE" altLang="de-DE" sz="2200" dirty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 Explosive </a:t>
            </a:r>
            <a:r>
              <a:rPr lang="de-DE" altLang="de-DE" sz="2200" dirty="0" err="1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Nucleosynthesis</a:t>
            </a:r>
            <a:r>
              <a:rPr lang="de-DE" altLang="de-DE" sz="2200" dirty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br>
              <a:rPr lang="de-DE" altLang="de-DE" sz="2200" dirty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de-DE" altLang="de-DE" sz="2200" dirty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(r </a:t>
            </a:r>
            <a:r>
              <a:rPr lang="de-DE" altLang="de-DE" sz="2200" dirty="0" err="1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process</a:t>
            </a:r>
            <a:r>
              <a:rPr lang="de-DE" altLang="de-DE" sz="2200" dirty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2144713" indent="-166688" defTabSz="457200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altLang="de-DE" sz="2200" dirty="0" err="1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Hadron</a:t>
            </a:r>
            <a:r>
              <a:rPr lang="de-DE" altLang="de-DE" sz="2200" dirty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altLang="de-DE" sz="2200" dirty="0" err="1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Structure</a:t>
            </a:r>
            <a:r>
              <a:rPr lang="de-DE" altLang="de-DE" sz="2200" dirty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 &amp; Dynamics </a:t>
            </a:r>
            <a:r>
              <a:rPr lang="de-DE" altLang="de-DE" sz="2200" dirty="0" err="1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with</a:t>
            </a:r>
            <a:r>
              <a:rPr lang="de-DE" altLang="de-DE" sz="2200" dirty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altLang="de-DE" sz="2200" dirty="0" err="1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cooled</a:t>
            </a:r>
            <a:r>
              <a:rPr lang="de-DE" altLang="de-DE" sz="2200" dirty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altLang="de-DE" sz="2200" dirty="0" err="1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antiproton</a:t>
            </a:r>
            <a:r>
              <a:rPr lang="de-DE" altLang="de-DE" sz="2200" dirty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altLang="de-DE" sz="2200" dirty="0" err="1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beams</a:t>
            </a:r>
            <a:endParaRPr lang="de-DE" altLang="de-DE" sz="2200" dirty="0">
              <a:solidFill>
                <a:prstClr val="black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17269" y="2119629"/>
            <a:ext cx="1152128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defTabSz="457200"/>
            <a:r>
              <a:rPr lang="en-US" sz="2400" b="1" dirty="0" smtClean="0">
                <a:solidFill>
                  <a:prstClr val="black"/>
                </a:solidFill>
              </a:rPr>
              <a:t>APPA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293206" y="3429000"/>
            <a:ext cx="1691680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defTabSz="457200"/>
            <a:r>
              <a:rPr lang="en-US" sz="2400" b="1" dirty="0" smtClean="0">
                <a:solidFill>
                  <a:prstClr val="black"/>
                </a:solidFill>
              </a:rPr>
              <a:t>CBM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293206" y="4417948"/>
            <a:ext cx="1691680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NUSTAR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293206" y="5703639"/>
            <a:ext cx="1691680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defTabSz="457200"/>
            <a:r>
              <a:rPr lang="en-US" sz="2400" b="1" dirty="0" smtClean="0">
                <a:solidFill>
                  <a:prstClr val="black"/>
                </a:solidFill>
              </a:rPr>
              <a:t>PANDA</a:t>
            </a:r>
          </a:p>
        </p:txBody>
      </p:sp>
    </p:spTree>
    <p:extLst>
      <p:ext uri="{BB962C8B-B14F-4D97-AF65-F5344CB8AC3E}">
        <p14:creationId xmlns:p14="http://schemas.microsoft.com/office/powerpoint/2010/main" val="29332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 smtClean="0"/>
              <a:t>FAIR: International </a:t>
            </a:r>
            <a:r>
              <a:rPr lang="de-DE" dirty="0" err="1" smtClean="0"/>
              <a:t>Cooperation</a:t>
            </a:r>
            <a:endParaRPr lang="de-D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662" y="1430487"/>
            <a:ext cx="9050338" cy="370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5683076" cy="297389"/>
          </a:xfrm>
        </p:spPr>
        <p:txBody>
          <a:bodyPr/>
          <a:lstStyle/>
          <a:p>
            <a:pPr algn="l"/>
            <a:r>
              <a:rPr lang="de-DE" smtClean="0">
                <a:solidFill>
                  <a:prstClr val="black"/>
                </a:solidFill>
              </a:rPr>
              <a:t>The Universe in the Laboratory | Prof. Dr. Paolo Giubellino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547374" y="5273040"/>
            <a:ext cx="8114026" cy="1181100"/>
          </a:xfrm>
        </p:spPr>
        <p:txBody>
          <a:bodyPr>
            <a:normAutofit/>
          </a:bodyPr>
          <a:lstStyle/>
          <a:p>
            <a:r>
              <a:rPr lang="de-DE" sz="2000" dirty="0" err="1" smtClean="0"/>
              <a:t>Realization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operation</a:t>
            </a:r>
            <a:r>
              <a:rPr lang="de-DE" sz="2000" dirty="0" smtClean="0"/>
              <a:t> in international </a:t>
            </a:r>
            <a:r>
              <a:rPr lang="de-DE" sz="2000" dirty="0" err="1" smtClean="0"/>
              <a:t>cooperation</a:t>
            </a:r>
            <a:endParaRPr lang="de-DE" sz="2000" dirty="0" smtClean="0"/>
          </a:p>
          <a:p>
            <a:r>
              <a:rPr lang="de-DE" sz="2000" dirty="0" err="1" smtClean="0"/>
              <a:t>Nine</a:t>
            </a:r>
            <a:r>
              <a:rPr lang="de-DE" sz="2000" dirty="0" smtClean="0"/>
              <a:t> international </a:t>
            </a:r>
            <a:r>
              <a:rPr lang="de-DE" sz="2000" dirty="0" err="1" smtClean="0"/>
              <a:t>shareholders</a:t>
            </a:r>
            <a:endParaRPr lang="de-DE" sz="2000" dirty="0" smtClean="0"/>
          </a:p>
          <a:p>
            <a:r>
              <a:rPr lang="de-DE" sz="2000" dirty="0" err="1" smtClean="0"/>
              <a:t>Participation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3.000 </a:t>
            </a:r>
            <a:r>
              <a:rPr lang="de-DE" sz="2000" dirty="0" err="1" smtClean="0"/>
              <a:t>scientists</a:t>
            </a:r>
            <a:r>
              <a:rPr lang="de-DE" sz="2000" dirty="0" smtClean="0"/>
              <a:t> </a:t>
            </a:r>
            <a:r>
              <a:rPr lang="de-DE" sz="2000" dirty="0" err="1" smtClean="0"/>
              <a:t>from</a:t>
            </a:r>
            <a:r>
              <a:rPr lang="de-DE" sz="2000" dirty="0" smtClean="0"/>
              <a:t> all </a:t>
            </a:r>
            <a:r>
              <a:rPr lang="de-DE" sz="2000" dirty="0" err="1" smtClean="0"/>
              <a:t>continents</a:t>
            </a:r>
            <a:endParaRPr lang="de-DE" sz="2000" dirty="0" smtClean="0"/>
          </a:p>
          <a:p>
            <a:pPr marL="0" indent="0">
              <a:buNone/>
            </a:pPr>
            <a:endParaRPr lang="de-DE" sz="2000" dirty="0" smtClean="0"/>
          </a:p>
          <a:p>
            <a:pPr lvl="1"/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2339752" y="6597352"/>
            <a:ext cx="3456384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9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2"/>
          <p:cNvSpPr>
            <a:spLocks noGrp="1"/>
          </p:cNvSpPr>
          <p:nvPr>
            <p:ph type="title"/>
          </p:nvPr>
        </p:nvSpPr>
        <p:spPr>
          <a:xfrm>
            <a:off x="107504" y="260350"/>
            <a:ext cx="6813550" cy="7874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Calibri" panose="020F0502020204030204" pitchFamily="34" charset="0"/>
                <a:cs typeface="Arial" charset="0"/>
              </a:rPr>
              <a:t>Important Recent Achievements 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-37490" y="1083365"/>
            <a:ext cx="4769877" cy="2724444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endParaRPr lang="en-US" sz="1900" dirty="0" smtClean="0"/>
          </a:p>
          <a:p>
            <a:pPr marL="358775" indent="-358775" fontAlgn="auto">
              <a:spcAft>
                <a:spcPts val="0"/>
              </a:spcAft>
              <a:defRPr/>
            </a:pPr>
            <a:r>
              <a:rPr lang="en-US" sz="2200" dirty="0" smtClean="0"/>
              <a:t>After critical project review successful restart in 2015 and 2016</a:t>
            </a:r>
          </a:p>
          <a:p>
            <a:pPr marL="358775" indent="-358775" fontAlgn="auto">
              <a:spcAft>
                <a:spcPts val="0"/>
              </a:spcAft>
              <a:defRPr/>
            </a:pPr>
            <a:r>
              <a:rPr lang="en-US" sz="2200" dirty="0" smtClean="0"/>
              <a:t>Comprehensive </a:t>
            </a:r>
            <a:r>
              <a:rPr lang="en-US" sz="2200" dirty="0"/>
              <a:t>civil construction </a:t>
            </a:r>
            <a:r>
              <a:rPr lang="en-US" sz="2200" dirty="0" smtClean="0"/>
              <a:t>plan: </a:t>
            </a:r>
            <a:br>
              <a:rPr lang="en-US" sz="2200" dirty="0" smtClean="0"/>
            </a:br>
            <a:r>
              <a:rPr lang="en-US" sz="2200" dirty="0" smtClean="0"/>
              <a:t>- completion of all buildings by 2022</a:t>
            </a:r>
            <a:endParaRPr lang="en-US" sz="2200" dirty="0"/>
          </a:p>
          <a:p>
            <a:pPr marL="358775" indent="-358775" fontAlgn="auto">
              <a:spcAft>
                <a:spcPts val="0"/>
              </a:spcAft>
              <a:defRPr/>
            </a:pPr>
            <a:r>
              <a:rPr lang="en-US" sz="2200" dirty="0" smtClean="0"/>
              <a:t>Full </a:t>
            </a:r>
            <a:r>
              <a:rPr lang="en-US" sz="2200" dirty="0"/>
              <a:t>integrated planning for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the entire project: </a:t>
            </a:r>
            <a:br>
              <a:rPr lang="en-US" sz="2200" dirty="0" smtClean="0"/>
            </a:br>
            <a:r>
              <a:rPr lang="en-US" sz="2200" dirty="0" smtClean="0"/>
              <a:t>- completion </a:t>
            </a:r>
            <a:r>
              <a:rPr lang="en-US" sz="2200" dirty="0"/>
              <a:t>and commissioning</a:t>
            </a:r>
            <a:br>
              <a:rPr lang="en-US" sz="2200" dirty="0"/>
            </a:br>
            <a:r>
              <a:rPr lang="en-US" sz="2200" dirty="0" smtClean="0"/>
              <a:t>   of </a:t>
            </a:r>
            <a:r>
              <a:rPr lang="en-US" sz="2200" dirty="0"/>
              <a:t>the full FAIR facility by 2025</a:t>
            </a:r>
            <a:r>
              <a:rPr lang="en-US" sz="2200" dirty="0" smtClean="0"/>
              <a:t>.</a:t>
            </a:r>
            <a:endParaRPr lang="en-US" sz="2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7</a:t>
            </a:fld>
            <a:endParaRPr lang="de-DE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387" y="1268760"/>
            <a:ext cx="4356492" cy="2598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8"/>
          <a:stretch/>
        </p:blipFill>
        <p:spPr bwMode="auto">
          <a:xfrm>
            <a:off x="4732387" y="3993204"/>
            <a:ext cx="4356492" cy="259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 1" descr="09_150217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5"/>
          <a:stretch/>
        </p:blipFill>
        <p:spPr>
          <a:xfrm>
            <a:off x="251520" y="3987887"/>
            <a:ext cx="4324503" cy="263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4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8</a:t>
            </a:fld>
            <a:endParaRPr lang="de-DE"/>
          </a:p>
        </p:txBody>
      </p:sp>
      <p:sp>
        <p:nvSpPr>
          <p:cNvPr id="9" name="Titel 2"/>
          <p:cNvSpPr txBox="1">
            <a:spLocks/>
          </p:cNvSpPr>
          <p:nvPr/>
        </p:nvSpPr>
        <p:spPr>
          <a:xfrm>
            <a:off x="430661" y="258290"/>
            <a:ext cx="681373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de-DE"/>
            </a:defPPr>
            <a:lvl1pPr>
              <a:spcBef>
                <a:spcPct val="0"/>
              </a:spcBef>
              <a:buNone/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+mj-ea"/>
                <a:cs typeface="Arial"/>
              </a:defRPr>
            </a:lvl1pPr>
          </a:lstStyle>
          <a:p>
            <a:r>
              <a:rPr lang="en-US" dirty="0"/>
              <a:t>Integrated Project Time Schedule – Level 1:</a:t>
            </a:r>
            <a:br>
              <a:rPr lang="en-US" dirty="0"/>
            </a:br>
            <a:r>
              <a:rPr lang="en-US" dirty="0"/>
              <a:t>FAIR Buildings, Accelerators &amp; Experiments</a:t>
            </a:r>
          </a:p>
        </p:txBody>
      </p:sp>
      <p:sp>
        <p:nvSpPr>
          <p:cNvPr id="10" name="Rechteck 7"/>
          <p:cNvSpPr>
            <a:spLocks noChangeArrowheads="1"/>
          </p:cNvSpPr>
          <p:nvPr/>
        </p:nvSpPr>
        <p:spPr bwMode="auto">
          <a:xfrm>
            <a:off x="10795" y="1147763"/>
            <a:ext cx="9210675" cy="5518150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400">
                <a:solidFill>
                  <a:srgbClr val="333333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>
                <a:solidFill>
                  <a:srgbClr val="333333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600">
                <a:solidFill>
                  <a:srgbClr val="333333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de-DE" altLang="en-US" sz="1800" u="none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11" name="Gruppieren 8"/>
          <p:cNvGrpSpPr>
            <a:grpSpLocks/>
          </p:cNvGrpSpPr>
          <p:nvPr/>
        </p:nvGrpSpPr>
        <p:grpSpPr bwMode="auto">
          <a:xfrm>
            <a:off x="936308" y="1125538"/>
            <a:ext cx="7421562" cy="5543550"/>
            <a:chOff x="2322280" y="708659"/>
            <a:chExt cx="6990754" cy="5562601"/>
          </a:xfrm>
        </p:grpSpPr>
        <p:sp>
          <p:nvSpPr>
            <p:cNvPr id="12" name="Rechteck 9"/>
            <p:cNvSpPr>
              <a:spLocks noChangeArrowheads="1"/>
            </p:cNvSpPr>
            <p:nvPr/>
          </p:nvSpPr>
          <p:spPr bwMode="auto">
            <a:xfrm>
              <a:off x="2322280" y="708659"/>
              <a:ext cx="6990754" cy="5562601"/>
            </a:xfrm>
            <a:prstGeom prst="rect">
              <a:avLst/>
            </a:prstGeom>
            <a:solidFill>
              <a:srgbClr val="FFFFFF"/>
            </a:solidFill>
            <a:ln w="25400" algn="ctr">
              <a:solidFill>
                <a:srgbClr val="D9D9D9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2400">
                  <a:solidFill>
                    <a:srgbClr val="333333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2000">
                  <a:solidFill>
                    <a:srgbClr val="333333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>
                  <a:solidFill>
                    <a:srgbClr val="333333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1600">
                  <a:solidFill>
                    <a:srgbClr val="333333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u="none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13" name="Gruppieren 10"/>
            <p:cNvGrpSpPr>
              <a:grpSpLocks/>
            </p:cNvGrpSpPr>
            <p:nvPr/>
          </p:nvGrpSpPr>
          <p:grpSpPr bwMode="auto">
            <a:xfrm>
              <a:off x="2434650" y="815974"/>
              <a:ext cx="6514278" cy="5254913"/>
              <a:chOff x="2434650" y="815974"/>
              <a:chExt cx="6514278" cy="5254913"/>
            </a:xfrm>
          </p:grpSpPr>
          <p:pic>
            <p:nvPicPr>
              <p:cNvPr id="14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4650" y="815974"/>
                <a:ext cx="6508182" cy="30057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5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0745" y="3798303"/>
                <a:ext cx="6508183" cy="2272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6" name="Rechteck 15"/>
          <p:cNvSpPr/>
          <p:nvPr/>
        </p:nvSpPr>
        <p:spPr>
          <a:xfrm>
            <a:off x="6391747" y="3023364"/>
            <a:ext cx="965200" cy="360045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u="none">
              <a:solidFill>
                <a:prstClr val="white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5459095" y="1241856"/>
            <a:ext cx="1458913" cy="1727200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u="none">
              <a:solidFill>
                <a:prstClr val="white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553699" y="1537857"/>
            <a:ext cx="1295400" cy="1477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u="none" dirty="0">
                <a:solidFill>
                  <a:prstClr val="black"/>
                </a:solidFill>
                <a:latin typeface="Arial"/>
                <a:ea typeface="+mn-ea"/>
              </a:rPr>
              <a:t>FAIR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u="none" dirty="0">
                <a:solidFill>
                  <a:prstClr val="black"/>
                </a:solidFill>
                <a:latin typeface="Arial"/>
                <a:ea typeface="+mn-ea"/>
              </a:rPr>
              <a:t>Buildings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u="none" dirty="0">
                <a:solidFill>
                  <a:prstClr val="black"/>
                </a:solidFill>
                <a:latin typeface="Arial"/>
                <a:ea typeface="+mn-ea"/>
              </a:rPr>
              <a:t>7/2017 –</a:t>
            </a:r>
            <a:br>
              <a:rPr lang="en-US" sz="1800" b="1" u="none" dirty="0">
                <a:solidFill>
                  <a:prstClr val="black"/>
                </a:solidFill>
                <a:latin typeface="Arial"/>
                <a:ea typeface="+mn-ea"/>
              </a:rPr>
            </a:br>
            <a:r>
              <a:rPr lang="en-US" sz="1800" b="1" u="none" dirty="0">
                <a:solidFill>
                  <a:prstClr val="black"/>
                </a:solidFill>
                <a:latin typeface="Arial"/>
                <a:ea typeface="+mn-ea"/>
              </a:rPr>
              <a:t>12/2022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u="none" dirty="0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238280" y="3083994"/>
            <a:ext cx="1295400" cy="31384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u="none" dirty="0">
                <a:solidFill>
                  <a:prstClr val="black"/>
                </a:solidFill>
                <a:latin typeface="Arial"/>
                <a:ea typeface="+mn-ea"/>
              </a:rPr>
              <a:t>FAIR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u="none" dirty="0">
                <a:solidFill>
                  <a:prstClr val="black"/>
                </a:solidFill>
                <a:latin typeface="Arial"/>
                <a:ea typeface="+mn-ea"/>
              </a:rPr>
              <a:t>Acc. &amp;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u="none" dirty="0">
                <a:solidFill>
                  <a:prstClr val="black"/>
                </a:solidFill>
                <a:latin typeface="Arial"/>
                <a:ea typeface="+mn-ea"/>
              </a:rPr>
              <a:t>Exp. Install.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u="none" dirty="0">
                <a:solidFill>
                  <a:prstClr val="black"/>
                </a:solidFill>
                <a:latin typeface="Arial"/>
                <a:ea typeface="+mn-ea"/>
              </a:rPr>
              <a:t>and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u="none" dirty="0" err="1">
                <a:solidFill>
                  <a:prstClr val="black"/>
                </a:solidFill>
                <a:latin typeface="Arial"/>
                <a:ea typeface="+mn-ea"/>
              </a:rPr>
              <a:t>commiss.w</a:t>
            </a:r>
            <a:r>
              <a:rPr lang="en-US" sz="1800" b="1" u="none" dirty="0">
                <a:solidFill>
                  <a:prstClr val="black"/>
                </a:solidFill>
                <a:latin typeface="Arial"/>
                <a:ea typeface="+mn-ea"/>
              </a:rPr>
              <a:t>/o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u="none" dirty="0">
                <a:solidFill>
                  <a:prstClr val="black"/>
                </a:solidFill>
                <a:latin typeface="Arial"/>
                <a:ea typeface="+mn-ea"/>
              </a:rPr>
              <a:t>beam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b="1" u="none" dirty="0">
              <a:solidFill>
                <a:prstClr val="black"/>
              </a:solidFill>
              <a:latin typeface="Arial"/>
              <a:ea typeface="+mn-ea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u="none" dirty="0">
                <a:solidFill>
                  <a:prstClr val="black"/>
                </a:solidFill>
                <a:latin typeface="Arial"/>
                <a:ea typeface="+mn-ea"/>
              </a:rPr>
              <a:t>1/2021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u="none" dirty="0">
                <a:solidFill>
                  <a:prstClr val="black"/>
                </a:solidFill>
                <a:latin typeface="Arial"/>
                <a:ea typeface="+mn-ea"/>
              </a:rPr>
              <a:t>-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u="none" dirty="0">
                <a:solidFill>
                  <a:prstClr val="black"/>
                </a:solidFill>
                <a:latin typeface="Arial"/>
                <a:ea typeface="+mn-ea"/>
              </a:rPr>
              <a:t>8/2024</a:t>
            </a:r>
            <a:endParaRPr lang="en-US" sz="1800" u="none" dirty="0">
              <a:solidFill>
                <a:prstClr val="black"/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7650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4423495" y="2781300"/>
            <a:ext cx="3672755" cy="2514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3965" y="80011"/>
            <a:ext cx="6526875" cy="978882"/>
          </a:xfrm>
        </p:spPr>
        <p:txBody>
          <a:bodyPr>
            <a:normAutofit/>
          </a:bodyPr>
          <a:lstStyle/>
          <a:p>
            <a:r>
              <a:rPr lang="de-DE" sz="2800" dirty="0" smtClean="0"/>
              <a:t>FAIR </a:t>
            </a:r>
            <a:r>
              <a:rPr lang="de-DE" sz="2800" dirty="0" err="1" smtClean="0"/>
              <a:t>Civil</a:t>
            </a:r>
            <a:r>
              <a:rPr lang="de-DE" sz="2800" dirty="0" smtClean="0"/>
              <a:t> </a:t>
            </a:r>
            <a:r>
              <a:rPr lang="de-DE" sz="2800" dirty="0" err="1" smtClean="0"/>
              <a:t>Construction</a:t>
            </a:r>
            <a:r>
              <a:rPr lang="de-DE" sz="2800" dirty="0" smtClean="0"/>
              <a:t> </a:t>
            </a:r>
            <a:br>
              <a:rPr lang="de-DE" sz="2800" dirty="0" smtClean="0"/>
            </a:br>
            <a:r>
              <a:rPr lang="de-DE" sz="2800" dirty="0" err="1" smtClean="0"/>
              <a:t>officially</a:t>
            </a:r>
            <a:r>
              <a:rPr lang="de-DE" sz="2800" dirty="0" smtClean="0"/>
              <a:t> </a:t>
            </a:r>
            <a:r>
              <a:rPr lang="de-DE" sz="2800" dirty="0" err="1" smtClean="0"/>
              <a:t>started</a:t>
            </a:r>
            <a:r>
              <a:rPr lang="de-DE" sz="2800" dirty="0" smtClean="0"/>
              <a:t> on 4 </a:t>
            </a:r>
            <a:r>
              <a:rPr lang="de-DE" sz="2800" dirty="0" err="1" smtClean="0"/>
              <a:t>July</a:t>
            </a:r>
            <a:r>
              <a:rPr lang="de-DE" sz="2800" dirty="0" smtClean="0"/>
              <a:t> 2017 </a:t>
            </a:r>
            <a:endParaRPr lang="de-DE" sz="2800" dirty="0"/>
          </a:p>
        </p:txBody>
      </p:sp>
      <p:pic>
        <p:nvPicPr>
          <p:cNvPr id="4" name="Inhaltsplatzhalter 3" descr="Luftbild_Juli_2013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5" b="5215"/>
          <a:stretch>
            <a:fillRect/>
          </a:stretch>
        </p:blipFill>
        <p:spPr>
          <a:xfrm>
            <a:off x="6939" y="1198356"/>
            <a:ext cx="9144000" cy="5659644"/>
          </a:xfrm>
        </p:spPr>
      </p:pic>
      <p:sp>
        <p:nvSpPr>
          <p:cNvPr id="8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17" name="Rechteck 16"/>
          <p:cNvSpPr/>
          <p:nvPr/>
        </p:nvSpPr>
        <p:spPr>
          <a:xfrm rot="20898217">
            <a:off x="712986" y="1713306"/>
            <a:ext cx="3672755" cy="228219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3" descr="\\winfilesvl\bilder\FAIR\Spatenstich\28_0407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8217">
            <a:off x="835923" y="1771338"/>
            <a:ext cx="3446582" cy="212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hteck 18"/>
          <p:cNvSpPr/>
          <p:nvPr/>
        </p:nvSpPr>
        <p:spPr>
          <a:xfrm rot="253993">
            <a:off x="3954788" y="1613808"/>
            <a:ext cx="3672755" cy="2514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20" name="Picture 2" descr="\\winfilesvl\bilder\FAIR\Spatenstich\66_0407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3993">
            <a:off x="4046228" y="1716677"/>
            <a:ext cx="3501305" cy="231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hteck 26"/>
          <p:cNvSpPr/>
          <p:nvPr/>
        </p:nvSpPr>
        <p:spPr>
          <a:xfrm rot="292303">
            <a:off x="1542158" y="3879693"/>
            <a:ext cx="3483741" cy="238483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28" name="Picture 2" descr="\\winfilesvl\fotolabor$\FAIR\Baustelle_150817\12_1508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303">
            <a:off x="1651295" y="3972101"/>
            <a:ext cx="3265463" cy="220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hteck 28"/>
          <p:cNvSpPr/>
          <p:nvPr/>
        </p:nvSpPr>
        <p:spPr>
          <a:xfrm rot="20816903">
            <a:off x="4977570" y="3795411"/>
            <a:ext cx="3483741" cy="238483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3" descr="\\winfilesvl\fotolabor$\FAIR\Baustelle_150817\09_1508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6903">
            <a:off x="5054490" y="3923464"/>
            <a:ext cx="3332699" cy="206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34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10.xml><?xml version="1.0" encoding="utf-8"?>
<a:theme xmlns:a="http://schemas.openxmlformats.org/drawingml/2006/main" name="5_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11.xml><?xml version="1.0" encoding="utf-8"?>
<a:theme xmlns:a="http://schemas.openxmlformats.org/drawingml/2006/main" name="3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13.xml><?xml version="1.0" encoding="utf-8"?>
<a:theme xmlns:a="http://schemas.openxmlformats.org/drawingml/2006/main" name="8_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14.xml><?xml version="1.0" encoding="utf-8"?>
<a:theme xmlns:a="http://schemas.openxmlformats.org/drawingml/2006/main" name="9_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15.xml><?xml version="1.0" encoding="utf-8"?>
<a:theme xmlns:a="http://schemas.openxmlformats.org/drawingml/2006/main" name="10_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16.xml><?xml version="1.0" encoding="utf-8"?>
<a:theme xmlns:a="http://schemas.openxmlformats.org/drawingml/2006/main" name="12_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17.xml><?xml version="1.0" encoding="utf-8"?>
<a:theme xmlns:a="http://schemas.openxmlformats.org/drawingml/2006/main" name="13_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18.xml><?xml version="1.0" encoding="utf-8"?>
<a:theme xmlns:a="http://schemas.openxmlformats.org/drawingml/2006/main" name="fair-gsi-folienmaster_2016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19.xml><?xml version="1.0" encoding="utf-8"?>
<a:theme xmlns:a="http://schemas.openxmlformats.org/drawingml/2006/main" name="3_fair-gsi-folienmaster_2016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1_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0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7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6_fair-gsi-folienmaster_2016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5.xml><?xml version="1.0" encoding="utf-8"?>
<a:theme xmlns:a="http://schemas.openxmlformats.org/drawingml/2006/main" name="8_fair-gsi-folienmaster_2016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6.xml><?xml version="1.0" encoding="utf-8"?>
<a:theme xmlns:a="http://schemas.openxmlformats.org/drawingml/2006/main" name="6_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7.xml><?xml version="1.0" encoding="utf-8"?>
<a:theme xmlns:a="http://schemas.openxmlformats.org/drawingml/2006/main" name="4_fair-gsi-folienmaster_2016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8.xml><?xml version="1.0" encoding="utf-8"?>
<a:theme xmlns:a="http://schemas.openxmlformats.org/drawingml/2006/main" name="4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1_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1">
          <a:gsLst>
            <a:gs pos="0">
              <a:srgbClr val="333399"/>
            </a:gs>
            <a:gs pos="100000">
              <a:srgbClr val="FFFFFF">
                <a:alpha val="44000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573">
              <a:solidFill>
                <a:srgbClr val="000000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wrap="none" anchor="ctr"/>
      <a:lstStyle>
        <a:defPPr marL="0" marR="0" indent="0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 smtClean="0">
            <a:ln>
              <a:noFill/>
            </a:ln>
            <a:solidFill>
              <a:sysClr val="windowText" lastClr="000000"/>
            </a:solidFill>
            <a:effectLst/>
            <a:uLnTx/>
            <a:uFillTx/>
          </a:defRPr>
        </a:defPPr>
      </a:lstStyle>
    </a:spDef>
  </a:objectDefaults>
  <a:extraClrSchemeLst/>
</a:theme>
</file>

<file path=ppt/theme/theme3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1">
          <a:gsLst>
            <a:gs pos="0">
              <a:srgbClr val="333399"/>
            </a:gs>
            <a:gs pos="100000">
              <a:srgbClr val="FFFFFF">
                <a:alpha val="44000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573">
              <a:solidFill>
                <a:srgbClr val="000000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wrap="none" anchor="ctr"/>
      <a:lstStyle>
        <a:defPPr marL="0" marR="0" indent="0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 smtClean="0">
            <a:ln>
              <a:noFill/>
            </a:ln>
            <a:solidFill>
              <a:sysClr val="windowText" lastClr="000000"/>
            </a:solidFill>
            <a:effectLst/>
            <a:uLnTx/>
            <a:uFillTx/>
          </a:defRPr>
        </a:defPPr>
      </a:lstStyle>
    </a:spDef>
  </a:objectDefaults>
  <a:extraClrSchemeLst/>
</a:theme>
</file>

<file path=ppt/theme/theme32.xml><?xml version="1.0" encoding="utf-8"?>
<a:theme xmlns:a="http://schemas.openxmlformats.org/drawingml/2006/main" name="5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emplate_FAIR_Power_Point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8.xml><?xml version="1.0" encoding="utf-8"?>
<a:theme xmlns:a="http://schemas.openxmlformats.org/drawingml/2006/main" name="3_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9.xml><?xml version="1.0" encoding="utf-8"?>
<a:theme xmlns:a="http://schemas.openxmlformats.org/drawingml/2006/main" name="4_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Override1.xml><?xml version="1.0" encoding="utf-8"?>
<a:themeOverride xmlns:a="http://schemas.openxmlformats.org/drawingml/2006/main">
  <a:clrScheme name="Benutzerdefiniert 4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666666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Vorlage ppp</Template>
  <TotalTime>0</TotalTime>
  <Words>1837</Words>
  <Application>Microsoft Office PowerPoint</Application>
  <PresentationFormat>Bildschirmpräsentation (4:3)</PresentationFormat>
  <Paragraphs>530</Paragraphs>
  <Slides>47</Slides>
  <Notes>17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19</vt:i4>
      </vt:variant>
      <vt:variant>
        <vt:lpstr>Design</vt:lpstr>
      </vt:variant>
      <vt:variant>
        <vt:i4>32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47</vt:i4>
      </vt:variant>
    </vt:vector>
  </HeadingPairs>
  <TitlesOfParts>
    <vt:vector size="100" baseType="lpstr">
      <vt:lpstr>Arial Unicode MS</vt:lpstr>
      <vt:lpstr>MS PGothic</vt:lpstr>
      <vt:lpstr>MS PGothic</vt:lpstr>
      <vt:lpstr>Arial</vt:lpstr>
      <vt:lpstr>Arial Narrow</vt:lpstr>
      <vt:lpstr>Calibir</vt:lpstr>
      <vt:lpstr>Calibri</vt:lpstr>
      <vt:lpstr>Chalkboard</vt:lpstr>
      <vt:lpstr>Courier New</vt:lpstr>
      <vt:lpstr>Gill Sans</vt:lpstr>
      <vt:lpstr>Helvetica Light</vt:lpstr>
      <vt:lpstr>Lucida Grande</vt:lpstr>
      <vt:lpstr>Mangal</vt:lpstr>
      <vt:lpstr>Symbol</vt:lpstr>
      <vt:lpstr>Tahoma</vt:lpstr>
      <vt:lpstr>Times New Roman</vt:lpstr>
      <vt:lpstr>Verdana</vt:lpstr>
      <vt:lpstr>Wingdings</vt:lpstr>
      <vt:lpstr>ヒラギノ角ゴ ProN W3</vt:lpstr>
      <vt:lpstr>gsi-folienmaster</vt:lpstr>
      <vt:lpstr>1_gsi-folienmaster</vt:lpstr>
      <vt:lpstr>Benutzerdefiniertes Design</vt:lpstr>
      <vt:lpstr>1_Benutzerdefiniertes Design</vt:lpstr>
      <vt:lpstr>2_Benutzerdefiniertes Design</vt:lpstr>
      <vt:lpstr>Template_FAIR_Power_Point</vt:lpstr>
      <vt:lpstr>2_gsi-folienmaster</vt:lpstr>
      <vt:lpstr>3_gsi-folienmaster</vt:lpstr>
      <vt:lpstr>4_gsi-folienmaster</vt:lpstr>
      <vt:lpstr>5_gsi-folienmaster</vt:lpstr>
      <vt:lpstr>3_Benutzerdefiniertes Design</vt:lpstr>
      <vt:lpstr>7_gsi-folienmaster</vt:lpstr>
      <vt:lpstr>8_gsi-folienmaster</vt:lpstr>
      <vt:lpstr>9_gsi-folienmaster</vt:lpstr>
      <vt:lpstr>10_gsi-folienmaster</vt:lpstr>
      <vt:lpstr>12_gsi-folienmaster</vt:lpstr>
      <vt:lpstr>13_gsi-folienmaster</vt:lpstr>
      <vt:lpstr>fair-gsi-folienmaster_2016</vt:lpstr>
      <vt:lpstr>3_fair-gsi-folienmaster_2016</vt:lpstr>
      <vt:lpstr>Larissa</vt:lpstr>
      <vt:lpstr>7_Benutzerdefiniertes Design</vt:lpstr>
      <vt:lpstr>Office Theme</vt:lpstr>
      <vt:lpstr>Larissa-Design</vt:lpstr>
      <vt:lpstr>6_fair-gsi-folienmaster_2016</vt:lpstr>
      <vt:lpstr>8_fair-gsi-folienmaster_2016</vt:lpstr>
      <vt:lpstr>6_gsi-folienmaster</vt:lpstr>
      <vt:lpstr>4_fair-gsi-folienmaster_2016</vt:lpstr>
      <vt:lpstr>4_Benutzerdefiniertes Design</vt:lpstr>
      <vt:lpstr>11_gsi-folienmaster</vt:lpstr>
      <vt:lpstr>1_Office Theme</vt:lpstr>
      <vt:lpstr>2_Office Theme</vt:lpstr>
      <vt:lpstr>5_Benutzerdefiniertes Design</vt:lpstr>
      <vt:lpstr>Photo Editor Photo</vt:lpstr>
      <vt:lpstr>CorelPHOTOPAINT.Image.16</vt:lpstr>
      <vt:lpstr>PowerPoint-Präsentation</vt:lpstr>
      <vt:lpstr>PowerPoint-Präsentation</vt:lpstr>
      <vt:lpstr>FAIR – The Facility</vt:lpstr>
      <vt:lpstr>FAIR – The Facility</vt:lpstr>
      <vt:lpstr>Four Scientific Collaborations</vt:lpstr>
      <vt:lpstr>FAIR: International Cooperation</vt:lpstr>
      <vt:lpstr>Important Recent Achievements </vt:lpstr>
      <vt:lpstr>PowerPoint-Präsentation</vt:lpstr>
      <vt:lpstr>FAIR Civil Construction  officially started on 4 July 2017 </vt:lpstr>
      <vt:lpstr>Production of accelerator components for FAIR is progressing</vt:lpstr>
      <vt:lpstr>PowerPoint-Präsentation</vt:lpstr>
      <vt:lpstr>PowerPoint-Präsentation</vt:lpstr>
      <vt:lpstr>PowerPoint-Präsentation</vt:lpstr>
      <vt:lpstr>PowerPoint-Präsentation</vt:lpstr>
      <vt:lpstr>Ion Beam Facilities / Trapping &amp; Storage</vt:lpstr>
      <vt:lpstr>APPA Sophisticated &amp; Versatile Instrumentation</vt:lpstr>
      <vt:lpstr>PowerPoint-Präsentation</vt:lpstr>
      <vt:lpstr>Synthesis of the chemical elements</vt:lpstr>
      <vt:lpstr>NUSTAR - Origin of elements in the universe</vt:lpstr>
      <vt:lpstr>NUSTAR - Origin of elements in the universe</vt:lpstr>
      <vt:lpstr>Physics goals/ highlights of the NUSTAR program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HADES Preparation for FAIR</vt:lpstr>
      <vt:lpstr>PowerPoint-Präsentation</vt:lpstr>
      <vt:lpstr>PowerPoint-Präsentation</vt:lpstr>
      <vt:lpstr>PowerPoint-Präsentation</vt:lpstr>
      <vt:lpstr>PowerPoint-Präsentation</vt:lpstr>
      <vt:lpstr>Straw Tube Tracker</vt:lpstr>
      <vt:lpstr>PowerPoint-Präsentation</vt:lpstr>
      <vt:lpstr>Intermediate Research Program FAIR Phase 0</vt:lpstr>
      <vt:lpstr>Intermediate Research Program FAIR Phase-0</vt:lpstr>
      <vt:lpstr>NUPECC Long Range Plan 2017</vt:lpstr>
      <vt:lpstr>Summary and Outlook</vt:lpstr>
      <vt:lpstr>FAIR 2025 </vt:lpstr>
      <vt:lpstr>PowerPoint-Präsentation</vt:lpstr>
      <vt:lpstr>PowerPoint-Präsentation</vt:lpstr>
      <vt:lpstr>PowerPoint-Präsentation</vt:lpstr>
      <vt:lpstr>CRYRING: Transfer of ions from ESR to CRYRING</vt:lpstr>
      <vt:lpstr>Status CRYRING@ESR project</vt:lpstr>
      <vt:lpstr>PowerPoint-Präsentation</vt:lpstr>
      <vt:lpstr>PowerPoint-Präsentation</vt:lpstr>
      <vt:lpstr>PowerPoint-Präsentation</vt:lpstr>
    </vt:vector>
  </TitlesOfParts>
  <Company>DZNE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Herberz, Ruth</dc:creator>
  <cp:lastModifiedBy>Thomas St</cp:lastModifiedBy>
  <cp:revision>1122</cp:revision>
  <cp:lastPrinted>2015-11-04T08:18:35Z</cp:lastPrinted>
  <dcterms:created xsi:type="dcterms:W3CDTF">2010-04-27T08:05:34Z</dcterms:created>
  <dcterms:modified xsi:type="dcterms:W3CDTF">2017-09-15T06:32:15Z</dcterms:modified>
</cp:coreProperties>
</file>