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3" r:id="rId3"/>
    <p:sldId id="259" r:id="rId4"/>
    <p:sldId id="260" r:id="rId5"/>
    <p:sldId id="261" r:id="rId6"/>
    <p:sldId id="262" r:id="rId7"/>
    <p:sldId id="278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7" r:id="rId20"/>
    <p:sldId id="269" r:id="rId21"/>
    <p:sldId id="294" r:id="rId22"/>
    <p:sldId id="295" r:id="rId23"/>
    <p:sldId id="296" r:id="rId24"/>
    <p:sldId id="297" r:id="rId25"/>
    <p:sldId id="258" r:id="rId26"/>
    <p:sldId id="257" r:id="rId27"/>
    <p:sldId id="279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280" r:id="rId36"/>
    <p:sldId id="281" r:id="rId37"/>
    <p:sldId id="282" r:id="rId38"/>
    <p:sldId id="284" r:id="rId39"/>
    <p:sldId id="305" r:id="rId40"/>
    <p:sldId id="285" r:id="rId41"/>
    <p:sldId id="286" r:id="rId42"/>
    <p:sldId id="287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B3FF"/>
    <a:srgbClr val="FF8000"/>
    <a:srgbClr val="F3F9FC"/>
    <a:srgbClr val="F3F9FB"/>
    <a:srgbClr val="48FF59"/>
    <a:srgbClr val="F0B47D"/>
    <a:srgbClr val="99CCFF"/>
    <a:srgbClr val="66FFFF"/>
    <a:srgbClr val="51535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9" autoAdjust="0"/>
    <p:restoredTop sz="82122" autoAdjust="0"/>
  </p:normalViewPr>
  <p:slideViewPr>
    <p:cSldViewPr>
      <p:cViewPr varScale="1">
        <p:scale>
          <a:sx n="153" d="100"/>
          <a:sy n="153" d="100"/>
        </p:scale>
        <p:origin x="-112" y="-192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5799EE-D281-694B-B349-C68BBFE5FB57}" type="slidenum">
              <a:rPr lang="it-IT">
                <a:latin typeface="Calibri" charset="0"/>
              </a:rPr>
              <a:pPr eaLnBrk="1" hangingPunct="1"/>
              <a:t>35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FA74B5-DA2E-974D-9B5C-3D189F4651F2}" type="slidenum">
              <a:rPr lang="it-IT">
                <a:latin typeface="Calibri" charset="0"/>
              </a:rPr>
              <a:pPr eaLnBrk="1" hangingPunct="1"/>
              <a:t>36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58EDC5-D3F4-B44E-9DD4-B1E20F12906F}" type="slidenum">
              <a:rPr lang="it-IT">
                <a:latin typeface="Calibri" charset="0"/>
              </a:rPr>
              <a:pPr eaLnBrk="1" hangingPunct="1"/>
              <a:t>37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1A8EDE-E9F8-AC4A-8A8E-D09D5346645F}" type="slidenum">
              <a:rPr lang="it-IT">
                <a:latin typeface="Calibri" charset="0"/>
              </a:rPr>
              <a:pPr eaLnBrk="1" hangingPunct="1"/>
              <a:t>40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1712FC-C6E5-BB49-892B-36C76F7A56BE}" type="slidenum">
              <a:rPr lang="it-IT">
                <a:latin typeface="Calibri" charset="0"/>
              </a:rPr>
              <a:pPr eaLnBrk="1" hangingPunct="1"/>
              <a:t>41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AAF2DD-8A8A-8C4E-A61C-A52CEBF4FE8F}" type="slidenum">
              <a:rPr lang="it-IT">
                <a:latin typeface="Calibri" charset="0"/>
              </a:rPr>
              <a:pPr eaLnBrk="1" hangingPunct="1"/>
              <a:t>42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Juni 28, 2017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544" y="260648"/>
            <a:ext cx="3519488" cy="802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1865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657350" y="44450"/>
            <a:ext cx="2266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24</a:t>
            </a:r>
            <a:r>
              <a:rPr lang="it-IT" sz="2000" baseline="30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it-IT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  July </a:t>
            </a:r>
            <a:r>
              <a:rPr lang="en-GB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2012</a:t>
            </a:r>
          </a:p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Stefano Spataro</a:t>
            </a:r>
            <a:endParaRPr lang="en-US" sz="2000" dirty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3995738" y="182563"/>
            <a:ext cx="0" cy="5826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2" descr="D:\svn\panda\Talks\20090907 - (Panda) Julich\header_mole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4450"/>
            <a:ext cx="482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D:\svn\panda\Talks\20090907 - (Panda) Julich\logouni_alldx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t="2779" r="22993" b="30569"/>
          <a:stretch>
            <a:fillRect/>
          </a:stretch>
        </p:blipFill>
        <p:spPr bwMode="auto">
          <a:xfrm>
            <a:off x="8323263" y="49213"/>
            <a:ext cx="6667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8"/>
          <p:cNvCxnSpPr/>
          <p:nvPr userDrawn="1"/>
        </p:nvCxnSpPr>
        <p:spPr>
          <a:xfrm>
            <a:off x="179388" y="836613"/>
            <a:ext cx="8785225" cy="0"/>
          </a:xfrm>
          <a:prstGeom prst="line">
            <a:avLst/>
          </a:prstGeom>
          <a:ln w="38100" cmpd="dbl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5"/>
          <p:cNvSpPr txBox="1">
            <a:spLocks noChangeArrowheads="1"/>
          </p:cNvSpPr>
          <p:nvPr userDrawn="1"/>
        </p:nvSpPr>
        <p:spPr bwMode="auto">
          <a:xfrm>
            <a:off x="4067175" y="44450"/>
            <a:ext cx="3743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2000" dirty="0" err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PandaRoot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 Code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How to run a full analysis chain</a:t>
            </a:r>
          </a:p>
        </p:txBody>
      </p:sp>
    </p:spTree>
    <p:extLst>
      <p:ext uri="{BB962C8B-B14F-4D97-AF65-F5344CB8AC3E}">
        <p14:creationId xmlns:p14="http://schemas.microsoft.com/office/powerpoint/2010/main" val="330190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Juni 28, 2017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320" y="6093296"/>
            <a:ext cx="1525663" cy="348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005B8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005B82"/>
        </a:buClr>
        <a:buFont typeface="Arial" pitchFamily="34" charset="0"/>
        <a:buChar char="•"/>
        <a:defRPr sz="20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forum.gsi.de/index.php?t=index&amp;cat=26&amp;" TargetMode="Externa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pandamine.gsi.de%5Cprojects%5Cpandaroot" TargetMode="Externa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hyperlink" Target="https://subversion.gsi.de/trac/fairroot/browser/pandaroo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hyperlink" Target="https://pandaatfair.githost.io/users/sign_i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hyperlink" Target="https://github.com/FairRootGroup/FairRoo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hyperlink" Target="https://fairroot.gsi.d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hyperlink" Target="https://cdash.gsi.de/CDash/index.php?project=PandaRoo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eg"/><Relationship Id="rId8" Type="http://schemas.openxmlformats.org/officeDocument/2006/relationships/image" Target="../media/image4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4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6" Type="http://schemas.openxmlformats.org/officeDocument/2006/relationships/image" Target="../media/image5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6.png"/><Relationship Id="rId5" Type="http://schemas.openxmlformats.org/officeDocument/2006/relationships/image" Target="../media/image35.png"/><Relationship Id="rId6" Type="http://schemas.openxmlformats.org/officeDocument/2006/relationships/image" Target="../media/image57.png"/><Relationship Id="rId7" Type="http://schemas.openxmlformats.org/officeDocument/2006/relationships/image" Target="../media/image58.jpe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nda-wiki.gsi.de/cgi-bin/view/Computing" TargetMode="Externa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PANDA Computing Detector Contact Persons</a:t>
            </a:r>
            <a:endParaRPr lang="en-US" sz="2400" dirty="0"/>
          </a:p>
        </p:txBody>
      </p:sp>
      <p:pic>
        <p:nvPicPr>
          <p:cNvPr id="3" name="Bild 2" descr="Bildschirmfoto 2017-06-14 um 10.3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6734590" cy="57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PandaRoot</a:t>
            </a:r>
            <a:r>
              <a:rPr lang="en-US" dirty="0" smtClean="0"/>
              <a:t> Forum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344772" y="6021288"/>
            <a:ext cx="509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https://forum.gsi.de/index.php?t=index&amp;cat=26&amp;</a:t>
            </a:r>
            <a:endParaRPr lang="en-US" dirty="0"/>
          </a:p>
        </p:txBody>
      </p:sp>
      <p:pic>
        <p:nvPicPr>
          <p:cNvPr id="5" name="Bild 4" descr="Bildschirmfoto 2017-06-14 um 10.48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692696"/>
            <a:ext cx="8586536" cy="53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Pandamine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Issue Tracker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403648" y="6021288"/>
            <a:ext cx="398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pandamine.gsi.de/projects/pandaroot</a:t>
            </a:r>
            <a:endParaRPr lang="en-US" dirty="0"/>
          </a:p>
        </p:txBody>
      </p:sp>
      <p:pic>
        <p:nvPicPr>
          <p:cNvPr id="4" name="Bild 3" descr="Bildschirmfoto 2017-06-14 um 10.5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460432" cy="43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Pandamine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Issue Tracker</a:t>
            </a:r>
            <a:endParaRPr lang="en-US" dirty="0"/>
          </a:p>
        </p:txBody>
      </p:sp>
      <p:pic>
        <p:nvPicPr>
          <p:cNvPr id="3" name="Bild 2" descr="Bildschirmfoto 2017-06-14 um 10.55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6881897" cy="57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Pandamine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Issue Tracker</a:t>
            </a:r>
            <a:endParaRPr lang="en-US" dirty="0"/>
          </a:p>
        </p:txBody>
      </p:sp>
      <p:pic>
        <p:nvPicPr>
          <p:cNvPr id="3" name="Bild 2" descr="Bildschirmfoto 2017-06-14 um 10.5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50610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SVN Repository</a:t>
            </a:r>
            <a:endParaRPr lang="en-US" dirty="0"/>
          </a:p>
        </p:txBody>
      </p:sp>
      <p:pic>
        <p:nvPicPr>
          <p:cNvPr id="3" name="Bild 2" descr="Bildschirmfoto 2017-06-14 um 10.5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457808" cy="421273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99592" y="5877272"/>
            <a:ext cx="589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https://subversion.gsi.de/trac/fairroot/browser/pandaroot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GitLab</a:t>
            </a:r>
            <a:endParaRPr lang="en-US" dirty="0"/>
          </a:p>
        </p:txBody>
      </p:sp>
      <p:pic>
        <p:nvPicPr>
          <p:cNvPr id="3" name="Bild 2" descr="Bildschirmfoto 2017-06-14 um 11.00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8172400" cy="397598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3608" y="5733256"/>
            <a:ext cx="443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https://pandaatfair.githost.io/users/sign_in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FairRoot</a:t>
            </a:r>
            <a:r>
              <a:rPr lang="en-US" dirty="0" smtClean="0"/>
              <a:t> - </a:t>
            </a:r>
            <a:r>
              <a:rPr lang="en-US" dirty="0" err="1" smtClean="0"/>
              <a:t>GitHub</a:t>
            </a:r>
            <a:endParaRPr lang="en-US" dirty="0"/>
          </a:p>
        </p:txBody>
      </p:sp>
      <p:pic>
        <p:nvPicPr>
          <p:cNvPr id="3" name="Bild 2" descr="Bildschirmfoto 2017-06-14 um 11.04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3"/>
          <a:stretch/>
        </p:blipFill>
        <p:spPr>
          <a:xfrm>
            <a:off x="1187624" y="692697"/>
            <a:ext cx="6192688" cy="492799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835696" y="5949280"/>
            <a:ext cx="454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https://github.com/FairRootGroup/FairRoot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FairRoot</a:t>
            </a:r>
            <a:r>
              <a:rPr lang="en-US" dirty="0" smtClean="0"/>
              <a:t> Wiki</a:t>
            </a:r>
            <a:endParaRPr lang="en-US" dirty="0"/>
          </a:p>
        </p:txBody>
      </p:sp>
      <p:pic>
        <p:nvPicPr>
          <p:cNvPr id="3" name="Bild 2" descr="Bildschirmfoto 2017-06-14 um 11.0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5430387" cy="511905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979712" y="594928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https://fairroot.gsi.de/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3" name="Bild 2" descr="Bildschirmfoto 2017-06-14 um 10.46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657624" cy="532441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87624" y="6093296"/>
            <a:ext cx="611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https://cdash.gsi.de/CDash/index.php?project=PandaRoot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PANDA framework</a:t>
            </a:r>
          </a:p>
          <a:p>
            <a:pPr>
              <a:buFont typeface="Arial"/>
              <a:buChar char="•"/>
            </a:pPr>
            <a:r>
              <a:rPr lang="en-US" dirty="0" smtClean="0"/>
              <a:t>Born around 2005, official since 2006</a:t>
            </a:r>
          </a:p>
          <a:p>
            <a:pPr>
              <a:buFont typeface="Arial"/>
              <a:buChar char="•"/>
            </a:pPr>
            <a:r>
              <a:rPr lang="en-US" dirty="0" smtClean="0"/>
              <a:t>Initiated by Giessen, </a:t>
            </a:r>
            <a:r>
              <a:rPr lang="en-US" dirty="0" err="1" smtClean="0"/>
              <a:t>Jülich</a:t>
            </a:r>
            <a:r>
              <a:rPr lang="en-US" dirty="0" smtClean="0"/>
              <a:t>, Pavia, and Torino</a:t>
            </a:r>
          </a:p>
          <a:p>
            <a:pPr>
              <a:buFont typeface="Arial"/>
              <a:buChar char="•"/>
            </a:pPr>
            <a:r>
              <a:rPr lang="en-US" dirty="0" smtClean="0"/>
              <a:t>Derived from </a:t>
            </a:r>
            <a:r>
              <a:rPr lang="en-US" dirty="0" err="1" smtClean="0"/>
              <a:t>CBMroot</a:t>
            </a:r>
            <a:r>
              <a:rPr lang="en-US" dirty="0" smtClean="0"/>
              <a:t>, today </a:t>
            </a:r>
            <a:r>
              <a:rPr lang="en-US" dirty="0" err="1" smtClean="0"/>
              <a:t>FairRoot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Aims for full simulation and reconstruction, low-threshold usage, ROOT+VMC-based, modular and virtual design, platform independent, dynamic data structure,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pic>
        <p:nvPicPr>
          <p:cNvPr id="3" name="Bild 2" descr="Bildschirmfoto 2017-06-14 um 10.5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72" y="620688"/>
            <a:ext cx="589326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pandaroot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FairRoot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" b="328"/>
          <a:stretch/>
        </p:blipFill>
        <p:spPr>
          <a:xfrm>
            <a:off x="1907704" y="620688"/>
            <a:ext cx="4822432" cy="5707590"/>
          </a:xfrm>
        </p:spPr>
      </p:pic>
    </p:spTree>
    <p:extLst>
      <p:ext uri="{BB962C8B-B14F-4D97-AF65-F5344CB8AC3E}">
        <p14:creationId xmlns:p14="http://schemas.microsoft.com/office/powerpoint/2010/main" val="1860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FairRoot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ALFA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764704"/>
            <a:ext cx="7772400" cy="50196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Abgerundetes Rechteck 7"/>
          <p:cNvSpPr/>
          <p:nvPr/>
        </p:nvSpPr>
        <p:spPr>
          <a:xfrm>
            <a:off x="762001" y="1865444"/>
            <a:ext cx="3882008" cy="2038764"/>
          </a:xfrm>
          <a:prstGeom prst="roundRect">
            <a:avLst>
              <a:gd name="adj" fmla="val 7459"/>
            </a:avLst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Abgerundetes Rechteck 7"/>
          <p:cNvSpPr/>
          <p:nvPr/>
        </p:nvSpPr>
        <p:spPr>
          <a:xfrm>
            <a:off x="1471285" y="1865444"/>
            <a:ext cx="6895330" cy="2038764"/>
          </a:xfrm>
          <a:prstGeom prst="roundRect">
            <a:avLst>
              <a:gd name="adj" fmla="val 9084"/>
            </a:avLst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118241" y="4069858"/>
            <a:ext cx="6794293" cy="2060185"/>
          </a:xfrm>
          <a:prstGeom prst="roundRect">
            <a:avLst/>
          </a:prstGeom>
          <a:solidFill>
            <a:srgbClr val="D8B25C"/>
          </a:solidFill>
          <a:ln w="10000" cap="flat" cmpd="sng" algn="ctr">
            <a:solidFill>
              <a:srgbClr val="D8B25C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Abgerundetes Rechteck 25"/>
          <p:cNvSpPr/>
          <p:nvPr/>
        </p:nvSpPr>
        <p:spPr>
          <a:xfrm>
            <a:off x="3635160" y="461833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Abgerundetes Rechteck 27"/>
          <p:cNvSpPr/>
          <p:nvPr/>
        </p:nvSpPr>
        <p:spPr>
          <a:xfrm>
            <a:off x="5774810" y="461833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Geant3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Abgerundetes Rechteck 28"/>
          <p:cNvSpPr/>
          <p:nvPr/>
        </p:nvSpPr>
        <p:spPr>
          <a:xfrm>
            <a:off x="4918950" y="461833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Geant4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Abgerundetes Rechteck 30"/>
          <p:cNvSpPr/>
          <p:nvPr/>
        </p:nvSpPr>
        <p:spPr>
          <a:xfrm>
            <a:off x="5346880" y="461833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Genat4_VMC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Abgerundetes Rechteck 33"/>
          <p:cNvSpPr/>
          <p:nvPr/>
        </p:nvSpPr>
        <p:spPr>
          <a:xfrm>
            <a:off x="3154694" y="4069858"/>
            <a:ext cx="2814975" cy="480096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Libraries and Tools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hteck 37"/>
          <p:cNvSpPr/>
          <p:nvPr/>
        </p:nvSpPr>
        <p:spPr>
          <a:xfrm>
            <a:off x="6630668" y="5042291"/>
            <a:ext cx="626573" cy="320374"/>
          </a:xfrm>
          <a:prstGeom prst="rect">
            <a:avLst/>
          </a:prstGeom>
          <a:solidFill>
            <a:srgbClr val="D8B25C"/>
          </a:solidFill>
          <a:ln w="1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…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Abgerundetes Rechteck 29"/>
          <p:cNvSpPr/>
          <p:nvPr/>
        </p:nvSpPr>
        <p:spPr>
          <a:xfrm>
            <a:off x="6202740" y="461833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VGM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Abgerundetes Rechteck 11"/>
          <p:cNvSpPr/>
          <p:nvPr/>
        </p:nvSpPr>
        <p:spPr>
          <a:xfrm>
            <a:off x="7829475" y="2340338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Runtime DB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5598743" y="2340337"/>
            <a:ext cx="582854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Module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Detector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Abgerundetes Rechteck 19"/>
          <p:cNvSpPr/>
          <p:nvPr/>
        </p:nvSpPr>
        <p:spPr>
          <a:xfrm>
            <a:off x="6358146" y="2340338"/>
            <a:ext cx="562546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Magnetic Field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Abgerundetes Rechteck 13"/>
          <p:cNvSpPr/>
          <p:nvPr/>
        </p:nvSpPr>
        <p:spPr>
          <a:xfrm>
            <a:off x="7097241" y="2340338"/>
            <a:ext cx="55568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Event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9" name="Abgerundetes Rechteck 15"/>
          <p:cNvSpPr/>
          <p:nvPr/>
        </p:nvSpPr>
        <p:spPr>
          <a:xfrm>
            <a:off x="4839339" y="2340338"/>
            <a:ext cx="58285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MC Application</a:t>
            </a:r>
          </a:p>
        </p:txBody>
      </p:sp>
      <p:sp>
        <p:nvSpPr>
          <p:cNvPr id="20" name="Abgerundetes Rechteck 11"/>
          <p:cNvSpPr/>
          <p:nvPr/>
        </p:nvSpPr>
        <p:spPr>
          <a:xfrm>
            <a:off x="4063090" y="232929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Fair MQ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Abgerundetes Rechteck 11"/>
          <p:cNvSpPr/>
          <p:nvPr/>
        </p:nvSpPr>
        <p:spPr>
          <a:xfrm>
            <a:off x="2677195" y="232929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Building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configuration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2" name="Abgerundetes Rechteck 11"/>
          <p:cNvSpPr/>
          <p:nvPr/>
        </p:nvSpPr>
        <p:spPr>
          <a:xfrm>
            <a:off x="3366622" y="232929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Testing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Abgerundetes Rechteck 28"/>
          <p:cNvSpPr/>
          <p:nvPr/>
        </p:nvSpPr>
        <p:spPr>
          <a:xfrm>
            <a:off x="4491020" y="4618333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CMake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Abgerundetes Rechteck 28"/>
          <p:cNvSpPr/>
          <p:nvPr/>
        </p:nvSpPr>
        <p:spPr>
          <a:xfrm>
            <a:off x="4063090" y="4627430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ZeroMQ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Abgerundetes Rechteck 11"/>
          <p:cNvSpPr/>
          <p:nvPr/>
        </p:nvSpPr>
        <p:spPr>
          <a:xfrm>
            <a:off x="1992407" y="232929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3207230" y="4653266"/>
            <a:ext cx="374033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BOOST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Abgerundetes Rechteck 25"/>
          <p:cNvSpPr/>
          <p:nvPr/>
        </p:nvSpPr>
        <p:spPr>
          <a:xfrm>
            <a:off x="2601658" y="4627430"/>
            <a:ext cx="551675" cy="1418798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Protocol Buffers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Abgerundetes Rechteck 33"/>
          <p:cNvSpPr/>
          <p:nvPr/>
        </p:nvSpPr>
        <p:spPr>
          <a:xfrm>
            <a:off x="6036266" y="1876481"/>
            <a:ext cx="1109900" cy="381011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FairRoot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Abgerundetes Rechteck 33"/>
          <p:cNvSpPr/>
          <p:nvPr/>
        </p:nvSpPr>
        <p:spPr>
          <a:xfrm>
            <a:off x="1543830" y="1865444"/>
            <a:ext cx="1109900" cy="381011"/>
          </a:xfrm>
          <a:prstGeom prst="roundRect">
            <a:avLst/>
          </a:prstGeom>
          <a:solidFill>
            <a:srgbClr val="94B6D2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ALFA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0" name="Abgerundetes Rechteck 48"/>
          <p:cNvSpPr/>
          <p:nvPr/>
        </p:nvSpPr>
        <p:spPr>
          <a:xfrm>
            <a:off x="2463942" y="857304"/>
            <a:ext cx="1238368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CbmRoot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Abgerundetes Rechteck 49"/>
          <p:cNvSpPr/>
          <p:nvPr/>
        </p:nvSpPr>
        <p:spPr>
          <a:xfrm>
            <a:off x="2448324" y="1343108"/>
            <a:ext cx="1253986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PandaRoot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2" name="Abgerundetes Rechteck 50"/>
          <p:cNvSpPr/>
          <p:nvPr/>
        </p:nvSpPr>
        <p:spPr>
          <a:xfrm>
            <a:off x="3828667" y="1364796"/>
            <a:ext cx="1257487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AsyEosRoot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3" name="Abgerundetes Rechteck 51"/>
          <p:cNvSpPr/>
          <p:nvPr/>
        </p:nvSpPr>
        <p:spPr>
          <a:xfrm>
            <a:off x="3828667" y="878992"/>
            <a:ext cx="1257486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R3BRoot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4" name="Abgerundetes Rechteck 54"/>
          <p:cNvSpPr/>
          <p:nvPr/>
        </p:nvSpPr>
        <p:spPr>
          <a:xfrm>
            <a:off x="5220871" y="878992"/>
            <a:ext cx="1272789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SofiaRoot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5" name="Abgerundetes Rechteck 55"/>
          <p:cNvSpPr/>
          <p:nvPr/>
        </p:nvSpPr>
        <p:spPr>
          <a:xfrm>
            <a:off x="6705600" y="878992"/>
            <a:ext cx="120634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MPDRoot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6" name="Abgerundetes Rechteck 56"/>
          <p:cNvSpPr/>
          <p:nvPr/>
        </p:nvSpPr>
        <p:spPr>
          <a:xfrm>
            <a:off x="5220871" y="1376238"/>
            <a:ext cx="1272790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FopiRoot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7" name="Abgerundetes Rechteck 57"/>
          <p:cNvSpPr/>
          <p:nvPr/>
        </p:nvSpPr>
        <p:spPr>
          <a:xfrm>
            <a:off x="6705600" y="1364796"/>
            <a:ext cx="120634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EICRoot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8" name="Abgerundetes Rechteck 57"/>
          <p:cNvSpPr/>
          <p:nvPr/>
        </p:nvSpPr>
        <p:spPr>
          <a:xfrm>
            <a:off x="762000" y="846166"/>
            <a:ext cx="1542092" cy="411605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AliRoot6 (O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lang="en-US" kern="0" dirty="0">
                <a:solidFill>
                  <a:srgbClr val="FF0000"/>
                </a:solidFill>
                <a:latin typeface="Tw Cen MT"/>
              </a:rPr>
              <a:t>)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39" name="Abgerundetes Rechteck 11"/>
          <p:cNvSpPr/>
          <p:nvPr/>
        </p:nvSpPr>
        <p:spPr>
          <a:xfrm>
            <a:off x="882473" y="2329292"/>
            <a:ext cx="471535" cy="1398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????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0" name="Abgerundetes Rechteck 49"/>
          <p:cNvSpPr/>
          <p:nvPr/>
        </p:nvSpPr>
        <p:spPr>
          <a:xfrm>
            <a:off x="754799" y="1364796"/>
            <a:ext cx="1578062" cy="400467"/>
          </a:xfrm>
          <a:prstGeom prst="round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0000"/>
                </a:solidFill>
                <a:latin typeface="Tw Cen MT"/>
              </a:rPr>
              <a:t>Ship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Root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FairMQ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55824"/>
            <a:ext cx="8673586" cy="472144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2915816" y="587727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555776" y="5949280"/>
            <a:ext cx="187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Code</a:t>
            </a:r>
            <a:endParaRPr lang="en-US" dirty="0"/>
          </a:p>
        </p:txBody>
      </p:sp>
      <p:pic>
        <p:nvPicPr>
          <p:cNvPr id="13" name="Bild 12" descr="Bildschirmfoto 2017-06-26 um 14.38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740352" cy="543219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27584" y="620688"/>
            <a:ext cx="99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FairSoft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Mission</a:t>
            </a:r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1907704" y="1124744"/>
            <a:ext cx="1800200" cy="360040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Event Generator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572000" y="1052736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Determine properties of particles in primary interaction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907704" y="1916832"/>
            <a:ext cx="1800200" cy="360040"/>
          </a:xfrm>
          <a:prstGeom prst="roundRect">
            <a:avLst/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Transport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907704" y="2636912"/>
            <a:ext cx="1800200" cy="360040"/>
          </a:xfrm>
          <a:prstGeom prst="roundRect">
            <a:avLst/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Digitizer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72000" y="1844824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Transport particles through the detector material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72000" y="2564904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Determine detector 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907704" y="3429000"/>
            <a:ext cx="1800200" cy="36004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Reconstruction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local / global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907704" y="4221088"/>
            <a:ext cx="1800200" cy="36004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PID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907704" y="5085184"/>
            <a:ext cx="1800200" cy="360040"/>
          </a:xfrm>
          <a:prstGeom prst="roundRect">
            <a:avLst/>
          </a:prstGeom>
          <a:solidFill>
            <a:srgbClr val="313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Physics Analysis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572000" y="3356992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local: sub-detector response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global: track finding + fitting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572000" y="4149080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Combine all detector data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Calculate PID prob.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683568" y="1700808"/>
            <a:ext cx="7488832" cy="0"/>
          </a:xfrm>
          <a:prstGeom prst="line">
            <a:avLst/>
          </a:prstGeom>
          <a:ln>
            <a:solidFill>
              <a:srgbClr val="B2B3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475656" y="3212976"/>
            <a:ext cx="6696744" cy="0"/>
          </a:xfrm>
          <a:prstGeom prst="line">
            <a:avLst/>
          </a:prstGeom>
          <a:ln>
            <a:solidFill>
              <a:srgbClr val="313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835696" y="2492896"/>
            <a:ext cx="6336704" cy="0"/>
          </a:xfrm>
          <a:prstGeom prst="line">
            <a:avLst/>
          </a:prstGeom>
          <a:ln>
            <a:solidFill>
              <a:srgbClr val="313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1835696" y="4005064"/>
            <a:ext cx="6336704" cy="0"/>
          </a:xfrm>
          <a:prstGeom prst="line">
            <a:avLst/>
          </a:prstGeom>
          <a:ln>
            <a:solidFill>
              <a:srgbClr val="313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740352" y="2185119"/>
            <a:ext cx="50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SIM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740352" y="2780928"/>
            <a:ext cx="5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DIGI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740352" y="3645024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RECO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8" name="Gerade Verbindung mit Pfeil 27"/>
          <p:cNvCxnSpPr>
            <a:endCxn id="6" idx="0"/>
          </p:cNvCxnSpPr>
          <p:nvPr/>
        </p:nvCxnSpPr>
        <p:spPr>
          <a:xfrm>
            <a:off x="2807804" y="155679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endCxn id="7" idx="0"/>
          </p:cNvCxnSpPr>
          <p:nvPr/>
        </p:nvCxnSpPr>
        <p:spPr>
          <a:xfrm>
            <a:off x="2807804" y="234888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endCxn id="10" idx="0"/>
          </p:cNvCxnSpPr>
          <p:nvPr/>
        </p:nvCxnSpPr>
        <p:spPr>
          <a:xfrm>
            <a:off x="2807804" y="2996952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0" idx="2"/>
            <a:endCxn id="11" idx="0"/>
          </p:cNvCxnSpPr>
          <p:nvPr/>
        </p:nvCxnSpPr>
        <p:spPr>
          <a:xfrm>
            <a:off x="2807804" y="3789040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12" idx="0"/>
          </p:cNvCxnSpPr>
          <p:nvPr/>
        </p:nvCxnSpPr>
        <p:spPr>
          <a:xfrm>
            <a:off x="2807804" y="4653136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683568" y="4797152"/>
            <a:ext cx="7488832" cy="0"/>
          </a:xfrm>
          <a:prstGeom prst="line">
            <a:avLst/>
          </a:prstGeom>
          <a:ln>
            <a:solidFill>
              <a:srgbClr val="313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7740352" y="4437112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572000" y="5013176"/>
            <a:ext cx="2304256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Extract signal from background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4" name="Pfeil nach links und rechts 53"/>
          <p:cNvSpPr/>
          <p:nvPr/>
        </p:nvSpPr>
        <p:spPr>
          <a:xfrm rot="5400000">
            <a:off x="-612576" y="3140968"/>
            <a:ext cx="2952328" cy="216024"/>
          </a:xfrm>
          <a:prstGeom prst="leftRigh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feld 54"/>
          <p:cNvSpPr txBox="1"/>
          <p:nvPr/>
        </p:nvSpPr>
        <p:spPr>
          <a:xfrm rot="16200000">
            <a:off x="55450" y="3049006"/>
            <a:ext cx="1245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Fast Simulation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6" name="Pfeil nach links und rechts 55"/>
          <p:cNvSpPr/>
          <p:nvPr/>
        </p:nvSpPr>
        <p:spPr>
          <a:xfrm rot="5400000">
            <a:off x="827584" y="2348880"/>
            <a:ext cx="1368152" cy="216024"/>
          </a:xfrm>
          <a:prstGeom prst="leftRigh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feld 56"/>
          <p:cNvSpPr txBox="1"/>
          <p:nvPr/>
        </p:nvSpPr>
        <p:spPr>
          <a:xfrm rot="16200000">
            <a:off x="729184" y="2303265"/>
            <a:ext cx="119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Full Simulation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8" name="Pfeil nach links und rechts 57"/>
          <p:cNvSpPr/>
          <p:nvPr/>
        </p:nvSpPr>
        <p:spPr>
          <a:xfrm rot="5400000">
            <a:off x="791580" y="3897052"/>
            <a:ext cx="1440160" cy="216024"/>
          </a:xfrm>
          <a:prstGeom prst="leftRigh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feld 58"/>
          <p:cNvSpPr txBox="1"/>
          <p:nvPr/>
        </p:nvSpPr>
        <p:spPr>
          <a:xfrm rot="16200000">
            <a:off x="938840" y="381543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Analysis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812360" y="4797152"/>
            <a:ext cx="105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storage levels</a:t>
            </a:r>
            <a:endParaRPr lang="en-US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Data Flow</a:t>
            </a:r>
            <a:endParaRPr lang="en-US" dirty="0"/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41109" y="1196752"/>
            <a:ext cx="7443259" cy="707886"/>
            <a:chOff x="-104215" y="1273885"/>
            <a:chExt cx="7879784" cy="756369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-104215" y="1273885"/>
              <a:ext cx="1476375" cy="756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Event</a:t>
              </a:r>
              <a:r>
                <a:rPr lang="it-IT" sz="2000" dirty="0" smtClean="0">
                  <a:latin typeface="+mn-lt"/>
                  <a:sym typeface="Symbol" charset="0"/>
                </a:rPr>
                <a:t> Generator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1920875" y="1557338"/>
              <a:ext cx="1211263" cy="46037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EvtGen</a:t>
              </a: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3419475" y="1557338"/>
              <a:ext cx="949325" cy="46037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DPM</a:t>
              </a:r>
              <a:r>
                <a:rPr lang="it-IT" sz="2400" baseline="30000">
                  <a:solidFill>
                    <a:srgbClr val="000099"/>
                  </a:solidFill>
                  <a:latin typeface="+mn-lt"/>
                  <a:sym typeface="Symbol" charset="0"/>
                </a:rPr>
                <a:t>*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4567719" y="1557338"/>
              <a:ext cx="1467920" cy="46166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Pythia6/8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331394" y="1557338"/>
              <a:ext cx="1444175" cy="46166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 dirty="0" err="1">
                  <a:solidFill>
                    <a:srgbClr val="000099"/>
                  </a:solidFill>
                  <a:latin typeface="+mn-lt"/>
                  <a:sym typeface="Symbol" charset="0"/>
                </a:rPr>
                <a:t>UrQMD</a:t>
              </a:r>
              <a:r>
                <a:rPr lang="it-IT" sz="2400" baseline="30000" dirty="0">
                  <a:solidFill>
                    <a:srgbClr val="000099"/>
                  </a:solidFill>
                  <a:latin typeface="+mn-lt"/>
                  <a:sym typeface="Symbol" charset="0"/>
                </a:rPr>
                <a:t> **</a:t>
              </a:r>
              <a:endParaRPr lang="it-IT" sz="2400" dirty="0">
                <a:solidFill>
                  <a:srgbClr val="000099"/>
                </a:solidFill>
                <a:latin typeface="+mn-lt"/>
                <a:sym typeface="Symbol" charset="0"/>
              </a:endParaRPr>
            </a:p>
          </p:txBody>
        </p:sp>
      </p:grp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39565" y="854367"/>
            <a:ext cx="1904435" cy="51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000" baseline="30000">
                <a:latin typeface="+mn-lt"/>
                <a:sym typeface="Symbol" charset="0"/>
              </a:rPr>
              <a:t>*</a:t>
            </a:r>
            <a:r>
              <a:rPr lang="it-IT" sz="1000">
                <a:latin typeface="+mn-lt"/>
                <a:sym typeface="Symbol" charset="0"/>
              </a:rPr>
              <a:t>  Dual parton Model</a:t>
            </a:r>
          </a:p>
          <a:p>
            <a:pPr eaLnBrk="1" hangingPunct="1"/>
            <a:r>
              <a:rPr lang="it-IT" sz="1000" baseline="30000">
                <a:latin typeface="+mn-lt"/>
                <a:sym typeface="Symbol" charset="0"/>
              </a:rPr>
              <a:t>**</a:t>
            </a:r>
            <a:r>
              <a:rPr lang="it-IT" sz="1000">
                <a:latin typeface="+mn-lt"/>
                <a:sym typeface="Symbol" charset="0"/>
              </a:rPr>
              <a:t> Ultra Relativistic Quantum</a:t>
            </a:r>
          </a:p>
          <a:p>
            <a:pPr eaLnBrk="1" hangingPunct="1"/>
            <a:r>
              <a:rPr lang="it-IT" sz="1000">
                <a:latin typeface="+mn-lt"/>
                <a:sym typeface="Symbol" charset="0"/>
              </a:rPr>
              <a:t>              Molecular Dynamics</a:t>
            </a:r>
          </a:p>
        </p:txBody>
      </p: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2953835" y="3213449"/>
            <a:ext cx="5759793" cy="1549907"/>
            <a:chOff x="2555875" y="3428704"/>
            <a:chExt cx="6098159" cy="1656059"/>
          </a:xfrm>
        </p:grpSpPr>
        <p:sp>
          <p:nvSpPr>
            <p:cNvPr id="15" name="TextBox 34"/>
            <p:cNvSpPr txBox="1">
              <a:spLocks noChangeArrowheads="1"/>
            </p:cNvSpPr>
            <p:nvPr/>
          </p:nvSpPr>
          <p:spPr bwMode="auto">
            <a:xfrm>
              <a:off x="2555875" y="4622800"/>
              <a:ext cx="2881313" cy="46196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7030A0"/>
                  </a:solidFill>
                  <a:latin typeface="+mn-lt"/>
                  <a:sym typeface="Symbol" charset="0"/>
                </a:rPr>
                <a:t>Charged Candidate</a:t>
              </a:r>
            </a:p>
          </p:txBody>
        </p:sp>
        <p:cxnSp>
          <p:nvCxnSpPr>
            <p:cNvPr id="16" name="Elbow Connector 36"/>
            <p:cNvCxnSpPr>
              <a:stCxn id="54" idx="2"/>
              <a:endCxn id="15" idx="0"/>
            </p:cNvCxnSpPr>
            <p:nvPr/>
          </p:nvCxnSpPr>
          <p:spPr>
            <a:xfrm rot="16200000" flipH="1">
              <a:off x="3196433" y="3822700"/>
              <a:ext cx="300179" cy="130002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40"/>
            <p:cNvCxnSpPr>
              <a:stCxn id="40" idx="2"/>
              <a:endCxn id="15" idx="0"/>
            </p:cNvCxnSpPr>
            <p:nvPr/>
          </p:nvCxnSpPr>
          <p:spPr>
            <a:xfrm rot="5400000">
              <a:off x="4145746" y="3279490"/>
              <a:ext cx="1194096" cy="149252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44"/>
            <p:cNvCxnSpPr>
              <a:stCxn id="38" idx="2"/>
              <a:endCxn id="15" idx="0"/>
            </p:cNvCxnSpPr>
            <p:nvPr/>
          </p:nvCxnSpPr>
          <p:spPr>
            <a:xfrm rot="5400000">
              <a:off x="4617493" y="2807380"/>
              <a:ext cx="1193800" cy="243704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46"/>
            <p:cNvCxnSpPr>
              <a:stCxn id="39" idx="2"/>
              <a:endCxn id="15" idx="0"/>
            </p:cNvCxnSpPr>
            <p:nvPr/>
          </p:nvCxnSpPr>
          <p:spPr>
            <a:xfrm rot="5400000">
              <a:off x="5186450" y="2238787"/>
              <a:ext cx="1194096" cy="357393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48"/>
            <p:cNvCxnSpPr>
              <a:stCxn id="37" idx="2"/>
              <a:endCxn id="15" idx="0"/>
            </p:cNvCxnSpPr>
            <p:nvPr/>
          </p:nvCxnSpPr>
          <p:spPr>
            <a:xfrm rot="5400000">
              <a:off x="5728235" y="1697001"/>
              <a:ext cx="1194096" cy="465750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6490489" y="3213450"/>
            <a:ext cx="2517849" cy="1549627"/>
            <a:chOff x="6299943" y="3428705"/>
            <a:chExt cx="2665513" cy="1655760"/>
          </a:xfrm>
        </p:grpSpPr>
        <p:sp>
          <p:nvSpPr>
            <p:cNvPr id="22" name="TextBox 59"/>
            <p:cNvSpPr txBox="1">
              <a:spLocks noChangeArrowheads="1"/>
            </p:cNvSpPr>
            <p:nvPr/>
          </p:nvSpPr>
          <p:spPr bwMode="auto">
            <a:xfrm>
              <a:off x="6299943" y="4622800"/>
              <a:ext cx="2665513" cy="46166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  <a:sym typeface="Symbol" charset="0"/>
                </a:rPr>
                <a:t>Neutral Candidate</a:t>
              </a:r>
            </a:p>
          </p:txBody>
        </p:sp>
        <p:cxnSp>
          <p:nvCxnSpPr>
            <p:cNvPr id="23" name="Elbow Connector 74"/>
            <p:cNvCxnSpPr>
              <a:stCxn id="37" idx="2"/>
              <a:endCxn id="22" idx="0"/>
            </p:cNvCxnSpPr>
            <p:nvPr/>
          </p:nvCxnSpPr>
          <p:spPr>
            <a:xfrm rot="5400000">
              <a:off x="7546034" y="3515371"/>
              <a:ext cx="1194096" cy="10207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1"/>
          <p:cNvGrpSpPr>
            <a:grpSpLocks/>
          </p:cNvGrpSpPr>
          <p:nvPr/>
        </p:nvGrpSpPr>
        <p:grpSpPr bwMode="auto">
          <a:xfrm>
            <a:off x="467543" y="1892901"/>
            <a:ext cx="7518800" cy="646297"/>
            <a:chOff x="-76231" y="2017713"/>
            <a:chExt cx="7959756" cy="690562"/>
          </a:xfrm>
        </p:grpSpPr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-76231" y="2276475"/>
              <a:ext cx="1476376" cy="42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Transport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26" name="Down Arrow 17"/>
            <p:cNvSpPr/>
            <p:nvPr/>
          </p:nvSpPr>
          <p:spPr>
            <a:xfrm>
              <a:off x="2195513" y="2278063"/>
              <a:ext cx="5688012" cy="430212"/>
            </a:xfrm>
            <a:prstGeom prst="downArrow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it-IT" dirty="0">
                  <a:solidFill>
                    <a:schemeClr val="tx1"/>
                  </a:solidFill>
                </a:rPr>
                <a:t>GEANT3/GEANT4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Elbow Connector 35"/>
            <p:cNvCxnSpPr>
              <a:stCxn id="8" idx="2"/>
              <a:endCxn id="26" idx="0"/>
            </p:cNvCxnSpPr>
            <p:nvPr/>
          </p:nvCxnSpPr>
          <p:spPr>
            <a:xfrm rot="16200000" flipH="1">
              <a:off x="3653632" y="891381"/>
              <a:ext cx="260350" cy="251301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38"/>
            <p:cNvCxnSpPr>
              <a:stCxn id="9" idx="2"/>
              <a:endCxn id="26" idx="0"/>
            </p:cNvCxnSpPr>
            <p:nvPr/>
          </p:nvCxnSpPr>
          <p:spPr>
            <a:xfrm rot="16200000" flipH="1">
              <a:off x="4337051" y="1574800"/>
              <a:ext cx="260350" cy="11461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41"/>
            <p:cNvCxnSpPr>
              <a:stCxn id="10" idx="2"/>
              <a:endCxn id="26" idx="0"/>
            </p:cNvCxnSpPr>
            <p:nvPr/>
          </p:nvCxnSpPr>
          <p:spPr>
            <a:xfrm rot="5400000">
              <a:off x="5041069" y="2017453"/>
              <a:ext cx="259060" cy="2621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43"/>
            <p:cNvCxnSpPr>
              <a:endCxn id="26" idx="0"/>
            </p:cNvCxnSpPr>
            <p:nvPr/>
          </p:nvCxnSpPr>
          <p:spPr>
            <a:xfrm rot="5400000">
              <a:off x="5738813" y="1317625"/>
              <a:ext cx="260350" cy="16605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Down Arrow 90"/>
            <p:cNvSpPr/>
            <p:nvPr/>
          </p:nvSpPr>
          <p:spPr>
            <a:xfrm>
              <a:off x="468313" y="2060575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390182" y="2539199"/>
            <a:ext cx="8733685" cy="674527"/>
            <a:chOff x="-193054" y="2708274"/>
            <a:chExt cx="9245890" cy="720726"/>
          </a:xfrm>
        </p:grpSpPr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1495201" y="2967038"/>
              <a:ext cx="881063" cy="4619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MVD</a:t>
              </a: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2450560" y="2967038"/>
              <a:ext cx="761747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STT</a:t>
              </a:r>
            </a:p>
          </p:txBody>
        </p:sp>
        <p:sp>
          <p:nvSpPr>
            <p:cNvPr id="36" name="TextBox 12"/>
            <p:cNvSpPr txBox="1">
              <a:spLocks noChangeArrowheads="1"/>
            </p:cNvSpPr>
            <p:nvPr/>
          </p:nvSpPr>
          <p:spPr bwMode="auto">
            <a:xfrm>
              <a:off x="4126755" y="2967038"/>
              <a:ext cx="885729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GEM</a:t>
              </a:r>
            </a:p>
          </p:txBody>
        </p:sp>
        <p:sp>
          <p:nvSpPr>
            <p:cNvPr id="37" name="TextBox 13"/>
            <p:cNvSpPr txBox="1">
              <a:spLocks noChangeArrowheads="1"/>
            </p:cNvSpPr>
            <p:nvPr/>
          </p:nvSpPr>
          <p:spPr bwMode="auto">
            <a:xfrm>
              <a:off x="8184239" y="2967038"/>
              <a:ext cx="868597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  <a:sym typeface="Symbol" charset="0"/>
                </a:rPr>
                <a:t>EMC</a:t>
              </a:r>
            </a:p>
          </p:txBody>
        </p:sp>
        <p:sp>
          <p:nvSpPr>
            <p:cNvPr id="38" name="TextBox 14"/>
            <p:cNvSpPr txBox="1">
              <a:spLocks noChangeArrowheads="1"/>
            </p:cNvSpPr>
            <p:nvPr/>
          </p:nvSpPr>
          <p:spPr bwMode="auto">
            <a:xfrm>
              <a:off x="5919788" y="2967038"/>
              <a:ext cx="955675" cy="4619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DIRC</a:t>
              </a: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6972580" y="2967038"/>
              <a:ext cx="1124977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MUON</a:t>
              </a:r>
            </a:p>
          </p:txBody>
        </p:sp>
        <p:sp>
          <p:nvSpPr>
            <p:cNvPr id="40" name="TextBox 16"/>
            <p:cNvSpPr txBox="1">
              <a:spLocks noChangeArrowheads="1"/>
            </p:cNvSpPr>
            <p:nvPr/>
          </p:nvSpPr>
          <p:spPr bwMode="auto">
            <a:xfrm>
              <a:off x="5056602" y="2967038"/>
              <a:ext cx="794508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TOF</a:t>
              </a:r>
            </a:p>
          </p:txBody>
        </p:sp>
        <p:sp>
          <p:nvSpPr>
            <p:cNvPr id="41" name="TextBox 18"/>
            <p:cNvSpPr txBox="1">
              <a:spLocks noChangeArrowheads="1"/>
            </p:cNvSpPr>
            <p:nvPr/>
          </p:nvSpPr>
          <p:spPr bwMode="auto">
            <a:xfrm>
              <a:off x="-193054" y="2997200"/>
              <a:ext cx="1682750" cy="42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Digitizer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cxnSp>
          <p:nvCxnSpPr>
            <p:cNvPr id="42" name="Elbow Connector 52"/>
            <p:cNvCxnSpPr>
              <a:stCxn id="26" idx="2"/>
              <a:endCxn id="34" idx="0"/>
            </p:cNvCxnSpPr>
            <p:nvPr/>
          </p:nvCxnSpPr>
          <p:spPr>
            <a:xfrm rot="5400000">
              <a:off x="3340100" y="1303337"/>
              <a:ext cx="258763" cy="306863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54"/>
            <p:cNvCxnSpPr>
              <a:stCxn id="26" idx="2"/>
              <a:endCxn id="35" idx="0"/>
            </p:cNvCxnSpPr>
            <p:nvPr/>
          </p:nvCxnSpPr>
          <p:spPr>
            <a:xfrm rot="5400000">
              <a:off x="3788632" y="1751076"/>
              <a:ext cx="258764" cy="21731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56"/>
            <p:cNvCxnSpPr>
              <a:stCxn id="26" idx="2"/>
              <a:endCxn id="36" idx="0"/>
            </p:cNvCxnSpPr>
            <p:nvPr/>
          </p:nvCxnSpPr>
          <p:spPr>
            <a:xfrm rot="5400000">
              <a:off x="4657725" y="2620169"/>
              <a:ext cx="258764" cy="4349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58"/>
            <p:cNvCxnSpPr>
              <a:stCxn id="26" idx="2"/>
              <a:endCxn id="40" idx="0"/>
            </p:cNvCxnSpPr>
            <p:nvPr/>
          </p:nvCxnSpPr>
          <p:spPr>
            <a:xfrm rot="16200000" flipH="1">
              <a:off x="5099843" y="2613025"/>
              <a:ext cx="258764" cy="4492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60"/>
            <p:cNvCxnSpPr>
              <a:stCxn id="26" idx="2"/>
              <a:endCxn id="38" idx="0"/>
            </p:cNvCxnSpPr>
            <p:nvPr/>
          </p:nvCxnSpPr>
          <p:spPr>
            <a:xfrm rot="16200000" flipH="1">
              <a:off x="5589587" y="2159000"/>
              <a:ext cx="258763" cy="135731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62"/>
            <p:cNvCxnSpPr>
              <a:stCxn id="26" idx="2"/>
              <a:endCxn id="39" idx="0"/>
            </p:cNvCxnSpPr>
            <p:nvPr/>
          </p:nvCxnSpPr>
          <p:spPr>
            <a:xfrm rot="16200000" flipH="1">
              <a:off x="6140449" y="1572418"/>
              <a:ext cx="258764" cy="25304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64"/>
            <p:cNvCxnSpPr>
              <a:stCxn id="26" idx="2"/>
              <a:endCxn id="37" idx="0"/>
            </p:cNvCxnSpPr>
            <p:nvPr/>
          </p:nvCxnSpPr>
          <p:spPr>
            <a:xfrm rot="16200000" flipH="1">
              <a:off x="6682184" y="1030684"/>
              <a:ext cx="258764" cy="361394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Down Arrow 91"/>
            <p:cNvSpPr/>
            <p:nvPr/>
          </p:nvSpPr>
          <p:spPr>
            <a:xfrm>
              <a:off x="468313" y="2708274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0" name="TextBox 11"/>
            <p:cNvSpPr txBox="1">
              <a:spLocks noChangeArrowheads="1"/>
            </p:cNvSpPr>
            <p:nvPr/>
          </p:nvSpPr>
          <p:spPr bwMode="auto">
            <a:xfrm>
              <a:off x="3309045" y="2967335"/>
              <a:ext cx="795411" cy="46166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FTS</a:t>
              </a:r>
            </a:p>
          </p:txBody>
        </p:sp>
        <p:cxnSp>
          <p:nvCxnSpPr>
            <p:cNvPr id="51" name="Elbow Connector 70"/>
            <p:cNvCxnSpPr>
              <a:stCxn id="26" idx="2"/>
              <a:endCxn id="50" idx="0"/>
            </p:cNvCxnSpPr>
            <p:nvPr/>
          </p:nvCxnSpPr>
          <p:spPr>
            <a:xfrm rot="5400000">
              <a:off x="4225925" y="2189162"/>
              <a:ext cx="258763" cy="12969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65"/>
          <p:cNvGrpSpPr>
            <a:grpSpLocks/>
          </p:cNvGrpSpPr>
          <p:nvPr/>
        </p:nvGrpSpPr>
        <p:grpSpPr bwMode="auto">
          <a:xfrm>
            <a:off x="390104" y="3213448"/>
            <a:ext cx="4498910" cy="836618"/>
            <a:chOff x="-158201" y="3428404"/>
            <a:chExt cx="4762524" cy="894215"/>
          </a:xfrm>
        </p:grpSpPr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-158201" y="3892550"/>
              <a:ext cx="1682750" cy="42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Tracking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54" name="TextBox 20"/>
            <p:cNvSpPr txBox="1">
              <a:spLocks noChangeArrowheads="1"/>
            </p:cNvSpPr>
            <p:nvPr/>
          </p:nvSpPr>
          <p:spPr bwMode="auto">
            <a:xfrm>
              <a:off x="1594799" y="3860800"/>
              <a:ext cx="2203139" cy="46181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Charged Track</a:t>
              </a:r>
            </a:p>
          </p:txBody>
        </p:sp>
        <p:cxnSp>
          <p:nvCxnSpPr>
            <p:cNvPr id="55" name="Elbow Connector 22"/>
            <p:cNvCxnSpPr>
              <a:stCxn id="34" idx="2"/>
              <a:endCxn id="54" idx="0"/>
            </p:cNvCxnSpPr>
            <p:nvPr/>
          </p:nvCxnSpPr>
          <p:spPr>
            <a:xfrm rot="16200000" flipH="1">
              <a:off x="2117417" y="3281847"/>
              <a:ext cx="432099" cy="7258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24"/>
            <p:cNvCxnSpPr>
              <a:stCxn id="35" idx="2"/>
              <a:endCxn id="54" idx="0"/>
            </p:cNvCxnSpPr>
            <p:nvPr/>
          </p:nvCxnSpPr>
          <p:spPr>
            <a:xfrm rot="5400000">
              <a:off x="2565098" y="3559676"/>
              <a:ext cx="432395" cy="1698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26"/>
            <p:cNvCxnSpPr>
              <a:stCxn id="36" idx="2"/>
              <a:endCxn id="54" idx="0"/>
            </p:cNvCxnSpPr>
            <p:nvPr/>
          </p:nvCxnSpPr>
          <p:spPr>
            <a:xfrm rot="5400000">
              <a:off x="3434149" y="2690625"/>
              <a:ext cx="432395" cy="190795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Down Arrow 92"/>
            <p:cNvSpPr/>
            <p:nvPr/>
          </p:nvSpPr>
          <p:spPr>
            <a:xfrm>
              <a:off x="468292" y="3573214"/>
              <a:ext cx="287323" cy="28743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59" name="Elbow Connector 76"/>
            <p:cNvCxnSpPr>
              <a:stCxn id="50" idx="2"/>
              <a:endCxn id="54" idx="0"/>
            </p:cNvCxnSpPr>
            <p:nvPr/>
          </p:nvCxnSpPr>
          <p:spPr>
            <a:xfrm rot="5400000">
              <a:off x="3002884" y="3122187"/>
              <a:ext cx="432099" cy="104512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323528" y="4359234"/>
            <a:ext cx="7425886" cy="1106600"/>
            <a:chOff x="-228692" y="4652963"/>
            <a:chExt cx="7861393" cy="1182390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-228692" y="5043935"/>
              <a:ext cx="1835150" cy="7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Particle</a:t>
              </a:r>
              <a:endParaRPr lang="it-IT" sz="2000" dirty="0">
                <a:latin typeface="+mn-lt"/>
                <a:sym typeface="Symbol" charset="0"/>
              </a:endParaRPr>
            </a:p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Identification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62" name="TextBox 59"/>
            <p:cNvSpPr txBox="1">
              <a:spLocks noChangeArrowheads="1"/>
            </p:cNvSpPr>
            <p:nvPr/>
          </p:nvSpPr>
          <p:spPr bwMode="auto">
            <a:xfrm>
              <a:off x="4724742" y="5373688"/>
              <a:ext cx="2220229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PID Probability</a:t>
              </a:r>
            </a:p>
          </p:txBody>
        </p:sp>
        <p:cxnSp>
          <p:nvCxnSpPr>
            <p:cNvPr id="63" name="Elbow Connector 78"/>
            <p:cNvCxnSpPr>
              <a:stCxn id="15" idx="2"/>
              <a:endCxn id="62" idx="0"/>
            </p:cNvCxnSpPr>
            <p:nvPr/>
          </p:nvCxnSpPr>
          <p:spPr>
            <a:xfrm rot="16200000" flipH="1">
              <a:off x="4771165" y="4309995"/>
              <a:ext cx="288925" cy="18384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80"/>
            <p:cNvCxnSpPr>
              <a:stCxn id="22" idx="2"/>
              <a:endCxn id="62" idx="0"/>
            </p:cNvCxnSpPr>
            <p:nvPr/>
          </p:nvCxnSpPr>
          <p:spPr>
            <a:xfrm rot="5400000">
              <a:off x="6589168" y="4330155"/>
              <a:ext cx="289223" cy="179784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own Arrow 93"/>
            <p:cNvSpPr/>
            <p:nvPr/>
          </p:nvSpPr>
          <p:spPr>
            <a:xfrm>
              <a:off x="468313" y="4652963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66" name="Group 75"/>
          <p:cNvGrpSpPr>
            <a:grpSpLocks/>
          </p:cNvGrpSpPr>
          <p:nvPr/>
        </p:nvGrpSpPr>
        <p:grpSpPr bwMode="auto">
          <a:xfrm>
            <a:off x="323528" y="4763076"/>
            <a:ext cx="7425886" cy="1643955"/>
            <a:chOff x="-228692" y="5084464"/>
            <a:chExt cx="7861393" cy="1756549"/>
          </a:xfrm>
        </p:grpSpPr>
        <p:sp>
          <p:nvSpPr>
            <p:cNvPr id="67" name="TextBox 59"/>
            <p:cNvSpPr txBox="1">
              <a:spLocks noChangeArrowheads="1"/>
            </p:cNvSpPr>
            <p:nvPr/>
          </p:nvSpPr>
          <p:spPr bwMode="auto">
            <a:xfrm>
              <a:off x="5157788" y="6280150"/>
              <a:ext cx="1358900" cy="46196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Analysis</a:t>
              </a:r>
            </a:p>
          </p:txBody>
        </p:sp>
        <p:cxnSp>
          <p:nvCxnSpPr>
            <p:cNvPr id="68" name="Elbow Connector 71"/>
            <p:cNvCxnSpPr>
              <a:stCxn id="15" idx="2"/>
              <a:endCxn id="67" idx="0"/>
            </p:cNvCxnSpPr>
            <p:nvPr/>
          </p:nvCxnSpPr>
          <p:spPr>
            <a:xfrm rot="16200000" flipH="1">
              <a:off x="4319588" y="4762500"/>
              <a:ext cx="1195387" cy="1839913"/>
            </a:xfrm>
            <a:prstGeom prst="bentConnector3">
              <a:avLst>
                <a:gd name="adj1" fmla="val 79706"/>
              </a:avLst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73"/>
            <p:cNvCxnSpPr>
              <a:stCxn id="22" idx="2"/>
              <a:endCxn id="67" idx="0"/>
            </p:cNvCxnSpPr>
            <p:nvPr/>
          </p:nvCxnSpPr>
          <p:spPr>
            <a:xfrm rot="5400000">
              <a:off x="6137127" y="4784576"/>
              <a:ext cx="1195685" cy="1795462"/>
            </a:xfrm>
            <a:prstGeom prst="bentConnector3">
              <a:avLst>
                <a:gd name="adj1" fmla="val 7837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84"/>
            <p:cNvCxnSpPr>
              <a:stCxn id="62" idx="2"/>
              <a:endCxn id="67" idx="0"/>
            </p:cNvCxnSpPr>
            <p:nvPr/>
          </p:nvCxnSpPr>
          <p:spPr>
            <a:xfrm rot="16200000" flipH="1">
              <a:off x="5613649" y="6056560"/>
              <a:ext cx="444797" cy="238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Down Arrow 94"/>
            <p:cNvSpPr/>
            <p:nvPr/>
          </p:nvSpPr>
          <p:spPr>
            <a:xfrm>
              <a:off x="468313" y="6092825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2" name="TextBox 19"/>
            <p:cNvSpPr txBox="1">
              <a:spLocks noChangeArrowheads="1"/>
            </p:cNvSpPr>
            <p:nvPr/>
          </p:nvSpPr>
          <p:spPr bwMode="auto">
            <a:xfrm>
              <a:off x="-228692" y="6413500"/>
              <a:ext cx="1835150" cy="42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smtClean="0">
                  <a:latin typeface="+mn-lt"/>
                  <a:sym typeface="Symbol" charset="0"/>
                </a:rPr>
                <a:t>Analysis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</p:grpSp>
      <p:cxnSp>
        <p:nvCxnSpPr>
          <p:cNvPr id="73" name="Shape 67"/>
          <p:cNvCxnSpPr>
            <a:stCxn id="54" idx="3"/>
            <a:endCxn id="22" idx="0"/>
          </p:cNvCxnSpPr>
          <p:nvPr/>
        </p:nvCxnSpPr>
        <p:spPr>
          <a:xfrm>
            <a:off x="4127264" y="3834030"/>
            <a:ext cx="3622149" cy="496974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6"/>
          <p:cNvSpPr txBox="1">
            <a:spLocks noChangeArrowheads="1"/>
          </p:cNvSpPr>
          <p:nvPr/>
        </p:nvSpPr>
        <p:spPr bwMode="auto">
          <a:xfrm>
            <a:off x="8028384" y="1455167"/>
            <a:ext cx="748672" cy="432000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dirty="0" smtClean="0">
                <a:solidFill>
                  <a:srgbClr val="000099"/>
                </a:solidFill>
                <a:latin typeface="+mn-lt"/>
                <a:sym typeface="Symbol" charset="0"/>
              </a:rPr>
              <a:t>FTF</a:t>
            </a:r>
            <a:endParaRPr lang="it-IT" sz="2400" dirty="0">
              <a:solidFill>
                <a:srgbClr val="000099"/>
              </a:solidFill>
              <a:latin typeface="+mn-lt"/>
              <a:sym typeface="Symbol" charset="0"/>
            </a:endParaRPr>
          </a:p>
        </p:txBody>
      </p:sp>
      <p:cxnSp>
        <p:nvCxnSpPr>
          <p:cNvPr id="75" name="Elbow Connector 43"/>
          <p:cNvCxnSpPr>
            <a:stCxn id="74" idx="2"/>
            <a:endCxn id="26" idx="0"/>
          </p:cNvCxnSpPr>
          <p:nvPr/>
        </p:nvCxnSpPr>
        <p:spPr bwMode="auto">
          <a:xfrm rot="5400000">
            <a:off x="6726607" y="460450"/>
            <a:ext cx="249396" cy="3102830"/>
          </a:xfrm>
          <a:prstGeom prst="bentConnector3">
            <a:avLst>
              <a:gd name="adj1" fmla="val 50000"/>
            </a:avLst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Generation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19138" y="764704"/>
            <a:ext cx="7772400" cy="525509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Many different event generators available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EvtGen</a:t>
            </a:r>
            <a:r>
              <a:rPr lang="en-US" sz="2000" dirty="0" smtClean="0"/>
              <a:t>: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Simulation of dedicated physics</a:t>
            </a:r>
            <a:br>
              <a:rPr lang="en-US" sz="2000" dirty="0" smtClean="0"/>
            </a:br>
            <a:r>
              <a:rPr lang="en-US" sz="2000" dirty="0" smtClean="0"/>
              <a:t> channels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Can be extended by individual decay</a:t>
            </a:r>
            <a:br>
              <a:rPr lang="en-US" sz="2000" dirty="0" smtClean="0"/>
            </a:br>
            <a:r>
              <a:rPr lang="en-US" sz="2000" dirty="0" smtClean="0"/>
              <a:t>models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Dual-Parton-Model (DPM):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Background generator for anti-proton – proton interactions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UrQMD</a:t>
            </a:r>
            <a:r>
              <a:rPr lang="en-US" sz="2000" dirty="0" smtClean="0"/>
              <a:t>: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Background generator for anti-proton – nucleus interactions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FTF generator: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New development of a combined background generator by Vladimir </a:t>
            </a:r>
            <a:r>
              <a:rPr lang="en-US" sz="2000" dirty="0" err="1" smtClean="0"/>
              <a:t>Uzhinsky</a:t>
            </a:r>
            <a:r>
              <a:rPr lang="en-US" sz="2000" dirty="0" smtClean="0"/>
              <a:t> and Aida </a:t>
            </a:r>
            <a:r>
              <a:rPr lang="en-US" sz="2000" dirty="0" err="1" smtClean="0"/>
              <a:t>Galoyan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Box generator: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Particle gun</a:t>
            </a:r>
            <a:endParaRPr lang="en-US" sz="20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764704"/>
            <a:ext cx="2371167" cy="22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Propagator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Usage of Virtual Monte Carlo allows seamless change of propagation engine</a:t>
            </a:r>
          </a:p>
          <a:p>
            <a:pPr>
              <a:buFont typeface="Arial"/>
              <a:buChar char="•"/>
            </a:pPr>
            <a:r>
              <a:rPr lang="en-US" dirty="0" smtClean="0"/>
              <a:t>Available: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Geant3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Geant4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Fluka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Same geometry description in propagation and reconstruction of events by using the same geometry engine from root</a:t>
            </a:r>
          </a:p>
        </p:txBody>
      </p:sp>
    </p:spTree>
    <p:extLst>
      <p:ext uri="{BB962C8B-B14F-4D97-AF65-F5344CB8AC3E}">
        <p14:creationId xmlns:p14="http://schemas.microsoft.com/office/powerpoint/2010/main" val="20701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Code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80648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6041116" cy="4024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description</a:t>
            </a:r>
            <a:endParaRPr lang="en-US" dirty="0"/>
          </a:p>
        </p:txBody>
      </p:sp>
      <p:pic>
        <p:nvPicPr>
          <p:cNvPr id="5" name="Picture 2" descr="display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r="16364"/>
          <a:stretch>
            <a:fillRect/>
          </a:stretch>
        </p:blipFill>
        <p:spPr bwMode="auto">
          <a:xfrm>
            <a:off x="6444208" y="4797152"/>
            <a:ext cx="1984270" cy="142070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2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2232373" cy="223132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511573" cy="16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88046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 descr="D:\svn\panda\Talks\20091210 - (Panda) GSI\dubna_mdt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9" r="55310" b="26849"/>
          <a:stretch>
            <a:fillRect/>
          </a:stretch>
        </p:blipFill>
        <p:spPr bwMode="auto">
          <a:xfrm>
            <a:off x="539552" y="4077072"/>
            <a:ext cx="2333471" cy="207508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Stefano\AppData\Local\Temp\Rar$DR01.157\FEC_geo_1Dec201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2021344" cy="180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2160364" cy="133334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218044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2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6041116" cy="4024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description</a:t>
            </a:r>
            <a:endParaRPr lang="en-US" dirty="0"/>
          </a:p>
        </p:txBody>
      </p:sp>
      <p:pic>
        <p:nvPicPr>
          <p:cNvPr id="5" name="Picture 2" descr="display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r="16364"/>
          <a:stretch>
            <a:fillRect/>
          </a:stretch>
        </p:blipFill>
        <p:spPr bwMode="auto">
          <a:xfrm>
            <a:off x="6444208" y="4797152"/>
            <a:ext cx="1984270" cy="142070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2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2232373" cy="223132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511573" cy="16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88046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 descr="D:\svn\panda\Talks\20091210 - (Panda) GSI\dubna_mdt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9" r="55310" b="26849"/>
          <a:stretch>
            <a:fillRect/>
          </a:stretch>
        </p:blipFill>
        <p:spPr bwMode="auto">
          <a:xfrm>
            <a:off x="539552" y="4077072"/>
            <a:ext cx="2333471" cy="207508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Stefano\AppData\Local\Temp\Rar$DR01.157\FEC_geo_1Dec201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2021344" cy="180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2160364" cy="133334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218044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99792" y="2780928"/>
            <a:ext cx="4248472" cy="17543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All detectors in simulation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Strongly varying level of detail, e.g.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MVD: All materials including support structures, cooling, active and passive electronic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EMC: only crystals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00108"/>
            <a:ext cx="5581054" cy="501969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Translates ideal detector data into realistic data stream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3D space points into channel number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Deposited energy into ADC values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Adding noise and inefficiencies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Charge sharing between neighboring detector elements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Dead times and electronics properties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Data should look like as coming from the final experiment</a:t>
            </a:r>
            <a:endParaRPr lang="en-US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1990825" cy="19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2555875" cy="16129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588224" y="3501008"/>
            <a:ext cx="225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Simulated EMC waveform</a:t>
            </a:r>
            <a:endParaRPr lang="en-US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6696479" y="836712"/>
            <a:ext cx="19079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Avalanche Simulation</a:t>
            </a:r>
            <a:br>
              <a:rPr lang="en-US" sz="1400" dirty="0" smtClean="0"/>
            </a:br>
            <a:r>
              <a:rPr lang="en-US" sz="1400" dirty="0" smtClean="0"/>
              <a:t>in MDT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10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-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Local reconstruction for each sub-detector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Translation from detector data into physical parameters (from channel number to space point, ADC to energy)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Calibration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Cluster formation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Reconstruction algorithms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Various different algorithms implemented for each sub-detectors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Compared with test beam data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PandaRoot</a:t>
            </a:r>
            <a:r>
              <a:rPr lang="en-US" dirty="0" smtClean="0"/>
              <a:t> used to reconstruct test beam data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-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Global reconstruction</a:t>
            </a:r>
          </a:p>
          <a:p>
            <a:pPr lvl="1">
              <a:buFont typeface="Arial"/>
              <a:buChar char="•"/>
            </a:pPr>
            <a:r>
              <a:rPr lang="en-US" dirty="0"/>
              <a:t>Combining different sub-detectors</a:t>
            </a:r>
          </a:p>
          <a:p>
            <a:pPr lvl="1">
              <a:buFont typeface="Arial"/>
              <a:buChar char="•"/>
            </a:pPr>
            <a:r>
              <a:rPr lang="en-US" dirty="0"/>
              <a:t>Tracking</a:t>
            </a:r>
          </a:p>
          <a:p>
            <a:pPr lvl="1">
              <a:buFont typeface="Arial"/>
              <a:buChar char="•"/>
            </a:pPr>
            <a:r>
              <a:rPr lang="en-US" dirty="0"/>
              <a:t>PID</a:t>
            </a:r>
          </a:p>
          <a:p>
            <a:pPr lvl="1">
              <a:buFont typeface="Arial"/>
              <a:buChar char="•"/>
            </a:pPr>
            <a:r>
              <a:rPr lang="en-US" dirty="0"/>
              <a:t>Event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Bildschirmfoto 2017-06-28 um 16.3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050307"/>
          </a:xfrm>
          <a:prstGeom prst="rect">
            <a:avLst/>
          </a:prstGeom>
        </p:spPr>
      </p:pic>
      <p:sp>
        <p:nvSpPr>
          <p:cNvPr id="13345" name="TextBox 4"/>
          <p:cNvSpPr txBox="1">
            <a:spLocks noChangeArrowheads="1"/>
          </p:cNvSpPr>
          <p:nvPr/>
        </p:nvSpPr>
        <p:spPr bwMode="auto">
          <a:xfrm>
            <a:off x="738862" y="4973000"/>
            <a:ext cx="761747" cy="4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 dirty="0">
                <a:solidFill>
                  <a:srgbClr val="FF0000"/>
                </a:solidFill>
                <a:latin typeface="Comic Sans MS" charset="0"/>
              </a:rPr>
              <a:t>MVD</a:t>
            </a:r>
            <a:endParaRPr lang="it-IT" sz="2000" dirty="0">
              <a:latin typeface="Comic Sans MS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  <a:stCxn id="13345" idx="0"/>
          </p:cNvCxnSpPr>
          <p:nvPr/>
        </p:nvCxnSpPr>
        <p:spPr bwMode="auto">
          <a:xfrm flipV="1">
            <a:off x="1119188" y="3028311"/>
            <a:ext cx="212725" cy="1944687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0" y="2881710"/>
            <a:ext cx="720725" cy="1587"/>
          </a:xfrm>
          <a:prstGeom prst="straightConnector1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-36513" y="2276872"/>
            <a:ext cx="376238" cy="523875"/>
            <a:chOff x="1143908" y="1092168"/>
            <a:chExt cx="377333" cy="523298"/>
          </a:xfrm>
        </p:grpSpPr>
        <p:sp>
          <p:nvSpPr>
            <p:cNvPr id="13342" name="TextBox 13"/>
            <p:cNvSpPr txBox="1">
              <a:spLocks noChangeArrowheads="1"/>
            </p:cNvSpPr>
            <p:nvPr/>
          </p:nvSpPr>
          <p:spPr bwMode="auto">
            <a:xfrm>
              <a:off x="1143908" y="1092168"/>
              <a:ext cx="377333" cy="52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00"/>
                  </a:solidFill>
                  <a:latin typeface="Comic Sans MS" charset="0"/>
                </a:rPr>
                <a:t>p</a:t>
              </a:r>
              <a:endParaRPr lang="it-IT" sz="2800">
                <a:latin typeface="Comic Sans MS" charset="0"/>
              </a:endParaRPr>
            </a:p>
          </p:txBody>
        </p:sp>
        <p:cxnSp>
          <p:nvCxnSpPr>
            <p:cNvPr id="13343" name="Straight Connector 14"/>
            <p:cNvCxnSpPr>
              <a:cxnSpLocks noChangeShapeType="1"/>
            </p:cNvCxnSpPr>
            <p:nvPr/>
          </p:nvCxnSpPr>
          <p:spPr bwMode="auto">
            <a:xfrm>
              <a:off x="1212804" y="1165194"/>
              <a:ext cx="1825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41" name="TextBox 23"/>
          <p:cNvSpPr txBox="1">
            <a:spLocks noChangeArrowheads="1"/>
          </p:cNvSpPr>
          <p:nvPr/>
        </p:nvSpPr>
        <p:spPr bwMode="auto">
          <a:xfrm>
            <a:off x="3970299" y="4941168"/>
            <a:ext cx="745717" cy="40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 dirty="0">
                <a:solidFill>
                  <a:srgbClr val="FF0000"/>
                </a:solidFill>
                <a:latin typeface="Comic Sans MS" charset="0"/>
              </a:rPr>
              <a:t>GEM</a:t>
            </a:r>
            <a:endParaRPr lang="it-IT" sz="2000" dirty="0">
              <a:latin typeface="Comic Sans MS" charset="0"/>
            </a:endParaRPr>
          </a:p>
        </p:txBody>
      </p:sp>
      <p:cxnSp>
        <p:nvCxnSpPr>
          <p:cNvPr id="20" name="Straight Arrow Connector 26"/>
          <p:cNvCxnSpPr>
            <a:cxnSpLocks noChangeShapeType="1"/>
            <a:stCxn id="13334" idx="0"/>
          </p:cNvCxnSpPr>
          <p:nvPr/>
        </p:nvCxnSpPr>
        <p:spPr bwMode="auto">
          <a:xfrm flipH="1" flipV="1">
            <a:off x="1691680" y="3068960"/>
            <a:ext cx="1156295" cy="1872208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19"/>
          <p:cNvCxnSpPr>
            <a:cxnSpLocks noChangeShapeType="1"/>
            <a:stCxn id="13341" idx="0"/>
          </p:cNvCxnSpPr>
          <p:nvPr/>
        </p:nvCxnSpPr>
        <p:spPr bwMode="auto">
          <a:xfrm flipH="1" flipV="1">
            <a:off x="2627784" y="3068960"/>
            <a:ext cx="1715374" cy="1872208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516688" y="981075"/>
            <a:ext cx="1916112" cy="792163"/>
            <a:chOff x="6516688" y="981075"/>
            <a:chExt cx="1916112" cy="792163"/>
          </a:xfrm>
        </p:grpSpPr>
        <p:grpSp>
          <p:nvGrpSpPr>
            <p:cNvPr id="13336" name="Group 33"/>
            <p:cNvGrpSpPr>
              <a:grpSpLocks/>
            </p:cNvGrpSpPr>
            <p:nvPr/>
          </p:nvGrpSpPr>
          <p:grpSpPr bwMode="auto">
            <a:xfrm>
              <a:off x="6516688" y="981075"/>
              <a:ext cx="1079500" cy="792163"/>
              <a:chOff x="5868144" y="1484784"/>
              <a:chExt cx="3031654" cy="1792969"/>
            </a:xfrm>
          </p:grpSpPr>
          <p:pic>
            <p:nvPicPr>
              <p:cNvPr id="13338" name="Picture 4" descr="riv_tub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1484784"/>
                <a:ext cx="3031654" cy="1678929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339" name="Straight Connector 32"/>
              <p:cNvCxnSpPr>
                <a:cxnSpLocks noChangeShapeType="1"/>
              </p:cNvCxnSpPr>
              <p:nvPr/>
            </p:nvCxnSpPr>
            <p:spPr bwMode="auto">
              <a:xfrm rot="16200000" flipH="1">
                <a:off x="6539755" y="2257720"/>
                <a:ext cx="1707440" cy="33262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37" name="TextBox 42"/>
            <p:cNvSpPr txBox="1">
              <a:spLocks noChangeArrowheads="1"/>
            </p:cNvSpPr>
            <p:nvPr/>
          </p:nvSpPr>
          <p:spPr bwMode="auto">
            <a:xfrm>
              <a:off x="7740650" y="1125538"/>
              <a:ext cx="692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>
                  <a:solidFill>
                    <a:srgbClr val="FF0000"/>
                  </a:solidFill>
                  <a:latin typeface="Comic Sans MS" charset="0"/>
                  <a:sym typeface="Symbol" charset="0"/>
                </a:rPr>
                <a:t>FTS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 bwMode="auto">
          <a:xfrm flipH="1">
            <a:off x="3779838" y="1773238"/>
            <a:ext cx="3097212" cy="935037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H="1">
            <a:off x="4500563" y="1773238"/>
            <a:ext cx="2376487" cy="935037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H="1">
            <a:off x="6156176" y="1772816"/>
            <a:ext cx="792088" cy="792286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H="1">
            <a:off x="5868144" y="1773238"/>
            <a:ext cx="1012081" cy="791666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68538" y="4941168"/>
            <a:ext cx="1279525" cy="1800225"/>
            <a:chOff x="3132138" y="5013325"/>
            <a:chExt cx="1279525" cy="1800225"/>
          </a:xfrm>
        </p:grpSpPr>
        <p:sp>
          <p:nvSpPr>
            <p:cNvPr id="13334" name="TextBox 17"/>
            <p:cNvSpPr txBox="1">
              <a:spLocks noChangeArrowheads="1"/>
            </p:cNvSpPr>
            <p:nvPr/>
          </p:nvSpPr>
          <p:spPr bwMode="auto">
            <a:xfrm>
              <a:off x="3355975" y="5013325"/>
              <a:ext cx="711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Comic Sans MS" charset="0"/>
                </a:rPr>
                <a:t>STT</a:t>
              </a:r>
              <a:endParaRPr lang="it-IT" sz="2000">
                <a:latin typeface="Comic Sans MS" charset="0"/>
              </a:endParaRPr>
            </a:p>
          </p:txBody>
        </p:sp>
        <p:pic>
          <p:nvPicPr>
            <p:cNvPr id="13335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5424488"/>
              <a:ext cx="1279525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Tracking</a:t>
            </a:r>
            <a:endParaRPr lang="en-US" dirty="0"/>
          </a:p>
        </p:txBody>
      </p:sp>
      <p:pic>
        <p:nvPicPr>
          <p:cNvPr id="37" name="Picture 2" descr="C:\Users\Tobias Stockmanns\Documents\Verwaltung\MVD_TDR\integration\pictures\cool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8" y="5373216"/>
            <a:ext cx="1343860" cy="1389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896" y="5373216"/>
            <a:ext cx="1376466" cy="138960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828132"/>
      </p:ext>
    </p:extLst>
  </p:cSld>
  <p:clrMapOvr>
    <a:masterClrMapping/>
  </p:clrMapOvr>
  <p:transition xmlns:p14="http://schemas.microsoft.com/office/powerpoint/2010/main" advTm="4982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0825" y="3500438"/>
            <a:ext cx="8642350" cy="3132137"/>
          </a:xfrm>
          <a:prstGeom prst="rect">
            <a:avLst/>
          </a:prstGeom>
          <a:solidFill>
            <a:srgbClr val="CC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938213" y="3641728"/>
            <a:ext cx="7346950" cy="842963"/>
            <a:chOff x="591" y="2340"/>
            <a:chExt cx="4628" cy="531"/>
          </a:xfrm>
        </p:grpSpPr>
        <p:sp>
          <p:nvSpPr>
            <p:cNvPr id="14361" name="Text Box 9"/>
            <p:cNvSpPr txBox="1">
              <a:spLocks noChangeArrowheads="1"/>
            </p:cNvSpPr>
            <p:nvPr/>
          </p:nvSpPr>
          <p:spPr bwMode="auto">
            <a:xfrm>
              <a:off x="591" y="2469"/>
              <a:ext cx="1097" cy="291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latin typeface="+mn-lt"/>
                  <a:sym typeface="Symbol" charset="0"/>
                </a:rPr>
                <a:t>Prefit Track</a:t>
              </a:r>
            </a:p>
          </p:txBody>
        </p:sp>
        <p:sp>
          <p:nvSpPr>
            <p:cNvPr id="14362" name="Text Box 10"/>
            <p:cNvSpPr txBox="1">
              <a:spLocks noChangeArrowheads="1"/>
            </p:cNvSpPr>
            <p:nvPr/>
          </p:nvSpPr>
          <p:spPr bwMode="auto">
            <a:xfrm>
              <a:off x="2141" y="2406"/>
              <a:ext cx="1258" cy="46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dirty="0" err="1">
                  <a:latin typeface="+mn-lt"/>
                  <a:sym typeface="Symbol" charset="0"/>
                </a:rPr>
                <a:t>Kalman</a:t>
              </a:r>
              <a:r>
                <a:rPr lang="en-US" sz="2400" dirty="0">
                  <a:latin typeface="+mn-lt"/>
                  <a:sym typeface="Symbol" charset="0"/>
                </a:rPr>
                <a:t> Filter</a:t>
              </a:r>
            </a:p>
            <a:p>
              <a:pPr algn="ctr" eaLnBrk="1" hangingPunct="1"/>
              <a:r>
                <a:rPr lang="en-US" dirty="0">
                  <a:solidFill>
                    <a:srgbClr val="FF0000"/>
                  </a:solidFill>
                  <a:latin typeface="+mn-lt"/>
                  <a:sym typeface="Symbo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+mn-lt"/>
                  <a:sym typeface="Symbol" charset="0"/>
                </a:rPr>
                <a:t>GENFIT)</a:t>
              </a:r>
              <a:endParaRPr lang="en-US" dirty="0">
                <a:solidFill>
                  <a:srgbClr val="FF0000"/>
                </a:solidFill>
                <a:latin typeface="+mn-lt"/>
                <a:sym typeface="Symbol" charset="0"/>
              </a:endParaRPr>
            </a:p>
          </p:txBody>
        </p:sp>
        <p:sp>
          <p:nvSpPr>
            <p:cNvPr id="14363" name="AutoShape 12"/>
            <p:cNvSpPr>
              <a:spLocks noChangeArrowheads="1"/>
            </p:cNvSpPr>
            <p:nvPr/>
          </p:nvSpPr>
          <p:spPr bwMode="auto">
            <a:xfrm>
              <a:off x="1857" y="2386"/>
              <a:ext cx="160" cy="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4 w 21600"/>
                <a:gd name="T13" fmla="*/ 5400 h 21600"/>
                <a:gd name="T14" fmla="*/ 1891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EC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64" name="Text Box 9"/>
            <p:cNvSpPr txBox="1">
              <a:spLocks noChangeArrowheads="1"/>
            </p:cNvSpPr>
            <p:nvPr/>
          </p:nvSpPr>
          <p:spPr bwMode="auto">
            <a:xfrm>
              <a:off x="3982" y="2432"/>
              <a:ext cx="1237" cy="291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latin typeface="+mn-lt"/>
                  <a:sym typeface="Symbol" charset="0"/>
                </a:rPr>
                <a:t>Detector Hits</a:t>
              </a:r>
            </a:p>
          </p:txBody>
        </p:sp>
        <p:sp>
          <p:nvSpPr>
            <p:cNvPr id="14365" name="AutoShape 12"/>
            <p:cNvSpPr>
              <a:spLocks noChangeArrowheads="1"/>
            </p:cNvSpPr>
            <p:nvPr/>
          </p:nvSpPr>
          <p:spPr bwMode="auto">
            <a:xfrm flipH="1">
              <a:off x="3560" y="2340"/>
              <a:ext cx="162" cy="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3 w 21600"/>
                <a:gd name="T13" fmla="*/ 5400 h 21600"/>
                <a:gd name="T14" fmla="*/ 1893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EC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97000" y="5218113"/>
            <a:ext cx="2191225" cy="738664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+mn-lt"/>
                <a:sym typeface="Symbol" charset="0"/>
              </a:rPr>
              <a:t>Track Follower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+mn-lt"/>
                <a:sym typeface="Symbol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+mn-lt"/>
                <a:sym typeface="Symbol" charset="0"/>
              </a:rPr>
              <a:t>GEANE)</a:t>
            </a:r>
            <a:endParaRPr lang="en-US" dirty="0">
              <a:solidFill>
                <a:srgbClr val="FF0000"/>
              </a:solidFill>
              <a:latin typeface="+mn-lt"/>
              <a:sym typeface="Symbol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-5400000">
            <a:off x="4154487" y="4492626"/>
            <a:ext cx="430213" cy="747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55650" y="6154738"/>
            <a:ext cx="6856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+mn-lt"/>
                <a:sym typeface="Symbol" charset="0"/>
              </a:rPr>
              <a:t>same geometry for simulation and track following</a:t>
            </a: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827088" y="4579940"/>
            <a:ext cx="2065337" cy="1392238"/>
            <a:chOff x="521" y="2931"/>
            <a:chExt cx="1301" cy="877"/>
          </a:xfrm>
        </p:grpSpPr>
        <p:pic>
          <p:nvPicPr>
            <p:cNvPr id="14359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931"/>
              <a:ext cx="1225" cy="8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0" name="AutoShape 23"/>
            <p:cNvSpPr>
              <a:spLocks noChangeArrowheads="1"/>
            </p:cNvSpPr>
            <p:nvPr/>
          </p:nvSpPr>
          <p:spPr bwMode="auto">
            <a:xfrm>
              <a:off x="1661" y="3348"/>
              <a:ext cx="161" cy="4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378 h 21600"/>
                <a:gd name="T14" fmla="*/ 18891 w 21600"/>
                <a:gd name="T15" fmla="*/ 16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616575" y="4435475"/>
            <a:ext cx="3203575" cy="1557338"/>
            <a:chOff x="3538" y="2802"/>
            <a:chExt cx="2018" cy="981"/>
          </a:xfrm>
        </p:grpSpPr>
        <p:pic>
          <p:nvPicPr>
            <p:cNvPr id="16" name="Picture 42" descr="Picture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476">
              <a:off x="3809" y="2802"/>
              <a:ext cx="1747" cy="9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8100000" algn="ctr" rotWithShape="0">
                <a:srgbClr val="FFFFFF">
                  <a:alpha val="75000"/>
                </a:srgbClr>
              </a:outerShdw>
            </a:effectLst>
          </p:spPr>
        </p:pic>
        <p:sp>
          <p:nvSpPr>
            <p:cNvPr id="14358" name="AutoShape 44"/>
            <p:cNvSpPr>
              <a:spLocks noChangeArrowheads="1"/>
            </p:cNvSpPr>
            <p:nvPr/>
          </p:nvSpPr>
          <p:spPr bwMode="auto">
            <a:xfrm rot="10800000">
              <a:off x="3538" y="3280"/>
              <a:ext cx="227" cy="4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378 h 21600"/>
                <a:gd name="T14" fmla="*/ 18936 w 21600"/>
                <a:gd name="T15" fmla="*/ 16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pic>
        <p:nvPicPr>
          <p:cNvPr id="18" name="Picture 42" descr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92524">
            <a:off x="254000" y="912813"/>
            <a:ext cx="3825875" cy="21494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99"/>
            </a:solidFill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19" name="TextBox 30"/>
          <p:cNvSpPr>
            <a:spLocks noChangeArrowheads="1"/>
          </p:cNvSpPr>
          <p:nvPr/>
        </p:nvSpPr>
        <p:spPr bwMode="auto">
          <a:xfrm>
            <a:off x="4716463" y="981075"/>
            <a:ext cx="4184650" cy="132715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000">
                <a:latin typeface="+mn-lt"/>
                <a:sym typeface="Symbol" charset="0"/>
              </a:rPr>
              <a:t>Energy loss</a:t>
            </a:r>
          </a:p>
          <a:p>
            <a:pPr algn="ctr">
              <a:lnSpc>
                <a:spcPct val="120000"/>
              </a:lnSpc>
            </a:pPr>
            <a:r>
              <a:rPr lang="it-IT" sz="2000">
                <a:latin typeface="+mn-lt"/>
                <a:sym typeface="Symbol" charset="0"/>
              </a:rPr>
              <a:t>Not homogeneous magnetic field</a:t>
            </a:r>
          </a:p>
          <a:p>
            <a:pPr algn="ctr">
              <a:lnSpc>
                <a:spcPct val="120000"/>
              </a:lnSpc>
            </a:pPr>
            <a:r>
              <a:rPr lang="it-IT" sz="2000">
                <a:latin typeface="+mn-lt"/>
                <a:sym typeface="Symbol" charset="0"/>
              </a:rPr>
              <a:t>Different detector hits</a:t>
            </a: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4932363" y="2373313"/>
            <a:ext cx="354456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it-IT" sz="2000" dirty="0" smtClean="0">
                <a:solidFill>
                  <a:srgbClr val="000000"/>
                </a:solidFill>
                <a:latin typeface="+mn-lt"/>
                <a:sym typeface="Symbol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+mn-lt"/>
                <a:sym typeface="Symbol" charset="0"/>
              </a:rPr>
              <a:t>planar </a:t>
            </a:r>
            <a:r>
              <a:rPr lang="it-IT" sz="2000" dirty="0" err="1">
                <a:solidFill>
                  <a:srgbClr val="FF0000"/>
                </a:solidFill>
                <a:latin typeface="+mn-lt"/>
                <a:sym typeface="Symbol" charset="0"/>
              </a:rPr>
              <a:t>hits</a:t>
            </a:r>
            <a:r>
              <a:rPr lang="it-IT" sz="2000" dirty="0">
                <a:solidFill>
                  <a:srgbClr val="FF0000"/>
                </a:solidFill>
                <a:latin typeface="+mn-lt"/>
                <a:sym typeface="Symbol" charset="0"/>
              </a:rPr>
              <a:t> </a:t>
            </a:r>
            <a:r>
              <a:rPr lang="it-IT" sz="2000" dirty="0">
                <a:latin typeface="+mn-lt"/>
                <a:sym typeface="Symbol" charset="0"/>
              </a:rPr>
              <a:t>– MVD/GEM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it-IT" sz="2000" dirty="0">
                <a:latin typeface="+mn-lt"/>
                <a:sym typeface="Symbol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+mn-lt"/>
                <a:sym typeface="Symbol" charset="0"/>
              </a:rPr>
              <a:t>tube + </a:t>
            </a:r>
            <a:r>
              <a:rPr lang="it-IT" sz="2000" dirty="0" err="1">
                <a:solidFill>
                  <a:srgbClr val="FF0000"/>
                </a:solidFill>
                <a:latin typeface="+mn-lt"/>
                <a:sym typeface="Symbol" charset="0"/>
              </a:rPr>
              <a:t>drift</a:t>
            </a:r>
            <a:r>
              <a:rPr lang="it-IT" sz="2000" dirty="0">
                <a:solidFill>
                  <a:srgbClr val="FF0000"/>
                </a:solidFill>
                <a:latin typeface="+mn-lt"/>
                <a:sym typeface="Symbol" charset="0"/>
              </a:rPr>
              <a:t> time </a:t>
            </a:r>
            <a:r>
              <a:rPr lang="it-IT" sz="2000" dirty="0">
                <a:latin typeface="+mn-lt"/>
                <a:sym typeface="Symbol" charset="0"/>
              </a:rPr>
              <a:t>– STT/FTS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8175" y="476250"/>
            <a:ext cx="23034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11189" y="2997199"/>
            <a:ext cx="3240086" cy="576137"/>
            <a:chOff x="611561" y="2996951"/>
            <a:chExt cx="3240359" cy="575939"/>
          </a:xfrm>
        </p:grpSpPr>
        <p:sp>
          <p:nvSpPr>
            <p:cNvPr id="30" name="Left Brace 29"/>
            <p:cNvSpPr/>
            <p:nvPr/>
          </p:nvSpPr>
          <p:spPr>
            <a:xfrm rot="16200000">
              <a:off x="1260170" y="2348342"/>
              <a:ext cx="287239" cy="1584458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1" name="Left Brace 30"/>
            <p:cNvSpPr/>
            <p:nvPr/>
          </p:nvSpPr>
          <p:spPr>
            <a:xfrm rot="16200000">
              <a:off x="2915278" y="2349136"/>
              <a:ext cx="288826" cy="1584458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4355" name="TextBox 31"/>
            <p:cNvSpPr txBox="1">
              <a:spLocks noChangeArrowheads="1"/>
            </p:cNvSpPr>
            <p:nvPr/>
          </p:nvSpPr>
          <p:spPr bwMode="auto">
            <a:xfrm>
              <a:off x="971600" y="3203684"/>
              <a:ext cx="774887" cy="36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solidFill>
                    <a:srgbClr val="0000FF"/>
                  </a:solidFill>
                  <a:latin typeface="+mn-lt"/>
                </a:rPr>
                <a:t>barrel</a:t>
              </a:r>
            </a:p>
          </p:txBody>
        </p:sp>
        <p:sp>
          <p:nvSpPr>
            <p:cNvPr id="14356" name="TextBox 32"/>
            <p:cNvSpPr txBox="1">
              <a:spLocks noChangeArrowheads="1"/>
            </p:cNvSpPr>
            <p:nvPr/>
          </p:nvSpPr>
          <p:spPr bwMode="auto">
            <a:xfrm>
              <a:off x="2555776" y="3203685"/>
              <a:ext cx="954450" cy="36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solidFill>
                    <a:srgbClr val="0000FF"/>
                  </a:solidFill>
                  <a:latin typeface="+mn-lt"/>
                </a:rPr>
                <a:t>forward</a:t>
              </a:r>
            </a:p>
          </p:txBody>
        </p: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Tracking: Global Fit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481154"/>
      </p:ext>
    </p:extLst>
  </p:cSld>
  <p:clrMapOvr>
    <a:masterClrMapping/>
  </p:clrMapOvr>
  <p:transition xmlns:p14="http://schemas.microsoft.com/office/powerpoint/2010/main" advTm="6895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/>
      <p:bldP spid="19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Tobias Stockmanns\Documents\Verwaltung\MVD_TDR\integration\pictures\cool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772816"/>
            <a:ext cx="1810583" cy="1872208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2700338" y="4738556"/>
            <a:ext cx="3627015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latin typeface="+mn-lt"/>
                <a:sym typeface="Symbol" charset="0"/>
              </a:rPr>
              <a:t>3° step </a:t>
            </a:r>
            <a:r>
              <a:rPr lang="it-IT" sz="2400">
                <a:solidFill>
                  <a:srgbClr val="000099"/>
                </a:solidFill>
                <a:latin typeface="+mn-lt"/>
                <a:sym typeface="Symbol" charset="0"/>
              </a:rPr>
              <a:t>– Extrapolation to</a:t>
            </a:r>
          </a:p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GEM</a:t>
            </a:r>
            <a:r>
              <a:rPr lang="it-IT" sz="2400">
                <a:solidFill>
                  <a:srgbClr val="000099"/>
                </a:solidFill>
                <a:latin typeface="+mn-lt"/>
                <a:sym typeface="Symbol" charset="0"/>
              </a:rPr>
              <a:t> planes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3850" y="3609844"/>
            <a:ext cx="7405849" cy="3003854"/>
            <a:chOff x="323850" y="4076700"/>
            <a:chExt cx="7405275" cy="3003854"/>
          </a:xfrm>
        </p:grpSpPr>
        <p:sp>
          <p:nvSpPr>
            <p:cNvPr id="5" name="TextBox 16"/>
            <p:cNvSpPr txBox="1">
              <a:spLocks noChangeArrowheads="1"/>
            </p:cNvSpPr>
            <p:nvPr/>
          </p:nvSpPr>
          <p:spPr bwMode="auto">
            <a:xfrm>
              <a:off x="1308024" y="4076700"/>
              <a:ext cx="6421101" cy="9664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tabLst>
                  <a:tab pos="116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tabLst>
                  <a:tab pos="11684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11684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11684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11684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84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84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84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8400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it-IT" sz="2400" dirty="0">
                  <a:latin typeface="+mn-lt"/>
                  <a:sym typeface="Symbol" charset="0"/>
                </a:rPr>
                <a:t>2° </a:t>
              </a:r>
              <a:r>
                <a:rPr lang="it-IT" sz="2400" dirty="0" err="1">
                  <a:latin typeface="+mn-lt"/>
                  <a:sym typeface="Symbol" charset="0"/>
                </a:rPr>
                <a:t>step</a:t>
              </a:r>
              <a:r>
                <a:rPr lang="it-IT" sz="2400" dirty="0">
                  <a:latin typeface="+mn-lt"/>
                  <a:sym typeface="Symbol" charset="0"/>
                </a:rPr>
                <a:t>	</a:t>
              </a:r>
              <a:r>
                <a:rPr lang="it-IT" sz="2400" dirty="0">
                  <a:solidFill>
                    <a:srgbClr val="000099"/>
                  </a:solidFill>
                  <a:latin typeface="+mn-lt"/>
                  <a:sym typeface="Symbol" charset="0"/>
                </a:rPr>
                <a:t>– </a:t>
              </a:r>
              <a:r>
                <a:rPr lang="it-IT" sz="2400" dirty="0" err="1">
                  <a:solidFill>
                    <a:srgbClr val="000099"/>
                  </a:solidFill>
                  <a:latin typeface="+mn-lt"/>
                  <a:sym typeface="Symbol" charset="0"/>
                </a:rPr>
                <a:t>Correlation</a:t>
              </a:r>
              <a:r>
                <a:rPr lang="it-IT" sz="2400" dirty="0">
                  <a:solidFill>
                    <a:srgbClr val="000099"/>
                  </a:solidFill>
                  <a:latin typeface="+mn-lt"/>
                  <a:sym typeface="Symbol" charset="0"/>
                </a:rPr>
                <a:t> of </a:t>
              </a:r>
              <a:r>
                <a:rPr lang="it-IT" sz="2400" dirty="0">
                  <a:solidFill>
                    <a:srgbClr val="FF0000"/>
                  </a:solidFill>
                  <a:latin typeface="+mn-lt"/>
                  <a:sym typeface="Symbol" charset="0"/>
                </a:rPr>
                <a:t>STT</a:t>
              </a:r>
              <a:r>
                <a:rPr lang="it-IT" sz="2400" dirty="0">
                  <a:solidFill>
                    <a:srgbClr val="000099"/>
                  </a:solidFill>
                  <a:latin typeface="+mn-lt"/>
                  <a:sym typeface="Symbol" charset="0"/>
                </a:rPr>
                <a:t> &amp; </a:t>
              </a:r>
              <a:r>
                <a:rPr lang="it-IT" sz="2400" dirty="0">
                  <a:solidFill>
                    <a:srgbClr val="FF0000"/>
                  </a:solidFill>
                  <a:latin typeface="+mn-lt"/>
                  <a:sym typeface="Symbol" charset="0"/>
                </a:rPr>
                <a:t>MVD</a:t>
              </a:r>
              <a:r>
                <a:rPr lang="it-IT" sz="2400" dirty="0">
                  <a:solidFill>
                    <a:srgbClr val="000099"/>
                  </a:solidFill>
                  <a:latin typeface="+mn-lt"/>
                  <a:sym typeface="Symbol" charset="0"/>
                </a:rPr>
                <a:t> </a:t>
              </a:r>
              <a:r>
                <a:rPr lang="it-IT" sz="2400" dirty="0" err="1">
                  <a:solidFill>
                    <a:srgbClr val="000099"/>
                  </a:solidFill>
                  <a:latin typeface="+mn-lt"/>
                  <a:sym typeface="Symbol" charset="0"/>
                </a:rPr>
                <a:t>tracklets</a:t>
              </a:r>
              <a:endParaRPr lang="it-IT" sz="2400" dirty="0">
                <a:solidFill>
                  <a:srgbClr val="000099"/>
                </a:solidFill>
                <a:latin typeface="+mn-lt"/>
                <a:sym typeface="Symbol" charset="0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it-IT" sz="2400" dirty="0">
                  <a:solidFill>
                    <a:srgbClr val="000099"/>
                  </a:solidFill>
                  <a:latin typeface="+mn-lt"/>
                  <a:sym typeface="Symbol" charset="0"/>
                </a:rPr>
                <a:t>- </a:t>
              </a:r>
              <a:r>
                <a:rPr lang="it-IT" sz="2400" dirty="0" err="1">
                  <a:solidFill>
                    <a:srgbClr val="000099"/>
                  </a:solidFill>
                  <a:latin typeface="+mn-lt"/>
                  <a:sym typeface="Symbol" charset="0"/>
                </a:rPr>
                <a:t>Correlation</a:t>
              </a:r>
              <a:r>
                <a:rPr lang="it-IT" sz="2400" dirty="0">
                  <a:solidFill>
                    <a:srgbClr val="000099"/>
                  </a:solidFill>
                  <a:latin typeface="+mn-lt"/>
                  <a:sym typeface="Symbol" charset="0"/>
                </a:rPr>
                <a:t> with STT/MVD </a:t>
              </a:r>
              <a:r>
                <a:rPr lang="it-IT" sz="2400" dirty="0" err="1">
                  <a:solidFill>
                    <a:srgbClr val="000099"/>
                  </a:solidFill>
                  <a:latin typeface="+mn-lt"/>
                  <a:sym typeface="Symbol" charset="0"/>
                </a:rPr>
                <a:t>spurious</a:t>
              </a:r>
              <a:r>
                <a:rPr lang="it-IT" sz="2400" dirty="0">
                  <a:solidFill>
                    <a:srgbClr val="000099"/>
                  </a:solidFill>
                  <a:latin typeface="+mn-lt"/>
                  <a:sym typeface="Symbol" charset="0"/>
                </a:rPr>
                <a:t> </a:t>
              </a:r>
              <a:r>
                <a:rPr lang="it-IT" sz="2400" dirty="0" err="1">
                  <a:solidFill>
                    <a:srgbClr val="000099"/>
                  </a:solidFill>
                  <a:latin typeface="+mn-lt"/>
                  <a:sym typeface="Symbol" charset="0"/>
                </a:rPr>
                <a:t>hits</a:t>
              </a:r>
              <a:endParaRPr lang="it-IT" sz="2400" dirty="0">
                <a:solidFill>
                  <a:srgbClr val="000099"/>
                </a:solidFill>
                <a:latin typeface="+mn-lt"/>
                <a:sym typeface="Symbol" charset="0"/>
              </a:endParaRPr>
            </a:p>
          </p:txBody>
        </p:sp>
        <p:pic>
          <p:nvPicPr>
            <p:cNvPr id="15380" name="Immagine 6" descr="special2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5119992"/>
              <a:ext cx="2006600" cy="196056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60947" y="1104769"/>
            <a:ext cx="6186910" cy="2371725"/>
            <a:chOff x="1461009" y="1585913"/>
            <a:chExt cx="6187057" cy="2372107"/>
          </a:xfrm>
        </p:grpSpPr>
        <p:pic>
          <p:nvPicPr>
            <p:cNvPr id="1537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132820"/>
              <a:ext cx="1825201" cy="1825200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7" name="TextBox 15"/>
            <p:cNvSpPr txBox="1">
              <a:spLocks noChangeArrowheads="1"/>
            </p:cNvSpPr>
            <p:nvPr/>
          </p:nvSpPr>
          <p:spPr bwMode="auto">
            <a:xfrm>
              <a:off x="1461009" y="1585913"/>
              <a:ext cx="6187057" cy="46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 dirty="0">
                  <a:latin typeface="+mn-lt"/>
                  <a:sym typeface="Symbol" charset="0"/>
                </a:rPr>
                <a:t>1° </a:t>
              </a:r>
              <a:r>
                <a:rPr lang="it-IT" sz="2400" dirty="0" err="1">
                  <a:latin typeface="+mn-lt"/>
                  <a:sym typeface="Symbol" charset="0"/>
                </a:rPr>
                <a:t>step</a:t>
              </a:r>
              <a:r>
                <a:rPr lang="it-IT" sz="2400" dirty="0">
                  <a:latin typeface="+mn-lt"/>
                  <a:sym typeface="Symbol" charset="0"/>
                </a:rPr>
                <a:t> </a:t>
              </a:r>
              <a:r>
                <a:rPr lang="it-IT" sz="2400" dirty="0">
                  <a:solidFill>
                    <a:srgbClr val="000099"/>
                  </a:solidFill>
                  <a:latin typeface="+mn-lt"/>
                  <a:sym typeface="Symbol" charset="0"/>
                </a:rPr>
                <a:t>– MVD/STT </a:t>
              </a:r>
              <a:r>
                <a:rPr lang="it-IT" sz="2400" dirty="0" err="1">
                  <a:solidFill>
                    <a:srgbClr val="FF0000"/>
                  </a:solidFill>
                  <a:latin typeface="+mn-lt"/>
                  <a:sym typeface="Symbol" charset="0"/>
                </a:rPr>
                <a:t>local</a:t>
              </a:r>
              <a:r>
                <a:rPr lang="it-IT" sz="2400" dirty="0">
                  <a:solidFill>
                    <a:srgbClr val="000099"/>
                  </a:solidFill>
                  <a:latin typeface="+mn-lt"/>
                  <a:sym typeface="Symbol" charset="0"/>
                </a:rPr>
                <a:t> pattern </a:t>
              </a:r>
              <a:r>
                <a:rPr lang="it-IT" sz="2400" dirty="0" err="1">
                  <a:solidFill>
                    <a:srgbClr val="000099"/>
                  </a:solidFill>
                  <a:latin typeface="+mn-lt"/>
                  <a:sym typeface="Symbol" charset="0"/>
                </a:rPr>
                <a:t>recognition</a:t>
              </a:r>
              <a:endParaRPr lang="it-IT" sz="2400" dirty="0">
                <a:solidFill>
                  <a:srgbClr val="000099"/>
                </a:solidFill>
                <a:latin typeface="+mn-lt"/>
                <a:sym typeface="Symbol" charset="0"/>
              </a:endParaRPr>
            </a:p>
          </p:txBody>
        </p:sp>
      </p:grp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2725738" y="5668831"/>
            <a:ext cx="343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>
                <a:latin typeface="+mn-lt"/>
                <a:sym typeface="Symbol" charset="0"/>
              </a:rPr>
              <a:t>4° step </a:t>
            </a:r>
            <a:r>
              <a:rPr lang="it-IT" sz="2400">
                <a:solidFill>
                  <a:srgbClr val="000099"/>
                </a:solidFill>
                <a:latin typeface="+mn-lt"/>
                <a:sym typeface="Symbol" charset="0"/>
              </a:rPr>
              <a:t>– Kalman Filter</a:t>
            </a:r>
          </a:p>
        </p:txBody>
      </p:sp>
      <p:pic>
        <p:nvPicPr>
          <p:cNvPr id="13" name="Picture 4" descr="C:\Documents and Settings\lia\Desktop\viewer.png"/>
          <p:cNvPicPr>
            <a:picLocks noChangeAspect="1" noChangeArrowheads="1"/>
          </p:cNvPicPr>
          <p:nvPr/>
        </p:nvPicPr>
        <p:blipFill>
          <a:blip r:embed="rId7" cstate="print"/>
          <a:srcRect l="5000" r="14000" b="13932"/>
          <a:stretch>
            <a:fillRect/>
          </a:stretch>
        </p:blipFill>
        <p:spPr bwMode="auto">
          <a:xfrm>
            <a:off x="6765081" y="4545575"/>
            <a:ext cx="2055391" cy="12687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6" name="Straight Arrow Connector 15"/>
          <p:cNvCxnSpPr/>
          <p:nvPr/>
        </p:nvCxnSpPr>
        <p:spPr>
          <a:xfrm flipV="1">
            <a:off x="7308850" y="4978269"/>
            <a:ext cx="1511300" cy="287337"/>
          </a:xfrm>
          <a:prstGeom prst="straightConnector1">
            <a:avLst/>
          </a:prstGeom>
          <a:ln w="3810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547664" y="1652457"/>
            <a:ext cx="4436915" cy="417642"/>
            <a:chOff x="1547416" y="2132856"/>
            <a:chExt cx="4437427" cy="417689"/>
          </a:xfrm>
        </p:grpSpPr>
        <p:sp>
          <p:nvSpPr>
            <p:cNvPr id="15374" name="TextBox 18"/>
            <p:cNvSpPr txBox="1">
              <a:spLocks noChangeArrowheads="1"/>
            </p:cNvSpPr>
            <p:nvPr/>
          </p:nvSpPr>
          <p:spPr bwMode="auto">
            <a:xfrm>
              <a:off x="5364088" y="2132856"/>
              <a:ext cx="620755" cy="36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solidFill>
                    <a:srgbClr val="FF0000"/>
                  </a:solidFill>
                  <a:latin typeface="+mn-lt"/>
                </a:rPr>
                <a:t>STT</a:t>
              </a:r>
            </a:p>
          </p:txBody>
        </p:sp>
        <p:sp>
          <p:nvSpPr>
            <p:cNvPr id="15373" name="TextBox 17"/>
            <p:cNvSpPr txBox="1">
              <a:spLocks noChangeArrowheads="1"/>
            </p:cNvSpPr>
            <p:nvPr/>
          </p:nvSpPr>
          <p:spPr bwMode="auto">
            <a:xfrm>
              <a:off x="1547416" y="2181213"/>
              <a:ext cx="70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dirty="0">
                  <a:solidFill>
                    <a:srgbClr val="FF0000"/>
                  </a:solidFill>
                  <a:latin typeface="+mn-lt"/>
                </a:rPr>
                <a:t>MVD</a:t>
              </a:r>
            </a:p>
          </p:txBody>
        </p: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Barrel Tracking: Pattern Recognition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095072"/>
      </p:ext>
    </p:extLst>
  </p:cSld>
  <p:clrMapOvr>
    <a:masterClrMapping/>
  </p:clrMapOvr>
  <p:transition xmlns:p14="http://schemas.microsoft.com/office/powerpoint/2010/main" advTm="4959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8" t="9229" r="2953" b="9229"/>
          <a:stretch>
            <a:fillRect/>
          </a:stretch>
        </p:blipFill>
        <p:spPr bwMode="auto">
          <a:xfrm>
            <a:off x="250825" y="944563"/>
            <a:ext cx="2451100" cy="259238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68313" y="3321050"/>
            <a:ext cx="1655762" cy="215900"/>
            <a:chOff x="295" y="2092"/>
            <a:chExt cx="1043" cy="136"/>
          </a:xfrm>
        </p:grpSpPr>
        <p:sp>
          <p:nvSpPr>
            <p:cNvPr id="16419" name="Line 10"/>
            <p:cNvSpPr>
              <a:spLocks noChangeShapeType="1"/>
            </p:cNvSpPr>
            <p:nvPr/>
          </p:nvSpPr>
          <p:spPr bwMode="auto">
            <a:xfrm flipV="1">
              <a:off x="295" y="209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420" name="Line 11"/>
            <p:cNvSpPr>
              <a:spLocks noChangeShapeType="1"/>
            </p:cNvSpPr>
            <p:nvPr/>
          </p:nvSpPr>
          <p:spPr bwMode="auto">
            <a:xfrm flipV="1">
              <a:off x="408" y="209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421" name="Line 12"/>
            <p:cNvSpPr>
              <a:spLocks noChangeShapeType="1"/>
            </p:cNvSpPr>
            <p:nvPr/>
          </p:nvSpPr>
          <p:spPr bwMode="auto">
            <a:xfrm flipV="1">
              <a:off x="567" y="209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422" name="Line 13"/>
            <p:cNvSpPr>
              <a:spLocks noChangeShapeType="1"/>
            </p:cNvSpPr>
            <p:nvPr/>
          </p:nvSpPr>
          <p:spPr bwMode="auto">
            <a:xfrm flipV="1">
              <a:off x="680" y="209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423" name="Line 14"/>
            <p:cNvSpPr>
              <a:spLocks noChangeShapeType="1"/>
            </p:cNvSpPr>
            <p:nvPr/>
          </p:nvSpPr>
          <p:spPr bwMode="auto">
            <a:xfrm flipV="1">
              <a:off x="1043" y="2092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424" name="Line 15"/>
            <p:cNvSpPr>
              <a:spLocks noChangeShapeType="1"/>
            </p:cNvSpPr>
            <p:nvPr/>
          </p:nvSpPr>
          <p:spPr bwMode="auto">
            <a:xfrm flipV="1">
              <a:off x="1338" y="2160"/>
              <a:ext cx="0" cy="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58775" y="1304925"/>
            <a:ext cx="1944688" cy="863600"/>
            <a:chOff x="226" y="822"/>
            <a:chExt cx="1225" cy="544"/>
          </a:xfrm>
        </p:grpSpPr>
        <p:sp>
          <p:nvSpPr>
            <p:cNvPr id="16417" name="Line 20"/>
            <p:cNvSpPr>
              <a:spLocks noChangeShapeType="1"/>
            </p:cNvSpPr>
            <p:nvPr/>
          </p:nvSpPr>
          <p:spPr bwMode="auto">
            <a:xfrm flipV="1">
              <a:off x="226" y="1298"/>
              <a:ext cx="477" cy="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418" name="Line 21"/>
            <p:cNvSpPr>
              <a:spLocks noChangeShapeType="1"/>
            </p:cNvSpPr>
            <p:nvPr/>
          </p:nvSpPr>
          <p:spPr bwMode="auto">
            <a:xfrm flipV="1">
              <a:off x="703" y="822"/>
              <a:ext cx="748" cy="47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pic>
        <p:nvPicPr>
          <p:cNvPr id="16392" name="Picture 2" descr="C:\Users\spataro\Desktop\fts_p_2gev_fiel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16350"/>
            <a:ext cx="4100512" cy="2781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250825" y="3846513"/>
            <a:ext cx="4248150" cy="2751137"/>
            <a:chOff x="251520" y="3990230"/>
            <a:chExt cx="4248150" cy="2751138"/>
          </a:xfrm>
        </p:grpSpPr>
        <p:grpSp>
          <p:nvGrpSpPr>
            <p:cNvPr id="16401" name="Group 28"/>
            <p:cNvGrpSpPr>
              <a:grpSpLocks/>
            </p:cNvGrpSpPr>
            <p:nvPr/>
          </p:nvGrpSpPr>
          <p:grpSpPr bwMode="auto">
            <a:xfrm>
              <a:off x="251520" y="3990230"/>
              <a:ext cx="4248150" cy="2751138"/>
              <a:chOff x="3084" y="2587"/>
              <a:chExt cx="2676" cy="1733"/>
            </a:xfrm>
          </p:grpSpPr>
          <p:grpSp>
            <p:nvGrpSpPr>
              <p:cNvPr id="16403" name="Group 24"/>
              <p:cNvGrpSpPr>
                <a:grpSpLocks/>
              </p:cNvGrpSpPr>
              <p:nvPr/>
            </p:nvGrpSpPr>
            <p:grpSpPr bwMode="auto">
              <a:xfrm>
                <a:off x="3084" y="2587"/>
                <a:ext cx="2676" cy="1733"/>
                <a:chOff x="226" y="2409"/>
                <a:chExt cx="2676" cy="1733"/>
              </a:xfrm>
            </p:grpSpPr>
            <p:grpSp>
              <p:nvGrpSpPr>
                <p:cNvPr id="16405" name="Group 18"/>
                <p:cNvGrpSpPr>
                  <a:grpSpLocks/>
                </p:cNvGrpSpPr>
                <p:nvPr/>
              </p:nvGrpSpPr>
              <p:grpSpPr bwMode="auto">
                <a:xfrm>
                  <a:off x="226" y="2409"/>
                  <a:ext cx="2676" cy="1733"/>
                  <a:chOff x="181" y="2427"/>
                  <a:chExt cx="2676" cy="1733"/>
                </a:xfrm>
              </p:grpSpPr>
              <p:pic>
                <p:nvPicPr>
                  <p:cNvPr id="16411" name="Picture 6" descr="fields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F4F4F4"/>
                      </a:clrFrom>
                      <a:clrTo>
                        <a:srgbClr val="F4F4F4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" y="2427"/>
                    <a:ext cx="2676" cy="173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1641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3132"/>
                    <a:ext cx="116" cy="2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41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086" y="3291"/>
                    <a:ext cx="159" cy="233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41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086" y="3416"/>
                    <a:ext cx="159" cy="233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4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086" y="3631"/>
                    <a:ext cx="159" cy="233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64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756"/>
                    <a:ext cx="159" cy="233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1640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51" y="3135"/>
                  <a:ext cx="39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400" b="1">
                      <a:solidFill>
                        <a:srgbClr val="FF0000"/>
                      </a:solidFill>
                      <a:latin typeface="+mn-lt"/>
                    </a:rPr>
                    <a:t>15.00</a:t>
                  </a:r>
                </a:p>
              </p:txBody>
            </p:sp>
            <p:sp>
              <p:nvSpPr>
                <p:cNvPr id="1640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064" y="3294"/>
                  <a:ext cx="39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400" b="1">
                      <a:solidFill>
                        <a:srgbClr val="FF0000"/>
                      </a:solidFill>
                      <a:latin typeface="+mn-lt"/>
                    </a:rPr>
                    <a:t>11.91</a:t>
                  </a:r>
                </a:p>
              </p:txBody>
            </p:sp>
            <p:sp>
              <p:nvSpPr>
                <p:cNvPr id="1640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01" y="3430"/>
                  <a:ext cx="34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400" b="1">
                      <a:solidFill>
                        <a:srgbClr val="FF0000"/>
                      </a:solidFill>
                      <a:latin typeface="+mn-lt"/>
                    </a:rPr>
                    <a:t>8.90</a:t>
                  </a:r>
                </a:p>
              </p:txBody>
            </p:sp>
            <p:sp>
              <p:nvSpPr>
                <p:cNvPr id="1640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101" y="3624"/>
                  <a:ext cx="34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400" b="1">
                      <a:solidFill>
                        <a:srgbClr val="FF0000"/>
                      </a:solidFill>
                      <a:latin typeface="+mn-lt"/>
                    </a:rPr>
                    <a:t>4.06</a:t>
                  </a:r>
                </a:p>
              </p:txBody>
            </p:sp>
            <p:sp>
              <p:nvSpPr>
                <p:cNvPr id="1641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09" y="3748"/>
                  <a:ext cx="33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400" b="1">
                      <a:solidFill>
                        <a:srgbClr val="FF0000"/>
                      </a:solidFill>
                      <a:latin typeface="+mn-lt"/>
                    </a:rPr>
                    <a:t>1.50</a:t>
                  </a:r>
                </a:p>
              </p:txBody>
            </p:sp>
          </p:grpSp>
          <p:sp>
            <p:nvSpPr>
              <p:cNvPr id="16404" name="Text Box 25"/>
              <p:cNvSpPr txBox="1">
                <a:spLocks noChangeArrowheads="1"/>
              </p:cNvSpPr>
              <p:nvPr/>
            </p:nvSpPr>
            <p:spPr bwMode="auto">
              <a:xfrm>
                <a:off x="4672" y="2959"/>
                <a:ext cx="847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  <a:latin typeface="+mn-lt"/>
                  </a:rPr>
                  <a:t>_</a:t>
                </a:r>
              </a:p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  <a:latin typeface="+mn-lt"/>
                  </a:rPr>
                  <a:t>p @ [GeV/c]</a:t>
                </a:r>
              </a:p>
            </p:txBody>
          </p:sp>
        </p:grpSp>
        <p:sp>
          <p:nvSpPr>
            <p:cNvPr id="16402" name="TextBox 68"/>
            <p:cNvSpPr txBox="1">
              <a:spLocks noChangeArrowheads="1"/>
            </p:cNvSpPr>
            <p:nvPr/>
          </p:nvSpPr>
          <p:spPr bwMode="auto">
            <a:xfrm rot="16200000">
              <a:off x="95258" y="4464274"/>
              <a:ext cx="58952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1200">
                  <a:latin typeface="+mn-lt"/>
                </a:rPr>
                <a:t>|B| [T]</a:t>
              </a:r>
            </a:p>
          </p:txBody>
        </p:sp>
      </p:grpSp>
      <p:sp>
        <p:nvSpPr>
          <p:cNvPr id="71" name="Striped Right Arrow 70"/>
          <p:cNvSpPr/>
          <p:nvPr/>
        </p:nvSpPr>
        <p:spPr>
          <a:xfrm>
            <a:off x="4211638" y="4940300"/>
            <a:ext cx="865187" cy="79216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4895850" y="993775"/>
            <a:ext cx="4140200" cy="2651125"/>
            <a:chOff x="4895850" y="993775"/>
            <a:chExt cx="4140200" cy="2651125"/>
          </a:xfrm>
        </p:grpSpPr>
        <p:pic>
          <p:nvPicPr>
            <p:cNvPr id="16398" name="Picture 2" descr="C:\Users\spataro\Desktop\fts_res_p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5"/>
            <a:stretch>
              <a:fillRect/>
            </a:stretch>
          </p:blipFill>
          <p:spPr bwMode="auto">
            <a:xfrm>
              <a:off x="4895850" y="993775"/>
              <a:ext cx="4140200" cy="265112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9" name="TextBox 74"/>
            <p:cNvSpPr txBox="1">
              <a:spLocks noChangeArrowheads="1"/>
            </p:cNvSpPr>
            <p:nvPr/>
          </p:nvSpPr>
          <p:spPr bwMode="auto">
            <a:xfrm>
              <a:off x="5543550" y="1209675"/>
              <a:ext cx="3005951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Wingdings" charset="0"/>
                <a:buChar char="Ø"/>
              </a:pPr>
              <a:r>
                <a:rPr lang="it-IT">
                  <a:solidFill>
                    <a:srgbClr val="FF0000"/>
                  </a:solidFill>
                  <a:latin typeface="+mn-lt"/>
                </a:rPr>
                <a:t> Ideal Pattern Recognition</a:t>
              </a:r>
            </a:p>
            <a:p>
              <a:pPr eaLnBrk="1" hangingPunct="1">
                <a:lnSpc>
                  <a:spcPct val="150000"/>
                </a:lnSpc>
                <a:buFont typeface="Wingdings" charset="0"/>
                <a:buChar char="Ø"/>
              </a:pPr>
              <a:r>
                <a:rPr lang="it-IT">
                  <a:solidFill>
                    <a:srgbClr val="FF0000"/>
                  </a:solidFill>
                  <a:latin typeface="+mn-lt"/>
                </a:rPr>
                <a:t> Kalman Filter</a:t>
              </a:r>
            </a:p>
          </p:txBody>
        </p:sp>
        <p:sp>
          <p:nvSpPr>
            <p:cNvPr id="16400" name="TextBox 75"/>
            <p:cNvSpPr txBox="1">
              <a:spLocks noChangeArrowheads="1"/>
            </p:cNvSpPr>
            <p:nvPr/>
          </p:nvSpPr>
          <p:spPr bwMode="auto">
            <a:xfrm rot="5400000">
              <a:off x="8338146" y="1952596"/>
              <a:ext cx="9544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0000FF"/>
                  </a:solidFill>
                  <a:latin typeface="+mn-lt"/>
                </a:rPr>
                <a:t>muons</a:t>
              </a: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360738" y="1196975"/>
            <a:ext cx="9953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>
                <a:solidFill>
                  <a:srgbClr val="FF0000"/>
                </a:solidFill>
                <a:latin typeface="+mn-lt"/>
              </a:rPr>
              <a:t>FTS</a:t>
            </a:r>
          </a:p>
          <a:p>
            <a:pPr algn="ctr" eaLnBrk="1" hangingPunct="1"/>
            <a:r>
              <a:rPr lang="it-IT" sz="280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 eaLnBrk="1" hangingPunct="1"/>
            <a:r>
              <a:rPr lang="it-IT" sz="2800">
                <a:solidFill>
                  <a:srgbClr val="FF0000"/>
                </a:solidFill>
                <a:latin typeface="+mn-lt"/>
              </a:rPr>
              <a:t>MVD</a:t>
            </a:r>
          </a:p>
          <a:p>
            <a:pPr algn="ctr" eaLnBrk="1" hangingPunct="1"/>
            <a:r>
              <a:rPr lang="it-IT" sz="280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 eaLnBrk="1" hangingPunct="1"/>
            <a:r>
              <a:rPr lang="it-IT" sz="2800">
                <a:solidFill>
                  <a:srgbClr val="FF0000"/>
                </a:solidFill>
                <a:latin typeface="+mn-lt"/>
              </a:rPr>
              <a:t>GEM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Forward Tracking</a:t>
            </a:r>
            <a:endParaRPr lang="en-US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31640" y="3563724"/>
            <a:ext cx="60526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Various different forward track finders under development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920559"/>
      </p:ext>
    </p:extLst>
  </p:cSld>
  <p:clrMapOvr>
    <a:masterClrMapping/>
  </p:clrMapOvr>
  <p:transition xmlns:p14="http://schemas.microsoft.com/office/powerpoint/2010/main" advTm="11927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- online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008" y="1000108"/>
            <a:ext cx="7772400" cy="501969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Find and fit tracks with the production speed at Panda</a:t>
            </a:r>
            <a:br>
              <a:rPr lang="en-US" dirty="0" smtClean="0"/>
            </a:br>
            <a:r>
              <a:rPr lang="en-US" dirty="0" smtClean="0"/>
              <a:t>(10 - 20 MHz in high luminosity mode)</a:t>
            </a:r>
          </a:p>
          <a:p>
            <a:pPr>
              <a:buFont typeface="Arial"/>
              <a:buChar char="•"/>
            </a:pPr>
            <a:r>
              <a:rPr lang="en-US" dirty="0" smtClean="0"/>
              <a:t>Alternative hardware: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FPGA: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Helix tracking algorithm</a:t>
            </a:r>
          </a:p>
          <a:p>
            <a:pPr lvl="2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GPGPU: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Cellular automaton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Hough transformation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Triplet finder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Riemann transformation</a:t>
            </a:r>
          </a:p>
          <a:p>
            <a:pPr lvl="2">
              <a:buFont typeface="Arial"/>
              <a:buChar char="•"/>
            </a:pPr>
            <a:endParaRPr lang="en-US" dirty="0"/>
          </a:p>
          <a:p>
            <a:pPr lvl="2">
              <a:buFont typeface="Arial"/>
              <a:buChar char="•"/>
            </a:pPr>
            <a:r>
              <a:rPr lang="en-US" dirty="0" smtClean="0"/>
              <a:t>Direct switch in </a:t>
            </a:r>
            <a:r>
              <a:rPr lang="en-US" dirty="0" err="1" smtClean="0"/>
              <a:t>PandaRoot</a:t>
            </a:r>
            <a:r>
              <a:rPr lang="en-US" dirty="0" smtClean="0"/>
              <a:t> between CPU and GPU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489" y="2780928"/>
            <a:ext cx="4283968" cy="23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Developers</a:t>
            </a:r>
            <a:endParaRPr lang="en-US" dirty="0"/>
          </a:p>
        </p:txBody>
      </p:sp>
      <p:pic>
        <p:nvPicPr>
          <p:cNvPr id="5" name="Bild 4" descr="Bildschirmfoto 2017-06-26 um 14.5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764705"/>
            <a:ext cx="4125770" cy="4968551"/>
          </a:xfrm>
          <a:prstGeom prst="rect">
            <a:avLst/>
          </a:prstGeom>
        </p:spPr>
      </p:pic>
      <p:pic>
        <p:nvPicPr>
          <p:cNvPr id="6" name="Bild 5" descr="Bildschirmfoto 2017-06-26 um 14.58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95261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 44" descr="Bildschirmfoto 2017-06-28 um 16.33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050307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 noChangeShapeType="1"/>
            <a:stCxn id="17447" idx="0"/>
          </p:cNvCxnSpPr>
          <p:nvPr/>
        </p:nvCxnSpPr>
        <p:spPr bwMode="auto">
          <a:xfrm flipH="1" flipV="1">
            <a:off x="2052638" y="3357563"/>
            <a:ext cx="741362" cy="1655762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0" y="2851349"/>
            <a:ext cx="720725" cy="1587"/>
          </a:xfrm>
          <a:prstGeom prst="straightConnector1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36514" y="2246510"/>
            <a:ext cx="384365" cy="523220"/>
            <a:chOff x="1143908" y="1092168"/>
            <a:chExt cx="385484" cy="522644"/>
          </a:xfrm>
        </p:grpSpPr>
        <p:sp>
          <p:nvSpPr>
            <p:cNvPr id="17448" name="TextBox 13"/>
            <p:cNvSpPr txBox="1">
              <a:spLocks noChangeArrowheads="1"/>
            </p:cNvSpPr>
            <p:nvPr/>
          </p:nvSpPr>
          <p:spPr bwMode="auto">
            <a:xfrm>
              <a:off x="1143908" y="1092168"/>
              <a:ext cx="385484" cy="52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00"/>
                  </a:solidFill>
                  <a:latin typeface="+mn-lt"/>
                </a:rPr>
                <a:t>p</a:t>
              </a:r>
              <a:endParaRPr lang="it-IT" sz="2800">
                <a:latin typeface="+mn-lt"/>
              </a:endParaRPr>
            </a:p>
          </p:txBody>
        </p:sp>
        <p:cxnSp>
          <p:nvCxnSpPr>
            <p:cNvPr id="17449" name="Straight Connector 14"/>
            <p:cNvCxnSpPr>
              <a:cxnSpLocks noChangeShapeType="1"/>
            </p:cNvCxnSpPr>
            <p:nvPr/>
          </p:nvCxnSpPr>
          <p:spPr bwMode="auto">
            <a:xfrm>
              <a:off x="1212804" y="1165194"/>
              <a:ext cx="1825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" name="Straight Arrow Connector 26"/>
          <p:cNvCxnSpPr>
            <a:cxnSpLocks noChangeShapeType="1"/>
            <a:stCxn id="17438" idx="0"/>
          </p:cNvCxnSpPr>
          <p:nvPr/>
        </p:nvCxnSpPr>
        <p:spPr bwMode="auto">
          <a:xfrm flipV="1">
            <a:off x="957622" y="3429001"/>
            <a:ext cx="229828" cy="1584324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9"/>
          <p:cNvCxnSpPr>
            <a:cxnSpLocks noChangeShapeType="1"/>
            <a:stCxn id="17444" idx="0"/>
          </p:cNvCxnSpPr>
          <p:nvPr/>
        </p:nvCxnSpPr>
        <p:spPr bwMode="auto">
          <a:xfrm flipH="1" flipV="1">
            <a:off x="3997325" y="4292601"/>
            <a:ext cx="871288" cy="720724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771775" y="3429000"/>
            <a:ext cx="144463" cy="1584325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66950" y="71438"/>
            <a:ext cx="5292725" cy="69373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08175" y="5013325"/>
            <a:ext cx="2055813" cy="1749425"/>
            <a:chOff x="1835150" y="5013325"/>
            <a:chExt cx="2055813" cy="1749425"/>
          </a:xfrm>
        </p:grpSpPr>
        <p:pic>
          <p:nvPicPr>
            <p:cNvPr id="174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5373688"/>
              <a:ext cx="2055813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7" name="TextBox 4"/>
            <p:cNvSpPr txBox="1">
              <a:spLocks noChangeArrowheads="1"/>
            </p:cNvSpPr>
            <p:nvPr/>
          </p:nvSpPr>
          <p:spPr bwMode="auto">
            <a:xfrm>
              <a:off x="2308225" y="5013325"/>
              <a:ext cx="823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DIRC</a:t>
              </a:r>
              <a:endParaRPr lang="it-IT" sz="2000">
                <a:latin typeface="+mn-lt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140200" y="5013325"/>
            <a:ext cx="1563688" cy="1749425"/>
            <a:chOff x="4067175" y="5013325"/>
            <a:chExt cx="1563688" cy="1749425"/>
          </a:xfrm>
        </p:grpSpPr>
        <p:sp>
          <p:nvSpPr>
            <p:cNvPr id="17444" name="TextBox 23"/>
            <p:cNvSpPr txBox="1">
              <a:spLocks noChangeArrowheads="1"/>
            </p:cNvSpPr>
            <p:nvPr/>
          </p:nvSpPr>
          <p:spPr bwMode="auto">
            <a:xfrm>
              <a:off x="4427538" y="5013325"/>
              <a:ext cx="736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MDT</a:t>
              </a:r>
              <a:endParaRPr lang="it-IT" sz="2000">
                <a:latin typeface="+mn-lt"/>
              </a:endParaRPr>
            </a:p>
          </p:txBody>
        </p:sp>
        <p:pic>
          <p:nvPicPr>
            <p:cNvPr id="17445" name="Picture 3" descr="D:\svn\panda\Talks\20091210 - (Panda) GSI\dubna_mdt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49" r="55310" b="26849"/>
            <a:stretch>
              <a:fillRect/>
            </a:stretch>
          </p:blipFill>
          <p:spPr bwMode="auto">
            <a:xfrm>
              <a:off x="4067175" y="5373688"/>
              <a:ext cx="1563688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7688263" y="4973638"/>
            <a:ext cx="1420812" cy="1789112"/>
            <a:chOff x="7615238" y="4973638"/>
            <a:chExt cx="1420812" cy="1789112"/>
          </a:xfrm>
        </p:grpSpPr>
        <p:pic>
          <p:nvPicPr>
            <p:cNvPr id="17442" name="Picture 3" descr="D:\svn\panda\Talks\20091210 - (Panda) GSI\dubna_mdt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74" t="37177" b="37177"/>
            <a:stretch>
              <a:fillRect/>
            </a:stretch>
          </p:blipFill>
          <p:spPr bwMode="auto">
            <a:xfrm>
              <a:off x="7615238" y="5373688"/>
              <a:ext cx="1277937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3" name="TextBox 23"/>
            <p:cNvSpPr txBox="1">
              <a:spLocks noChangeArrowheads="1"/>
            </p:cNvSpPr>
            <p:nvPr/>
          </p:nvSpPr>
          <p:spPr bwMode="auto">
            <a:xfrm>
              <a:off x="7661275" y="4973638"/>
              <a:ext cx="1374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FWDMDT</a:t>
              </a:r>
              <a:endParaRPr lang="it-IT" sz="2000">
                <a:latin typeface="+mn-lt"/>
              </a:endParaRPr>
            </a:p>
          </p:txBody>
        </p:sp>
      </p:grpSp>
      <p:cxnSp>
        <p:nvCxnSpPr>
          <p:cNvPr id="30" name="Straight Arrow Connector 19"/>
          <p:cNvCxnSpPr>
            <a:cxnSpLocks noChangeShapeType="1"/>
            <a:stCxn id="17443" idx="0"/>
          </p:cNvCxnSpPr>
          <p:nvPr/>
        </p:nvCxnSpPr>
        <p:spPr bwMode="auto">
          <a:xfrm flipV="1">
            <a:off x="8421688" y="4005263"/>
            <a:ext cx="39687" cy="968375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19"/>
          <p:cNvCxnSpPr>
            <a:cxnSpLocks noChangeShapeType="1"/>
            <a:stCxn id="17440" idx="0"/>
          </p:cNvCxnSpPr>
          <p:nvPr/>
        </p:nvCxnSpPr>
        <p:spPr bwMode="auto">
          <a:xfrm flipV="1">
            <a:off x="6667500" y="3500438"/>
            <a:ext cx="425450" cy="1512887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868988" y="5013325"/>
            <a:ext cx="1717675" cy="1749425"/>
            <a:chOff x="5796136" y="5013325"/>
            <a:chExt cx="1717774" cy="1749491"/>
          </a:xfrm>
        </p:grpSpPr>
        <p:sp>
          <p:nvSpPr>
            <p:cNvPr id="17440" name="TextBox 23"/>
            <p:cNvSpPr txBox="1">
              <a:spLocks noChangeArrowheads="1"/>
            </p:cNvSpPr>
            <p:nvPr/>
          </p:nvSpPr>
          <p:spPr bwMode="auto">
            <a:xfrm>
              <a:off x="6156325" y="5013325"/>
              <a:ext cx="874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FTOF</a:t>
              </a:r>
              <a:endParaRPr lang="it-IT" sz="2000">
                <a:latin typeface="+mn-lt"/>
              </a:endParaRPr>
            </a:p>
          </p:txBody>
        </p:sp>
        <p:pic>
          <p:nvPicPr>
            <p:cNvPr id="17441" name="Picture 31" descr="D:\svn\panda\Talks\20111003 - (ICATPP) Como\ftof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18382" r="17641" b="9190"/>
            <a:stretch>
              <a:fillRect/>
            </a:stretch>
          </p:blipFill>
          <p:spPr bwMode="auto">
            <a:xfrm>
              <a:off x="5796136" y="5373216"/>
              <a:ext cx="1717774" cy="1389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38" name="TextBox 4"/>
          <p:cNvSpPr txBox="1">
            <a:spLocks noChangeArrowheads="1"/>
          </p:cNvSpPr>
          <p:nvPr/>
        </p:nvSpPr>
        <p:spPr bwMode="auto">
          <a:xfrm>
            <a:off x="611188" y="5013325"/>
            <a:ext cx="6928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solidFill>
                  <a:srgbClr val="FF0000"/>
                </a:solidFill>
                <a:latin typeface="+mn-lt"/>
              </a:rPr>
              <a:t>TOF</a:t>
            </a:r>
            <a:endParaRPr lang="it-IT" sz="2000">
              <a:latin typeface="+mn-lt"/>
            </a:endParaRPr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92075" y="61913"/>
            <a:ext cx="2463800" cy="2287587"/>
            <a:chOff x="-31853" y="-9860"/>
            <a:chExt cx="2464240" cy="2286732"/>
          </a:xfrm>
        </p:grpSpPr>
        <p:grpSp>
          <p:nvGrpSpPr>
            <p:cNvPr id="17434" name="Group 49"/>
            <p:cNvGrpSpPr>
              <a:grpSpLocks/>
            </p:cNvGrpSpPr>
            <p:nvPr/>
          </p:nvGrpSpPr>
          <p:grpSpPr bwMode="auto">
            <a:xfrm>
              <a:off x="-31853" y="-9860"/>
              <a:ext cx="2464240" cy="1462556"/>
              <a:chOff x="-31853" y="-9860"/>
              <a:chExt cx="2464240" cy="1462556"/>
            </a:xfrm>
          </p:grpSpPr>
          <p:pic>
            <p:nvPicPr>
              <p:cNvPr id="17436" name="Picture 9" descr="EMC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27083" r="9808" b="27083"/>
              <a:stretch>
                <a:fillRect/>
              </a:stretch>
            </p:blipFill>
            <p:spPr bwMode="auto">
              <a:xfrm>
                <a:off x="-31853" y="-9860"/>
                <a:ext cx="2464240" cy="13896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37" name="TextBox 36"/>
              <p:cNvSpPr txBox="1">
                <a:spLocks noChangeArrowheads="1"/>
              </p:cNvSpPr>
              <p:nvPr/>
            </p:nvSpPr>
            <p:spPr bwMode="auto">
              <a:xfrm>
                <a:off x="1398850" y="1052736"/>
                <a:ext cx="754744" cy="399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2000">
                    <a:solidFill>
                      <a:srgbClr val="FF0000"/>
                    </a:solidFill>
                    <a:latin typeface="+mn-lt"/>
                  </a:rPr>
                  <a:t>EMC</a:t>
                </a:r>
              </a:p>
            </p:txBody>
          </p:sp>
        </p:grpSp>
        <p:cxnSp>
          <p:nvCxnSpPr>
            <p:cNvPr id="39" name="Straight Arrow Connector 38"/>
            <p:cNvCxnSpPr>
              <a:stCxn id="17437" idx="2"/>
            </p:cNvCxnSpPr>
            <p:nvPr/>
          </p:nvCxnSpPr>
          <p:spPr>
            <a:xfrm flipH="1">
              <a:off x="1619442" y="1452696"/>
              <a:ext cx="156781" cy="824176"/>
            </a:xfrm>
            <a:prstGeom prst="straightConnector1">
              <a:avLst/>
            </a:prstGeom>
            <a:ln w="76200" cmpd="tri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6614684" y="115888"/>
            <a:ext cx="2303890" cy="2305050"/>
            <a:chOff x="6660394" y="116632"/>
            <a:chExt cx="2304094" cy="2304256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7235548" y="1052934"/>
              <a:ext cx="360394" cy="1367954"/>
            </a:xfrm>
            <a:prstGeom prst="straightConnector1">
              <a:avLst/>
            </a:prstGeom>
            <a:ln w="76200" cmpd="tri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31" name="Group 48"/>
            <p:cNvGrpSpPr>
              <a:grpSpLocks/>
            </p:cNvGrpSpPr>
            <p:nvPr/>
          </p:nvGrpSpPr>
          <p:grpSpPr bwMode="auto">
            <a:xfrm>
              <a:off x="6660394" y="116632"/>
              <a:ext cx="2304094" cy="1389600"/>
              <a:chOff x="6660394" y="116632"/>
              <a:chExt cx="2304094" cy="1389600"/>
            </a:xfrm>
          </p:grpSpPr>
          <p:pic>
            <p:nvPicPr>
              <p:cNvPr id="17432" name="Picture 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08" t="16724" r="23032" b="8362"/>
              <a:stretch>
                <a:fillRect/>
              </a:stretch>
            </p:blipFill>
            <p:spPr bwMode="auto">
              <a:xfrm>
                <a:off x="7749980" y="116632"/>
                <a:ext cx="1214508" cy="13896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7433" name="TextBox 46"/>
              <p:cNvSpPr txBox="1">
                <a:spLocks noChangeArrowheads="1"/>
              </p:cNvSpPr>
              <p:nvPr/>
            </p:nvSpPr>
            <p:spPr bwMode="auto">
              <a:xfrm>
                <a:off x="6660394" y="188640"/>
                <a:ext cx="1125402" cy="70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 sz="2000">
                    <a:solidFill>
                      <a:srgbClr val="FF0000"/>
                    </a:solidFill>
                    <a:latin typeface="+mn-lt"/>
                  </a:rPr>
                  <a:t>Forward</a:t>
                </a:r>
              </a:p>
              <a:p>
                <a:pPr algn="ctr" eaLnBrk="1" hangingPunct="1"/>
                <a:r>
                  <a:rPr lang="it-IT" sz="2000">
                    <a:solidFill>
                      <a:srgbClr val="FF0000"/>
                    </a:solidFill>
                    <a:latin typeface="+mn-lt"/>
                  </a:rPr>
                  <a:t>EMC</a:t>
                </a:r>
              </a:p>
            </p:txBody>
          </p:sp>
        </p:grpSp>
      </p:grp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Particle Identification</a:t>
            </a:r>
            <a:endParaRPr lang="en-US" dirty="0">
              <a:latin typeface="+mn-lt"/>
            </a:endParaRPr>
          </a:p>
        </p:txBody>
      </p:sp>
      <p:pic>
        <p:nvPicPr>
          <p:cNvPr id="19" name="Bild 18" descr="Bildschirmfoto 2017-06-28 um 16.40.5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7" y="5373216"/>
            <a:ext cx="1542081" cy="138783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5890733"/>
      </p:ext>
    </p:extLst>
  </p:cSld>
  <p:clrMapOvr>
    <a:masterClrMapping/>
  </p:clrMapOvr>
  <p:transition xmlns:p14="http://schemas.microsoft.com/office/powerpoint/2010/main" advTm="2134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156325" y="1484784"/>
            <a:ext cx="2879725" cy="2160587"/>
            <a:chOff x="6156325" y="2060575"/>
            <a:chExt cx="2879725" cy="2160588"/>
          </a:xfrm>
        </p:grpSpPr>
        <p:pic>
          <p:nvPicPr>
            <p:cNvPr id="18455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2060575"/>
              <a:ext cx="2879725" cy="2160588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6" name="TextBox 23"/>
            <p:cNvSpPr txBox="1">
              <a:spLocks noChangeArrowheads="1"/>
            </p:cNvSpPr>
            <p:nvPr/>
          </p:nvSpPr>
          <p:spPr bwMode="auto">
            <a:xfrm>
              <a:off x="7149827" y="2205038"/>
              <a:ext cx="7546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>
                  <a:solidFill>
                    <a:srgbClr val="FF0000"/>
                  </a:solidFill>
                  <a:latin typeface="+mn-lt"/>
                  <a:sym typeface="Symbol" charset="0"/>
                </a:rPr>
                <a:t>EMC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5113" y="1484784"/>
            <a:ext cx="2879725" cy="2160587"/>
            <a:chOff x="265113" y="2060575"/>
            <a:chExt cx="2879725" cy="2160588"/>
          </a:xfrm>
        </p:grpSpPr>
        <p:pic>
          <p:nvPicPr>
            <p:cNvPr id="1845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3" y="2060575"/>
              <a:ext cx="2879725" cy="2160588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4" name="TextBox 24"/>
            <p:cNvSpPr txBox="1">
              <a:spLocks noChangeArrowheads="1"/>
            </p:cNvSpPr>
            <p:nvPr/>
          </p:nvSpPr>
          <p:spPr bwMode="auto">
            <a:xfrm>
              <a:off x="1476375" y="2565400"/>
              <a:ext cx="7604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>
                  <a:solidFill>
                    <a:srgbClr val="FF0000"/>
                  </a:solidFill>
                  <a:latin typeface="+mn-lt"/>
                  <a:sym typeface="Symbol" charset="0"/>
                </a:rPr>
                <a:t>MVD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03575" y="1484784"/>
            <a:ext cx="2879725" cy="2160587"/>
            <a:chOff x="3203575" y="2060575"/>
            <a:chExt cx="2879725" cy="2160588"/>
          </a:xfrm>
        </p:grpSpPr>
        <p:pic>
          <p:nvPicPr>
            <p:cNvPr id="18451" name="Picture 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2060575"/>
              <a:ext cx="2879725" cy="2160588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2" name="TextBox 25"/>
            <p:cNvSpPr txBox="1">
              <a:spLocks noChangeArrowheads="1"/>
            </p:cNvSpPr>
            <p:nvPr/>
          </p:nvSpPr>
          <p:spPr bwMode="auto">
            <a:xfrm>
              <a:off x="5024204" y="2420938"/>
              <a:ext cx="6719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>
                  <a:solidFill>
                    <a:srgbClr val="FF0000"/>
                  </a:solidFill>
                  <a:latin typeface="+mn-lt"/>
                  <a:sym typeface="Symbol" charset="0"/>
                </a:rPr>
                <a:t>STT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0825" y="3934296"/>
            <a:ext cx="2881313" cy="2159000"/>
            <a:chOff x="250825" y="4365625"/>
            <a:chExt cx="2881313" cy="2159000"/>
          </a:xfrm>
        </p:grpSpPr>
        <p:pic>
          <p:nvPicPr>
            <p:cNvPr id="18449" name="Picture 2" descr="http://www-hades.gsi.de/~spataro/panda/pid/pid_dirc_pid02.gif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365625"/>
              <a:ext cx="2881313" cy="2159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18450" name="TextBox 26"/>
            <p:cNvSpPr txBox="1">
              <a:spLocks noChangeArrowheads="1"/>
            </p:cNvSpPr>
            <p:nvPr/>
          </p:nvSpPr>
          <p:spPr bwMode="auto">
            <a:xfrm>
              <a:off x="1908175" y="4652963"/>
              <a:ext cx="823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>
                  <a:solidFill>
                    <a:srgbClr val="FF0000"/>
                  </a:solidFill>
                  <a:latin typeface="+mn-lt"/>
                  <a:sym typeface="Symbol" charset="0"/>
                </a:rPr>
                <a:t>DIRC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203575" y="3934296"/>
            <a:ext cx="2879725" cy="2159000"/>
            <a:chOff x="3203575" y="4365625"/>
            <a:chExt cx="2879725" cy="2159000"/>
          </a:xfrm>
        </p:grpSpPr>
        <p:pic>
          <p:nvPicPr>
            <p:cNvPr id="18447" name="Picture 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887" r="-4599"/>
            <a:stretch>
              <a:fillRect/>
            </a:stretch>
          </p:blipFill>
          <p:spPr bwMode="auto">
            <a:xfrm>
              <a:off x="3203575" y="4365625"/>
              <a:ext cx="2879725" cy="2159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18448" name="TextBox 27"/>
            <p:cNvSpPr txBox="1">
              <a:spLocks noChangeArrowheads="1"/>
            </p:cNvSpPr>
            <p:nvPr/>
          </p:nvSpPr>
          <p:spPr bwMode="auto">
            <a:xfrm>
              <a:off x="5024974" y="4724400"/>
              <a:ext cx="7974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>
                  <a:solidFill>
                    <a:srgbClr val="FF0000"/>
                  </a:solidFill>
                  <a:latin typeface="+mn-lt"/>
                  <a:sym typeface="Symbol" charset="0"/>
                </a:rPr>
                <a:t>DISC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156325" y="3934296"/>
            <a:ext cx="2879725" cy="2159000"/>
            <a:chOff x="6156325" y="4365625"/>
            <a:chExt cx="2879725" cy="2159000"/>
          </a:xfrm>
        </p:grpSpPr>
        <p:pic>
          <p:nvPicPr>
            <p:cNvPr id="18445" name="Picture 42" descr="D:\svn\panda\Talks\20100611 - (Panda) Stoccolma\ironz_p0_m12_cut.gif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4365625"/>
              <a:ext cx="2879725" cy="2159000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6" name="TextBox 34"/>
            <p:cNvSpPr txBox="1">
              <a:spLocks noChangeArrowheads="1"/>
            </p:cNvSpPr>
            <p:nvPr/>
          </p:nvSpPr>
          <p:spPr bwMode="auto">
            <a:xfrm>
              <a:off x="7757569" y="5732463"/>
              <a:ext cx="736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>
                  <a:solidFill>
                    <a:srgbClr val="FF0000"/>
                  </a:solidFill>
                  <a:latin typeface="+mn-lt"/>
                  <a:sym typeface="Symbol" charset="0"/>
                </a:rPr>
                <a:t>MDT</a:t>
              </a:r>
            </a:p>
          </p:txBody>
        </p:sp>
      </p:grpSp>
      <p:sp>
        <p:nvSpPr>
          <p:cNvPr id="20495" name="TextBox 14"/>
          <p:cNvSpPr txBox="1">
            <a:spLocks noChangeArrowheads="1"/>
          </p:cNvSpPr>
          <p:nvPr/>
        </p:nvSpPr>
        <p:spPr bwMode="auto">
          <a:xfrm>
            <a:off x="1177259" y="694209"/>
            <a:ext cx="6598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>
                <a:latin typeface="+mn-lt"/>
                <a:sym typeface="Symbol" charset="0"/>
              </a:rPr>
              <a:t>Implemented PDFs for many detectors (Bayes)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Particle Identification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54421"/>
      </p:ext>
    </p:extLst>
  </p:cSld>
  <p:clrMapOvr>
    <a:masterClrMapping/>
  </p:clrMapOvr>
  <p:transition xmlns:p14="http://schemas.microsoft.com/office/powerpoint/2010/main" advTm="2761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4365625"/>
            <a:ext cx="4729162" cy="2447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8175" y="476250"/>
            <a:ext cx="23034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851275" y="1022350"/>
            <a:ext cx="529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>
                <a:latin typeface="+mn-lt"/>
                <a:sym typeface="Symbol" charset="0"/>
              </a:rPr>
              <a:t>implementation of </a:t>
            </a:r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TMVA</a:t>
            </a:r>
            <a:r>
              <a:rPr lang="it-IT" sz="2400">
                <a:latin typeface="+mn-lt"/>
                <a:sym typeface="Symbol" charset="0"/>
              </a:rPr>
              <a:t> methods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500563" y="1671638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 sz="2400">
                <a:solidFill>
                  <a:srgbClr val="000099"/>
                </a:solidFill>
                <a:latin typeface="+mn-lt"/>
                <a:sym typeface="Symbol" charset="0"/>
              </a:rPr>
              <a:t> </a:t>
            </a:r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EMC</a:t>
            </a:r>
            <a:r>
              <a:rPr lang="it-IT" sz="2400">
                <a:solidFill>
                  <a:srgbClr val="000099"/>
                </a:solidFill>
                <a:latin typeface="+mn-lt"/>
                <a:sym typeface="Symbol" charset="0"/>
              </a:rPr>
              <a:t> shower shape analysis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b="1909"/>
          <a:stretch>
            <a:fillRect/>
          </a:stretch>
        </p:blipFill>
        <p:spPr bwMode="auto">
          <a:xfrm>
            <a:off x="176213" y="914400"/>
            <a:ext cx="3675062" cy="33845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2551112" cy="2447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22513" y="4941888"/>
            <a:ext cx="217805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2300">
                <a:solidFill>
                  <a:srgbClr val="FF0000"/>
                </a:solidFill>
                <a:latin typeface="+mn-lt"/>
                <a:sym typeface="Symbol" charset="0"/>
              </a:rPr>
              <a:t> </a:t>
            </a:r>
            <a:r>
              <a:rPr lang="it-IT" sz="2300">
                <a:solidFill>
                  <a:srgbClr val="FF0000"/>
                </a:solidFill>
                <a:latin typeface="+mn-lt"/>
              </a:rPr>
              <a:t>Correlation</a:t>
            </a:r>
          </a:p>
          <a:p>
            <a:pPr algn="r" eaLnBrk="1" hangingPunct="1">
              <a:lnSpc>
                <a:spcPct val="150000"/>
              </a:lnSpc>
            </a:pPr>
            <a:r>
              <a:rPr lang="it-IT" sz="2300">
                <a:solidFill>
                  <a:srgbClr val="FF0000"/>
                </a:solidFill>
                <a:latin typeface="+mn-lt"/>
              </a:rPr>
              <a:t>Variables </a:t>
            </a:r>
            <a:r>
              <a:rPr lang="it-IT" sz="2300">
                <a:solidFill>
                  <a:srgbClr val="FF0000"/>
                </a:solidFill>
                <a:latin typeface="+mn-lt"/>
                <a:sym typeface="Symbol" charset="0"/>
              </a:rPr>
              <a:t></a:t>
            </a:r>
            <a:endParaRPr lang="it-IT" sz="23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8"/>
          <p:cNvSpPr>
            <a:spLocks noChangeArrowheads="1"/>
          </p:cNvSpPr>
          <p:nvPr/>
        </p:nvSpPr>
        <p:spPr bwMode="auto">
          <a:xfrm>
            <a:off x="3779838" y="2492375"/>
            <a:ext cx="3024187" cy="1200150"/>
          </a:xfrm>
          <a:prstGeom prst="leftArrowCallout">
            <a:avLst>
              <a:gd name="adj1" fmla="val 25000"/>
              <a:gd name="adj2" fmla="val 25000"/>
              <a:gd name="adj3" fmla="val 51960"/>
              <a:gd name="adj4" fmla="val 64977"/>
            </a:avLst>
          </a:prstGeom>
          <a:solidFill>
            <a:srgbClr val="FFFF00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e/</a:t>
            </a:r>
          </a:p>
          <a:p>
            <a:pPr algn="ctr"/>
            <a:r>
              <a:rPr lang="it-IT" sz="2400">
                <a:latin typeface="+mn-lt"/>
                <a:sym typeface="Symbol" charset="0"/>
              </a:rPr>
              <a:t>separation in EMC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5738" y="3716338"/>
            <a:ext cx="4836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preliminary tests for muons (MDT)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MultiVariate</a:t>
            </a:r>
            <a:r>
              <a:rPr lang="en-US" dirty="0" smtClean="0">
                <a:latin typeface="+mn-lt"/>
              </a:rPr>
              <a:t> Particle ID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361507"/>
      </p:ext>
    </p:extLst>
  </p:cSld>
  <p:clrMapOvr>
    <a:masterClrMapping/>
  </p:clrMapOvr>
  <p:transition xmlns:p14="http://schemas.microsoft.com/office/powerpoint/2010/main" advTm="8151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3" grpId="0"/>
      <p:bldP spid="11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Time-based simulation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484784"/>
            <a:ext cx="3960440" cy="3960440"/>
          </a:xfrm>
        </p:spPr>
        <p:txBody>
          <a:bodyPr/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800" dirty="0" smtClean="0"/>
              <a:t>Signal and background-events very similar </a:t>
            </a:r>
            <a:r>
              <a:rPr lang="en-US" sz="1800" dirty="0" smtClean="0">
                <a:sym typeface="Wingdings"/>
              </a:rPr>
              <a:t> no hardware trigger possible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800" dirty="0" smtClean="0"/>
              <a:t>Quasi continuous beam with maximum interaction rate of 20 MHz </a:t>
            </a:r>
            <a:r>
              <a:rPr lang="en-US" sz="1800" dirty="0" smtClean="0">
                <a:sym typeface="Wingdings"/>
              </a:rPr>
              <a:t> Poisson distribution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800" dirty="0" smtClean="0">
                <a:sym typeface="Wingdings"/>
              </a:rPr>
              <a:t>Raw data rate of 200 </a:t>
            </a:r>
            <a:r>
              <a:rPr lang="en-US" sz="1800" dirty="0" err="1" smtClean="0">
                <a:sym typeface="Wingdings"/>
              </a:rPr>
              <a:t>GByte</a:t>
            </a:r>
            <a:r>
              <a:rPr lang="en-US" sz="1800" dirty="0" smtClean="0">
                <a:sym typeface="Wingdings"/>
              </a:rPr>
              <a:t>/s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800" dirty="0" smtClean="0">
                <a:sym typeface="Wingdings"/>
              </a:rPr>
              <a:t>Reduction of 1000 needed for permanent storage </a:t>
            </a:r>
            <a:r>
              <a:rPr lang="en-US" sz="1800" i="1" dirty="0" smtClean="0">
                <a:sym typeface="Wingdings"/>
              </a:rPr>
              <a:t>O</a:t>
            </a:r>
            <a:r>
              <a:rPr lang="en-US" sz="1800" dirty="0" smtClean="0">
                <a:sym typeface="Wingdings"/>
              </a:rPr>
              <a:t>(</a:t>
            </a:r>
            <a:r>
              <a:rPr lang="en-US" sz="1800" dirty="0" err="1" smtClean="0">
                <a:sym typeface="Wingdings"/>
              </a:rPr>
              <a:t>PByte</a:t>
            </a:r>
            <a:r>
              <a:rPr lang="en-US" sz="1800" dirty="0" smtClean="0">
                <a:sym typeface="Wingdings"/>
              </a:rPr>
              <a:t>/year)  Online Event </a:t>
            </a:r>
            <a:r>
              <a:rPr lang="en-US" sz="1800" dirty="0" err="1" smtClean="0">
                <a:sym typeface="Wingdings"/>
              </a:rPr>
              <a:t>Filte</a:t>
            </a:r>
            <a:endParaRPr lang="en-US" sz="1800" dirty="0" smtClean="0">
              <a:sym typeface="Wingdings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48144"/>
            <a:ext cx="4176464" cy="31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Time-Based Simulation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 2" descr="EventDisplay_b_Event1_Isochrones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308304" y="5445224"/>
            <a:ext cx="1480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Single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Time-Based Simulation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 2" descr="EventDisplay_b_Event1_timebased_Isochrones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308304" y="5445224"/>
            <a:ext cx="18011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 MHz overlap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o 267"/>
          <p:cNvGrpSpPr>
            <a:grpSpLocks/>
          </p:cNvGrpSpPr>
          <p:nvPr/>
        </p:nvGrpSpPr>
        <p:grpSpPr bwMode="auto">
          <a:xfrm>
            <a:off x="755650" y="1196975"/>
            <a:ext cx="7272338" cy="1881188"/>
            <a:chOff x="1187624" y="3933056"/>
            <a:chExt cx="7272808" cy="1881500"/>
          </a:xfrm>
        </p:grpSpPr>
        <p:cxnSp>
          <p:nvCxnSpPr>
            <p:cNvPr id="2" name="Gerade Verbindung 4"/>
            <p:cNvCxnSpPr/>
            <p:nvPr/>
          </p:nvCxnSpPr>
          <p:spPr>
            <a:xfrm>
              <a:off x="2483108" y="3950522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Gerade Verbindung 7"/>
            <p:cNvCxnSpPr/>
            <p:nvPr/>
          </p:nvCxnSpPr>
          <p:spPr>
            <a:xfrm>
              <a:off x="2564076" y="3950522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8"/>
            <p:cNvCxnSpPr/>
            <p:nvPr/>
          </p:nvCxnSpPr>
          <p:spPr>
            <a:xfrm>
              <a:off x="2716486" y="3950522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9"/>
            <p:cNvCxnSpPr/>
            <p:nvPr/>
          </p:nvCxnSpPr>
          <p:spPr>
            <a:xfrm>
              <a:off x="2772051" y="3950522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10"/>
            <p:cNvCxnSpPr/>
            <p:nvPr/>
          </p:nvCxnSpPr>
          <p:spPr>
            <a:xfrm>
              <a:off x="2916524" y="3950522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11"/>
            <p:cNvCxnSpPr/>
            <p:nvPr/>
          </p:nvCxnSpPr>
          <p:spPr>
            <a:xfrm>
              <a:off x="3419793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2"/>
            <p:cNvCxnSpPr/>
            <p:nvPr/>
          </p:nvCxnSpPr>
          <p:spPr>
            <a:xfrm>
              <a:off x="3500761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3"/>
            <p:cNvCxnSpPr/>
            <p:nvPr/>
          </p:nvCxnSpPr>
          <p:spPr>
            <a:xfrm>
              <a:off x="3653171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4"/>
            <p:cNvCxnSpPr/>
            <p:nvPr/>
          </p:nvCxnSpPr>
          <p:spPr>
            <a:xfrm>
              <a:off x="3707150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5"/>
            <p:cNvCxnSpPr/>
            <p:nvPr/>
          </p:nvCxnSpPr>
          <p:spPr>
            <a:xfrm>
              <a:off x="3851621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6"/>
            <p:cNvCxnSpPr/>
            <p:nvPr/>
          </p:nvCxnSpPr>
          <p:spPr>
            <a:xfrm>
              <a:off x="3924651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7"/>
            <p:cNvCxnSpPr/>
            <p:nvPr/>
          </p:nvCxnSpPr>
          <p:spPr>
            <a:xfrm>
              <a:off x="4004031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8"/>
            <p:cNvCxnSpPr/>
            <p:nvPr/>
          </p:nvCxnSpPr>
          <p:spPr>
            <a:xfrm>
              <a:off x="4156441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9"/>
            <p:cNvCxnSpPr/>
            <p:nvPr/>
          </p:nvCxnSpPr>
          <p:spPr>
            <a:xfrm>
              <a:off x="4212007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0"/>
            <p:cNvCxnSpPr/>
            <p:nvPr/>
          </p:nvCxnSpPr>
          <p:spPr>
            <a:xfrm>
              <a:off x="4356479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1"/>
            <p:cNvCxnSpPr/>
            <p:nvPr/>
          </p:nvCxnSpPr>
          <p:spPr>
            <a:xfrm>
              <a:off x="4932779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2"/>
            <p:cNvCxnSpPr/>
            <p:nvPr/>
          </p:nvCxnSpPr>
          <p:spPr>
            <a:xfrm>
              <a:off x="5075663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3"/>
            <p:cNvCxnSpPr/>
            <p:nvPr/>
          </p:nvCxnSpPr>
          <p:spPr>
            <a:xfrm>
              <a:off x="5164569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4"/>
            <p:cNvCxnSpPr/>
            <p:nvPr/>
          </p:nvCxnSpPr>
          <p:spPr>
            <a:xfrm>
              <a:off x="5220135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5"/>
            <p:cNvCxnSpPr/>
            <p:nvPr/>
          </p:nvCxnSpPr>
          <p:spPr>
            <a:xfrm>
              <a:off x="5291577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6"/>
            <p:cNvCxnSpPr/>
            <p:nvPr/>
          </p:nvCxnSpPr>
          <p:spPr>
            <a:xfrm>
              <a:off x="5651963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7"/>
            <p:cNvCxnSpPr/>
            <p:nvPr/>
          </p:nvCxnSpPr>
          <p:spPr>
            <a:xfrm>
              <a:off x="5732931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8"/>
            <p:cNvCxnSpPr/>
            <p:nvPr/>
          </p:nvCxnSpPr>
          <p:spPr>
            <a:xfrm>
              <a:off x="5885341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9"/>
            <p:cNvCxnSpPr/>
            <p:nvPr/>
          </p:nvCxnSpPr>
          <p:spPr>
            <a:xfrm>
              <a:off x="5940906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0"/>
            <p:cNvCxnSpPr/>
            <p:nvPr/>
          </p:nvCxnSpPr>
          <p:spPr>
            <a:xfrm>
              <a:off x="6083790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1"/>
            <p:cNvCxnSpPr/>
            <p:nvPr/>
          </p:nvCxnSpPr>
          <p:spPr>
            <a:xfrm>
              <a:off x="6156820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2"/>
            <p:cNvCxnSpPr/>
            <p:nvPr/>
          </p:nvCxnSpPr>
          <p:spPr>
            <a:xfrm>
              <a:off x="6236200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3"/>
            <p:cNvCxnSpPr/>
            <p:nvPr/>
          </p:nvCxnSpPr>
          <p:spPr>
            <a:xfrm>
              <a:off x="6388610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4"/>
            <p:cNvCxnSpPr/>
            <p:nvPr/>
          </p:nvCxnSpPr>
          <p:spPr>
            <a:xfrm>
              <a:off x="6444177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5"/>
            <p:cNvCxnSpPr/>
            <p:nvPr/>
          </p:nvCxnSpPr>
          <p:spPr>
            <a:xfrm>
              <a:off x="6588648" y="3933056"/>
              <a:ext cx="0" cy="287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Geschweifte Klammer links 37"/>
            <p:cNvSpPr/>
            <p:nvPr/>
          </p:nvSpPr>
          <p:spPr>
            <a:xfrm rot="16200000">
              <a:off x="2591848" y="4113297"/>
              <a:ext cx="215936" cy="576299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Geschweifte Klammer links 38"/>
            <p:cNvSpPr/>
            <p:nvPr/>
          </p:nvSpPr>
          <p:spPr>
            <a:xfrm rot="16200000">
              <a:off x="3780169" y="3861662"/>
              <a:ext cx="215936" cy="107957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Geschweifte Klammer links 39"/>
            <p:cNvSpPr/>
            <p:nvPr/>
          </p:nvSpPr>
          <p:spPr>
            <a:xfrm rot="16200000">
              <a:off x="5004211" y="4149017"/>
              <a:ext cx="215936" cy="50485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Geschweifte Klammer links 40"/>
            <p:cNvSpPr/>
            <p:nvPr/>
          </p:nvSpPr>
          <p:spPr>
            <a:xfrm rot="16200000">
              <a:off x="6012338" y="3861662"/>
              <a:ext cx="215936" cy="107957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Gerade Verbindung 41"/>
            <p:cNvCxnSpPr/>
            <p:nvPr/>
          </p:nvCxnSpPr>
          <p:spPr>
            <a:xfrm>
              <a:off x="2483108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2"/>
            <p:cNvCxnSpPr/>
            <p:nvPr/>
          </p:nvCxnSpPr>
          <p:spPr>
            <a:xfrm>
              <a:off x="2564076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43"/>
            <p:cNvCxnSpPr/>
            <p:nvPr/>
          </p:nvCxnSpPr>
          <p:spPr>
            <a:xfrm>
              <a:off x="2716486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44"/>
            <p:cNvCxnSpPr/>
            <p:nvPr/>
          </p:nvCxnSpPr>
          <p:spPr>
            <a:xfrm>
              <a:off x="2772051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5"/>
            <p:cNvCxnSpPr/>
            <p:nvPr/>
          </p:nvCxnSpPr>
          <p:spPr>
            <a:xfrm>
              <a:off x="2916524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6"/>
            <p:cNvCxnSpPr/>
            <p:nvPr/>
          </p:nvCxnSpPr>
          <p:spPr>
            <a:xfrm>
              <a:off x="341979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7"/>
            <p:cNvCxnSpPr/>
            <p:nvPr/>
          </p:nvCxnSpPr>
          <p:spPr>
            <a:xfrm>
              <a:off x="350076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8"/>
            <p:cNvCxnSpPr/>
            <p:nvPr/>
          </p:nvCxnSpPr>
          <p:spPr>
            <a:xfrm>
              <a:off x="365317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9"/>
            <p:cNvCxnSpPr/>
            <p:nvPr/>
          </p:nvCxnSpPr>
          <p:spPr>
            <a:xfrm>
              <a:off x="370715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50"/>
            <p:cNvCxnSpPr/>
            <p:nvPr/>
          </p:nvCxnSpPr>
          <p:spPr>
            <a:xfrm>
              <a:off x="385162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51"/>
            <p:cNvCxnSpPr/>
            <p:nvPr/>
          </p:nvCxnSpPr>
          <p:spPr>
            <a:xfrm>
              <a:off x="392465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52"/>
            <p:cNvCxnSpPr/>
            <p:nvPr/>
          </p:nvCxnSpPr>
          <p:spPr>
            <a:xfrm>
              <a:off x="400403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3"/>
            <p:cNvCxnSpPr/>
            <p:nvPr/>
          </p:nvCxnSpPr>
          <p:spPr>
            <a:xfrm>
              <a:off x="415644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54"/>
            <p:cNvCxnSpPr/>
            <p:nvPr/>
          </p:nvCxnSpPr>
          <p:spPr>
            <a:xfrm>
              <a:off x="421200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5"/>
            <p:cNvCxnSpPr/>
            <p:nvPr/>
          </p:nvCxnSpPr>
          <p:spPr>
            <a:xfrm>
              <a:off x="435647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6"/>
            <p:cNvCxnSpPr/>
            <p:nvPr/>
          </p:nvCxnSpPr>
          <p:spPr>
            <a:xfrm>
              <a:off x="493277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7"/>
            <p:cNvCxnSpPr/>
            <p:nvPr/>
          </p:nvCxnSpPr>
          <p:spPr>
            <a:xfrm>
              <a:off x="507566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8"/>
            <p:cNvCxnSpPr/>
            <p:nvPr/>
          </p:nvCxnSpPr>
          <p:spPr>
            <a:xfrm>
              <a:off x="516456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9"/>
            <p:cNvCxnSpPr/>
            <p:nvPr/>
          </p:nvCxnSpPr>
          <p:spPr>
            <a:xfrm>
              <a:off x="522013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60"/>
            <p:cNvCxnSpPr/>
            <p:nvPr/>
          </p:nvCxnSpPr>
          <p:spPr>
            <a:xfrm>
              <a:off x="529157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61"/>
            <p:cNvCxnSpPr/>
            <p:nvPr/>
          </p:nvCxnSpPr>
          <p:spPr>
            <a:xfrm>
              <a:off x="565196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62"/>
            <p:cNvCxnSpPr/>
            <p:nvPr/>
          </p:nvCxnSpPr>
          <p:spPr>
            <a:xfrm>
              <a:off x="573293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63"/>
            <p:cNvCxnSpPr/>
            <p:nvPr/>
          </p:nvCxnSpPr>
          <p:spPr>
            <a:xfrm>
              <a:off x="588534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64"/>
            <p:cNvCxnSpPr/>
            <p:nvPr/>
          </p:nvCxnSpPr>
          <p:spPr>
            <a:xfrm>
              <a:off x="5940906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65"/>
            <p:cNvCxnSpPr/>
            <p:nvPr/>
          </p:nvCxnSpPr>
          <p:spPr>
            <a:xfrm>
              <a:off x="608379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6"/>
            <p:cNvCxnSpPr/>
            <p:nvPr/>
          </p:nvCxnSpPr>
          <p:spPr>
            <a:xfrm>
              <a:off x="615682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7"/>
            <p:cNvCxnSpPr/>
            <p:nvPr/>
          </p:nvCxnSpPr>
          <p:spPr>
            <a:xfrm>
              <a:off x="623620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8"/>
            <p:cNvCxnSpPr/>
            <p:nvPr/>
          </p:nvCxnSpPr>
          <p:spPr>
            <a:xfrm>
              <a:off x="638861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9"/>
            <p:cNvCxnSpPr/>
            <p:nvPr/>
          </p:nvCxnSpPr>
          <p:spPr>
            <a:xfrm>
              <a:off x="644417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70"/>
            <p:cNvCxnSpPr/>
            <p:nvPr/>
          </p:nvCxnSpPr>
          <p:spPr>
            <a:xfrm>
              <a:off x="658864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71"/>
            <p:cNvCxnSpPr/>
            <p:nvPr/>
          </p:nvCxnSpPr>
          <p:spPr>
            <a:xfrm>
              <a:off x="2916524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72"/>
            <p:cNvCxnSpPr/>
            <p:nvPr/>
          </p:nvCxnSpPr>
          <p:spPr>
            <a:xfrm>
              <a:off x="2995904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73"/>
            <p:cNvCxnSpPr/>
            <p:nvPr/>
          </p:nvCxnSpPr>
          <p:spPr>
            <a:xfrm>
              <a:off x="3148314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74"/>
            <p:cNvCxnSpPr/>
            <p:nvPr/>
          </p:nvCxnSpPr>
          <p:spPr>
            <a:xfrm>
              <a:off x="3203879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75"/>
            <p:cNvCxnSpPr/>
            <p:nvPr/>
          </p:nvCxnSpPr>
          <p:spPr>
            <a:xfrm>
              <a:off x="3348352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6"/>
            <p:cNvCxnSpPr/>
            <p:nvPr/>
          </p:nvCxnSpPr>
          <p:spPr>
            <a:xfrm>
              <a:off x="385162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7"/>
            <p:cNvCxnSpPr/>
            <p:nvPr/>
          </p:nvCxnSpPr>
          <p:spPr>
            <a:xfrm>
              <a:off x="393258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8"/>
            <p:cNvCxnSpPr/>
            <p:nvPr/>
          </p:nvCxnSpPr>
          <p:spPr>
            <a:xfrm>
              <a:off x="408499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9"/>
            <p:cNvCxnSpPr/>
            <p:nvPr/>
          </p:nvCxnSpPr>
          <p:spPr>
            <a:xfrm>
              <a:off x="414056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80"/>
            <p:cNvCxnSpPr/>
            <p:nvPr/>
          </p:nvCxnSpPr>
          <p:spPr>
            <a:xfrm>
              <a:off x="428344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81"/>
            <p:cNvCxnSpPr/>
            <p:nvPr/>
          </p:nvCxnSpPr>
          <p:spPr>
            <a:xfrm>
              <a:off x="435647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82"/>
            <p:cNvCxnSpPr/>
            <p:nvPr/>
          </p:nvCxnSpPr>
          <p:spPr>
            <a:xfrm>
              <a:off x="443585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83"/>
            <p:cNvCxnSpPr/>
            <p:nvPr/>
          </p:nvCxnSpPr>
          <p:spPr>
            <a:xfrm>
              <a:off x="458826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84"/>
            <p:cNvCxnSpPr/>
            <p:nvPr/>
          </p:nvCxnSpPr>
          <p:spPr>
            <a:xfrm>
              <a:off x="464383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85"/>
            <p:cNvCxnSpPr/>
            <p:nvPr/>
          </p:nvCxnSpPr>
          <p:spPr>
            <a:xfrm>
              <a:off x="478830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6"/>
            <p:cNvCxnSpPr/>
            <p:nvPr/>
          </p:nvCxnSpPr>
          <p:spPr>
            <a:xfrm>
              <a:off x="536460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7"/>
            <p:cNvCxnSpPr/>
            <p:nvPr/>
          </p:nvCxnSpPr>
          <p:spPr>
            <a:xfrm>
              <a:off x="550749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8"/>
            <p:cNvCxnSpPr/>
            <p:nvPr/>
          </p:nvCxnSpPr>
          <p:spPr>
            <a:xfrm>
              <a:off x="559639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9"/>
            <p:cNvCxnSpPr/>
            <p:nvPr/>
          </p:nvCxnSpPr>
          <p:spPr>
            <a:xfrm>
              <a:off x="565196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90"/>
            <p:cNvCxnSpPr/>
            <p:nvPr/>
          </p:nvCxnSpPr>
          <p:spPr>
            <a:xfrm>
              <a:off x="572340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91"/>
            <p:cNvCxnSpPr/>
            <p:nvPr/>
          </p:nvCxnSpPr>
          <p:spPr>
            <a:xfrm>
              <a:off x="608379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92"/>
            <p:cNvCxnSpPr/>
            <p:nvPr/>
          </p:nvCxnSpPr>
          <p:spPr>
            <a:xfrm>
              <a:off x="616475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93"/>
            <p:cNvCxnSpPr/>
            <p:nvPr/>
          </p:nvCxnSpPr>
          <p:spPr>
            <a:xfrm>
              <a:off x="631716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94"/>
            <p:cNvCxnSpPr/>
            <p:nvPr/>
          </p:nvCxnSpPr>
          <p:spPr>
            <a:xfrm>
              <a:off x="637273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95"/>
            <p:cNvCxnSpPr/>
            <p:nvPr/>
          </p:nvCxnSpPr>
          <p:spPr>
            <a:xfrm>
              <a:off x="651561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6"/>
            <p:cNvCxnSpPr/>
            <p:nvPr/>
          </p:nvCxnSpPr>
          <p:spPr>
            <a:xfrm>
              <a:off x="658864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7"/>
            <p:cNvCxnSpPr/>
            <p:nvPr/>
          </p:nvCxnSpPr>
          <p:spPr>
            <a:xfrm>
              <a:off x="666802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8"/>
            <p:cNvCxnSpPr/>
            <p:nvPr/>
          </p:nvCxnSpPr>
          <p:spPr>
            <a:xfrm>
              <a:off x="682043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9"/>
            <p:cNvCxnSpPr/>
            <p:nvPr/>
          </p:nvCxnSpPr>
          <p:spPr>
            <a:xfrm>
              <a:off x="687600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100"/>
            <p:cNvCxnSpPr/>
            <p:nvPr/>
          </p:nvCxnSpPr>
          <p:spPr>
            <a:xfrm>
              <a:off x="7020476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101"/>
            <p:cNvCxnSpPr/>
            <p:nvPr/>
          </p:nvCxnSpPr>
          <p:spPr>
            <a:xfrm>
              <a:off x="3203879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102"/>
            <p:cNvCxnSpPr/>
            <p:nvPr/>
          </p:nvCxnSpPr>
          <p:spPr>
            <a:xfrm>
              <a:off x="3284848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103"/>
            <p:cNvCxnSpPr/>
            <p:nvPr/>
          </p:nvCxnSpPr>
          <p:spPr>
            <a:xfrm>
              <a:off x="3437257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104"/>
            <p:cNvCxnSpPr/>
            <p:nvPr/>
          </p:nvCxnSpPr>
          <p:spPr>
            <a:xfrm>
              <a:off x="3491236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105"/>
            <p:cNvCxnSpPr/>
            <p:nvPr/>
          </p:nvCxnSpPr>
          <p:spPr>
            <a:xfrm>
              <a:off x="3635707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6"/>
            <p:cNvCxnSpPr/>
            <p:nvPr/>
          </p:nvCxnSpPr>
          <p:spPr>
            <a:xfrm>
              <a:off x="414056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7"/>
            <p:cNvCxnSpPr/>
            <p:nvPr/>
          </p:nvCxnSpPr>
          <p:spPr>
            <a:xfrm>
              <a:off x="421994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8"/>
            <p:cNvCxnSpPr/>
            <p:nvPr/>
          </p:nvCxnSpPr>
          <p:spPr>
            <a:xfrm>
              <a:off x="437235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9"/>
            <p:cNvCxnSpPr/>
            <p:nvPr/>
          </p:nvCxnSpPr>
          <p:spPr>
            <a:xfrm>
              <a:off x="442792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10"/>
            <p:cNvCxnSpPr/>
            <p:nvPr/>
          </p:nvCxnSpPr>
          <p:spPr>
            <a:xfrm>
              <a:off x="457239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11"/>
            <p:cNvCxnSpPr/>
            <p:nvPr/>
          </p:nvCxnSpPr>
          <p:spPr>
            <a:xfrm>
              <a:off x="464383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12"/>
            <p:cNvCxnSpPr/>
            <p:nvPr/>
          </p:nvCxnSpPr>
          <p:spPr>
            <a:xfrm>
              <a:off x="472480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13"/>
            <p:cNvCxnSpPr/>
            <p:nvPr/>
          </p:nvCxnSpPr>
          <p:spPr>
            <a:xfrm>
              <a:off x="487721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14"/>
            <p:cNvCxnSpPr/>
            <p:nvPr/>
          </p:nvCxnSpPr>
          <p:spPr>
            <a:xfrm>
              <a:off x="493277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15"/>
            <p:cNvCxnSpPr/>
            <p:nvPr/>
          </p:nvCxnSpPr>
          <p:spPr>
            <a:xfrm>
              <a:off x="507566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6"/>
            <p:cNvCxnSpPr/>
            <p:nvPr/>
          </p:nvCxnSpPr>
          <p:spPr>
            <a:xfrm>
              <a:off x="565196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7"/>
            <p:cNvCxnSpPr/>
            <p:nvPr/>
          </p:nvCxnSpPr>
          <p:spPr>
            <a:xfrm>
              <a:off x="579643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8"/>
            <p:cNvCxnSpPr/>
            <p:nvPr/>
          </p:nvCxnSpPr>
          <p:spPr>
            <a:xfrm>
              <a:off x="588534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9"/>
            <p:cNvCxnSpPr/>
            <p:nvPr/>
          </p:nvCxnSpPr>
          <p:spPr>
            <a:xfrm>
              <a:off x="5940906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20"/>
            <p:cNvCxnSpPr/>
            <p:nvPr/>
          </p:nvCxnSpPr>
          <p:spPr>
            <a:xfrm>
              <a:off x="601234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21"/>
            <p:cNvCxnSpPr/>
            <p:nvPr/>
          </p:nvCxnSpPr>
          <p:spPr>
            <a:xfrm>
              <a:off x="637273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22"/>
            <p:cNvCxnSpPr/>
            <p:nvPr/>
          </p:nvCxnSpPr>
          <p:spPr>
            <a:xfrm>
              <a:off x="645211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23"/>
            <p:cNvCxnSpPr/>
            <p:nvPr/>
          </p:nvCxnSpPr>
          <p:spPr>
            <a:xfrm>
              <a:off x="660452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24"/>
            <p:cNvCxnSpPr/>
            <p:nvPr/>
          </p:nvCxnSpPr>
          <p:spPr>
            <a:xfrm>
              <a:off x="666009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25"/>
            <p:cNvCxnSpPr/>
            <p:nvPr/>
          </p:nvCxnSpPr>
          <p:spPr>
            <a:xfrm>
              <a:off x="680456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6"/>
            <p:cNvCxnSpPr/>
            <p:nvPr/>
          </p:nvCxnSpPr>
          <p:spPr>
            <a:xfrm>
              <a:off x="687600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7"/>
            <p:cNvCxnSpPr/>
            <p:nvPr/>
          </p:nvCxnSpPr>
          <p:spPr>
            <a:xfrm>
              <a:off x="695697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8"/>
            <p:cNvCxnSpPr/>
            <p:nvPr/>
          </p:nvCxnSpPr>
          <p:spPr>
            <a:xfrm>
              <a:off x="710938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9"/>
            <p:cNvCxnSpPr/>
            <p:nvPr/>
          </p:nvCxnSpPr>
          <p:spPr>
            <a:xfrm>
              <a:off x="716494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30"/>
            <p:cNvCxnSpPr/>
            <p:nvPr/>
          </p:nvCxnSpPr>
          <p:spPr>
            <a:xfrm>
              <a:off x="730783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31"/>
            <p:cNvCxnSpPr/>
            <p:nvPr/>
          </p:nvCxnSpPr>
          <p:spPr>
            <a:xfrm>
              <a:off x="3707150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32"/>
            <p:cNvCxnSpPr/>
            <p:nvPr/>
          </p:nvCxnSpPr>
          <p:spPr>
            <a:xfrm>
              <a:off x="3788117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33"/>
            <p:cNvCxnSpPr/>
            <p:nvPr/>
          </p:nvCxnSpPr>
          <p:spPr>
            <a:xfrm>
              <a:off x="3940527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34"/>
            <p:cNvCxnSpPr/>
            <p:nvPr/>
          </p:nvCxnSpPr>
          <p:spPr>
            <a:xfrm>
              <a:off x="3996093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35"/>
            <p:cNvCxnSpPr/>
            <p:nvPr/>
          </p:nvCxnSpPr>
          <p:spPr>
            <a:xfrm>
              <a:off x="4140565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6"/>
            <p:cNvCxnSpPr/>
            <p:nvPr/>
          </p:nvCxnSpPr>
          <p:spPr>
            <a:xfrm>
              <a:off x="464383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7"/>
            <p:cNvCxnSpPr/>
            <p:nvPr/>
          </p:nvCxnSpPr>
          <p:spPr>
            <a:xfrm>
              <a:off x="472480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8"/>
            <p:cNvCxnSpPr/>
            <p:nvPr/>
          </p:nvCxnSpPr>
          <p:spPr>
            <a:xfrm>
              <a:off x="487721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9"/>
            <p:cNvCxnSpPr/>
            <p:nvPr/>
          </p:nvCxnSpPr>
          <p:spPr>
            <a:xfrm>
              <a:off x="493277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40"/>
            <p:cNvCxnSpPr/>
            <p:nvPr/>
          </p:nvCxnSpPr>
          <p:spPr>
            <a:xfrm>
              <a:off x="507566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41"/>
            <p:cNvCxnSpPr/>
            <p:nvPr/>
          </p:nvCxnSpPr>
          <p:spPr>
            <a:xfrm>
              <a:off x="514869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42"/>
            <p:cNvCxnSpPr/>
            <p:nvPr/>
          </p:nvCxnSpPr>
          <p:spPr>
            <a:xfrm>
              <a:off x="522807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43"/>
            <p:cNvCxnSpPr/>
            <p:nvPr/>
          </p:nvCxnSpPr>
          <p:spPr>
            <a:xfrm>
              <a:off x="538048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44"/>
            <p:cNvCxnSpPr/>
            <p:nvPr/>
          </p:nvCxnSpPr>
          <p:spPr>
            <a:xfrm>
              <a:off x="543604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45"/>
            <p:cNvCxnSpPr/>
            <p:nvPr/>
          </p:nvCxnSpPr>
          <p:spPr>
            <a:xfrm>
              <a:off x="558052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6"/>
            <p:cNvCxnSpPr/>
            <p:nvPr/>
          </p:nvCxnSpPr>
          <p:spPr>
            <a:xfrm>
              <a:off x="615682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7"/>
            <p:cNvCxnSpPr/>
            <p:nvPr/>
          </p:nvCxnSpPr>
          <p:spPr>
            <a:xfrm>
              <a:off x="629970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8"/>
            <p:cNvCxnSpPr/>
            <p:nvPr/>
          </p:nvCxnSpPr>
          <p:spPr>
            <a:xfrm>
              <a:off x="638861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9"/>
            <p:cNvCxnSpPr/>
            <p:nvPr/>
          </p:nvCxnSpPr>
          <p:spPr>
            <a:xfrm>
              <a:off x="644417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50"/>
            <p:cNvCxnSpPr/>
            <p:nvPr/>
          </p:nvCxnSpPr>
          <p:spPr>
            <a:xfrm>
              <a:off x="651561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51"/>
            <p:cNvCxnSpPr/>
            <p:nvPr/>
          </p:nvCxnSpPr>
          <p:spPr>
            <a:xfrm>
              <a:off x="687600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52"/>
            <p:cNvCxnSpPr/>
            <p:nvPr/>
          </p:nvCxnSpPr>
          <p:spPr>
            <a:xfrm>
              <a:off x="695697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53"/>
            <p:cNvCxnSpPr/>
            <p:nvPr/>
          </p:nvCxnSpPr>
          <p:spPr>
            <a:xfrm>
              <a:off x="710938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54"/>
            <p:cNvCxnSpPr/>
            <p:nvPr/>
          </p:nvCxnSpPr>
          <p:spPr>
            <a:xfrm>
              <a:off x="716494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55"/>
            <p:cNvCxnSpPr/>
            <p:nvPr/>
          </p:nvCxnSpPr>
          <p:spPr>
            <a:xfrm>
              <a:off x="730783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6"/>
            <p:cNvCxnSpPr/>
            <p:nvPr/>
          </p:nvCxnSpPr>
          <p:spPr>
            <a:xfrm>
              <a:off x="738086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7"/>
            <p:cNvCxnSpPr/>
            <p:nvPr/>
          </p:nvCxnSpPr>
          <p:spPr>
            <a:xfrm>
              <a:off x="746024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58"/>
            <p:cNvCxnSpPr/>
            <p:nvPr/>
          </p:nvCxnSpPr>
          <p:spPr>
            <a:xfrm>
              <a:off x="761265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9"/>
            <p:cNvCxnSpPr/>
            <p:nvPr/>
          </p:nvCxnSpPr>
          <p:spPr>
            <a:xfrm>
              <a:off x="766821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60"/>
            <p:cNvCxnSpPr/>
            <p:nvPr/>
          </p:nvCxnSpPr>
          <p:spPr>
            <a:xfrm>
              <a:off x="781269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1"/>
            <p:cNvCxnSpPr/>
            <p:nvPr/>
          </p:nvCxnSpPr>
          <p:spPr>
            <a:xfrm>
              <a:off x="4356479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62"/>
            <p:cNvCxnSpPr/>
            <p:nvPr/>
          </p:nvCxnSpPr>
          <p:spPr>
            <a:xfrm>
              <a:off x="4435859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63"/>
            <p:cNvCxnSpPr/>
            <p:nvPr/>
          </p:nvCxnSpPr>
          <p:spPr>
            <a:xfrm>
              <a:off x="4588269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64"/>
            <p:cNvCxnSpPr/>
            <p:nvPr/>
          </p:nvCxnSpPr>
          <p:spPr>
            <a:xfrm>
              <a:off x="4643835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165"/>
            <p:cNvCxnSpPr/>
            <p:nvPr/>
          </p:nvCxnSpPr>
          <p:spPr>
            <a:xfrm>
              <a:off x="4788307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6"/>
            <p:cNvCxnSpPr/>
            <p:nvPr/>
          </p:nvCxnSpPr>
          <p:spPr>
            <a:xfrm>
              <a:off x="529157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167"/>
            <p:cNvCxnSpPr/>
            <p:nvPr/>
          </p:nvCxnSpPr>
          <p:spPr>
            <a:xfrm>
              <a:off x="537254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8"/>
            <p:cNvCxnSpPr/>
            <p:nvPr/>
          </p:nvCxnSpPr>
          <p:spPr>
            <a:xfrm>
              <a:off x="552495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69"/>
            <p:cNvCxnSpPr/>
            <p:nvPr/>
          </p:nvCxnSpPr>
          <p:spPr>
            <a:xfrm>
              <a:off x="558052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70"/>
            <p:cNvCxnSpPr/>
            <p:nvPr/>
          </p:nvCxnSpPr>
          <p:spPr>
            <a:xfrm>
              <a:off x="572340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 Verbindung 171"/>
            <p:cNvCxnSpPr/>
            <p:nvPr/>
          </p:nvCxnSpPr>
          <p:spPr>
            <a:xfrm>
              <a:off x="579643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72"/>
            <p:cNvCxnSpPr/>
            <p:nvPr/>
          </p:nvCxnSpPr>
          <p:spPr>
            <a:xfrm>
              <a:off x="587581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73"/>
            <p:cNvCxnSpPr/>
            <p:nvPr/>
          </p:nvCxnSpPr>
          <p:spPr>
            <a:xfrm>
              <a:off x="602822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74"/>
            <p:cNvCxnSpPr/>
            <p:nvPr/>
          </p:nvCxnSpPr>
          <p:spPr>
            <a:xfrm>
              <a:off x="608379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75"/>
            <p:cNvCxnSpPr/>
            <p:nvPr/>
          </p:nvCxnSpPr>
          <p:spPr>
            <a:xfrm>
              <a:off x="622826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 Verbindung 176"/>
            <p:cNvCxnSpPr/>
            <p:nvPr/>
          </p:nvCxnSpPr>
          <p:spPr>
            <a:xfrm>
              <a:off x="680456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7"/>
            <p:cNvCxnSpPr/>
            <p:nvPr/>
          </p:nvCxnSpPr>
          <p:spPr>
            <a:xfrm>
              <a:off x="694903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8"/>
            <p:cNvCxnSpPr/>
            <p:nvPr/>
          </p:nvCxnSpPr>
          <p:spPr>
            <a:xfrm>
              <a:off x="703635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179"/>
            <p:cNvCxnSpPr/>
            <p:nvPr/>
          </p:nvCxnSpPr>
          <p:spPr>
            <a:xfrm>
              <a:off x="709191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80"/>
            <p:cNvCxnSpPr/>
            <p:nvPr/>
          </p:nvCxnSpPr>
          <p:spPr>
            <a:xfrm>
              <a:off x="716494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81"/>
            <p:cNvCxnSpPr/>
            <p:nvPr/>
          </p:nvCxnSpPr>
          <p:spPr>
            <a:xfrm>
              <a:off x="7523746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 Verbindung 182"/>
            <p:cNvCxnSpPr/>
            <p:nvPr/>
          </p:nvCxnSpPr>
          <p:spPr>
            <a:xfrm>
              <a:off x="760471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83"/>
            <p:cNvCxnSpPr/>
            <p:nvPr/>
          </p:nvCxnSpPr>
          <p:spPr>
            <a:xfrm>
              <a:off x="775712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84"/>
            <p:cNvCxnSpPr/>
            <p:nvPr/>
          </p:nvCxnSpPr>
          <p:spPr>
            <a:xfrm>
              <a:off x="781269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 Verbindung 185"/>
            <p:cNvCxnSpPr/>
            <p:nvPr/>
          </p:nvCxnSpPr>
          <p:spPr>
            <a:xfrm>
              <a:off x="795716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6"/>
            <p:cNvCxnSpPr/>
            <p:nvPr/>
          </p:nvCxnSpPr>
          <p:spPr>
            <a:xfrm>
              <a:off x="802860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7"/>
            <p:cNvCxnSpPr/>
            <p:nvPr/>
          </p:nvCxnSpPr>
          <p:spPr>
            <a:xfrm>
              <a:off x="810798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8"/>
            <p:cNvCxnSpPr/>
            <p:nvPr/>
          </p:nvCxnSpPr>
          <p:spPr>
            <a:xfrm>
              <a:off x="8260394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Gerade Verbindung 189"/>
            <p:cNvCxnSpPr/>
            <p:nvPr/>
          </p:nvCxnSpPr>
          <p:spPr>
            <a:xfrm>
              <a:off x="831596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90"/>
            <p:cNvCxnSpPr/>
            <p:nvPr/>
          </p:nvCxnSpPr>
          <p:spPr>
            <a:xfrm>
              <a:off x="846043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93"/>
            <p:cNvCxnSpPr/>
            <p:nvPr/>
          </p:nvCxnSpPr>
          <p:spPr>
            <a:xfrm>
              <a:off x="2124310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 Verbindung 194"/>
            <p:cNvCxnSpPr/>
            <p:nvPr/>
          </p:nvCxnSpPr>
          <p:spPr>
            <a:xfrm>
              <a:off x="2203690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95"/>
            <p:cNvCxnSpPr/>
            <p:nvPr/>
          </p:nvCxnSpPr>
          <p:spPr>
            <a:xfrm>
              <a:off x="2356100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96"/>
            <p:cNvCxnSpPr/>
            <p:nvPr/>
          </p:nvCxnSpPr>
          <p:spPr>
            <a:xfrm>
              <a:off x="2411666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97"/>
            <p:cNvCxnSpPr/>
            <p:nvPr/>
          </p:nvCxnSpPr>
          <p:spPr>
            <a:xfrm>
              <a:off x="2556137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8"/>
            <p:cNvCxnSpPr/>
            <p:nvPr/>
          </p:nvCxnSpPr>
          <p:spPr>
            <a:xfrm>
              <a:off x="3059408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Gerade Verbindung 199"/>
            <p:cNvCxnSpPr/>
            <p:nvPr/>
          </p:nvCxnSpPr>
          <p:spPr>
            <a:xfrm>
              <a:off x="314037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200"/>
            <p:cNvCxnSpPr/>
            <p:nvPr/>
          </p:nvCxnSpPr>
          <p:spPr>
            <a:xfrm>
              <a:off x="329278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201"/>
            <p:cNvCxnSpPr/>
            <p:nvPr/>
          </p:nvCxnSpPr>
          <p:spPr>
            <a:xfrm>
              <a:off x="3348352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202"/>
            <p:cNvCxnSpPr/>
            <p:nvPr/>
          </p:nvCxnSpPr>
          <p:spPr>
            <a:xfrm>
              <a:off x="3491236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203"/>
            <p:cNvCxnSpPr/>
            <p:nvPr/>
          </p:nvCxnSpPr>
          <p:spPr>
            <a:xfrm>
              <a:off x="3564266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204"/>
            <p:cNvCxnSpPr/>
            <p:nvPr/>
          </p:nvCxnSpPr>
          <p:spPr>
            <a:xfrm>
              <a:off x="3643646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205"/>
            <p:cNvCxnSpPr/>
            <p:nvPr/>
          </p:nvCxnSpPr>
          <p:spPr>
            <a:xfrm>
              <a:off x="3796056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206"/>
            <p:cNvCxnSpPr/>
            <p:nvPr/>
          </p:nvCxnSpPr>
          <p:spPr>
            <a:xfrm>
              <a:off x="385162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207"/>
            <p:cNvCxnSpPr/>
            <p:nvPr/>
          </p:nvCxnSpPr>
          <p:spPr>
            <a:xfrm>
              <a:off x="399609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8"/>
            <p:cNvCxnSpPr/>
            <p:nvPr/>
          </p:nvCxnSpPr>
          <p:spPr>
            <a:xfrm>
              <a:off x="457239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9"/>
            <p:cNvCxnSpPr/>
            <p:nvPr/>
          </p:nvCxnSpPr>
          <p:spPr>
            <a:xfrm>
              <a:off x="2556137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10"/>
            <p:cNvCxnSpPr/>
            <p:nvPr/>
          </p:nvCxnSpPr>
          <p:spPr>
            <a:xfrm>
              <a:off x="2635518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211"/>
            <p:cNvCxnSpPr/>
            <p:nvPr/>
          </p:nvCxnSpPr>
          <p:spPr>
            <a:xfrm>
              <a:off x="2787927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212"/>
            <p:cNvCxnSpPr/>
            <p:nvPr/>
          </p:nvCxnSpPr>
          <p:spPr>
            <a:xfrm>
              <a:off x="2843494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13"/>
            <p:cNvCxnSpPr/>
            <p:nvPr/>
          </p:nvCxnSpPr>
          <p:spPr>
            <a:xfrm>
              <a:off x="2987965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 Verbindung 214"/>
            <p:cNvCxnSpPr/>
            <p:nvPr/>
          </p:nvCxnSpPr>
          <p:spPr>
            <a:xfrm>
              <a:off x="3491236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15"/>
            <p:cNvCxnSpPr/>
            <p:nvPr/>
          </p:nvCxnSpPr>
          <p:spPr>
            <a:xfrm>
              <a:off x="357220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216"/>
            <p:cNvCxnSpPr/>
            <p:nvPr/>
          </p:nvCxnSpPr>
          <p:spPr>
            <a:xfrm>
              <a:off x="372461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17"/>
            <p:cNvCxnSpPr/>
            <p:nvPr/>
          </p:nvCxnSpPr>
          <p:spPr>
            <a:xfrm>
              <a:off x="378018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8"/>
            <p:cNvCxnSpPr/>
            <p:nvPr/>
          </p:nvCxnSpPr>
          <p:spPr>
            <a:xfrm>
              <a:off x="392465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Gerade Verbindung 219"/>
            <p:cNvCxnSpPr/>
            <p:nvPr/>
          </p:nvCxnSpPr>
          <p:spPr>
            <a:xfrm>
              <a:off x="399609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20"/>
            <p:cNvCxnSpPr/>
            <p:nvPr/>
          </p:nvCxnSpPr>
          <p:spPr>
            <a:xfrm>
              <a:off x="407706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 Verbindung 221"/>
            <p:cNvCxnSpPr/>
            <p:nvPr/>
          </p:nvCxnSpPr>
          <p:spPr>
            <a:xfrm>
              <a:off x="422947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22"/>
            <p:cNvCxnSpPr/>
            <p:nvPr/>
          </p:nvCxnSpPr>
          <p:spPr>
            <a:xfrm>
              <a:off x="428344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Gerade Verbindung 223"/>
            <p:cNvCxnSpPr/>
            <p:nvPr/>
          </p:nvCxnSpPr>
          <p:spPr>
            <a:xfrm>
              <a:off x="4427921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24"/>
            <p:cNvCxnSpPr/>
            <p:nvPr/>
          </p:nvCxnSpPr>
          <p:spPr>
            <a:xfrm>
              <a:off x="2843494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225"/>
            <p:cNvCxnSpPr/>
            <p:nvPr/>
          </p:nvCxnSpPr>
          <p:spPr>
            <a:xfrm>
              <a:off x="2924461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26"/>
            <p:cNvCxnSpPr/>
            <p:nvPr/>
          </p:nvCxnSpPr>
          <p:spPr>
            <a:xfrm>
              <a:off x="3076871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27"/>
            <p:cNvCxnSpPr/>
            <p:nvPr/>
          </p:nvCxnSpPr>
          <p:spPr>
            <a:xfrm>
              <a:off x="3132438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8"/>
            <p:cNvCxnSpPr/>
            <p:nvPr/>
          </p:nvCxnSpPr>
          <p:spPr>
            <a:xfrm>
              <a:off x="3275322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9"/>
            <p:cNvCxnSpPr/>
            <p:nvPr/>
          </p:nvCxnSpPr>
          <p:spPr>
            <a:xfrm>
              <a:off x="378018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230"/>
            <p:cNvCxnSpPr/>
            <p:nvPr/>
          </p:nvCxnSpPr>
          <p:spPr>
            <a:xfrm>
              <a:off x="385956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31"/>
            <p:cNvCxnSpPr/>
            <p:nvPr/>
          </p:nvCxnSpPr>
          <p:spPr>
            <a:xfrm>
              <a:off x="4011970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Gerade Verbindung 232"/>
            <p:cNvCxnSpPr/>
            <p:nvPr/>
          </p:nvCxnSpPr>
          <p:spPr>
            <a:xfrm>
              <a:off x="4067535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33"/>
            <p:cNvCxnSpPr/>
            <p:nvPr/>
          </p:nvCxnSpPr>
          <p:spPr>
            <a:xfrm>
              <a:off x="421200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Gerade Verbindung 234"/>
            <p:cNvCxnSpPr/>
            <p:nvPr/>
          </p:nvCxnSpPr>
          <p:spPr>
            <a:xfrm>
              <a:off x="428344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Gerade Verbindung 235"/>
            <p:cNvCxnSpPr/>
            <p:nvPr/>
          </p:nvCxnSpPr>
          <p:spPr>
            <a:xfrm>
              <a:off x="436441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Gerade Verbindung 236"/>
            <p:cNvCxnSpPr/>
            <p:nvPr/>
          </p:nvCxnSpPr>
          <p:spPr>
            <a:xfrm>
              <a:off x="451682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Gerade Verbindung 237"/>
            <p:cNvCxnSpPr/>
            <p:nvPr/>
          </p:nvCxnSpPr>
          <p:spPr>
            <a:xfrm>
              <a:off x="457239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Gerade Verbindung 238"/>
            <p:cNvCxnSpPr/>
            <p:nvPr/>
          </p:nvCxnSpPr>
          <p:spPr>
            <a:xfrm>
              <a:off x="3348352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Gerade Verbindung 239"/>
            <p:cNvCxnSpPr/>
            <p:nvPr/>
          </p:nvCxnSpPr>
          <p:spPr>
            <a:xfrm>
              <a:off x="3427732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 Verbindung 240"/>
            <p:cNvCxnSpPr/>
            <p:nvPr/>
          </p:nvCxnSpPr>
          <p:spPr>
            <a:xfrm>
              <a:off x="3580142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241"/>
            <p:cNvCxnSpPr/>
            <p:nvPr/>
          </p:nvCxnSpPr>
          <p:spPr>
            <a:xfrm>
              <a:off x="3635707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242"/>
            <p:cNvCxnSpPr/>
            <p:nvPr/>
          </p:nvCxnSpPr>
          <p:spPr>
            <a:xfrm>
              <a:off x="3780180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43"/>
            <p:cNvCxnSpPr/>
            <p:nvPr/>
          </p:nvCxnSpPr>
          <p:spPr>
            <a:xfrm>
              <a:off x="4283449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44"/>
            <p:cNvCxnSpPr/>
            <p:nvPr/>
          </p:nvCxnSpPr>
          <p:spPr>
            <a:xfrm>
              <a:off x="436441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45"/>
            <p:cNvCxnSpPr/>
            <p:nvPr/>
          </p:nvCxnSpPr>
          <p:spPr>
            <a:xfrm>
              <a:off x="4516827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 Verbindung 246"/>
            <p:cNvCxnSpPr/>
            <p:nvPr/>
          </p:nvCxnSpPr>
          <p:spPr>
            <a:xfrm>
              <a:off x="4572393" y="5012735"/>
              <a:ext cx="0" cy="288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247"/>
            <p:cNvCxnSpPr/>
            <p:nvPr/>
          </p:nvCxnSpPr>
          <p:spPr>
            <a:xfrm>
              <a:off x="3996093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8"/>
            <p:cNvCxnSpPr/>
            <p:nvPr/>
          </p:nvCxnSpPr>
          <p:spPr>
            <a:xfrm>
              <a:off x="4077061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 Verbindung 249"/>
            <p:cNvCxnSpPr/>
            <p:nvPr/>
          </p:nvCxnSpPr>
          <p:spPr>
            <a:xfrm>
              <a:off x="4229471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250"/>
            <p:cNvCxnSpPr/>
            <p:nvPr/>
          </p:nvCxnSpPr>
          <p:spPr>
            <a:xfrm>
              <a:off x="4283449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251"/>
            <p:cNvCxnSpPr/>
            <p:nvPr/>
          </p:nvCxnSpPr>
          <p:spPr>
            <a:xfrm>
              <a:off x="4427921" y="5030201"/>
              <a:ext cx="0" cy="28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71" name="Gruppierung 260"/>
            <p:cNvGrpSpPr>
              <a:grpSpLocks/>
            </p:cNvGrpSpPr>
            <p:nvPr/>
          </p:nvGrpSpPr>
          <p:grpSpPr bwMode="auto">
            <a:xfrm>
              <a:off x="2123728" y="4653136"/>
              <a:ext cx="2880320" cy="720080"/>
              <a:chOff x="2123728" y="4653136"/>
              <a:chExt cx="2880320" cy="720080"/>
            </a:xfrm>
          </p:grpSpPr>
          <p:cxnSp>
            <p:nvCxnSpPr>
              <p:cNvPr id="246" name="Gerade Verbindung 192"/>
              <p:cNvCxnSpPr/>
              <p:nvPr/>
            </p:nvCxnSpPr>
            <p:spPr>
              <a:xfrm>
                <a:off x="2411666" y="4653900"/>
                <a:ext cx="5762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 Verbindung 253"/>
              <p:cNvCxnSpPr/>
              <p:nvPr/>
            </p:nvCxnSpPr>
            <p:spPr>
              <a:xfrm flipH="1">
                <a:off x="2124309" y="4653900"/>
                <a:ext cx="287357" cy="28738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 Verbindung 255"/>
              <p:cNvCxnSpPr/>
              <p:nvPr/>
            </p:nvCxnSpPr>
            <p:spPr>
              <a:xfrm>
                <a:off x="2987965" y="4653900"/>
                <a:ext cx="2016255" cy="28738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 Verbindung 257"/>
              <p:cNvCxnSpPr/>
              <p:nvPr/>
            </p:nvCxnSpPr>
            <p:spPr>
              <a:xfrm>
                <a:off x="2124309" y="4941286"/>
                <a:ext cx="0" cy="43187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 Verbindung 258"/>
              <p:cNvCxnSpPr/>
              <p:nvPr/>
            </p:nvCxnSpPr>
            <p:spPr>
              <a:xfrm>
                <a:off x="5004220" y="4941286"/>
                <a:ext cx="0" cy="43187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72" name="Gruppierung 261"/>
            <p:cNvGrpSpPr>
              <a:grpSpLocks/>
            </p:cNvGrpSpPr>
            <p:nvPr/>
          </p:nvGrpSpPr>
          <p:grpSpPr bwMode="auto">
            <a:xfrm>
              <a:off x="3059832" y="4653136"/>
              <a:ext cx="2880320" cy="720080"/>
              <a:chOff x="2123728" y="4653136"/>
              <a:chExt cx="2880320" cy="720080"/>
            </a:xfrm>
          </p:grpSpPr>
          <p:cxnSp>
            <p:nvCxnSpPr>
              <p:cNvPr id="252" name="Gerade Verbindung 262"/>
              <p:cNvCxnSpPr/>
              <p:nvPr/>
            </p:nvCxnSpPr>
            <p:spPr>
              <a:xfrm>
                <a:off x="2412248" y="4653900"/>
                <a:ext cx="107957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 Verbindung 263"/>
              <p:cNvCxnSpPr/>
              <p:nvPr/>
            </p:nvCxnSpPr>
            <p:spPr>
              <a:xfrm flipH="1">
                <a:off x="2123304" y="4653900"/>
                <a:ext cx="288944" cy="28738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Gerade Verbindung 264"/>
              <p:cNvCxnSpPr/>
              <p:nvPr/>
            </p:nvCxnSpPr>
            <p:spPr>
              <a:xfrm>
                <a:off x="3491817" y="4653900"/>
                <a:ext cx="1512985" cy="28738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 Verbindung 265"/>
              <p:cNvCxnSpPr/>
              <p:nvPr/>
            </p:nvCxnSpPr>
            <p:spPr>
              <a:xfrm>
                <a:off x="2123304" y="4941286"/>
                <a:ext cx="0" cy="43187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 Verbindung 266"/>
              <p:cNvCxnSpPr/>
              <p:nvPr/>
            </p:nvCxnSpPr>
            <p:spPr>
              <a:xfrm>
                <a:off x="5004802" y="4941286"/>
                <a:ext cx="0" cy="43187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73" name="Gruppierung 270"/>
            <p:cNvGrpSpPr>
              <a:grpSpLocks/>
            </p:cNvGrpSpPr>
            <p:nvPr/>
          </p:nvGrpSpPr>
          <p:grpSpPr bwMode="auto">
            <a:xfrm>
              <a:off x="4644008" y="4653136"/>
              <a:ext cx="2736304" cy="720080"/>
              <a:chOff x="2123728" y="4653136"/>
              <a:chExt cx="2736304" cy="720080"/>
            </a:xfrm>
          </p:grpSpPr>
          <p:cxnSp>
            <p:nvCxnSpPr>
              <p:cNvPr id="258" name="Gerade Verbindung 271"/>
              <p:cNvCxnSpPr/>
              <p:nvPr/>
            </p:nvCxnSpPr>
            <p:spPr>
              <a:xfrm>
                <a:off x="2410911" y="4653900"/>
                <a:ext cx="433416" cy="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 Verbindung 272"/>
              <p:cNvCxnSpPr/>
              <p:nvPr/>
            </p:nvCxnSpPr>
            <p:spPr>
              <a:xfrm flipH="1">
                <a:off x="2123555" y="4653900"/>
                <a:ext cx="287356" cy="287385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 Verbindung 273"/>
              <p:cNvCxnSpPr/>
              <p:nvPr/>
            </p:nvCxnSpPr>
            <p:spPr>
              <a:xfrm>
                <a:off x="2844327" y="4653900"/>
                <a:ext cx="2016255" cy="287385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 Verbindung 274"/>
              <p:cNvCxnSpPr/>
              <p:nvPr/>
            </p:nvCxnSpPr>
            <p:spPr>
              <a:xfrm>
                <a:off x="2123555" y="4941286"/>
                <a:ext cx="0" cy="431871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 Verbindung 275"/>
              <p:cNvCxnSpPr/>
              <p:nvPr/>
            </p:nvCxnSpPr>
            <p:spPr>
              <a:xfrm>
                <a:off x="4860582" y="4941286"/>
                <a:ext cx="0" cy="431871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074" name="Textfeld 277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6976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/>
                <a:t>MVD</a:t>
              </a:r>
            </a:p>
          </p:txBody>
        </p:sp>
        <p:sp>
          <p:nvSpPr>
            <p:cNvPr id="35075" name="Textfeld 278"/>
            <p:cNvSpPr txBox="1">
              <a:spLocks noChangeArrowheads="1"/>
            </p:cNvSpPr>
            <p:nvPr/>
          </p:nvSpPr>
          <p:spPr bwMode="auto">
            <a:xfrm>
              <a:off x="1187624" y="5013176"/>
              <a:ext cx="620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/>
                <a:t>STT</a:t>
              </a:r>
            </a:p>
          </p:txBody>
        </p:sp>
        <p:sp>
          <p:nvSpPr>
            <p:cNvPr id="35076" name="Textfeld 279"/>
            <p:cNvSpPr txBox="1">
              <a:spLocks noChangeArrowheads="1"/>
            </p:cNvSpPr>
            <p:nvPr/>
          </p:nvSpPr>
          <p:spPr bwMode="auto">
            <a:xfrm>
              <a:off x="2771800" y="5445224"/>
              <a:ext cx="967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/>
                <a:t>Event 1</a:t>
              </a:r>
            </a:p>
          </p:txBody>
        </p:sp>
        <p:sp>
          <p:nvSpPr>
            <p:cNvPr id="35077" name="Textfeld 280"/>
            <p:cNvSpPr txBox="1">
              <a:spLocks noChangeArrowheads="1"/>
            </p:cNvSpPr>
            <p:nvPr/>
          </p:nvSpPr>
          <p:spPr bwMode="auto">
            <a:xfrm>
              <a:off x="4252627" y="5445224"/>
              <a:ext cx="967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Event 2</a:t>
              </a:r>
            </a:p>
          </p:txBody>
        </p:sp>
        <p:sp>
          <p:nvSpPr>
            <p:cNvPr id="35078" name="Textfeld 281"/>
            <p:cNvSpPr txBox="1">
              <a:spLocks noChangeArrowheads="1"/>
            </p:cNvSpPr>
            <p:nvPr/>
          </p:nvSpPr>
          <p:spPr bwMode="auto">
            <a:xfrm>
              <a:off x="5580112" y="5445224"/>
              <a:ext cx="967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8000"/>
                  </a:solidFill>
                </a:rPr>
                <a:t>Event 3</a:t>
              </a:r>
            </a:p>
          </p:txBody>
        </p:sp>
      </p:grpSp>
      <p:sp>
        <p:nvSpPr>
          <p:cNvPr id="34822" name="CasellaDiTesto 270"/>
          <p:cNvSpPr txBox="1">
            <a:spLocks noChangeArrowheads="1"/>
          </p:cNvSpPr>
          <p:nvPr/>
        </p:nvSpPr>
        <p:spPr bwMode="auto">
          <a:xfrm>
            <a:off x="323850" y="3543300"/>
            <a:ext cx="8170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Activities on the central tracker MVD + STT + GEM + EMC</a:t>
            </a:r>
          </a:p>
        </p:txBody>
      </p:sp>
      <p:pic>
        <p:nvPicPr>
          <p:cNvPr id="3482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3"/>
          <a:stretch>
            <a:fillRect/>
          </a:stretch>
        </p:blipFill>
        <p:spPr bwMode="auto">
          <a:xfrm>
            <a:off x="179388" y="4292600"/>
            <a:ext cx="331311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Immagine 2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4437063"/>
            <a:ext cx="42037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CasellaDiTesto 274"/>
          <p:cNvSpPr txBox="1">
            <a:spLocks noChangeArrowheads="1"/>
          </p:cNvSpPr>
          <p:nvPr/>
        </p:nvSpPr>
        <p:spPr bwMode="auto">
          <a:xfrm>
            <a:off x="611188" y="4581525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/>
              <a:t>EMC</a:t>
            </a:r>
          </a:p>
        </p:txBody>
      </p:sp>
      <p:sp>
        <p:nvSpPr>
          <p:cNvPr id="251" name="Titel 2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Time-Based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Rho package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Combine hits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Fit with constraints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Apply cuts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0848" y="1628800"/>
            <a:ext cx="2520280" cy="2866935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836712"/>
            <a:ext cx="3681155" cy="230425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501008"/>
            <a:ext cx="2608914" cy="249289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501008"/>
            <a:ext cx="4521124" cy="25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140968"/>
            <a:ext cx="4788024" cy="29925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64704"/>
            <a:ext cx="5292080" cy="33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Comments</a:t>
            </a:r>
            <a:endParaRPr lang="en-US" dirty="0"/>
          </a:p>
        </p:txBody>
      </p:sp>
      <p:pic>
        <p:nvPicPr>
          <p:cNvPr id="3" name="Bild 2" descr="Bildschirmfoto 2017-06-26 um 15.01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0" y="1844824"/>
            <a:ext cx="8734439" cy="33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Computing Wiki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place to find all different kind of information</a:t>
            </a:r>
          </a:p>
          <a:p>
            <a:pPr>
              <a:buFont typeface="Arial"/>
              <a:buChar char="•"/>
            </a:pPr>
            <a:r>
              <a:rPr lang="en-US" dirty="0" smtClean="0">
                <a:hlinkClick r:id="rId2"/>
              </a:rPr>
              <a:t>https://panda-wiki.gsi.de/cgi-bin/view/Computing</a:t>
            </a:r>
            <a:endParaRPr lang="en-US" dirty="0"/>
          </a:p>
        </p:txBody>
      </p:sp>
      <p:pic>
        <p:nvPicPr>
          <p:cNvPr id="4" name="Bild 3" descr="Bildschirmfoto 2017-06-14 um 10.3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571250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Computing Wiki</a:t>
            </a:r>
            <a:endParaRPr lang="en-US" dirty="0"/>
          </a:p>
        </p:txBody>
      </p:sp>
      <p:pic>
        <p:nvPicPr>
          <p:cNvPr id="4" name="Bild 3" descr="Bildschirmfoto 2017-06-14 um 10.43.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76"/>
          <a:stretch/>
        </p:blipFill>
        <p:spPr>
          <a:xfrm>
            <a:off x="2699792" y="692696"/>
            <a:ext cx="387867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9.4|11.1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4.7|6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2.9|17"/>
</p:tagLst>
</file>

<file path=ppt/theme/theme1.xml><?xml version="1.0" encoding="utf-8"?>
<a:theme xmlns:a="http://schemas.openxmlformats.org/drawingml/2006/main" name="PANDA_Meeting_Vorlage_v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PANDA_Meeting_Vorlage_v2.potx</Template>
  <TotalTime>0</TotalTime>
  <Words>883</Words>
  <Application>Microsoft Macintosh PowerPoint</Application>
  <PresentationFormat>Bildschirmpräsentation (4:3)</PresentationFormat>
  <Paragraphs>299</Paragraphs>
  <Slides>47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PANDA_Meeting_Vorlage_v2</vt:lpstr>
      <vt:lpstr>Introduction</vt:lpstr>
      <vt:lpstr>Some History</vt:lpstr>
      <vt:lpstr>Development of Code</vt:lpstr>
      <vt:lpstr>Developers</vt:lpstr>
      <vt:lpstr>Updates</vt:lpstr>
      <vt:lpstr>Commit Comments</vt:lpstr>
      <vt:lpstr>Useful Tools</vt:lpstr>
      <vt:lpstr>PANDA Computing Wiki</vt:lpstr>
      <vt:lpstr>PANDA Computing Wiki</vt:lpstr>
      <vt:lpstr>PANDA Computing Detector Contact Persons</vt:lpstr>
      <vt:lpstr>PandaRoot Forum</vt:lpstr>
      <vt:lpstr>Pandamine – Issue Tracker</vt:lpstr>
      <vt:lpstr>Pandamine – Issue Tracker</vt:lpstr>
      <vt:lpstr>Pandamine – Issue Tracker</vt:lpstr>
      <vt:lpstr>SVN Repository</vt:lpstr>
      <vt:lpstr>Future GitLab</vt:lpstr>
      <vt:lpstr>FairRoot - GitHub</vt:lpstr>
      <vt:lpstr>FairRoot Wiki</vt:lpstr>
      <vt:lpstr>Dashboard</vt:lpstr>
      <vt:lpstr>Facebook</vt:lpstr>
      <vt:lpstr>pandaroot</vt:lpstr>
      <vt:lpstr>FairRoot</vt:lpstr>
      <vt:lpstr>FairRoot  ALFA</vt:lpstr>
      <vt:lpstr>FairMQ</vt:lpstr>
      <vt:lpstr>Structure of Code</vt:lpstr>
      <vt:lpstr>The Mission</vt:lpstr>
      <vt:lpstr>PANDA Data Flow</vt:lpstr>
      <vt:lpstr>Event Generation</vt:lpstr>
      <vt:lpstr>Particle Propagator</vt:lpstr>
      <vt:lpstr>Geometry description</vt:lpstr>
      <vt:lpstr>Geometry description</vt:lpstr>
      <vt:lpstr>Digitization</vt:lpstr>
      <vt:lpstr>Reconstruction - I</vt:lpstr>
      <vt:lpstr>Reconstruction - II</vt:lpstr>
      <vt:lpstr>Global Tracking</vt:lpstr>
      <vt:lpstr>Tracking: Global Fit</vt:lpstr>
      <vt:lpstr>Barrel Tracking: Pattern Recognition</vt:lpstr>
      <vt:lpstr>Forward Tracking</vt:lpstr>
      <vt:lpstr>Tracking - online</vt:lpstr>
      <vt:lpstr>Particle Identification</vt:lpstr>
      <vt:lpstr>Particle Identification</vt:lpstr>
      <vt:lpstr>MultiVariate Particle ID</vt:lpstr>
      <vt:lpstr>Time-based simulation</vt:lpstr>
      <vt:lpstr>Time-Based Simulation</vt:lpstr>
      <vt:lpstr>Time-Based Simulation</vt:lpstr>
      <vt:lpstr>Time-Based Reconstruction</vt:lpstr>
      <vt:lpstr>Analysis example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1575</cp:revision>
  <cp:lastPrinted>2014-09-02T12:21:31Z</cp:lastPrinted>
  <dcterms:created xsi:type="dcterms:W3CDTF">2006-01-19T12:56:44Z</dcterms:created>
  <dcterms:modified xsi:type="dcterms:W3CDTF">2017-06-28T15:07:46Z</dcterms:modified>
</cp:coreProperties>
</file>