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70" r:id="rId3"/>
    <p:sldId id="371" r:id="rId4"/>
    <p:sldId id="374" r:id="rId5"/>
    <p:sldId id="375" r:id="rId6"/>
    <p:sldId id="376" r:id="rId7"/>
    <p:sldId id="377" r:id="rId8"/>
    <p:sldId id="379" r:id="rId9"/>
    <p:sldId id="378" r:id="rId10"/>
    <p:sldId id="380" r:id="rId11"/>
    <p:sldId id="38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339933"/>
    <a:srgbClr val="FFCC00"/>
    <a:srgbClr val="66CCFF"/>
    <a:srgbClr val="CCECFF"/>
    <a:srgbClr val="FF0000"/>
    <a:srgbClr val="FFFFCC"/>
    <a:srgbClr val="FFFF00"/>
    <a:srgbClr val="FF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82" autoAdjust="0"/>
  </p:normalViewPr>
  <p:slideViewPr>
    <p:cSldViewPr>
      <p:cViewPr>
        <p:scale>
          <a:sx n="100" d="100"/>
          <a:sy n="100" d="100"/>
        </p:scale>
        <p:origin x="-60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78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6601F81B-4833-4379-8264-F031A73C69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111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BBECB99C-C186-4373-98A0-A9C696543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CB99C-C186-4373-98A0-A9C6965435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5B10D-367A-4337-9540-E3C776185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04440-D78F-4E25-8A9D-B33723020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AEABE-07FF-49D0-B675-B9883DFF2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61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1114404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81750"/>
            <a:ext cx="7715304" cy="339725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49551-5AA3-48DD-AE81-A3F8941BA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0080-FCD1-4FF7-96EA-A5367110B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17897-B55E-481B-B94D-C78E63900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6DA8A-52ED-4378-B7BF-23B12A158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2A05F-712F-4920-A6AB-9F8CB41E1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A410E-E0E5-42D2-A53C-170D8C258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A134-1AC3-4A6F-BCD5-F8C16F0C7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r>
              <a:rPr lang="de-DE" smtClean="0"/>
              <a:t>03.03.2009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381750"/>
            <a:ext cx="5041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381750"/>
            <a:ext cx="5857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fld id="{DEAA9F99-D99F-407E-AC91-E91B5776DF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icrosoft Sans Serif" pitchFamily="34" charset="0"/>
          <a:cs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25" y="117951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TPC FEE status and more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6363" y="2573338"/>
            <a:ext cx="6400800" cy="1081087"/>
          </a:xfrm>
        </p:spPr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TUM Physics Department E18</a:t>
            </a:r>
          </a:p>
          <a:p>
            <a:r>
              <a:rPr lang="en-US" sz="1800" u="sng" dirty="0" err="1" smtClean="0">
                <a:solidFill>
                  <a:schemeClr val="accent2"/>
                </a:solidFill>
              </a:rPr>
              <a:t>I.Konorov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44" cy="15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6572264" y="5214950"/>
            <a:ext cx="714380" cy="1428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 be done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Production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T2K FEE cards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12 ADC cards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3 HGESICA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T2K chips availability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Saclay</a:t>
            </a:r>
            <a:r>
              <a:rPr lang="en-US" dirty="0" smtClean="0">
                <a:solidFill>
                  <a:srgbClr val="0070C0"/>
                </a:solidFill>
              </a:rPr>
              <a:t> provides 320 chips(20k channels)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20 chips this week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300 during March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of T2K chip fulfils TPC requirements</a:t>
            </a:r>
          </a:p>
          <a:p>
            <a:r>
              <a:rPr lang="en-US" dirty="0" smtClean="0"/>
              <a:t>Complete readout </a:t>
            </a:r>
            <a:r>
              <a:rPr lang="en-US" dirty="0" smtClean="0"/>
              <a:t>tests till end of </a:t>
            </a:r>
            <a:r>
              <a:rPr lang="en-US" dirty="0" smtClean="0">
                <a:solidFill>
                  <a:srgbClr val="FF0000"/>
                </a:solidFill>
              </a:rPr>
              <a:t>February </a:t>
            </a:r>
            <a:r>
              <a:rPr lang="en-US" dirty="0" smtClean="0"/>
              <a:t>(first week of March)</a:t>
            </a:r>
            <a:endParaRPr lang="en-US" dirty="0" smtClean="0"/>
          </a:p>
          <a:p>
            <a:r>
              <a:rPr lang="en-US" dirty="0" smtClean="0"/>
              <a:t>Complete cooling tests till April</a:t>
            </a:r>
          </a:p>
          <a:p>
            <a:r>
              <a:rPr lang="en-US" dirty="0" smtClean="0"/>
              <a:t>Start production in April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Integrate HGESICA readout into FOPI </a:t>
            </a:r>
            <a:r>
              <a:rPr lang="en-US" dirty="0" err="1" smtClean="0"/>
              <a:t>asap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T2K chip FEE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Full system readout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Important questions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Plans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7422" y="6357958"/>
            <a:ext cx="6572296" cy="339725"/>
          </a:xfrm>
        </p:spPr>
        <p:txBody>
          <a:bodyPr/>
          <a:lstStyle/>
          <a:p>
            <a:r>
              <a:rPr lang="sv-SE" smtClean="0"/>
              <a:t>PANDA collaboration meeting                                   Igor Konorov 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card, first prototype</a:t>
            </a:r>
            <a:endParaRPr lang="de-DE" dirty="0"/>
          </a:p>
        </p:txBody>
      </p:sp>
      <p:pic>
        <p:nvPicPr>
          <p:cNvPr id="6" name="Content Placeholder 5" descr="IMG_2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4941" y="2255333"/>
            <a:ext cx="3242276" cy="17319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pic>
        <p:nvPicPr>
          <p:cNvPr id="8" name="Picture 7" descr="IMG_219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5072098" cy="36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with pulse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5043494" cy="535785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Test pulse : 50 </a:t>
            </a:r>
            <a:r>
              <a:rPr lang="en-US" sz="1800" dirty="0" err="1" smtClean="0"/>
              <a:t>fC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928670"/>
            <a:ext cx="4286280" cy="275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86190"/>
            <a:ext cx="6000760" cy="28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2066" y="1357298"/>
            <a:ext cx="1441420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Peaking time</a:t>
            </a:r>
          </a:p>
          <a:p>
            <a:r>
              <a:rPr lang="en-US" sz="1600" dirty="0" smtClean="0"/>
              <a:t>116 ns</a:t>
            </a:r>
            <a:endParaRPr lang="de-D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4214818"/>
            <a:ext cx="1441420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Peaking time</a:t>
            </a:r>
          </a:p>
          <a:p>
            <a:r>
              <a:rPr lang="en-US" sz="1600" dirty="0" smtClean="0"/>
              <a:t>200 ns</a:t>
            </a:r>
            <a:endParaRPr lang="de-DE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PANDA collaboration meeting                                   Igor Konorov TUM</a:t>
            </a:r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chip performance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4643470" cy="1785950"/>
          </a:xfrm>
        </p:spPr>
        <p:txBody>
          <a:bodyPr/>
          <a:lstStyle/>
          <a:p>
            <a:r>
              <a:rPr lang="en-US" sz="2000" dirty="0" smtClean="0"/>
              <a:t>Noise performance </a:t>
            </a:r>
          </a:p>
          <a:p>
            <a:pPr lvl="1"/>
            <a:r>
              <a:rPr lang="en-US" sz="1400" dirty="0" smtClean="0"/>
              <a:t>Board is not connected to detector</a:t>
            </a:r>
          </a:p>
          <a:p>
            <a:pPr lvl="1"/>
            <a:r>
              <a:rPr lang="en-US" sz="1400" dirty="0" smtClean="0"/>
              <a:t>1 ADC unit = 0.12 </a:t>
            </a:r>
            <a:r>
              <a:rPr lang="en-US" sz="1400" dirty="0" err="1" smtClean="0"/>
              <a:t>fC</a:t>
            </a:r>
            <a:r>
              <a:rPr lang="en-US" sz="1400" dirty="0" smtClean="0"/>
              <a:t> or 700e-</a:t>
            </a:r>
          </a:p>
          <a:p>
            <a:pPr lvl="1"/>
            <a:r>
              <a:rPr lang="en-US" sz="1400" dirty="0" smtClean="0"/>
              <a:t>4+4 unconnected channels</a:t>
            </a:r>
          </a:p>
          <a:p>
            <a:pPr lvl="1"/>
            <a:r>
              <a:rPr lang="en-US" sz="1400" dirty="0" smtClean="0"/>
              <a:t>4 Fixed Pattern Noise channels</a:t>
            </a:r>
          </a:p>
          <a:p>
            <a:pPr lvl="8">
              <a:buNone/>
            </a:pPr>
            <a:endParaRPr lang="en-US" sz="1400" dirty="0" smtClean="0"/>
          </a:p>
          <a:p>
            <a:pPr lvl="1"/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71546"/>
            <a:ext cx="4948245" cy="263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3"/>
          <p:cNvGrpSpPr/>
          <p:nvPr/>
        </p:nvGrpSpPr>
        <p:grpSpPr>
          <a:xfrm>
            <a:off x="3786182" y="2500306"/>
            <a:ext cx="3929090" cy="1588"/>
            <a:chOff x="3786182" y="2214554"/>
            <a:chExt cx="3929090" cy="158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786182" y="2214554"/>
              <a:ext cx="128588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857752" y="2214554"/>
              <a:ext cx="92869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86446" y="2214554"/>
              <a:ext cx="128588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072330" y="2214554"/>
              <a:ext cx="6429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V="1">
            <a:off x="3428992" y="2000240"/>
            <a:ext cx="1000132" cy="2143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28992" y="2071678"/>
            <a:ext cx="4714908" cy="1428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PANDA collaboration meeting                                   Igor Konorov TUM</a:t>
            </a:r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3857652" cy="29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929058" y="5500702"/>
            <a:ext cx="46434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400" kern="0" dirty="0" smtClean="0">
                <a:latin typeface="+mn-lt"/>
                <a:cs typeface="+mn-cs"/>
              </a:rPr>
              <a:t>Noise of connected channels: ~600 e-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3071810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T2K noise measured @ </a:t>
            </a:r>
            <a:r>
              <a:rPr lang="en-US" sz="1800" dirty="0" err="1" smtClean="0"/>
              <a:t>Saclay</a:t>
            </a:r>
            <a:endParaRPr lang="de-DE" sz="18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42910" y="5643578"/>
            <a:ext cx="3714776" cy="15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chamber front-end board</a:t>
            </a:r>
            <a:endParaRPr lang="de-DE" dirty="0"/>
          </a:p>
        </p:txBody>
      </p:sp>
      <p:pic>
        <p:nvPicPr>
          <p:cNvPr id="4" name="Content Placeholder 3" descr="IMG_263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2571769" cy="2370850"/>
          </a:xfrm>
        </p:spPr>
      </p:pic>
      <p:pic>
        <p:nvPicPr>
          <p:cNvPr id="5" name="Picture 4" descr="IMG_263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357430"/>
            <a:ext cx="2518646" cy="2348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000108"/>
            <a:ext cx="2268570" cy="10341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Front-end board:</a:t>
            </a:r>
          </a:p>
          <a:p>
            <a:pPr lvl="1"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 4xT2K chips</a:t>
            </a:r>
          </a:p>
          <a:p>
            <a:pPr lvl="1"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 256 channels</a:t>
            </a:r>
            <a:endParaRPr lang="de-DE" sz="1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1357298"/>
            <a:ext cx="4429156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L-shaped to place chips outside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of beam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PANDA collaboration meeting                                   Igor Konorov TUM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071670" y="2071678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/>
              <a:t>Top side</a:t>
            </a:r>
            <a:endParaRPr lang="de-DE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2071678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/>
              <a:t>Bottom side</a:t>
            </a:r>
            <a:endParaRPr lang="de-DE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5072074"/>
            <a:ext cx="29081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Noise performance: 850 e-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of T2K FE card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PANDA collaboration meeting                                   Igor Konorov TUM</a:t>
            </a:r>
            <a:endParaRPr lang="sv-SE" sz="1000" dirty="0">
              <a:latin typeface="MS Reference Sans Serif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071966" cy="388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388" y="5000636"/>
            <a:ext cx="2520242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4 T2K chips, 256 Channels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 Power Supply +3.3V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 Power consumption &lt; 1.5W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  <p:pic>
        <p:nvPicPr>
          <p:cNvPr id="8" name="Content Placeholder 3" descr="IMG_2630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71013" y="2457890"/>
            <a:ext cx="2571769" cy="2370850"/>
          </a:xfrm>
        </p:spPr>
      </p:pic>
      <p:cxnSp>
        <p:nvCxnSpPr>
          <p:cNvPr id="10" name="Straight Connector 9"/>
          <p:cNvCxnSpPr/>
          <p:nvPr/>
        </p:nvCxnSpPr>
        <p:spPr bwMode="auto">
          <a:xfrm>
            <a:off x="1500166" y="3214686"/>
            <a:ext cx="1571636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14348" y="3000372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CUT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428992" y="3000372"/>
            <a:ext cx="978408" cy="48463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Further step : cooling tests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Increase thickness or add two more Ground copper layers for cooling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Produce final FE card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Test temperature distribution on the card with side cooling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With and Without top copper </a:t>
            </a:r>
            <a:r>
              <a:rPr lang="en-US" sz="1800" dirty="0" smtClean="0">
                <a:solidFill>
                  <a:srgbClr val="0070C0"/>
                </a:solidFill>
              </a:rPr>
              <a:t>plate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For test we need </a:t>
            </a:r>
            <a:r>
              <a:rPr lang="en-US" sz="1800" dirty="0" smtClean="0">
                <a:solidFill>
                  <a:srgbClr val="FF0000"/>
                </a:solidFill>
              </a:rPr>
              <a:t>final design of grounding/cooling contacts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PANDA collaboration meeting                                   Igor Konorov TUM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3108" y="3643314"/>
            <a:ext cx="4786346" cy="2373195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2979557" y="4194234"/>
            <a:ext cx="1347612" cy="11442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838332" y="4194234"/>
            <a:ext cx="1347612" cy="11442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2607802" y="5931752"/>
            <a:ext cx="3996367" cy="2118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3444251" y="3939963"/>
            <a:ext cx="3299326" cy="17375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6511230" y="3982342"/>
            <a:ext cx="185878" cy="16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6464760" y="5465588"/>
            <a:ext cx="185878" cy="16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4466577" y="4660397"/>
            <a:ext cx="185878" cy="16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6743576" y="3643314"/>
            <a:ext cx="185878" cy="2373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2143108" y="3643314"/>
            <a:ext cx="185878" cy="2373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 bwMode="auto">
          <a:xfrm>
            <a:off x="1428728" y="3643314"/>
            <a:ext cx="785818" cy="242889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58016" y="3643314"/>
            <a:ext cx="785818" cy="242889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5755" y="4629215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Peltier</a:t>
            </a:r>
            <a:r>
              <a:rPr lang="en-US" sz="2400" b="1" dirty="0" smtClean="0">
                <a:solidFill>
                  <a:srgbClr val="0070C0"/>
                </a:solidFill>
              </a:rPr>
              <a:t> cooler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025123" y="4547777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Peltier</a:t>
            </a:r>
            <a:r>
              <a:rPr lang="en-US" sz="2400" b="1" dirty="0" smtClean="0">
                <a:solidFill>
                  <a:srgbClr val="0070C0"/>
                </a:solidFill>
              </a:rPr>
              <a:t> cooler</a:t>
            </a:r>
            <a:endParaRPr lang="de-DE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Readout scheme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PANDA collaboration meeting                                   Igor Konorov TUM</a:t>
            </a:r>
            <a:endParaRPr lang="de-DE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03.03.2009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 rot="5400000">
            <a:off x="1634468" y="1937376"/>
            <a:ext cx="2776728" cy="3188208"/>
            <a:chOff x="1085832" y="1943096"/>
            <a:chExt cx="2776728" cy="3188208"/>
          </a:xfrm>
        </p:grpSpPr>
        <p:pic>
          <p:nvPicPr>
            <p:cNvPr id="15" name="Picture 14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85832" y="1943096"/>
              <a:ext cx="1252728" cy="1664208"/>
            </a:xfrm>
            <a:prstGeom prst="rect">
              <a:avLst/>
            </a:prstGeom>
          </p:spPr>
        </p:pic>
        <p:pic>
          <p:nvPicPr>
            <p:cNvPr id="16" name="Picture 15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238232" y="2095496"/>
              <a:ext cx="1252728" cy="1664208"/>
            </a:xfrm>
            <a:prstGeom prst="rect">
              <a:avLst/>
            </a:prstGeom>
          </p:spPr>
        </p:pic>
        <p:pic>
          <p:nvPicPr>
            <p:cNvPr id="17" name="Picture 16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390632" y="2247896"/>
              <a:ext cx="1252728" cy="1664208"/>
            </a:xfrm>
            <a:prstGeom prst="rect">
              <a:avLst/>
            </a:prstGeom>
          </p:spPr>
        </p:pic>
        <p:pic>
          <p:nvPicPr>
            <p:cNvPr id="18" name="Picture 17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543032" y="2400296"/>
              <a:ext cx="1252728" cy="1664208"/>
            </a:xfrm>
            <a:prstGeom prst="rect">
              <a:avLst/>
            </a:prstGeom>
          </p:spPr>
        </p:pic>
        <p:pic>
          <p:nvPicPr>
            <p:cNvPr id="19" name="Picture 18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695432" y="2552696"/>
              <a:ext cx="1252728" cy="1664208"/>
            </a:xfrm>
            <a:prstGeom prst="rect">
              <a:avLst/>
            </a:prstGeom>
          </p:spPr>
        </p:pic>
        <p:pic>
          <p:nvPicPr>
            <p:cNvPr id="20" name="Picture 19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847832" y="2705096"/>
              <a:ext cx="1252728" cy="1664208"/>
            </a:xfrm>
            <a:prstGeom prst="rect">
              <a:avLst/>
            </a:prstGeom>
          </p:spPr>
        </p:pic>
        <p:pic>
          <p:nvPicPr>
            <p:cNvPr id="21" name="Picture 20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000232" y="2857496"/>
              <a:ext cx="1252728" cy="1664208"/>
            </a:xfrm>
            <a:prstGeom prst="rect">
              <a:avLst/>
            </a:prstGeom>
          </p:spPr>
        </p:pic>
        <p:pic>
          <p:nvPicPr>
            <p:cNvPr id="22" name="Picture 21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152632" y="3009896"/>
              <a:ext cx="1252728" cy="1664208"/>
            </a:xfrm>
            <a:prstGeom prst="rect">
              <a:avLst/>
            </a:prstGeom>
          </p:spPr>
        </p:pic>
        <p:pic>
          <p:nvPicPr>
            <p:cNvPr id="23" name="Picture 22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305032" y="3162296"/>
              <a:ext cx="1252728" cy="1664208"/>
            </a:xfrm>
            <a:prstGeom prst="rect">
              <a:avLst/>
            </a:prstGeom>
          </p:spPr>
        </p:pic>
        <p:pic>
          <p:nvPicPr>
            <p:cNvPr id="24" name="Picture 23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57432" y="3314696"/>
              <a:ext cx="1252728" cy="1664208"/>
            </a:xfrm>
            <a:prstGeom prst="rect">
              <a:avLst/>
            </a:prstGeom>
          </p:spPr>
        </p:pic>
        <p:pic>
          <p:nvPicPr>
            <p:cNvPr id="25" name="Picture 24" descr="AD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609832" y="3467096"/>
              <a:ext cx="1252728" cy="166420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5500694" y="2071678"/>
            <a:ext cx="1857388" cy="2571768"/>
            <a:chOff x="6357950" y="1785926"/>
            <a:chExt cx="1857388" cy="2571768"/>
          </a:xfrm>
        </p:grpSpPr>
        <p:grpSp>
          <p:nvGrpSpPr>
            <p:cNvPr id="49" name="Group 48"/>
            <p:cNvGrpSpPr/>
            <p:nvPr/>
          </p:nvGrpSpPr>
          <p:grpSpPr>
            <a:xfrm>
              <a:off x="6357950" y="1785926"/>
              <a:ext cx="1571636" cy="2571768"/>
              <a:chOff x="6357950" y="1785926"/>
              <a:chExt cx="1571636" cy="2571768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6858016" y="2857496"/>
                <a:ext cx="1071570" cy="1009656"/>
              </a:xfrm>
              <a:prstGeom prst="rect">
                <a:avLst/>
              </a:prstGeom>
              <a:solidFill>
                <a:srgbClr val="33993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357950" y="1785926"/>
                <a:ext cx="1071570" cy="2428892"/>
              </a:xfrm>
              <a:prstGeom prst="rect">
                <a:avLst/>
              </a:prstGeom>
              <a:solidFill>
                <a:srgbClr val="33993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00826" y="1928802"/>
                <a:ext cx="285752" cy="242889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572264" y="2143116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572264" y="2357430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72264" y="257174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572264" y="2786058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572264" y="3000372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572264" y="3214686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72264" y="3429000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72264" y="364331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7072330" y="1857364"/>
                <a:ext cx="142876" cy="78581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072330" y="3071810"/>
                <a:ext cx="142876" cy="78581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6715140" y="2786058"/>
                <a:ext cx="285752" cy="285752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7286644" y="3214686"/>
                <a:ext cx="285752" cy="285752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643702" y="1785926"/>
              <a:ext cx="1571636" cy="2571768"/>
              <a:chOff x="6357950" y="1785926"/>
              <a:chExt cx="1571636" cy="2571768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6858016" y="2857496"/>
                <a:ext cx="1071570" cy="1009656"/>
              </a:xfrm>
              <a:prstGeom prst="rect">
                <a:avLst/>
              </a:prstGeom>
              <a:solidFill>
                <a:srgbClr val="33993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6357950" y="1785926"/>
                <a:ext cx="1071570" cy="2428892"/>
              </a:xfrm>
              <a:prstGeom prst="rect">
                <a:avLst/>
              </a:prstGeom>
              <a:solidFill>
                <a:srgbClr val="33993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6500826" y="1928802"/>
                <a:ext cx="285752" cy="2428892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6572264" y="2143116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572264" y="2357430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572264" y="257174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6572264" y="2786058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572264" y="3000372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6572264" y="3214686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572264" y="3429000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572264" y="3643314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072330" y="1857364"/>
                <a:ext cx="142876" cy="78581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7072330" y="3071810"/>
                <a:ext cx="142876" cy="785818"/>
              </a:xfrm>
              <a:prstGeom prst="rect">
                <a:avLst/>
              </a:prstGeom>
              <a:solidFill>
                <a:srgbClr val="B2B2B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715140" y="2786058"/>
                <a:ext cx="285752" cy="285752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86644" y="3214686"/>
                <a:ext cx="285752" cy="285752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icrosoft Sans Serif" pitchFamily="34" charset="0"/>
                  <a:cs typeface="Arial" charset="0"/>
                </a:endParaRPr>
              </a:p>
            </p:txBody>
          </p:sp>
        </p:grpSp>
      </p:grpSp>
      <p:sp>
        <p:nvSpPr>
          <p:cNvPr id="68" name="Right Arrow 67"/>
          <p:cNvSpPr/>
          <p:nvPr/>
        </p:nvSpPr>
        <p:spPr bwMode="auto">
          <a:xfrm>
            <a:off x="4786314" y="3214686"/>
            <a:ext cx="714380" cy="484632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844" y="128586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42 x T2K FEE</a:t>
            </a:r>
            <a:endParaRPr lang="de-DE" sz="1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071802" y="128586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11 x ADC</a:t>
            </a:r>
            <a:endParaRPr lang="de-DE" sz="1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143504" y="128586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2 x HGESICA</a:t>
            </a:r>
            <a:endParaRPr lang="de-DE" sz="1800" b="1" dirty="0"/>
          </a:p>
        </p:txBody>
      </p:sp>
      <p:pic>
        <p:nvPicPr>
          <p:cNvPr id="72" name="Picture 71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68" y="2071678"/>
            <a:ext cx="402336" cy="667512"/>
          </a:xfrm>
          <a:prstGeom prst="rect">
            <a:avLst/>
          </a:prstGeom>
        </p:spPr>
      </p:pic>
      <p:pic>
        <p:nvPicPr>
          <p:cNvPr id="73" name="Picture 72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30" y="2143116"/>
            <a:ext cx="402336" cy="667512"/>
          </a:xfrm>
          <a:prstGeom prst="rect">
            <a:avLst/>
          </a:prstGeom>
        </p:spPr>
      </p:pic>
      <p:pic>
        <p:nvPicPr>
          <p:cNvPr id="80" name="Picture 79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402336" cy="667512"/>
          </a:xfrm>
          <a:prstGeom prst="rect">
            <a:avLst/>
          </a:prstGeom>
        </p:spPr>
      </p:pic>
      <p:pic>
        <p:nvPicPr>
          <p:cNvPr id="81" name="Picture 80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402336" cy="667512"/>
          </a:xfrm>
          <a:prstGeom prst="rect">
            <a:avLst/>
          </a:prstGeom>
        </p:spPr>
      </p:pic>
      <p:pic>
        <p:nvPicPr>
          <p:cNvPr id="82" name="Picture 81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0" y="2428868"/>
            <a:ext cx="402336" cy="667512"/>
          </a:xfrm>
          <a:prstGeom prst="rect">
            <a:avLst/>
          </a:prstGeom>
        </p:spPr>
      </p:pic>
      <p:pic>
        <p:nvPicPr>
          <p:cNvPr id="83" name="Picture 82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2" y="2500306"/>
            <a:ext cx="402336" cy="667512"/>
          </a:xfrm>
          <a:prstGeom prst="rect">
            <a:avLst/>
          </a:prstGeom>
        </p:spPr>
      </p:pic>
      <p:pic>
        <p:nvPicPr>
          <p:cNvPr id="84" name="Picture 83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71744"/>
            <a:ext cx="402336" cy="667512"/>
          </a:xfrm>
          <a:prstGeom prst="rect">
            <a:avLst/>
          </a:prstGeom>
        </p:spPr>
      </p:pic>
      <p:pic>
        <p:nvPicPr>
          <p:cNvPr id="85" name="Picture 84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643182"/>
            <a:ext cx="402336" cy="667512"/>
          </a:xfrm>
          <a:prstGeom prst="rect">
            <a:avLst/>
          </a:prstGeom>
        </p:spPr>
      </p:pic>
      <p:pic>
        <p:nvPicPr>
          <p:cNvPr id="86" name="Picture 85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00438"/>
            <a:ext cx="402336" cy="667512"/>
          </a:xfrm>
          <a:prstGeom prst="rect">
            <a:avLst/>
          </a:prstGeom>
        </p:spPr>
      </p:pic>
      <p:pic>
        <p:nvPicPr>
          <p:cNvPr id="87" name="Picture 86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71876"/>
            <a:ext cx="402336" cy="667512"/>
          </a:xfrm>
          <a:prstGeom prst="rect">
            <a:avLst/>
          </a:prstGeom>
        </p:spPr>
      </p:pic>
      <p:pic>
        <p:nvPicPr>
          <p:cNvPr id="88" name="Picture 87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8" y="3643314"/>
            <a:ext cx="402336" cy="667512"/>
          </a:xfrm>
          <a:prstGeom prst="rect">
            <a:avLst/>
          </a:prstGeom>
        </p:spPr>
      </p:pic>
      <p:pic>
        <p:nvPicPr>
          <p:cNvPr id="89" name="Picture 88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0" y="3714752"/>
            <a:ext cx="402336" cy="667512"/>
          </a:xfrm>
          <a:prstGeom prst="rect">
            <a:avLst/>
          </a:prstGeom>
        </p:spPr>
      </p:pic>
      <p:pic>
        <p:nvPicPr>
          <p:cNvPr id="90" name="Picture 89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402336" cy="667512"/>
          </a:xfrm>
          <a:prstGeom prst="rect">
            <a:avLst/>
          </a:prstGeom>
        </p:spPr>
      </p:pic>
      <p:pic>
        <p:nvPicPr>
          <p:cNvPr id="91" name="Picture 90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29066"/>
            <a:ext cx="402336" cy="667512"/>
          </a:xfrm>
          <a:prstGeom prst="rect">
            <a:avLst/>
          </a:prstGeom>
        </p:spPr>
      </p:pic>
      <p:pic>
        <p:nvPicPr>
          <p:cNvPr id="92" name="Picture 91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0" y="4000504"/>
            <a:ext cx="402336" cy="667512"/>
          </a:xfrm>
          <a:prstGeom prst="rect">
            <a:avLst/>
          </a:prstGeom>
        </p:spPr>
      </p:pic>
      <p:pic>
        <p:nvPicPr>
          <p:cNvPr id="93" name="Picture 92" descr="t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2" y="4071942"/>
            <a:ext cx="402336" cy="667512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4572000" y="371475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Fibers</a:t>
            </a:r>
            <a:endParaRPr lang="de-DE" sz="2000" b="1" dirty="0">
              <a:solidFill>
                <a:srgbClr val="FFC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00628" y="4857760"/>
            <a:ext cx="378180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Other modules:</a:t>
            </a:r>
          </a:p>
          <a:p>
            <a:pPr lvl="1"/>
            <a:r>
              <a:rPr lang="en-US" sz="1800" dirty="0" smtClean="0"/>
              <a:t> 2 Spill Buffer PCI cards</a:t>
            </a:r>
          </a:p>
          <a:p>
            <a:pPr lvl="1"/>
            <a:r>
              <a:rPr lang="en-US" sz="1800" dirty="0" smtClean="0"/>
              <a:t> TCS controller</a:t>
            </a:r>
          </a:p>
          <a:p>
            <a:pPr lvl="1"/>
            <a:r>
              <a:rPr lang="en-US" sz="1800" dirty="0" smtClean="0"/>
              <a:t> TDC for TCS synchronization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q_seminar_2007_0">
  <a:themeElements>
    <a:clrScheme name="daq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q">
      <a:majorFont>
        <a:latin typeface="Microsoft Sans Serif"/>
        <a:ea typeface=""/>
        <a:cs typeface="Microsoft Sans Serif"/>
      </a:majorFont>
      <a:minorFont>
        <a:latin typeface="MS Reference Sans Serif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crosoft Sans Serif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crosoft Sans Serif" pitchFamily="34" charset="0"/>
            <a:cs typeface="Arial" charset="0"/>
          </a:defRPr>
        </a:defPPr>
      </a:lstStyle>
    </a:lnDef>
  </a:objectDefaults>
  <a:extraClrSchemeLst>
    <a:extraClrScheme>
      <a:clrScheme name="daq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q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q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q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q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q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q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q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q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q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q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q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daq_seminar_2007_0</Template>
  <TotalTime>0</TotalTime>
  <Words>355</Words>
  <Application>Microsoft Office PowerPoint</Application>
  <PresentationFormat>On-screen Show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daq_seminar_2007_0</vt:lpstr>
      <vt:lpstr>TPC FEE status and more</vt:lpstr>
      <vt:lpstr>Overview</vt:lpstr>
      <vt:lpstr>Front end card, first prototype</vt:lpstr>
      <vt:lpstr>Calibration with pulse</vt:lpstr>
      <vt:lpstr>Measured chip performance</vt:lpstr>
      <vt:lpstr>Test chamber front-end board</vt:lpstr>
      <vt:lpstr>Final design of T2K FE card </vt:lpstr>
      <vt:lpstr>Further step : cooling tests</vt:lpstr>
      <vt:lpstr>Complete Readout scheme</vt:lpstr>
      <vt:lpstr>To be done</vt:lpstr>
      <vt:lpstr>Conclusions and outlook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Data Acquisition Systems and front end electronics development</dc:title>
  <dc:creator>Konorov Igor</dc:creator>
  <cp:lastModifiedBy>Konorov Igor</cp:lastModifiedBy>
  <cp:revision>123</cp:revision>
  <dcterms:created xsi:type="dcterms:W3CDTF">2008-03-02T21:30:25Z</dcterms:created>
  <dcterms:modified xsi:type="dcterms:W3CDTF">2009-03-03T08:20:41Z</dcterms:modified>
</cp:coreProperties>
</file>