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2" d="100"/>
          <a:sy n="82" d="100"/>
        </p:scale>
        <p:origin x="-110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510CF-DC2B-4842-AE80-CC520ED2E9B1}" type="datetimeFigureOut">
              <a:rPr lang="en-US" smtClean="0"/>
              <a:t>3/2/09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0C7B1-FAA0-124E-900E-DCAB22DDF6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1F39E-8A5D-C542-A880-478343527043}" type="datetimeFigureOut">
              <a:rPr lang="en-US" smtClean="0"/>
              <a:t>3/2/09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A97CCD-FECC-6F4D-BF20-7790471BAE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6FD0CC-A258-794F-80E9-9C08BC6672D6}" type="datetime1">
              <a:rPr lang="en-US" smtClean="0"/>
              <a:t>3/2/09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Paola Gianotti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16B1054-2F50-3644-AA01-AD8A61AA8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1021DAD-FAF1-B74A-B541-0571DB6303BB}" type="datetime1">
              <a:rPr lang="en-US" smtClean="0"/>
              <a:t>3/2/09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Paola Gianotti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16B1054-2F50-3644-AA01-AD8A61AA8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068DD8-C851-094B-8F62-EE29EC787EDF}" type="datetime1">
              <a:rPr lang="en-US" smtClean="0"/>
              <a:t>3/2/09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Paola Gianotti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16B1054-2F50-3644-AA01-AD8A61AA8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023F65A-3365-BA49-82D6-EA26CFA22B4D}" type="datetime1">
              <a:rPr lang="en-US" smtClean="0"/>
              <a:t>3/2/09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Paola Gianotti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16B1054-2F50-3644-AA01-AD8A61AA8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1CF929F1-D119-C94E-B86F-64B924DFBC18}" type="datetime1">
              <a:rPr lang="en-US" smtClean="0"/>
              <a:t>3/2/09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Paola Gianotti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16B1054-2F50-3644-AA01-AD8A61AA8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99EB68C-4081-CC44-8BB8-136D67FBEC70}" type="datetime1">
              <a:rPr lang="en-US" smtClean="0"/>
              <a:t>3/2/09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Paola Gianotti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16B1054-2F50-3644-AA01-AD8A61AA8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D7251C-025F-2B47-96A0-FD1CF625ABFD}" type="datetime1">
              <a:rPr lang="en-US" smtClean="0"/>
              <a:t>3/2/09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Paola Gianotti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16B1054-2F50-3644-AA01-AD8A61AA8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FC5C3A9-224F-AA4F-9764-F2EC56013A7B}" type="datetime1">
              <a:rPr lang="en-US" smtClean="0"/>
              <a:t>3/2/09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Paola Gianotti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16B1054-2F50-3644-AA01-AD8A61AA8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175E4897-C095-2C4E-B305-E4ADC7C56868}" type="datetime1">
              <a:rPr lang="en-US" smtClean="0"/>
              <a:t>3/2/09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Paola Gianotti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16B1054-2F50-3644-AA01-AD8A61AA8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03A7DCF-877C-EB44-9CFD-995E1ECB48A4}" type="datetime1">
              <a:rPr lang="en-US" smtClean="0"/>
              <a:t>3/2/09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Paola Gianotti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16B1054-2F50-3644-AA01-AD8A61AA8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ECADA27-9204-6D4B-A809-3E8A80241F6B}" type="datetime1">
              <a:rPr lang="en-US" smtClean="0"/>
              <a:t>3/2/09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Paola Gianotti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16B1054-2F50-3644-AA01-AD8A61AA8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4" name="Group 3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8436" name="Line 4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37" name="Line 5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38" name="Line 6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39" name="Line 7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40" name="Line 8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41" name="Line 9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4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4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4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4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46" name="Line 14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4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4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4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5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51" name="Line 19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5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5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5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5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56" name="Line 24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5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" name="Group 26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8459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60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61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62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63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64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65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66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67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68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69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70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71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72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73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74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75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76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77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78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79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80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81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82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83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84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85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86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87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8488" name="Rectangle 56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defRPr/>
              </a:pPr>
              <a:endParaRPr lang="en-US" sz="1800">
                <a:latin typeface="Tahoma" charset="0"/>
              </a:endParaRPr>
            </a:p>
          </p:txBody>
        </p:sp>
        <p:grpSp>
          <p:nvGrpSpPr>
            <p:cNvPr id="6" name="Group 57"/>
            <p:cNvGrpSpPr>
              <a:grpSpLocks/>
            </p:cNvGrpSpPr>
            <p:nvPr/>
          </p:nvGrpSpPr>
          <p:grpSpPr bwMode="auto">
            <a:xfrm>
              <a:off x="2064" y="3984"/>
              <a:ext cx="1920" cy="288"/>
              <a:chOff x="2064" y="3984"/>
              <a:chExt cx="1920" cy="288"/>
            </a:xfrm>
          </p:grpSpPr>
          <p:sp>
            <p:nvSpPr>
              <p:cNvPr id="18490" name="Rectangle 58" descr="60%"/>
              <p:cNvSpPr>
                <a:spLocks noChangeArrowheads="1"/>
              </p:cNvSpPr>
              <p:nvPr/>
            </p:nvSpPr>
            <p:spPr bwMode="ltGray">
              <a:xfrm>
                <a:off x="2112" y="4032"/>
                <a:ext cx="1824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defRPr/>
                </a:pPr>
                <a:endParaRPr lang="en-US" sz="1800">
                  <a:latin typeface="Tahoma" charset="0"/>
                </a:endParaRPr>
              </a:p>
            </p:txBody>
          </p:sp>
          <p:sp>
            <p:nvSpPr>
              <p:cNvPr id="18491" name="Line 59"/>
              <p:cNvSpPr>
                <a:spLocks noChangeShapeType="1"/>
              </p:cNvSpPr>
              <p:nvPr/>
            </p:nvSpPr>
            <p:spPr bwMode="ltGray">
              <a:xfrm>
                <a:off x="2064" y="4032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492" name="Line 60"/>
              <p:cNvSpPr>
                <a:spLocks noChangeShapeType="1"/>
              </p:cNvSpPr>
              <p:nvPr/>
            </p:nvSpPr>
            <p:spPr bwMode="ltGray">
              <a:xfrm>
                <a:off x="2064" y="422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493" name="Line 61"/>
              <p:cNvSpPr>
                <a:spLocks noChangeShapeType="1"/>
              </p:cNvSpPr>
              <p:nvPr/>
            </p:nvSpPr>
            <p:spPr bwMode="ltGray">
              <a:xfrm>
                <a:off x="2112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494" name="Line 62"/>
              <p:cNvSpPr>
                <a:spLocks noChangeShapeType="1"/>
              </p:cNvSpPr>
              <p:nvPr/>
            </p:nvSpPr>
            <p:spPr bwMode="ltGray">
              <a:xfrm>
                <a:off x="393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/>
          </p:nvGrpSpPr>
          <p:grpSpPr bwMode="auto">
            <a:xfrm>
              <a:off x="4512" y="3984"/>
              <a:ext cx="912" cy="288"/>
              <a:chOff x="4512" y="3984"/>
              <a:chExt cx="912" cy="288"/>
            </a:xfrm>
          </p:grpSpPr>
          <p:sp>
            <p:nvSpPr>
              <p:cNvPr id="18496" name="Rectangle 64" descr="60%"/>
              <p:cNvSpPr>
                <a:spLocks noChangeArrowheads="1"/>
              </p:cNvSpPr>
              <p:nvPr/>
            </p:nvSpPr>
            <p:spPr bwMode="ltGray">
              <a:xfrm>
                <a:off x="4560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defRPr/>
                </a:pPr>
                <a:endParaRPr lang="en-US" sz="1800">
                  <a:latin typeface="Tahoma" charset="0"/>
                </a:endParaRPr>
              </a:p>
            </p:txBody>
          </p:sp>
          <p:sp>
            <p:nvSpPr>
              <p:cNvPr id="18497" name="Line 65"/>
              <p:cNvSpPr>
                <a:spLocks noChangeShapeType="1"/>
              </p:cNvSpPr>
              <p:nvPr/>
            </p:nvSpPr>
            <p:spPr bwMode="ltGray">
              <a:xfrm>
                <a:off x="4512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498" name="Line 66"/>
              <p:cNvSpPr>
                <a:spLocks noChangeShapeType="1"/>
              </p:cNvSpPr>
              <p:nvPr/>
            </p:nvSpPr>
            <p:spPr bwMode="ltGray">
              <a:xfrm>
                <a:off x="4512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499" name="Line 67"/>
              <p:cNvSpPr>
                <a:spLocks noChangeShapeType="1"/>
              </p:cNvSpPr>
              <p:nvPr/>
            </p:nvSpPr>
            <p:spPr bwMode="ltGray">
              <a:xfrm>
                <a:off x="4560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500" name="Line 68"/>
              <p:cNvSpPr>
                <a:spLocks noChangeShapeType="1"/>
              </p:cNvSpPr>
              <p:nvPr/>
            </p:nvSpPr>
            <p:spPr bwMode="ltGray">
              <a:xfrm>
                <a:off x="537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8" name="Group 69"/>
            <p:cNvGrpSpPr>
              <a:grpSpLocks/>
            </p:cNvGrpSpPr>
            <p:nvPr/>
          </p:nvGrpSpPr>
          <p:grpSpPr bwMode="auto">
            <a:xfrm>
              <a:off x="624" y="3984"/>
              <a:ext cx="912" cy="288"/>
              <a:chOff x="624" y="3984"/>
              <a:chExt cx="912" cy="288"/>
            </a:xfrm>
          </p:grpSpPr>
          <p:sp>
            <p:nvSpPr>
              <p:cNvPr id="18502" name="Rectangle 70" descr="60%"/>
              <p:cNvSpPr>
                <a:spLocks noChangeArrowheads="1"/>
              </p:cNvSpPr>
              <p:nvPr/>
            </p:nvSpPr>
            <p:spPr bwMode="ltGray">
              <a:xfrm>
                <a:off x="672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defRPr/>
                </a:pPr>
                <a:endParaRPr lang="en-US" sz="1800">
                  <a:latin typeface="Tahoma" charset="0"/>
                </a:endParaRPr>
              </a:p>
            </p:txBody>
          </p:sp>
          <p:sp>
            <p:nvSpPr>
              <p:cNvPr id="18503" name="Line 71"/>
              <p:cNvSpPr>
                <a:spLocks noChangeShapeType="1"/>
              </p:cNvSpPr>
              <p:nvPr/>
            </p:nvSpPr>
            <p:spPr bwMode="ltGray">
              <a:xfrm>
                <a:off x="624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504" name="Line 72"/>
              <p:cNvSpPr>
                <a:spLocks noChangeShapeType="1"/>
              </p:cNvSpPr>
              <p:nvPr/>
            </p:nvSpPr>
            <p:spPr bwMode="ltGray">
              <a:xfrm>
                <a:off x="624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505" name="Line 73"/>
              <p:cNvSpPr>
                <a:spLocks noChangeShapeType="1"/>
              </p:cNvSpPr>
              <p:nvPr/>
            </p:nvSpPr>
            <p:spPr bwMode="ltGray">
              <a:xfrm>
                <a:off x="672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506" name="Line 74"/>
              <p:cNvSpPr>
                <a:spLocks noChangeShapeType="1"/>
              </p:cNvSpPr>
              <p:nvPr/>
            </p:nvSpPr>
            <p:spPr bwMode="ltGray">
              <a:xfrm>
                <a:off x="1488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18512" name="Line 80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800"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9" name="Group 81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8514" name="Line 82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515" name="Line 83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516" name="Arc 84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116 w 43195"/>
                  <a:gd name="T1" fmla="*/ 0 h 43200"/>
                  <a:gd name="T2" fmla="*/ 0 w 43195"/>
                  <a:gd name="T3" fmla="*/ 123 h 43200"/>
                  <a:gd name="T4" fmla="*/ 119 w 43195"/>
                  <a:gd name="T5" fmla="*/ 120 h 43200"/>
                  <a:gd name="T6" fmla="*/ 0 60000 65536"/>
                  <a:gd name="T7" fmla="*/ 0 60000 65536"/>
                  <a:gd name="T8" fmla="*/ 0 60000 65536"/>
                  <a:gd name="T9" fmla="*/ 0 w 43195"/>
                  <a:gd name="T10" fmla="*/ 0 h 43200"/>
                  <a:gd name="T11" fmla="*/ 43195 w 43195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defRPr/>
                </a:pPr>
                <a:endParaRPr lang="en-US" sz="1800">
                  <a:latin typeface="Tahoma" charset="0"/>
                </a:endParaRPr>
              </a:p>
            </p:txBody>
          </p:sp>
        </p:grpSp>
      </p:grpSp>
      <p:sp>
        <p:nvSpPr>
          <p:cNvPr id="1027" name="Rectangle 7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1028" name="Rectangle 7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t-IT" dirty="0"/>
          </a:p>
        </p:txBody>
      </p:sp>
      <p:sp>
        <p:nvSpPr>
          <p:cNvPr id="18509" name="Rectangle 7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omic Sans MS" charset="0"/>
              </a:defRPr>
            </a:lvl1pPr>
          </a:lstStyle>
          <a:p>
            <a:fld id="{EBD0327F-6D5A-0D41-9743-D158FC51E350}" type="datetime1">
              <a:rPr lang="en-US" smtClean="0"/>
              <a:t>3/2/09</a:t>
            </a:fld>
            <a:endParaRPr lang="en-US"/>
          </a:p>
        </p:txBody>
      </p:sp>
      <p:sp>
        <p:nvSpPr>
          <p:cNvPr id="18510" name="Rectangle 7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omic Sans MS" charset="0"/>
              </a:defRPr>
            </a:lvl1pPr>
          </a:lstStyle>
          <a:p>
            <a:r>
              <a:rPr lang="en-US" dirty="0" smtClean="0"/>
              <a:t>Paola Gianotti</a:t>
            </a:r>
            <a:endParaRPr lang="en-US" dirty="0"/>
          </a:p>
        </p:txBody>
      </p:sp>
      <p:sp>
        <p:nvSpPr>
          <p:cNvPr id="18511" name="Rectangle 7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Comic Sans MS" charset="0"/>
              </a:defRPr>
            </a:lvl1pPr>
          </a:lstStyle>
          <a:p>
            <a:fld id="{616B1054-2F50-3644-AA01-AD8A61AA8305}" type="slidenum">
              <a:rPr lang="en-US" smtClean="0"/>
              <a:t>‹#›</a:t>
            </a:fld>
            <a:endParaRPr lang="en-US"/>
          </a:p>
        </p:txBody>
      </p:sp>
      <p:sp>
        <p:nvSpPr>
          <p:cNvPr id="3158" name="Rectangle 86"/>
          <p:cNvSpPr>
            <a:spLocks noChangeArrowheads="1"/>
          </p:cNvSpPr>
          <p:nvPr/>
        </p:nvSpPr>
        <p:spPr bwMode="auto">
          <a:xfrm>
            <a:off x="8848725" y="2032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Tracking TDR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/>
          <a:p>
            <a:pPr algn="l">
              <a:buFont typeface="Wingdings" charset="2"/>
              <a:buChar char="Ø"/>
            </a:pPr>
            <a:r>
              <a:rPr lang="en-US" dirty="0" smtClean="0"/>
              <a:t> Status of the whole document;</a:t>
            </a:r>
          </a:p>
          <a:p>
            <a:pPr algn="l">
              <a:buFont typeface="Wingdings" charset="2"/>
              <a:buChar char="Ø"/>
            </a:pPr>
            <a:r>
              <a:rPr lang="en-US" dirty="0" smtClean="0"/>
              <a:t> Simulation requirements;</a:t>
            </a:r>
          </a:p>
          <a:p>
            <a:pPr algn="l">
              <a:buFont typeface="Wingdings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N</a:t>
            </a:r>
            <a:r>
              <a:rPr lang="en-US" dirty="0" smtClean="0"/>
              <a:t>ext steps.</a:t>
            </a:r>
          </a:p>
          <a:p>
            <a:pPr algn="l">
              <a:buFont typeface="Wingdings" charset="2"/>
              <a:buChar char="Ø"/>
            </a:pPr>
            <a:endParaRPr lang="en-US" dirty="0" smtClean="0"/>
          </a:p>
          <a:p>
            <a:pPr algn="l">
              <a:buFont typeface="Wingdings" charset="2"/>
              <a:buChar char="Ø"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EC59-2F21-EB45-B467-FD5A6DD073C9}" type="datetime1">
              <a:rPr lang="en-US" smtClean="0"/>
              <a:t>3/2/09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1054-2F50-3644-AA01-AD8A61AA8305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Paola Gianotti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the whole document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B26D-498F-D846-BD25-F262FF5F9C95}" type="datetime1">
              <a:rPr lang="en-US" smtClean="0"/>
              <a:pPr/>
              <a:t>3/2/09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Paola Gianotti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1054-2F50-3644-AA01-AD8A61AA830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19812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</a:t>
            </a:r>
            <a:r>
              <a:rPr lang="en-US" dirty="0"/>
              <a:t>D</a:t>
            </a:r>
            <a:r>
              <a:rPr lang="en-US" dirty="0" smtClean="0"/>
              <a:t>ecember 2008 the </a:t>
            </a:r>
            <a:r>
              <a:rPr lang="en-US" dirty="0" err="1" smtClean="0"/>
              <a:t>svn</a:t>
            </a:r>
            <a:r>
              <a:rPr lang="en-US" dirty="0" smtClean="0"/>
              <a:t> repository has been set up in Pavia: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29718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svn+ssh://pndstt@lxfocus14.pv.infn.it/home/pndstt/PndTrkTdr</a:t>
            </a:r>
          </a:p>
          <a:p>
            <a:endParaRPr lang="en-US" dirty="0"/>
          </a:p>
          <a:p>
            <a:r>
              <a:rPr lang="en-US" dirty="0" smtClean="0"/>
              <a:t>The editing rules are similar to the ones for the TPR and the PB.</a:t>
            </a:r>
          </a:p>
          <a:p>
            <a:endParaRPr lang="en-US" dirty="0" smtClean="0"/>
          </a:p>
          <a:p>
            <a:r>
              <a:rPr lang="en-US" dirty="0"/>
              <a:t>H</a:t>
            </a:r>
            <a:r>
              <a:rPr lang="en-US" dirty="0" smtClean="0"/>
              <a:t>ave a look to the editing rules of the Physics Book in the Panda </a:t>
            </a:r>
            <a:r>
              <a:rPr lang="en-US" dirty="0" err="1" smtClean="0"/>
              <a:t>PBook</a:t>
            </a:r>
            <a:r>
              <a:rPr lang="en-US" dirty="0" smtClean="0"/>
              <a:t> Wiki.</a:t>
            </a:r>
          </a:p>
          <a:p>
            <a:endParaRPr lang="en-US" dirty="0" smtClean="0"/>
          </a:p>
          <a:p>
            <a:r>
              <a:rPr lang="en-US" dirty="0" smtClean="0"/>
              <a:t>If you have not been contacted and want to be an author with </a:t>
            </a:r>
            <a:r>
              <a:rPr lang="en-US" dirty="0" err="1" smtClean="0"/>
              <a:t>svn</a:t>
            </a:r>
            <a:r>
              <a:rPr lang="en-US" dirty="0" smtClean="0"/>
              <a:t> access, please contact Paola Gianotti (</a:t>
            </a:r>
            <a:r>
              <a:rPr lang="en-US" dirty="0" err="1" smtClean="0"/>
              <a:t>paola.gianotti@lnf.infn.it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56388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tracking group convene every 3 weeks on EVO on Thursday morning.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Status of the whole document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C3A9-224F-AA4F-9764-F2EC56013A7B}" type="datetime1">
              <a:rPr lang="en-US" smtClean="0"/>
              <a:pPr/>
              <a:t>3/2/09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Paola Gianotti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1054-2F50-3644-AA01-AD8A61AA8305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371600"/>
            <a:ext cx="3511550" cy="50767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05400" y="2133600"/>
            <a:ext cx="327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These sections are completely missing. Defined editors are kindly requested to start uploading some text to the repository.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requirements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C3A9-224F-AA4F-9764-F2EC56013A7B}" type="datetime1">
              <a:rPr lang="en-US" smtClean="0"/>
              <a:t>3/2/09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Paola Gianotti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1054-2F50-3644-AA01-AD8A61AA8305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20574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order to define the requirements for the whole tracking system a campaign of simulations are needed: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rcRect l="8435" r="15645"/>
          <a:stretch>
            <a:fillRect/>
          </a:stretch>
        </p:blipFill>
        <p:spPr>
          <a:xfrm>
            <a:off x="952500" y="3086100"/>
            <a:ext cx="4800600" cy="2095500"/>
          </a:xfrm>
          <a:prstGeom prst="rect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8" name="TextBox 7"/>
          <p:cNvSpPr txBox="1"/>
          <p:nvPr/>
        </p:nvSpPr>
        <p:spPr>
          <a:xfrm>
            <a:off x="6248400" y="3200400"/>
            <a:ext cx="2133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are the channels that have been identified to evaluate the requirements and the performance of the tracking </a:t>
            </a:r>
            <a:r>
              <a:rPr lang="en-US" dirty="0" err="1" smtClean="0"/>
              <a:t>sytem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5715000"/>
            <a:ext cx="4795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Possibly with a realistic layout of the detector.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requirements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C3A9-224F-AA4F-9764-F2EC56013A7B}" type="datetime1">
              <a:rPr lang="en-US" smtClean="0"/>
              <a:pPr/>
              <a:t>3/2/09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Paola Gianotti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1054-2F50-3644-AA01-AD8A61AA83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447801"/>
            <a:ext cx="7543800" cy="6001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The</a:t>
            </a:r>
            <a:r>
              <a:rPr lang="en-US" sz="1600" dirty="0" smtClean="0"/>
              <a:t> listed channels reflect </a:t>
            </a:r>
            <a:r>
              <a:rPr lang="en-US" sz="1600" dirty="0"/>
              <a:t>the main applications of the tracking detectors inside </a:t>
            </a:r>
            <a:r>
              <a:rPr lang="en-US" sz="1600" dirty="0" smtClean="0"/>
              <a:t>PANDA in terms of:</a:t>
            </a:r>
          </a:p>
          <a:p>
            <a:pPr>
              <a:buFont typeface="Wingdings" charset="2"/>
              <a:buChar char="u"/>
            </a:pPr>
            <a:r>
              <a:rPr lang="en-US" sz="1600" dirty="0" smtClean="0"/>
              <a:t> position measurements;</a:t>
            </a:r>
          </a:p>
          <a:p>
            <a:pPr>
              <a:buFont typeface="Wingdings" charset="2"/>
              <a:buChar char="u"/>
            </a:pPr>
            <a:r>
              <a:rPr lang="en-US" sz="1600" dirty="0" smtClean="0"/>
              <a:t> momentum evaluation.</a:t>
            </a:r>
          </a:p>
          <a:p>
            <a:r>
              <a:rPr lang="en-US" sz="1600" dirty="0" smtClean="0"/>
              <a:t>  </a:t>
            </a:r>
          </a:p>
          <a:p>
            <a:r>
              <a:rPr lang="en-US" sz="1600" dirty="0" smtClean="0"/>
              <a:t>For </a:t>
            </a:r>
            <a:r>
              <a:rPr lang="en-US" sz="1600" dirty="0"/>
              <a:t>particles in an energy region from 100 </a:t>
            </a:r>
            <a:r>
              <a:rPr lang="en-US" sz="1600" dirty="0" err="1"/>
              <a:t>MeV</a:t>
            </a:r>
            <a:r>
              <a:rPr lang="en-US" sz="1600" dirty="0"/>
              <a:t> up to 15 </a:t>
            </a:r>
            <a:r>
              <a:rPr lang="en-US" sz="1600" dirty="0" err="1" smtClean="0"/>
              <a:t>GeV</a:t>
            </a:r>
            <a:r>
              <a:rPr lang="en-US" sz="1600" dirty="0" smtClean="0"/>
              <a:t>.</a:t>
            </a:r>
          </a:p>
          <a:p>
            <a:endParaRPr lang="en-US" sz="1600" dirty="0" smtClean="0"/>
          </a:p>
          <a:p>
            <a:r>
              <a:rPr lang="en-US" sz="1600" dirty="0" smtClean="0"/>
              <a:t> Secondary </a:t>
            </a:r>
            <a:r>
              <a:rPr lang="en-US" sz="1600" dirty="0"/>
              <a:t>vertex </a:t>
            </a:r>
            <a:r>
              <a:rPr lang="en-US" sz="1600" dirty="0" smtClean="0"/>
              <a:t>capabilities </a:t>
            </a:r>
            <a:r>
              <a:rPr lang="en-US" sz="1600" dirty="0"/>
              <a:t>for hadrons with </a:t>
            </a:r>
            <a:r>
              <a:rPr lang="en-US" sz="1600" dirty="0" err="1"/>
              <a:t>c</a:t>
            </a:r>
            <a:r>
              <a:rPr lang="en-US" sz="1600" dirty="0"/>
              <a:t>- and </a:t>
            </a:r>
            <a:r>
              <a:rPr lang="en-US" sz="1600" dirty="0" err="1"/>
              <a:t>s</a:t>
            </a:r>
            <a:r>
              <a:rPr lang="en-US" sz="1600" dirty="0"/>
              <a:t>-quark </a:t>
            </a:r>
            <a:r>
              <a:rPr lang="en-US" sz="1600" dirty="0" smtClean="0"/>
              <a:t>content:</a:t>
            </a:r>
          </a:p>
          <a:p>
            <a:pPr>
              <a:buFont typeface="Wingdings" charset="2"/>
              <a:buChar char="u"/>
            </a:pPr>
            <a:r>
              <a:rPr lang="en-US" sz="1600" dirty="0" smtClean="0"/>
              <a:t> </a:t>
            </a:r>
            <a:r>
              <a:rPr lang="en-US" sz="1600" dirty="0"/>
              <a:t>The channels</a:t>
            </a:r>
            <a:r>
              <a:rPr lang="en-US" sz="1600" dirty="0" smtClean="0"/>
              <a:t> </a:t>
            </a:r>
            <a:r>
              <a:rPr lang="en-US" sz="1600" dirty="0" smtClean="0">
                <a:latin typeface="VerdanaBar"/>
                <a:cs typeface="VerdanaBar"/>
              </a:rPr>
              <a:t>p</a:t>
            </a:r>
            <a:r>
              <a:rPr lang="en-US" sz="1600" dirty="0" smtClean="0"/>
              <a:t>p </a:t>
            </a:r>
            <a:r>
              <a:rPr lang="en-US" sz="1600" dirty="0"/>
              <a:t>→ D</a:t>
            </a:r>
            <a:r>
              <a:rPr lang="en-US" sz="1600" baseline="30000" dirty="0"/>
              <a:t>∗ +</a:t>
            </a:r>
            <a:r>
              <a:rPr lang="en-US" sz="1600" dirty="0"/>
              <a:t> D</a:t>
            </a:r>
            <a:r>
              <a:rPr lang="en-US" sz="1600" baseline="30000" dirty="0"/>
              <a:t>∗−</a:t>
            </a:r>
            <a:r>
              <a:rPr lang="en-US" sz="1600" dirty="0"/>
              <a:t> and D</a:t>
            </a:r>
            <a:r>
              <a:rPr lang="en-US" sz="1600" baseline="30000" dirty="0"/>
              <a:t>+</a:t>
            </a:r>
            <a:r>
              <a:rPr lang="en-US" sz="1600" dirty="0"/>
              <a:t>D</a:t>
            </a:r>
            <a:r>
              <a:rPr lang="en-US" sz="1600" baseline="30000" dirty="0"/>
              <a:t>−</a:t>
            </a:r>
            <a:r>
              <a:rPr lang="en-US" sz="1600" dirty="0"/>
              <a:t> </a:t>
            </a:r>
            <a:r>
              <a:rPr lang="en-US" sz="1600" dirty="0" err="1" smtClean="0"/>
              <a:t>deﬁne</a:t>
            </a:r>
            <a:r>
              <a:rPr lang="en-US" sz="1600" dirty="0" smtClean="0"/>
              <a:t> </a:t>
            </a:r>
            <a:r>
              <a:rPr lang="en-US" sz="1600" dirty="0"/>
              <a:t>the requirements for secondary </a:t>
            </a:r>
            <a:r>
              <a:rPr lang="en-US" sz="1600" dirty="0" smtClean="0"/>
              <a:t>vertices of </a:t>
            </a:r>
            <a:r>
              <a:rPr lang="en-US" sz="1600" dirty="0"/>
              <a:t>the </a:t>
            </a:r>
            <a:r>
              <a:rPr lang="en-US" sz="1600" dirty="0" smtClean="0"/>
              <a:t>MVD;</a:t>
            </a:r>
          </a:p>
          <a:p>
            <a:pPr>
              <a:buFont typeface="Wingdings" charset="2"/>
              <a:buChar char="u"/>
            </a:pPr>
            <a:r>
              <a:rPr lang="en-US" sz="1600" dirty="0" smtClean="0"/>
              <a:t> The </a:t>
            </a:r>
            <a:r>
              <a:rPr lang="en-US" sz="1600" dirty="0"/>
              <a:t>channel</a:t>
            </a:r>
            <a:r>
              <a:rPr lang="en-US" sz="1600" dirty="0" smtClean="0"/>
              <a:t> </a:t>
            </a:r>
            <a:r>
              <a:rPr lang="en-US" sz="1600" dirty="0" smtClean="0">
                <a:latin typeface="VerdanaBar"/>
                <a:cs typeface="VerdanaBar"/>
              </a:rPr>
              <a:t>p</a:t>
            </a:r>
            <a:r>
              <a:rPr lang="en-US" sz="1600" dirty="0" smtClean="0"/>
              <a:t>p </a:t>
            </a:r>
            <a:r>
              <a:rPr lang="en-US" sz="1600" dirty="0"/>
              <a:t>→</a:t>
            </a:r>
            <a:r>
              <a:rPr lang="en-US" sz="1600" dirty="0" smtClean="0"/>
              <a:t> </a:t>
            </a:r>
            <a:r>
              <a:rPr lang="en-US" sz="1600" dirty="0" err="1" smtClean="0"/>
              <a:t>ΛΛ</a:t>
            </a:r>
            <a:r>
              <a:rPr lang="en-US" sz="1600" dirty="0" smtClean="0"/>
              <a:t> </a:t>
            </a:r>
            <a:r>
              <a:rPr lang="en-US" sz="1600" dirty="0"/>
              <a:t>has to be distinguished from the K</a:t>
            </a:r>
            <a:r>
              <a:rPr lang="en-US" sz="1600" baseline="-25000" dirty="0"/>
              <a:t>0</a:t>
            </a:r>
            <a:r>
              <a:rPr lang="en-US" sz="1600" dirty="0"/>
              <a:t> </a:t>
            </a:r>
            <a:r>
              <a:rPr lang="en-US" sz="1600" dirty="0" smtClean="0"/>
              <a:t>production: </a:t>
            </a:r>
            <a:r>
              <a:rPr lang="en-US" sz="1600" dirty="0" smtClean="0">
                <a:latin typeface="VerdanaBar"/>
                <a:cs typeface="VerdanaBar"/>
              </a:rPr>
              <a:t>p</a:t>
            </a:r>
            <a:r>
              <a:rPr lang="en-US" sz="1600" dirty="0" smtClean="0"/>
              <a:t>p </a:t>
            </a:r>
            <a:r>
              <a:rPr lang="en-US" sz="1600" dirty="0"/>
              <a:t>→ K </a:t>
            </a:r>
            <a:r>
              <a:rPr lang="en-US" sz="1600" baseline="-25000" dirty="0" smtClean="0"/>
              <a:t>0S</a:t>
            </a:r>
            <a:r>
              <a:rPr lang="en-US" sz="1600" dirty="0" smtClean="0"/>
              <a:t> </a:t>
            </a:r>
            <a:r>
              <a:rPr lang="en-US" sz="1600" dirty="0"/>
              <a:t>K</a:t>
            </a:r>
            <a:r>
              <a:rPr lang="en-US" sz="1600" baseline="30000" dirty="0"/>
              <a:t>±</a:t>
            </a:r>
            <a:r>
              <a:rPr lang="en-US" sz="1600" dirty="0"/>
              <a:t>π</a:t>
            </a:r>
            <a:r>
              <a:rPr lang="en-US" sz="1600" baseline="30000" dirty="0"/>
              <a:t>∓</a:t>
            </a:r>
            <a:r>
              <a:rPr lang="en-US" sz="1600" dirty="0"/>
              <a:t> with </a:t>
            </a:r>
            <a:r>
              <a:rPr lang="en-US" sz="1600" dirty="0" smtClean="0"/>
              <a:t>K</a:t>
            </a:r>
            <a:r>
              <a:rPr lang="en-US" sz="1600" baseline="-25000" dirty="0" smtClean="0"/>
              <a:t>0S</a:t>
            </a:r>
            <a:r>
              <a:rPr lang="en-US" sz="1600" dirty="0" smtClean="0"/>
              <a:t> </a:t>
            </a:r>
            <a:r>
              <a:rPr lang="en-US" sz="1600" dirty="0"/>
              <a:t>→ </a:t>
            </a:r>
            <a:r>
              <a:rPr lang="en-US" sz="1600" dirty="0" err="1" smtClean="0"/>
              <a:t>π</a:t>
            </a:r>
            <a:r>
              <a:rPr lang="en-US" sz="1600" baseline="30000" dirty="0" smtClean="0"/>
              <a:t>+</a:t>
            </a:r>
            <a:r>
              <a:rPr lang="en-US" sz="1600" dirty="0" smtClean="0"/>
              <a:t> </a:t>
            </a:r>
            <a:r>
              <a:rPr lang="en-US" sz="1600" dirty="0" err="1"/>
              <a:t>π</a:t>
            </a:r>
            <a:r>
              <a:rPr lang="en-US" sz="1600" baseline="30000" dirty="0" smtClean="0"/>
              <a:t>−</a:t>
            </a:r>
            <a:r>
              <a:rPr lang="en-US" sz="1600" dirty="0" smtClean="0"/>
              <a:t>; </a:t>
            </a:r>
          </a:p>
          <a:p>
            <a:r>
              <a:rPr lang="en-US" sz="1600" dirty="0" smtClean="0"/>
              <a:t>It is worth to evaluate CT capability to detect </a:t>
            </a:r>
            <a:r>
              <a:rPr lang="en-US" sz="1600" dirty="0" err="1" smtClean="0"/>
              <a:t>Λ</a:t>
            </a:r>
            <a:r>
              <a:rPr lang="en-US" sz="1600" dirty="0" smtClean="0"/>
              <a:t> </a:t>
            </a:r>
            <a:r>
              <a:rPr lang="en-US" sz="1600" dirty="0"/>
              <a:t>decay </a:t>
            </a:r>
            <a:r>
              <a:rPr lang="en-US" sz="1600" dirty="0" smtClean="0"/>
              <a:t>vertices;</a:t>
            </a:r>
          </a:p>
          <a:p>
            <a:pPr>
              <a:buFont typeface="Wingdings" charset="2"/>
              <a:buChar char="u"/>
            </a:pPr>
            <a:r>
              <a:rPr lang="en-US" sz="1600" dirty="0" smtClean="0"/>
              <a:t> </a:t>
            </a:r>
            <a:r>
              <a:rPr lang="en-US" sz="1600" dirty="0" smtClean="0">
                <a:latin typeface="VerdanaBar"/>
                <a:cs typeface="VerdanaBar"/>
              </a:rPr>
              <a:t>p</a:t>
            </a:r>
            <a:r>
              <a:rPr lang="en-US" sz="1600" dirty="0" smtClean="0"/>
              <a:t>p</a:t>
            </a:r>
            <a:r>
              <a:rPr lang="en-US" sz="1600" dirty="0" smtClean="0"/>
              <a:t> </a:t>
            </a:r>
            <a:r>
              <a:rPr lang="en-US" sz="1600" dirty="0"/>
              <a:t>→ J/ΨX serve as a benchmark channel for high </a:t>
            </a:r>
            <a:r>
              <a:rPr lang="en-US" sz="1600" dirty="0" err="1"/>
              <a:t>p</a:t>
            </a:r>
            <a:r>
              <a:rPr lang="en-US" sz="1600" baseline="-25000" dirty="0" err="1"/>
              <a:t>T</a:t>
            </a:r>
            <a:r>
              <a:rPr lang="en-US" sz="1600" dirty="0"/>
              <a:t> charged tracks in a multi-track environment</a:t>
            </a:r>
            <a:r>
              <a:rPr lang="en-US" sz="1600" dirty="0" smtClean="0"/>
              <a:t>.</a:t>
            </a:r>
          </a:p>
          <a:p>
            <a:pPr>
              <a:buFont typeface="Wingdings" charset="2"/>
              <a:buChar char="u"/>
            </a:pPr>
            <a:r>
              <a:rPr lang="en-US" sz="1600" dirty="0" smtClean="0"/>
              <a:t> </a:t>
            </a:r>
            <a:r>
              <a:rPr lang="en-US" sz="1600" dirty="0">
                <a:latin typeface="VerdanaBar"/>
                <a:cs typeface="VerdanaBar"/>
              </a:rPr>
              <a:t>p</a:t>
            </a:r>
            <a:r>
              <a:rPr lang="en-US" sz="1600" dirty="0" smtClean="0"/>
              <a:t>p </a:t>
            </a:r>
            <a:r>
              <a:rPr lang="en-US" sz="1600" dirty="0"/>
              <a:t>→</a:t>
            </a:r>
            <a:r>
              <a:rPr lang="en-US" sz="1600" dirty="0" smtClean="0"/>
              <a:t> </a:t>
            </a:r>
            <a:r>
              <a:rPr lang="en-US" sz="1600" dirty="0" err="1" smtClean="0"/>
              <a:t>η</a:t>
            </a:r>
            <a:r>
              <a:rPr lang="en-US" sz="1600" baseline="-25000" dirty="0" err="1" smtClean="0"/>
              <a:t>c</a:t>
            </a:r>
            <a:r>
              <a:rPr lang="en-US" sz="1600" dirty="0" smtClean="0"/>
              <a:t> </a:t>
            </a:r>
            <a:r>
              <a:rPr lang="en-US" sz="1600" dirty="0"/>
              <a:t>→ </a:t>
            </a:r>
            <a:r>
              <a:rPr lang="en-US" sz="1600" dirty="0" err="1"/>
              <a:t>φφ</a:t>
            </a:r>
            <a:r>
              <a:rPr lang="en-US" sz="1600" dirty="0"/>
              <a:t> is dedicated for the PID </a:t>
            </a:r>
            <a:r>
              <a:rPr lang="en-US" sz="1600" dirty="0" smtClean="0"/>
              <a:t>studies with respect to </a:t>
            </a:r>
            <a:r>
              <a:rPr lang="en-US" sz="1600" dirty="0" err="1" smtClean="0"/>
              <a:t>pionic</a:t>
            </a:r>
            <a:r>
              <a:rPr lang="en-US" sz="1600" dirty="0" smtClean="0"/>
              <a:t> final states;</a:t>
            </a:r>
          </a:p>
          <a:p>
            <a:pPr>
              <a:buFont typeface="Wingdings" charset="2"/>
              <a:buChar char="u"/>
            </a:pPr>
            <a:r>
              <a:rPr lang="en-US" sz="1600" dirty="0" smtClean="0"/>
              <a:t> </a:t>
            </a:r>
            <a:r>
              <a:rPr lang="en-US" sz="1600" dirty="0" smtClean="0">
                <a:latin typeface="VerdanaBar"/>
                <a:cs typeface="VerdanaBar"/>
              </a:rPr>
              <a:t>p</a:t>
            </a:r>
            <a:r>
              <a:rPr lang="en-US" sz="1600" dirty="0" smtClean="0"/>
              <a:t>p</a:t>
            </a:r>
            <a:r>
              <a:rPr lang="en-US" sz="1600" dirty="0"/>
              <a:t>-scattering serves as benchmark for tracking and </a:t>
            </a:r>
            <a:r>
              <a:rPr lang="en-US" sz="1600" dirty="0" smtClean="0"/>
              <a:t>momentum </a:t>
            </a:r>
            <a:r>
              <a:rPr lang="en-US" sz="1600" dirty="0"/>
              <a:t>measurement in particular for the forward tracking detectors as well as background process for the CT because it produces a high particle </a:t>
            </a:r>
            <a:r>
              <a:rPr lang="en-US" sz="1600" dirty="0" err="1"/>
              <a:t>ﬂux</a:t>
            </a:r>
            <a:r>
              <a:rPr lang="en-US" sz="1600" dirty="0"/>
              <a:t> close to </a:t>
            </a:r>
            <a:r>
              <a:rPr lang="en-US" sz="1600" dirty="0" err="1"/>
              <a:t>Θ</a:t>
            </a:r>
            <a:r>
              <a:rPr lang="en-US" sz="1600" dirty="0"/>
              <a:t> = 90◦ . </a:t>
            </a:r>
            <a:endParaRPr lang="en-US" sz="1600" dirty="0" smtClean="0"/>
          </a:p>
          <a:p>
            <a:endParaRPr lang="en-US" sz="1600" dirty="0" smtClean="0"/>
          </a:p>
          <a:p>
            <a:pPr>
              <a:buFont typeface="Wingdings" charset="2"/>
              <a:buChar char="u"/>
            </a:pPr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2942064" y="3962400"/>
            <a:ext cx="179997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GianottiFerrara">
  <a:themeElements>
    <a:clrScheme name="GianottiFerrara 2">
      <a:dk1>
        <a:srgbClr val="40458C"/>
      </a:dk1>
      <a:lt1>
        <a:srgbClr val="FFFFFF"/>
      </a:lt1>
      <a:dk2>
        <a:srgbClr val="9900CC"/>
      </a:dk2>
      <a:lt2>
        <a:srgbClr val="1B285F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GianottiFerrara">
      <a:majorFont>
        <a:latin typeface="Tahoma"/>
        <a:ea typeface="ＭＳ Ｐゴシック"/>
        <a:cs typeface="ＭＳ Ｐゴシック"/>
      </a:majorFont>
      <a:minorFont>
        <a:latin typeface="Tahom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GianottiFerrara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anottiFerrara 2">
        <a:dk1>
          <a:srgbClr val="40458C"/>
        </a:dk1>
        <a:lt1>
          <a:srgbClr val="FFFFFF"/>
        </a:lt1>
        <a:dk2>
          <a:srgbClr val="9900CC"/>
        </a:dk2>
        <a:lt2>
          <a:srgbClr val="1B285F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anottiFerrara 3">
        <a:dk1>
          <a:srgbClr val="000000"/>
        </a:dk1>
        <a:lt1>
          <a:srgbClr val="FFFFFF"/>
        </a:lt1>
        <a:dk2>
          <a:srgbClr val="4D4D4D"/>
        </a:dk2>
        <a:lt2>
          <a:srgbClr val="333333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anottiFerrara 4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anottiFerrara 5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anottiFerrara 6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anottiFerrara 7">
        <a:dk1>
          <a:srgbClr val="003D62"/>
        </a:dk1>
        <a:lt1>
          <a:srgbClr val="E3F0F9"/>
        </a:lt1>
        <a:dk2>
          <a:srgbClr val="006699"/>
        </a:dk2>
        <a:lt2>
          <a:srgbClr val="000000"/>
        </a:lt2>
        <a:accent1>
          <a:srgbClr val="9AC0EA"/>
        </a:accent1>
        <a:accent2>
          <a:srgbClr val="80C3C8"/>
        </a:accent2>
        <a:accent3>
          <a:srgbClr val="EFF6FB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anottiFerrara 8">
        <a:dk1>
          <a:srgbClr val="003D62"/>
        </a:dk1>
        <a:lt1>
          <a:srgbClr val="FFFFFF"/>
        </a:lt1>
        <a:dk2>
          <a:srgbClr val="006699"/>
        </a:dk2>
        <a:lt2>
          <a:srgbClr val="000000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anottiFerrara 9">
        <a:dk1>
          <a:srgbClr val="333300"/>
        </a:dk1>
        <a:lt1>
          <a:srgbClr val="FFFFFF"/>
        </a:lt1>
        <a:dk2>
          <a:srgbClr val="663300"/>
        </a:dk2>
        <a:lt2>
          <a:srgbClr val="000000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LNFactivity.ppt</Template>
  <TotalTime>48</TotalTime>
  <Words>437</Words>
  <Application>Microsoft Macintosh PowerPoint</Application>
  <PresentationFormat>On-screen Show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GianottiFerrara</vt:lpstr>
      <vt:lpstr>Tracking TDR</vt:lpstr>
      <vt:lpstr>Status of the whole document</vt:lpstr>
      <vt:lpstr>Status of the whole document</vt:lpstr>
      <vt:lpstr>Simulation requirements</vt:lpstr>
      <vt:lpstr>Simulation requirements</vt:lpstr>
    </vt:vector>
  </TitlesOfParts>
  <Company>infn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Tracking TDR</dc:title>
  <dc:creator>Paola Gianotti</dc:creator>
  <cp:lastModifiedBy>Paola Gianotti</cp:lastModifiedBy>
  <cp:revision>2</cp:revision>
  <dcterms:created xsi:type="dcterms:W3CDTF">2009-03-02T21:15:44Z</dcterms:created>
  <dcterms:modified xsi:type="dcterms:W3CDTF">2009-03-02T22:03:59Z</dcterms:modified>
</cp:coreProperties>
</file>