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4065" r:id="rId2"/>
  </p:sldMasterIdLst>
  <p:notesMasterIdLst>
    <p:notesMasterId r:id="rId25"/>
  </p:notes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88" r:id="rId12"/>
    <p:sldId id="279" r:id="rId13"/>
    <p:sldId id="282" r:id="rId14"/>
    <p:sldId id="285" r:id="rId15"/>
    <p:sldId id="286" r:id="rId16"/>
    <p:sldId id="289" r:id="rId17"/>
    <p:sldId id="291" r:id="rId18"/>
    <p:sldId id="283" r:id="rId19"/>
    <p:sldId id="280" r:id="rId20"/>
    <p:sldId id="281" r:id="rId21"/>
    <p:sldId id="284" r:id="rId22"/>
    <p:sldId id="287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FF65"/>
    <a:srgbClr val="A68B5A"/>
    <a:srgbClr val="FFFF9D"/>
    <a:srgbClr val="162A40"/>
    <a:srgbClr val="003399"/>
    <a:srgbClr val="FF99CC"/>
    <a:srgbClr val="008080"/>
    <a:srgbClr val="FF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4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9578C2A6-C388-4620-AFCC-91F17A73038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958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FA0F59-BB30-4178-A0A8-23800F66CBC1}" type="slidenum">
              <a:rPr lang="ja-JP" altLang="en-US">
                <a:latin typeface="Times New Roman" panose="02020603050405020304" pitchFamily="18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65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E56B-A1DA-452A-9081-01FA8E28F1F0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38F5A-4203-4ED1-9CDF-4747E90D2F6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469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FD35-E246-41B1-8B29-B3B06CCB6C51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71CB8-F5CF-4070-AFD8-E5FB4C29CB6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560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EE30-748B-4FE5-9FAB-4B34A69B29B5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4E4AF-EE59-410A-97F8-FEE1716C657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507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DDA0-4031-44DD-B257-15B1E450E52C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87431-0886-4688-B504-BEEDF755EEC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937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7B5EA-FCE9-4A9E-A098-B422D0C71362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7744B-AC5A-425B-86A2-99598E842AD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442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D03A-0A13-4EBC-B157-0464C8108208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E29CE-C0BE-479D-A3DC-8789B8ED812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43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636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636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C881A-6DE4-4734-9DA9-DAF11803483B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A03B0-3E21-4F87-A77C-2F13ADAE0F4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821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DE371-05F6-459A-B33A-7A5A1D04C2C6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A3C1D-031E-45F0-9261-9F6F8983560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07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1490-CD3A-4589-93E5-03EB9FBCAFC1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40C7B-5291-495C-A368-DEF7C067F89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8166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D2206-E9FF-469B-8D16-9352BECA88B7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13174-80A3-4583-A845-D139BF45873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014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3C5C-BEE4-426B-9E87-2DE07D57E7BA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EA025-D6E6-4905-BA9F-CBE95DBE28A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044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6366-B800-49C6-BD6D-D125D14E13B6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CBB8D-882E-4EA7-94AF-010AEE55769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6243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9CE6-D2CE-4663-A30F-88ADC2AA8F11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1AB8-388D-468D-9BC5-DBB03D7ECAE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239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5197-08AD-4E22-B496-A45ADD43BD09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EA48B-E065-44FC-9384-1E764381F63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1756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68300"/>
            <a:ext cx="2058988" cy="5976938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29325" cy="5976938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E2AC-3621-4750-9592-4F27D6D17795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8B226-FB6D-4296-9C09-4B4F9DC98BE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65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0A4E-5AD6-4FC3-A844-48EDC252445F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EAFEE-E278-408D-941C-DE407CAAC2E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9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862B-500D-4A7B-AF01-6426C16B23A2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02060-6792-428F-9FC3-5CE4D202EBD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564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464E-834E-4CA4-9552-9B07172D669D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C61B1-5521-479E-A937-8878BF354E8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83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6209-455C-4FFA-873B-008957434245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FD16B-F50E-4F89-A930-E025F7E27BD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725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F416B-AEFE-4E85-81A0-76E0238EC079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75CE7-F28A-4ED8-AA6D-01F599A86C0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80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AF47-6716-480C-A140-F2B2974F5514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A6604-62F3-4249-866B-450F65C6DD1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966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47B3-DAC1-42F2-9589-7B2F0EFB16CE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6B008-43B8-4323-B11F-9148EE9FC94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612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40D1619-5D9C-44CE-95A6-EF942764A1CB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CC1985E5-72D7-4534-8336-4EED8A49B0E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68300"/>
            <a:ext cx="82296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6363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99661B5-ECFC-4C33-BFF1-48B032296D89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F6C2F7B0-09F7-4FF5-8E01-529F2F0E685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E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EA2"/>
          </a:solidFill>
          <a:latin typeface="Comic Sans MS" pitchFamily="66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EA2"/>
          </a:solidFill>
          <a:latin typeface="Comic Sans MS" pitchFamily="66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EA2"/>
          </a:solidFill>
          <a:latin typeface="Comic Sans MS" pitchFamily="66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EA2"/>
          </a:solidFill>
          <a:latin typeface="Comic Sans MS" pitchFamily="66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EA2"/>
          </a:solidFill>
          <a:latin typeface="Comic Sans MS" pitchFamily="66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EA2"/>
          </a:solidFill>
          <a:latin typeface="Comic Sans MS" pitchFamily="66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EA2"/>
          </a:solidFill>
          <a:latin typeface="Comic Sans MS" pitchFamily="66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EA2"/>
          </a:solidFill>
          <a:latin typeface="Comic Sans MS" pitchFamily="66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 sz="quarter" idx="4294967295"/>
          </p:nvPr>
        </p:nvSpPr>
        <p:spPr>
          <a:xfrm>
            <a:off x="262128" y="1776614"/>
            <a:ext cx="8692896" cy="18288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OECD Science and Technology Scoreboard 2015 Japan and </a:t>
            </a:r>
            <a:br>
              <a:rPr lang="en-US" altLang="ja-JP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My View on Education, 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Univ</a:t>
            </a:r>
            <a:r>
              <a:rPr lang="en-US" altLang="ja-JP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/Lab Relation, and Jobs in Japan</a:t>
            </a:r>
            <a:br>
              <a:rPr lang="en-US" altLang="ja-JP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ja-JP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Subtitle 7"/>
          <p:cNvSpPr>
            <a:spLocks noGrp="1"/>
          </p:cNvSpPr>
          <p:nvPr>
            <p:ph type="subTitle" sz="quarter" idx="4294967295"/>
          </p:nvPr>
        </p:nvSpPr>
        <p:spPr>
          <a:xfrm>
            <a:off x="792480" y="4023361"/>
            <a:ext cx="7725922" cy="1844776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Yong Ho Chin (KEK)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altLang="ja-JP" sz="11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Universities Meet Laboratories Workshop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ja-JP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Orsay</a:t>
            </a:r>
            <a:r>
              <a:rPr lang="en-US" altLang="ja-JP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3-4 November, 2016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altLang="ja-JP" sz="11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Date Placeholder 3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1A85CB9C-6236-4519-A79A-7FDFD59AD578}" type="datetime1">
              <a:rPr lang="ja-JP" altLang="en-US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pPr eaLnBrk="1" hangingPunct="1">
                <a:defRPr/>
              </a:pPr>
              <a:t>2016/11/4</a:t>
            </a:fld>
            <a:endParaRPr lang="en-US" altLang="ja-JP" sz="140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6" name="Slide Number Placeholder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fld id="{FD4E98D9-C97B-4AD4-93EE-3F3A86E75DC3}" type="slidenum">
              <a:rPr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t>1</a:t>
            </a:fld>
            <a:endParaRPr lang="en-US" altLang="ja-JP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F736-0F4D-46CD-943B-5D6CCDA261C2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E9E2AAA-9E96-4FA5-BB57-EA10CD3CEED3}" type="slidenum">
              <a:rPr lang="ja-JP" altLang="en-US">
                <a:latin typeface="Comic Sans MS" panose="030F0702030302020204" pitchFamily="66" charset="0"/>
              </a:rPr>
              <a:pPr eaLnBrk="1" hangingPunct="1"/>
              <a:t>1</a:t>
            </a:fld>
            <a:endParaRPr lang="en-US" altLang="ja-JP">
              <a:latin typeface="Comic Sans MS" panose="030F0702030302020204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Productivity per Capita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16" y="1156907"/>
            <a:ext cx="8229600" cy="4968875"/>
          </a:xfrm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productivity in dollars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</a:t>
            </a:r>
          </a:p>
          <a:p>
            <a:endPara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productivity in dollars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employee</a:t>
            </a:r>
            <a:endParaRPr kumimoji="1" lang="en-US" altLang="ja-JP" dirty="0">
              <a:solidFill>
                <a:srgbClr val="D7FF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F5DF93-E77D-4F65-999E-1A9D38CD99A8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10</a:t>
            </a:fld>
            <a:endParaRPr lang="en-US" altLang="ja-JP"/>
          </a:p>
        </p:txBody>
      </p:sp>
      <p:pic>
        <p:nvPicPr>
          <p:cNvPr id="1027" name="Picture 3" descr="C:\Users\Super\Desktop\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68" y="4271010"/>
            <a:ext cx="3537585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per\Desktop\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68" y="1665986"/>
            <a:ext cx="3537585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5435422" y="2578608"/>
            <a:ext cx="30480" cy="231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118430" y="274040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+mj-lt"/>
              </a:rPr>
              <a:t>Japan</a:t>
            </a:r>
            <a:endParaRPr kumimoji="1" lang="ja-JP" altLang="en-US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5528158" y="5180838"/>
            <a:ext cx="30480" cy="231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195469" y="534543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+mj-lt"/>
              </a:rPr>
              <a:t>Japan</a:t>
            </a:r>
            <a:endParaRPr kumimoji="1" lang="ja-JP" alt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70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Matter of Survival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095947"/>
            <a:ext cx="8229600" cy="4968875"/>
          </a:xfrm>
        </p:spPr>
        <p:txBody>
          <a:bodyPr/>
          <a:lstStyle/>
          <a:p>
            <a:pPr marL="457200" lvl="1" indent="0">
              <a:buNone/>
            </a:pPr>
            <a:endParaRPr kumimoji="1" lang="en-US" altLang="ja-JP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key words from OECD for understanding.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world’s third largest manufacturing economy and the world’s fourth largest exporter of manufacturing goods, although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share has sharply decreased over the past decade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with other large OECD economies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lvl="1"/>
            <a:endParaRPr lang="en-US" altLang="ja-JP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words from Brexit (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Stockman):</a:t>
            </a:r>
          </a:p>
          <a:p>
            <a:pPr lvl="1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shrinking economic pie generates widespread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insecurity that pressures every status quo arrangement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people circle the wagons in an attempt to protect their remaining slice of the pie from others' claims for a larger piece of the dwindling pie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ja-JP" altLang="en-US" dirty="0"/>
              <a:t>	</a:t>
            </a:r>
            <a:endParaRPr lang="en-US" altLang="ja-JP" dirty="0" smtClean="0"/>
          </a:p>
          <a:p>
            <a:endParaRPr lang="en-US" altLang="ja-JP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shrinking economy and budget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circumstance, each institute/university has to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struggle for survival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ja-JP" dirty="0"/>
          </a:p>
          <a:p>
            <a:r>
              <a:rPr lang="ja-JP" altLang="en-US" dirty="0"/>
              <a:t>	</a:t>
            </a:r>
          </a:p>
          <a:p>
            <a:pPr lvl="1"/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0BACF3-E4B9-4CB9-BB03-2FA8318BB3CE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59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1096783"/>
            <a:ext cx="8418576" cy="496887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US and Europe, it is a common practice that accelerator scientists have posts also in universities and educate and recruit young students to their labs.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Japan, it is very few nowadays in the accelerator community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Instead, the government created its own graduate school, called 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Sokendai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no its own educational resource, but in association with national labs.</a:t>
            </a:r>
          </a:p>
          <a:p>
            <a:pPr lvl="1"/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national lab accepts and educates students.</a:t>
            </a:r>
          </a:p>
          <a:p>
            <a:pPr lvl="1"/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Essentially, it is “KEK graduate school” independently operated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now, we have 19 students (9 Japanese and 10 other Asians).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Asian students mostly go back to their countries after graduation to become pioneers in the accelerator science.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Roughly, 2 Ph.D. students graduate from 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Sokendai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each year.</a:t>
            </a:r>
          </a:p>
          <a:p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D721A4-7C4D-469E-9024-50E5EB1372C4}" type="datetime1">
              <a:rPr lang="ja-JP" altLang="en-US" smtClean="0"/>
              <a:t>2016/11/4</a:t>
            </a:fld>
            <a:endParaRPr lang="en-US" altLang="ja-JP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930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Merits and Demerits of </a:t>
            </a:r>
            <a:r>
              <a:rPr kumimoji="1"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Sokendai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36155"/>
            <a:ext cx="8229600" cy="496887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Merits</a:t>
            </a:r>
          </a:p>
          <a:p>
            <a:pPr lvl="1"/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 can run the branch of </a:t>
            </a:r>
            <a:r>
              <a:rPr kumimoji="1" lang="en-US" altLang="ja-JP" dirty="0" err="1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Sokendai</a:t>
            </a:r>
            <a:r>
              <a:rPr kumimoji="1"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freely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unlike in the collaboration with universities where you have to negotiate and reconcile with them for many arrangements.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can concentrate their activities at KEK, while 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case of </a:t>
            </a:r>
            <a:r>
              <a:rPr kumimoji="1" lang="en-US" altLang="ja-JP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/KEK 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collaboration, they have to go back and forth physically between KEK and their universities.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Demerits</a:t>
            </a:r>
          </a:p>
          <a:p>
            <a:pPr lvl="1"/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collect students</a:t>
            </a:r>
          </a:p>
          <a:p>
            <a:pPr lvl="2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students prefer to proceed to graduate schools belonging to the same undergraduate schools. Change the course is not an attractive option for many students.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KEK staffs are simply too busy with their own business to fully commit to education and training of </a:t>
            </a:r>
            <a:r>
              <a:rPr kumimoji="1" lang="en-US" altLang="ja-JP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students.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BE2B66-9B37-46A8-9B58-1C537CEF0802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19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School (Oho School)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78827"/>
            <a:ext cx="8778240" cy="496887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September, KEK organizes one 3.5-day accelerator course for 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Sokendai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outside students. 	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 is not affiliated with universities.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Thus, </a:t>
            </a:r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cannot earn their university credit for their Oho accelerator course.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USPAS (United States Particle Accelerator School),  there are some USPAS-affiliated universities and students enrolled at these universities may earn university credit for their two-week USPAS course. </a:t>
            </a:r>
          </a:p>
          <a:p>
            <a:pPr lvl="2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Indiana 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MIT, MSU…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Japan, a student has to take 1.5-hour course for 15 weeks to receive 2 semester credits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his/her university.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 days are too short to meet this requirement.</a:t>
            </a:r>
          </a:p>
          <a:p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0080A7-4D5F-45E7-A11E-00CBCDDFC42E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25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Style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" y="1181291"/>
            <a:ext cx="8229600" cy="496887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been always told during my stay at CERN, DESY and LBL that </a:t>
            </a:r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we, scientists, should work as scientists, and explore the unknown</a:t>
            </a:r>
            <a:r>
              <a:rPr kumimoji="1" lang="en-US" altLang="ja-JP" dirty="0" smtClean="0"/>
              <a:t>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leave engineering works to engineers.</a:t>
            </a:r>
            <a:endPara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most of accelerator labs in Japan, we have practically no engineer.</a:t>
            </a:r>
          </a:p>
          <a:p>
            <a:pPr lvl="1"/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us work like engineers in the way engineers work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2"/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 on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and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may explain why the number of papers published in PRAB from Japan is stagnated.</a:t>
            </a:r>
          </a:p>
          <a:p>
            <a:pPr lvl="1"/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“Get it done” by any means than new inventions/findings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Interestingly, we have some engineers working at KEK, but they prefer to work like scientists.</a:t>
            </a:r>
          </a:p>
          <a:p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2CC217-1119-46D0-868B-2667FF0832DC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76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57B5EA-FCE9-4A9E-A098-B422D0C71362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16</a:t>
            </a:fld>
            <a:endParaRPr lang="en-US" altLang="ja-JP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69" y="172291"/>
            <a:ext cx="8414744" cy="63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03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Opening at KEK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job description is </a:t>
            </a:r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specific and pinpoint</a:t>
            </a:r>
            <a:r>
              <a:rPr kumimoji="1" lang="en-US" altLang="ja-JP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1235C1-F625-4E62-9250-271F5BAB816E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17</a:t>
            </a:fld>
            <a:endParaRPr lang="en-US" altLang="ja-JP"/>
          </a:p>
        </p:txBody>
      </p:sp>
      <p:pic>
        <p:nvPicPr>
          <p:cNvPr id="1026" name="Picture 2" descr="C:\Users\Super\Desktop\acap16-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44" y="2084320"/>
            <a:ext cx="7307153" cy="41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115568" y="4041648"/>
            <a:ext cx="6955536" cy="65227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4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374396"/>
            <a:ext cx="8747760" cy="757238"/>
          </a:xfrm>
        </p:spPr>
        <p:txBody>
          <a:bodyPr/>
          <a:lstStyle/>
          <a:p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Answers to the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Questionnaire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12" y="1272731"/>
            <a:ext cx="8546592" cy="4968875"/>
          </a:xfrm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formal collaborations and joint ventures exist between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national laboratories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but not so many. Only on a small scale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government tried it and allocated some budgets, but the collaboration motivation and mood faded away quickly.</a:t>
            </a:r>
          </a:p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university-laboratory collaboration/synergy work well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Maybe, in some cases. But, not on a grand scale.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pie is growing, collaborations may work as synergy effects to improve their productivity.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shrinking pie situation,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 and laboratories have to compete for survival, budget-wise and resource-wise.</a:t>
            </a:r>
          </a:p>
          <a:p>
            <a:pPr lvl="1"/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 do not favor joint appointments because they have to bear a half salary and may lose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to labs. </a:t>
            </a:r>
          </a:p>
          <a:p>
            <a:pPr lvl="1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4E1883-0A73-4308-A6F0-2B819BFD4AF4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81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Cont.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03" y="1083755"/>
            <a:ext cx="8504517" cy="4968875"/>
          </a:xfrm>
        </p:spPr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important are publications and impact factor for the academic university career? If impact factor or other indices are important, are the relevant evaluations based on Thomson-Reuters/Web-of-Science or on Elsevier Scopus (or both, or others)? Is the impact factor and number of publications the only criterion for promotion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 important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accordance with the official answer).</a:t>
            </a:r>
          </a:p>
          <a:p>
            <a:pPr lvl="1"/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very little job mobility at KEK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Japan as a whole).</a:t>
            </a:r>
          </a:p>
          <a:p>
            <a:pPr lvl="1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motivation to appeal to the outside community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improve career or resume (unless looking for a job somewhere).</a:t>
            </a:r>
          </a:p>
          <a:p>
            <a:pPr lvl="1"/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(mostly internal) is determined mainly by intra-lab contributions to lab’s projects (e.g., improvement of machine performance), little by the number of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in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peer-reviewed journals.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60241D-211F-4BA8-9E3B-B095FDDDF2B1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ULA 2016, Chin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81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 (Organization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Economic Co-operation and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Development) Global View</a:t>
            </a:r>
          </a:p>
          <a:p>
            <a:pPr lvl="1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Technology and Industry Scoreboard, Japan 2015</a:t>
            </a:r>
          </a:p>
          <a:p>
            <a:pPr lvl="2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Investment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Higher Education and Training</a:t>
            </a:r>
          </a:p>
          <a:p>
            <a:pPr lvl="2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Lagging Quality of Research</a:t>
            </a:r>
          </a:p>
          <a:p>
            <a:pPr lvl="2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Level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Collaboration</a:t>
            </a:r>
          </a:p>
          <a:p>
            <a:pPr lvl="2"/>
            <a:endParaRPr lang="en-US" altLang="ja-JP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View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 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Questionnaire</a:t>
            </a:r>
          </a:p>
          <a:p>
            <a:pPr lvl="2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Universities and Laboratories</a:t>
            </a:r>
          </a:p>
          <a:p>
            <a:pPr lvl="1"/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8F3BE7-FFB0-4C42-9DA4-B84E6B7D7A22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3174-80A3-4583-A845-D139BF45873E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58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Part 2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" y="1102043"/>
            <a:ext cx="8692896" cy="496887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collaboration between universities and labs in Japan is “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sluggish”.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little motivation for or gain from a collaboration when the budget is shrinking and the human resource is limited.</a:t>
            </a:r>
          </a:p>
          <a:p>
            <a:pPr lvl="2"/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every man for himself” situation.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achieve a meaningful synergy effect, a collaboration has to be well coordinated, organized and well staffed.</a:t>
            </a:r>
          </a:p>
          <a:p>
            <a:pPr lvl="1"/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human resources for this kind of jobs in labs/</a:t>
            </a:r>
            <a:r>
              <a:rPr lang="en-US" altLang="ja-JP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professional advices and coordination are costly.</a:t>
            </a:r>
          </a:p>
          <a:p>
            <a:pPr lvl="1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my view, this is a challenge for Japan to move on from the “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every man for himself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to the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“earth, we are one”.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improvement of publications and quality papers, our work conditions and promotion system need to be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overhauled by employing more world standards.</a:t>
            </a:r>
          </a:p>
          <a:p>
            <a:pPr lvl="1"/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2D4D8F-1DFE-415D-9DA6-1602FAA674F0}" type="datetime1">
              <a:rPr lang="ja-JP" altLang="en-US" smtClean="0"/>
              <a:t>2016/11/4</a:t>
            </a:fld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Cont.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111127"/>
            <a:ext cx="8479536" cy="4968875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my view, EU tries to establish new standards or common rules that rule EU beyond the border of each country.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Asia, this seems to be difficult, since Asia is so diversified historically and geographically that I am not sure if Asians really think that they are “Asians”.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amazed at a TV program on Brexit from UK that a British young man says that he is more European than British!</a:t>
            </a:r>
          </a:p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era of globalization,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“Japan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remains stuck in a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mindset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fundamentally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provincial”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domestic.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“getting to global”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mindset is needed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the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tired “nation-state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model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Japan has been so successful with the “clear border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till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recently.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F50264-915A-44BD-A199-4BF2BC5310B3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21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47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Darwin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Said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 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the strongest of the species that survives, nor the most intelligent, but the one most responsive to change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</a:p>
          <a:p>
            <a:pPr lvl="1"/>
            <a:r>
              <a:rPr lang="en-US" altLang="ja-JP" sz="2400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responsive are we?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CFA258-43D7-426E-AFA0-7F2D91C8845B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59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 Assessment on Japan 2015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1095947"/>
            <a:ext cx="8546592" cy="496887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 assesses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year 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status of major countries regarding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science, technology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industry.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 from its Scoreboard for Japan 2015.</a:t>
            </a:r>
          </a:p>
          <a:p>
            <a:pPr lvl="1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“Compared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buoyant investment in R&amp;D and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</a:t>
            </a:r>
            <a:r>
              <a:rPr lang="en-US" altLang="ja-JP" dirty="0"/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(Information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Communication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Technology),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in other types of knowledge capital, including in higher education, firms'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capabilities, and firms' specific training, is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relatively weak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/>
              <a:t>	</a:t>
            </a:r>
          </a:p>
          <a:p>
            <a:pPr lvl="1"/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ACCB23-AD12-4F76-8E54-9F1F0B82E320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3</a:t>
            </a:fld>
            <a:endParaRPr lang="en-US" altLang="ja-JP"/>
          </a:p>
        </p:txBody>
      </p:sp>
      <p:pic>
        <p:nvPicPr>
          <p:cNvPr id="1026" name="Picture 2" descr="C:\Users\Super\Desktop\Pages from Japan-CN-EN-Score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19" y="3811515"/>
            <a:ext cx="5500687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7217664" y="4571999"/>
            <a:ext cx="353568" cy="182181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59424" y="4571998"/>
            <a:ext cx="426720" cy="1821811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6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Research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31" y="1246314"/>
            <a:ext cx="8229600" cy="4968875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“Despite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large, but declining, volume of scientific production,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“quality” of research in Japan is below most OECD countries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measured by top-cited publications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442A5B-DFEB-437A-AD38-5A3B582CC859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4</a:t>
            </a:fld>
            <a:endParaRPr lang="en-US" altLang="ja-JP"/>
          </a:p>
        </p:txBody>
      </p:sp>
      <p:pic>
        <p:nvPicPr>
          <p:cNvPr id="2050" name="Picture 2" descr="C:\Users\Super\Desktop\Pages from Japan-CN-EN-Score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0" y="3022156"/>
            <a:ext cx="5884862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5590032" y="3944112"/>
            <a:ext cx="1267968" cy="1786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986272" y="3944112"/>
            <a:ext cx="1005840" cy="14142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5181600" y="3517392"/>
            <a:ext cx="804672" cy="4267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67712" y="3517392"/>
            <a:ext cx="1030224" cy="42672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230880" y="3944112"/>
            <a:ext cx="3560064" cy="4998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59024" y="3944112"/>
            <a:ext cx="3840480" cy="780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6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Collaboration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“Japan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share of internationally mobile researchers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relatively low levels of international collaboration.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These indicators point to Japan as being among the least connected economies in the OECD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A0A7F1-C9A1-4804-ABC1-90634A2C67BD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5</a:t>
            </a:fld>
            <a:endParaRPr lang="en-US" altLang="ja-JP"/>
          </a:p>
        </p:txBody>
      </p:sp>
      <p:pic>
        <p:nvPicPr>
          <p:cNvPr id="3074" name="Picture 2" descr="C:\Users\Super\Desktop\Pages from Japan-CN-EN-Score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3442072"/>
            <a:ext cx="7708849" cy="28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529840" y="5157216"/>
            <a:ext cx="426720" cy="33528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59024" y="4248912"/>
            <a:ext cx="591312" cy="694944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7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Capacity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92" y="1126427"/>
            <a:ext cx="8229600" cy="496887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“Track mobility 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scientists 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 is to trace changes in institutional affiliation 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their scholarly publications.” “</a:t>
            </a:r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case </a:t>
            </a:r>
            <a:r>
              <a:rPr kumimoji="1"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Japan, there have been net </a:t>
            </a:r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outflows of </a:t>
            </a:r>
            <a:r>
              <a:rPr kumimoji="1"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researchers, in particular from Japan to </a:t>
            </a:r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kumimoji="1"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</a:t>
            </a:r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 </a:t>
            </a:r>
            <a:r>
              <a:rPr kumimoji="1"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China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the last twenty years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lvl="1"/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Yamazaki-san</a:t>
            </a:r>
          </a:p>
          <a:p>
            <a:pPr lvl="1"/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Oide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-san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Saito-san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3A2941-0F16-44E5-A9B3-5838FEE8FDC3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6</a:t>
            </a:fld>
            <a:endParaRPr lang="en-US" altLang="ja-JP"/>
          </a:p>
        </p:txBody>
      </p:sp>
      <p:pic>
        <p:nvPicPr>
          <p:cNvPr id="4100" name="Picture 4" descr="C:\Users\Super\Desktop\Pages from Japan-CN-EN-Score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37" y="3152393"/>
            <a:ext cx="5243513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339584" y="5010912"/>
            <a:ext cx="231648" cy="13974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89376" y="4084320"/>
            <a:ext cx="268224" cy="2324036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2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in Science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193483"/>
            <a:ext cx="8229600" cy="496887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“Another key 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for Japan is </a:t>
            </a:r>
            <a:r>
              <a:rPr kumimoji="1" lang="en-US" altLang="ja-JP" dirty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fostering participation rate of women in science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tells about how the society is made </a:t>
            </a:r>
            <a:r>
              <a:rPr kumimoji="1" lang="en-US" altLang="ja-JP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and 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bound.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B17339-176B-4C9B-B7BF-54A89A211927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7</a:t>
            </a:fld>
            <a:endParaRPr lang="en-US" altLang="ja-JP"/>
          </a:p>
        </p:txBody>
      </p:sp>
      <p:pic>
        <p:nvPicPr>
          <p:cNvPr id="5122" name="Picture 2" descr="C:\Users\Super\Desktop\Pages from Japan-CN-EN-Score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92" y="2615032"/>
            <a:ext cx="5949544" cy="37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223760" y="5644896"/>
            <a:ext cx="164592" cy="5974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01056" y="3041904"/>
            <a:ext cx="713232" cy="19507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26992" y="4395216"/>
            <a:ext cx="231648" cy="1926336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1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Part 1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1193483"/>
            <a:ext cx="8839200" cy="496887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era of the internet and advanced computer technologies, </a:t>
            </a:r>
            <a:r>
              <a:rPr kumimoji="1"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labor productivity and international collaboration should grow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old days, we had to ask secretaries to type papers with typewriters, often equipped with no memory.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we can type a paper by ourselves, with MS Word, etc. 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international communication tools such Skype.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regard, the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stagnation of the number of publications and the decline of “quality papers” indicate that 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scientific activities in Japan are indeed declining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may be what happens when “</a:t>
            </a:r>
            <a:r>
              <a:rPr lang="en-US" altLang="ja-JP" dirty="0" smtClean="0">
                <a:solidFill>
                  <a:srgbClr val="D7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economy pie is shrinking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pPr lvl="1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productivity, low levels of international collaboration, and low share of internationally mobile researchers are all correlated and rooted in the same fundamental reasons (I do not go to politics).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695982-199C-41F1-8754-EF208B1A81BF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11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Publications </a:t>
            </a:r>
            <a:b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the Entire Scientific Fields) per Capita</a:t>
            </a:r>
            <a:endParaRPr kumimoji="1" lang="ja-JP" alt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9E2AB4-ECB3-4E8E-B330-30F64D56B709}" type="datetime1">
              <a:rPr lang="ja-JP" altLang="en-US" smtClean="0"/>
              <a:t>2016/11/4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ULA 2016, Chin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744B-AC5A-425B-86A2-99598E842AD5}" type="slidenum">
              <a:rPr lang="ja-JP" altLang="en-US" smtClean="0"/>
              <a:pPr/>
              <a:t>9</a:t>
            </a:fld>
            <a:endParaRPr lang="en-US" altLang="ja-JP"/>
          </a:p>
        </p:txBody>
      </p:sp>
      <p:pic>
        <p:nvPicPr>
          <p:cNvPr id="3074" name="Picture 2" descr="C:\Users\Super\Desktop\EB\9e512ccb590f1a44d8ec2e6d2b0bff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5" y="1305697"/>
            <a:ext cx="6766560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06851" y="4895705"/>
            <a:ext cx="10663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29. Greece</a:t>
            </a:r>
          </a:p>
          <a:p>
            <a:r>
              <a:rPr kumimoji="1"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30. Croatia</a:t>
            </a:r>
          </a:p>
          <a:p>
            <a:r>
              <a:rPr kumimoji="1"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31. Servia</a:t>
            </a:r>
          </a:p>
          <a:p>
            <a:r>
              <a:rPr kumimoji="1"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32. Lithonia</a:t>
            </a:r>
          </a:p>
          <a:p>
            <a:r>
              <a:rPr kumimoji="1"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33. Luxemburg</a:t>
            </a:r>
          </a:p>
          <a:p>
            <a:r>
              <a:rPr kumimoji="1"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34. Hungary</a:t>
            </a:r>
          </a:p>
          <a:p>
            <a:r>
              <a:rPr kumimoji="1"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35. Poland</a:t>
            </a:r>
          </a:p>
          <a:p>
            <a:r>
              <a:rPr kumimoji="1"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36. Slovakia</a:t>
            </a:r>
          </a:p>
          <a:p>
            <a:r>
              <a:rPr kumimoji="1" lang="en-US" altLang="ja-JP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37. Japan</a:t>
            </a:r>
          </a:p>
          <a:p>
            <a:endParaRPr kumimoji="1" lang="ja-JP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6394" y="4354815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25. US</a:t>
            </a:r>
            <a:endParaRPr kumimoji="1" lang="ja-JP" altLang="en-US" sz="11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713001" y="4485620"/>
            <a:ext cx="64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304420" y="1946895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1. Switzerland</a:t>
            </a:r>
            <a:endParaRPr kumimoji="1" lang="ja-JP" altLang="en-US" sz="11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713001" y="2077700"/>
            <a:ext cx="64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304420" y="3251439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14. UK</a:t>
            </a:r>
            <a:endParaRPr kumimoji="1" lang="ja-JP" altLang="en-US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738702" y="3382244"/>
            <a:ext cx="64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7306394" y="3843157"/>
            <a:ext cx="1003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20. Germany</a:t>
            </a:r>
            <a:endParaRPr kumimoji="1" lang="ja-JP" altLang="en-US" sz="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6713001" y="3985118"/>
            <a:ext cx="64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713001" y="4388084"/>
            <a:ext cx="64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306394" y="4212941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24. France</a:t>
            </a:r>
            <a:endParaRPr kumimoji="1" lang="ja-JP" altLang="en-US" sz="1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6713001" y="4692884"/>
            <a:ext cx="64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316442" y="4550504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27. Italy</a:t>
            </a:r>
            <a:endParaRPr kumimoji="1" lang="ja-JP" altLang="en-US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6713001" y="4812114"/>
            <a:ext cx="646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304420" y="4700214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FF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28. Korea</a:t>
            </a:r>
            <a:endParaRPr kumimoji="1" lang="ja-JP" altLang="en-US" sz="1100" dirty="0">
              <a:solidFill>
                <a:srgbClr val="FFFF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72994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92D050"/>
                </a:solidFill>
                <a:latin typeface="+mj-lt"/>
              </a:rPr>
              <a:t>4M</a:t>
            </a:r>
            <a:endParaRPr kumimoji="1" lang="ja-JP" altLang="en-US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4208" y="194689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92D050"/>
                </a:solidFill>
                <a:latin typeface="+mj-lt"/>
              </a:rPr>
              <a:t>8M</a:t>
            </a:r>
            <a:endParaRPr kumimoji="1" lang="ja-JP" altLang="en-US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9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Textured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 Tought</Template>
  <TotalTime>2434</TotalTime>
  <Pages>0</Pages>
  <Words>1680</Words>
  <Characters>0</Characters>
  <Application>Microsoft Office PowerPoint</Application>
  <DocSecurity>0</DocSecurity>
  <PresentationFormat>On-screen Show (4:3)</PresentationFormat>
  <Lines>0</Lines>
  <Paragraphs>223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ＭＳ Ｐ明朝</vt:lpstr>
      <vt:lpstr>Arial</vt:lpstr>
      <vt:lpstr>Comic Sans MS</vt:lpstr>
      <vt:lpstr>Tahoma</vt:lpstr>
      <vt:lpstr>Times New Roman</vt:lpstr>
      <vt:lpstr>Wingdings</vt:lpstr>
      <vt:lpstr>Custom Design</vt:lpstr>
      <vt:lpstr>1_Textured</vt:lpstr>
      <vt:lpstr>OECD Science and Technology Scoreboard 2015 Japan and  My View on Education, Univ/Lab Relation, and Jobs in Japan </vt:lpstr>
      <vt:lpstr>Outline</vt:lpstr>
      <vt:lpstr>OECD Assessment on Japan 2015</vt:lpstr>
      <vt:lpstr>Quality of Research</vt:lpstr>
      <vt:lpstr>International Collaboration</vt:lpstr>
      <vt:lpstr>Research Capacity</vt:lpstr>
      <vt:lpstr>Women in Science</vt:lpstr>
      <vt:lpstr>Conclusions Part 1</vt:lpstr>
      <vt:lpstr>Number of Publications  (in the Entire Scientific Fields) per Capita</vt:lpstr>
      <vt:lpstr>Labor Productivity per Capita</vt:lpstr>
      <vt:lpstr>A Matter of Survival</vt:lpstr>
      <vt:lpstr>Education</vt:lpstr>
      <vt:lpstr>Merits and Demerits of Sokendai System</vt:lpstr>
      <vt:lpstr>Accelerator School (Oho School)</vt:lpstr>
      <vt:lpstr>Work Style</vt:lpstr>
      <vt:lpstr>PowerPoint Presentation</vt:lpstr>
      <vt:lpstr>Job Opening at KEK</vt:lpstr>
      <vt:lpstr>My Answers to the Questionnaire</vt:lpstr>
      <vt:lpstr>Cont.</vt:lpstr>
      <vt:lpstr>Conclusions Part 2</vt:lpstr>
      <vt:lpstr>Cont.</vt:lpstr>
      <vt:lpstr>Charles Darwin Once Said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</dc:creator>
  <cp:lastModifiedBy>LaVie</cp:lastModifiedBy>
  <cp:revision>812</cp:revision>
  <dcterms:created xsi:type="dcterms:W3CDTF">2014-04-26T09:20:06Z</dcterms:created>
  <dcterms:modified xsi:type="dcterms:W3CDTF">2016-11-04T08:17:46Z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2</vt:r8>
  </property>
  <property fmtid="{D5CDD505-2E9C-101B-9397-08002B2CF9AE}" pid="3" name="LCID">
    <vt:r8>1033</vt:r8>
  </property>
  <property fmtid="{D5CDD505-2E9C-101B-9397-08002B2CF9AE}" pid="4" name="KSOProductBuildVer">
    <vt:lpwstr>1033-9.1.0.4550</vt:lpwstr>
  </property>
</Properties>
</file>