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483" r:id="rId6"/>
    <p:sldId id="484" r:id="rId7"/>
    <p:sldId id="485" r:id="rId8"/>
    <p:sldId id="511" r:id="rId9"/>
    <p:sldId id="512" r:id="rId10"/>
    <p:sldId id="510" r:id="rId11"/>
    <p:sldId id="509" r:id="rId12"/>
    <p:sldId id="516" r:id="rId13"/>
    <p:sldId id="513" r:id="rId14"/>
    <p:sldId id="492" r:id="rId15"/>
    <p:sldId id="514" r:id="rId16"/>
    <p:sldId id="517" r:id="rId17"/>
    <p:sldId id="515" r:id="rId18"/>
    <p:sldId id="490" r:id="rId1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5748" autoAdjust="0"/>
  </p:normalViewPr>
  <p:slideViewPr>
    <p:cSldViewPr>
      <p:cViewPr varScale="1">
        <p:scale>
          <a:sx n="101" d="100"/>
          <a:sy n="101" d="100"/>
        </p:scale>
        <p:origin x="92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73930-333F-4098-8082-0F065E5ED03E}" type="datetimeFigureOut">
              <a:rPr lang="en-US" smtClean="0"/>
              <a:t>11/1/2016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8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7D9E74-558B-4A32-9A75-D192A168C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EAA9-C327-4CBA-91A2-D692AEF187D5}" type="datetimeFigureOut">
              <a:rPr lang="en-GB" smtClean="0"/>
              <a:t>01/11/2016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4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2EF53-9050-4DF2-888C-8E65C18F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1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22327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68889"/>
            <a:ext cx="4800600" cy="1020762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274638"/>
            <a:ext cx="48006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2" descr="http://ec.europa.eu/digital-agenda/sites/digital-agenda/files/newsroom/horizon2020_0_5682_1.jpg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903322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250" y="221270"/>
            <a:ext cx="1676400" cy="11122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0430"/>
          <a:stretch/>
        </p:blipFill>
        <p:spPr>
          <a:xfrm>
            <a:off x="1" y="4572000"/>
            <a:ext cx="2286316" cy="2152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447800"/>
            <a:ext cx="6980390" cy="3572215"/>
          </a:xfrm>
        </p:spPr>
        <p:txBody>
          <a:bodyPr/>
          <a:lstStyle/>
          <a:p>
            <a:pPr algn="r"/>
            <a:r>
              <a:rPr lang="en-GB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new ARIES project:</a:t>
            </a:r>
            <a:r>
              <a:rPr lang="en-GB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6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Accelerator Integrating Activities strengthening the synergies between Universities and Laboratories</a:t>
            </a:r>
            <a:endParaRPr lang="en-GB" sz="36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4057" y="5313637"/>
            <a:ext cx="32224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CH" sz="2400" dirty="0" smtClean="0"/>
              <a:t>Maurizio Vretenar</a:t>
            </a:r>
          </a:p>
          <a:p>
            <a:pPr algn="r"/>
            <a:r>
              <a:rPr lang="fr-CH" sz="2000" dirty="0" err="1" smtClean="0"/>
              <a:t>Un.meetLab</a:t>
            </a:r>
            <a:r>
              <a:rPr lang="fr-CH" sz="2000" dirty="0" smtClean="0"/>
              <a:t>. Workshop</a:t>
            </a:r>
            <a:endParaRPr lang="fr-CH" sz="2000" dirty="0" smtClean="0"/>
          </a:p>
          <a:p>
            <a:pPr algn="r"/>
            <a:r>
              <a:rPr lang="fr-CH" sz="2000" dirty="0" smtClean="0"/>
              <a:t>Orsay, 03</a:t>
            </a:r>
            <a:r>
              <a:rPr lang="fr-CH" sz="2000" dirty="0" smtClean="0"/>
              <a:t>-11-16</a:t>
            </a:r>
            <a:endParaRPr lang="fr-CH" sz="2000" dirty="0" smtClean="0"/>
          </a:p>
        </p:txBody>
      </p:sp>
    </p:spTree>
    <p:extLst>
      <p:ext uri="{BB962C8B-B14F-4D97-AF65-F5344CB8AC3E}">
        <p14:creationId xmlns:p14="http://schemas.microsoft.com/office/powerpoint/2010/main" val="38251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Ways</a:t>
            </a:r>
            <a:r>
              <a:rPr lang="fr-CH" dirty="0" smtClean="0"/>
              <a:t> to </a:t>
            </a:r>
            <a:r>
              <a:rPr lang="fr-CH" dirty="0" err="1" smtClean="0"/>
              <a:t>improve</a:t>
            </a:r>
            <a:r>
              <a:rPr lang="fr-CH" dirty="0" smtClean="0"/>
              <a:t> synergies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1702"/>
            <a:ext cx="8305800" cy="2146000"/>
          </a:xfrm>
        </p:spPr>
        <p:txBody>
          <a:bodyPr>
            <a:normAutofit fontScale="70000" lnSpcReduction="20000"/>
          </a:bodyPr>
          <a:lstStyle/>
          <a:p>
            <a:r>
              <a:rPr lang="fr-CH" dirty="0" smtClean="0"/>
              <a:t>Importance of Joint </a:t>
            </a:r>
            <a:r>
              <a:rPr lang="fr-CH" dirty="0" err="1" smtClean="0"/>
              <a:t>Research</a:t>
            </a:r>
            <a:r>
              <a:rPr lang="fr-CH" dirty="0" smtClean="0"/>
              <a:t> </a:t>
            </a:r>
            <a:r>
              <a:rPr lang="fr-CH" dirty="0" err="1" smtClean="0"/>
              <a:t>Activities</a:t>
            </a:r>
            <a:r>
              <a:rPr lang="fr-CH" dirty="0" smtClean="0"/>
              <a:t>: the case of Electron </a:t>
            </a:r>
            <a:r>
              <a:rPr lang="fr-CH" dirty="0" err="1" smtClean="0"/>
              <a:t>lenses</a:t>
            </a:r>
            <a:r>
              <a:rPr lang="fr-CH" dirty="0" smtClean="0"/>
              <a:t>, a JRA </a:t>
            </a:r>
            <a:r>
              <a:rPr lang="fr-CH" dirty="0" err="1" smtClean="0"/>
              <a:t>that</a:t>
            </a:r>
            <a:r>
              <a:rPr lang="fr-CH" dirty="0" smtClean="0"/>
              <a:t> joins CERN and GSI </a:t>
            </a:r>
            <a:r>
              <a:rPr lang="fr-CH" dirty="0" err="1" smtClean="0"/>
              <a:t>with</a:t>
            </a:r>
            <a:r>
              <a:rPr lang="fr-CH" dirty="0" smtClean="0"/>
              <a:t> Riga TU and Frankfurt IAP.</a:t>
            </a:r>
          </a:p>
          <a:p>
            <a:r>
              <a:rPr lang="fr-CH" dirty="0" smtClean="0"/>
              <a:t>Importance of Transnational Access. In EuCARD2, an excellent </a:t>
            </a:r>
            <a:r>
              <a:rPr lang="fr-CH" dirty="0" err="1" smtClean="0"/>
              <a:t>way</a:t>
            </a:r>
            <a:r>
              <a:rPr lang="fr-CH" dirty="0" smtClean="0"/>
              <a:t> to open </a:t>
            </a:r>
            <a:r>
              <a:rPr lang="fr-CH" dirty="0" err="1" smtClean="0"/>
              <a:t>laboratories</a:t>
            </a:r>
            <a:r>
              <a:rPr lang="fr-CH" dirty="0" smtClean="0"/>
              <a:t> to </a:t>
            </a:r>
            <a:r>
              <a:rPr lang="fr-CH" dirty="0" err="1" smtClean="0"/>
              <a:t>universities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come to test </a:t>
            </a:r>
            <a:r>
              <a:rPr lang="fr-CH" dirty="0" err="1" smtClean="0"/>
              <a:t>equipment</a:t>
            </a:r>
            <a:r>
              <a:rPr lang="fr-CH" dirty="0" smtClean="0"/>
              <a:t> (and are </a:t>
            </a:r>
            <a:r>
              <a:rPr lang="fr-CH" dirty="0" err="1" smtClean="0"/>
              <a:t>exposed</a:t>
            </a:r>
            <a:r>
              <a:rPr lang="fr-CH" dirty="0" smtClean="0"/>
              <a:t> to the </a:t>
            </a:r>
            <a:r>
              <a:rPr lang="fr-CH" dirty="0" err="1" smtClean="0"/>
              <a:t>lab</a:t>
            </a:r>
            <a:r>
              <a:rPr lang="fr-CH" dirty="0" smtClean="0"/>
              <a:t> </a:t>
            </a:r>
            <a:r>
              <a:rPr lang="fr-CH" dirty="0" err="1" smtClean="0"/>
              <a:t>environment</a:t>
            </a:r>
            <a:r>
              <a:rPr lang="fr-CH" dirty="0" smtClean="0"/>
              <a:t>, </a:t>
            </a:r>
            <a:r>
              <a:rPr lang="fr-CH" dirty="0" err="1" smtClean="0"/>
              <a:t>make</a:t>
            </a:r>
            <a:r>
              <a:rPr lang="fr-CH" dirty="0" smtClean="0"/>
              <a:t> connections, etc.). The case of </a:t>
            </a:r>
            <a:r>
              <a:rPr lang="fr-CH" dirty="0" err="1" smtClean="0"/>
              <a:t>MagNet</a:t>
            </a:r>
            <a:r>
              <a:rPr lang="fr-CH" dirty="0" smtClean="0"/>
              <a:t> at CERN (6 </a:t>
            </a:r>
            <a:r>
              <a:rPr lang="fr-CH" dirty="0" err="1" smtClean="0"/>
              <a:t>universities</a:t>
            </a:r>
            <a:r>
              <a:rPr lang="fr-CH" dirty="0" smtClean="0"/>
              <a:t> out of 9 </a:t>
            </a:r>
            <a:r>
              <a:rPr lang="fr-CH" dirty="0" err="1" smtClean="0"/>
              <a:t>users</a:t>
            </a:r>
            <a:r>
              <a:rPr lang="fr-CH" dirty="0" smtClean="0"/>
              <a:t>). More TA </a:t>
            </a:r>
            <a:r>
              <a:rPr lang="fr-CH" dirty="0" err="1" smtClean="0"/>
              <a:t>now</a:t>
            </a:r>
            <a:r>
              <a:rPr lang="fr-CH" dirty="0" smtClean="0"/>
              <a:t> in ARIES!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" y="3733800"/>
            <a:ext cx="5236726" cy="29426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104" y="4038600"/>
            <a:ext cx="4316896" cy="270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38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68889"/>
            <a:ext cx="4876800" cy="1020762"/>
          </a:xfrm>
        </p:spPr>
        <p:txBody>
          <a:bodyPr/>
          <a:lstStyle/>
          <a:p>
            <a:r>
              <a:rPr lang="fr-CH" sz="4000" dirty="0" smtClean="0"/>
              <a:t>Transnational Access</a:t>
            </a:r>
            <a:endParaRPr lang="en-GB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599159" y="5562600"/>
            <a:ext cx="3312159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dirty="0" smtClean="0"/>
              <a:t>14 facilites in 5 </a:t>
            </a:r>
            <a:r>
              <a:rPr lang="fr-CH" sz="2000" dirty="0" err="1" smtClean="0"/>
              <a:t>WPs</a:t>
            </a:r>
            <a:endParaRPr lang="fr-CH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dirty="0" smtClean="0"/>
              <a:t>664 </a:t>
            </a:r>
            <a:r>
              <a:rPr lang="fr-CH" sz="2000" dirty="0" err="1" smtClean="0"/>
              <a:t>estimated</a:t>
            </a:r>
            <a:r>
              <a:rPr lang="fr-CH" sz="2000" dirty="0" smtClean="0"/>
              <a:t> </a:t>
            </a:r>
            <a:r>
              <a:rPr lang="fr-CH" sz="2000" dirty="0" err="1" smtClean="0"/>
              <a:t>users</a:t>
            </a:r>
            <a:endParaRPr lang="fr-CH" sz="20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000" dirty="0" smtClean="0"/>
              <a:t>About 18’000 </a:t>
            </a:r>
            <a:r>
              <a:rPr lang="fr-CH" sz="2000" dirty="0" err="1" smtClean="0"/>
              <a:t>access</a:t>
            </a:r>
            <a:r>
              <a:rPr lang="fr-CH" sz="2000" dirty="0" smtClean="0"/>
              <a:t> </a:t>
            </a:r>
            <a:r>
              <a:rPr lang="fr-CH" sz="2000" dirty="0" err="1" smtClean="0"/>
              <a:t>hours</a:t>
            </a:r>
            <a:endParaRPr lang="fr-CH" sz="20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512" y="1371600"/>
            <a:ext cx="9150512" cy="3040500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4038600"/>
            <a:ext cx="5257800" cy="2895600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Magnet</a:t>
            </a:r>
            <a:r>
              <a:rPr lang="en-US" sz="1600" dirty="0" smtClean="0"/>
              <a:t> testing: CERN SM18 and FREIA at Uppsala.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Material</a:t>
            </a:r>
            <a:r>
              <a:rPr lang="en-US" sz="1600" dirty="0" smtClean="0"/>
              <a:t> testing: </a:t>
            </a:r>
            <a:r>
              <a:rPr lang="en-US" sz="1600" dirty="0" err="1" smtClean="0"/>
              <a:t>HiRadMat</a:t>
            </a:r>
            <a:r>
              <a:rPr lang="en-US" sz="1600" dirty="0" smtClean="0"/>
              <a:t> at CERN and M-branch at GSI.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Beam</a:t>
            </a:r>
            <a:r>
              <a:rPr lang="en-US" sz="1600" dirty="0" smtClean="0"/>
              <a:t> testing: protons and RF at IPHI (CEA), high current electrons in ANKA (KIT), variable electron beams at VELA (CI), short electron bunches at FLUTE (KIT) and when operational at SINBAD (DESY).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RF </a:t>
            </a:r>
            <a:r>
              <a:rPr lang="en-US" sz="1600" dirty="0" smtClean="0"/>
              <a:t>testing at FREIA (Uppsala) and at the XBOX at CERN.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Plasma acceleration </a:t>
            </a:r>
            <a:r>
              <a:rPr lang="en-US" sz="1600" dirty="0" smtClean="0"/>
              <a:t>testing at the </a:t>
            </a:r>
            <a:r>
              <a:rPr lang="en-US" sz="1600" dirty="0" err="1" smtClean="0"/>
              <a:t>Apollon</a:t>
            </a:r>
            <a:r>
              <a:rPr lang="en-US" sz="1600" dirty="0" smtClean="0"/>
              <a:t> laser (CNRS), UHI100 laser (CEA-CNRS) and Lund Laser Centre.</a:t>
            </a:r>
          </a:p>
          <a:p>
            <a:r>
              <a:rPr lang="en-US" sz="1600" dirty="0" smtClean="0"/>
              <a:t>Flagships: IPHI, VELA, ANKA, </a:t>
            </a:r>
            <a:r>
              <a:rPr lang="en-US" sz="1600" dirty="0" err="1" smtClean="0"/>
              <a:t>Apollon</a:t>
            </a:r>
            <a:r>
              <a:rPr lang="en-US" sz="1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285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Training in 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 err="1" smtClean="0"/>
              <a:t>Another</a:t>
            </a:r>
            <a:r>
              <a:rPr lang="fr-CH" dirty="0" smtClean="0"/>
              <a:t> new and important </a:t>
            </a:r>
            <a:r>
              <a:rPr lang="fr-CH" dirty="0" err="1" smtClean="0"/>
              <a:t>way</a:t>
            </a:r>
            <a:r>
              <a:rPr lang="fr-CH" dirty="0" smtClean="0"/>
              <a:t> to </a:t>
            </a:r>
            <a:r>
              <a:rPr lang="fr-CH" dirty="0" err="1" smtClean="0"/>
              <a:t>improve</a:t>
            </a:r>
            <a:r>
              <a:rPr lang="fr-CH" dirty="0" smtClean="0"/>
              <a:t> collaboration </a:t>
            </a:r>
            <a:r>
              <a:rPr lang="fr-CH" dirty="0" err="1" smtClean="0"/>
              <a:t>between</a:t>
            </a:r>
            <a:r>
              <a:rPr lang="fr-CH" dirty="0" smtClean="0"/>
              <a:t> </a:t>
            </a:r>
            <a:r>
              <a:rPr lang="fr-CH" dirty="0" err="1" smtClean="0"/>
              <a:t>Universities</a:t>
            </a:r>
            <a:r>
              <a:rPr lang="fr-CH" dirty="0" smtClean="0"/>
              <a:t> and </a:t>
            </a:r>
            <a:r>
              <a:rPr lang="fr-CH" dirty="0" err="1" smtClean="0"/>
              <a:t>Labs</a:t>
            </a:r>
            <a:r>
              <a:rPr lang="fr-CH" dirty="0" smtClean="0"/>
              <a:t>.</a:t>
            </a:r>
          </a:p>
          <a:p>
            <a:r>
              <a:rPr lang="fr-CH" dirty="0" smtClean="0"/>
              <a:t>Is an important new component (Network) in ARIES.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633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4876800" cy="1020762"/>
          </a:xfrm>
        </p:spPr>
        <p:txBody>
          <a:bodyPr/>
          <a:lstStyle/>
          <a:p>
            <a:r>
              <a:rPr lang="en-US" sz="2800" dirty="0" smtClean="0"/>
              <a:t>WP2: Training, communication and outreach for accelerator science in Europe</a:t>
            </a:r>
            <a:endParaRPr lang="en-GB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400800" y="2699293"/>
            <a:ext cx="2743200" cy="316810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32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C000"/>
              </a:buClr>
              <a:buFont typeface="Arial" pitchFamily="34" charset="0"/>
              <a:buChar char="»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Merging of Education and Training as in TIARA with Communication and outreach from the Management WP.</a:t>
            </a:r>
          </a:p>
          <a:p>
            <a:r>
              <a:rPr lang="en-US" dirty="0" smtClean="0"/>
              <a:t>Contents: support ongoing accelerator training in Europe, e-learning course, support outreach actions.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26406" y="1600200"/>
          <a:ext cx="8891187" cy="753952"/>
        </p:xfrm>
        <a:graphic>
          <a:graphicData uri="http://schemas.openxmlformats.org/drawingml/2006/table">
            <a:tbl>
              <a:tblPr/>
              <a:tblGrid>
                <a:gridCol w="196609"/>
                <a:gridCol w="263284"/>
                <a:gridCol w="1425661"/>
                <a:gridCol w="463309"/>
                <a:gridCol w="888474"/>
                <a:gridCol w="2196184"/>
                <a:gridCol w="307473"/>
                <a:gridCol w="787993"/>
                <a:gridCol w="609600"/>
                <a:gridCol w="609600"/>
                <a:gridCol w="1143000"/>
              </a:tblGrid>
              <a:tr h="3386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WP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 name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Acronym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Coordinator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of tasks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Requested EC Contribution (€)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Funding Rate (%)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Budget (€)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Beneficiaries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</a:tr>
              <a:tr h="257816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27CA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Training, Communication and Outreach for Accelerator Science in Europe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ETCO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P. Burrows (UOXF)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communications/outreach activities  - training activities - e-learning course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395,400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55.3%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715,500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UOXF, CERN, ESS, CNRS</a:t>
                      </a:r>
                    </a:p>
                  </a:txBody>
                  <a:tcPr marL="3848" marR="3848" marT="3848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699292"/>
            <a:ext cx="6121910" cy="36654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5336" y="5805108"/>
            <a:ext cx="4001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i="1" dirty="0" smtClean="0"/>
              <a:t>Support </a:t>
            </a:r>
            <a:r>
              <a:rPr lang="fr-CH" i="1" dirty="0" err="1" smtClean="0"/>
              <a:t>ongoing</a:t>
            </a:r>
            <a:r>
              <a:rPr lang="fr-CH" i="1" dirty="0" smtClean="0"/>
              <a:t> training, not substitute!</a:t>
            </a:r>
          </a:p>
          <a:p>
            <a:r>
              <a:rPr lang="fr-CH" i="1" dirty="0" smtClean="0"/>
              <a:t>E-learning course.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427841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5029200" cy="1020762"/>
          </a:xfrm>
        </p:spPr>
        <p:txBody>
          <a:bodyPr/>
          <a:lstStyle/>
          <a:p>
            <a:r>
              <a:rPr lang="fr-CH" dirty="0" smtClean="0"/>
              <a:t>First </a:t>
            </a:r>
            <a:r>
              <a:rPr lang="fr-CH" dirty="0" err="1" smtClean="0"/>
              <a:t>ideas</a:t>
            </a:r>
            <a:r>
              <a:rPr lang="fr-CH" dirty="0" smtClean="0"/>
              <a:t> for the future of </a:t>
            </a:r>
            <a:r>
              <a:rPr lang="fr-CH" dirty="0" err="1" smtClean="0"/>
              <a:t>Integrating</a:t>
            </a:r>
            <a:r>
              <a:rPr lang="fr-CH" dirty="0" smtClean="0"/>
              <a:t> </a:t>
            </a:r>
            <a:r>
              <a:rPr lang="fr-CH" dirty="0" err="1" smtClean="0"/>
              <a:t>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 fontScale="70000" lnSpcReduction="20000"/>
          </a:bodyPr>
          <a:lstStyle/>
          <a:p>
            <a:r>
              <a:rPr lang="fr-CH" dirty="0" smtClean="0"/>
              <a:t>The </a:t>
            </a:r>
            <a:r>
              <a:rPr lang="fr-CH" dirty="0" err="1" smtClean="0"/>
              <a:t>European</a:t>
            </a:r>
            <a:r>
              <a:rPr lang="fr-CH" dirty="0" smtClean="0"/>
              <a:t> Commission </a:t>
            </a:r>
            <a:r>
              <a:rPr lang="fr-CH" dirty="0" err="1" smtClean="0"/>
              <a:t>is</a:t>
            </a:r>
            <a:r>
              <a:rPr lang="fr-CH" dirty="0" smtClean="0"/>
              <a:t> </a:t>
            </a:r>
            <a:r>
              <a:rPr lang="fr-CH" dirty="0" err="1" smtClean="0"/>
              <a:t>preparing</a:t>
            </a:r>
            <a:r>
              <a:rPr lang="fr-CH" dirty="0" smtClean="0"/>
              <a:t> FP9 (the programme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follow</a:t>
            </a:r>
            <a:r>
              <a:rPr lang="fr-CH" dirty="0" smtClean="0"/>
              <a:t> H2020).</a:t>
            </a:r>
          </a:p>
          <a:p>
            <a:r>
              <a:rPr lang="fr-CH" dirty="0" smtClean="0"/>
              <a:t>There </a:t>
            </a:r>
            <a:r>
              <a:rPr lang="fr-CH" dirty="0" err="1" smtClean="0"/>
              <a:t>will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no more </a:t>
            </a:r>
            <a:r>
              <a:rPr lang="fr-CH" dirty="0" err="1" smtClean="0"/>
              <a:t>Integrating</a:t>
            </a:r>
            <a:r>
              <a:rPr lang="fr-CH" dirty="0" smtClean="0"/>
              <a:t> </a:t>
            </a:r>
            <a:r>
              <a:rPr lang="fr-CH" dirty="0" err="1" smtClean="0"/>
              <a:t>Activities</a:t>
            </a:r>
            <a:r>
              <a:rPr lang="fr-CH" dirty="0" smtClean="0"/>
              <a:t> for Super-Advanced </a:t>
            </a:r>
            <a:r>
              <a:rPr lang="fr-CH" dirty="0" err="1" smtClean="0"/>
              <a:t>Communities</a:t>
            </a:r>
            <a:r>
              <a:rPr lang="fr-CH" dirty="0" smtClean="0"/>
              <a:t> (3 or more </a:t>
            </a:r>
            <a:r>
              <a:rPr lang="fr-CH" dirty="0" err="1" smtClean="0"/>
              <a:t>projects</a:t>
            </a:r>
            <a:r>
              <a:rPr lang="fr-CH" dirty="0" smtClean="0"/>
              <a:t>).</a:t>
            </a:r>
          </a:p>
          <a:p>
            <a:r>
              <a:rPr lang="fr-CH" dirty="0" err="1" smtClean="0"/>
              <a:t>We</a:t>
            </a:r>
            <a:r>
              <a:rPr lang="fr-CH" dirty="0" smtClean="0"/>
              <a:t> are </a:t>
            </a:r>
            <a:r>
              <a:rPr lang="fr-CH" dirty="0" err="1" smtClean="0"/>
              <a:t>discussing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DG-R a </a:t>
            </a:r>
            <a:r>
              <a:rPr lang="fr-CH" dirty="0" err="1" smtClean="0"/>
              <a:t>scheme</a:t>
            </a:r>
            <a:r>
              <a:rPr lang="fr-CH" dirty="0" smtClean="0"/>
              <a:t> </a:t>
            </a:r>
            <a:r>
              <a:rPr lang="fr-CH" dirty="0" err="1" smtClean="0"/>
              <a:t>that</a:t>
            </a:r>
            <a:r>
              <a:rPr lang="fr-CH" dirty="0" smtClean="0"/>
              <a:t> </a:t>
            </a:r>
            <a:r>
              <a:rPr lang="fr-CH" dirty="0" err="1" smtClean="0"/>
              <a:t>could</a:t>
            </a:r>
            <a:r>
              <a:rPr lang="fr-CH" dirty="0" smtClean="0"/>
              <a:t> replace the IA and </a:t>
            </a:r>
            <a:r>
              <a:rPr lang="fr-CH" dirty="0" err="1" smtClean="0"/>
              <a:t>possibly</a:t>
            </a:r>
            <a:r>
              <a:rPr lang="fr-CH" dirty="0" smtClean="0"/>
              <a:t> </a:t>
            </a:r>
            <a:r>
              <a:rPr lang="fr-CH" dirty="0" err="1" smtClean="0"/>
              <a:t>integrate</a:t>
            </a:r>
            <a:r>
              <a:rPr lang="fr-CH" dirty="0" smtClean="0"/>
              <a:t> the </a:t>
            </a:r>
            <a:r>
              <a:rPr lang="fr-CH" dirty="0" err="1" smtClean="0"/>
              <a:t>other</a:t>
            </a:r>
            <a:r>
              <a:rPr lang="fr-CH" dirty="0" smtClean="0"/>
              <a:t> instruments </a:t>
            </a:r>
            <a:r>
              <a:rPr lang="fr-CH" dirty="0" err="1" smtClean="0"/>
              <a:t>used</a:t>
            </a:r>
            <a:r>
              <a:rPr lang="fr-CH" dirty="0" smtClean="0"/>
              <a:t> by </a:t>
            </a:r>
            <a:r>
              <a:rPr lang="fr-CH" dirty="0" err="1" smtClean="0"/>
              <a:t>our</a:t>
            </a:r>
            <a:r>
              <a:rPr lang="fr-CH" dirty="0" smtClean="0"/>
              <a:t> </a:t>
            </a:r>
            <a:r>
              <a:rPr lang="fr-CH" dirty="0" err="1" smtClean="0"/>
              <a:t>community</a:t>
            </a:r>
            <a:r>
              <a:rPr lang="fr-CH" dirty="0" smtClean="0"/>
              <a:t> (DS, etc.).</a:t>
            </a:r>
          </a:p>
          <a:p>
            <a:r>
              <a:rPr lang="fr-CH" dirty="0" smtClean="0"/>
              <a:t>Keywords are </a:t>
            </a:r>
            <a:r>
              <a:rPr lang="fr-CH" dirty="0" err="1" smtClean="0"/>
              <a:t>co-funding</a:t>
            </a:r>
            <a:r>
              <a:rPr lang="fr-CH" dirty="0" smtClean="0"/>
              <a:t> (</a:t>
            </a:r>
            <a:r>
              <a:rPr lang="fr-CH" dirty="0" err="1" smtClean="0"/>
              <a:t>share</a:t>
            </a:r>
            <a:r>
              <a:rPr lang="fr-CH" dirty="0" smtClean="0"/>
              <a:t> of </a:t>
            </a:r>
            <a:r>
              <a:rPr lang="fr-CH" dirty="0" err="1" smtClean="0"/>
              <a:t>funding</a:t>
            </a:r>
            <a:r>
              <a:rPr lang="fr-CH" dirty="0" smtClean="0"/>
              <a:t> </a:t>
            </a:r>
            <a:r>
              <a:rPr lang="fr-CH" dirty="0" err="1" smtClean="0"/>
              <a:t>between</a:t>
            </a:r>
            <a:r>
              <a:rPr lang="fr-CH" dirty="0" smtClean="0"/>
              <a:t> the EC and the </a:t>
            </a:r>
            <a:r>
              <a:rPr lang="fr-CH" dirty="0" err="1" smtClean="0"/>
              <a:t>partners</a:t>
            </a:r>
            <a:r>
              <a:rPr lang="fr-CH" dirty="0" smtClean="0"/>
              <a:t>), innovation programs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industry</a:t>
            </a:r>
            <a:r>
              <a:rPr lang="fr-CH" dirty="0" smtClean="0"/>
              <a:t>, training. Common </a:t>
            </a:r>
            <a:r>
              <a:rPr lang="fr-CH" dirty="0" err="1" smtClean="0"/>
              <a:t>governance</a:t>
            </a:r>
            <a:r>
              <a:rPr lang="fr-CH" dirty="0" smtClean="0"/>
              <a:t> </a:t>
            </a:r>
            <a:r>
              <a:rPr lang="fr-CH" dirty="0" err="1" smtClean="0"/>
              <a:t>between</a:t>
            </a:r>
            <a:r>
              <a:rPr lang="fr-CH" dirty="0" smtClean="0"/>
              <a:t> </a:t>
            </a:r>
            <a:r>
              <a:rPr lang="fr-CH" dirty="0" err="1" smtClean="0"/>
              <a:t>partners</a:t>
            </a:r>
            <a:r>
              <a:rPr lang="fr-CH" dirty="0" smtClean="0"/>
              <a:t> and the EC.</a:t>
            </a:r>
          </a:p>
          <a:p>
            <a:r>
              <a:rPr lang="fr-CH" dirty="0" smtClean="0"/>
              <a:t>It </a:t>
            </a:r>
            <a:r>
              <a:rPr lang="fr-CH" dirty="0" err="1" smtClean="0"/>
              <a:t>is</a:t>
            </a:r>
            <a:r>
              <a:rPr lang="fr-CH" dirty="0" smtClean="0"/>
              <a:t> important to </a:t>
            </a:r>
            <a:r>
              <a:rPr lang="fr-CH" dirty="0" err="1" smtClean="0"/>
              <a:t>find</a:t>
            </a:r>
            <a:r>
              <a:rPr lang="fr-CH" dirty="0" smtClean="0"/>
              <a:t> </a:t>
            </a:r>
            <a:r>
              <a:rPr lang="fr-CH" dirty="0" err="1" smtClean="0"/>
              <a:t>ways</a:t>
            </a:r>
            <a:r>
              <a:rPr lang="fr-CH" dirty="0" smtClean="0"/>
              <a:t> to </a:t>
            </a:r>
            <a:r>
              <a:rPr lang="fr-CH" dirty="0" err="1" smtClean="0"/>
              <a:t>keep</a:t>
            </a:r>
            <a:r>
              <a:rPr lang="fr-CH" dirty="0" smtClean="0"/>
              <a:t> </a:t>
            </a:r>
            <a:r>
              <a:rPr lang="fr-CH" dirty="0" err="1" smtClean="0"/>
              <a:t>Universities</a:t>
            </a:r>
            <a:r>
              <a:rPr lang="fr-CH" dirty="0" smtClean="0"/>
              <a:t> in the new </a:t>
            </a:r>
            <a:r>
              <a:rPr lang="fr-CH" dirty="0" err="1" smtClean="0"/>
              <a:t>scheme</a:t>
            </a:r>
            <a:r>
              <a:rPr lang="fr-CH" dirty="0" smtClean="0"/>
              <a:t>. </a:t>
            </a:r>
            <a:r>
              <a:rPr lang="fr-CH" dirty="0" err="1" smtClean="0"/>
              <a:t>They</a:t>
            </a:r>
            <a:r>
              <a:rPr lang="fr-CH" dirty="0" smtClean="0"/>
              <a:t> </a:t>
            </a:r>
            <a:r>
              <a:rPr lang="fr-CH" dirty="0" err="1" smtClean="0"/>
              <a:t>should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ready</a:t>
            </a:r>
            <a:r>
              <a:rPr lang="fr-CH" dirty="0" smtClean="0"/>
              <a:t> to </a:t>
            </a:r>
            <a:r>
              <a:rPr lang="fr-CH" dirty="0" err="1" smtClean="0"/>
              <a:t>provide</a:t>
            </a:r>
            <a:r>
              <a:rPr lang="fr-CH" dirty="0" smtClean="0"/>
              <a:t> </a:t>
            </a:r>
            <a:r>
              <a:rPr lang="fr-CH" dirty="0" err="1" smtClean="0"/>
              <a:t>co-funding</a:t>
            </a:r>
            <a:r>
              <a:rPr lang="fr-CH" dirty="0" smtClean="0"/>
              <a:t> (</a:t>
            </a:r>
            <a:r>
              <a:rPr lang="fr-CH" dirty="0" err="1" smtClean="0"/>
              <a:t>mainly</a:t>
            </a:r>
            <a:r>
              <a:rPr lang="fr-CH" dirty="0" smtClean="0"/>
              <a:t> personnel, as </a:t>
            </a:r>
            <a:r>
              <a:rPr lang="fr-CH" dirty="0" err="1" smtClean="0"/>
              <a:t>now</a:t>
            </a:r>
            <a:r>
              <a:rPr lang="fr-CH" dirty="0" smtClean="0"/>
              <a:t>) and </a:t>
            </a:r>
            <a:r>
              <a:rPr lang="fr-CH" dirty="0" err="1" smtClean="0"/>
              <a:t>could</a:t>
            </a:r>
            <a:r>
              <a:rPr lang="fr-CH" dirty="0" smtClean="0"/>
              <a:t> profit of </a:t>
            </a:r>
            <a:r>
              <a:rPr lang="fr-CH" dirty="0" err="1" smtClean="0"/>
              <a:t>industrial</a:t>
            </a:r>
            <a:r>
              <a:rPr lang="fr-CH" dirty="0" smtClean="0"/>
              <a:t> programmes </a:t>
            </a:r>
            <a:r>
              <a:rPr lang="fr-CH" dirty="0" err="1" smtClean="0"/>
              <a:t>similar</a:t>
            </a:r>
            <a:r>
              <a:rPr lang="fr-CH" dirty="0" smtClean="0"/>
              <a:t> to the </a:t>
            </a:r>
            <a:r>
              <a:rPr lang="fr-CH" dirty="0" err="1" smtClean="0"/>
              <a:t>present</a:t>
            </a:r>
            <a:r>
              <a:rPr lang="fr-CH" dirty="0" smtClean="0"/>
              <a:t> </a:t>
            </a:r>
            <a:r>
              <a:rPr lang="fr-CH" dirty="0" err="1" smtClean="0"/>
              <a:t>JRAs</a:t>
            </a:r>
            <a:r>
              <a:rPr lang="fr-CH" dirty="0" smtClean="0"/>
              <a:t>. Training </a:t>
            </a:r>
            <a:r>
              <a:rPr lang="fr-CH" dirty="0" err="1" smtClean="0"/>
              <a:t>schemes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</a:t>
            </a:r>
            <a:r>
              <a:rPr lang="fr-CH" dirty="0" err="1" smtClean="0"/>
              <a:t>very</a:t>
            </a:r>
            <a:r>
              <a:rPr lang="fr-CH" dirty="0" smtClean="0"/>
              <a:t> profitable for </a:t>
            </a:r>
            <a:r>
              <a:rPr lang="fr-CH" dirty="0" err="1" smtClean="0"/>
              <a:t>Universities</a:t>
            </a:r>
            <a:r>
              <a:rPr lang="fr-CH" dirty="0" smtClean="0"/>
              <a:t>. </a:t>
            </a:r>
          </a:p>
          <a:p>
            <a:r>
              <a:rPr lang="fr-CH" dirty="0" smtClean="0"/>
              <a:t>The fragmentation of </a:t>
            </a:r>
            <a:r>
              <a:rPr lang="fr-CH" dirty="0" err="1" smtClean="0"/>
              <a:t>Universities</a:t>
            </a:r>
            <a:r>
              <a:rPr lang="fr-CH" dirty="0" smtClean="0"/>
              <a:t> </a:t>
            </a:r>
            <a:r>
              <a:rPr lang="fr-CH" dirty="0" err="1" smtClean="0"/>
              <a:t>can</a:t>
            </a:r>
            <a:r>
              <a:rPr lang="fr-CH" dirty="0" smtClean="0"/>
              <a:t> </a:t>
            </a:r>
            <a:r>
              <a:rPr lang="fr-CH" dirty="0" err="1" smtClean="0"/>
              <a:t>make</a:t>
            </a:r>
            <a:r>
              <a:rPr lang="fr-CH" dirty="0" smtClean="0"/>
              <a:t> the </a:t>
            </a:r>
            <a:r>
              <a:rPr lang="fr-CH" dirty="0" err="1" smtClean="0"/>
              <a:t>governance</a:t>
            </a:r>
            <a:r>
              <a:rPr lang="fr-CH" dirty="0" smtClean="0"/>
              <a:t> more </a:t>
            </a:r>
            <a:r>
              <a:rPr lang="fr-CH" dirty="0" err="1" smtClean="0"/>
              <a:t>difficult</a:t>
            </a:r>
            <a:r>
              <a:rPr lang="fr-CH" dirty="0" smtClean="0"/>
              <a:t> (consortia of </a:t>
            </a:r>
            <a:r>
              <a:rPr lang="fr-CH" dirty="0" err="1" smtClean="0"/>
              <a:t>Universities</a:t>
            </a:r>
            <a:r>
              <a:rPr lang="fr-CH" dirty="0" smtClean="0"/>
              <a:t> </a:t>
            </a:r>
            <a:r>
              <a:rPr lang="fr-CH" dirty="0" err="1" smtClean="0"/>
              <a:t>could</a:t>
            </a:r>
            <a:r>
              <a:rPr lang="fr-CH" dirty="0" smtClean="0"/>
              <a:t> </a:t>
            </a:r>
            <a:r>
              <a:rPr lang="fr-CH" dirty="0" err="1" smtClean="0"/>
              <a:t>be</a:t>
            </a:r>
            <a:r>
              <a:rPr lang="fr-CH" dirty="0" smtClean="0"/>
              <a:t> the </a:t>
            </a:r>
            <a:r>
              <a:rPr lang="fr-CH" dirty="0" err="1" smtClean="0"/>
              <a:t>only</a:t>
            </a:r>
            <a:r>
              <a:rPr lang="fr-CH" dirty="0" smtClean="0"/>
              <a:t> </a:t>
            </a:r>
            <a:r>
              <a:rPr lang="fr-CH" dirty="0" err="1" smtClean="0"/>
              <a:t>way</a:t>
            </a:r>
            <a:r>
              <a:rPr lang="fr-CH" dirty="0" smtClean="0"/>
              <a:t> out…).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724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51620"/>
            <a:ext cx="4800600" cy="1020762"/>
          </a:xfrm>
        </p:spPr>
        <p:txBody>
          <a:bodyPr/>
          <a:lstStyle/>
          <a:p>
            <a:r>
              <a:rPr lang="fr-CH" sz="4800" dirty="0" smtClean="0"/>
              <a:t>Conclusions</a:t>
            </a:r>
            <a:endParaRPr lang="en-GB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534400" cy="653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We match… and we are bound to work together!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981200"/>
            <a:ext cx="5486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7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3381" y="1493625"/>
            <a:ext cx="2667000" cy="41395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ARIES</a:t>
            </a:r>
          </a:p>
          <a:p>
            <a:endParaRPr lang="en-US" sz="500" dirty="0"/>
          </a:p>
          <a:p>
            <a:endParaRPr lang="en-US" sz="600" dirty="0"/>
          </a:p>
          <a:p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dirty="0"/>
              <a:t>ccelerator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R</a:t>
            </a:r>
            <a:r>
              <a:rPr lang="en-US" sz="3200" dirty="0"/>
              <a:t>esearch and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I</a:t>
            </a:r>
            <a:r>
              <a:rPr lang="en-US" sz="3200" dirty="0"/>
              <a:t>nnovation for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E</a:t>
            </a:r>
            <a:r>
              <a:rPr lang="en-US" sz="3200" dirty="0"/>
              <a:t>uropean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dirty="0"/>
              <a:t>cience and </a:t>
            </a:r>
            <a:r>
              <a:rPr lang="en-US" sz="3200" dirty="0" smtClean="0"/>
              <a:t> 	Society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228600"/>
            <a:ext cx="4648200" cy="1020762"/>
          </a:xfrm>
        </p:spPr>
        <p:txBody>
          <a:bodyPr/>
          <a:lstStyle/>
          <a:p>
            <a:r>
              <a:rPr lang="fr-CH" sz="4800" dirty="0" err="1" smtClean="0"/>
              <a:t>What</a:t>
            </a:r>
            <a:r>
              <a:rPr lang="fr-CH" sz="4800" dirty="0" smtClean="0"/>
              <a:t> </a:t>
            </a:r>
            <a:r>
              <a:rPr lang="fr-CH" sz="4800" dirty="0" err="1" smtClean="0"/>
              <a:t>is</a:t>
            </a:r>
            <a:r>
              <a:rPr lang="fr-CH" sz="4800" dirty="0" smtClean="0"/>
              <a:t> ARIES</a:t>
            </a:r>
            <a:endParaRPr lang="en-GB" sz="4800" dirty="0"/>
          </a:p>
        </p:txBody>
      </p:sp>
      <p:sp>
        <p:nvSpPr>
          <p:cNvPr id="4" name="Rectangle 3"/>
          <p:cNvSpPr/>
          <p:nvPr/>
        </p:nvSpPr>
        <p:spPr>
          <a:xfrm>
            <a:off x="3048000" y="5600090"/>
            <a:ext cx="563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dirty="0" err="1" smtClean="0"/>
              <a:t>Evaluated</a:t>
            </a:r>
            <a:r>
              <a:rPr lang="fr-CH" dirty="0" smtClean="0"/>
              <a:t> at </a:t>
            </a:r>
            <a:r>
              <a:rPr lang="fr-CH" b="1" dirty="0" smtClean="0">
                <a:solidFill>
                  <a:srgbClr val="FF0000"/>
                </a:solidFill>
              </a:rPr>
              <a:t>14.5/15: </a:t>
            </a:r>
            <a:r>
              <a:rPr lang="fr-CH" dirty="0" err="1" smtClean="0"/>
              <a:t>number</a:t>
            </a:r>
            <a:r>
              <a:rPr lang="fr-CH" dirty="0" smtClean="0"/>
              <a:t> </a:t>
            </a:r>
            <a:r>
              <a:rPr lang="fr-CH" dirty="0"/>
              <a:t>3 </a:t>
            </a:r>
            <a:r>
              <a:rPr lang="fr-CH" dirty="0" smtClean="0"/>
              <a:t>out of 28 </a:t>
            </a:r>
            <a:r>
              <a:rPr lang="fr-CH" dirty="0" err="1"/>
              <a:t>projects</a:t>
            </a:r>
            <a:r>
              <a:rPr lang="fr-CH" dirty="0"/>
              <a:t> </a:t>
            </a:r>
            <a:r>
              <a:rPr lang="fr-CH" dirty="0" err="1" smtClean="0"/>
              <a:t>presented</a:t>
            </a:r>
            <a:r>
              <a:rPr lang="fr-CH" dirty="0" smtClean="0"/>
              <a:t> at </a:t>
            </a:r>
            <a:r>
              <a:rPr lang="fr-CH" dirty="0" err="1" smtClean="0"/>
              <a:t>this</a:t>
            </a:r>
            <a:r>
              <a:rPr lang="fr-CH" dirty="0" smtClean="0"/>
              <a:t> call for </a:t>
            </a:r>
            <a:r>
              <a:rPr lang="fr-CH" dirty="0" err="1" smtClean="0"/>
              <a:t>different</a:t>
            </a:r>
            <a:r>
              <a:rPr lang="fr-CH" dirty="0" smtClean="0"/>
              <a:t> branches of science: a </a:t>
            </a:r>
            <a:r>
              <a:rPr lang="fr-CH" dirty="0" err="1" smtClean="0"/>
              <a:t>great</a:t>
            </a:r>
            <a:r>
              <a:rPr lang="fr-CH" dirty="0" smtClean="0"/>
              <a:t> </a:t>
            </a:r>
            <a:r>
              <a:rPr lang="fr-CH" dirty="0" err="1" smtClean="0"/>
              <a:t>success</a:t>
            </a:r>
            <a:r>
              <a:rPr lang="fr-CH" dirty="0" smtClean="0"/>
              <a:t> for </a:t>
            </a:r>
            <a:r>
              <a:rPr lang="fr-CH" dirty="0" err="1" smtClean="0"/>
              <a:t>particle</a:t>
            </a:r>
            <a:r>
              <a:rPr lang="fr-CH" dirty="0" smtClean="0"/>
              <a:t> </a:t>
            </a:r>
            <a:r>
              <a:rPr lang="fr-CH" dirty="0" err="1" smtClean="0"/>
              <a:t>accelerators</a:t>
            </a:r>
            <a:r>
              <a:rPr lang="fr-CH" dirty="0" smtClean="0"/>
              <a:t>!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124200" y="1486999"/>
            <a:ext cx="5562600" cy="399940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2000" dirty="0" smtClean="0"/>
              <a:t>New </a:t>
            </a:r>
            <a:r>
              <a:rPr lang="en-US" sz="2000" b="1" dirty="0" smtClean="0">
                <a:solidFill>
                  <a:srgbClr val="FF0000"/>
                </a:solidFill>
              </a:rPr>
              <a:t>Integrating Activity (IA) </a:t>
            </a:r>
            <a:r>
              <a:rPr lang="en-US" sz="2000" dirty="0" smtClean="0"/>
              <a:t>on</a:t>
            </a:r>
            <a:r>
              <a:rPr lang="en-US" sz="2000" dirty="0" smtClean="0"/>
              <a:t> R&amp;D for European </a:t>
            </a:r>
            <a:r>
              <a:rPr lang="en-US" sz="2000" b="1" dirty="0" smtClean="0">
                <a:solidFill>
                  <a:srgbClr val="FF0000"/>
                </a:solidFill>
              </a:rPr>
              <a:t>Particle </a:t>
            </a:r>
            <a:r>
              <a:rPr lang="en-US" sz="2000" b="1" dirty="0" smtClean="0">
                <a:solidFill>
                  <a:srgbClr val="FF0000"/>
                </a:solidFill>
              </a:rPr>
              <a:t>Accelerators</a:t>
            </a:r>
            <a:r>
              <a:rPr lang="en-US" sz="2000" dirty="0" smtClean="0"/>
              <a:t> in Horizon 2020,</a:t>
            </a:r>
            <a:r>
              <a:rPr lang="en-US" sz="2000" dirty="0" smtClean="0"/>
              <a:t> approved in August </a:t>
            </a:r>
            <a:r>
              <a:rPr lang="en-US" sz="2000" dirty="0"/>
              <a:t>2016 (</a:t>
            </a:r>
            <a:r>
              <a:rPr lang="en-US" sz="2000" dirty="0" smtClean="0"/>
              <a:t>H2020-INFRAIA-2016-2017, Integrating </a:t>
            </a:r>
            <a:r>
              <a:rPr lang="en-US" sz="2000" dirty="0"/>
              <a:t>and opening Research Infrastructures of European interest</a:t>
            </a:r>
            <a:r>
              <a:rPr lang="en-US" sz="2000" dirty="0" smtClean="0"/>
              <a:t>) </a:t>
            </a:r>
            <a:r>
              <a:rPr lang="en-US" sz="2000" dirty="0" smtClean="0"/>
              <a:t>and presently </a:t>
            </a:r>
            <a:r>
              <a:rPr lang="en-US" sz="2000" dirty="0" smtClean="0"/>
              <a:t>in the </a:t>
            </a:r>
            <a:r>
              <a:rPr lang="en-US" sz="2000" dirty="0" smtClean="0"/>
              <a:t>Grant Agreement preparation phase. 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2000" dirty="0" smtClean="0"/>
              <a:t>Proposed start date </a:t>
            </a:r>
            <a:r>
              <a:rPr lang="en-US" sz="2000" b="1" dirty="0" smtClean="0">
                <a:solidFill>
                  <a:srgbClr val="FF0000"/>
                </a:solidFill>
              </a:rPr>
              <a:t>May 1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st</a:t>
            </a:r>
            <a:r>
              <a:rPr lang="en-US" sz="2000" b="1" dirty="0" smtClean="0">
                <a:solidFill>
                  <a:srgbClr val="FF0000"/>
                </a:solidFill>
              </a:rPr>
              <a:t>, 2017.</a:t>
            </a:r>
            <a:endParaRPr lang="en-US" sz="2000" dirty="0" smtClean="0"/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EC </a:t>
            </a:r>
            <a:r>
              <a:rPr lang="en-US" sz="2000" b="1" dirty="0" smtClean="0">
                <a:solidFill>
                  <a:srgbClr val="FF0000"/>
                </a:solidFill>
              </a:rPr>
              <a:t>funding 10 M€</a:t>
            </a:r>
            <a:r>
              <a:rPr lang="en-US" sz="2000" dirty="0" smtClean="0"/>
              <a:t>, total budget 24 M€ (42% rate).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2000" dirty="0" smtClean="0"/>
              <a:t>Duration of </a:t>
            </a:r>
            <a:r>
              <a:rPr lang="en-US" sz="2000" b="1" dirty="0" smtClean="0">
                <a:solidFill>
                  <a:srgbClr val="FF0000"/>
                </a:solidFill>
              </a:rPr>
              <a:t>4 years (May 2017-April 2021</a:t>
            </a:r>
            <a:r>
              <a:rPr lang="en-US" sz="2000" dirty="0" smtClean="0"/>
              <a:t>), starting at the end of EuCARD</a:t>
            </a:r>
            <a:r>
              <a:rPr lang="fr-CH" sz="2000" dirty="0" smtClean="0"/>
              <a:t>-2</a:t>
            </a:r>
            <a:r>
              <a:rPr lang="en-US" sz="2000" dirty="0" smtClean="0"/>
              <a:t>.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41 </a:t>
            </a:r>
            <a:r>
              <a:rPr lang="en-US" sz="2000" b="1" dirty="0" smtClean="0">
                <a:solidFill>
                  <a:srgbClr val="FF0000"/>
                </a:solidFill>
              </a:rPr>
              <a:t>participants </a:t>
            </a:r>
            <a:r>
              <a:rPr lang="en-US" sz="2000" dirty="0" smtClean="0"/>
              <a:t>from </a:t>
            </a:r>
            <a:r>
              <a:rPr lang="en-US" sz="2000" b="1" dirty="0" smtClean="0">
                <a:solidFill>
                  <a:srgbClr val="FF0000"/>
                </a:solidFill>
              </a:rPr>
              <a:t>18 EU countries</a:t>
            </a:r>
            <a:r>
              <a:rPr lang="en-US" sz="2000" dirty="0" smtClean="0"/>
              <a:t>; coordination by CERN.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381" y="57912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ARIES </a:t>
            </a:r>
            <a:r>
              <a:rPr lang="fr-CH" dirty="0" err="1" smtClean="0"/>
              <a:t>is</a:t>
            </a:r>
            <a:r>
              <a:rPr lang="fr-CH" dirty="0" smtClean="0"/>
              <a:t> the 4th IA for </a:t>
            </a:r>
            <a:r>
              <a:rPr lang="fr-CH" dirty="0" err="1" smtClean="0"/>
              <a:t>particle</a:t>
            </a:r>
            <a:r>
              <a:rPr lang="fr-CH" dirty="0" smtClean="0"/>
              <a:t> </a:t>
            </a:r>
            <a:r>
              <a:rPr lang="fr-CH" dirty="0" err="1" smtClean="0"/>
              <a:t>accelerators</a:t>
            </a:r>
            <a:r>
              <a:rPr lang="fr-CH" dirty="0" smtClean="0"/>
              <a:t>, </a:t>
            </a:r>
            <a:r>
              <a:rPr lang="fr-CH" dirty="0" err="1" smtClean="0"/>
              <a:t>after</a:t>
            </a:r>
            <a:r>
              <a:rPr lang="fr-CH" dirty="0" smtClean="0"/>
              <a:t> CARE, EuCARD, EuCARD-2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889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463" y="228600"/>
            <a:ext cx="4969137" cy="1020762"/>
          </a:xfrm>
        </p:spPr>
        <p:txBody>
          <a:bodyPr/>
          <a:lstStyle/>
          <a:p>
            <a:r>
              <a:rPr lang="fr-CH" sz="4800" dirty="0" smtClean="0"/>
              <a:t>The 4 ARIES </a:t>
            </a:r>
            <a:r>
              <a:rPr lang="fr-CH" sz="4800" dirty="0" err="1" smtClean="0"/>
              <a:t>Pillars</a:t>
            </a:r>
            <a:endParaRPr lang="en-GB" sz="4800" dirty="0"/>
          </a:p>
        </p:txBody>
      </p:sp>
      <p:sp>
        <p:nvSpPr>
          <p:cNvPr id="6" name="Rounded Rectangle 5"/>
          <p:cNvSpPr/>
          <p:nvPr/>
        </p:nvSpPr>
        <p:spPr>
          <a:xfrm>
            <a:off x="2598420" y="1488023"/>
            <a:ext cx="200152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 dirty="0" smtClean="0"/>
          </a:p>
          <a:p>
            <a:pPr algn="ctr"/>
            <a:endParaRPr lang="fr-CH" sz="2400" dirty="0"/>
          </a:p>
          <a:p>
            <a:pPr algn="ctr"/>
            <a:endParaRPr lang="fr-CH" sz="2400" dirty="0" smtClean="0"/>
          </a:p>
          <a:p>
            <a:pPr algn="ctr"/>
            <a:r>
              <a:rPr lang="fr-CH" sz="2400" dirty="0" err="1" smtClean="0"/>
              <a:t>access</a:t>
            </a:r>
            <a:endParaRPr lang="en-GB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4701540" y="1488023"/>
            <a:ext cx="203708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 dirty="0" smtClean="0"/>
          </a:p>
          <a:p>
            <a:pPr algn="ctr"/>
            <a:endParaRPr lang="fr-CH" sz="2400" dirty="0"/>
          </a:p>
          <a:p>
            <a:pPr algn="ctr"/>
            <a:endParaRPr lang="fr-CH" sz="2400" dirty="0" smtClean="0"/>
          </a:p>
          <a:p>
            <a:pPr algn="ctr"/>
            <a:r>
              <a:rPr lang="fr-CH" sz="2400" dirty="0" smtClean="0"/>
              <a:t>innovation</a:t>
            </a:r>
            <a:endParaRPr lang="en-GB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6835140" y="1488023"/>
            <a:ext cx="205740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 dirty="0" smtClean="0"/>
          </a:p>
          <a:p>
            <a:pPr algn="ctr"/>
            <a:endParaRPr lang="fr-CH" sz="2400" dirty="0"/>
          </a:p>
          <a:p>
            <a:pPr algn="ctr"/>
            <a:endParaRPr lang="fr-CH" sz="2400" dirty="0" smtClean="0"/>
          </a:p>
          <a:p>
            <a:pPr algn="ctr"/>
            <a:r>
              <a:rPr lang="fr-CH" sz="2400" dirty="0" err="1" smtClean="0"/>
              <a:t>sustainability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469900" y="1488023"/>
            <a:ext cx="2001520" cy="2057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 dirty="0" smtClean="0"/>
          </a:p>
          <a:p>
            <a:pPr algn="ctr"/>
            <a:endParaRPr lang="fr-CH" sz="2400" dirty="0"/>
          </a:p>
          <a:p>
            <a:pPr algn="ctr"/>
            <a:endParaRPr lang="fr-CH" sz="2400" dirty="0" smtClean="0"/>
          </a:p>
          <a:p>
            <a:pPr algn="ctr"/>
            <a:r>
              <a:rPr lang="fr-CH" sz="2400" dirty="0" smtClean="0"/>
              <a:t>excellence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4980" y="3657600"/>
            <a:ext cx="1981200" cy="29546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Develop </a:t>
            </a:r>
            <a:r>
              <a:rPr lang="en-US" sz="1600" b="1" dirty="0" smtClean="0"/>
              <a:t>key accelerator  technologies </a:t>
            </a:r>
            <a:r>
              <a:rPr lang="en-US" sz="1600" dirty="0" smtClean="0"/>
              <a:t>to make more performant, affordable, reliable and sustainable the present and future accelerators</a:t>
            </a:r>
          </a:p>
          <a:p>
            <a:pPr>
              <a:spcBef>
                <a:spcPts val="1200"/>
              </a:spcBef>
            </a:pPr>
            <a:r>
              <a:rPr lang="en-US" sz="1600" dirty="0" smtClean="0"/>
              <a:t>Improve the European </a:t>
            </a:r>
            <a:r>
              <a:rPr lang="en-US" sz="1600" b="1" dirty="0" smtClean="0"/>
              <a:t>accelerator infrastructure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83180" y="3657600"/>
            <a:ext cx="1981200" cy="29546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New scheme of Transnational Access opening </a:t>
            </a:r>
            <a:r>
              <a:rPr lang="en-US" sz="1600" b="1" dirty="0" smtClean="0"/>
              <a:t>14 accelerator test facilities </a:t>
            </a:r>
          </a:p>
          <a:p>
            <a:pPr>
              <a:spcBef>
                <a:spcPts val="1200"/>
              </a:spcBef>
            </a:pPr>
            <a:r>
              <a:rPr lang="en-US" sz="1600" b="1" dirty="0" smtClean="0"/>
              <a:t>Enlarged consortium </a:t>
            </a:r>
            <a:r>
              <a:rPr lang="en-US" sz="1600" dirty="0" smtClean="0"/>
              <a:t>with </a:t>
            </a:r>
            <a:r>
              <a:rPr lang="en-US" sz="1600" b="1" dirty="0" smtClean="0"/>
              <a:t>20 new partners </a:t>
            </a:r>
            <a:r>
              <a:rPr lang="en-US" sz="1600" dirty="0" smtClean="0"/>
              <a:t>in accelerator projects and </a:t>
            </a:r>
            <a:r>
              <a:rPr lang="en-US" sz="1600" b="1" dirty="0" smtClean="0"/>
              <a:t>6 new countries</a:t>
            </a:r>
            <a:r>
              <a:rPr lang="en-US" sz="1600" dirty="0" smtClean="0"/>
              <a:t> in the East and South of Europe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57420" y="3657600"/>
            <a:ext cx="1981200" cy="29546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/>
              <a:t>Enhanced </a:t>
            </a:r>
            <a:r>
              <a:rPr lang="en-US" sz="1600" b="1" dirty="0" smtClean="0"/>
              <a:t>industrial participation </a:t>
            </a:r>
            <a:r>
              <a:rPr lang="en-US" sz="1600" dirty="0" smtClean="0"/>
              <a:t>(7 industries and 1 association)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3 new </a:t>
            </a:r>
            <a:r>
              <a:rPr lang="en-US" sz="1600" b="1" dirty="0" smtClean="0"/>
              <a:t>co-innovation programmes </a:t>
            </a:r>
            <a:r>
              <a:rPr lang="en-US" sz="1600" dirty="0" smtClean="0"/>
              <a:t>with industry</a:t>
            </a:r>
          </a:p>
          <a:p>
            <a:pPr>
              <a:spcBef>
                <a:spcPts val="600"/>
              </a:spcBef>
            </a:pPr>
            <a:r>
              <a:rPr lang="en-US" sz="1600" dirty="0" smtClean="0"/>
              <a:t>Development of </a:t>
            </a:r>
            <a:r>
              <a:rPr lang="en-US" sz="1600" b="1" dirty="0" smtClean="0"/>
              <a:t>societal applications </a:t>
            </a:r>
            <a:r>
              <a:rPr lang="en-US" sz="1600" dirty="0" smtClean="0"/>
              <a:t>(medicine, industry, environment)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8587" y="3657600"/>
            <a:ext cx="1981200" cy="29546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600" dirty="0" smtClean="0"/>
              <a:t>Joint programme with TIARA to develop a </a:t>
            </a:r>
            <a:r>
              <a:rPr lang="en-US" sz="1600" b="1" dirty="0" smtClean="0"/>
              <a:t>model for sustainable accelerator science </a:t>
            </a:r>
            <a:r>
              <a:rPr lang="en-US" sz="1600" dirty="0" smtClean="0"/>
              <a:t>in Europe</a:t>
            </a:r>
          </a:p>
          <a:p>
            <a:pPr>
              <a:spcBef>
                <a:spcPts val="1200"/>
              </a:spcBef>
            </a:pPr>
            <a:r>
              <a:rPr lang="en-US" sz="1600" b="1" dirty="0" smtClean="0"/>
              <a:t>Training programme </a:t>
            </a:r>
            <a:r>
              <a:rPr lang="en-US" sz="1600" dirty="0" smtClean="0"/>
              <a:t>for the new generations of accelerator scientists and engineers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0152" y="1600200"/>
            <a:ext cx="1255736" cy="12557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8467" y="1679600"/>
            <a:ext cx="1590653" cy="11763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77" y="1679599"/>
            <a:ext cx="1539811" cy="11849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32" y="1600200"/>
            <a:ext cx="1390421" cy="12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The structure</a:t>
            </a:r>
            <a:endParaRPr lang="en-GB" dirty="0"/>
          </a:p>
        </p:txBody>
      </p:sp>
      <p:pic>
        <p:nvPicPr>
          <p:cNvPr id="5" name="Picture 4" descr="C:\Users\vretenar\AppData\Local\Microsoft\Windows\Temporary Internet Files\Content.Outlook\UFYLW7UU\scheme-V3 (003)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845820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533400" y="5415949"/>
            <a:ext cx="8445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18 Workpackages</a:t>
            </a:r>
            <a:r>
              <a:rPr lang="en-US" sz="2400" dirty="0"/>
              <a:t>: </a:t>
            </a:r>
            <a:endParaRPr lang="en-US" sz="2400" dirty="0" smtClean="0"/>
          </a:p>
          <a:p>
            <a:r>
              <a:rPr lang="en-US" sz="2400" dirty="0" smtClean="0"/>
              <a:t>8 </a:t>
            </a:r>
            <a:r>
              <a:rPr lang="en-US" sz="2400" b="1" dirty="0">
                <a:solidFill>
                  <a:srgbClr val="FF0000"/>
                </a:solidFill>
              </a:rPr>
              <a:t>Networks</a:t>
            </a:r>
            <a:r>
              <a:rPr lang="en-US" sz="2400" dirty="0"/>
              <a:t> </a:t>
            </a:r>
            <a:r>
              <a:rPr lang="en-US" sz="2400" dirty="0" smtClean="0"/>
              <a:t>5 </a:t>
            </a:r>
            <a:r>
              <a:rPr lang="en-US" sz="2400" b="1" dirty="0">
                <a:solidFill>
                  <a:srgbClr val="FF0000"/>
                </a:solidFill>
              </a:rPr>
              <a:t>Transnational Access</a:t>
            </a:r>
            <a:r>
              <a:rPr lang="en-US" sz="2400" dirty="0"/>
              <a:t>, 5 </a:t>
            </a:r>
            <a:r>
              <a:rPr lang="en-US" sz="2400" b="1" dirty="0">
                <a:solidFill>
                  <a:srgbClr val="FF0000"/>
                </a:solidFill>
              </a:rPr>
              <a:t>Joint Research </a:t>
            </a:r>
            <a:r>
              <a:rPr lang="en-US" sz="2400" b="1" dirty="0" smtClean="0">
                <a:solidFill>
                  <a:srgbClr val="FF0000"/>
                </a:solidFill>
              </a:rPr>
              <a:t>Activities</a:t>
            </a:r>
            <a:r>
              <a:rPr lang="en-US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930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z="4400" dirty="0" smtClean="0"/>
              <a:t>ARIES objectives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888" y="1472676"/>
            <a:ext cx="8305800" cy="378512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b="1" dirty="0">
                <a:solidFill>
                  <a:srgbClr val="FF0000"/>
                </a:solidFill>
              </a:rPr>
              <a:t>develop novel concepts and technologies </a:t>
            </a:r>
            <a:r>
              <a:rPr lang="en-US" dirty="0" smtClean="0"/>
              <a:t>with </a:t>
            </a:r>
            <a:r>
              <a:rPr lang="en-US" dirty="0"/>
              <a:t>the aim of </a:t>
            </a:r>
            <a:r>
              <a:rPr lang="en-US" dirty="0" smtClean="0"/>
              <a:t>increasing performance</a:t>
            </a:r>
            <a:r>
              <a:rPr lang="en-US" dirty="0"/>
              <a:t>, affordability, reliability and sustainability of next generation accelerators.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b="1" dirty="0" smtClean="0">
                <a:solidFill>
                  <a:srgbClr val="FF0000"/>
                </a:solidFill>
              </a:rPr>
              <a:t>further </a:t>
            </a:r>
            <a:r>
              <a:rPr lang="en-US" b="1" dirty="0">
                <a:solidFill>
                  <a:srgbClr val="FF0000"/>
                </a:solidFill>
              </a:rPr>
              <a:t>the integration of the particle accelerator community</a:t>
            </a:r>
            <a:r>
              <a:rPr lang="en-US" dirty="0"/>
              <a:t>, by establishing new geographical and interdisciplinary connections between </a:t>
            </a:r>
            <a:r>
              <a:rPr lang="en-US" dirty="0" smtClean="0"/>
              <a:t>accelerator laboratories, universities </a:t>
            </a:r>
            <a:r>
              <a:rPr lang="en-US" dirty="0"/>
              <a:t>and industries.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b="1" dirty="0">
                <a:solidFill>
                  <a:srgbClr val="FF0000"/>
                </a:solidFill>
              </a:rPr>
              <a:t>promote </a:t>
            </a:r>
            <a:r>
              <a:rPr lang="en-US" b="1" dirty="0" smtClean="0">
                <a:solidFill>
                  <a:srgbClr val="FF0000"/>
                </a:solidFill>
              </a:rPr>
              <a:t>innovation</a:t>
            </a:r>
            <a:r>
              <a:rPr lang="en-US" dirty="0" smtClean="0"/>
              <a:t>, by setting </a:t>
            </a:r>
            <a:r>
              <a:rPr lang="en-US" dirty="0"/>
              <a:t>up </a:t>
            </a:r>
            <a:r>
              <a:rPr lang="en-US" dirty="0" smtClean="0"/>
              <a:t>co-innovation </a:t>
            </a:r>
            <a:r>
              <a:rPr lang="en-US" dirty="0"/>
              <a:t>programmes with industry, feeding back from industry to the accelerator field, and promoting societal applications of accelerators.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b="1" dirty="0">
                <a:solidFill>
                  <a:srgbClr val="FF0000"/>
                </a:solidFill>
              </a:rPr>
              <a:t>ensure the long term sustainability </a:t>
            </a:r>
            <a:r>
              <a:rPr lang="en-US" dirty="0"/>
              <a:t>of </a:t>
            </a:r>
            <a:r>
              <a:rPr lang="en-US" dirty="0" smtClean="0"/>
              <a:t>particle </a:t>
            </a:r>
            <a:r>
              <a:rPr lang="en-US" dirty="0"/>
              <a:t>accelerator research by defining scenarios and strategic roadmaps </a:t>
            </a:r>
            <a:r>
              <a:rPr lang="en-US" dirty="0" smtClean="0"/>
              <a:t>and </a:t>
            </a:r>
            <a:r>
              <a:rPr lang="en-US" dirty="0"/>
              <a:t>by enhancing the scientific and technical training for young European researchers.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889" y="5029200"/>
            <a:ext cx="3634800" cy="154887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981200" y="2819400"/>
            <a:ext cx="6400800" cy="45720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017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73106"/>
            <a:ext cx="4876800" cy="1020762"/>
          </a:xfrm>
        </p:spPr>
        <p:txBody>
          <a:bodyPr/>
          <a:lstStyle/>
          <a:p>
            <a:r>
              <a:rPr lang="fr-CH" dirty="0" err="1" smtClean="0"/>
              <a:t>Ingredients</a:t>
            </a:r>
            <a:r>
              <a:rPr lang="fr-CH" dirty="0" smtClean="0"/>
              <a:t> of the </a:t>
            </a:r>
            <a:r>
              <a:rPr lang="fr-CH" dirty="0" err="1" smtClean="0"/>
              <a:t>magic</a:t>
            </a:r>
            <a:r>
              <a:rPr lang="fr-CH" dirty="0" smtClean="0"/>
              <a:t> potion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6494831"/>
              </p:ext>
            </p:extLst>
          </p:nvPr>
        </p:nvGraphicFramePr>
        <p:xfrm>
          <a:off x="457200" y="1600200"/>
          <a:ext cx="8305800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870200"/>
                <a:gridCol w="2667000"/>
              </a:tblGrid>
              <a:tr h="370840"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Strong points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Weak points</a:t>
                      </a:r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Universities 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Intellectual potential</a:t>
                      </a:r>
                    </a:p>
                    <a:p>
                      <a:r>
                        <a:rPr lang="en-US" noProof="0" dirty="0" smtClean="0"/>
                        <a:t>Multidisciplinarity</a:t>
                      </a:r>
                    </a:p>
                    <a:p>
                      <a:r>
                        <a:rPr lang="en-US" baseline="0" noProof="0" dirty="0" smtClean="0"/>
                        <a:t>Human resources (students) </a:t>
                      </a:r>
                    </a:p>
                    <a:p>
                      <a:r>
                        <a:rPr lang="en-US" baseline="0" noProof="0" dirty="0" smtClean="0"/>
                        <a:t>More time to think…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Dispersion (weak hierarchical structure)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Laboratories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Long-term focused expertise</a:t>
                      </a:r>
                    </a:p>
                    <a:p>
                      <a:r>
                        <a:rPr lang="en-US" noProof="0" dirty="0" smtClean="0"/>
                        <a:t>Infrastructure (accelerators,</a:t>
                      </a:r>
                      <a:r>
                        <a:rPr lang="en-US" baseline="0" noProof="0" dirty="0" smtClean="0"/>
                        <a:t> laboratories, workshops)</a:t>
                      </a:r>
                    </a:p>
                    <a:p>
                      <a:r>
                        <a:rPr lang="en-US" baseline="0" noProof="0" dirty="0" err="1" smtClean="0"/>
                        <a:t>Specialisation</a:t>
                      </a:r>
                      <a:endParaRPr lang="en-US" baseline="0" noProof="0" dirty="0" smtClean="0"/>
                    </a:p>
                    <a:p>
                      <a:r>
                        <a:rPr lang="en-US" baseline="0" noProof="0" dirty="0" smtClean="0"/>
                        <a:t>Technical expertise and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Lack of global picture</a:t>
                      </a:r>
                    </a:p>
                    <a:p>
                      <a:r>
                        <a:rPr lang="en-US" noProof="0" dirty="0" smtClean="0"/>
                        <a:t>Lack of flexibility</a:t>
                      </a:r>
                    </a:p>
                    <a:p>
                      <a:endParaRPr lang="en-US" noProof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91246" y="6061936"/>
            <a:ext cx="3962400" cy="678407"/>
          </a:xfrm>
        </p:spPr>
        <p:txBody>
          <a:bodyPr/>
          <a:lstStyle/>
          <a:p>
            <a:r>
              <a:rPr lang="en-US" dirty="0" smtClean="0"/>
              <a:t>Strong points and weak points are the strictly personal position of the 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53646" y="4377055"/>
            <a:ext cx="3090304" cy="236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6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5029200" cy="1289651"/>
          </a:xfrm>
        </p:spPr>
        <p:txBody>
          <a:bodyPr/>
          <a:lstStyle/>
          <a:p>
            <a:r>
              <a:rPr lang="fr-CH" sz="3200" dirty="0" smtClean="0"/>
              <a:t>ARIES: </a:t>
            </a:r>
            <a:r>
              <a:rPr lang="fr-CH" sz="3200" dirty="0" err="1" smtClean="0"/>
              <a:t>where</a:t>
            </a:r>
            <a:r>
              <a:rPr lang="fr-CH" sz="3200" dirty="0" smtClean="0"/>
              <a:t> </a:t>
            </a:r>
            <a:r>
              <a:rPr lang="fr-CH" sz="3200" dirty="0" err="1" smtClean="0"/>
              <a:t>Universities</a:t>
            </a:r>
            <a:r>
              <a:rPr lang="fr-CH" sz="3200" dirty="0" smtClean="0"/>
              <a:t> and </a:t>
            </a:r>
            <a:r>
              <a:rPr lang="fr-CH" sz="3200" dirty="0" err="1" smtClean="0"/>
              <a:t>Laboratories</a:t>
            </a:r>
            <a:r>
              <a:rPr lang="fr-CH" sz="3200" dirty="0" smtClean="0"/>
              <a:t> </a:t>
            </a:r>
            <a:r>
              <a:rPr lang="fr-CH" sz="3200" dirty="0" err="1" smtClean="0"/>
              <a:t>meet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43" y="1524000"/>
            <a:ext cx="4535557" cy="5334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We are convinced that Universities are an essential ingredient for the magic mixture of accelerator R&amp;D. Nevertheless, the number of Universities went down from EuCARD2 to ARIES, because:</a:t>
            </a:r>
          </a:p>
          <a:p>
            <a:pPr marL="514350" indent="-514350">
              <a:buAutoNum type="arabicPeriod"/>
            </a:pPr>
            <a:r>
              <a:rPr lang="en-US" dirty="0" smtClean="0"/>
              <a:t>EuCARD2 was more exploratory while ARIES is more technology oriented</a:t>
            </a:r>
          </a:p>
          <a:p>
            <a:pPr marL="514350" indent="-514350">
              <a:buAutoNum type="arabicPeriod"/>
            </a:pPr>
            <a:r>
              <a:rPr lang="en-US" dirty="0" smtClean="0"/>
              <a:t>To make space for industries we had to reduce universities.</a:t>
            </a:r>
          </a:p>
          <a:p>
            <a:pPr marL="514350" indent="-514350">
              <a:buAutoNum type="arabicPeriod"/>
            </a:pPr>
            <a:r>
              <a:rPr lang="en-US" dirty="0" smtClean="0"/>
              <a:t>We had to exclude partners with too low funding level, to reduce the administrative burden (Universities are not very expensive…) </a:t>
            </a:r>
          </a:p>
          <a:p>
            <a:pPr marL="0" indent="0">
              <a:buNone/>
            </a:pPr>
            <a:r>
              <a:rPr lang="en-US" dirty="0" smtClean="0"/>
              <a:t>Consortia of Universities would be a good way to improve University participation to large EU projects.</a:t>
            </a:r>
          </a:p>
          <a:p>
            <a:pPr marL="0" indent="0">
              <a:buNone/>
            </a:pPr>
            <a:r>
              <a:rPr lang="en-US" dirty="0" smtClean="0"/>
              <a:t>In spite of the reduction in number, Universities remain the largest component of ARIES.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1599120"/>
            <a:ext cx="4267200" cy="272433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627729"/>
              </p:ext>
            </p:extLst>
          </p:nvPr>
        </p:nvGraphicFramePr>
        <p:xfrm>
          <a:off x="5025887" y="4482685"/>
          <a:ext cx="3810000" cy="1600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2800"/>
                <a:gridCol w="838200"/>
                <a:gridCol w="889000"/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EuCARD2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ARIES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Accelerator laboratories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Research Centres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7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Universities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Industries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TOTAL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40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42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608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ARIES participants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038600"/>
            <a:ext cx="8763000" cy="2743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/>
              <a:t>Universities:</a:t>
            </a:r>
          </a:p>
          <a:p>
            <a:pPr marL="0" indent="0">
              <a:buNone/>
            </a:pPr>
            <a:r>
              <a:rPr lang="en-US" dirty="0" smtClean="0"/>
              <a:t>UNIGE (Switzerland), JGU, Siegen, IAP, FAU (Germany), UOXF, HUD (UK), POLITO, POLIMI (I), UU, UL (Sweden), UT (NL), RTU (Latvia), UM (Malta), WUT (Poland)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With respect to EuCARD2, we have lost TUT (Finland), Grenoble INP (France), KUG (Austria), UDUS, UROS (Germany), RHUL, SOTON, STRATH, UCL, ULANC, UNIMAN (UK).</a:t>
            </a:r>
          </a:p>
          <a:p>
            <a:pPr marL="0" indent="0">
              <a:buNone/>
            </a:pPr>
            <a:r>
              <a:rPr lang="en-US" dirty="0" smtClean="0"/>
              <a:t>The UK University participation was unbalanced in EuCARd2, and is now more balanced.</a:t>
            </a:r>
          </a:p>
          <a:p>
            <a:pPr marL="0" indent="0">
              <a:buNone/>
            </a:pPr>
            <a:r>
              <a:rPr lang="en-US" dirty="0" smtClean="0"/>
              <a:t>Large University participation comes mainly from UK and Germany.</a:t>
            </a:r>
          </a:p>
          <a:p>
            <a:pPr marL="0" indent="0">
              <a:buNone/>
            </a:pPr>
            <a:r>
              <a:rPr lang="en-US" dirty="0" smtClean="0"/>
              <a:t>Almost no participation from France (because of CNRS acting as a consortium of research </a:t>
            </a:r>
            <a:r>
              <a:rPr lang="en-US" dirty="0" err="1" smtClean="0"/>
              <a:t>centres</a:t>
            </a:r>
            <a:r>
              <a:rPr lang="en-US" dirty="0" smtClean="0"/>
              <a:t> related to Universities). Similar role for INFN in Italy.</a:t>
            </a:r>
          </a:p>
          <a:p>
            <a:pPr marL="0" indent="0">
              <a:buNone/>
            </a:pPr>
            <a:r>
              <a:rPr lang="en-US" dirty="0" smtClean="0"/>
              <a:t>Could we imagine in future the participation of a UK or German consortium (Helmholtz?)</a:t>
            </a:r>
            <a:r>
              <a:rPr lang="en-US" dirty="0" smtClean="0"/>
              <a:t> </a:t>
            </a:r>
            <a:endParaRPr 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066176"/>
              </p:ext>
            </p:extLst>
          </p:nvPr>
        </p:nvGraphicFramePr>
        <p:xfrm>
          <a:off x="304800" y="1600200"/>
          <a:ext cx="8458200" cy="234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8399"/>
                <a:gridCol w="2133601"/>
                <a:gridCol w="2057400"/>
                <a:gridCol w="1295400"/>
                <a:gridCol w="5334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Laboratories and research institutions hosting large accelerator infrastructures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Universities and research centres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Industries and industrial associations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Total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Based in the high-technology </a:t>
                      </a:r>
                      <a:r>
                        <a:rPr lang="en-GB" sz="1400" dirty="0" smtClean="0">
                          <a:effectLst/>
                        </a:rPr>
                        <a:t>European hub: </a:t>
                      </a:r>
                      <a:r>
                        <a:rPr lang="en-GB" sz="1400" dirty="0">
                          <a:effectLst/>
                        </a:rPr>
                        <a:t>DE, UK, FR, IT, CH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fr-CH" sz="1400">
                          <a:effectLst/>
                        </a:rPr>
                        <a:t>PSI, DESY, GSI, KIT,  CEA, CNRS, SOLEIL, CERN, INFN, STFC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fr-CH" sz="1400">
                          <a:effectLst/>
                        </a:rPr>
                        <a:t>UNIGE, JGU, SIEGEN, HZB, IAP, FAU, POLITO, POLIMI, UOXF, HUD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FEP, HIT, BRUKER, CNI, BREVETTI 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25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Based in other EU-15 countries: BE, NL, PT, ES, AT, SE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ESS, ALBA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CIEMAT, UT, UU, UL, IST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RHP, IBA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9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Based in other EU countries: HU, LT, MT, PL, RO, SI, SK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WIGNER RCP, RTU, UM, WUT, INCT, ELI-NP, IEE/SAS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COSYLAB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Total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12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22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>
                          <a:effectLst/>
                        </a:rPr>
                        <a:t>8</a:t>
                      </a:r>
                      <a:endParaRPr lang="en-GB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en-GB" sz="1400" dirty="0">
                          <a:effectLst/>
                        </a:rPr>
                        <a:t>42</a:t>
                      </a:r>
                      <a:endParaRPr lang="en-GB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5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5638800" cy="685800"/>
          </a:xfrm>
        </p:spPr>
        <p:txBody>
          <a:bodyPr/>
          <a:lstStyle/>
          <a:p>
            <a:r>
              <a:rPr lang="fr-CH" dirty="0" smtClean="0"/>
              <a:t>Participant table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1735495"/>
              </p:ext>
            </p:extLst>
          </p:nvPr>
        </p:nvGraphicFramePr>
        <p:xfrm>
          <a:off x="228600" y="1303242"/>
          <a:ext cx="7029961" cy="5564283"/>
        </p:xfrm>
        <a:graphic>
          <a:graphicData uri="http://schemas.openxmlformats.org/drawingml/2006/table">
            <a:tbl>
              <a:tblPr/>
              <a:tblGrid>
                <a:gridCol w="850050"/>
                <a:gridCol w="999275"/>
                <a:gridCol w="3023337"/>
                <a:gridCol w="702412"/>
                <a:gridCol w="1454887"/>
              </a:tblGrid>
              <a:tr h="2103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800" b="1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Participant number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Participant short name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Participant name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Country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WP</a:t>
                      </a:r>
                    </a:p>
                  </a:txBody>
                  <a:tcPr marL="5131" marR="5131" marT="5131" marB="0" anchor="ctr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CERN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European Organization for Nuclear Research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IEIO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1,2,3,4,5,6,7,8,9,10,12,14,15,16,17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ESS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European Spallation Source ESS AB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ERIC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2, 4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RHP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RHP - Technology GmbH &amp; CO KG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Austria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IBA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IBA Proton Therapy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Belgium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CEA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Commissariat A L’Energie Atomique Et Aux Energies Alternatives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1, 4, 5, 11, 14,15,18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CNRS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National De La Recherche Scientifique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2, 3, 5, 13, 18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SOLEIL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Societe Civile Synchrotron SOLEIL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BHTS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Bruker HTS GmbH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8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DESY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Stiftung Deutsches Elektronen-Synchrotron DESY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5,8, 11, 18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FAU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Friedrich-Alexander-</a:t>
                      </a:r>
                      <a:r>
                        <a:rPr lang="en-GB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Universität</a:t>
                      </a:r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Erlangen-</a:t>
                      </a:r>
                      <a:r>
                        <a:rPr lang="en-GB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Nürnberg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18 - PLASMA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FEP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GSI Helmholtzzentrum fuer Schwerioneforschung GmbH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4,6,8,10,16,17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HIT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Heidelberg Ion-Beam Therapy Center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HZB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Helmholtz-Zentrum Berlin für Materialien und Energie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IAP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Frankfurt University of Applied Sciences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16 - ELENS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JGU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Johannes Gutenberg-</a:t>
                      </a:r>
                      <a:r>
                        <a:rPr lang="en-GB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Universität</a:t>
                      </a:r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Mainz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Karlsruher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fuer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Technologie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7,11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SIEGEN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Universitaet</a:t>
                      </a:r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Siegen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 – THIN FILMS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WIGNER RCP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WIGNER Research Centre for Physics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Hungary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BREVETTI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Brevetti Bizz Srl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CNI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INFN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Istituto Nazionale di Fisica Nucleare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5, 6, 7, 15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POLIMI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Politecnico</a:t>
                      </a:r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di Milano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17 - </a:t>
                      </a:r>
                      <a:r>
                        <a:rPr lang="en-GB" sz="800" b="0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MAtERIALS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POLITO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Politecnico</a:t>
                      </a:r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di Torino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Italy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17 - MATERIALS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RTU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Riga Technical University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Latvia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15, </a:t>
                      </a:r>
                      <a:r>
                        <a:rPr lang="en-GB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16 - ELENS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UM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Universita ta Malta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Malta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17 - MATERIALS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Universiteit</a:t>
                      </a:r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Twente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Netherlands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14 - HTS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INCT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WUT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Politechnika</a:t>
                      </a:r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Warszawska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Poland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IST LISBON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Superior </a:t>
                      </a:r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Técnico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Lisbon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ELI-NP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Extreme Light Infrastructure - Nuclear Physics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Romania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IEE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Institute of Electrical Engineering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Slovakia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COSYLAB, Laboratorij za Kontrolne Sisteme, d.d.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Slovenia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 Synchrotron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CIEMAT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Investigaciones Energéticas,Medioambientales y Tecnológicas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UL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Lunds</a:t>
                      </a:r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Universitet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13, </a:t>
                      </a:r>
                      <a:r>
                        <a:rPr lang="en-GB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18 - PLASMA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UU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Uppsala </a:t>
                      </a:r>
                      <a:r>
                        <a:rPr lang="en-GB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Universitet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9, 12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PSI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Paul </a:t>
                      </a:r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Scherrer</a:t>
                      </a:r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</a:t>
                      </a:r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Switzerland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4, 7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UNIGE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err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Université</a:t>
                      </a:r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de Genève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Switzerland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14 - HTS</a:t>
                      </a:r>
                      <a:endParaRPr lang="en-GB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HUD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The University of Huddersfield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630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STFC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 And Technology Facilities Council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11, 14, 15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77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UOXF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The Chancellor, Masters and Scholars of The University of Oxford</a:t>
                      </a:r>
                    </a:p>
                  </a:txBody>
                  <a:tcPr marL="5131" marR="5131" marT="5131" marB="0" anchor="b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United Kingdom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2, 7</a:t>
                      </a:r>
                    </a:p>
                  </a:txBody>
                  <a:tcPr marL="5131" marR="5131" marT="5131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67600" y="1676400"/>
            <a:ext cx="1447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Out of the 15 </a:t>
            </a:r>
            <a:r>
              <a:rPr lang="fr-CH" dirty="0" err="1" smtClean="0"/>
              <a:t>Universities</a:t>
            </a:r>
            <a:r>
              <a:rPr lang="fr-CH" dirty="0" smtClean="0"/>
              <a:t>, as </a:t>
            </a:r>
            <a:r>
              <a:rPr lang="fr-CH" dirty="0" err="1" smtClean="0"/>
              <a:t>many</a:t>
            </a:r>
            <a:r>
              <a:rPr lang="fr-CH" dirty="0" smtClean="0"/>
              <a:t> as 12 </a:t>
            </a:r>
            <a:r>
              <a:rPr lang="fr-CH" dirty="0" err="1" smtClean="0"/>
              <a:t>contribute</a:t>
            </a:r>
            <a:r>
              <a:rPr lang="fr-CH" dirty="0" smtClean="0"/>
              <a:t> to Joint </a:t>
            </a:r>
            <a:r>
              <a:rPr lang="fr-CH" dirty="0" err="1" smtClean="0"/>
              <a:t>Research</a:t>
            </a:r>
            <a:r>
              <a:rPr lang="fr-CH" dirty="0" smtClean="0"/>
              <a:t> </a:t>
            </a:r>
            <a:r>
              <a:rPr lang="fr-CH" dirty="0" err="1" smtClean="0"/>
              <a:t>Activities</a:t>
            </a:r>
            <a:r>
              <a:rPr lang="fr-CH" dirty="0" smtClean="0"/>
              <a:t> = </a:t>
            </a:r>
            <a:r>
              <a:rPr lang="fr-CH" dirty="0" err="1" smtClean="0"/>
              <a:t>experimental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, construction of hardware.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9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uCARD-2">
      <a:dk1>
        <a:srgbClr val="0070C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FFC000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8D4FF55EBF84292D49BEBD52A9866" ma:contentTypeVersion="0" ma:contentTypeDescription="Create a new document." ma:contentTypeScope="" ma:versionID="aca9b3d5b31084eb874877897abcdd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76e8e88a7ff487aa0f9596b7fbedd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E8E5F3-A8F2-4E1F-9CF4-E427E43ADB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64CAB3F-9118-4216-8E8F-18C8FADAFA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F221CCF-AADF-46C2-AE96-E5CC90EE01F7}">
  <ds:schemaRefs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23885</TotalTime>
  <Words>1878</Words>
  <Application>Microsoft Office PowerPoint</Application>
  <PresentationFormat>On-screen Show (4:3)</PresentationFormat>
  <Paragraphs>397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The new ARIES project: Accelerator Integrating Activities strengthening the synergies between Universities and Laboratories</vt:lpstr>
      <vt:lpstr>What is ARIES</vt:lpstr>
      <vt:lpstr>The 4 ARIES Pillars</vt:lpstr>
      <vt:lpstr>The structure</vt:lpstr>
      <vt:lpstr>ARIES objectives</vt:lpstr>
      <vt:lpstr>Ingredients of the magic potion</vt:lpstr>
      <vt:lpstr>ARIES: where Universities and Laboratories meet</vt:lpstr>
      <vt:lpstr>ARIES participants</vt:lpstr>
      <vt:lpstr>Participant table</vt:lpstr>
      <vt:lpstr>Ways to improve synergies</vt:lpstr>
      <vt:lpstr>Transnational Access</vt:lpstr>
      <vt:lpstr>Training in ARIES</vt:lpstr>
      <vt:lpstr>WP2: Training, communication and outreach for accelerator science in Europe</vt:lpstr>
      <vt:lpstr>First ideas for the future of Integrating Activities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 Szeberenyi</dc:creator>
  <cp:lastModifiedBy>Maurizio Vretenar</cp:lastModifiedBy>
  <cp:revision>526</cp:revision>
  <cp:lastPrinted>2016-11-02T09:05:13Z</cp:lastPrinted>
  <dcterms:created xsi:type="dcterms:W3CDTF">2006-08-16T00:00:00Z</dcterms:created>
  <dcterms:modified xsi:type="dcterms:W3CDTF">2016-11-02T09:11:58Z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0x0101005DC8D4FF55EBF84292D49BEBD52A9866</vt:lpwstr>
  </property>
</Properties>
</file>