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7" r:id="rId2"/>
    <p:sldId id="277" r:id="rId3"/>
    <p:sldId id="273" r:id="rId4"/>
    <p:sldId id="274" r:id="rId5"/>
    <p:sldId id="272" r:id="rId6"/>
    <p:sldId id="280" r:id="rId7"/>
    <p:sldId id="281" r:id="rId8"/>
    <p:sldId id="313" r:id="rId9"/>
    <p:sldId id="312" r:id="rId10"/>
    <p:sldId id="300" r:id="rId11"/>
    <p:sldId id="292" r:id="rId12"/>
    <p:sldId id="320" r:id="rId13"/>
    <p:sldId id="293" r:id="rId14"/>
    <p:sldId id="298" r:id="rId15"/>
    <p:sldId id="314" r:id="rId16"/>
    <p:sldId id="316" r:id="rId17"/>
    <p:sldId id="317" r:id="rId18"/>
    <p:sldId id="318" r:id="rId19"/>
    <p:sldId id="315" r:id="rId20"/>
    <p:sldId id="319" r:id="rId21"/>
    <p:sldId id="321" r:id="rId22"/>
    <p:sldId id="303" r:id="rId23"/>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CC"/>
    <a:srgbClr val="D60093"/>
    <a:srgbClr val="FF3399"/>
    <a:srgbClr val="993300"/>
    <a:srgbClr val="0099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34" autoAdjust="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C60BDD12-071A-44F3-B8C4-607F2C075A58}" type="datetimeFigureOut">
              <a:rPr lang="en-GB" smtClean="0"/>
              <a:t>01/11/2016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E2D004E6-1FA5-4439-8D71-B258EFF5A8E6}" type="slidenum">
              <a:rPr lang="en-GB" smtClean="0"/>
              <a:t>‹#›</a:t>
            </a:fld>
            <a:endParaRPr lang="en-GB"/>
          </a:p>
        </p:txBody>
      </p:sp>
    </p:spTree>
    <p:extLst>
      <p:ext uri="{BB962C8B-B14F-4D97-AF65-F5344CB8AC3E}">
        <p14:creationId xmlns:p14="http://schemas.microsoft.com/office/powerpoint/2010/main" val="351744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lvl1pPr>
              <a:defRPr/>
            </a:lvl1pPr>
          </a:lstStyle>
          <a:p>
            <a:fld id="{B3F70A2B-4E9E-485E-9DF0-5DCB4FB6D32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lvl1pPr>
              <a:defRPr/>
            </a:lvl1pPr>
          </a:lstStyle>
          <a:p>
            <a:fld id="{CB131F99-A612-4D31-8A63-489363EF88A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lvl1pPr>
              <a:defRPr/>
            </a:lvl1pPr>
          </a:lstStyle>
          <a:p>
            <a:fld id="{0C5762B0-F7D1-49E2-803F-0784C871915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lvl1pPr>
              <a:defRPr/>
            </a:lvl1pPr>
          </a:lstStyle>
          <a:p>
            <a:fld id="{106DF16B-B5BE-47B4-84B3-3D1C53E24BF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Ph. Lebrun</a:t>
            </a:r>
            <a:endParaRPr lang="en-US"/>
          </a:p>
        </p:txBody>
      </p:sp>
      <p:sp>
        <p:nvSpPr>
          <p:cNvPr id="5" name="Footer Placeholder 4"/>
          <p:cNvSpPr>
            <a:spLocks noGrp="1"/>
          </p:cNvSpPr>
          <p:nvPr>
            <p:ph type="ftr" sz="quarter" idx="11"/>
          </p:nvPr>
        </p:nvSpPr>
        <p:spPr/>
        <p:txBody>
          <a:bodyPr/>
          <a:lstStyle>
            <a:lvl1pPr>
              <a:defRPr/>
            </a:lvl1p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lvl1pPr>
              <a:defRPr/>
            </a:lvl1pPr>
          </a:lstStyle>
          <a:p>
            <a:fld id="{F5FE9124-9B38-4F06-9AD7-77A10936B54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268413"/>
            <a:ext cx="417195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68413"/>
            <a:ext cx="417195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Ph. Lebrun</a:t>
            </a:r>
            <a:endParaRPr lang="en-US"/>
          </a:p>
        </p:txBody>
      </p:sp>
      <p:sp>
        <p:nvSpPr>
          <p:cNvPr id="6" name="Footer Placeholder 5"/>
          <p:cNvSpPr>
            <a:spLocks noGrp="1"/>
          </p:cNvSpPr>
          <p:nvPr>
            <p:ph type="ftr" sz="quarter" idx="11"/>
          </p:nvPr>
        </p:nvSpPr>
        <p:spPr/>
        <p:txBody>
          <a:bodyPr/>
          <a:lstStyle>
            <a:lvl1pPr>
              <a:defRPr/>
            </a:lvl1pPr>
          </a:lstStyle>
          <a:p>
            <a:r>
              <a:rPr lang="en-GB" smtClean="0"/>
              <a:t>CALIFES Workshop 161012</a:t>
            </a:r>
            <a:endParaRPr lang="en-US"/>
          </a:p>
        </p:txBody>
      </p:sp>
      <p:sp>
        <p:nvSpPr>
          <p:cNvPr id="7" name="Slide Number Placeholder 6"/>
          <p:cNvSpPr>
            <a:spLocks noGrp="1"/>
          </p:cNvSpPr>
          <p:nvPr>
            <p:ph type="sldNum" sz="quarter" idx="12"/>
          </p:nvPr>
        </p:nvSpPr>
        <p:spPr/>
        <p:txBody>
          <a:bodyPr/>
          <a:lstStyle>
            <a:lvl1pPr>
              <a:defRPr/>
            </a:lvl1pPr>
          </a:lstStyle>
          <a:p>
            <a:fld id="{8D181525-6972-4BD2-A4A4-C29F4BEEBAF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Ph. Lebrun</a:t>
            </a:r>
            <a:endParaRPr lang="en-US"/>
          </a:p>
        </p:txBody>
      </p:sp>
      <p:sp>
        <p:nvSpPr>
          <p:cNvPr id="8" name="Footer Placeholder 7"/>
          <p:cNvSpPr>
            <a:spLocks noGrp="1"/>
          </p:cNvSpPr>
          <p:nvPr>
            <p:ph type="ftr" sz="quarter" idx="11"/>
          </p:nvPr>
        </p:nvSpPr>
        <p:spPr/>
        <p:txBody>
          <a:bodyPr/>
          <a:lstStyle>
            <a:lvl1pPr>
              <a:defRPr/>
            </a:lvl1pPr>
          </a:lstStyle>
          <a:p>
            <a:r>
              <a:rPr lang="en-GB" smtClean="0"/>
              <a:t>CALIFES Workshop 161012</a:t>
            </a:r>
            <a:endParaRPr lang="en-US"/>
          </a:p>
        </p:txBody>
      </p:sp>
      <p:sp>
        <p:nvSpPr>
          <p:cNvPr id="9" name="Slide Number Placeholder 8"/>
          <p:cNvSpPr>
            <a:spLocks noGrp="1"/>
          </p:cNvSpPr>
          <p:nvPr>
            <p:ph type="sldNum" sz="quarter" idx="12"/>
          </p:nvPr>
        </p:nvSpPr>
        <p:spPr/>
        <p:txBody>
          <a:bodyPr/>
          <a:lstStyle>
            <a:lvl1pPr>
              <a:defRPr/>
            </a:lvl1pPr>
          </a:lstStyle>
          <a:p>
            <a:fld id="{07A7FBE4-4368-4B53-A196-056B322C938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Ph. Lebrun</a:t>
            </a:r>
            <a:endParaRPr lang="en-US"/>
          </a:p>
        </p:txBody>
      </p:sp>
      <p:sp>
        <p:nvSpPr>
          <p:cNvPr id="4" name="Footer Placeholder 3"/>
          <p:cNvSpPr>
            <a:spLocks noGrp="1"/>
          </p:cNvSpPr>
          <p:nvPr>
            <p:ph type="ftr" sz="quarter" idx="11"/>
          </p:nvPr>
        </p:nvSpPr>
        <p:spPr/>
        <p:txBody>
          <a:bodyPr/>
          <a:lstStyle>
            <a:lvl1pPr>
              <a:defRPr/>
            </a:lvl1p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lvl1pPr>
              <a:defRPr/>
            </a:lvl1pPr>
          </a:lstStyle>
          <a:p>
            <a:fld id="{5AF06637-E496-4934-8F80-04F2992770E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Ph. Lebrun</a:t>
            </a:r>
            <a:endParaRPr lang="en-US"/>
          </a:p>
        </p:txBody>
      </p:sp>
      <p:sp>
        <p:nvSpPr>
          <p:cNvPr id="3" name="Footer Placeholder 2"/>
          <p:cNvSpPr>
            <a:spLocks noGrp="1"/>
          </p:cNvSpPr>
          <p:nvPr>
            <p:ph type="ftr" sz="quarter" idx="11"/>
          </p:nvPr>
        </p:nvSpPr>
        <p:spPr/>
        <p:txBody>
          <a:bodyPr/>
          <a:lstStyle>
            <a:lvl1pPr>
              <a:defRPr/>
            </a:lvl1pPr>
          </a:lstStyle>
          <a:p>
            <a:r>
              <a:rPr lang="en-GB" smtClean="0"/>
              <a:t>CALIFES Workshop 161012</a:t>
            </a:r>
            <a:endParaRPr lang="en-US"/>
          </a:p>
        </p:txBody>
      </p:sp>
      <p:sp>
        <p:nvSpPr>
          <p:cNvPr id="4" name="Slide Number Placeholder 3"/>
          <p:cNvSpPr>
            <a:spLocks noGrp="1"/>
          </p:cNvSpPr>
          <p:nvPr>
            <p:ph type="sldNum" sz="quarter" idx="12"/>
          </p:nvPr>
        </p:nvSpPr>
        <p:spPr/>
        <p:txBody>
          <a:bodyPr/>
          <a:lstStyle>
            <a:lvl1pPr>
              <a:defRPr/>
            </a:lvl1pPr>
          </a:lstStyle>
          <a:p>
            <a:fld id="{32F5A2E2-FFD1-424B-9D6F-A6293A537FF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Ph. Lebrun</a:t>
            </a:r>
            <a:endParaRPr lang="en-US"/>
          </a:p>
        </p:txBody>
      </p:sp>
      <p:sp>
        <p:nvSpPr>
          <p:cNvPr id="6" name="Footer Placeholder 5"/>
          <p:cNvSpPr>
            <a:spLocks noGrp="1"/>
          </p:cNvSpPr>
          <p:nvPr>
            <p:ph type="ftr" sz="quarter" idx="11"/>
          </p:nvPr>
        </p:nvSpPr>
        <p:spPr/>
        <p:txBody>
          <a:bodyPr/>
          <a:lstStyle>
            <a:lvl1pPr>
              <a:defRPr/>
            </a:lvl1pPr>
          </a:lstStyle>
          <a:p>
            <a:r>
              <a:rPr lang="en-GB" smtClean="0"/>
              <a:t>CALIFES Workshop 161012</a:t>
            </a:r>
            <a:endParaRPr lang="en-US"/>
          </a:p>
        </p:txBody>
      </p:sp>
      <p:sp>
        <p:nvSpPr>
          <p:cNvPr id="7" name="Slide Number Placeholder 6"/>
          <p:cNvSpPr>
            <a:spLocks noGrp="1"/>
          </p:cNvSpPr>
          <p:nvPr>
            <p:ph type="sldNum" sz="quarter" idx="12"/>
          </p:nvPr>
        </p:nvSpPr>
        <p:spPr/>
        <p:txBody>
          <a:bodyPr/>
          <a:lstStyle>
            <a:lvl1pPr>
              <a:defRPr/>
            </a:lvl1pPr>
          </a:lstStyle>
          <a:p>
            <a:fld id="{AD4678FC-6888-4086-9916-91D039A424A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Ph. Lebrun</a:t>
            </a:r>
            <a:endParaRPr lang="en-US"/>
          </a:p>
        </p:txBody>
      </p:sp>
      <p:sp>
        <p:nvSpPr>
          <p:cNvPr id="6" name="Footer Placeholder 5"/>
          <p:cNvSpPr>
            <a:spLocks noGrp="1"/>
          </p:cNvSpPr>
          <p:nvPr>
            <p:ph type="ftr" sz="quarter" idx="11"/>
          </p:nvPr>
        </p:nvSpPr>
        <p:spPr/>
        <p:txBody>
          <a:bodyPr/>
          <a:lstStyle>
            <a:lvl1pPr>
              <a:defRPr/>
            </a:lvl1pPr>
          </a:lstStyle>
          <a:p>
            <a:r>
              <a:rPr lang="en-GB" smtClean="0"/>
              <a:t>CALIFES Workshop 161012</a:t>
            </a:r>
            <a:endParaRPr lang="en-US"/>
          </a:p>
        </p:txBody>
      </p:sp>
      <p:sp>
        <p:nvSpPr>
          <p:cNvPr id="7" name="Slide Number Placeholder 6"/>
          <p:cNvSpPr>
            <a:spLocks noGrp="1"/>
          </p:cNvSpPr>
          <p:nvPr>
            <p:ph type="sldNum" sz="quarter" idx="12"/>
          </p:nvPr>
        </p:nvSpPr>
        <p:spPr/>
        <p:txBody>
          <a:bodyPr/>
          <a:lstStyle>
            <a:lvl1pPr>
              <a:defRPr/>
            </a:lvl1pPr>
          </a:lstStyle>
          <a:p>
            <a:fld id="{38ED4FE0-E52E-4AC8-8FF7-055F388345C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23850" y="1844824"/>
            <a:ext cx="8496300" cy="428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453335"/>
            <a:ext cx="2133600" cy="2681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r>
              <a:rPr lang="en-US" smtClean="0"/>
              <a:t>Ph. Lebrun</a:t>
            </a:r>
            <a:endParaRPr lang="en-US" dirty="0"/>
          </a:p>
        </p:txBody>
      </p:sp>
      <p:sp>
        <p:nvSpPr>
          <p:cNvPr id="1029" name="Rectangle 5"/>
          <p:cNvSpPr>
            <a:spLocks noGrp="1" noChangeArrowheads="1"/>
          </p:cNvSpPr>
          <p:nvPr>
            <p:ph type="ftr" sz="quarter" idx="3"/>
          </p:nvPr>
        </p:nvSpPr>
        <p:spPr bwMode="auto">
          <a:xfrm>
            <a:off x="3124200" y="6453335"/>
            <a:ext cx="2895600" cy="2681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r>
              <a:rPr lang="en-US" dirty="0" smtClean="0"/>
              <a:t>CALIFES Workshop 161012</a:t>
            </a:r>
            <a:endParaRPr lang="en-US" dirty="0"/>
          </a:p>
        </p:txBody>
      </p:sp>
      <p:sp>
        <p:nvSpPr>
          <p:cNvPr id="1030" name="Rectangle 6"/>
          <p:cNvSpPr>
            <a:spLocks noGrp="1" noChangeArrowheads="1"/>
          </p:cNvSpPr>
          <p:nvPr>
            <p:ph type="sldNum" sz="quarter" idx="4"/>
          </p:nvPr>
        </p:nvSpPr>
        <p:spPr bwMode="auto">
          <a:xfrm>
            <a:off x="6553200" y="6453335"/>
            <a:ext cx="2133600" cy="2681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3FD987AA-B004-4533-AE74-55DF45F13B24}" type="slidenum">
              <a:rPr lang="en-US" smtClean="0"/>
              <a:pPr/>
              <a:t>‹#›</a:t>
            </a:fld>
            <a:endParaRPr lang="en-US"/>
          </a:p>
        </p:txBody>
      </p:sp>
      <p:pic>
        <p:nvPicPr>
          <p:cNvPr id="8" name="Image 8" descr="esi bis.jpg"/>
          <p:cNvPicPr>
            <a:picLocks noChangeAspect="1"/>
          </p:cNvPicPr>
          <p:nvPr userDrawn="1"/>
        </p:nvPicPr>
        <p:blipFill>
          <a:blip r:embed="rId13" cstate="print"/>
          <a:stretch>
            <a:fillRect/>
          </a:stretch>
        </p:blipFill>
        <p:spPr>
          <a:xfrm>
            <a:off x="7649593" y="44624"/>
            <a:ext cx="1458911" cy="612000"/>
          </a:xfrm>
          <a:prstGeom prst="rect">
            <a:avLst/>
          </a:prstGeom>
        </p:spPr>
      </p:pic>
      <p:pic>
        <p:nvPicPr>
          <p:cNvPr id="9" name="Picture 8" descr="\\cern.ch\dfs\Users\r\rinolfi\Desktop\JUAS_2014\JUAS_logo.jp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7561" t="14559" r="6203" b="8414"/>
          <a:stretch/>
        </p:blipFill>
        <p:spPr bwMode="auto">
          <a:xfrm>
            <a:off x="2332" y="44704"/>
            <a:ext cx="1612150" cy="720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331640" y="764704"/>
            <a:ext cx="6480720"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fontAlgn="base">
        <a:spcBef>
          <a:spcPct val="0"/>
        </a:spcBef>
        <a:spcAft>
          <a:spcPct val="0"/>
        </a:spcAft>
        <a:defRPr sz="2400">
          <a:solidFill>
            <a:srgbClr val="0066CC"/>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2pPr>
      <a:lvl3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3pPr>
      <a:lvl4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4pPr>
      <a:lvl5pPr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2800">
          <a:solidFill>
            <a:srgbClr val="0066CC"/>
          </a:solidFill>
          <a:effectLst>
            <a:outerShdw blurRad="38100" dist="38100" dir="2700000" algn="tl">
              <a:srgbClr val="C0C0C0"/>
            </a:outerShdw>
          </a:effectLst>
          <a:latin typeface="Tahoma" pitchFamily="34"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1800">
          <a:solidFill>
            <a:schemeClr val="tx1"/>
          </a:solidFill>
          <a:latin typeface="+mn-lt"/>
        </a:defRPr>
      </a:lvl2pPr>
      <a:lvl3pPr marL="1143000" indent="-228600" algn="l" rtl="0" fontAlgn="base">
        <a:spcBef>
          <a:spcPct val="20000"/>
        </a:spcBef>
        <a:spcAft>
          <a:spcPct val="0"/>
        </a:spcAft>
        <a:buChar char="•"/>
        <a:defRPr sz="1600">
          <a:solidFill>
            <a:schemeClr val="tx1"/>
          </a:solidFill>
          <a:latin typeface="+mn-lt"/>
        </a:defRPr>
      </a:lvl3pPr>
      <a:lvl4pPr marL="1600200" indent="-228600" algn="l" rtl="0" fontAlgn="base">
        <a:spcBef>
          <a:spcPct val="20000"/>
        </a:spcBef>
        <a:spcAft>
          <a:spcPct val="0"/>
        </a:spcAft>
        <a:buChar char="–"/>
        <a:defRPr sz="14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6.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image" Target="../media/image14.jpeg"/><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1.gif"/><Relationship Id="rId7" Type="http://schemas.openxmlformats.org/officeDocument/2006/relationships/image" Target="../media/image35.pn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image" Target="../media/image30.jpeg"/><Relationship Id="rId16" Type="http://schemas.openxmlformats.org/officeDocument/2006/relationships/image" Target="../media/image44.jp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jpg"/><Relationship Id="rId5" Type="http://schemas.openxmlformats.org/officeDocument/2006/relationships/image" Target="../media/image33.jpeg"/><Relationship Id="rId15" Type="http://schemas.openxmlformats.org/officeDocument/2006/relationships/image" Target="../media/image43.jp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ctrTitle"/>
          </p:nvPr>
        </p:nvSpPr>
        <p:spPr>
          <a:xfrm>
            <a:off x="685800" y="2130425"/>
            <a:ext cx="7772400" cy="2162671"/>
          </a:xfrm>
        </p:spPr>
        <p:txBody>
          <a:bodyPr/>
          <a:lstStyle/>
          <a:p>
            <a:r>
              <a:rPr lang="en-US" dirty="0" smtClean="0"/>
              <a:t>Towards the future of JUAS,</a:t>
            </a:r>
            <a:br>
              <a:rPr lang="en-US" dirty="0" smtClean="0"/>
            </a:br>
            <a:r>
              <a:rPr lang="en-US" dirty="0" smtClean="0"/>
              <a:t>the Joint Universities Accelerator School</a:t>
            </a:r>
            <a:br>
              <a:rPr lang="en-US" dirty="0" smtClean="0"/>
            </a:br>
            <a:r>
              <a:rPr lang="en-US" dirty="0"/>
              <a:t/>
            </a:r>
            <a:br>
              <a:rPr lang="en-US" dirty="0"/>
            </a:br>
            <a:r>
              <a:rPr lang="en-US" sz="2000" dirty="0" smtClean="0">
                <a:solidFill>
                  <a:schemeClr val="tx1"/>
                </a:solidFill>
                <a:effectLst/>
              </a:rPr>
              <a:t>Philippe Lebrun</a:t>
            </a:r>
            <a:endParaRPr lang="en-US" dirty="0">
              <a:solidFill>
                <a:schemeClr val="tx1"/>
              </a:solidFill>
              <a:effectLst/>
            </a:endParaRPr>
          </a:p>
        </p:txBody>
      </p:sp>
      <p:sp>
        <p:nvSpPr>
          <p:cNvPr id="22533" name="Rectangle 5"/>
          <p:cNvSpPr>
            <a:spLocks noGrp="1" noChangeArrowheads="1"/>
          </p:cNvSpPr>
          <p:nvPr>
            <p:ph type="subTitle" idx="1"/>
          </p:nvPr>
        </p:nvSpPr>
        <p:spPr>
          <a:xfrm>
            <a:off x="1371600" y="4725144"/>
            <a:ext cx="6400800" cy="913656"/>
          </a:xfrm>
        </p:spPr>
        <p:txBody>
          <a:bodyPr/>
          <a:lstStyle/>
          <a:p>
            <a:r>
              <a:rPr lang="en-US" sz="1800" dirty="0" smtClean="0">
                <a:solidFill>
                  <a:srgbClr val="FF0000"/>
                </a:solidFill>
              </a:rPr>
              <a:t>“Universities </a:t>
            </a:r>
            <a:r>
              <a:rPr lang="en-US" sz="1800" dirty="0">
                <a:solidFill>
                  <a:srgbClr val="FF0000"/>
                </a:solidFill>
              </a:rPr>
              <a:t>meet </a:t>
            </a:r>
            <a:r>
              <a:rPr lang="en-US" sz="1800" dirty="0" smtClean="0">
                <a:solidFill>
                  <a:srgbClr val="FF0000"/>
                </a:solidFill>
              </a:rPr>
              <a:t>Laboratories” Workshop</a:t>
            </a:r>
            <a:endParaRPr lang="en-US" sz="1800" dirty="0">
              <a:solidFill>
                <a:srgbClr val="FF0000"/>
              </a:solidFill>
            </a:endParaRPr>
          </a:p>
          <a:p>
            <a:r>
              <a:rPr lang="en-US" sz="1800" dirty="0" smtClean="0">
                <a:solidFill>
                  <a:srgbClr val="FF0000"/>
                </a:solidFill>
              </a:rPr>
              <a:t>LAL </a:t>
            </a:r>
            <a:r>
              <a:rPr lang="en-US" sz="1800" dirty="0" err="1" smtClean="0">
                <a:solidFill>
                  <a:srgbClr val="FF0000"/>
                </a:solidFill>
              </a:rPr>
              <a:t>Orsay</a:t>
            </a:r>
            <a:r>
              <a:rPr lang="en-US" sz="1800" dirty="0" smtClean="0">
                <a:solidFill>
                  <a:srgbClr val="FF0000"/>
                </a:solidFill>
              </a:rPr>
              <a:t>, 3-4 November 2016</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JUAS </a:t>
            </a:r>
            <a:r>
              <a:rPr lang="fr-CH" sz="2000" dirty="0" err="1" smtClean="0"/>
              <a:t>Student</a:t>
            </a:r>
            <a:r>
              <a:rPr lang="fr-CH" sz="2000" dirty="0" smtClean="0"/>
              <a:t> Certification</a:t>
            </a:r>
            <a:endParaRPr lang="en-GB" sz="2000" dirty="0"/>
          </a:p>
        </p:txBody>
      </p:sp>
      <p:sp>
        <p:nvSpPr>
          <p:cNvPr id="3" name="Content Placeholder 2"/>
          <p:cNvSpPr>
            <a:spLocks noGrp="1"/>
          </p:cNvSpPr>
          <p:nvPr>
            <p:ph idx="1"/>
          </p:nvPr>
        </p:nvSpPr>
        <p:spPr/>
        <p:txBody>
          <a:bodyPr/>
          <a:lstStyle/>
          <a:p>
            <a:r>
              <a:rPr lang="fr-CH" sz="1800" dirty="0" smtClean="0"/>
              <a:t>JUAS and home institutions of </a:t>
            </a:r>
            <a:r>
              <a:rPr lang="fr-CH" sz="1800" dirty="0" err="1" smtClean="0"/>
              <a:t>students</a:t>
            </a:r>
            <a:endParaRPr lang="fr-CH" sz="1800" dirty="0" smtClean="0"/>
          </a:p>
          <a:p>
            <a:pPr lvl="1"/>
            <a:r>
              <a:rPr lang="fr-CH" sz="1600" u="sng" dirty="0" smtClean="0"/>
              <a:t>Master </a:t>
            </a:r>
            <a:r>
              <a:rPr lang="fr-CH" sz="1600" u="sng" dirty="0" err="1" smtClean="0"/>
              <a:t>Students</a:t>
            </a:r>
            <a:r>
              <a:rPr lang="fr-CH" sz="1600" dirty="0" smtClean="0"/>
              <a:t>: for </a:t>
            </a:r>
            <a:r>
              <a:rPr lang="fr-CH" sz="1600" dirty="0" err="1" smtClean="0"/>
              <a:t>each</a:t>
            </a:r>
            <a:r>
              <a:rPr lang="fr-CH" sz="1600" dirty="0" smtClean="0"/>
              <a:t> course, the Partner </a:t>
            </a:r>
            <a:r>
              <a:rPr lang="fr-CH" sz="1600" dirty="0" err="1" smtClean="0"/>
              <a:t>University</a:t>
            </a:r>
            <a:r>
              <a:rPr lang="fr-CH" sz="1600" dirty="0" smtClean="0"/>
              <a:t> can </a:t>
            </a:r>
            <a:r>
              <a:rPr lang="fr-CH" sz="1600" dirty="0" err="1" smtClean="0"/>
              <a:t>give</a:t>
            </a:r>
            <a:r>
              <a:rPr lang="fr-CH" sz="1600" dirty="0" smtClean="0"/>
              <a:t> ECTS </a:t>
            </a:r>
            <a:r>
              <a:rPr lang="fr-CH" sz="1600" dirty="0" err="1" smtClean="0"/>
              <a:t>credits</a:t>
            </a:r>
            <a:r>
              <a:rPr lang="fr-CH" sz="1600" dirty="0" smtClean="0"/>
              <a:t> (</a:t>
            </a:r>
            <a:r>
              <a:rPr lang="fr-CH" sz="1600" dirty="0" err="1" smtClean="0"/>
              <a:t>usually</a:t>
            </a:r>
            <a:r>
              <a:rPr lang="fr-CH" sz="1600" dirty="0" smtClean="0"/>
              <a:t> 6 to </a:t>
            </a:r>
            <a:r>
              <a:rPr lang="fr-CH" sz="1600" dirty="0" smtClean="0"/>
              <a:t>8 per Course) </a:t>
            </a:r>
            <a:r>
              <a:rPr lang="fr-CH" sz="1600" dirty="0" smtClean="0"/>
              <a:t>to </a:t>
            </a:r>
            <a:r>
              <a:rPr lang="fr-CH" sz="1600" dirty="0" err="1" smtClean="0"/>
              <a:t>its</a:t>
            </a:r>
            <a:r>
              <a:rPr lang="fr-CH" sz="1600" dirty="0" smtClean="0"/>
              <a:t> </a:t>
            </a:r>
            <a:r>
              <a:rPr lang="fr-CH" sz="1600" dirty="0" err="1" smtClean="0"/>
              <a:t>students</a:t>
            </a:r>
            <a:r>
              <a:rPr lang="fr-CH" sz="1600" dirty="0" smtClean="0"/>
              <a:t> who have </a:t>
            </a:r>
            <a:r>
              <a:rPr lang="fr-CH" sz="1600" dirty="0" err="1" smtClean="0"/>
              <a:t>passed</a:t>
            </a:r>
            <a:r>
              <a:rPr lang="fr-CH" sz="1600" dirty="0" smtClean="0"/>
              <a:t> the </a:t>
            </a:r>
            <a:r>
              <a:rPr lang="fr-CH" sz="1600" dirty="0" err="1" smtClean="0"/>
              <a:t>examination</a:t>
            </a:r>
            <a:endParaRPr lang="fr-CH" sz="1600" dirty="0" smtClean="0"/>
          </a:p>
          <a:p>
            <a:pPr lvl="1"/>
            <a:r>
              <a:rPr lang="fr-CH" sz="1600" u="sng" dirty="0" smtClean="0"/>
              <a:t>Doctoral </a:t>
            </a:r>
            <a:r>
              <a:rPr lang="fr-CH" sz="1600" u="sng" dirty="0" err="1" smtClean="0"/>
              <a:t>Students</a:t>
            </a:r>
            <a:r>
              <a:rPr lang="fr-CH" sz="1600" dirty="0" smtClean="0"/>
              <a:t>: </a:t>
            </a:r>
            <a:r>
              <a:rPr lang="fr-CH" sz="1600" dirty="0" err="1" smtClean="0"/>
              <a:t>credits</a:t>
            </a:r>
            <a:r>
              <a:rPr lang="fr-CH" sz="1600" dirty="0" smtClean="0"/>
              <a:t> </a:t>
            </a:r>
            <a:r>
              <a:rPr lang="fr-CH" sz="1600" dirty="0" err="1" smtClean="0"/>
              <a:t>may</a:t>
            </a:r>
            <a:r>
              <a:rPr lang="fr-CH" sz="1600" dirty="0" smtClean="0"/>
              <a:t> </a:t>
            </a:r>
            <a:r>
              <a:rPr lang="fr-CH" sz="1600" dirty="0" err="1" smtClean="0"/>
              <a:t>be</a:t>
            </a:r>
            <a:r>
              <a:rPr lang="fr-CH" sz="1600" dirty="0" smtClean="0"/>
              <a:t> </a:t>
            </a:r>
            <a:r>
              <a:rPr lang="fr-CH" sz="1600" dirty="0" err="1" smtClean="0"/>
              <a:t>given</a:t>
            </a:r>
            <a:r>
              <a:rPr lang="fr-CH" sz="1600" dirty="0" smtClean="0"/>
              <a:t> by the doctoral </a:t>
            </a:r>
            <a:r>
              <a:rPr lang="fr-CH" sz="1600" dirty="0" err="1" smtClean="0"/>
              <a:t>schools</a:t>
            </a:r>
            <a:r>
              <a:rPr lang="fr-CH" sz="1600" dirty="0" smtClean="0"/>
              <a:t> </a:t>
            </a:r>
            <a:r>
              <a:rPr lang="fr-CH" sz="1600" dirty="0" err="1" smtClean="0"/>
              <a:t>according</a:t>
            </a:r>
            <a:r>
              <a:rPr lang="fr-CH" sz="1600" dirty="0" smtClean="0"/>
              <a:t> to </a:t>
            </a:r>
            <a:r>
              <a:rPr lang="fr-CH" sz="1600" dirty="0" err="1" smtClean="0"/>
              <a:t>their</a:t>
            </a:r>
            <a:r>
              <a:rPr lang="fr-CH" sz="1600" dirty="0" smtClean="0"/>
              <a:t> </a:t>
            </a:r>
            <a:r>
              <a:rPr lang="fr-CH" sz="1600" dirty="0" err="1" smtClean="0"/>
              <a:t>policy</a:t>
            </a:r>
            <a:endParaRPr lang="fr-CH" sz="1600" dirty="0" smtClean="0"/>
          </a:p>
          <a:p>
            <a:pPr lvl="1"/>
            <a:r>
              <a:rPr lang="fr-CH" sz="1600" u="sng" dirty="0" err="1" smtClean="0"/>
              <a:t>Professionals</a:t>
            </a:r>
            <a:r>
              <a:rPr lang="fr-CH" sz="1600" dirty="0" smtClean="0"/>
              <a:t>: JUAS Course </a:t>
            </a:r>
            <a:r>
              <a:rPr lang="fr-CH" sz="1600" dirty="0" err="1" smtClean="0"/>
              <a:t>may</a:t>
            </a:r>
            <a:r>
              <a:rPr lang="fr-CH" sz="1600" dirty="0" smtClean="0"/>
              <a:t> </a:t>
            </a:r>
            <a:r>
              <a:rPr lang="fr-CH" sz="1600" dirty="0" err="1" smtClean="0"/>
              <a:t>be</a:t>
            </a:r>
            <a:r>
              <a:rPr lang="fr-CH" sz="1600" dirty="0" smtClean="0"/>
              <a:t> </a:t>
            </a:r>
            <a:r>
              <a:rPr lang="fr-CH" sz="1600" dirty="0" err="1" smtClean="0"/>
              <a:t>considered</a:t>
            </a:r>
            <a:r>
              <a:rPr lang="fr-CH" sz="1600" dirty="0" smtClean="0"/>
              <a:t> part of </a:t>
            </a:r>
            <a:r>
              <a:rPr lang="fr-CH" sz="1600" dirty="0" err="1" smtClean="0"/>
              <a:t>professional</a:t>
            </a:r>
            <a:r>
              <a:rPr lang="fr-CH" sz="1600" dirty="0" smtClean="0"/>
              <a:t> training («Formation Continue» in France)</a:t>
            </a:r>
          </a:p>
          <a:p>
            <a:r>
              <a:rPr lang="fr-CH" sz="1800" dirty="0" smtClean="0"/>
              <a:t>Certification</a:t>
            </a:r>
            <a:endParaRPr lang="fr-CH" sz="1800" dirty="0"/>
          </a:p>
          <a:p>
            <a:pPr lvl="1"/>
            <a:r>
              <a:rPr lang="fr-CH" sz="1600" dirty="0" smtClean="0"/>
              <a:t>JUAS issues a </a:t>
            </a:r>
            <a:r>
              <a:rPr lang="fr-CH" sz="1600" dirty="0" err="1" smtClean="0"/>
              <a:t>Certificate</a:t>
            </a:r>
            <a:r>
              <a:rPr lang="fr-CH" sz="1600" dirty="0" smtClean="0"/>
              <a:t> for </a:t>
            </a:r>
            <a:r>
              <a:rPr lang="fr-CH" sz="1600" dirty="0" err="1" smtClean="0"/>
              <a:t>each</a:t>
            </a:r>
            <a:r>
              <a:rPr lang="fr-CH" sz="1600" dirty="0" smtClean="0"/>
              <a:t> Course </a:t>
            </a:r>
            <a:r>
              <a:rPr lang="fr-CH" sz="1600" dirty="0" err="1" smtClean="0"/>
              <a:t>containing</a:t>
            </a:r>
            <a:r>
              <a:rPr lang="fr-CH" sz="1600" dirty="0" smtClean="0"/>
              <a:t> all information</a:t>
            </a:r>
          </a:p>
          <a:p>
            <a:pPr lvl="2"/>
            <a:r>
              <a:rPr lang="fr-CH" dirty="0" smtClean="0"/>
              <a:t>Lecture topics and </a:t>
            </a:r>
            <a:r>
              <a:rPr lang="fr-CH" dirty="0" err="1" smtClean="0"/>
              <a:t>numbers</a:t>
            </a:r>
            <a:r>
              <a:rPr lang="fr-CH" dirty="0" smtClean="0"/>
              <a:t> of </a:t>
            </a:r>
            <a:r>
              <a:rPr lang="fr-CH" dirty="0" err="1" smtClean="0"/>
              <a:t>hours</a:t>
            </a:r>
            <a:endParaRPr lang="fr-CH" dirty="0" smtClean="0"/>
          </a:p>
          <a:p>
            <a:pPr lvl="2"/>
            <a:r>
              <a:rPr lang="fr-CH" dirty="0" smtClean="0"/>
              <a:t>Exam </a:t>
            </a:r>
            <a:r>
              <a:rPr lang="fr-CH" dirty="0" err="1" smtClean="0"/>
              <a:t>taken</a:t>
            </a:r>
            <a:r>
              <a:rPr lang="fr-CH" dirty="0" smtClean="0"/>
              <a:t> or not</a:t>
            </a:r>
          </a:p>
          <a:p>
            <a:pPr lvl="2"/>
            <a:r>
              <a:rPr lang="fr-CH" dirty="0" smtClean="0"/>
              <a:t>Marks </a:t>
            </a:r>
            <a:r>
              <a:rPr lang="fr-CH" dirty="0" err="1" smtClean="0"/>
              <a:t>obtained</a:t>
            </a:r>
            <a:r>
              <a:rPr lang="fr-CH" dirty="0"/>
              <a:t> </a:t>
            </a:r>
            <a:r>
              <a:rPr lang="fr-CH" dirty="0" smtClean="0"/>
              <a:t>in relation to </a:t>
            </a:r>
            <a:r>
              <a:rPr lang="fr-CH" dirty="0" err="1" smtClean="0"/>
              <a:t>Pass</a:t>
            </a:r>
            <a:r>
              <a:rPr lang="fr-CH" dirty="0" smtClean="0"/>
              <a:t>/Fail </a:t>
            </a:r>
            <a:r>
              <a:rPr lang="fr-CH" dirty="0" err="1" smtClean="0"/>
              <a:t>levels</a:t>
            </a:r>
            <a:r>
              <a:rPr lang="fr-CH" dirty="0" smtClean="0"/>
              <a:t> </a:t>
            </a:r>
            <a:endParaRPr lang="en-GB"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10</a:t>
            </a:fld>
            <a:endParaRPr lang="en-US"/>
          </a:p>
        </p:txBody>
      </p:sp>
    </p:spTree>
    <p:extLst>
      <p:ext uri="{BB962C8B-B14F-4D97-AF65-F5344CB8AC3E}">
        <p14:creationId xmlns:p14="http://schemas.microsoft.com/office/powerpoint/2010/main" val="26814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JUAS 2016 in a </a:t>
            </a:r>
            <a:r>
              <a:rPr lang="fr-CH" sz="2000" dirty="0" err="1" smtClean="0"/>
              <a:t>nutshell</a:t>
            </a:r>
            <a:endParaRPr lang="en-GB" sz="2000" dirty="0"/>
          </a:p>
        </p:txBody>
      </p:sp>
      <p:sp>
        <p:nvSpPr>
          <p:cNvPr id="3" name="Content Placeholder 2"/>
          <p:cNvSpPr>
            <a:spLocks noGrp="1"/>
          </p:cNvSpPr>
          <p:nvPr>
            <p:ph idx="1"/>
          </p:nvPr>
        </p:nvSpPr>
        <p:spPr/>
        <p:txBody>
          <a:bodyPr/>
          <a:lstStyle/>
          <a:p>
            <a:endParaRPr lang="fr-CH" sz="1600" dirty="0" smtClean="0"/>
          </a:p>
          <a:p>
            <a:r>
              <a:rPr lang="fr-CH" sz="1800" dirty="0" smtClean="0"/>
              <a:t>10 </a:t>
            </a:r>
            <a:r>
              <a:rPr lang="fr-CH" sz="1800" dirty="0" err="1" smtClean="0"/>
              <a:t>weeks</a:t>
            </a:r>
            <a:r>
              <a:rPr lang="fr-CH" sz="1800" dirty="0" smtClean="0"/>
              <a:t> (incl. </a:t>
            </a:r>
            <a:r>
              <a:rPr lang="fr-CH" sz="1800" dirty="0"/>
              <a:t>e</a:t>
            </a:r>
            <a:r>
              <a:rPr lang="fr-CH" sz="1800" dirty="0" smtClean="0"/>
              <a:t>xams) </a:t>
            </a:r>
            <a:r>
              <a:rPr lang="fr-CH" sz="1800" dirty="0" err="1" smtClean="0"/>
              <a:t>from</a:t>
            </a:r>
            <a:r>
              <a:rPr lang="fr-CH" sz="1800" dirty="0" smtClean="0"/>
              <a:t> </a:t>
            </a:r>
            <a:r>
              <a:rPr lang="fr-CH" sz="1800" dirty="0" err="1" smtClean="0"/>
              <a:t>January</a:t>
            </a:r>
            <a:r>
              <a:rPr lang="fr-CH" sz="1800" dirty="0" smtClean="0"/>
              <a:t> to March 2016</a:t>
            </a:r>
          </a:p>
          <a:p>
            <a:pPr lvl="1"/>
            <a:r>
              <a:rPr lang="fr-CH" sz="1600" dirty="0" err="1" smtClean="0"/>
              <a:t>Two</a:t>
            </a:r>
            <a:r>
              <a:rPr lang="fr-CH" sz="1600" dirty="0" smtClean="0"/>
              <a:t> courses of 126 h </a:t>
            </a:r>
            <a:r>
              <a:rPr lang="fr-CH" sz="1600" dirty="0" err="1" smtClean="0"/>
              <a:t>each</a:t>
            </a:r>
            <a:r>
              <a:rPr lang="fr-CH" sz="1600" dirty="0" smtClean="0"/>
              <a:t>: Accelerator science (Course 1), Accelerator </a:t>
            </a:r>
            <a:r>
              <a:rPr lang="fr-CH" sz="1600" dirty="0" err="1" smtClean="0"/>
              <a:t>technology</a:t>
            </a:r>
            <a:r>
              <a:rPr lang="fr-CH" sz="1600" dirty="0" smtClean="0"/>
              <a:t> and applications (Course 2)</a:t>
            </a:r>
          </a:p>
          <a:p>
            <a:pPr lvl="1"/>
            <a:r>
              <a:rPr lang="fr-CH" sz="1600" u="sng" dirty="0" smtClean="0"/>
              <a:t>Course 1</a:t>
            </a:r>
            <a:r>
              <a:rPr lang="fr-CH" sz="1600" dirty="0" smtClean="0"/>
              <a:t>: 65 h lectures, 46 h </a:t>
            </a:r>
            <a:r>
              <a:rPr lang="fr-CH" sz="1600" dirty="0" err="1" smtClean="0"/>
              <a:t>tutorials</a:t>
            </a:r>
            <a:r>
              <a:rPr lang="fr-CH" sz="1600" dirty="0" smtClean="0"/>
              <a:t>, 7 h </a:t>
            </a:r>
            <a:r>
              <a:rPr lang="fr-CH" sz="1600" dirty="0" err="1" smtClean="0"/>
              <a:t>seminars</a:t>
            </a:r>
            <a:r>
              <a:rPr lang="fr-CH" sz="1600" dirty="0" smtClean="0"/>
              <a:t>, 8 h </a:t>
            </a:r>
            <a:r>
              <a:rPr lang="fr-CH" sz="1600" dirty="0" err="1" smtClean="0"/>
              <a:t>visits</a:t>
            </a:r>
            <a:r>
              <a:rPr lang="fr-CH" sz="1600" dirty="0"/>
              <a:t> </a:t>
            </a:r>
            <a:r>
              <a:rPr lang="fr-CH" sz="1600" dirty="0" smtClean="0"/>
              <a:t>(CERN, EPFL Plasma Center)</a:t>
            </a:r>
          </a:p>
          <a:p>
            <a:pPr lvl="1"/>
            <a:r>
              <a:rPr lang="fr-CH" sz="1600" u="sng" dirty="0" smtClean="0"/>
              <a:t>Course 2</a:t>
            </a:r>
            <a:r>
              <a:rPr lang="fr-CH" sz="1600" dirty="0" smtClean="0"/>
              <a:t>: 63 h lectures, 19 h </a:t>
            </a:r>
            <a:r>
              <a:rPr lang="fr-CH" sz="1600" dirty="0" err="1" smtClean="0"/>
              <a:t>tutorials</a:t>
            </a:r>
            <a:r>
              <a:rPr lang="fr-CH" sz="1600" dirty="0" smtClean="0"/>
              <a:t>, 6 h </a:t>
            </a:r>
            <a:r>
              <a:rPr lang="fr-CH" sz="1600" dirty="0" err="1" smtClean="0"/>
              <a:t>seminars</a:t>
            </a:r>
            <a:r>
              <a:rPr lang="fr-CH" sz="1600" dirty="0" smtClean="0"/>
              <a:t>, 17 h </a:t>
            </a:r>
            <a:r>
              <a:rPr lang="fr-CH" sz="1600" dirty="0" err="1" smtClean="0"/>
              <a:t>visits</a:t>
            </a:r>
            <a:r>
              <a:rPr lang="fr-CH" sz="1600" dirty="0" smtClean="0"/>
              <a:t> (CERN, PSI, HUG), 14 h </a:t>
            </a:r>
            <a:r>
              <a:rPr lang="fr-CH" sz="1600" dirty="0" err="1" smtClean="0"/>
              <a:t>practical</a:t>
            </a:r>
            <a:r>
              <a:rPr lang="fr-CH" sz="1600" dirty="0" smtClean="0"/>
              <a:t> </a:t>
            </a:r>
            <a:r>
              <a:rPr lang="fr-CH" sz="1600" dirty="0" err="1" smtClean="0"/>
              <a:t>work</a:t>
            </a:r>
            <a:r>
              <a:rPr lang="fr-CH" sz="1600" dirty="0" smtClean="0"/>
              <a:t> at CERN, 7 h </a:t>
            </a:r>
            <a:r>
              <a:rPr lang="fr-CH" sz="1600" dirty="0" err="1" smtClean="0"/>
              <a:t>practical</a:t>
            </a:r>
            <a:r>
              <a:rPr lang="fr-CH" sz="1600" dirty="0" smtClean="0"/>
              <a:t> </a:t>
            </a:r>
            <a:r>
              <a:rPr lang="fr-CH" sz="1600" dirty="0" err="1" smtClean="0"/>
              <a:t>work</a:t>
            </a:r>
            <a:r>
              <a:rPr lang="fr-CH" sz="1600" dirty="0" smtClean="0"/>
              <a:t> at BERGOZ</a:t>
            </a:r>
          </a:p>
          <a:p>
            <a:r>
              <a:rPr lang="fr-CH" sz="1800" dirty="0" smtClean="0"/>
              <a:t>49 </a:t>
            </a:r>
            <a:r>
              <a:rPr lang="fr-CH" sz="1800" dirty="0" err="1" smtClean="0"/>
              <a:t>lecturers</a:t>
            </a:r>
            <a:r>
              <a:rPr lang="fr-CH" sz="1800" dirty="0" smtClean="0"/>
              <a:t> (lectures, </a:t>
            </a:r>
            <a:r>
              <a:rPr lang="fr-CH" sz="1800" dirty="0" err="1" smtClean="0"/>
              <a:t>tutorials</a:t>
            </a:r>
            <a:r>
              <a:rPr lang="fr-CH" sz="1800" dirty="0"/>
              <a:t>,</a:t>
            </a:r>
            <a:r>
              <a:rPr lang="fr-CH" sz="1800" dirty="0" smtClean="0"/>
              <a:t> </a:t>
            </a:r>
            <a:r>
              <a:rPr lang="fr-CH" sz="1800" dirty="0" err="1" smtClean="0"/>
              <a:t>seminars</a:t>
            </a:r>
            <a:r>
              <a:rPr lang="fr-CH" sz="1800" dirty="0" smtClean="0"/>
              <a:t>), of </a:t>
            </a:r>
            <a:r>
              <a:rPr lang="fr-CH" sz="1800" dirty="0" err="1" smtClean="0"/>
              <a:t>which</a:t>
            </a:r>
            <a:r>
              <a:rPr lang="fr-CH" sz="1800" dirty="0" smtClean="0"/>
              <a:t> 23 </a:t>
            </a:r>
            <a:r>
              <a:rPr lang="fr-CH" sz="1800" dirty="0" err="1" smtClean="0"/>
              <a:t>from</a:t>
            </a:r>
            <a:r>
              <a:rPr lang="fr-CH" sz="1800" dirty="0" smtClean="0"/>
              <a:t> CERN</a:t>
            </a:r>
            <a:endParaRPr lang="fr-CH" sz="1600" dirty="0" smtClean="0"/>
          </a:p>
          <a:p>
            <a:r>
              <a:rPr lang="fr-CH" sz="1800" dirty="0"/>
              <a:t>71 </a:t>
            </a:r>
            <a:r>
              <a:rPr lang="fr-CH" sz="1800" dirty="0" err="1"/>
              <a:t>students</a:t>
            </a:r>
            <a:r>
              <a:rPr lang="fr-CH" sz="1800" dirty="0"/>
              <a:t> </a:t>
            </a:r>
            <a:r>
              <a:rPr lang="fr-CH" sz="1800" dirty="0" err="1"/>
              <a:t>from</a:t>
            </a:r>
            <a:r>
              <a:rPr lang="fr-CH" sz="1800" dirty="0"/>
              <a:t> 18 countries</a:t>
            </a:r>
          </a:p>
          <a:p>
            <a:pPr lvl="1"/>
            <a:r>
              <a:rPr lang="fr-CH" sz="1600" u="sng" dirty="0"/>
              <a:t>Course 1</a:t>
            </a:r>
            <a:r>
              <a:rPr lang="fr-CH" sz="1600" dirty="0"/>
              <a:t>: 40 </a:t>
            </a:r>
            <a:r>
              <a:rPr lang="fr-CH" sz="1600" dirty="0" err="1"/>
              <a:t>students</a:t>
            </a:r>
            <a:r>
              <a:rPr lang="fr-CH" sz="1600" dirty="0"/>
              <a:t> (12 Master, 22 Doctoral, 6 Professional</a:t>
            </a:r>
            <a:r>
              <a:rPr lang="fr-CH" sz="1600" dirty="0" smtClean="0"/>
              <a:t>), 25 </a:t>
            </a:r>
            <a:r>
              <a:rPr lang="fr-CH" sz="1600" dirty="0" err="1" smtClean="0"/>
              <a:t>took</a:t>
            </a:r>
            <a:r>
              <a:rPr lang="fr-CH" sz="1600" dirty="0" smtClean="0"/>
              <a:t> the exam, 24 </a:t>
            </a:r>
            <a:r>
              <a:rPr lang="fr-CH" sz="1600" dirty="0" err="1" smtClean="0"/>
              <a:t>passed</a:t>
            </a:r>
            <a:endParaRPr lang="fr-CH" sz="1600" dirty="0"/>
          </a:p>
          <a:p>
            <a:pPr lvl="1"/>
            <a:r>
              <a:rPr lang="fr-CH" sz="1600" u="sng" dirty="0"/>
              <a:t>Course 2</a:t>
            </a:r>
            <a:r>
              <a:rPr lang="fr-CH" sz="1600" dirty="0"/>
              <a:t>: 48 </a:t>
            </a:r>
            <a:r>
              <a:rPr lang="fr-CH" sz="1600" dirty="0" err="1"/>
              <a:t>students</a:t>
            </a:r>
            <a:r>
              <a:rPr lang="fr-CH" sz="1600" dirty="0"/>
              <a:t> (22 Master, 9 Doctoral, 17 Professional</a:t>
            </a:r>
            <a:r>
              <a:rPr lang="fr-CH" sz="1600" dirty="0" smtClean="0"/>
              <a:t>), 32 </a:t>
            </a:r>
            <a:r>
              <a:rPr lang="fr-CH" sz="1600" dirty="0" err="1" smtClean="0"/>
              <a:t>took</a:t>
            </a:r>
            <a:r>
              <a:rPr lang="fr-CH" sz="1600" dirty="0" smtClean="0"/>
              <a:t> the exam, 26 </a:t>
            </a:r>
            <a:r>
              <a:rPr lang="fr-CH" sz="1600" dirty="0" err="1" smtClean="0"/>
              <a:t>passed</a:t>
            </a:r>
            <a:endParaRPr lang="en-GB" sz="18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11</a:t>
            </a:fld>
            <a:endParaRPr lang="en-US"/>
          </a:p>
        </p:txBody>
      </p:sp>
    </p:spTree>
    <p:extLst>
      <p:ext uri="{BB962C8B-B14F-4D97-AF65-F5344CB8AC3E}">
        <p14:creationId xmlns:p14="http://schemas.microsoft.com/office/powerpoint/2010/main" val="323378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err="1" smtClean="0"/>
              <a:t>Origin</a:t>
            </a:r>
            <a:r>
              <a:rPr lang="fr-CH" sz="2000" dirty="0" smtClean="0"/>
              <a:t> of JUAS 2016 </a:t>
            </a:r>
            <a:r>
              <a:rPr lang="fr-CH" sz="2000" dirty="0" err="1" smtClean="0"/>
              <a:t>students</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12</a:t>
            </a:fld>
            <a:endParaRPr lang="en-US"/>
          </a:p>
        </p:txBody>
      </p:sp>
      <p:pic>
        <p:nvPicPr>
          <p:cNvPr id="6" name="Picture 5"/>
          <p:cNvPicPr>
            <a:picLocks noChangeAspect="1"/>
          </p:cNvPicPr>
          <p:nvPr/>
        </p:nvPicPr>
        <p:blipFill>
          <a:blip r:embed="rId2"/>
          <a:stretch>
            <a:fillRect/>
          </a:stretch>
        </p:blipFill>
        <p:spPr>
          <a:xfrm>
            <a:off x="991656" y="1649052"/>
            <a:ext cx="7160688" cy="4680000"/>
          </a:xfrm>
          <a:prstGeom prst="rect">
            <a:avLst/>
          </a:prstGeom>
        </p:spPr>
      </p:pic>
    </p:spTree>
    <p:extLst>
      <p:ext uri="{BB962C8B-B14F-4D97-AF65-F5344CB8AC3E}">
        <p14:creationId xmlns:p14="http://schemas.microsoft.com/office/powerpoint/2010/main" val="704707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JUAS 2016 Visits</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13</a:t>
            </a:fld>
            <a:endParaRPr lang="en-US"/>
          </a:p>
        </p:txBody>
      </p:sp>
      <p:pic>
        <p:nvPicPr>
          <p:cNvPr id="6" name="Picture 5"/>
          <p:cNvPicPr>
            <a:picLocks noChangeAspect="1"/>
          </p:cNvPicPr>
          <p:nvPr/>
        </p:nvPicPr>
        <p:blipFill>
          <a:blip r:embed="rId2"/>
          <a:stretch>
            <a:fillRect/>
          </a:stretch>
        </p:blipFill>
        <p:spPr>
          <a:xfrm>
            <a:off x="82935" y="1503791"/>
            <a:ext cx="2882130" cy="2160000"/>
          </a:xfrm>
          <a:prstGeom prst="rect">
            <a:avLst/>
          </a:prstGeom>
        </p:spPr>
      </p:pic>
      <p:pic>
        <p:nvPicPr>
          <p:cNvPr id="7" name="Picture 6"/>
          <p:cNvPicPr>
            <a:picLocks noChangeAspect="1"/>
          </p:cNvPicPr>
          <p:nvPr/>
        </p:nvPicPr>
        <p:blipFill>
          <a:blip r:embed="rId3"/>
          <a:stretch>
            <a:fillRect/>
          </a:stretch>
        </p:blipFill>
        <p:spPr>
          <a:xfrm>
            <a:off x="82935" y="3992154"/>
            <a:ext cx="2879916" cy="2160000"/>
          </a:xfrm>
          <a:prstGeom prst="rect">
            <a:avLst/>
          </a:prstGeom>
        </p:spPr>
      </p:pic>
      <p:pic>
        <p:nvPicPr>
          <p:cNvPr id="8" name="Picture 7"/>
          <p:cNvPicPr>
            <a:picLocks noChangeAspect="1"/>
          </p:cNvPicPr>
          <p:nvPr/>
        </p:nvPicPr>
        <p:blipFill>
          <a:blip r:embed="rId4"/>
          <a:stretch>
            <a:fillRect/>
          </a:stretch>
        </p:blipFill>
        <p:spPr>
          <a:xfrm>
            <a:off x="3135230" y="1503791"/>
            <a:ext cx="2876930" cy="2160000"/>
          </a:xfrm>
          <a:prstGeom prst="rect">
            <a:avLst/>
          </a:prstGeom>
        </p:spPr>
      </p:pic>
      <p:pic>
        <p:nvPicPr>
          <p:cNvPr id="9" name="Picture 8"/>
          <p:cNvPicPr>
            <a:picLocks noChangeAspect="1"/>
          </p:cNvPicPr>
          <p:nvPr/>
        </p:nvPicPr>
        <p:blipFill>
          <a:blip r:embed="rId5"/>
          <a:stretch>
            <a:fillRect/>
          </a:stretch>
        </p:blipFill>
        <p:spPr>
          <a:xfrm>
            <a:off x="3128651" y="3992154"/>
            <a:ext cx="2883509" cy="2160000"/>
          </a:xfrm>
          <a:prstGeom prst="rect">
            <a:avLst/>
          </a:prstGeom>
        </p:spPr>
      </p:pic>
      <p:pic>
        <p:nvPicPr>
          <p:cNvPr id="10" name="Picture 9"/>
          <p:cNvPicPr>
            <a:picLocks noChangeAspect="1"/>
          </p:cNvPicPr>
          <p:nvPr/>
        </p:nvPicPr>
        <p:blipFill>
          <a:blip r:embed="rId6"/>
          <a:stretch>
            <a:fillRect/>
          </a:stretch>
        </p:blipFill>
        <p:spPr>
          <a:xfrm>
            <a:off x="6228582" y="4005304"/>
            <a:ext cx="2879922" cy="2160000"/>
          </a:xfrm>
          <a:prstGeom prst="rect">
            <a:avLst/>
          </a:prstGeom>
        </p:spPr>
      </p:pic>
      <p:pic>
        <p:nvPicPr>
          <p:cNvPr id="11" name="Picture 10"/>
          <p:cNvPicPr>
            <a:picLocks noChangeAspect="1"/>
          </p:cNvPicPr>
          <p:nvPr/>
        </p:nvPicPr>
        <p:blipFill rotWithShape="1">
          <a:blip r:embed="rId7"/>
          <a:srcRect l="11628"/>
          <a:stretch/>
        </p:blipFill>
        <p:spPr>
          <a:xfrm>
            <a:off x="6228184" y="1503791"/>
            <a:ext cx="2880320" cy="2160000"/>
          </a:xfrm>
          <a:prstGeom prst="rect">
            <a:avLst/>
          </a:prstGeom>
        </p:spPr>
      </p:pic>
      <p:sp>
        <p:nvSpPr>
          <p:cNvPr id="12" name="TextBox 11"/>
          <p:cNvSpPr txBox="1"/>
          <p:nvPr/>
        </p:nvSpPr>
        <p:spPr>
          <a:xfrm>
            <a:off x="82935" y="3663791"/>
            <a:ext cx="1752761" cy="276999"/>
          </a:xfrm>
          <a:prstGeom prst="rect">
            <a:avLst/>
          </a:prstGeom>
          <a:noFill/>
        </p:spPr>
        <p:txBody>
          <a:bodyPr wrap="square" rtlCol="0">
            <a:spAutoFit/>
          </a:bodyPr>
          <a:lstStyle/>
          <a:p>
            <a:r>
              <a:rPr lang="fr-CH" sz="1200" b="1" dirty="0" smtClean="0">
                <a:latin typeface="+mn-lt"/>
              </a:rPr>
              <a:t>CERN CMS</a:t>
            </a:r>
            <a:endParaRPr lang="en-GB" sz="1200" b="1" dirty="0">
              <a:latin typeface="+mn-lt"/>
            </a:endParaRPr>
          </a:p>
        </p:txBody>
      </p:sp>
      <p:sp>
        <p:nvSpPr>
          <p:cNvPr id="13" name="TextBox 12"/>
          <p:cNvSpPr txBox="1"/>
          <p:nvPr/>
        </p:nvSpPr>
        <p:spPr>
          <a:xfrm>
            <a:off x="3088206" y="3636232"/>
            <a:ext cx="1555802" cy="276999"/>
          </a:xfrm>
          <a:prstGeom prst="rect">
            <a:avLst/>
          </a:prstGeom>
          <a:noFill/>
        </p:spPr>
        <p:txBody>
          <a:bodyPr wrap="square" rtlCol="0">
            <a:spAutoFit/>
          </a:bodyPr>
          <a:lstStyle/>
          <a:p>
            <a:r>
              <a:rPr lang="fr-CH" sz="1200" b="1" dirty="0" smtClean="0">
                <a:latin typeface="+mn-lt"/>
              </a:rPr>
              <a:t>CERN LEIR</a:t>
            </a:r>
            <a:endParaRPr lang="en-GB" sz="1200" b="1" dirty="0">
              <a:latin typeface="+mn-lt"/>
            </a:endParaRPr>
          </a:p>
        </p:txBody>
      </p:sp>
      <p:sp>
        <p:nvSpPr>
          <p:cNvPr id="14" name="TextBox 13"/>
          <p:cNvSpPr txBox="1"/>
          <p:nvPr/>
        </p:nvSpPr>
        <p:spPr>
          <a:xfrm>
            <a:off x="6144498" y="3656057"/>
            <a:ext cx="1955894" cy="284733"/>
          </a:xfrm>
          <a:prstGeom prst="rect">
            <a:avLst/>
          </a:prstGeom>
          <a:noFill/>
        </p:spPr>
        <p:txBody>
          <a:bodyPr wrap="square" rtlCol="0">
            <a:spAutoFit/>
          </a:bodyPr>
          <a:lstStyle/>
          <a:p>
            <a:r>
              <a:rPr lang="fr-CH" sz="1200" b="1" dirty="0" smtClean="0">
                <a:latin typeface="+mn-lt"/>
              </a:rPr>
              <a:t>CERN CTF3</a:t>
            </a:r>
            <a:endParaRPr lang="en-GB" sz="1200" b="1" dirty="0">
              <a:latin typeface="+mn-lt"/>
            </a:endParaRPr>
          </a:p>
        </p:txBody>
      </p:sp>
      <p:sp>
        <p:nvSpPr>
          <p:cNvPr id="15" name="TextBox 14"/>
          <p:cNvSpPr txBox="1"/>
          <p:nvPr/>
        </p:nvSpPr>
        <p:spPr>
          <a:xfrm>
            <a:off x="82935" y="6164245"/>
            <a:ext cx="2400833" cy="276999"/>
          </a:xfrm>
          <a:prstGeom prst="rect">
            <a:avLst/>
          </a:prstGeom>
          <a:noFill/>
        </p:spPr>
        <p:txBody>
          <a:bodyPr wrap="square" rtlCol="0">
            <a:spAutoFit/>
          </a:bodyPr>
          <a:lstStyle/>
          <a:p>
            <a:r>
              <a:rPr lang="fr-CH" sz="1200" b="1" dirty="0" smtClean="0">
                <a:latin typeface="+mn-lt"/>
              </a:rPr>
              <a:t>EPFL Plasma Center</a:t>
            </a:r>
            <a:endParaRPr lang="en-GB" sz="1200" b="1" dirty="0">
              <a:latin typeface="+mn-lt"/>
            </a:endParaRPr>
          </a:p>
        </p:txBody>
      </p:sp>
      <p:sp>
        <p:nvSpPr>
          <p:cNvPr id="16" name="TextBox 15"/>
          <p:cNvSpPr txBox="1"/>
          <p:nvPr/>
        </p:nvSpPr>
        <p:spPr>
          <a:xfrm>
            <a:off x="3107271" y="6165304"/>
            <a:ext cx="2400833" cy="276999"/>
          </a:xfrm>
          <a:prstGeom prst="rect">
            <a:avLst/>
          </a:prstGeom>
          <a:noFill/>
        </p:spPr>
        <p:txBody>
          <a:bodyPr wrap="square" rtlCol="0">
            <a:spAutoFit/>
          </a:bodyPr>
          <a:lstStyle/>
          <a:p>
            <a:r>
              <a:rPr lang="fr-CH" sz="1200" b="1" dirty="0" smtClean="0">
                <a:latin typeface="+mn-lt"/>
              </a:rPr>
              <a:t>PSI </a:t>
            </a:r>
            <a:r>
              <a:rPr lang="fr-CH" sz="1200" b="1" dirty="0" err="1" smtClean="0">
                <a:latin typeface="+mn-lt"/>
              </a:rPr>
              <a:t>Swiss</a:t>
            </a:r>
            <a:r>
              <a:rPr lang="fr-CH" sz="1200" b="1" dirty="0" smtClean="0">
                <a:latin typeface="+mn-lt"/>
              </a:rPr>
              <a:t> FEL</a:t>
            </a:r>
            <a:endParaRPr lang="en-GB" sz="1200" b="1" dirty="0">
              <a:latin typeface="+mn-lt"/>
            </a:endParaRPr>
          </a:p>
        </p:txBody>
      </p:sp>
      <p:sp>
        <p:nvSpPr>
          <p:cNvPr id="17" name="TextBox 16"/>
          <p:cNvSpPr txBox="1"/>
          <p:nvPr/>
        </p:nvSpPr>
        <p:spPr>
          <a:xfrm>
            <a:off x="6156176" y="6165304"/>
            <a:ext cx="2400833" cy="276999"/>
          </a:xfrm>
          <a:prstGeom prst="rect">
            <a:avLst/>
          </a:prstGeom>
          <a:noFill/>
        </p:spPr>
        <p:txBody>
          <a:bodyPr wrap="square" rtlCol="0">
            <a:spAutoFit/>
          </a:bodyPr>
          <a:lstStyle/>
          <a:p>
            <a:r>
              <a:rPr lang="fr-CH" sz="1200" b="1" dirty="0" smtClean="0">
                <a:latin typeface="+mn-lt"/>
              </a:rPr>
              <a:t>HUG </a:t>
            </a:r>
            <a:r>
              <a:rPr lang="fr-CH" sz="1200" b="1" dirty="0" err="1" smtClean="0">
                <a:latin typeface="+mn-lt"/>
              </a:rPr>
              <a:t>Radiotherapy</a:t>
            </a:r>
            <a:r>
              <a:rPr lang="fr-CH" sz="1200" b="1" dirty="0" smtClean="0">
                <a:latin typeface="+mn-lt"/>
              </a:rPr>
              <a:t> Center</a:t>
            </a:r>
            <a:endParaRPr lang="en-GB" sz="1200" b="1" dirty="0">
              <a:latin typeface="+mn-lt"/>
            </a:endParaRPr>
          </a:p>
        </p:txBody>
      </p:sp>
    </p:spTree>
    <p:extLst>
      <p:ext uri="{BB962C8B-B14F-4D97-AF65-F5344CB8AC3E}">
        <p14:creationId xmlns:p14="http://schemas.microsoft.com/office/powerpoint/2010/main" val="3537944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JUAS 2016 </a:t>
            </a:r>
            <a:r>
              <a:rPr lang="fr-CH" sz="2000" dirty="0" err="1" smtClean="0"/>
              <a:t>Practical</a:t>
            </a:r>
            <a:r>
              <a:rPr lang="fr-CH" sz="2000" dirty="0" smtClean="0"/>
              <a:t> </a:t>
            </a:r>
            <a:r>
              <a:rPr lang="fr-CH" sz="2000" dirty="0" err="1" smtClean="0"/>
              <a:t>Work</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14</a:t>
            </a:fld>
            <a:endParaRPr lang="en-US"/>
          </a:p>
        </p:txBody>
      </p:sp>
      <p:pic>
        <p:nvPicPr>
          <p:cNvPr id="7" name="Picture 6"/>
          <p:cNvPicPr>
            <a:picLocks noChangeAspect="1"/>
          </p:cNvPicPr>
          <p:nvPr/>
        </p:nvPicPr>
        <p:blipFill>
          <a:blip r:embed="rId2"/>
          <a:stretch>
            <a:fillRect/>
          </a:stretch>
        </p:blipFill>
        <p:spPr>
          <a:xfrm>
            <a:off x="82978" y="1471141"/>
            <a:ext cx="2882043" cy="2160000"/>
          </a:xfrm>
          <a:prstGeom prst="rect">
            <a:avLst/>
          </a:prstGeom>
        </p:spPr>
      </p:pic>
      <p:pic>
        <p:nvPicPr>
          <p:cNvPr id="8" name="Picture 7"/>
          <p:cNvPicPr>
            <a:picLocks noChangeAspect="1"/>
          </p:cNvPicPr>
          <p:nvPr/>
        </p:nvPicPr>
        <p:blipFill>
          <a:blip r:embed="rId3"/>
          <a:stretch>
            <a:fillRect/>
          </a:stretch>
        </p:blipFill>
        <p:spPr>
          <a:xfrm>
            <a:off x="3065653" y="1471141"/>
            <a:ext cx="2954147" cy="2160000"/>
          </a:xfrm>
          <a:prstGeom prst="rect">
            <a:avLst/>
          </a:prstGeom>
        </p:spPr>
      </p:pic>
      <p:pic>
        <p:nvPicPr>
          <p:cNvPr id="9" name="Picture 8"/>
          <p:cNvPicPr>
            <a:picLocks noChangeAspect="1"/>
          </p:cNvPicPr>
          <p:nvPr/>
        </p:nvPicPr>
        <p:blipFill>
          <a:blip r:embed="rId4"/>
          <a:stretch>
            <a:fillRect/>
          </a:stretch>
        </p:blipFill>
        <p:spPr>
          <a:xfrm>
            <a:off x="6119615" y="1439707"/>
            <a:ext cx="2993538" cy="2160000"/>
          </a:xfrm>
          <a:prstGeom prst="rect">
            <a:avLst/>
          </a:prstGeom>
        </p:spPr>
      </p:pic>
      <p:pic>
        <p:nvPicPr>
          <p:cNvPr id="11" name="Picture 10"/>
          <p:cNvPicPr>
            <a:picLocks noChangeAspect="1"/>
          </p:cNvPicPr>
          <p:nvPr/>
        </p:nvPicPr>
        <p:blipFill>
          <a:blip r:embed="rId5"/>
          <a:stretch>
            <a:fillRect/>
          </a:stretch>
        </p:blipFill>
        <p:spPr>
          <a:xfrm>
            <a:off x="4664921" y="3962238"/>
            <a:ext cx="3776557" cy="2160000"/>
          </a:xfrm>
          <a:prstGeom prst="rect">
            <a:avLst/>
          </a:prstGeom>
        </p:spPr>
      </p:pic>
      <p:pic>
        <p:nvPicPr>
          <p:cNvPr id="12" name="Picture 11"/>
          <p:cNvPicPr>
            <a:picLocks noChangeAspect="1"/>
          </p:cNvPicPr>
          <p:nvPr/>
        </p:nvPicPr>
        <p:blipFill>
          <a:blip r:embed="rId6"/>
          <a:stretch>
            <a:fillRect/>
          </a:stretch>
        </p:blipFill>
        <p:spPr>
          <a:xfrm>
            <a:off x="932495" y="3962238"/>
            <a:ext cx="3316609" cy="2160000"/>
          </a:xfrm>
          <a:prstGeom prst="rect">
            <a:avLst/>
          </a:prstGeom>
        </p:spPr>
      </p:pic>
      <p:sp>
        <p:nvSpPr>
          <p:cNvPr id="13" name="TextBox 12"/>
          <p:cNvSpPr txBox="1"/>
          <p:nvPr/>
        </p:nvSpPr>
        <p:spPr>
          <a:xfrm>
            <a:off x="82978" y="3631141"/>
            <a:ext cx="1752761" cy="276999"/>
          </a:xfrm>
          <a:prstGeom prst="rect">
            <a:avLst/>
          </a:prstGeom>
          <a:noFill/>
        </p:spPr>
        <p:txBody>
          <a:bodyPr wrap="square" rtlCol="0">
            <a:spAutoFit/>
          </a:bodyPr>
          <a:lstStyle/>
          <a:p>
            <a:r>
              <a:rPr lang="fr-CH" sz="1200" b="1" dirty="0" smtClean="0">
                <a:latin typeface="+mn-lt"/>
              </a:rPr>
              <a:t>CERN </a:t>
            </a:r>
            <a:r>
              <a:rPr lang="fr-CH" sz="1200" b="1" dirty="0" err="1" smtClean="0">
                <a:latin typeface="+mn-lt"/>
              </a:rPr>
              <a:t>Magnets</a:t>
            </a:r>
            <a:endParaRPr lang="en-GB" sz="1200" b="1" dirty="0">
              <a:latin typeface="+mn-lt"/>
            </a:endParaRPr>
          </a:p>
        </p:txBody>
      </p:sp>
      <p:sp>
        <p:nvSpPr>
          <p:cNvPr id="14" name="TextBox 13"/>
          <p:cNvSpPr txBox="1"/>
          <p:nvPr/>
        </p:nvSpPr>
        <p:spPr>
          <a:xfrm>
            <a:off x="3066664" y="3630639"/>
            <a:ext cx="1752761" cy="276999"/>
          </a:xfrm>
          <a:prstGeom prst="rect">
            <a:avLst/>
          </a:prstGeom>
          <a:noFill/>
        </p:spPr>
        <p:txBody>
          <a:bodyPr wrap="square" rtlCol="0">
            <a:spAutoFit/>
          </a:bodyPr>
          <a:lstStyle/>
          <a:p>
            <a:r>
              <a:rPr lang="fr-CH" sz="1200" b="1" dirty="0" smtClean="0">
                <a:latin typeface="+mn-lt"/>
              </a:rPr>
              <a:t>CERN RF</a:t>
            </a:r>
            <a:endParaRPr lang="en-GB" sz="1200" b="1" dirty="0">
              <a:latin typeface="+mn-lt"/>
            </a:endParaRPr>
          </a:p>
        </p:txBody>
      </p:sp>
      <p:sp>
        <p:nvSpPr>
          <p:cNvPr id="15" name="TextBox 14"/>
          <p:cNvSpPr txBox="1"/>
          <p:nvPr/>
        </p:nvSpPr>
        <p:spPr>
          <a:xfrm>
            <a:off x="6119615" y="3629635"/>
            <a:ext cx="1752761" cy="276999"/>
          </a:xfrm>
          <a:prstGeom prst="rect">
            <a:avLst/>
          </a:prstGeom>
          <a:noFill/>
        </p:spPr>
        <p:txBody>
          <a:bodyPr wrap="square" rtlCol="0">
            <a:spAutoFit/>
          </a:bodyPr>
          <a:lstStyle/>
          <a:p>
            <a:r>
              <a:rPr lang="fr-CH" sz="1200" b="1" dirty="0" smtClean="0">
                <a:latin typeface="+mn-lt"/>
              </a:rPr>
              <a:t>CERN Vacuum</a:t>
            </a:r>
            <a:endParaRPr lang="en-GB" sz="1200" b="1" dirty="0">
              <a:latin typeface="+mn-lt"/>
            </a:endParaRPr>
          </a:p>
        </p:txBody>
      </p:sp>
      <p:sp>
        <p:nvSpPr>
          <p:cNvPr id="16" name="TextBox 15"/>
          <p:cNvSpPr txBox="1"/>
          <p:nvPr/>
        </p:nvSpPr>
        <p:spPr>
          <a:xfrm>
            <a:off x="932494" y="6122238"/>
            <a:ext cx="2415369" cy="276999"/>
          </a:xfrm>
          <a:prstGeom prst="rect">
            <a:avLst/>
          </a:prstGeom>
          <a:noFill/>
        </p:spPr>
        <p:txBody>
          <a:bodyPr wrap="square" rtlCol="0">
            <a:spAutoFit/>
          </a:bodyPr>
          <a:lstStyle/>
          <a:p>
            <a:r>
              <a:rPr lang="fr-CH" sz="1200" b="1" dirty="0" smtClean="0">
                <a:latin typeface="+mn-lt"/>
              </a:rPr>
              <a:t>CERN </a:t>
            </a:r>
            <a:r>
              <a:rPr lang="fr-CH" sz="1200" b="1" dirty="0" err="1" smtClean="0">
                <a:latin typeface="+mn-lt"/>
              </a:rPr>
              <a:t>Beam</a:t>
            </a:r>
            <a:r>
              <a:rPr lang="fr-CH" sz="1200" b="1" dirty="0" smtClean="0">
                <a:latin typeface="+mn-lt"/>
              </a:rPr>
              <a:t> </a:t>
            </a:r>
            <a:r>
              <a:rPr lang="fr-CH" sz="1200" b="1" dirty="0" err="1" smtClean="0">
                <a:latin typeface="+mn-lt"/>
              </a:rPr>
              <a:t>measurements</a:t>
            </a:r>
            <a:endParaRPr lang="en-GB" sz="1200" b="1" dirty="0">
              <a:latin typeface="+mn-lt"/>
            </a:endParaRPr>
          </a:p>
        </p:txBody>
      </p:sp>
      <p:sp>
        <p:nvSpPr>
          <p:cNvPr id="17" name="TextBox 16"/>
          <p:cNvSpPr txBox="1"/>
          <p:nvPr/>
        </p:nvSpPr>
        <p:spPr>
          <a:xfrm>
            <a:off x="4649969" y="6126141"/>
            <a:ext cx="2442311" cy="276999"/>
          </a:xfrm>
          <a:prstGeom prst="rect">
            <a:avLst/>
          </a:prstGeom>
          <a:noFill/>
        </p:spPr>
        <p:txBody>
          <a:bodyPr wrap="square" rtlCol="0">
            <a:spAutoFit/>
          </a:bodyPr>
          <a:lstStyle/>
          <a:p>
            <a:r>
              <a:rPr lang="fr-CH" sz="1200" b="1" dirty="0" smtClean="0">
                <a:latin typeface="+mn-lt"/>
              </a:rPr>
              <a:t>BERGOZ Instrumentation</a:t>
            </a:r>
            <a:endParaRPr lang="en-GB" sz="1200" b="1" dirty="0">
              <a:latin typeface="+mn-lt"/>
            </a:endParaRPr>
          </a:p>
        </p:txBody>
      </p:sp>
    </p:spTree>
    <p:extLst>
      <p:ext uri="{BB962C8B-B14F-4D97-AF65-F5344CB8AC3E}">
        <p14:creationId xmlns:p14="http://schemas.microsoft.com/office/powerpoint/2010/main" val="433506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err="1" smtClean="0"/>
              <a:t>Attendance</a:t>
            </a:r>
            <a:r>
              <a:rPr lang="fr-CH" sz="2000" dirty="0" smtClean="0"/>
              <a:t> at JUAS Courses</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15</a:t>
            </a:fld>
            <a:endParaRPr lang="en-US"/>
          </a:p>
        </p:txBody>
      </p:sp>
      <p:pic>
        <p:nvPicPr>
          <p:cNvPr id="9" name="Picture 8"/>
          <p:cNvPicPr>
            <a:picLocks noChangeAspect="1"/>
          </p:cNvPicPr>
          <p:nvPr/>
        </p:nvPicPr>
        <p:blipFill>
          <a:blip r:embed="rId2"/>
          <a:stretch>
            <a:fillRect/>
          </a:stretch>
        </p:blipFill>
        <p:spPr>
          <a:xfrm>
            <a:off x="1021992" y="1622238"/>
            <a:ext cx="3137615" cy="4680000"/>
          </a:xfrm>
          <a:prstGeom prst="rect">
            <a:avLst/>
          </a:prstGeom>
        </p:spPr>
      </p:pic>
      <p:pic>
        <p:nvPicPr>
          <p:cNvPr id="10" name="Picture 9"/>
          <p:cNvPicPr>
            <a:picLocks noChangeAspect="1"/>
          </p:cNvPicPr>
          <p:nvPr/>
        </p:nvPicPr>
        <p:blipFill>
          <a:blip r:embed="rId3"/>
          <a:stretch>
            <a:fillRect/>
          </a:stretch>
        </p:blipFill>
        <p:spPr>
          <a:xfrm>
            <a:off x="4726376" y="1622238"/>
            <a:ext cx="3137615" cy="4680000"/>
          </a:xfrm>
          <a:prstGeom prst="rect">
            <a:avLst/>
          </a:prstGeom>
        </p:spPr>
      </p:pic>
    </p:spTree>
    <p:extLst>
      <p:ext uri="{BB962C8B-B14F-4D97-AF65-F5344CB8AC3E}">
        <p14:creationId xmlns:p14="http://schemas.microsoft.com/office/powerpoint/2010/main" val="4166251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err="1" smtClean="0"/>
              <a:t>Towards</a:t>
            </a:r>
            <a:r>
              <a:rPr lang="fr-CH" sz="2000" dirty="0" smtClean="0"/>
              <a:t> the future: </a:t>
            </a:r>
            <a:r>
              <a:rPr lang="fr-CH" sz="2000" dirty="0" err="1" smtClean="0"/>
              <a:t>students</a:t>
            </a:r>
            <a:endParaRPr lang="en-GB" sz="2000" dirty="0"/>
          </a:p>
        </p:txBody>
      </p:sp>
      <p:sp>
        <p:nvSpPr>
          <p:cNvPr id="3" name="Content Placeholder 2"/>
          <p:cNvSpPr>
            <a:spLocks noGrp="1"/>
          </p:cNvSpPr>
          <p:nvPr>
            <p:ph idx="1"/>
          </p:nvPr>
        </p:nvSpPr>
        <p:spPr/>
        <p:txBody>
          <a:bodyPr/>
          <a:lstStyle/>
          <a:p>
            <a:r>
              <a:rPr lang="fr-CH" sz="1800" dirty="0" err="1" smtClean="0"/>
              <a:t>Reaffirm</a:t>
            </a:r>
            <a:r>
              <a:rPr lang="fr-CH" sz="1800" dirty="0" smtClean="0"/>
              <a:t> </a:t>
            </a:r>
            <a:r>
              <a:rPr lang="fr-CH" sz="1800" dirty="0" err="1" smtClean="0"/>
              <a:t>priority</a:t>
            </a:r>
            <a:r>
              <a:rPr lang="fr-CH" sz="1800" dirty="0"/>
              <a:t> </a:t>
            </a:r>
            <a:r>
              <a:rPr lang="fr-CH" sz="1800" dirty="0" err="1" smtClean="0"/>
              <a:t>given</a:t>
            </a:r>
            <a:r>
              <a:rPr lang="fr-CH" sz="1800" dirty="0" smtClean="0"/>
              <a:t> to Partner </a:t>
            </a:r>
            <a:r>
              <a:rPr lang="fr-CH" sz="1800" dirty="0" err="1" smtClean="0"/>
              <a:t>Universities</a:t>
            </a:r>
            <a:endParaRPr lang="fr-CH" sz="1800" dirty="0" smtClean="0"/>
          </a:p>
          <a:p>
            <a:pPr lvl="1"/>
            <a:r>
              <a:rPr lang="fr-CH" sz="1600" dirty="0" err="1" smtClean="0"/>
              <a:t>Selection</a:t>
            </a:r>
            <a:r>
              <a:rPr lang="fr-CH" sz="1600" dirty="0" smtClean="0"/>
              <a:t> of </a:t>
            </a:r>
            <a:r>
              <a:rPr lang="fr-CH" sz="1600" dirty="0" err="1" smtClean="0"/>
              <a:t>students</a:t>
            </a:r>
            <a:endParaRPr lang="fr-CH" sz="1600" dirty="0" smtClean="0"/>
          </a:p>
          <a:p>
            <a:pPr lvl="1"/>
            <a:r>
              <a:rPr lang="fr-CH" sz="1600" dirty="0" err="1" smtClean="0"/>
              <a:t>Preferential</a:t>
            </a:r>
            <a:r>
              <a:rPr lang="fr-CH" sz="1600" dirty="0" smtClean="0"/>
              <a:t> </a:t>
            </a:r>
            <a:r>
              <a:rPr lang="fr-CH" sz="1600" dirty="0" err="1" smtClean="0"/>
              <a:t>fees</a:t>
            </a:r>
            <a:endParaRPr lang="fr-CH" sz="1600" dirty="0" smtClean="0"/>
          </a:p>
          <a:p>
            <a:r>
              <a:rPr lang="fr-CH" sz="1800" dirty="0" smtClean="0"/>
              <a:t>Continue </a:t>
            </a:r>
            <a:r>
              <a:rPr lang="fr-CH" sz="1800" dirty="0" err="1" smtClean="0"/>
              <a:t>developing</a:t>
            </a:r>
            <a:r>
              <a:rPr lang="fr-CH" sz="1800" dirty="0" smtClean="0"/>
              <a:t> Partner </a:t>
            </a:r>
            <a:r>
              <a:rPr lang="fr-CH" sz="1800" dirty="0" err="1" smtClean="0"/>
              <a:t>University</a:t>
            </a:r>
            <a:r>
              <a:rPr lang="fr-CH" sz="1800" dirty="0" smtClean="0"/>
              <a:t> network</a:t>
            </a:r>
          </a:p>
          <a:p>
            <a:r>
              <a:rPr lang="fr-CH" sz="1800" dirty="0" err="1" smtClean="0"/>
              <a:t>Maintain</a:t>
            </a:r>
            <a:r>
              <a:rPr lang="fr-CH" sz="1800" dirty="0" smtClean="0"/>
              <a:t> mix of Master </a:t>
            </a:r>
            <a:r>
              <a:rPr lang="fr-CH" sz="1800" dirty="0" err="1" smtClean="0"/>
              <a:t>students</a:t>
            </a:r>
            <a:r>
              <a:rPr lang="fr-CH" sz="1800" dirty="0" smtClean="0"/>
              <a:t>, Doctoral </a:t>
            </a:r>
            <a:r>
              <a:rPr lang="fr-CH" sz="1800" dirty="0" err="1" smtClean="0"/>
              <a:t>students</a:t>
            </a:r>
            <a:r>
              <a:rPr lang="fr-CH" sz="1800" dirty="0" smtClean="0"/>
              <a:t> and </a:t>
            </a:r>
            <a:r>
              <a:rPr lang="fr-CH" sz="1800" dirty="0" err="1" smtClean="0"/>
              <a:t>Professionals</a:t>
            </a:r>
            <a:endParaRPr lang="fr-CH" sz="1800" dirty="0" smtClean="0"/>
          </a:p>
          <a:p>
            <a:r>
              <a:rPr lang="fr-CH" sz="1800" dirty="0" err="1" smtClean="0"/>
              <a:t>Consider</a:t>
            </a:r>
            <a:r>
              <a:rPr lang="fr-CH" sz="1800" dirty="0" smtClean="0"/>
              <a:t> MOOC for </a:t>
            </a:r>
            <a:r>
              <a:rPr lang="fr-CH" sz="1800" dirty="0" err="1" smtClean="0"/>
              <a:t>undergraduates</a:t>
            </a:r>
            <a:r>
              <a:rPr lang="fr-CH" sz="1800" dirty="0" smtClean="0"/>
              <a:t> as «feeder» course (ARIES EU </a:t>
            </a:r>
            <a:r>
              <a:rPr lang="fr-CH" sz="1800" dirty="0" err="1" smtClean="0"/>
              <a:t>project</a:t>
            </a:r>
            <a:r>
              <a:rPr lang="fr-CH" sz="1800" dirty="0" smtClean="0"/>
              <a:t>)</a:t>
            </a:r>
          </a:p>
          <a:p>
            <a:r>
              <a:rPr lang="fr-CH" sz="1800" dirty="0" err="1" smtClean="0"/>
              <a:t>Develop</a:t>
            </a:r>
            <a:r>
              <a:rPr lang="fr-CH" sz="1800" dirty="0" smtClean="0"/>
              <a:t> </a:t>
            </a:r>
            <a:r>
              <a:rPr lang="fr-CH" sz="1800" dirty="0" err="1" smtClean="0"/>
              <a:t>alumni</a:t>
            </a:r>
            <a:r>
              <a:rPr lang="fr-CH" sz="1800" dirty="0" smtClean="0"/>
              <a:t> network</a:t>
            </a:r>
          </a:p>
          <a:p>
            <a:endParaRPr lang="en-GB" sz="18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16</a:t>
            </a:fld>
            <a:endParaRPr lang="en-US"/>
          </a:p>
        </p:txBody>
      </p:sp>
    </p:spTree>
    <p:extLst>
      <p:ext uri="{BB962C8B-B14F-4D97-AF65-F5344CB8AC3E}">
        <p14:creationId xmlns:p14="http://schemas.microsoft.com/office/powerpoint/2010/main" val="2945467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err="1" smtClean="0"/>
              <a:t>Towards</a:t>
            </a:r>
            <a:r>
              <a:rPr lang="fr-CH" sz="2000" dirty="0" smtClean="0"/>
              <a:t> the future: </a:t>
            </a:r>
            <a:r>
              <a:rPr lang="fr-CH" sz="2000" dirty="0" err="1" smtClean="0"/>
              <a:t>pedagogy</a:t>
            </a:r>
            <a:endParaRPr lang="en-GB" sz="2000" dirty="0"/>
          </a:p>
        </p:txBody>
      </p:sp>
      <p:sp>
        <p:nvSpPr>
          <p:cNvPr id="3" name="Content Placeholder 2"/>
          <p:cNvSpPr>
            <a:spLocks noGrp="1"/>
          </p:cNvSpPr>
          <p:nvPr>
            <p:ph idx="1"/>
          </p:nvPr>
        </p:nvSpPr>
        <p:spPr>
          <a:xfrm>
            <a:off x="323850" y="1628800"/>
            <a:ext cx="8496300" cy="4680520"/>
          </a:xfrm>
        </p:spPr>
        <p:txBody>
          <a:bodyPr/>
          <a:lstStyle/>
          <a:p>
            <a:r>
              <a:rPr lang="fr-CH" sz="1800" dirty="0" err="1" smtClean="0"/>
              <a:t>Maintain</a:t>
            </a:r>
            <a:r>
              <a:rPr lang="fr-CH" sz="1800" dirty="0" smtClean="0"/>
              <a:t> format and mixed curriculum of lectures, </a:t>
            </a:r>
            <a:r>
              <a:rPr lang="fr-CH" sz="1800" dirty="0" err="1" smtClean="0"/>
              <a:t>tutorials</a:t>
            </a:r>
            <a:r>
              <a:rPr lang="fr-CH" sz="1800" dirty="0" smtClean="0"/>
              <a:t>, mini-workshops, </a:t>
            </a:r>
            <a:r>
              <a:rPr lang="fr-CH" sz="1800" dirty="0" err="1" smtClean="0"/>
              <a:t>practical</a:t>
            </a:r>
            <a:r>
              <a:rPr lang="fr-CH" sz="1800" dirty="0" smtClean="0"/>
              <a:t> </a:t>
            </a:r>
            <a:r>
              <a:rPr lang="fr-CH" sz="1800" dirty="0" err="1" smtClean="0"/>
              <a:t>work</a:t>
            </a:r>
            <a:r>
              <a:rPr lang="fr-CH" sz="1800" dirty="0" smtClean="0"/>
              <a:t>, </a:t>
            </a:r>
            <a:r>
              <a:rPr lang="fr-CH" sz="1800" dirty="0" err="1" smtClean="0"/>
              <a:t>visits</a:t>
            </a:r>
            <a:r>
              <a:rPr lang="fr-CH" sz="1800" dirty="0" smtClean="0"/>
              <a:t> as </a:t>
            </a:r>
            <a:r>
              <a:rPr lang="fr-CH" sz="1800" dirty="0" err="1" smtClean="0"/>
              <a:t>well</a:t>
            </a:r>
            <a:r>
              <a:rPr lang="fr-CH" sz="1800" dirty="0" smtClean="0"/>
              <a:t> as </a:t>
            </a:r>
            <a:r>
              <a:rPr lang="fr-CH" sz="1800" dirty="0" err="1" smtClean="0"/>
              <a:t>topical</a:t>
            </a:r>
            <a:r>
              <a:rPr lang="fr-CH" sz="1800" dirty="0" smtClean="0"/>
              <a:t> </a:t>
            </a:r>
            <a:r>
              <a:rPr lang="fr-CH" sz="1800" dirty="0" err="1" smtClean="0"/>
              <a:t>seminars</a:t>
            </a:r>
            <a:endParaRPr lang="fr-CH" sz="1800" dirty="0" smtClean="0"/>
          </a:p>
          <a:p>
            <a:r>
              <a:rPr lang="fr-CH" sz="1800" dirty="0" err="1" smtClean="0"/>
              <a:t>Maintain</a:t>
            </a:r>
            <a:r>
              <a:rPr lang="fr-CH" sz="1800" dirty="0" smtClean="0"/>
              <a:t> </a:t>
            </a:r>
            <a:r>
              <a:rPr lang="fr-CH" sz="1800" dirty="0" err="1" smtClean="0"/>
              <a:t>rigorous</a:t>
            </a:r>
            <a:r>
              <a:rPr lang="fr-CH" sz="1800" dirty="0" smtClean="0"/>
              <a:t> </a:t>
            </a:r>
            <a:r>
              <a:rPr lang="fr-CH" sz="1800" dirty="0" err="1" smtClean="0"/>
              <a:t>student</a:t>
            </a:r>
            <a:r>
              <a:rPr lang="fr-CH" sz="1800" dirty="0" smtClean="0"/>
              <a:t> </a:t>
            </a:r>
            <a:r>
              <a:rPr lang="fr-CH" sz="1800" dirty="0" err="1" smtClean="0"/>
              <a:t>assessment</a:t>
            </a:r>
            <a:endParaRPr lang="fr-CH" sz="1800" dirty="0" smtClean="0"/>
          </a:p>
          <a:p>
            <a:pPr lvl="1"/>
            <a:r>
              <a:rPr lang="fr-CH" sz="1600" dirty="0" err="1" smtClean="0"/>
              <a:t>Written</a:t>
            </a:r>
            <a:r>
              <a:rPr lang="fr-CH" sz="1600" dirty="0" smtClean="0"/>
              <a:t> exams by </a:t>
            </a:r>
            <a:r>
              <a:rPr lang="fr-CH" sz="1600" dirty="0" err="1" smtClean="0"/>
              <a:t>lecturers</a:t>
            </a:r>
            <a:endParaRPr lang="fr-CH" sz="1600" dirty="0" smtClean="0"/>
          </a:p>
          <a:p>
            <a:pPr lvl="1"/>
            <a:r>
              <a:rPr lang="fr-CH" sz="1600" dirty="0" smtClean="0"/>
              <a:t>Oral </a:t>
            </a:r>
            <a:r>
              <a:rPr lang="fr-CH" sz="1600" dirty="0" err="1" smtClean="0"/>
              <a:t>presentations</a:t>
            </a:r>
            <a:r>
              <a:rPr lang="fr-CH" sz="1600" dirty="0" smtClean="0"/>
              <a:t> on </a:t>
            </a:r>
            <a:r>
              <a:rPr lang="fr-CH" sz="1600" dirty="0" err="1" smtClean="0"/>
              <a:t>lab</a:t>
            </a:r>
            <a:r>
              <a:rPr lang="fr-CH" sz="1600" dirty="0" smtClean="0"/>
              <a:t> </a:t>
            </a:r>
            <a:r>
              <a:rPr lang="fr-CH" sz="1600" dirty="0" err="1" smtClean="0"/>
              <a:t>work</a:t>
            </a:r>
            <a:endParaRPr lang="fr-CH" sz="1600" dirty="0" smtClean="0">
              <a:solidFill>
                <a:srgbClr val="FF0000"/>
              </a:solidFill>
            </a:endParaRPr>
          </a:p>
          <a:p>
            <a:r>
              <a:rPr lang="fr-CH" sz="1800" dirty="0" err="1" smtClean="0"/>
              <a:t>Optimize</a:t>
            </a:r>
            <a:r>
              <a:rPr lang="fr-CH" sz="1800" dirty="0" smtClean="0"/>
              <a:t> (</a:t>
            </a:r>
            <a:r>
              <a:rPr lang="fr-CH" sz="1800" dirty="0" err="1" smtClean="0"/>
              <a:t>costly</a:t>
            </a:r>
            <a:r>
              <a:rPr lang="fr-CH" sz="1800" dirty="0" smtClean="0"/>
              <a:t>) </a:t>
            </a:r>
            <a:r>
              <a:rPr lang="fr-CH" sz="1800" dirty="0" err="1" smtClean="0"/>
              <a:t>residential</a:t>
            </a:r>
            <a:r>
              <a:rPr lang="fr-CH" sz="1800" dirty="0" smtClean="0"/>
              <a:t> </a:t>
            </a:r>
            <a:r>
              <a:rPr lang="fr-CH" sz="1800" dirty="0" err="1" smtClean="0"/>
              <a:t>period</a:t>
            </a:r>
            <a:r>
              <a:rPr lang="fr-CH" sz="1800" dirty="0" smtClean="0"/>
              <a:t> at ESI</a:t>
            </a:r>
          </a:p>
          <a:p>
            <a:pPr lvl="1"/>
            <a:r>
              <a:rPr lang="fr-CH" sz="1600" dirty="0" smtClean="0"/>
              <a:t>Non-</a:t>
            </a:r>
            <a:r>
              <a:rPr lang="fr-CH" sz="1600" dirty="0" err="1" smtClean="0"/>
              <a:t>residential</a:t>
            </a:r>
            <a:r>
              <a:rPr lang="fr-CH" sz="1600" dirty="0" smtClean="0"/>
              <a:t> «</a:t>
            </a:r>
            <a:r>
              <a:rPr lang="fr-CH" sz="1600" dirty="0" err="1" smtClean="0"/>
              <a:t>refresher</a:t>
            </a:r>
            <a:r>
              <a:rPr lang="fr-CH" sz="1600" dirty="0" smtClean="0"/>
              <a:t>» courses in </a:t>
            </a:r>
            <a:r>
              <a:rPr lang="fr-CH" sz="1600" dirty="0" err="1" smtClean="0"/>
              <a:t>general</a:t>
            </a:r>
            <a:r>
              <a:rPr lang="fr-CH" sz="1600" dirty="0" smtClean="0"/>
              <a:t> </a:t>
            </a:r>
            <a:r>
              <a:rPr lang="fr-CH" sz="1600" dirty="0" err="1" smtClean="0"/>
              <a:t>physics</a:t>
            </a:r>
            <a:r>
              <a:rPr lang="fr-CH" sz="1600" dirty="0" smtClean="0"/>
              <a:t>?</a:t>
            </a:r>
          </a:p>
          <a:p>
            <a:pPr lvl="1"/>
            <a:r>
              <a:rPr lang="fr-CH" sz="1600" dirty="0" err="1" smtClean="0"/>
              <a:t>MOOCs</a:t>
            </a:r>
            <a:r>
              <a:rPr lang="fr-CH" sz="1600" dirty="0" smtClean="0"/>
              <a:t>?</a:t>
            </a:r>
          </a:p>
          <a:p>
            <a:r>
              <a:rPr lang="fr-CH" sz="1800" dirty="0" smtClean="0"/>
              <a:t>Unique «hands-on» </a:t>
            </a:r>
            <a:r>
              <a:rPr lang="fr-CH" sz="1800" dirty="0" err="1" smtClean="0"/>
              <a:t>experience</a:t>
            </a:r>
            <a:r>
              <a:rPr lang="fr-CH" sz="1800" dirty="0" smtClean="0"/>
              <a:t> on operating </a:t>
            </a:r>
            <a:r>
              <a:rPr lang="fr-CH" sz="1800" dirty="0" err="1" smtClean="0"/>
              <a:t>accelerators</a:t>
            </a:r>
            <a:endParaRPr lang="fr-CH" sz="1800" dirty="0" smtClean="0"/>
          </a:p>
          <a:p>
            <a:pPr lvl="1"/>
            <a:r>
              <a:rPr lang="fr-CH" sz="1600" dirty="0" err="1" smtClean="0"/>
              <a:t>Very</a:t>
            </a:r>
            <a:r>
              <a:rPr lang="fr-CH" sz="1600" dirty="0" smtClean="0"/>
              <a:t> </a:t>
            </a:r>
            <a:r>
              <a:rPr lang="fr-CH" sz="1600" dirty="0" err="1" smtClean="0"/>
              <a:t>successful</a:t>
            </a:r>
            <a:r>
              <a:rPr lang="fr-CH" sz="1600" dirty="0" smtClean="0"/>
              <a:t> at CTF3 (6 </a:t>
            </a:r>
            <a:r>
              <a:rPr lang="fr-CH" sz="1600" dirty="0" err="1" smtClean="0"/>
              <a:t>students</a:t>
            </a:r>
            <a:r>
              <a:rPr lang="fr-CH" sz="1600" dirty="0" smtClean="0"/>
              <a:t>) and SOLEIL (2 </a:t>
            </a:r>
            <a:r>
              <a:rPr lang="fr-CH" sz="1600" dirty="0" err="1" smtClean="0"/>
              <a:t>students</a:t>
            </a:r>
            <a:r>
              <a:rPr lang="fr-CH" sz="1600" dirty="0" smtClean="0"/>
              <a:t>) in 2016</a:t>
            </a:r>
          </a:p>
          <a:p>
            <a:pPr lvl="1"/>
            <a:r>
              <a:rPr lang="fr-CH" sz="1600" dirty="0" err="1" smtClean="0"/>
              <a:t>Proposal</a:t>
            </a:r>
            <a:r>
              <a:rPr lang="fr-CH" sz="1600" dirty="0" smtClean="0"/>
              <a:t> to use CALIFES </a:t>
            </a:r>
            <a:r>
              <a:rPr lang="fr-CH" sz="1600" dirty="0" err="1" smtClean="0"/>
              <a:t>electron</a:t>
            </a:r>
            <a:r>
              <a:rPr lang="fr-CH" sz="1600" dirty="0" smtClean="0"/>
              <a:t> </a:t>
            </a:r>
            <a:r>
              <a:rPr lang="fr-CH" sz="1600" dirty="0" err="1" smtClean="0"/>
              <a:t>accelerator</a:t>
            </a:r>
            <a:r>
              <a:rPr lang="fr-CH" sz="1600" dirty="0" smtClean="0"/>
              <a:t> at CERN for R&amp;D and training</a:t>
            </a:r>
            <a:endParaRPr lang="fr-CH" sz="1600" dirty="0" smtClean="0">
              <a:solidFill>
                <a:srgbClr val="FF0000"/>
              </a:solidFill>
            </a:endParaRPr>
          </a:p>
          <a:p>
            <a:pPr lvl="1"/>
            <a:r>
              <a:rPr lang="fr-CH" sz="1600" dirty="0" err="1" smtClean="0"/>
              <a:t>Still</a:t>
            </a:r>
            <a:r>
              <a:rPr lang="fr-CH" sz="1600" dirty="0" smtClean="0"/>
              <a:t>, </a:t>
            </a:r>
            <a:r>
              <a:rPr lang="fr-CH" sz="1600" dirty="0" err="1" smtClean="0"/>
              <a:t>will</a:t>
            </a:r>
            <a:r>
              <a:rPr lang="fr-CH" sz="1600" dirty="0" smtClean="0"/>
              <a:t> only </a:t>
            </a:r>
            <a:r>
              <a:rPr lang="fr-CH" sz="1600" dirty="0" err="1" smtClean="0"/>
              <a:t>concern</a:t>
            </a:r>
            <a:r>
              <a:rPr lang="fr-CH" sz="1600" dirty="0" smtClean="0"/>
              <a:t> </a:t>
            </a:r>
            <a:r>
              <a:rPr lang="fr-CH" sz="1600" dirty="0" err="1" smtClean="0"/>
              <a:t>limited</a:t>
            </a:r>
            <a:r>
              <a:rPr lang="fr-CH" sz="1600" dirty="0" smtClean="0"/>
              <a:t> </a:t>
            </a:r>
            <a:r>
              <a:rPr lang="fr-CH" sz="1600" dirty="0" err="1" smtClean="0"/>
              <a:t>number</a:t>
            </a:r>
            <a:r>
              <a:rPr lang="fr-CH" sz="1600" dirty="0" smtClean="0"/>
              <a:t> of </a:t>
            </a:r>
            <a:r>
              <a:rPr lang="fr-CH" sz="1600" dirty="0" err="1" smtClean="0"/>
              <a:t>students</a:t>
            </a:r>
            <a:endParaRPr lang="fr-CH" sz="1600" dirty="0" smtClean="0"/>
          </a:p>
          <a:p>
            <a:r>
              <a:rPr lang="fr-CH" sz="1800" dirty="0" smtClean="0"/>
              <a:t>Explore </a:t>
            </a:r>
            <a:r>
              <a:rPr lang="fr-CH" sz="1800" dirty="0" err="1" smtClean="0"/>
              <a:t>synergy</a:t>
            </a:r>
            <a:r>
              <a:rPr lang="fr-CH" sz="1800" dirty="0" smtClean="0"/>
              <a:t> </a:t>
            </a:r>
            <a:r>
              <a:rPr lang="fr-CH" sz="1800" dirty="0" err="1" smtClean="0"/>
              <a:t>with</a:t>
            </a:r>
            <a:r>
              <a:rPr lang="fr-CH" sz="1800" dirty="0" smtClean="0"/>
              <a:t> </a:t>
            </a:r>
            <a:r>
              <a:rPr lang="fr-CH" sz="1800" dirty="0" err="1" smtClean="0"/>
              <a:t>other</a:t>
            </a:r>
            <a:r>
              <a:rPr lang="fr-CH" sz="1800" dirty="0" smtClean="0"/>
              <a:t> </a:t>
            </a:r>
            <a:r>
              <a:rPr lang="fr-CH" sz="1800" dirty="0" err="1" smtClean="0"/>
              <a:t>schools</a:t>
            </a:r>
            <a:endParaRPr lang="fr-CH" sz="1800" dirty="0" smtClean="0"/>
          </a:p>
          <a:p>
            <a:pPr lvl="1"/>
            <a:r>
              <a:rPr lang="fr-CH" sz="1600" dirty="0" smtClean="0"/>
              <a:t>At ESI: </a:t>
            </a:r>
            <a:r>
              <a:rPr lang="fr-CH" sz="1600" dirty="0" err="1" smtClean="0"/>
              <a:t>shared</a:t>
            </a:r>
            <a:r>
              <a:rPr lang="fr-CH" sz="1600" dirty="0" smtClean="0"/>
              <a:t> </a:t>
            </a:r>
            <a:r>
              <a:rPr lang="fr-CH" sz="1600" dirty="0" err="1" smtClean="0"/>
              <a:t>topical</a:t>
            </a:r>
            <a:r>
              <a:rPr lang="fr-CH" sz="1600" dirty="0" smtClean="0"/>
              <a:t> </a:t>
            </a:r>
            <a:r>
              <a:rPr lang="fr-CH" sz="1600" dirty="0" err="1" smtClean="0"/>
              <a:t>seminars</a:t>
            </a:r>
            <a:r>
              <a:rPr lang="fr-CH" sz="1600" dirty="0" smtClean="0"/>
              <a:t> </a:t>
            </a:r>
            <a:r>
              <a:rPr lang="fr-CH" sz="1600" dirty="0" err="1" smtClean="0"/>
              <a:t>with</a:t>
            </a:r>
            <a:r>
              <a:rPr lang="fr-CH" sz="1600" dirty="0" smtClean="0"/>
              <a:t> ESIPAP</a:t>
            </a:r>
          </a:p>
          <a:p>
            <a:pPr lvl="1"/>
            <a:r>
              <a:rPr lang="fr-CH" sz="1600" dirty="0" err="1" smtClean="0"/>
              <a:t>Other</a:t>
            </a:r>
            <a:r>
              <a:rPr lang="fr-CH" sz="1600" dirty="0" smtClean="0"/>
              <a:t>: CAS, NPAS, USPAS, «feeder» </a:t>
            </a:r>
            <a:r>
              <a:rPr lang="fr-CH" sz="1600" dirty="0" err="1" smtClean="0"/>
              <a:t>schools</a:t>
            </a:r>
            <a:r>
              <a:rPr lang="fr-CH" sz="1600" dirty="0" smtClean="0"/>
              <a:t> </a:t>
            </a:r>
          </a:p>
          <a:p>
            <a:endParaRPr lang="fr-CH" sz="1800" dirty="0" smtClean="0"/>
          </a:p>
          <a:p>
            <a:pPr lvl="1"/>
            <a:endParaRPr lang="fr-CH" sz="1600" dirty="0" smtClean="0"/>
          </a:p>
          <a:p>
            <a:endParaRPr lang="en-GB" sz="18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17</a:t>
            </a:fld>
            <a:endParaRPr lang="en-US"/>
          </a:p>
        </p:txBody>
      </p:sp>
    </p:spTree>
    <p:extLst>
      <p:ext uri="{BB962C8B-B14F-4D97-AF65-F5344CB8AC3E}">
        <p14:creationId xmlns:p14="http://schemas.microsoft.com/office/powerpoint/2010/main" val="856375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err="1" smtClean="0"/>
              <a:t>Towards</a:t>
            </a:r>
            <a:r>
              <a:rPr lang="fr-CH" sz="2000" dirty="0" smtClean="0"/>
              <a:t> the future: </a:t>
            </a:r>
            <a:r>
              <a:rPr lang="fr-CH" sz="2000" dirty="0" err="1" smtClean="0"/>
              <a:t>logistics</a:t>
            </a:r>
            <a:endParaRPr lang="en-GB" sz="2000" dirty="0"/>
          </a:p>
        </p:txBody>
      </p:sp>
      <p:sp>
        <p:nvSpPr>
          <p:cNvPr id="3" name="Content Placeholder 2"/>
          <p:cNvSpPr>
            <a:spLocks noGrp="1"/>
          </p:cNvSpPr>
          <p:nvPr>
            <p:ph idx="1"/>
          </p:nvPr>
        </p:nvSpPr>
        <p:spPr/>
        <p:txBody>
          <a:bodyPr/>
          <a:lstStyle/>
          <a:p>
            <a:r>
              <a:rPr lang="fr-CH" sz="1800" dirty="0" err="1" smtClean="0"/>
              <a:t>Attendance</a:t>
            </a:r>
            <a:r>
              <a:rPr lang="fr-CH" sz="1800" dirty="0" smtClean="0"/>
              <a:t> </a:t>
            </a:r>
            <a:r>
              <a:rPr lang="fr-CH" sz="1800" dirty="0" err="1" smtClean="0"/>
              <a:t>technically</a:t>
            </a:r>
            <a:r>
              <a:rPr lang="fr-CH" sz="1800" dirty="0" smtClean="0"/>
              <a:t> </a:t>
            </a:r>
            <a:r>
              <a:rPr lang="fr-CH" sz="1800" dirty="0" err="1" smtClean="0"/>
              <a:t>limited</a:t>
            </a:r>
            <a:r>
              <a:rPr lang="fr-CH" sz="1800" dirty="0" smtClean="0"/>
              <a:t> by ESI infrastructure, </a:t>
            </a:r>
            <a:r>
              <a:rPr lang="fr-CH" sz="1800" dirty="0" err="1" smtClean="0"/>
              <a:t>matching</a:t>
            </a:r>
            <a:r>
              <a:rPr lang="fr-CH" sz="1800" dirty="0" smtClean="0"/>
              <a:t> </a:t>
            </a:r>
            <a:r>
              <a:rPr lang="fr-CH" sz="1800" dirty="0" err="1" smtClean="0"/>
              <a:t>current</a:t>
            </a:r>
            <a:r>
              <a:rPr lang="fr-CH" sz="1800" dirty="0" smtClean="0"/>
              <a:t> </a:t>
            </a:r>
            <a:r>
              <a:rPr lang="fr-CH" sz="1800" dirty="0" err="1" smtClean="0"/>
              <a:t>demand</a:t>
            </a:r>
            <a:endParaRPr lang="fr-CH" sz="1800" dirty="0" smtClean="0"/>
          </a:p>
          <a:p>
            <a:pPr lvl="1"/>
            <a:r>
              <a:rPr lang="fr-CH" sz="1600" dirty="0"/>
              <a:t>L</a:t>
            </a:r>
            <a:r>
              <a:rPr lang="fr-CH" sz="1600" dirty="0" smtClean="0"/>
              <a:t>ecture hall 60</a:t>
            </a:r>
          </a:p>
          <a:p>
            <a:pPr lvl="1"/>
            <a:r>
              <a:rPr lang="fr-CH" sz="1600" dirty="0" smtClean="0"/>
              <a:t>Computer room 29</a:t>
            </a:r>
          </a:p>
          <a:p>
            <a:pPr lvl="1"/>
            <a:r>
              <a:rPr lang="fr-CH" sz="1600" dirty="0" err="1" smtClean="0"/>
              <a:t>Travel</a:t>
            </a:r>
            <a:r>
              <a:rPr lang="fr-CH" sz="1600" dirty="0" smtClean="0"/>
              <a:t> </a:t>
            </a:r>
            <a:r>
              <a:rPr lang="fr-CH" sz="1600" dirty="0" err="1" smtClean="0"/>
              <a:t>logistics</a:t>
            </a:r>
            <a:r>
              <a:rPr lang="fr-CH" sz="1600" dirty="0" smtClean="0"/>
              <a:t> for </a:t>
            </a:r>
            <a:r>
              <a:rPr lang="fr-CH" sz="1600" dirty="0" err="1" smtClean="0"/>
              <a:t>lab</a:t>
            </a:r>
            <a:r>
              <a:rPr lang="fr-CH" sz="1600" dirty="0" smtClean="0"/>
              <a:t> </a:t>
            </a:r>
            <a:r>
              <a:rPr lang="fr-CH" sz="1600" dirty="0" err="1" smtClean="0"/>
              <a:t>visits</a:t>
            </a:r>
            <a:r>
              <a:rPr lang="fr-CH" sz="1600" dirty="0" smtClean="0"/>
              <a:t> </a:t>
            </a:r>
          </a:p>
          <a:p>
            <a:r>
              <a:rPr lang="fr-CH" sz="1800" dirty="0" smtClean="0"/>
              <a:t>New </a:t>
            </a:r>
            <a:r>
              <a:rPr lang="fr-CH" sz="1800" dirty="0" err="1" smtClean="0"/>
              <a:t>student</a:t>
            </a:r>
            <a:r>
              <a:rPr lang="fr-CH" sz="1800" dirty="0" smtClean="0"/>
              <a:t> </a:t>
            </a:r>
            <a:r>
              <a:rPr lang="fr-CH" sz="1800" dirty="0" err="1" smtClean="0"/>
              <a:t>residence</a:t>
            </a:r>
            <a:r>
              <a:rPr lang="fr-CH" sz="1800" dirty="0" smtClean="0"/>
              <a:t> </a:t>
            </a:r>
            <a:r>
              <a:rPr lang="fr-CH" sz="1800" dirty="0" err="1" smtClean="0"/>
              <a:t>project</a:t>
            </a:r>
            <a:endParaRPr lang="fr-CH" sz="1800" dirty="0" smtClean="0">
              <a:solidFill>
                <a:srgbClr val="FF0000"/>
              </a:solidFill>
            </a:endParaRPr>
          </a:p>
          <a:p>
            <a:endParaRPr lang="en-GB" sz="18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18</a:t>
            </a:fld>
            <a:endParaRPr lang="en-US"/>
          </a:p>
        </p:txBody>
      </p:sp>
    </p:spTree>
    <p:extLst>
      <p:ext uri="{BB962C8B-B14F-4D97-AF65-F5344CB8AC3E}">
        <p14:creationId xmlns:p14="http://schemas.microsoft.com/office/powerpoint/2010/main" val="590320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New </a:t>
            </a:r>
            <a:r>
              <a:rPr lang="fr-CH" sz="2000" dirty="0" err="1" smtClean="0"/>
              <a:t>student</a:t>
            </a:r>
            <a:r>
              <a:rPr lang="fr-CH" sz="2000" dirty="0" smtClean="0"/>
              <a:t> </a:t>
            </a:r>
            <a:r>
              <a:rPr lang="fr-CH" sz="2000" dirty="0" err="1" smtClean="0"/>
              <a:t>residence</a:t>
            </a:r>
            <a:r>
              <a:rPr lang="fr-CH" sz="2000" dirty="0" smtClean="0"/>
              <a:t> </a:t>
            </a:r>
            <a:r>
              <a:rPr lang="fr-CH" sz="2000" dirty="0" err="1" smtClean="0"/>
              <a:t>project</a:t>
            </a:r>
            <a:endParaRPr lang="en-GB" sz="2000" dirty="0"/>
          </a:p>
        </p:txBody>
      </p:sp>
      <p:sp>
        <p:nvSpPr>
          <p:cNvPr id="3" name="Content Placeholder 2"/>
          <p:cNvSpPr>
            <a:spLocks noGrp="1"/>
          </p:cNvSpPr>
          <p:nvPr>
            <p:ph idx="1"/>
          </p:nvPr>
        </p:nvSpPr>
        <p:spPr>
          <a:xfrm>
            <a:off x="1187624" y="4954451"/>
            <a:ext cx="6912768" cy="1354869"/>
          </a:xfrm>
        </p:spPr>
        <p:txBody>
          <a:bodyPr/>
          <a:lstStyle/>
          <a:p>
            <a:r>
              <a:rPr lang="en-GB" sz="1600" dirty="0" smtClean="0"/>
              <a:t>On </a:t>
            </a:r>
            <a:r>
              <a:rPr lang="en-GB" sz="1600" dirty="0" err="1" smtClean="0"/>
              <a:t>Archamps</a:t>
            </a:r>
            <a:r>
              <a:rPr lang="en-GB" sz="1600" dirty="0" smtClean="0"/>
              <a:t> </a:t>
            </a:r>
            <a:r>
              <a:rPr lang="en-GB" sz="1600" dirty="0" err="1" smtClean="0"/>
              <a:t>Technopole</a:t>
            </a:r>
            <a:r>
              <a:rPr lang="en-GB" sz="1600" dirty="0" smtClean="0"/>
              <a:t> campus opposite </a:t>
            </a:r>
            <a:r>
              <a:rPr lang="en-GB" sz="1600" dirty="0"/>
              <a:t>the existing ESI </a:t>
            </a:r>
            <a:r>
              <a:rPr lang="en-GB" sz="1600" dirty="0" smtClean="0"/>
              <a:t>building</a:t>
            </a:r>
            <a:endParaRPr lang="fr-CH" sz="1600" dirty="0" smtClean="0"/>
          </a:p>
          <a:p>
            <a:r>
              <a:rPr lang="en-GB" sz="1600" dirty="0"/>
              <a:t>M</a:t>
            </a:r>
            <a:r>
              <a:rPr lang="en-GB" sz="1600" dirty="0" smtClean="0"/>
              <a:t>ix </a:t>
            </a:r>
            <a:r>
              <a:rPr lang="en-GB" sz="1600" dirty="0"/>
              <a:t>of 4-room units and self-contained studios</a:t>
            </a:r>
          </a:p>
          <a:p>
            <a:r>
              <a:rPr lang="fr-CH" sz="1600" dirty="0" err="1" smtClean="0"/>
              <a:t>Shared</a:t>
            </a:r>
            <a:r>
              <a:rPr lang="fr-CH" sz="1600" dirty="0"/>
              <a:t>, open-</a:t>
            </a:r>
            <a:r>
              <a:rPr lang="fr-CH" sz="1600" dirty="0" err="1"/>
              <a:t>space</a:t>
            </a:r>
            <a:r>
              <a:rPr lang="fr-CH" sz="1600" dirty="0"/>
              <a:t>, </a:t>
            </a:r>
            <a:r>
              <a:rPr lang="fr-CH" sz="1600" dirty="0" err="1"/>
              <a:t>multipurpose</a:t>
            </a:r>
            <a:r>
              <a:rPr lang="fr-CH" sz="1600" dirty="0"/>
              <a:t> </a:t>
            </a:r>
            <a:r>
              <a:rPr lang="fr-CH" sz="1600" dirty="0" smtClean="0"/>
              <a:t>area</a:t>
            </a:r>
            <a:endParaRPr lang="fr-CH" sz="1600" dirty="0"/>
          </a:p>
          <a:p>
            <a:r>
              <a:rPr lang="fr-CH" sz="1600" dirty="0" err="1" smtClean="0"/>
              <a:t>Expected</a:t>
            </a:r>
            <a:r>
              <a:rPr lang="fr-CH" sz="1600" dirty="0" smtClean="0"/>
              <a:t> </a:t>
            </a:r>
            <a:r>
              <a:rPr lang="fr-CH" sz="1600" dirty="0" err="1" smtClean="0"/>
              <a:t>delivery</a:t>
            </a:r>
            <a:r>
              <a:rPr lang="fr-CH" sz="1600" dirty="0" smtClean="0"/>
              <a:t> 2018</a:t>
            </a:r>
            <a:endParaRPr lang="en-GB" sz="16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19</a:t>
            </a:fld>
            <a:endParaRPr lang="en-US"/>
          </a:p>
        </p:txBody>
      </p:sp>
      <p:pic>
        <p:nvPicPr>
          <p:cNvPr id="7" name="Picture 6"/>
          <p:cNvPicPr>
            <a:picLocks noChangeAspect="1"/>
          </p:cNvPicPr>
          <p:nvPr/>
        </p:nvPicPr>
        <p:blipFill rotWithShape="1">
          <a:blip r:embed="rId2"/>
          <a:srcRect t="6954" r="18395" b="5903"/>
          <a:stretch/>
        </p:blipFill>
        <p:spPr>
          <a:xfrm>
            <a:off x="35496" y="1628800"/>
            <a:ext cx="4334085" cy="3240000"/>
          </a:xfrm>
          <a:prstGeom prst="rect">
            <a:avLst/>
          </a:prstGeom>
        </p:spPr>
      </p:pic>
      <p:pic>
        <p:nvPicPr>
          <p:cNvPr id="8" name="Picture 7"/>
          <p:cNvPicPr>
            <a:picLocks noChangeAspect="1"/>
          </p:cNvPicPr>
          <p:nvPr/>
        </p:nvPicPr>
        <p:blipFill rotWithShape="1">
          <a:blip r:embed="rId3"/>
          <a:srcRect l="4431" t="6954" r="9575" b="5903"/>
          <a:stretch/>
        </p:blipFill>
        <p:spPr>
          <a:xfrm>
            <a:off x="4519906" y="1628800"/>
            <a:ext cx="4567228" cy="3240000"/>
          </a:xfrm>
          <a:prstGeom prst="rect">
            <a:avLst/>
          </a:prstGeom>
        </p:spPr>
      </p:pic>
    </p:spTree>
    <p:extLst>
      <p:ext uri="{BB962C8B-B14F-4D97-AF65-F5344CB8AC3E}">
        <p14:creationId xmlns:p14="http://schemas.microsoft.com/office/powerpoint/2010/main" val="646608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Scientific </a:t>
            </a:r>
            <a:r>
              <a:rPr lang="fr-CH" sz="2000" dirty="0" err="1" smtClean="0"/>
              <a:t>Schools</a:t>
            </a:r>
            <a:r>
              <a:rPr lang="fr-CH" sz="2000" dirty="0" smtClean="0"/>
              <a:t> at ESI </a:t>
            </a:r>
            <a:r>
              <a:rPr lang="fr-CH" sz="2000" dirty="0" err="1" smtClean="0"/>
              <a:t>Archamps</a:t>
            </a:r>
            <a:r>
              <a:rPr lang="fr-CH" sz="2000" dirty="0" smtClean="0"/>
              <a:t> Technopole</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2</a:t>
            </a:fld>
            <a:endParaRPr lang="en-US"/>
          </a:p>
        </p:txBody>
      </p:sp>
      <p:pic>
        <p:nvPicPr>
          <p:cNvPr id="7" name="Image 2"/>
          <p:cNvPicPr>
            <a:picLocks noChangeAspect="1"/>
          </p:cNvPicPr>
          <p:nvPr/>
        </p:nvPicPr>
        <p:blipFill rotWithShape="1">
          <a:blip r:embed="rId2">
            <a:extLst>
              <a:ext uri="{28A0092B-C50C-407E-A947-70E740481C1C}">
                <a14:useLocalDpi xmlns:a14="http://schemas.microsoft.com/office/drawing/2010/main" val="0"/>
              </a:ext>
            </a:extLst>
          </a:blip>
          <a:srcRect b="12492"/>
          <a:stretch/>
        </p:blipFill>
        <p:spPr>
          <a:xfrm>
            <a:off x="756385" y="1471140"/>
            <a:ext cx="7704047" cy="4910187"/>
          </a:xfrm>
          <a:prstGeom prst="rect">
            <a:avLst/>
          </a:prstGeom>
        </p:spPr>
      </p:pic>
      <p:sp>
        <p:nvSpPr>
          <p:cNvPr id="8" name="Rectangle à coins arrondis 14"/>
          <p:cNvSpPr/>
          <p:nvPr/>
        </p:nvSpPr>
        <p:spPr>
          <a:xfrm>
            <a:off x="1811236" y="2447374"/>
            <a:ext cx="1447943" cy="1890992"/>
          </a:xfrm>
          <a:prstGeom prst="roundRect">
            <a:avLst/>
          </a:prstGeom>
          <a:solidFill>
            <a:srgbClr val="1F497D"/>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75" b="0" i="0" u="none" strike="noStrike" kern="0" cap="none" spc="0" normalizeH="0" baseline="0" noProof="0" dirty="0" smtClean="0">
                <a:ln>
                  <a:noFill/>
                </a:ln>
                <a:solidFill>
                  <a:prstClr val="white"/>
                </a:solidFill>
                <a:effectLst/>
                <a:uLnTx/>
                <a:uFillTx/>
                <a:latin typeface="Gill Sans MT"/>
                <a:ea typeface="+mn-ea"/>
                <a:cs typeface="+mn-cs"/>
              </a:rPr>
              <a:t>Accélérateurs</a:t>
            </a:r>
            <a:endParaRPr kumimoji="0" lang="fr-FR" sz="1013" b="0" i="0" u="none" strike="noStrike" kern="0" cap="none" spc="0" normalizeH="0" baseline="0" noProof="0" dirty="0" smtClean="0">
              <a:ln>
                <a:noFill/>
              </a:ln>
              <a:solidFill>
                <a:prstClr val="white"/>
              </a:solidFill>
              <a:effectLst/>
              <a:uLnTx/>
              <a:uFillTx/>
              <a:latin typeface="Gill Sans MT"/>
              <a:ea typeface="+mn-ea"/>
              <a:cs typeface="+mn-cs"/>
            </a:endParaRPr>
          </a:p>
        </p:txBody>
      </p:sp>
      <p:sp>
        <p:nvSpPr>
          <p:cNvPr id="9" name="Rectangle à coins arrondis 15"/>
          <p:cNvSpPr/>
          <p:nvPr/>
        </p:nvSpPr>
        <p:spPr>
          <a:xfrm>
            <a:off x="3873057" y="2446698"/>
            <a:ext cx="1432910" cy="1890992"/>
          </a:xfrm>
          <a:prstGeom prst="roundRect">
            <a:avLst/>
          </a:prstGeom>
          <a:solidFill>
            <a:srgbClr val="1F497D"/>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75" b="0" i="0" u="none" strike="noStrike" kern="0" cap="none" spc="0" normalizeH="0" baseline="0" noProof="0" dirty="0" smtClean="0">
                <a:ln>
                  <a:noFill/>
                </a:ln>
                <a:solidFill>
                  <a:prstClr val="white"/>
                </a:solidFill>
                <a:effectLst/>
                <a:uLnTx/>
                <a:uFillTx/>
                <a:latin typeface="Gill Sans MT"/>
                <a:ea typeface="+mn-ea"/>
                <a:cs typeface="+mn-cs"/>
              </a:rPr>
              <a:t>Détecteurs</a:t>
            </a:r>
            <a:endParaRPr kumimoji="0" lang="fr-FR" sz="1013" b="0" i="0" u="none" strike="noStrike" kern="0" cap="none" spc="0" normalizeH="0" baseline="0" noProof="0" dirty="0" smtClean="0">
              <a:ln>
                <a:noFill/>
              </a:ln>
              <a:solidFill>
                <a:prstClr val="white"/>
              </a:solidFill>
              <a:effectLst/>
              <a:uLnTx/>
              <a:uFillTx/>
              <a:latin typeface="Gill Sans MT"/>
              <a:ea typeface="+mn-ea"/>
              <a:cs typeface="+mn-cs"/>
            </a:endParaRPr>
          </a:p>
        </p:txBody>
      </p:sp>
      <p:sp>
        <p:nvSpPr>
          <p:cNvPr id="10" name="Rectangle à coins arrondis 16"/>
          <p:cNvSpPr/>
          <p:nvPr/>
        </p:nvSpPr>
        <p:spPr>
          <a:xfrm>
            <a:off x="5972077" y="2444987"/>
            <a:ext cx="1417673" cy="1890992"/>
          </a:xfrm>
          <a:prstGeom prst="roundRect">
            <a:avLst/>
          </a:prstGeom>
          <a:solidFill>
            <a:srgbClr val="1F497D"/>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575" b="0" i="0" u="none" strike="noStrike" kern="0" cap="none" spc="0" normalizeH="0" baseline="0" noProof="0" dirty="0" smtClean="0">
              <a:ln>
                <a:noFill/>
              </a:ln>
              <a:solidFill>
                <a:prstClr val="white"/>
              </a:solidFill>
              <a:effectLst/>
              <a:uLnTx/>
              <a:uFillTx/>
              <a:latin typeface="Gill Sans M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75" b="0" i="0" u="none" strike="noStrike" kern="0" cap="none" spc="0" normalizeH="0" baseline="0" noProof="0" dirty="0" smtClean="0">
                <a:ln>
                  <a:noFill/>
                </a:ln>
                <a:solidFill>
                  <a:prstClr val="white"/>
                </a:solidFill>
                <a:effectLst/>
                <a:uLnTx/>
                <a:uFillTx/>
                <a:latin typeface="Gill Sans MT"/>
                <a:ea typeface="+mn-ea"/>
                <a:cs typeface="+mn-cs"/>
              </a:rPr>
              <a:t>Calcul </a:t>
            </a:r>
            <a:r>
              <a:rPr kumimoji="0" lang="fr-FR" sz="1575" b="0" i="0" u="none" strike="noStrike" kern="0" cap="none" spc="0" normalizeH="0" baseline="0" noProof="0" dirty="0" err="1" smtClean="0">
                <a:ln>
                  <a:noFill/>
                </a:ln>
                <a:solidFill>
                  <a:prstClr val="white"/>
                </a:solidFill>
                <a:effectLst/>
                <a:uLnTx/>
                <a:uFillTx/>
                <a:latin typeface="Gill Sans MT"/>
                <a:ea typeface="+mn-ea"/>
                <a:cs typeface="+mn-cs"/>
              </a:rPr>
              <a:t>scientifqiue</a:t>
            </a:r>
            <a:endParaRPr kumimoji="0" lang="fr-FR" sz="1575" b="0" i="0" u="none" strike="noStrike" kern="0" cap="none" spc="0" normalizeH="0" baseline="0" noProof="0" dirty="0" smtClean="0">
              <a:ln>
                <a:noFill/>
              </a:ln>
              <a:solidFill>
                <a:prstClr val="white"/>
              </a:solidFill>
              <a:effectLst/>
              <a:uLnTx/>
              <a:uFillTx/>
              <a:latin typeface="Gill Sans MT"/>
              <a:ea typeface="+mn-ea"/>
              <a:cs typeface="+mn-cs"/>
            </a:endParaRPr>
          </a:p>
        </p:txBody>
      </p:sp>
      <p:sp>
        <p:nvSpPr>
          <p:cNvPr id="11" name="Flèche droite 17"/>
          <p:cNvSpPr/>
          <p:nvPr/>
        </p:nvSpPr>
        <p:spPr>
          <a:xfrm>
            <a:off x="1811236" y="4529089"/>
            <a:ext cx="5578514" cy="1018274"/>
          </a:xfrm>
          <a:prstGeom prst="rightArrow">
            <a:avLst/>
          </a:prstGeom>
          <a:solidFill>
            <a:srgbClr val="1F497D"/>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75" b="0" i="0" u="none" strike="noStrike" kern="0" cap="none" spc="0" normalizeH="0" baseline="0" noProof="0" dirty="0" smtClean="0">
                <a:ln>
                  <a:noFill/>
                </a:ln>
                <a:solidFill>
                  <a:prstClr val="white"/>
                </a:solidFill>
                <a:effectLst/>
                <a:uLnTx/>
                <a:uFillTx/>
                <a:latin typeface="Gill Sans MT"/>
                <a:ea typeface="+mn-ea"/>
                <a:cs typeface="+mn-cs"/>
              </a:rPr>
              <a:t>Collaboration internationale </a:t>
            </a:r>
          </a:p>
        </p:txBody>
      </p:sp>
      <p:pic>
        <p:nvPicPr>
          <p:cNvPr id="12" name="Picture 2" descr="See original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1379" y="2667467"/>
            <a:ext cx="433169" cy="4259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e original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794" y="4825316"/>
            <a:ext cx="433169" cy="4259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ee original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9538" y="2687876"/>
            <a:ext cx="433169" cy="4259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ee original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328" y="2687875"/>
            <a:ext cx="433169" cy="42599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à coins arrondis 11"/>
          <p:cNvSpPr/>
          <p:nvPr/>
        </p:nvSpPr>
        <p:spPr>
          <a:xfrm>
            <a:off x="1783235" y="2438981"/>
            <a:ext cx="1494693" cy="1890992"/>
          </a:xfrm>
          <a:prstGeom prst="roundRect">
            <a:avLst/>
          </a:prstGeom>
          <a:solidFill>
            <a:srgbClr val="00B0F0"/>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75" b="0" i="0" u="none" strike="noStrike" kern="0" cap="none" spc="0" normalizeH="0" baseline="0" noProof="0" dirty="0" err="1" smtClean="0">
                <a:ln>
                  <a:noFill/>
                </a:ln>
                <a:solidFill>
                  <a:prstClr val="white"/>
                </a:solidFill>
                <a:effectLst/>
                <a:uLnTx/>
                <a:uFillTx/>
                <a:latin typeface="Gill Sans MT"/>
                <a:ea typeface="+mn-ea"/>
                <a:cs typeface="+mn-cs"/>
              </a:rPr>
              <a:t>Accelerators</a:t>
            </a:r>
            <a:endParaRPr kumimoji="0" lang="fr-FR" sz="1013" b="0" i="0" u="none" strike="noStrike" kern="0" cap="none" spc="0" normalizeH="0" baseline="0" noProof="0" dirty="0" smtClean="0">
              <a:ln>
                <a:noFill/>
              </a:ln>
              <a:solidFill>
                <a:prstClr val="white"/>
              </a:solidFill>
              <a:effectLst/>
              <a:uLnTx/>
              <a:uFillTx/>
              <a:latin typeface="Gill Sans MT"/>
              <a:ea typeface="+mn-ea"/>
              <a:cs typeface="+mn-cs"/>
            </a:endParaRPr>
          </a:p>
        </p:txBody>
      </p:sp>
      <p:pic>
        <p:nvPicPr>
          <p:cNvPr id="17"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591" y="2580930"/>
            <a:ext cx="1076665" cy="538333"/>
          </a:xfrm>
          <a:prstGeom prst="rect">
            <a:avLst/>
          </a:prstGeom>
        </p:spPr>
      </p:pic>
      <p:sp>
        <p:nvSpPr>
          <p:cNvPr id="18" name="Rectangle à coins arrondis 19"/>
          <p:cNvSpPr/>
          <p:nvPr/>
        </p:nvSpPr>
        <p:spPr>
          <a:xfrm>
            <a:off x="3854309" y="2438305"/>
            <a:ext cx="1451660" cy="1890992"/>
          </a:xfrm>
          <a:prstGeom prst="roundRect">
            <a:avLst/>
          </a:prstGeom>
          <a:solidFill>
            <a:srgbClr val="EE7F00"/>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75" b="0" i="0" u="none" strike="noStrike" kern="0" cap="none" spc="0" normalizeH="0" baseline="0" noProof="0" dirty="0" smtClean="0">
                <a:ln>
                  <a:noFill/>
                </a:ln>
                <a:solidFill>
                  <a:prstClr val="white"/>
                </a:solidFill>
                <a:effectLst/>
                <a:uLnTx/>
                <a:uFillTx/>
                <a:latin typeface="Gill Sans MT"/>
                <a:ea typeface="+mn-ea"/>
                <a:cs typeface="+mn-cs"/>
              </a:rPr>
              <a:t>Detectors</a:t>
            </a:r>
            <a:endParaRPr kumimoji="0" lang="fr-FR" sz="1013" b="0" i="0" u="none" strike="noStrike" kern="0" cap="none" spc="0" normalizeH="0" baseline="0" noProof="0" dirty="0" smtClean="0">
              <a:ln>
                <a:noFill/>
              </a:ln>
              <a:solidFill>
                <a:prstClr val="white"/>
              </a:solidFill>
              <a:effectLst/>
              <a:uLnTx/>
              <a:uFillTx/>
              <a:latin typeface="Gill Sans MT"/>
              <a:ea typeface="+mn-ea"/>
              <a:cs typeface="+mn-cs"/>
            </a:endParaRPr>
          </a:p>
        </p:txBody>
      </p:sp>
      <p:pic>
        <p:nvPicPr>
          <p:cNvPr id="19"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226" y="2617448"/>
            <a:ext cx="1143788" cy="542814"/>
          </a:xfrm>
          <a:prstGeom prst="rect">
            <a:avLst/>
          </a:prstGeom>
        </p:spPr>
      </p:pic>
      <p:sp>
        <p:nvSpPr>
          <p:cNvPr id="20" name="Rectangle à coins arrondis 24"/>
          <p:cNvSpPr/>
          <p:nvPr/>
        </p:nvSpPr>
        <p:spPr>
          <a:xfrm>
            <a:off x="5981398" y="2436594"/>
            <a:ext cx="1408350" cy="1890992"/>
          </a:xfrm>
          <a:prstGeom prst="roundRect">
            <a:avLst/>
          </a:prstGeom>
          <a:solidFill>
            <a:srgbClr val="7C163E"/>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575" b="0" i="0" u="none" strike="noStrike" kern="0" cap="none" spc="0" normalizeH="0" baseline="0" noProof="0" dirty="0" smtClean="0">
              <a:ln>
                <a:noFill/>
              </a:ln>
              <a:solidFill>
                <a:prstClr val="white"/>
              </a:solidFill>
              <a:effectLst/>
              <a:uLnTx/>
              <a:uFillTx/>
              <a:latin typeface="Gill Sans M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575" kern="0" dirty="0" smtClean="0">
                <a:solidFill>
                  <a:prstClr val="white"/>
                </a:solidFill>
                <a:latin typeface="Gill Sans MT"/>
              </a:rPr>
              <a:t>Scientific </a:t>
            </a:r>
            <a:r>
              <a:rPr lang="fr-FR" sz="1575" kern="0" dirty="0" err="1" smtClean="0">
                <a:solidFill>
                  <a:prstClr val="white"/>
                </a:solidFill>
                <a:latin typeface="Gill Sans MT"/>
              </a:rPr>
              <a:t>Computing</a:t>
            </a:r>
            <a:endParaRPr kumimoji="0" lang="fr-FR" sz="1575" b="0" i="0" u="none" strike="noStrike" kern="0" cap="none" spc="0" normalizeH="0" baseline="0" noProof="0" dirty="0" smtClean="0">
              <a:ln>
                <a:noFill/>
              </a:ln>
              <a:solidFill>
                <a:prstClr val="white"/>
              </a:solidFill>
              <a:effectLst/>
              <a:uLnTx/>
              <a:uFillTx/>
              <a:latin typeface="Gill Sans MT"/>
              <a:ea typeface="+mn-ea"/>
              <a:cs typeface="+mn-cs"/>
            </a:endParaRPr>
          </a:p>
        </p:txBody>
      </p:sp>
      <p:pic>
        <p:nvPicPr>
          <p:cNvPr id="21"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8270" y="2615609"/>
            <a:ext cx="1066205" cy="546497"/>
          </a:xfrm>
          <a:prstGeom prst="rect">
            <a:avLst/>
          </a:prstGeom>
        </p:spPr>
      </p:pic>
      <p:sp>
        <p:nvSpPr>
          <p:cNvPr id="22" name="Flèche droite 27"/>
          <p:cNvSpPr/>
          <p:nvPr/>
        </p:nvSpPr>
        <p:spPr>
          <a:xfrm>
            <a:off x="1811236" y="4499919"/>
            <a:ext cx="5578514" cy="1078910"/>
          </a:xfrm>
          <a:prstGeom prst="rightArrow">
            <a:avLst/>
          </a:prstGeom>
          <a:solidFill>
            <a:srgbClr val="A48A77"/>
          </a:solidFill>
          <a:ln w="25400" cap="flat" cmpd="sng" algn="ctr">
            <a:solidFill>
              <a:srgbClr val="003A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575" kern="0" dirty="0" smtClean="0">
                <a:solidFill>
                  <a:prstClr val="white"/>
                </a:solidFill>
                <a:latin typeface="Gill Sans MT"/>
              </a:rPr>
              <a:t>International Collaboration</a:t>
            </a:r>
            <a:endParaRPr kumimoji="0" lang="fr-FR" sz="1575" b="0" i="0" u="none" strike="noStrike" kern="0" cap="none" spc="0" normalizeH="0" baseline="0" noProof="0" dirty="0" smtClean="0">
              <a:ln>
                <a:noFill/>
              </a:ln>
              <a:solidFill>
                <a:prstClr val="white"/>
              </a:solidFill>
              <a:effectLst/>
              <a:uLnTx/>
              <a:uFillTx/>
              <a:latin typeface="Gill Sans MT"/>
              <a:ea typeface="+mn-ea"/>
              <a:cs typeface="+mn-cs"/>
            </a:endParaRPr>
          </a:p>
        </p:txBody>
      </p:sp>
      <p:pic>
        <p:nvPicPr>
          <p:cNvPr id="23"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1901" y="4825316"/>
            <a:ext cx="618955" cy="406841"/>
          </a:xfrm>
          <a:prstGeom prst="rect">
            <a:avLst/>
          </a:prstGeom>
        </p:spPr>
      </p:pic>
      <p:sp>
        <p:nvSpPr>
          <p:cNvPr id="24" name="ZoneTexte 29"/>
          <p:cNvSpPr txBox="1"/>
          <p:nvPr/>
        </p:nvSpPr>
        <p:spPr>
          <a:xfrm>
            <a:off x="1952600" y="3779955"/>
            <a:ext cx="1171599" cy="415498"/>
          </a:xfrm>
          <a:prstGeom prst="rect">
            <a:avLst/>
          </a:prstGeom>
          <a:noFill/>
        </p:spPr>
        <p:txBody>
          <a:bodyPr wrap="square" rtlCol="0">
            <a:spAutoFit/>
          </a:bodyPr>
          <a:lstStyle/>
          <a:p>
            <a:pPr algn="ctr" fontAlgn="auto">
              <a:spcBef>
                <a:spcPts val="0"/>
              </a:spcBef>
              <a:spcAft>
                <a:spcPts val="0"/>
              </a:spcAft>
            </a:pPr>
            <a:r>
              <a:rPr lang="fr-FR" sz="1050" dirty="0" smtClean="0">
                <a:solidFill>
                  <a:prstClr val="white"/>
                </a:solidFill>
                <a:latin typeface="Gill Sans MT"/>
              </a:rPr>
              <a:t>Philippe LEBRUN</a:t>
            </a:r>
            <a:endParaRPr lang="fr-FR" sz="1050" dirty="0">
              <a:solidFill>
                <a:prstClr val="white"/>
              </a:solidFill>
              <a:latin typeface="Gill Sans MT"/>
            </a:endParaRPr>
          </a:p>
          <a:p>
            <a:pPr algn="ctr" fontAlgn="auto">
              <a:spcBef>
                <a:spcPts val="0"/>
              </a:spcBef>
              <a:spcAft>
                <a:spcPts val="0"/>
              </a:spcAft>
            </a:pPr>
            <a:r>
              <a:rPr lang="fr-FR" sz="1050" dirty="0">
                <a:solidFill>
                  <a:prstClr val="white"/>
                </a:solidFill>
                <a:latin typeface="Gill Sans MT"/>
              </a:rPr>
              <a:t>CERN</a:t>
            </a:r>
          </a:p>
        </p:txBody>
      </p:sp>
      <p:sp>
        <p:nvSpPr>
          <p:cNvPr id="25" name="ZoneTexte 30"/>
          <p:cNvSpPr txBox="1"/>
          <p:nvPr/>
        </p:nvSpPr>
        <p:spPr>
          <a:xfrm>
            <a:off x="3953361" y="3821688"/>
            <a:ext cx="1176389" cy="415498"/>
          </a:xfrm>
          <a:prstGeom prst="rect">
            <a:avLst/>
          </a:prstGeom>
          <a:noFill/>
        </p:spPr>
        <p:txBody>
          <a:bodyPr wrap="square" rtlCol="0">
            <a:spAutoFit/>
          </a:bodyPr>
          <a:lstStyle/>
          <a:p>
            <a:pPr algn="ctr" fontAlgn="auto">
              <a:spcBef>
                <a:spcPts val="0"/>
              </a:spcBef>
              <a:spcAft>
                <a:spcPts val="0"/>
              </a:spcAft>
            </a:pPr>
            <a:r>
              <a:rPr lang="fr-FR" sz="1050" dirty="0">
                <a:solidFill>
                  <a:prstClr val="white"/>
                </a:solidFill>
                <a:latin typeface="Gill Sans MT"/>
              </a:rPr>
              <a:t>Johann COLLOT</a:t>
            </a:r>
          </a:p>
          <a:p>
            <a:pPr algn="ctr" fontAlgn="auto">
              <a:spcBef>
                <a:spcPts val="0"/>
              </a:spcBef>
              <a:spcAft>
                <a:spcPts val="0"/>
              </a:spcAft>
            </a:pPr>
            <a:r>
              <a:rPr lang="fr-FR" sz="1050" dirty="0">
                <a:solidFill>
                  <a:prstClr val="white"/>
                </a:solidFill>
                <a:latin typeface="Gill Sans MT"/>
              </a:rPr>
              <a:t>UGA</a:t>
            </a:r>
          </a:p>
        </p:txBody>
      </p:sp>
      <p:sp>
        <p:nvSpPr>
          <p:cNvPr id="26" name="ZoneTexte 31"/>
          <p:cNvSpPr txBox="1"/>
          <p:nvPr/>
        </p:nvSpPr>
        <p:spPr>
          <a:xfrm>
            <a:off x="6072480" y="3821688"/>
            <a:ext cx="1253077" cy="415498"/>
          </a:xfrm>
          <a:prstGeom prst="rect">
            <a:avLst/>
          </a:prstGeom>
          <a:noFill/>
        </p:spPr>
        <p:txBody>
          <a:bodyPr wrap="square" rtlCol="0">
            <a:spAutoFit/>
          </a:bodyPr>
          <a:lstStyle/>
          <a:p>
            <a:pPr algn="ctr" fontAlgn="auto">
              <a:spcBef>
                <a:spcPts val="0"/>
              </a:spcBef>
              <a:spcAft>
                <a:spcPts val="0"/>
              </a:spcAft>
            </a:pPr>
            <a:r>
              <a:rPr lang="fr-FR" sz="1050" dirty="0">
                <a:solidFill>
                  <a:prstClr val="white"/>
                </a:solidFill>
                <a:latin typeface="Gill Sans MT"/>
              </a:rPr>
              <a:t>Philippe SABATIER</a:t>
            </a:r>
          </a:p>
          <a:p>
            <a:pPr algn="ctr" fontAlgn="auto">
              <a:spcBef>
                <a:spcPts val="0"/>
              </a:spcBef>
              <a:spcAft>
                <a:spcPts val="0"/>
              </a:spcAft>
            </a:pPr>
            <a:r>
              <a:rPr lang="fr-FR" sz="1050" dirty="0">
                <a:solidFill>
                  <a:prstClr val="white"/>
                </a:solidFill>
                <a:latin typeface="Gill Sans MT"/>
              </a:rPr>
              <a:t>UGA</a:t>
            </a:r>
          </a:p>
        </p:txBody>
      </p:sp>
    </p:spTree>
    <p:extLst>
      <p:ext uri="{BB962C8B-B14F-4D97-AF65-F5344CB8AC3E}">
        <p14:creationId xmlns:p14="http://schemas.microsoft.com/office/powerpoint/2010/main" val="133442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err="1" smtClean="0"/>
              <a:t>Towards</a:t>
            </a:r>
            <a:r>
              <a:rPr lang="fr-CH" sz="2000" dirty="0" smtClean="0"/>
              <a:t> the future: business model</a:t>
            </a:r>
            <a:endParaRPr lang="en-GB" sz="2000" dirty="0"/>
          </a:p>
        </p:txBody>
      </p:sp>
      <p:sp>
        <p:nvSpPr>
          <p:cNvPr id="3" name="Content Placeholder 2"/>
          <p:cNvSpPr>
            <a:spLocks noGrp="1"/>
          </p:cNvSpPr>
          <p:nvPr>
            <p:ph idx="1"/>
          </p:nvPr>
        </p:nvSpPr>
        <p:spPr>
          <a:xfrm>
            <a:off x="323850" y="1739950"/>
            <a:ext cx="8496300" cy="4497362"/>
          </a:xfrm>
        </p:spPr>
        <p:txBody>
          <a:bodyPr/>
          <a:lstStyle/>
          <a:p>
            <a:r>
              <a:rPr lang="fr-CH" sz="1800" dirty="0" smtClean="0"/>
              <a:t>JUAS </a:t>
            </a:r>
            <a:r>
              <a:rPr lang="fr-CH" sz="1800" dirty="0" err="1" smtClean="0"/>
              <a:t>specificities</a:t>
            </a:r>
            <a:endParaRPr lang="fr-CH" sz="1800" dirty="0"/>
          </a:p>
          <a:p>
            <a:pPr lvl="1"/>
            <a:r>
              <a:rPr lang="fr-CH" sz="1600" dirty="0" err="1" smtClean="0"/>
              <a:t>Two</a:t>
            </a:r>
            <a:r>
              <a:rPr lang="fr-CH" sz="1600" dirty="0" smtClean="0"/>
              <a:t> 5-week courses at </a:t>
            </a:r>
            <a:r>
              <a:rPr lang="fr-CH" sz="1600" dirty="0" err="1" smtClean="0"/>
              <a:t>graduate</a:t>
            </a:r>
            <a:r>
              <a:rPr lang="fr-CH" sz="1600" dirty="0" smtClean="0"/>
              <a:t> level</a:t>
            </a:r>
          </a:p>
          <a:p>
            <a:pPr lvl="1"/>
            <a:r>
              <a:rPr lang="fr-CH" sz="1600" dirty="0" smtClean="0"/>
              <a:t>Top-class expert </a:t>
            </a:r>
            <a:r>
              <a:rPr lang="fr-CH" sz="1600" dirty="0" err="1" smtClean="0"/>
              <a:t>lecturers</a:t>
            </a:r>
            <a:r>
              <a:rPr lang="fr-CH" sz="1600" dirty="0" smtClean="0"/>
              <a:t> </a:t>
            </a:r>
            <a:r>
              <a:rPr lang="fr-CH" sz="1600" dirty="0" err="1" smtClean="0"/>
              <a:t>from</a:t>
            </a:r>
            <a:r>
              <a:rPr lang="fr-CH" sz="1600" dirty="0" smtClean="0"/>
              <a:t> Partner </a:t>
            </a:r>
            <a:r>
              <a:rPr lang="fr-CH" sz="1600" dirty="0" err="1" smtClean="0"/>
              <a:t>Universities</a:t>
            </a:r>
            <a:r>
              <a:rPr lang="fr-CH" sz="1600" dirty="0" smtClean="0"/>
              <a:t> and CERN</a:t>
            </a:r>
            <a:endParaRPr lang="fr-CH" sz="1400" dirty="0"/>
          </a:p>
          <a:p>
            <a:pPr lvl="1"/>
            <a:r>
              <a:rPr lang="fr-CH" sz="1600" dirty="0" err="1" smtClean="0"/>
              <a:t>Thorough</a:t>
            </a:r>
            <a:r>
              <a:rPr lang="fr-CH" sz="1600" dirty="0" smtClean="0"/>
              <a:t> </a:t>
            </a:r>
            <a:r>
              <a:rPr lang="fr-CH" sz="1600" dirty="0" err="1" smtClean="0"/>
              <a:t>assessment</a:t>
            </a:r>
            <a:r>
              <a:rPr lang="fr-CH" sz="1600" dirty="0" smtClean="0"/>
              <a:t> of </a:t>
            </a:r>
            <a:r>
              <a:rPr lang="fr-CH" sz="1600" dirty="0" err="1" smtClean="0"/>
              <a:t>students</a:t>
            </a:r>
            <a:r>
              <a:rPr lang="fr-CH" sz="1600" dirty="0" smtClean="0"/>
              <a:t> (exams), possible ECTS </a:t>
            </a:r>
            <a:r>
              <a:rPr lang="fr-CH" sz="1600" dirty="0" err="1" smtClean="0"/>
              <a:t>credits</a:t>
            </a:r>
            <a:endParaRPr lang="fr-CH" sz="1600" dirty="0" smtClean="0"/>
          </a:p>
          <a:p>
            <a:pPr lvl="1"/>
            <a:r>
              <a:rPr lang="fr-CH" sz="1600" dirty="0" err="1" smtClean="0"/>
              <a:t>Proximity</a:t>
            </a:r>
            <a:r>
              <a:rPr lang="fr-CH" sz="1600" dirty="0" smtClean="0"/>
              <a:t> of CERN for </a:t>
            </a:r>
            <a:r>
              <a:rPr lang="fr-CH" sz="1600" dirty="0" err="1" smtClean="0"/>
              <a:t>visits</a:t>
            </a:r>
            <a:r>
              <a:rPr lang="fr-CH" sz="1600" dirty="0" smtClean="0"/>
              <a:t> and </a:t>
            </a:r>
            <a:r>
              <a:rPr lang="fr-CH" sz="1600" dirty="0" err="1" smtClean="0"/>
              <a:t>practical</a:t>
            </a:r>
            <a:r>
              <a:rPr lang="fr-CH" sz="1600" dirty="0" smtClean="0"/>
              <a:t> </a:t>
            </a:r>
            <a:r>
              <a:rPr lang="fr-CH" sz="1600" dirty="0" err="1" smtClean="0"/>
              <a:t>work</a:t>
            </a:r>
            <a:endParaRPr lang="fr-CH" sz="1600" dirty="0" smtClean="0"/>
          </a:p>
          <a:p>
            <a:pPr lvl="1"/>
            <a:r>
              <a:rPr lang="fr-CH" sz="1600" dirty="0" err="1" smtClean="0"/>
              <a:t>Operation</a:t>
            </a:r>
            <a:r>
              <a:rPr lang="fr-CH" sz="1600" dirty="0" smtClean="0"/>
              <a:t> </a:t>
            </a:r>
            <a:r>
              <a:rPr lang="fr-CH" sz="1600" dirty="0" err="1" smtClean="0"/>
              <a:t>under</a:t>
            </a:r>
            <a:r>
              <a:rPr lang="fr-CH" sz="1600" dirty="0" smtClean="0"/>
              <a:t> </a:t>
            </a:r>
            <a:r>
              <a:rPr lang="fr-CH" sz="1600" dirty="0" err="1" smtClean="0"/>
              <a:t>scrutiny</a:t>
            </a:r>
            <a:r>
              <a:rPr lang="fr-CH" sz="1600" dirty="0" smtClean="0"/>
              <a:t> of </a:t>
            </a:r>
            <a:r>
              <a:rPr lang="fr-CH" sz="1600" dirty="0" err="1" smtClean="0"/>
              <a:t>Advisory</a:t>
            </a:r>
            <a:r>
              <a:rPr lang="fr-CH" sz="1600" dirty="0" smtClean="0"/>
              <a:t> </a:t>
            </a:r>
            <a:r>
              <a:rPr lang="fr-CH" sz="1600" dirty="0" err="1" smtClean="0"/>
              <a:t>Board</a:t>
            </a:r>
            <a:r>
              <a:rPr lang="fr-CH" sz="1600" dirty="0"/>
              <a:t> </a:t>
            </a:r>
            <a:r>
              <a:rPr lang="fr-CH" sz="1600" dirty="0" err="1" smtClean="0"/>
              <a:t>representing</a:t>
            </a:r>
            <a:r>
              <a:rPr lang="fr-CH" sz="1600" dirty="0" smtClean="0"/>
              <a:t> Partner </a:t>
            </a:r>
            <a:r>
              <a:rPr lang="fr-CH" sz="1600" dirty="0" err="1" smtClean="0"/>
              <a:t>Universities</a:t>
            </a:r>
            <a:endParaRPr lang="fr-CH" sz="1600" dirty="0" smtClean="0"/>
          </a:p>
          <a:p>
            <a:r>
              <a:rPr lang="fr-CH" sz="1800" dirty="0" err="1" smtClean="0"/>
              <a:t>Average</a:t>
            </a:r>
            <a:r>
              <a:rPr lang="fr-CH" sz="1800" dirty="0" smtClean="0"/>
              <a:t> </a:t>
            </a:r>
            <a:r>
              <a:rPr lang="fr-CH" sz="1800" dirty="0" err="1" smtClean="0"/>
              <a:t>present</a:t>
            </a:r>
            <a:r>
              <a:rPr lang="fr-CH" sz="1800" dirty="0" smtClean="0"/>
              <a:t> </a:t>
            </a:r>
            <a:r>
              <a:rPr lang="fr-CH" sz="1800" dirty="0" err="1" smtClean="0"/>
              <a:t>cost</a:t>
            </a:r>
            <a:r>
              <a:rPr lang="fr-CH" sz="1800" dirty="0" smtClean="0"/>
              <a:t> of JUAS </a:t>
            </a:r>
            <a:r>
              <a:rPr lang="fr-CH" sz="1800" dirty="0" err="1" smtClean="0"/>
              <a:t>student</a:t>
            </a:r>
            <a:r>
              <a:rPr lang="fr-CH" sz="1800" dirty="0" smtClean="0"/>
              <a:t> (5 </a:t>
            </a:r>
            <a:r>
              <a:rPr lang="fr-CH" sz="1800" dirty="0" err="1" smtClean="0"/>
              <a:t>week</a:t>
            </a:r>
            <a:r>
              <a:rPr lang="fr-CH" sz="1800" dirty="0" smtClean="0"/>
              <a:t> course, accommodation </a:t>
            </a:r>
            <a:r>
              <a:rPr lang="fr-CH" sz="1800" dirty="0" err="1" smtClean="0"/>
              <a:t>included</a:t>
            </a:r>
            <a:r>
              <a:rPr lang="fr-CH" sz="1800" dirty="0" smtClean="0"/>
              <a:t>)</a:t>
            </a:r>
          </a:p>
          <a:p>
            <a:pPr lvl="1"/>
            <a:r>
              <a:rPr lang="fr-CH" sz="1600" dirty="0" smtClean="0"/>
              <a:t>Total </a:t>
            </a:r>
            <a:r>
              <a:rPr lang="fr-CH" sz="1600" dirty="0" err="1" smtClean="0"/>
              <a:t>cost</a:t>
            </a:r>
            <a:r>
              <a:rPr lang="fr-CH" sz="1600" dirty="0" smtClean="0"/>
              <a:t> ~ 1500 EURO</a:t>
            </a:r>
          </a:p>
          <a:p>
            <a:pPr lvl="1"/>
            <a:r>
              <a:rPr lang="fr-CH" sz="1600" dirty="0" smtClean="0"/>
              <a:t>Marginal </a:t>
            </a:r>
            <a:r>
              <a:rPr lang="fr-CH" sz="1600" dirty="0" err="1" smtClean="0"/>
              <a:t>cost</a:t>
            </a:r>
            <a:r>
              <a:rPr lang="fr-CH" sz="1600" dirty="0" smtClean="0"/>
              <a:t> ~ 890 EURO</a:t>
            </a:r>
          </a:p>
          <a:p>
            <a:r>
              <a:rPr lang="fr-CH" sz="1800" dirty="0" err="1" smtClean="0"/>
              <a:t>Very</a:t>
            </a:r>
            <a:r>
              <a:rPr lang="fr-CH" sz="1800" dirty="0" smtClean="0"/>
              <a:t> </a:t>
            </a:r>
            <a:r>
              <a:rPr lang="fr-CH" sz="1800" dirty="0" err="1" smtClean="0"/>
              <a:t>moderate</a:t>
            </a:r>
            <a:r>
              <a:rPr lang="fr-CH" sz="1800" dirty="0" smtClean="0"/>
              <a:t> </a:t>
            </a:r>
            <a:r>
              <a:rPr lang="fr-CH" sz="1800" dirty="0" err="1" smtClean="0"/>
              <a:t>tuition</a:t>
            </a:r>
            <a:r>
              <a:rPr lang="fr-CH" sz="1800" dirty="0" smtClean="0"/>
              <a:t> </a:t>
            </a:r>
            <a:r>
              <a:rPr lang="fr-CH" sz="1800" dirty="0" err="1" smtClean="0"/>
              <a:t>fees</a:t>
            </a:r>
            <a:r>
              <a:rPr lang="fr-CH" sz="1800" dirty="0" smtClean="0"/>
              <a:t>, </a:t>
            </a:r>
            <a:r>
              <a:rPr lang="fr-CH" sz="1800" dirty="0" err="1" smtClean="0"/>
              <a:t>may</a:t>
            </a:r>
            <a:r>
              <a:rPr lang="fr-CH" sz="1800" dirty="0" smtClean="0"/>
              <a:t> </a:t>
            </a:r>
            <a:r>
              <a:rPr lang="fr-CH" sz="1800" dirty="0" err="1" smtClean="0"/>
              <a:t>need</a:t>
            </a:r>
            <a:r>
              <a:rPr lang="fr-CH" sz="1800" dirty="0" smtClean="0"/>
              <a:t> to </a:t>
            </a:r>
            <a:r>
              <a:rPr lang="fr-CH" sz="1800" dirty="0" err="1" smtClean="0"/>
              <a:t>be</a:t>
            </a:r>
            <a:r>
              <a:rPr lang="fr-CH" sz="1800" dirty="0" smtClean="0"/>
              <a:t> </a:t>
            </a:r>
            <a:r>
              <a:rPr lang="fr-CH" sz="1800" dirty="0" err="1" smtClean="0"/>
              <a:t>adapted</a:t>
            </a:r>
            <a:endParaRPr lang="fr-CH" sz="1800" dirty="0" smtClean="0"/>
          </a:p>
          <a:p>
            <a:r>
              <a:rPr lang="fr-CH" sz="1800" dirty="0" smtClean="0"/>
              <a:t>Subvention </a:t>
            </a:r>
            <a:r>
              <a:rPr lang="fr-CH" sz="1800" dirty="0" err="1" smtClean="0"/>
              <a:t>from</a:t>
            </a:r>
            <a:r>
              <a:rPr lang="fr-CH" sz="1800" dirty="0" smtClean="0"/>
              <a:t> Département de la Haute-Savoie to ESI </a:t>
            </a:r>
            <a:r>
              <a:rPr lang="fr-CH" sz="1800" dirty="0" err="1" smtClean="0"/>
              <a:t>reduced</a:t>
            </a:r>
            <a:endParaRPr lang="fr-CH" sz="1800" dirty="0" smtClean="0"/>
          </a:p>
          <a:p>
            <a:r>
              <a:rPr lang="fr-CH" sz="1800" dirty="0" smtClean="0"/>
              <a:t>Financial support </a:t>
            </a:r>
            <a:r>
              <a:rPr lang="fr-CH" sz="1800" dirty="0" err="1" smtClean="0"/>
              <a:t>from</a:t>
            </a:r>
            <a:r>
              <a:rPr lang="fr-CH" sz="1800" dirty="0" smtClean="0"/>
              <a:t> sponsoring institutes </a:t>
            </a:r>
            <a:r>
              <a:rPr lang="fr-CH" sz="1800" dirty="0" err="1" smtClean="0"/>
              <a:t>remains</a:t>
            </a:r>
            <a:r>
              <a:rPr lang="fr-CH" sz="1800" dirty="0" smtClean="0"/>
              <a:t> essential</a:t>
            </a:r>
          </a:p>
          <a:p>
            <a:r>
              <a:rPr lang="fr-CH" sz="1800" dirty="0" err="1" smtClean="0"/>
              <a:t>Try</a:t>
            </a:r>
            <a:r>
              <a:rPr lang="fr-CH" sz="1800" dirty="0" smtClean="0"/>
              <a:t> to </a:t>
            </a:r>
            <a:r>
              <a:rPr lang="fr-CH" sz="1800" dirty="0" err="1" smtClean="0"/>
              <a:t>develop</a:t>
            </a:r>
            <a:r>
              <a:rPr lang="fr-CH" sz="1800" dirty="0" smtClean="0"/>
              <a:t> </a:t>
            </a:r>
            <a:r>
              <a:rPr lang="fr-CH" sz="1800" dirty="0" err="1" smtClean="0"/>
              <a:t>sponsorship</a:t>
            </a:r>
            <a:r>
              <a:rPr lang="fr-CH" sz="1800" dirty="0" smtClean="0"/>
              <a:t> </a:t>
            </a:r>
            <a:r>
              <a:rPr lang="fr-CH" sz="1800" dirty="0" err="1" smtClean="0"/>
              <a:t>from</a:t>
            </a:r>
            <a:r>
              <a:rPr lang="fr-CH" sz="1800" dirty="0" smtClean="0"/>
              <a:t> </a:t>
            </a:r>
            <a:r>
              <a:rPr lang="fr-CH" sz="1800" dirty="0" err="1" smtClean="0"/>
              <a:t>industrial</a:t>
            </a:r>
            <a:r>
              <a:rPr lang="fr-CH" sz="1800" dirty="0" smtClean="0"/>
              <a:t> </a:t>
            </a:r>
            <a:r>
              <a:rPr lang="fr-CH" sz="1800" dirty="0" err="1" smtClean="0"/>
              <a:t>companies</a:t>
            </a:r>
            <a:endParaRPr lang="fr-CH" sz="1600" dirty="0" smtClean="0"/>
          </a:p>
          <a:p>
            <a:endParaRPr lang="fr-CH" sz="1800" dirty="0" smtClean="0"/>
          </a:p>
          <a:p>
            <a:endParaRPr lang="fr-CH" sz="1800" dirty="0" smtClean="0"/>
          </a:p>
          <a:p>
            <a:endParaRPr lang="en-GB"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20</a:t>
            </a:fld>
            <a:endParaRPr lang="en-US"/>
          </a:p>
        </p:txBody>
      </p:sp>
    </p:spTree>
    <p:extLst>
      <p:ext uri="{BB962C8B-B14F-4D97-AF65-F5344CB8AC3E}">
        <p14:creationId xmlns:p14="http://schemas.microsoft.com/office/powerpoint/2010/main" val="2915594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err="1" smtClean="0"/>
              <a:t>Summary</a:t>
            </a:r>
            <a:endParaRPr lang="en-GB" sz="2000" dirty="0"/>
          </a:p>
        </p:txBody>
      </p:sp>
      <p:sp>
        <p:nvSpPr>
          <p:cNvPr id="3" name="Content Placeholder 2"/>
          <p:cNvSpPr>
            <a:spLocks noGrp="1"/>
          </p:cNvSpPr>
          <p:nvPr>
            <p:ph idx="1"/>
          </p:nvPr>
        </p:nvSpPr>
        <p:spPr>
          <a:xfrm>
            <a:off x="323850" y="1628800"/>
            <a:ext cx="8496300" cy="4497362"/>
          </a:xfrm>
        </p:spPr>
        <p:txBody>
          <a:bodyPr/>
          <a:lstStyle/>
          <a:p>
            <a:r>
              <a:rPr lang="fr-CH" sz="1600" dirty="0" smtClean="0"/>
              <a:t>JUAS </a:t>
            </a:r>
            <a:r>
              <a:rPr lang="fr-CH" sz="1600" dirty="0" err="1" smtClean="0"/>
              <a:t>is</a:t>
            </a:r>
            <a:r>
              <a:rPr lang="fr-CH" sz="1600" dirty="0" smtClean="0"/>
              <a:t> a </a:t>
            </a:r>
            <a:r>
              <a:rPr lang="fr-CH" sz="1600" dirty="0" err="1" smtClean="0"/>
              <a:t>well-established</a:t>
            </a:r>
            <a:r>
              <a:rPr lang="fr-CH" sz="1600" dirty="0" smtClean="0"/>
              <a:t>, top-level </a:t>
            </a:r>
            <a:r>
              <a:rPr lang="fr-CH" sz="1600" dirty="0" err="1" smtClean="0"/>
              <a:t>organization</a:t>
            </a:r>
            <a:r>
              <a:rPr lang="fr-CH" sz="1600" dirty="0" smtClean="0"/>
              <a:t> </a:t>
            </a:r>
            <a:r>
              <a:rPr lang="fr-CH" sz="1600" dirty="0" err="1" smtClean="0"/>
              <a:t>performing</a:t>
            </a:r>
            <a:r>
              <a:rPr lang="fr-CH" sz="1600" dirty="0" smtClean="0"/>
              <a:t> </a:t>
            </a:r>
            <a:r>
              <a:rPr lang="fr-CH" sz="1600" dirty="0" err="1" smtClean="0"/>
              <a:t>efficiently</a:t>
            </a:r>
            <a:r>
              <a:rPr lang="fr-CH" sz="1600" dirty="0" smtClean="0"/>
              <a:t> </a:t>
            </a:r>
            <a:r>
              <a:rPr lang="fr-CH" sz="1600" dirty="0" err="1" smtClean="0"/>
              <a:t>its</a:t>
            </a:r>
            <a:r>
              <a:rPr lang="fr-CH" sz="1600" dirty="0" smtClean="0"/>
              <a:t> mandate</a:t>
            </a:r>
          </a:p>
          <a:p>
            <a:r>
              <a:rPr lang="fr-CH" sz="1600" dirty="0" smtClean="0"/>
              <a:t>It </a:t>
            </a:r>
            <a:r>
              <a:rPr lang="fr-CH" sz="1600" dirty="0" err="1" smtClean="0"/>
              <a:t>exists</a:t>
            </a:r>
            <a:r>
              <a:rPr lang="fr-CH" sz="1600" dirty="0" smtClean="0"/>
              <a:t> </a:t>
            </a:r>
            <a:r>
              <a:rPr lang="fr-CH" sz="1600" dirty="0" err="1" smtClean="0"/>
              <a:t>through</a:t>
            </a:r>
            <a:r>
              <a:rPr lang="fr-CH" sz="1600" dirty="0" smtClean="0"/>
              <a:t> a unique model of </a:t>
            </a:r>
            <a:r>
              <a:rPr lang="fr-CH" sz="1600" dirty="0" err="1" smtClean="0"/>
              <a:t>voluntary</a:t>
            </a:r>
            <a:r>
              <a:rPr lang="fr-CH" sz="1600" dirty="0" smtClean="0"/>
              <a:t> </a:t>
            </a:r>
            <a:r>
              <a:rPr lang="fr-CH" sz="1600" dirty="0" err="1" smtClean="0"/>
              <a:t>work</a:t>
            </a:r>
            <a:r>
              <a:rPr lang="fr-CH" sz="1600" dirty="0" smtClean="0"/>
              <a:t> and </a:t>
            </a:r>
            <a:r>
              <a:rPr lang="fr-CH" sz="1600" dirty="0" err="1" smtClean="0"/>
              <a:t>secondment</a:t>
            </a:r>
            <a:r>
              <a:rPr lang="fr-CH" sz="1600" dirty="0" smtClean="0"/>
              <a:t> of </a:t>
            </a:r>
            <a:r>
              <a:rPr lang="fr-CH" sz="1600" dirty="0" err="1" smtClean="0"/>
              <a:t>lecturers</a:t>
            </a:r>
            <a:r>
              <a:rPr lang="fr-CH" sz="1600" dirty="0" smtClean="0"/>
              <a:t> </a:t>
            </a:r>
            <a:r>
              <a:rPr lang="fr-CH" sz="1600" dirty="0" err="1" smtClean="0"/>
              <a:t>from</a:t>
            </a:r>
            <a:r>
              <a:rPr lang="fr-CH" sz="1600" dirty="0" smtClean="0"/>
              <a:t> </a:t>
            </a:r>
            <a:r>
              <a:rPr lang="fr-CH" sz="1600" dirty="0" err="1" smtClean="0"/>
              <a:t>its</a:t>
            </a:r>
            <a:r>
              <a:rPr lang="fr-CH" sz="1600" dirty="0" smtClean="0"/>
              <a:t> Partner </a:t>
            </a:r>
            <a:r>
              <a:rPr lang="fr-CH" sz="1600" dirty="0" err="1" smtClean="0"/>
              <a:t>Universities</a:t>
            </a:r>
            <a:r>
              <a:rPr lang="fr-CH" sz="1600" dirty="0" smtClean="0"/>
              <a:t> and CERN, as </a:t>
            </a:r>
            <a:r>
              <a:rPr lang="fr-CH" sz="1600" dirty="0" err="1" smtClean="0"/>
              <a:t>well</a:t>
            </a:r>
            <a:r>
              <a:rPr lang="fr-CH" sz="1600" dirty="0" smtClean="0"/>
              <a:t> as </a:t>
            </a:r>
            <a:r>
              <a:rPr lang="fr-CH" sz="1600" dirty="0" err="1" smtClean="0"/>
              <a:t>sponsorship</a:t>
            </a:r>
            <a:r>
              <a:rPr lang="fr-CH" sz="1600" dirty="0" smtClean="0"/>
              <a:t> </a:t>
            </a:r>
            <a:r>
              <a:rPr lang="fr-CH" sz="1600" dirty="0" err="1" smtClean="0"/>
              <a:t>from</a:t>
            </a:r>
            <a:r>
              <a:rPr lang="fr-CH" sz="1600" dirty="0" smtClean="0"/>
              <a:t> </a:t>
            </a:r>
            <a:r>
              <a:rPr lang="fr-CH" sz="1600" dirty="0" err="1" smtClean="0"/>
              <a:t>universities</a:t>
            </a:r>
            <a:r>
              <a:rPr lang="fr-CH" sz="1600" dirty="0" smtClean="0"/>
              <a:t>, </a:t>
            </a:r>
            <a:r>
              <a:rPr lang="fr-CH" sz="1600" dirty="0" err="1" smtClean="0"/>
              <a:t>research</a:t>
            </a:r>
            <a:r>
              <a:rPr lang="fr-CH" sz="1600" dirty="0" smtClean="0"/>
              <a:t> institutes and </a:t>
            </a:r>
            <a:r>
              <a:rPr lang="fr-CH" sz="1600" dirty="0" err="1" smtClean="0"/>
              <a:t>european</a:t>
            </a:r>
            <a:r>
              <a:rPr lang="fr-CH" sz="1600" dirty="0" smtClean="0"/>
              <a:t> programs</a:t>
            </a:r>
          </a:p>
          <a:p>
            <a:r>
              <a:rPr lang="fr-CH" sz="1600" dirty="0" smtClean="0"/>
              <a:t>JUAS </a:t>
            </a:r>
            <a:r>
              <a:rPr lang="fr-CH" sz="1600" dirty="0" err="1"/>
              <a:t>is</a:t>
            </a:r>
            <a:r>
              <a:rPr lang="fr-CH" sz="1600" dirty="0"/>
              <a:t> the </a:t>
            </a:r>
            <a:r>
              <a:rPr lang="fr-CH" sz="1600" dirty="0" err="1"/>
              <a:t>flagship</a:t>
            </a:r>
            <a:r>
              <a:rPr lang="fr-CH" sz="1600" dirty="0"/>
              <a:t> </a:t>
            </a:r>
            <a:r>
              <a:rPr lang="fr-CH" sz="1600" dirty="0" err="1"/>
              <a:t>school</a:t>
            </a:r>
            <a:r>
              <a:rPr lang="fr-CH" sz="1600" dirty="0"/>
              <a:t> of ESI </a:t>
            </a:r>
            <a:r>
              <a:rPr lang="fr-CH" sz="1600" dirty="0" err="1"/>
              <a:t>which</a:t>
            </a:r>
            <a:r>
              <a:rPr lang="fr-CH" sz="1600" dirty="0"/>
              <a:t> hosts </a:t>
            </a:r>
            <a:r>
              <a:rPr lang="fr-CH" sz="1600" dirty="0" err="1"/>
              <a:t>it</a:t>
            </a:r>
            <a:r>
              <a:rPr lang="fr-CH" sz="1600" dirty="0"/>
              <a:t> and </a:t>
            </a:r>
            <a:r>
              <a:rPr lang="fr-CH" sz="1600" dirty="0" err="1" smtClean="0"/>
              <a:t>provides</a:t>
            </a:r>
            <a:r>
              <a:rPr lang="fr-CH" sz="1600" dirty="0" smtClean="0"/>
              <a:t> </a:t>
            </a:r>
            <a:r>
              <a:rPr lang="fr-CH" sz="1600" dirty="0"/>
              <a:t>administrative support and </a:t>
            </a:r>
            <a:r>
              <a:rPr lang="fr-CH" sz="1600" dirty="0" err="1"/>
              <a:t>logistics</a:t>
            </a:r>
            <a:endParaRPr lang="fr-CH" sz="1600" dirty="0"/>
          </a:p>
          <a:p>
            <a:r>
              <a:rPr lang="fr-CH" sz="1600" dirty="0" err="1"/>
              <a:t>Recognized</a:t>
            </a:r>
            <a:r>
              <a:rPr lang="fr-CH" sz="1600" dirty="0"/>
              <a:t> </a:t>
            </a:r>
            <a:r>
              <a:rPr lang="fr-CH" sz="1600" dirty="0" err="1"/>
              <a:t>well</a:t>
            </a:r>
            <a:r>
              <a:rPr lang="fr-CH" sz="1600" dirty="0"/>
              <a:t> </a:t>
            </a:r>
            <a:r>
              <a:rPr lang="fr-CH" sz="1600" dirty="0" err="1"/>
              <a:t>beyond</a:t>
            </a:r>
            <a:r>
              <a:rPr lang="fr-CH" sz="1600" dirty="0"/>
              <a:t> </a:t>
            </a:r>
            <a:r>
              <a:rPr lang="fr-CH" sz="1600" dirty="0" err="1"/>
              <a:t>its</a:t>
            </a:r>
            <a:r>
              <a:rPr lang="fr-CH" sz="1600" dirty="0"/>
              <a:t> Partner </a:t>
            </a:r>
            <a:r>
              <a:rPr lang="fr-CH" sz="1600" dirty="0" err="1"/>
              <a:t>Universities</a:t>
            </a:r>
            <a:r>
              <a:rPr lang="fr-CH" sz="1600" dirty="0"/>
              <a:t>, </a:t>
            </a:r>
            <a:r>
              <a:rPr lang="fr-CH" sz="1600" dirty="0" smtClean="0"/>
              <a:t>JUAS </a:t>
            </a:r>
            <a:r>
              <a:rPr lang="fr-CH" sz="1600" dirty="0" err="1"/>
              <a:t>attracts</a:t>
            </a:r>
            <a:r>
              <a:rPr lang="fr-CH" sz="1600" dirty="0"/>
              <a:t> </a:t>
            </a:r>
            <a:r>
              <a:rPr lang="fr-CH" sz="1600" dirty="0" err="1"/>
              <a:t>students</a:t>
            </a:r>
            <a:r>
              <a:rPr lang="fr-CH" sz="1600" dirty="0"/>
              <a:t> </a:t>
            </a:r>
            <a:r>
              <a:rPr lang="fr-CH" sz="1600" dirty="0" smtClean="0"/>
              <a:t>– in </a:t>
            </a:r>
            <a:r>
              <a:rPr lang="fr-CH" sz="1600" dirty="0" err="1" smtClean="0"/>
              <a:t>growing</a:t>
            </a:r>
            <a:r>
              <a:rPr lang="fr-CH" sz="1600" dirty="0" smtClean="0"/>
              <a:t> </a:t>
            </a:r>
            <a:r>
              <a:rPr lang="fr-CH" sz="1600" dirty="0" err="1" smtClean="0"/>
              <a:t>numbers</a:t>
            </a:r>
            <a:r>
              <a:rPr lang="fr-CH" sz="1600" dirty="0" smtClean="0"/>
              <a:t> – </a:t>
            </a:r>
            <a:r>
              <a:rPr lang="fr-CH" sz="1600" dirty="0" err="1" smtClean="0"/>
              <a:t>from</a:t>
            </a:r>
            <a:r>
              <a:rPr lang="fr-CH" sz="1600" dirty="0" smtClean="0"/>
              <a:t> </a:t>
            </a:r>
            <a:r>
              <a:rPr lang="fr-CH" sz="1600" dirty="0" err="1"/>
              <a:t>many</a:t>
            </a:r>
            <a:r>
              <a:rPr lang="fr-CH" sz="1600" dirty="0"/>
              <a:t> </a:t>
            </a:r>
            <a:r>
              <a:rPr lang="fr-CH" sz="1600" dirty="0" err="1"/>
              <a:t>regions</a:t>
            </a:r>
            <a:r>
              <a:rPr lang="fr-CH" sz="1600" dirty="0"/>
              <a:t> of the </a:t>
            </a:r>
            <a:r>
              <a:rPr lang="fr-CH" sz="1600" dirty="0" smtClean="0"/>
              <a:t>world</a:t>
            </a:r>
          </a:p>
          <a:p>
            <a:r>
              <a:rPr lang="fr-CH" sz="1600" dirty="0" err="1" smtClean="0"/>
              <a:t>Pedagogical</a:t>
            </a:r>
            <a:r>
              <a:rPr lang="fr-CH" sz="1600" dirty="0" smtClean="0"/>
              <a:t> </a:t>
            </a:r>
            <a:r>
              <a:rPr lang="fr-CH" sz="1600" dirty="0" err="1" smtClean="0"/>
              <a:t>diversity</a:t>
            </a:r>
            <a:r>
              <a:rPr lang="fr-CH" sz="1600" dirty="0"/>
              <a:t> </a:t>
            </a:r>
            <a:r>
              <a:rPr lang="fr-CH" sz="1600" dirty="0" err="1" smtClean="0"/>
              <a:t>characterized</a:t>
            </a:r>
            <a:r>
              <a:rPr lang="fr-CH" sz="1600" dirty="0" smtClean="0"/>
              <a:t> by a mix of </a:t>
            </a:r>
            <a:r>
              <a:rPr lang="fr-CH" sz="1600" dirty="0" err="1" smtClean="0"/>
              <a:t>theoretical</a:t>
            </a:r>
            <a:r>
              <a:rPr lang="fr-CH" sz="1600" dirty="0" smtClean="0"/>
              <a:t> and </a:t>
            </a:r>
            <a:r>
              <a:rPr lang="fr-CH" sz="1600" dirty="0" err="1" smtClean="0"/>
              <a:t>practical</a:t>
            </a:r>
            <a:r>
              <a:rPr lang="fr-CH" sz="1600" dirty="0" smtClean="0"/>
              <a:t> </a:t>
            </a:r>
            <a:r>
              <a:rPr lang="fr-CH" sz="1600" dirty="0" err="1" smtClean="0"/>
              <a:t>teaching</a:t>
            </a:r>
            <a:r>
              <a:rPr lang="fr-CH" sz="1600" dirty="0" smtClean="0"/>
              <a:t>, collective and </a:t>
            </a:r>
            <a:r>
              <a:rPr lang="fr-CH" sz="1600" dirty="0" err="1" smtClean="0"/>
              <a:t>individual</a:t>
            </a:r>
            <a:r>
              <a:rPr lang="fr-CH" sz="1600" dirty="0" smtClean="0"/>
              <a:t> </a:t>
            </a:r>
            <a:r>
              <a:rPr lang="fr-CH" sz="1600" dirty="0" err="1" smtClean="0"/>
              <a:t>work</a:t>
            </a:r>
            <a:r>
              <a:rPr lang="fr-CH" sz="1600" dirty="0" smtClean="0"/>
              <a:t>, as </a:t>
            </a:r>
            <a:r>
              <a:rPr lang="fr-CH" sz="1600" dirty="0" err="1" smtClean="0"/>
              <a:t>well</a:t>
            </a:r>
            <a:r>
              <a:rPr lang="fr-CH" sz="1600" dirty="0" smtClean="0"/>
              <a:t> as </a:t>
            </a:r>
            <a:r>
              <a:rPr lang="fr-CH" sz="1600" dirty="0" err="1" smtClean="0"/>
              <a:t>visits</a:t>
            </a:r>
            <a:r>
              <a:rPr lang="fr-CH" sz="1600" dirty="0" smtClean="0"/>
              <a:t> and hands-on </a:t>
            </a:r>
            <a:r>
              <a:rPr lang="fr-CH" sz="1600" dirty="0" err="1" smtClean="0"/>
              <a:t>activities</a:t>
            </a:r>
            <a:r>
              <a:rPr lang="fr-CH" sz="1600" dirty="0" smtClean="0"/>
              <a:t> in </a:t>
            </a:r>
            <a:r>
              <a:rPr lang="fr-CH" sz="1600" dirty="0" err="1" smtClean="0"/>
              <a:t>advanced</a:t>
            </a:r>
            <a:r>
              <a:rPr lang="fr-CH" sz="1600" dirty="0" smtClean="0"/>
              <a:t> </a:t>
            </a:r>
            <a:r>
              <a:rPr lang="fr-CH" sz="1600" dirty="0" err="1" smtClean="0"/>
              <a:t>laboratories</a:t>
            </a:r>
            <a:endParaRPr lang="fr-CH" sz="1600" dirty="0" smtClean="0"/>
          </a:p>
          <a:p>
            <a:r>
              <a:rPr lang="fr-CH" sz="1600" dirty="0" smtClean="0"/>
              <a:t>Networking </a:t>
            </a:r>
            <a:r>
              <a:rPr lang="fr-CH" sz="1600" dirty="0" err="1" smtClean="0"/>
              <a:t>with</a:t>
            </a:r>
            <a:r>
              <a:rPr lang="fr-CH" sz="1600" dirty="0" smtClean="0"/>
              <a:t> </a:t>
            </a:r>
            <a:r>
              <a:rPr lang="fr-CH" sz="1600" dirty="0" err="1" smtClean="0"/>
              <a:t>other</a:t>
            </a:r>
            <a:r>
              <a:rPr lang="fr-CH" sz="1600" dirty="0" smtClean="0"/>
              <a:t> </a:t>
            </a:r>
            <a:r>
              <a:rPr lang="fr-CH" sz="1600" dirty="0" err="1" smtClean="0"/>
              <a:t>teaching</a:t>
            </a:r>
            <a:r>
              <a:rPr lang="fr-CH" sz="1600" dirty="0" smtClean="0"/>
              <a:t> initiatives </a:t>
            </a:r>
            <a:r>
              <a:rPr lang="fr-CH" sz="1600" dirty="0" err="1" smtClean="0"/>
              <a:t>is</a:t>
            </a:r>
            <a:r>
              <a:rPr lang="fr-CH" sz="1600" dirty="0" smtClean="0"/>
              <a:t> essential («feeder» </a:t>
            </a:r>
            <a:r>
              <a:rPr lang="fr-CH" sz="1600" dirty="0" err="1" smtClean="0"/>
              <a:t>schools</a:t>
            </a:r>
            <a:r>
              <a:rPr lang="fr-CH" sz="1600" dirty="0" smtClean="0"/>
              <a:t>)  </a:t>
            </a:r>
          </a:p>
          <a:p>
            <a:r>
              <a:rPr lang="fr-CH" sz="1600" dirty="0" err="1" smtClean="0"/>
              <a:t>With</a:t>
            </a:r>
            <a:r>
              <a:rPr lang="fr-CH" sz="1600" dirty="0" smtClean="0"/>
              <a:t> </a:t>
            </a:r>
            <a:r>
              <a:rPr lang="fr-CH" sz="1600" dirty="0" err="1" smtClean="0"/>
              <a:t>reduction</a:t>
            </a:r>
            <a:r>
              <a:rPr lang="fr-CH" sz="1600" dirty="0" smtClean="0"/>
              <a:t> of public subventions, JUAS’ business model </a:t>
            </a:r>
            <a:r>
              <a:rPr lang="fr-CH" sz="1600" dirty="0" err="1" smtClean="0"/>
              <a:t>may</a:t>
            </a:r>
            <a:r>
              <a:rPr lang="fr-CH" sz="1600" dirty="0" smtClean="0"/>
              <a:t> have to </a:t>
            </a:r>
            <a:r>
              <a:rPr lang="fr-CH" sz="1600" dirty="0" err="1" smtClean="0"/>
              <a:t>be</a:t>
            </a:r>
            <a:r>
              <a:rPr lang="fr-CH" sz="1600" dirty="0" smtClean="0"/>
              <a:t> </a:t>
            </a:r>
            <a:r>
              <a:rPr lang="fr-CH" sz="1600" dirty="0" err="1" smtClean="0"/>
              <a:t>adapted</a:t>
            </a:r>
            <a:endParaRPr lang="fr-CH" sz="1600" dirty="0" smtClean="0"/>
          </a:p>
          <a:p>
            <a:pPr lvl="1"/>
            <a:r>
              <a:rPr lang="fr-CH" sz="1400" dirty="0" err="1" smtClean="0"/>
              <a:t>Optimization</a:t>
            </a:r>
            <a:r>
              <a:rPr lang="fr-CH" sz="1400" dirty="0" smtClean="0"/>
              <a:t> of </a:t>
            </a:r>
            <a:r>
              <a:rPr lang="fr-CH" sz="1400" dirty="0" err="1" smtClean="0"/>
              <a:t>residential</a:t>
            </a:r>
            <a:r>
              <a:rPr lang="fr-CH" sz="1400" dirty="0" smtClean="0"/>
              <a:t> </a:t>
            </a:r>
            <a:r>
              <a:rPr lang="fr-CH" sz="1400" dirty="0" err="1" smtClean="0"/>
              <a:t>activities</a:t>
            </a:r>
            <a:r>
              <a:rPr lang="fr-CH" sz="1400" dirty="0" smtClean="0"/>
              <a:t> and use of distance </a:t>
            </a:r>
            <a:r>
              <a:rPr lang="fr-CH" sz="1400" dirty="0" err="1" smtClean="0"/>
              <a:t>learning</a:t>
            </a:r>
            <a:r>
              <a:rPr lang="fr-CH" sz="1400" dirty="0" smtClean="0"/>
              <a:t> (</a:t>
            </a:r>
            <a:r>
              <a:rPr lang="fr-CH" sz="1400" dirty="0" err="1" smtClean="0"/>
              <a:t>MOOCs</a:t>
            </a:r>
            <a:r>
              <a:rPr lang="fr-CH" sz="1400" dirty="0" smtClean="0"/>
              <a:t>)</a:t>
            </a:r>
          </a:p>
          <a:p>
            <a:pPr lvl="1"/>
            <a:r>
              <a:rPr lang="fr-CH" sz="1400" dirty="0" err="1"/>
              <a:t>R</a:t>
            </a:r>
            <a:r>
              <a:rPr lang="fr-CH" sz="1400" dirty="0" err="1" smtClean="0"/>
              <a:t>evision</a:t>
            </a:r>
            <a:r>
              <a:rPr lang="fr-CH" sz="1400" dirty="0" smtClean="0"/>
              <a:t> of </a:t>
            </a:r>
            <a:r>
              <a:rPr lang="fr-CH" sz="1400" dirty="0" err="1" smtClean="0"/>
              <a:t>tuition</a:t>
            </a:r>
            <a:r>
              <a:rPr lang="fr-CH" sz="1400" dirty="0" smtClean="0"/>
              <a:t> </a:t>
            </a:r>
            <a:r>
              <a:rPr lang="fr-CH" sz="1400" dirty="0" err="1" smtClean="0"/>
              <a:t>fees</a:t>
            </a:r>
            <a:endParaRPr lang="fr-CH" sz="1400" dirty="0" smtClean="0"/>
          </a:p>
          <a:p>
            <a:pPr lvl="1"/>
            <a:r>
              <a:rPr lang="fr-CH" sz="1400" dirty="0" err="1" smtClean="0"/>
              <a:t>Increased</a:t>
            </a:r>
            <a:r>
              <a:rPr lang="fr-CH" sz="1400" dirty="0" smtClean="0"/>
              <a:t> support </a:t>
            </a:r>
            <a:r>
              <a:rPr lang="fr-CH" sz="1400" dirty="0" err="1" smtClean="0"/>
              <a:t>from</a:t>
            </a:r>
            <a:r>
              <a:rPr lang="fr-CH" sz="1400" dirty="0" smtClean="0"/>
              <a:t> </a:t>
            </a:r>
            <a:r>
              <a:rPr lang="fr-CH" sz="1400" dirty="0" err="1" smtClean="0"/>
              <a:t>industrial</a:t>
            </a:r>
            <a:r>
              <a:rPr lang="fr-CH" sz="1400" dirty="0" smtClean="0"/>
              <a:t> </a:t>
            </a:r>
            <a:r>
              <a:rPr lang="fr-CH" sz="1400" dirty="0" err="1" smtClean="0"/>
              <a:t>companies</a:t>
            </a:r>
            <a:endParaRPr lang="fr-CH" sz="1400" dirty="0" smtClean="0"/>
          </a:p>
          <a:p>
            <a:endParaRPr lang="fr-CH" sz="1600" dirty="0"/>
          </a:p>
          <a:p>
            <a:endParaRPr lang="fr-CH" sz="1600" dirty="0" smtClean="0"/>
          </a:p>
          <a:p>
            <a:endParaRPr lang="fr-CH" sz="1600" dirty="0" smtClean="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21</a:t>
            </a:fld>
            <a:endParaRPr lang="en-US"/>
          </a:p>
        </p:txBody>
      </p:sp>
    </p:spTree>
    <p:extLst>
      <p:ext uri="{BB962C8B-B14F-4D97-AF65-F5344CB8AC3E}">
        <p14:creationId xmlns:p14="http://schemas.microsoft.com/office/powerpoint/2010/main" val="11830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a:t>ESI-JUAS web site</a:t>
            </a:r>
            <a:br>
              <a:rPr lang="fr-CH" sz="2000" dirty="0"/>
            </a:br>
            <a:r>
              <a:rPr lang="fr-CH" sz="1800" dirty="0"/>
              <a:t>http://www.esi-archamps.eu/Thematic-Schools/JUAS</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22</a:t>
            </a:fld>
            <a:endParaRPr lang="en-US"/>
          </a:p>
        </p:txBody>
      </p:sp>
      <p:pic>
        <p:nvPicPr>
          <p:cNvPr id="6" name="Picture 5"/>
          <p:cNvPicPr>
            <a:picLocks noChangeAspect="1"/>
          </p:cNvPicPr>
          <p:nvPr/>
        </p:nvPicPr>
        <p:blipFill>
          <a:blip r:embed="rId2"/>
          <a:stretch>
            <a:fillRect/>
          </a:stretch>
        </p:blipFill>
        <p:spPr>
          <a:xfrm>
            <a:off x="409959" y="1608457"/>
            <a:ext cx="8324081" cy="4680000"/>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3131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ESI </a:t>
            </a:r>
            <a:r>
              <a:rPr lang="fr-CH" sz="2000" dirty="0" err="1" smtClean="0"/>
              <a:t>Archamps</a:t>
            </a:r>
            <a:r>
              <a:rPr lang="fr-CH" sz="2000" dirty="0" smtClean="0"/>
              <a:t> Technopole</a:t>
            </a:r>
            <a:br>
              <a:rPr lang="fr-CH" sz="2000" dirty="0" smtClean="0"/>
            </a:br>
            <a:r>
              <a:rPr lang="fr-CH" sz="2000" dirty="0" smtClean="0"/>
              <a:t>Host of JUAS</a:t>
            </a:r>
            <a:endParaRPr lang="en-GB" sz="20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3</a:t>
            </a:fld>
            <a:endParaRPr lang="en-US"/>
          </a:p>
        </p:txBody>
      </p:sp>
      <p:pic>
        <p:nvPicPr>
          <p:cNvPr id="7" name="Picture 6"/>
          <p:cNvPicPr>
            <a:picLocks noChangeAspect="1"/>
          </p:cNvPicPr>
          <p:nvPr/>
        </p:nvPicPr>
        <p:blipFill>
          <a:blip r:embed="rId2"/>
          <a:stretch>
            <a:fillRect/>
          </a:stretch>
        </p:blipFill>
        <p:spPr>
          <a:xfrm>
            <a:off x="255610" y="1490356"/>
            <a:ext cx="6040313" cy="4026875"/>
          </a:xfrm>
          <a:prstGeom prst="rect">
            <a:avLst/>
          </a:prstGeom>
        </p:spPr>
      </p:pic>
      <p:pic>
        <p:nvPicPr>
          <p:cNvPr id="8" name="Picture 7"/>
          <p:cNvPicPr>
            <a:picLocks noChangeAspect="1"/>
          </p:cNvPicPr>
          <p:nvPr/>
        </p:nvPicPr>
        <p:blipFill>
          <a:blip r:embed="rId3"/>
          <a:stretch>
            <a:fillRect/>
          </a:stretch>
        </p:blipFill>
        <p:spPr>
          <a:xfrm>
            <a:off x="5641776" y="3823664"/>
            <a:ext cx="3250704" cy="2413648"/>
          </a:xfrm>
          <a:prstGeom prst="rect">
            <a:avLst/>
          </a:prstGeom>
        </p:spPr>
      </p:pic>
      <p:cxnSp>
        <p:nvCxnSpPr>
          <p:cNvPr id="9" name="Straight Connector 8"/>
          <p:cNvCxnSpPr/>
          <p:nvPr/>
        </p:nvCxnSpPr>
        <p:spPr>
          <a:xfrm>
            <a:off x="4703230" y="3503793"/>
            <a:ext cx="944043" cy="3171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7" idx="3"/>
          </p:cNvCxnSpPr>
          <p:nvPr/>
        </p:nvCxnSpPr>
        <p:spPr>
          <a:xfrm>
            <a:off x="4167676" y="4289765"/>
            <a:ext cx="1474100" cy="19475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836213" y="1844824"/>
            <a:ext cx="439553" cy="3463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10052" y="2564904"/>
            <a:ext cx="621588" cy="824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57200" y="3343348"/>
            <a:ext cx="505704" cy="35897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03848" y="1556792"/>
            <a:ext cx="1440160" cy="369332"/>
          </a:xfrm>
          <a:prstGeom prst="rect">
            <a:avLst/>
          </a:prstGeom>
          <a:noFill/>
        </p:spPr>
        <p:txBody>
          <a:bodyPr wrap="square" rtlCol="0">
            <a:spAutoFit/>
          </a:bodyPr>
          <a:lstStyle/>
          <a:p>
            <a:pPr algn="ctr"/>
            <a:r>
              <a:rPr lang="fr-CH" b="1" dirty="0" smtClean="0">
                <a:solidFill>
                  <a:srgbClr val="FFFF00"/>
                </a:solidFill>
                <a:latin typeface="+mn-lt"/>
              </a:rPr>
              <a:t>Chamonix</a:t>
            </a:r>
            <a:endParaRPr lang="en-GB" b="1" dirty="0">
              <a:solidFill>
                <a:srgbClr val="FFFF00"/>
              </a:solidFill>
              <a:latin typeface="+mn-lt"/>
            </a:endParaRPr>
          </a:p>
        </p:txBody>
      </p:sp>
      <p:sp>
        <p:nvSpPr>
          <p:cNvPr id="25" name="TextBox 24"/>
          <p:cNvSpPr txBox="1"/>
          <p:nvPr/>
        </p:nvSpPr>
        <p:spPr>
          <a:xfrm>
            <a:off x="169168" y="3717032"/>
            <a:ext cx="1162472" cy="369332"/>
          </a:xfrm>
          <a:prstGeom prst="rect">
            <a:avLst/>
          </a:prstGeom>
          <a:noFill/>
        </p:spPr>
        <p:txBody>
          <a:bodyPr wrap="square" rtlCol="0">
            <a:spAutoFit/>
          </a:bodyPr>
          <a:lstStyle/>
          <a:p>
            <a:pPr algn="ctr"/>
            <a:r>
              <a:rPr lang="fr-CH" b="1" dirty="0" smtClean="0">
                <a:solidFill>
                  <a:srgbClr val="FFFF00"/>
                </a:solidFill>
                <a:latin typeface="+mn-lt"/>
              </a:rPr>
              <a:t>Paris</a:t>
            </a:r>
            <a:endParaRPr lang="en-GB" b="1" dirty="0">
              <a:solidFill>
                <a:srgbClr val="FFFF00"/>
              </a:solidFill>
              <a:latin typeface="+mn-lt"/>
            </a:endParaRPr>
          </a:p>
        </p:txBody>
      </p:sp>
      <p:sp>
        <p:nvSpPr>
          <p:cNvPr id="26" name="TextBox 25"/>
          <p:cNvSpPr txBox="1"/>
          <p:nvPr/>
        </p:nvSpPr>
        <p:spPr>
          <a:xfrm>
            <a:off x="229777" y="2107487"/>
            <a:ext cx="1440160" cy="369332"/>
          </a:xfrm>
          <a:prstGeom prst="rect">
            <a:avLst/>
          </a:prstGeom>
          <a:noFill/>
        </p:spPr>
        <p:txBody>
          <a:bodyPr wrap="square" rtlCol="0">
            <a:spAutoFit/>
          </a:bodyPr>
          <a:lstStyle/>
          <a:p>
            <a:pPr algn="ctr"/>
            <a:r>
              <a:rPr lang="fr-CH" b="1" dirty="0" smtClean="0">
                <a:solidFill>
                  <a:srgbClr val="FFFF00"/>
                </a:solidFill>
                <a:latin typeface="+mn-lt"/>
              </a:rPr>
              <a:t>Geneva</a:t>
            </a:r>
            <a:endParaRPr lang="en-GB" b="1" dirty="0">
              <a:solidFill>
                <a:srgbClr val="FFFF00"/>
              </a:solidFill>
              <a:latin typeface="+mn-lt"/>
            </a:endParaRPr>
          </a:p>
        </p:txBody>
      </p:sp>
      <p:sp>
        <p:nvSpPr>
          <p:cNvPr id="27" name="Oval 26"/>
          <p:cNvSpPr/>
          <p:nvPr/>
        </p:nvSpPr>
        <p:spPr>
          <a:xfrm>
            <a:off x="3995936" y="3503793"/>
            <a:ext cx="1172716" cy="92082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6321755" y="3450486"/>
            <a:ext cx="2638463" cy="338554"/>
          </a:xfrm>
          <a:prstGeom prst="rect">
            <a:avLst/>
          </a:prstGeom>
          <a:noFill/>
        </p:spPr>
        <p:txBody>
          <a:bodyPr wrap="square" rtlCol="0">
            <a:spAutoFit/>
          </a:bodyPr>
          <a:lstStyle/>
          <a:p>
            <a:r>
              <a:rPr lang="fr-CH" sz="1600" dirty="0" smtClean="0">
                <a:latin typeface="+mn-lt"/>
              </a:rPr>
              <a:t>«Mont Blanc I» building</a:t>
            </a:r>
            <a:endParaRPr lang="en-GB" sz="1600" dirty="0">
              <a:latin typeface="+mn-lt"/>
            </a:endParaRPr>
          </a:p>
        </p:txBody>
      </p:sp>
    </p:spTree>
    <p:extLst>
      <p:ext uri="{BB962C8B-B14F-4D97-AF65-F5344CB8AC3E}">
        <p14:creationId xmlns:p14="http://schemas.microsoft.com/office/powerpoint/2010/main" val="2691121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ESI </a:t>
            </a:r>
            <a:r>
              <a:rPr lang="fr-CH" sz="2000" dirty="0" err="1" smtClean="0"/>
              <a:t>Archamps</a:t>
            </a:r>
            <a:r>
              <a:rPr lang="fr-CH" sz="2000" dirty="0" smtClean="0"/>
              <a:t> Technopole</a:t>
            </a:r>
            <a:br>
              <a:rPr lang="fr-CH" sz="2000" dirty="0" smtClean="0"/>
            </a:br>
            <a:r>
              <a:rPr lang="fr-CH" sz="2000" dirty="0" smtClean="0"/>
              <a:t>Host of JUAS</a:t>
            </a:r>
            <a:endParaRPr lang="en-GB" sz="20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4</a:t>
            </a:fld>
            <a:endParaRPr lang="en-US"/>
          </a:p>
        </p:txBody>
      </p:sp>
      <p:pic>
        <p:nvPicPr>
          <p:cNvPr id="9" name="Picture 8"/>
          <p:cNvPicPr>
            <a:picLocks noChangeAspect="1"/>
          </p:cNvPicPr>
          <p:nvPr/>
        </p:nvPicPr>
        <p:blipFill>
          <a:blip r:embed="rId2"/>
          <a:stretch>
            <a:fillRect/>
          </a:stretch>
        </p:blipFill>
        <p:spPr>
          <a:xfrm>
            <a:off x="4750071" y="1772816"/>
            <a:ext cx="4086779" cy="3060000"/>
          </a:xfrm>
          <a:prstGeom prst="rect">
            <a:avLst/>
          </a:prstGeom>
        </p:spPr>
      </p:pic>
      <p:pic>
        <p:nvPicPr>
          <p:cNvPr id="3" name="Picture 2"/>
          <p:cNvPicPr>
            <a:picLocks noChangeAspect="1"/>
          </p:cNvPicPr>
          <p:nvPr/>
        </p:nvPicPr>
        <p:blipFill>
          <a:blip r:embed="rId3"/>
          <a:stretch>
            <a:fillRect/>
          </a:stretch>
        </p:blipFill>
        <p:spPr>
          <a:xfrm>
            <a:off x="323528" y="1772816"/>
            <a:ext cx="4073179" cy="3060000"/>
          </a:xfrm>
          <a:prstGeom prst="rect">
            <a:avLst/>
          </a:prstGeom>
        </p:spPr>
      </p:pic>
      <p:pic>
        <p:nvPicPr>
          <p:cNvPr id="10" name="Picture 9"/>
          <p:cNvPicPr>
            <a:picLocks noChangeAspect="1"/>
          </p:cNvPicPr>
          <p:nvPr/>
        </p:nvPicPr>
        <p:blipFill>
          <a:blip r:embed="rId4"/>
          <a:stretch>
            <a:fillRect/>
          </a:stretch>
        </p:blipFill>
        <p:spPr>
          <a:xfrm>
            <a:off x="3305800" y="4365104"/>
            <a:ext cx="2400000" cy="1800000"/>
          </a:xfrm>
          <a:prstGeom prst="rect">
            <a:avLst/>
          </a:prstGeom>
        </p:spPr>
      </p:pic>
      <p:sp>
        <p:nvSpPr>
          <p:cNvPr id="7" name="TextBox 6"/>
          <p:cNvSpPr txBox="1"/>
          <p:nvPr/>
        </p:nvSpPr>
        <p:spPr>
          <a:xfrm>
            <a:off x="323528" y="4832816"/>
            <a:ext cx="2376264" cy="338554"/>
          </a:xfrm>
          <a:prstGeom prst="rect">
            <a:avLst/>
          </a:prstGeom>
          <a:noFill/>
        </p:spPr>
        <p:txBody>
          <a:bodyPr wrap="square" rtlCol="0">
            <a:spAutoFit/>
          </a:bodyPr>
          <a:lstStyle/>
          <a:p>
            <a:r>
              <a:rPr lang="fr-CH" sz="1600" dirty="0" smtClean="0"/>
              <a:t>Lecture hall</a:t>
            </a:r>
            <a:endParaRPr lang="en-GB" sz="1600" dirty="0"/>
          </a:p>
        </p:txBody>
      </p:sp>
      <p:sp>
        <p:nvSpPr>
          <p:cNvPr id="11" name="TextBox 10"/>
          <p:cNvSpPr txBox="1"/>
          <p:nvPr/>
        </p:nvSpPr>
        <p:spPr>
          <a:xfrm>
            <a:off x="6948264" y="4832816"/>
            <a:ext cx="1888586" cy="338554"/>
          </a:xfrm>
          <a:prstGeom prst="rect">
            <a:avLst/>
          </a:prstGeom>
          <a:noFill/>
        </p:spPr>
        <p:txBody>
          <a:bodyPr wrap="square" rtlCol="0">
            <a:spAutoFit/>
          </a:bodyPr>
          <a:lstStyle/>
          <a:p>
            <a:pPr algn="r"/>
            <a:r>
              <a:rPr lang="fr-CH" sz="1600" dirty="0" smtClean="0"/>
              <a:t>Computer room</a:t>
            </a:r>
            <a:endParaRPr lang="en-GB" sz="1600" dirty="0"/>
          </a:p>
        </p:txBody>
      </p:sp>
      <p:sp>
        <p:nvSpPr>
          <p:cNvPr id="12" name="TextBox 11"/>
          <p:cNvSpPr txBox="1"/>
          <p:nvPr/>
        </p:nvSpPr>
        <p:spPr>
          <a:xfrm>
            <a:off x="5724128" y="5805264"/>
            <a:ext cx="2376264" cy="338554"/>
          </a:xfrm>
          <a:prstGeom prst="rect">
            <a:avLst/>
          </a:prstGeom>
          <a:noFill/>
        </p:spPr>
        <p:txBody>
          <a:bodyPr wrap="square" rtlCol="0">
            <a:spAutoFit/>
          </a:bodyPr>
          <a:lstStyle/>
          <a:p>
            <a:r>
              <a:rPr lang="fr-CH" sz="1600" dirty="0" err="1" smtClean="0"/>
              <a:t>Student</a:t>
            </a:r>
            <a:r>
              <a:rPr lang="fr-CH" sz="1600" dirty="0" smtClean="0"/>
              <a:t> foyer</a:t>
            </a:r>
            <a:endParaRPr lang="en-GB" sz="1600" dirty="0"/>
          </a:p>
        </p:txBody>
      </p:sp>
    </p:spTree>
    <p:extLst>
      <p:ext uri="{BB962C8B-B14F-4D97-AF65-F5344CB8AC3E}">
        <p14:creationId xmlns:p14="http://schemas.microsoft.com/office/powerpoint/2010/main" val="399018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JUAS mission</a:t>
            </a:r>
            <a:endParaRPr lang="en-GB" sz="2000" dirty="0"/>
          </a:p>
        </p:txBody>
      </p:sp>
      <p:sp>
        <p:nvSpPr>
          <p:cNvPr id="3" name="Content Placeholder 2"/>
          <p:cNvSpPr>
            <a:spLocks noGrp="1"/>
          </p:cNvSpPr>
          <p:nvPr>
            <p:ph idx="1"/>
          </p:nvPr>
        </p:nvSpPr>
        <p:spPr>
          <a:xfrm>
            <a:off x="323850" y="1700808"/>
            <a:ext cx="8496300" cy="4608512"/>
          </a:xfrm>
        </p:spPr>
        <p:txBody>
          <a:bodyPr/>
          <a:lstStyle/>
          <a:p>
            <a:r>
              <a:rPr lang="en-US" sz="1600" dirty="0" smtClean="0"/>
              <a:t>Invented a century ago as instruments of basic science, particle accelerators have also become essential tools of applied science, engineering and medicine. There are today more than 30’000 particle accelerators in operation worldwide. Their </a:t>
            </a:r>
            <a:r>
              <a:rPr lang="en-US" sz="1600" dirty="0"/>
              <a:t>design, construction and operation have developed into a specific domain of science and </a:t>
            </a:r>
            <a:r>
              <a:rPr lang="en-US" sz="1600" dirty="0" smtClean="0"/>
              <a:t>technology, resulting in a growing demand for training</a:t>
            </a:r>
          </a:p>
          <a:p>
            <a:r>
              <a:rPr lang="en-US" sz="1600" dirty="0" smtClean="0"/>
              <a:t>The mission of the Joint Universities Accelerator School (JUAS) is primarily to train graduate students from its Partner Universities in the science, technology and applications of particle accelerators</a:t>
            </a:r>
          </a:p>
          <a:p>
            <a:r>
              <a:rPr lang="en-US" sz="1600" dirty="0" smtClean="0"/>
              <a:t>For this purpose, JUAS holds two five-week courses yearly </a:t>
            </a:r>
            <a:r>
              <a:rPr lang="en-US" sz="1600" dirty="0"/>
              <a:t>at the European Scientific Institute (ESI) in </a:t>
            </a:r>
            <a:r>
              <a:rPr lang="en-US" sz="1600" dirty="0" err="1" smtClean="0"/>
              <a:t>Archamps</a:t>
            </a:r>
            <a:r>
              <a:rPr lang="en-US" sz="1600" dirty="0" smtClean="0"/>
              <a:t>, taught by renowned experts from universities and laboratories </a:t>
            </a:r>
            <a:r>
              <a:rPr lang="en-GB" sz="1600" dirty="0"/>
              <a:t>and accredited by the Partner Universities:</a:t>
            </a:r>
            <a:endParaRPr lang="en-US" sz="1600" dirty="0" smtClean="0"/>
          </a:p>
          <a:p>
            <a:pPr lvl="1"/>
            <a:r>
              <a:rPr lang="en-US" sz="1400" dirty="0" smtClean="0"/>
              <a:t>A course on the Science of Particle Accelerators</a:t>
            </a:r>
          </a:p>
          <a:p>
            <a:pPr lvl="1"/>
            <a:r>
              <a:rPr lang="en-US" sz="1400" dirty="0" smtClean="0"/>
              <a:t>A course on the Technology and Applications of Particle Accelerators</a:t>
            </a:r>
          </a:p>
          <a:p>
            <a:r>
              <a:rPr lang="en-US" sz="1600" dirty="0" smtClean="0"/>
              <a:t>Depending on the availability of places, JUAS also welcomes graduate students from other universities as well as professionals</a:t>
            </a:r>
          </a:p>
          <a:p>
            <a:r>
              <a:rPr lang="en-US" sz="1600" dirty="0" smtClean="0"/>
              <a:t>Additionally, JUAS contributes to knowledge dissemination and outreach in the field of particle accelerators   </a:t>
            </a:r>
            <a:endParaRPr lang="en-US" sz="16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5</a:t>
            </a:fld>
            <a:endParaRPr lang="en-US"/>
          </a:p>
        </p:txBody>
      </p:sp>
    </p:spTree>
    <p:extLst>
      <p:ext uri="{BB962C8B-B14F-4D97-AF65-F5344CB8AC3E}">
        <p14:creationId xmlns:p14="http://schemas.microsoft.com/office/powerpoint/2010/main" val="34300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16 Partner </a:t>
            </a:r>
            <a:r>
              <a:rPr lang="fr-CH" sz="2000" dirty="0" err="1" smtClean="0"/>
              <a:t>Universities</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6</a:t>
            </a:fld>
            <a:endParaRPr lang="en-US"/>
          </a:p>
        </p:txBody>
      </p:sp>
      <p:pic>
        <p:nvPicPr>
          <p:cNvPr id="6" name="Image 1"/>
          <p:cNvPicPr>
            <a:picLocks noChangeAspect="1"/>
          </p:cNvPicPr>
          <p:nvPr/>
        </p:nvPicPr>
        <p:blipFill rotWithShape="1">
          <a:blip r:embed="rId2" cstate="print">
            <a:extLst>
              <a:ext uri="{28A0092B-C50C-407E-A947-70E740481C1C}">
                <a14:useLocalDpi xmlns:a14="http://schemas.microsoft.com/office/drawing/2010/main" val="0"/>
              </a:ext>
            </a:extLst>
          </a:blip>
          <a:srcRect l="13553" t="16762" r="10239" b="16761"/>
          <a:stretch/>
        </p:blipFill>
        <p:spPr>
          <a:xfrm>
            <a:off x="2710149" y="3046145"/>
            <a:ext cx="1433237" cy="810090"/>
          </a:xfrm>
          <a:prstGeom prst="rect">
            <a:avLst/>
          </a:prstGeom>
        </p:spPr>
      </p:pic>
      <p:pic>
        <p:nvPicPr>
          <p:cNvPr id="7" name="Image 3"/>
          <p:cNvPicPr>
            <a:picLocks noChangeAspect="1"/>
          </p:cNvPicPr>
          <p:nvPr/>
        </p:nvPicPr>
        <p:blipFill rotWithShape="1">
          <a:blip r:embed="rId3" cstate="print">
            <a:extLst>
              <a:ext uri="{28A0092B-C50C-407E-A947-70E740481C1C}">
                <a14:useLocalDpi xmlns:a14="http://schemas.microsoft.com/office/drawing/2010/main" val="0"/>
              </a:ext>
            </a:extLst>
          </a:blip>
          <a:srcRect t="30462" b="30462"/>
          <a:stretch/>
        </p:blipFill>
        <p:spPr>
          <a:xfrm>
            <a:off x="6154991" y="3125475"/>
            <a:ext cx="2378855" cy="557813"/>
          </a:xfrm>
          <a:prstGeom prst="rect">
            <a:avLst/>
          </a:prstGeom>
        </p:spPr>
      </p:pic>
      <p:pic>
        <p:nvPicPr>
          <p:cNvPr id="8"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005863"/>
            <a:ext cx="1640014" cy="683339"/>
          </a:xfrm>
          <a:prstGeom prst="rect">
            <a:avLst/>
          </a:prstGeom>
        </p:spPr>
      </p:pic>
      <p:pic>
        <p:nvPicPr>
          <p:cNvPr id="9"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8715" y="5058398"/>
            <a:ext cx="1412098" cy="860708"/>
          </a:xfrm>
          <a:prstGeom prst="rect">
            <a:avLst/>
          </a:prstGeom>
        </p:spPr>
      </p:pic>
      <p:pic>
        <p:nvPicPr>
          <p:cNvPr id="10"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313" y="2015392"/>
            <a:ext cx="1307072" cy="874379"/>
          </a:xfrm>
          <a:prstGeom prst="rect">
            <a:avLst/>
          </a:prstGeom>
        </p:spPr>
      </p:pic>
      <p:pic>
        <p:nvPicPr>
          <p:cNvPr id="11"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5171" y="4047341"/>
            <a:ext cx="1321462" cy="660731"/>
          </a:xfrm>
          <a:prstGeom prst="rect">
            <a:avLst/>
          </a:prstGeom>
        </p:spPr>
      </p:pic>
      <p:pic>
        <p:nvPicPr>
          <p:cNvPr id="12" name="Image 9"/>
          <p:cNvPicPr>
            <a:picLocks noChangeAspect="1"/>
          </p:cNvPicPr>
          <p:nvPr/>
        </p:nvPicPr>
        <p:blipFill rotWithShape="1">
          <a:blip r:embed="rId8" cstate="print">
            <a:extLst>
              <a:ext uri="{28A0092B-C50C-407E-A947-70E740481C1C}">
                <a14:useLocalDpi xmlns:a14="http://schemas.microsoft.com/office/drawing/2010/main" val="0"/>
              </a:ext>
            </a:extLst>
          </a:blip>
          <a:srcRect l="7992" t="23226" r="10148" b="23509"/>
          <a:stretch/>
        </p:blipFill>
        <p:spPr>
          <a:xfrm>
            <a:off x="683568" y="3109514"/>
            <a:ext cx="1902188" cy="505269"/>
          </a:xfrm>
          <a:prstGeom prst="rect">
            <a:avLst/>
          </a:prstGeom>
        </p:spPr>
      </p:pic>
      <p:pic>
        <p:nvPicPr>
          <p:cNvPr id="13" name="Image 10"/>
          <p:cNvPicPr>
            <a:picLocks noChangeAspect="1"/>
          </p:cNvPicPr>
          <p:nvPr/>
        </p:nvPicPr>
        <p:blipFill rotWithShape="1">
          <a:blip r:embed="rId9" cstate="print">
            <a:extLst>
              <a:ext uri="{28A0092B-C50C-407E-A947-70E740481C1C}">
                <a14:useLocalDpi xmlns:a14="http://schemas.microsoft.com/office/drawing/2010/main" val="0"/>
              </a:ext>
            </a:extLst>
          </a:blip>
          <a:srcRect t="16843" b="18950"/>
          <a:stretch/>
        </p:blipFill>
        <p:spPr>
          <a:xfrm>
            <a:off x="2748741" y="5013805"/>
            <a:ext cx="2195817" cy="603497"/>
          </a:xfrm>
          <a:prstGeom prst="rect">
            <a:avLst/>
          </a:prstGeom>
        </p:spPr>
      </p:pic>
      <p:pic>
        <p:nvPicPr>
          <p:cNvPr id="14" name="Imag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7731" y="2070175"/>
            <a:ext cx="2260320" cy="696117"/>
          </a:xfrm>
          <a:prstGeom prst="rect">
            <a:avLst/>
          </a:prstGeom>
        </p:spPr>
      </p:pic>
      <p:pic>
        <p:nvPicPr>
          <p:cNvPr id="15" name="Image 16"/>
          <p:cNvPicPr>
            <a:picLocks noChangeAspect="1"/>
          </p:cNvPicPr>
          <p:nvPr/>
        </p:nvPicPr>
        <p:blipFill rotWithShape="1">
          <a:blip r:embed="rId11" cstate="print">
            <a:extLst>
              <a:ext uri="{28A0092B-C50C-407E-A947-70E740481C1C}">
                <a14:useLocalDpi xmlns:a14="http://schemas.microsoft.com/office/drawing/2010/main" val="0"/>
              </a:ext>
            </a:extLst>
          </a:blip>
          <a:srcRect l="8848" t="10173" r="7684" b="12373"/>
          <a:stretch/>
        </p:blipFill>
        <p:spPr>
          <a:xfrm>
            <a:off x="4224323" y="2042726"/>
            <a:ext cx="1440468" cy="781968"/>
          </a:xfrm>
          <a:prstGeom prst="rect">
            <a:avLst/>
          </a:prstGeom>
        </p:spPr>
      </p:pic>
      <p:pic>
        <p:nvPicPr>
          <p:cNvPr id="16" name="Imag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0640" y="5058401"/>
            <a:ext cx="1895117" cy="594593"/>
          </a:xfrm>
          <a:prstGeom prst="rect">
            <a:avLst/>
          </a:prstGeom>
        </p:spPr>
      </p:pic>
      <p:pic>
        <p:nvPicPr>
          <p:cNvPr id="17" name="Imag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27100" y="4081254"/>
            <a:ext cx="1871886" cy="558563"/>
          </a:xfrm>
          <a:prstGeom prst="rect">
            <a:avLst/>
          </a:prstGeom>
        </p:spPr>
      </p:pic>
      <p:pic>
        <p:nvPicPr>
          <p:cNvPr id="18" name="Imag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49278" y="3877341"/>
            <a:ext cx="1277226" cy="711847"/>
          </a:xfrm>
          <a:prstGeom prst="rect">
            <a:avLst/>
          </a:prstGeom>
        </p:spPr>
      </p:pic>
      <p:pic>
        <p:nvPicPr>
          <p:cNvPr id="19" name="Imag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82005" y="3132929"/>
            <a:ext cx="1736563" cy="564081"/>
          </a:xfrm>
          <a:prstGeom prst="rect">
            <a:avLst/>
          </a:prstGeom>
        </p:spPr>
      </p:pic>
      <p:pic>
        <p:nvPicPr>
          <p:cNvPr id="20" name="Picture 2" descr="See original imag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803" t="6173" r="13912" b="-1"/>
          <a:stretch/>
        </p:blipFill>
        <p:spPr bwMode="auto">
          <a:xfrm>
            <a:off x="705818" y="1916832"/>
            <a:ext cx="1467904" cy="10238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ee original im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43741" y="5142586"/>
            <a:ext cx="2467778" cy="41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93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9"/>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22 Sponsor Institutes and </a:t>
            </a:r>
            <a:r>
              <a:rPr lang="fr-CH" sz="2000" dirty="0" err="1" smtClean="0"/>
              <a:t>European</a:t>
            </a:r>
            <a:r>
              <a:rPr lang="fr-CH" sz="2000" dirty="0" smtClean="0"/>
              <a:t> Programs</a:t>
            </a:r>
            <a:endParaRPr lang="en-GB" sz="2000" dirty="0"/>
          </a:p>
        </p:txBody>
      </p:sp>
      <p:sp>
        <p:nvSpPr>
          <p:cNvPr id="3" name="Date Placeholder 2"/>
          <p:cNvSpPr>
            <a:spLocks noGrp="1"/>
          </p:cNvSpPr>
          <p:nvPr>
            <p:ph type="dt" sz="half" idx="10"/>
          </p:nvPr>
        </p:nvSpPr>
        <p:spPr/>
        <p:txBody>
          <a:bodyPr/>
          <a:lstStyle/>
          <a:p>
            <a:r>
              <a:rPr lang="en-US" smtClean="0"/>
              <a:t>Ph. Lebrun</a:t>
            </a:r>
            <a:endParaRPr lang="en-US"/>
          </a:p>
        </p:txBody>
      </p:sp>
      <p:sp>
        <p:nvSpPr>
          <p:cNvPr id="4" name="Footer Placeholder 3"/>
          <p:cNvSpPr>
            <a:spLocks noGrp="1"/>
          </p:cNvSpPr>
          <p:nvPr>
            <p:ph type="ftr" sz="quarter" idx="11"/>
          </p:nvPr>
        </p:nvSpPr>
        <p:spPr/>
        <p:txBody>
          <a:bodyPr/>
          <a:lstStyle/>
          <a:p>
            <a:r>
              <a:rPr lang="en-GB" smtClean="0"/>
              <a:t>CALIFES Workshop 161012</a:t>
            </a:r>
            <a:endParaRPr lang="en-US"/>
          </a:p>
        </p:txBody>
      </p:sp>
      <p:sp>
        <p:nvSpPr>
          <p:cNvPr id="5" name="Slide Number Placeholder 4"/>
          <p:cNvSpPr>
            <a:spLocks noGrp="1"/>
          </p:cNvSpPr>
          <p:nvPr>
            <p:ph type="sldNum" sz="quarter" idx="12"/>
          </p:nvPr>
        </p:nvSpPr>
        <p:spPr/>
        <p:txBody>
          <a:bodyPr/>
          <a:lstStyle/>
          <a:p>
            <a:fld id="{5AF06637-E496-4934-8F80-04F2992770ED}" type="slidenum">
              <a:rPr lang="en-US" smtClean="0"/>
              <a:pPr/>
              <a:t>7</a:t>
            </a:fld>
            <a:endParaRPr lang="en-US"/>
          </a:p>
        </p:txBody>
      </p:sp>
      <p:grpSp>
        <p:nvGrpSpPr>
          <p:cNvPr id="22" name="Groupe 6"/>
          <p:cNvGrpSpPr/>
          <p:nvPr/>
        </p:nvGrpSpPr>
        <p:grpSpPr>
          <a:xfrm>
            <a:off x="182723" y="1831373"/>
            <a:ext cx="8065282" cy="767057"/>
            <a:chOff x="1531340" y="1247558"/>
            <a:chExt cx="9861953" cy="1022742"/>
          </a:xfrm>
        </p:grpSpPr>
        <p:pic>
          <p:nvPicPr>
            <p:cNvPr id="23"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6740" y="1247558"/>
              <a:ext cx="848225" cy="1022742"/>
            </a:xfrm>
            <a:prstGeom prst="rect">
              <a:avLst/>
            </a:prstGeom>
          </p:spPr>
        </p:pic>
        <p:pic>
          <p:nvPicPr>
            <p:cNvPr id="24"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6993" y="1308453"/>
              <a:ext cx="934569" cy="885564"/>
            </a:xfrm>
            <a:prstGeom prst="rect">
              <a:avLst/>
            </a:prstGeom>
          </p:spPr>
        </p:pic>
        <p:pic>
          <p:nvPicPr>
            <p:cNvPr id="25"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0143" y="1344897"/>
              <a:ext cx="1617338" cy="910347"/>
            </a:xfrm>
            <a:prstGeom prst="rect">
              <a:avLst/>
            </a:prstGeom>
          </p:spPr>
        </p:pic>
        <p:pic>
          <p:nvPicPr>
            <p:cNvPr id="26"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8140" y="1454362"/>
              <a:ext cx="1679295" cy="567745"/>
            </a:xfrm>
            <a:prstGeom prst="rect">
              <a:avLst/>
            </a:prstGeom>
          </p:spPr>
        </p:pic>
        <p:sp>
          <p:nvSpPr>
            <p:cNvPr id="27" name="ZoneTexte 20"/>
            <p:cNvSpPr txBox="1"/>
            <p:nvPr/>
          </p:nvSpPr>
          <p:spPr>
            <a:xfrm>
              <a:off x="1531340" y="1444189"/>
              <a:ext cx="1316808" cy="553997"/>
            </a:xfrm>
            <a:prstGeom prst="rect">
              <a:avLst/>
            </a:prstGeom>
            <a:noFill/>
          </p:spPr>
          <p:txBody>
            <a:bodyPr wrap="square" rtlCol="0">
              <a:spAutoFit/>
            </a:bodyPr>
            <a:lstStyle/>
            <a:p>
              <a:pPr fontAlgn="auto">
                <a:spcBef>
                  <a:spcPts val="0"/>
                </a:spcBef>
                <a:spcAft>
                  <a:spcPts val="0"/>
                </a:spcAft>
              </a:pPr>
              <a:r>
                <a:rPr lang="fr-FR" sz="2100" b="1" dirty="0">
                  <a:solidFill>
                    <a:srgbClr val="1F497D"/>
                  </a:solidFill>
                  <a:latin typeface="eurofurence" panose="020F0402020203080204" pitchFamily="34" charset="0"/>
                </a:rPr>
                <a:t>Europe</a:t>
              </a:r>
              <a:endParaRPr lang="fr-FR" sz="1200" b="1" dirty="0">
                <a:solidFill>
                  <a:srgbClr val="1F497D"/>
                </a:solidFill>
                <a:latin typeface="eurofurence" panose="020F0402020203080204" pitchFamily="34" charset="0"/>
              </a:endParaRPr>
            </a:p>
          </p:txBody>
        </p:sp>
        <p:pic>
          <p:nvPicPr>
            <p:cNvPr id="28" name="Image 21"/>
            <p:cNvPicPr>
              <a:picLocks noChangeAspect="1"/>
            </p:cNvPicPr>
            <p:nvPr/>
          </p:nvPicPr>
          <p:blipFill rotWithShape="1">
            <a:blip r:embed="rId6" cstate="print">
              <a:extLst>
                <a:ext uri="{28A0092B-C50C-407E-A947-70E740481C1C}">
                  <a14:useLocalDpi xmlns:a14="http://schemas.microsoft.com/office/drawing/2010/main" val="0"/>
                </a:ext>
              </a:extLst>
            </a:blip>
            <a:srcRect t="19610" b="19392"/>
            <a:stretch/>
          </p:blipFill>
          <p:spPr>
            <a:xfrm>
              <a:off x="9686740" y="1412775"/>
              <a:ext cx="1706553" cy="720081"/>
            </a:xfrm>
            <a:prstGeom prst="rect">
              <a:avLst/>
            </a:prstGeom>
          </p:spPr>
        </p:pic>
      </p:grpSp>
      <p:grpSp>
        <p:nvGrpSpPr>
          <p:cNvPr id="29" name="Groupe 14"/>
          <p:cNvGrpSpPr/>
          <p:nvPr/>
        </p:nvGrpSpPr>
        <p:grpSpPr>
          <a:xfrm>
            <a:off x="179512" y="3402694"/>
            <a:ext cx="7033530" cy="592921"/>
            <a:chOff x="1498712" y="2510880"/>
            <a:chExt cx="8524793" cy="790561"/>
          </a:xfrm>
        </p:grpSpPr>
        <p:grpSp>
          <p:nvGrpSpPr>
            <p:cNvPr id="30" name="Groupe 7"/>
            <p:cNvGrpSpPr/>
            <p:nvPr/>
          </p:nvGrpSpPr>
          <p:grpSpPr>
            <a:xfrm>
              <a:off x="3187713" y="2533793"/>
              <a:ext cx="6835792" cy="767648"/>
              <a:chOff x="3212582" y="2384316"/>
              <a:chExt cx="6835792" cy="767648"/>
            </a:xfrm>
          </p:grpSpPr>
          <p:pic>
            <p:nvPicPr>
              <p:cNvPr id="32" name="Picture 2" descr="http://www.ganil-spiral2.eu/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6350" y="2622271"/>
                <a:ext cx="1902024" cy="389535"/>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2582" y="2384316"/>
                <a:ext cx="1301814" cy="670296"/>
              </a:xfrm>
              <a:prstGeom prst="rect">
                <a:avLst/>
              </a:prstGeom>
            </p:spPr>
          </p:pic>
          <p:pic>
            <p:nvPicPr>
              <p:cNvPr id="34" name="Imag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7005" y="2420032"/>
                <a:ext cx="830866" cy="731932"/>
              </a:xfrm>
              <a:prstGeom prst="rect">
                <a:avLst/>
              </a:prstGeom>
            </p:spPr>
          </p:pic>
          <p:pic>
            <p:nvPicPr>
              <p:cNvPr id="35" name="Imag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7221" y="2471906"/>
                <a:ext cx="1800469" cy="590995"/>
              </a:xfrm>
              <a:prstGeom prst="rect">
                <a:avLst/>
              </a:prstGeom>
            </p:spPr>
          </p:pic>
        </p:grpSp>
        <p:sp>
          <p:nvSpPr>
            <p:cNvPr id="31" name="ZoneTexte 39"/>
            <p:cNvSpPr txBox="1"/>
            <p:nvPr/>
          </p:nvSpPr>
          <p:spPr>
            <a:xfrm>
              <a:off x="1498712" y="2510880"/>
              <a:ext cx="1316807" cy="553997"/>
            </a:xfrm>
            <a:prstGeom prst="rect">
              <a:avLst/>
            </a:prstGeom>
            <a:noFill/>
          </p:spPr>
          <p:txBody>
            <a:bodyPr wrap="square" rtlCol="0">
              <a:spAutoFit/>
            </a:bodyPr>
            <a:lstStyle/>
            <a:p>
              <a:pPr fontAlgn="auto">
                <a:spcBef>
                  <a:spcPts val="0"/>
                </a:spcBef>
                <a:spcAft>
                  <a:spcPts val="0"/>
                </a:spcAft>
              </a:pPr>
              <a:r>
                <a:rPr lang="fr-FR" sz="2100" b="1" dirty="0">
                  <a:solidFill>
                    <a:srgbClr val="1F497D"/>
                  </a:solidFill>
                  <a:latin typeface="eurofurence" panose="020F0402020203080204" pitchFamily="34" charset="0"/>
                </a:rPr>
                <a:t>France</a:t>
              </a:r>
              <a:endParaRPr lang="fr-FR" sz="1200" b="1" dirty="0">
                <a:solidFill>
                  <a:srgbClr val="1F497D"/>
                </a:solidFill>
                <a:latin typeface="eurofurence" panose="020F0402020203080204" pitchFamily="34" charset="0"/>
              </a:endParaRPr>
            </a:p>
          </p:txBody>
        </p:sp>
      </p:grpSp>
      <p:grpSp>
        <p:nvGrpSpPr>
          <p:cNvPr id="36" name="Groupe 13"/>
          <p:cNvGrpSpPr/>
          <p:nvPr/>
        </p:nvGrpSpPr>
        <p:grpSpPr>
          <a:xfrm>
            <a:off x="179512" y="2589462"/>
            <a:ext cx="7428535" cy="679719"/>
            <a:chOff x="5267453" y="4082630"/>
            <a:chExt cx="9104207" cy="906292"/>
          </a:xfrm>
        </p:grpSpPr>
        <p:pic>
          <p:nvPicPr>
            <p:cNvPr id="37" name="Imag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5704" y="4082630"/>
              <a:ext cx="9015956" cy="906292"/>
            </a:xfrm>
            <a:prstGeom prst="rect">
              <a:avLst/>
            </a:prstGeom>
            <a:ln>
              <a:noFill/>
            </a:ln>
          </p:spPr>
        </p:pic>
        <p:sp>
          <p:nvSpPr>
            <p:cNvPr id="38" name="ZoneTexte 42"/>
            <p:cNvSpPr txBox="1"/>
            <p:nvPr/>
          </p:nvSpPr>
          <p:spPr>
            <a:xfrm>
              <a:off x="5267453" y="4207089"/>
              <a:ext cx="1743147" cy="553997"/>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100" b="1" kern="0" dirty="0" smtClean="0">
                  <a:solidFill>
                    <a:srgbClr val="1F497D"/>
                  </a:solidFill>
                  <a:latin typeface="eurofurence" panose="020F0402020203080204" pitchFamily="34" charset="0"/>
                </a:rPr>
                <a:t>Germany</a:t>
              </a:r>
              <a:endParaRPr kumimoji="0" lang="fr-FR" sz="1200" b="1" i="0" u="none" strike="noStrike" kern="0" cap="none" spc="0" normalizeH="0" baseline="0" noProof="0" dirty="0" smtClean="0">
                <a:ln>
                  <a:noFill/>
                </a:ln>
                <a:solidFill>
                  <a:srgbClr val="1F497D"/>
                </a:solidFill>
                <a:effectLst/>
                <a:uLnTx/>
                <a:uFillTx/>
                <a:latin typeface="eurofurence" panose="020F0402020203080204" pitchFamily="34" charset="0"/>
              </a:endParaRPr>
            </a:p>
          </p:txBody>
        </p:sp>
      </p:grpSp>
      <p:grpSp>
        <p:nvGrpSpPr>
          <p:cNvPr id="39" name="Groupe 11"/>
          <p:cNvGrpSpPr/>
          <p:nvPr/>
        </p:nvGrpSpPr>
        <p:grpSpPr>
          <a:xfrm>
            <a:off x="107505" y="4756039"/>
            <a:ext cx="8784976" cy="764519"/>
            <a:chOff x="1623604" y="4582742"/>
            <a:chExt cx="9257388" cy="1019359"/>
          </a:xfrm>
        </p:grpSpPr>
        <p:pic>
          <p:nvPicPr>
            <p:cNvPr id="40" name="Image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3604" y="4582742"/>
              <a:ext cx="4983123" cy="692666"/>
            </a:xfrm>
            <a:prstGeom prst="rect">
              <a:avLst/>
            </a:prstGeom>
            <a:ln>
              <a:noFill/>
            </a:ln>
          </p:spPr>
        </p:pic>
        <p:pic>
          <p:nvPicPr>
            <p:cNvPr id="41" name="Imag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29879" y="4610858"/>
              <a:ext cx="2751113" cy="627610"/>
            </a:xfrm>
            <a:prstGeom prst="rect">
              <a:avLst/>
            </a:prstGeom>
          </p:spPr>
        </p:pic>
        <p:pic>
          <p:nvPicPr>
            <p:cNvPr id="42" name="Imag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84314" y="4590990"/>
              <a:ext cx="2186656" cy="685999"/>
            </a:xfrm>
            <a:prstGeom prst="rect">
              <a:avLst/>
            </a:prstGeom>
          </p:spPr>
        </p:pic>
        <p:sp>
          <p:nvSpPr>
            <p:cNvPr id="43" name="ZoneTexte 45"/>
            <p:cNvSpPr txBox="1"/>
            <p:nvPr/>
          </p:nvSpPr>
          <p:spPr>
            <a:xfrm>
              <a:off x="1688839" y="4617215"/>
              <a:ext cx="2204563" cy="98488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100" b="1" kern="0" dirty="0" smtClean="0">
                  <a:solidFill>
                    <a:srgbClr val="1F497D"/>
                  </a:solidFill>
                  <a:latin typeface="eurofurence" panose="020F0402020203080204" pitchFamily="34" charset="0"/>
                </a:rPr>
                <a:t>United </a:t>
              </a:r>
              <a:r>
                <a:rPr lang="fr-FR" sz="2100" b="1" kern="0" dirty="0" err="1" smtClean="0">
                  <a:solidFill>
                    <a:srgbClr val="1F497D"/>
                  </a:solidFill>
                  <a:latin typeface="eurofurence" panose="020F0402020203080204" pitchFamily="34" charset="0"/>
                </a:rPr>
                <a:t>Kingdom</a:t>
              </a:r>
              <a:endParaRPr kumimoji="0" lang="fr-FR" sz="1200" b="1" i="0" u="none" strike="noStrike" kern="0" cap="none" spc="0" normalizeH="0" baseline="0" noProof="0" dirty="0" smtClean="0">
                <a:ln>
                  <a:noFill/>
                </a:ln>
                <a:solidFill>
                  <a:srgbClr val="1F497D"/>
                </a:solidFill>
                <a:effectLst/>
                <a:uLnTx/>
                <a:uFillTx/>
                <a:latin typeface="eurofurence" panose="020F0402020203080204" pitchFamily="34" charset="0"/>
              </a:endParaRPr>
            </a:p>
          </p:txBody>
        </p:sp>
      </p:grpSp>
      <p:grpSp>
        <p:nvGrpSpPr>
          <p:cNvPr id="44" name="Groupe 52"/>
          <p:cNvGrpSpPr/>
          <p:nvPr/>
        </p:nvGrpSpPr>
        <p:grpSpPr>
          <a:xfrm>
            <a:off x="179512" y="4023642"/>
            <a:ext cx="4141658" cy="631168"/>
            <a:chOff x="1447720" y="4136851"/>
            <a:chExt cx="4740534" cy="841557"/>
          </a:xfrm>
        </p:grpSpPr>
        <p:pic>
          <p:nvPicPr>
            <p:cNvPr id="45" name="Imag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0140" y="4136851"/>
              <a:ext cx="4658114" cy="841557"/>
            </a:xfrm>
            <a:prstGeom prst="rect">
              <a:avLst/>
            </a:prstGeom>
            <a:ln>
              <a:noFill/>
            </a:ln>
          </p:spPr>
        </p:pic>
        <p:sp>
          <p:nvSpPr>
            <p:cNvPr id="46" name="ZoneTexte 46"/>
            <p:cNvSpPr txBox="1"/>
            <p:nvPr/>
          </p:nvSpPr>
          <p:spPr>
            <a:xfrm>
              <a:off x="1447720" y="4305532"/>
              <a:ext cx="1510017" cy="553997"/>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100" b="1" kern="0" dirty="0" smtClean="0">
                  <a:solidFill>
                    <a:srgbClr val="1F497D"/>
                  </a:solidFill>
                  <a:latin typeface="eurofurence" panose="020F0402020203080204" pitchFamily="34" charset="0"/>
                </a:rPr>
                <a:t>Spain</a:t>
              </a:r>
              <a:endParaRPr kumimoji="0" lang="fr-FR" sz="1200" b="1" i="0" u="none" strike="noStrike" kern="0" cap="none" spc="0" normalizeH="0" baseline="0" noProof="0" dirty="0" smtClean="0">
                <a:ln>
                  <a:noFill/>
                </a:ln>
                <a:solidFill>
                  <a:srgbClr val="1F497D"/>
                </a:solidFill>
                <a:effectLst/>
                <a:uLnTx/>
                <a:uFillTx/>
                <a:latin typeface="eurofurence" panose="020F0402020203080204" pitchFamily="34" charset="0"/>
              </a:endParaRPr>
            </a:p>
          </p:txBody>
        </p:sp>
      </p:grpSp>
      <p:grpSp>
        <p:nvGrpSpPr>
          <p:cNvPr id="47" name="Groupe 10"/>
          <p:cNvGrpSpPr/>
          <p:nvPr/>
        </p:nvGrpSpPr>
        <p:grpSpPr>
          <a:xfrm>
            <a:off x="169411" y="5385591"/>
            <a:ext cx="3970541" cy="560768"/>
            <a:chOff x="1683134" y="6110309"/>
            <a:chExt cx="3156101" cy="747691"/>
          </a:xfrm>
        </p:grpSpPr>
        <p:pic>
          <p:nvPicPr>
            <p:cNvPr id="48" name="Imag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3134" y="6110309"/>
              <a:ext cx="3156101" cy="747691"/>
            </a:xfrm>
            <a:prstGeom prst="rect">
              <a:avLst/>
            </a:prstGeom>
            <a:ln>
              <a:noFill/>
            </a:ln>
          </p:spPr>
        </p:pic>
        <p:sp>
          <p:nvSpPr>
            <p:cNvPr id="49" name="ZoneTexte 47"/>
            <p:cNvSpPr txBox="1"/>
            <p:nvPr/>
          </p:nvSpPr>
          <p:spPr>
            <a:xfrm>
              <a:off x="1688557" y="6149582"/>
              <a:ext cx="1316808" cy="553998"/>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100" b="1" i="0" u="none" strike="noStrike" kern="0" cap="none" spc="0" normalizeH="0" baseline="0" noProof="0" dirty="0" err="1" smtClean="0">
                  <a:ln>
                    <a:noFill/>
                  </a:ln>
                  <a:solidFill>
                    <a:srgbClr val="1F497D"/>
                  </a:solidFill>
                  <a:effectLst/>
                  <a:uLnTx/>
                  <a:uFillTx/>
                  <a:latin typeface="eurofurence" panose="020F0402020203080204" pitchFamily="34" charset="0"/>
                </a:rPr>
                <a:t>Switzerland</a:t>
              </a:r>
              <a:endParaRPr kumimoji="0" lang="fr-FR" sz="1200" b="1" i="0" u="none" strike="noStrike" kern="0" cap="none" spc="0" normalizeH="0" baseline="0" noProof="0" dirty="0" smtClean="0">
                <a:ln>
                  <a:noFill/>
                </a:ln>
                <a:solidFill>
                  <a:srgbClr val="1F497D"/>
                </a:solidFill>
                <a:effectLst/>
                <a:uLnTx/>
                <a:uFillTx/>
                <a:latin typeface="eurofurence" panose="020F0402020203080204" pitchFamily="34" charset="0"/>
              </a:endParaRPr>
            </a:p>
          </p:txBody>
        </p:sp>
      </p:grpSp>
      <p:grpSp>
        <p:nvGrpSpPr>
          <p:cNvPr id="50" name="Groupe 9"/>
          <p:cNvGrpSpPr/>
          <p:nvPr/>
        </p:nvGrpSpPr>
        <p:grpSpPr>
          <a:xfrm>
            <a:off x="5070620" y="4030045"/>
            <a:ext cx="2885756" cy="672996"/>
            <a:chOff x="7695894" y="5603672"/>
            <a:chExt cx="3847674" cy="897328"/>
          </a:xfrm>
        </p:grpSpPr>
        <p:pic>
          <p:nvPicPr>
            <p:cNvPr id="51" name="Image 4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19259" y="5632259"/>
              <a:ext cx="2375103" cy="868741"/>
            </a:xfrm>
            <a:prstGeom prst="rect">
              <a:avLst/>
            </a:prstGeom>
            <a:ln>
              <a:noFill/>
            </a:ln>
          </p:spPr>
        </p:pic>
        <p:pic>
          <p:nvPicPr>
            <p:cNvPr id="52" name="Picture 2" descr="See original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21914" y="5603672"/>
              <a:ext cx="1421654" cy="852992"/>
            </a:xfrm>
            <a:prstGeom prst="rect">
              <a:avLst/>
            </a:prstGeom>
            <a:noFill/>
            <a:extLst>
              <a:ext uri="{909E8E84-426E-40DD-AFC4-6F175D3DCCD1}">
                <a14:hiddenFill xmlns:a14="http://schemas.microsoft.com/office/drawing/2010/main">
                  <a:solidFill>
                    <a:srgbClr val="FFFFFF"/>
                  </a:solidFill>
                </a14:hiddenFill>
              </a:ext>
            </a:extLst>
          </p:spPr>
        </p:pic>
        <p:sp>
          <p:nvSpPr>
            <p:cNvPr id="53" name="ZoneTexte 48"/>
            <p:cNvSpPr txBox="1"/>
            <p:nvPr/>
          </p:nvSpPr>
          <p:spPr>
            <a:xfrm>
              <a:off x="7695894" y="5746451"/>
              <a:ext cx="1316808" cy="553997"/>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100" b="1" i="0" u="none" strike="noStrike" kern="0" cap="none" spc="0" normalizeH="0" baseline="0" noProof="0" dirty="0" err="1" smtClean="0">
                  <a:ln>
                    <a:noFill/>
                  </a:ln>
                  <a:solidFill>
                    <a:srgbClr val="1F497D"/>
                  </a:solidFill>
                  <a:effectLst/>
                  <a:uLnTx/>
                  <a:uFillTx/>
                  <a:latin typeface="eurofurence" panose="020F0402020203080204" pitchFamily="34" charset="0"/>
                </a:rPr>
                <a:t>Italy</a:t>
              </a:r>
              <a:endParaRPr kumimoji="0" lang="fr-FR" sz="1200" b="1" i="0" u="none" strike="noStrike" kern="0" cap="none" spc="0" normalizeH="0" baseline="0" noProof="0" dirty="0" smtClean="0">
                <a:ln>
                  <a:noFill/>
                </a:ln>
                <a:solidFill>
                  <a:srgbClr val="1F497D"/>
                </a:solidFill>
                <a:effectLst/>
                <a:uLnTx/>
                <a:uFillTx/>
                <a:latin typeface="eurofurence" panose="020F0402020203080204" pitchFamily="34" charset="0"/>
              </a:endParaRPr>
            </a:p>
          </p:txBody>
        </p:sp>
      </p:grpSp>
    </p:spTree>
    <p:extLst>
      <p:ext uri="{BB962C8B-B14F-4D97-AF65-F5344CB8AC3E}">
        <p14:creationId xmlns:p14="http://schemas.microsoft.com/office/powerpoint/2010/main" val="4477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75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75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750"/>
                                  </p:stCondLst>
                                  <p:childTnLst>
                                    <p:set>
                                      <p:cBhvr>
                                        <p:cTn id="15" dur="1" fill="hold">
                                          <p:stCondLst>
                                            <p:cond delay="0"/>
                                          </p:stCondLst>
                                        </p:cTn>
                                        <p:tgtEl>
                                          <p:spTgt spid="44"/>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nodeType="afterEffect">
                                  <p:stCondLst>
                                    <p:cond delay="750"/>
                                  </p:stCondLst>
                                  <p:childTnLst>
                                    <p:set>
                                      <p:cBhvr>
                                        <p:cTn id="18" dur="1" fill="hold">
                                          <p:stCondLst>
                                            <p:cond delay="0"/>
                                          </p:stCondLst>
                                        </p:cTn>
                                        <p:tgtEl>
                                          <p:spTgt spid="50"/>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75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4250"/>
                            </p:stCondLst>
                            <p:childTnLst>
                              <p:par>
                                <p:cTn id="23" presetID="1" presetClass="entr" presetSubtype="0" fill="hold" nodeType="afterEffect">
                                  <p:stCondLst>
                                    <p:cond delay="75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JUAS </a:t>
            </a:r>
            <a:r>
              <a:rPr lang="fr-CH" sz="2000" dirty="0" err="1" smtClean="0"/>
              <a:t>is</a:t>
            </a:r>
            <a:r>
              <a:rPr lang="fr-CH" sz="2000" dirty="0" smtClean="0"/>
              <a:t> 22 </a:t>
            </a:r>
            <a:r>
              <a:rPr lang="fr-CH" sz="2000" dirty="0" err="1" smtClean="0"/>
              <a:t>years</a:t>
            </a:r>
            <a:r>
              <a:rPr lang="fr-CH" sz="2000" dirty="0" smtClean="0"/>
              <a:t> </a:t>
            </a:r>
            <a:r>
              <a:rPr lang="fr-CH" sz="2000" dirty="0" err="1" smtClean="0"/>
              <a:t>old</a:t>
            </a:r>
            <a:endParaRPr lang="en-GB" sz="2000" dirty="0"/>
          </a:p>
        </p:txBody>
      </p:sp>
      <p:sp>
        <p:nvSpPr>
          <p:cNvPr id="3" name="Content Placeholder 2"/>
          <p:cNvSpPr>
            <a:spLocks noGrp="1"/>
          </p:cNvSpPr>
          <p:nvPr>
            <p:ph idx="1"/>
          </p:nvPr>
        </p:nvSpPr>
        <p:spPr>
          <a:xfrm>
            <a:off x="4499992" y="1557157"/>
            <a:ext cx="4186808" cy="4569005"/>
          </a:xfrm>
        </p:spPr>
        <p:txBody>
          <a:bodyPr/>
          <a:lstStyle/>
          <a:p>
            <a:r>
              <a:rPr lang="fr-CH" sz="1600" dirty="0" err="1" smtClean="0"/>
              <a:t>Origins</a:t>
            </a:r>
            <a:endParaRPr lang="fr-CH" sz="1600" dirty="0"/>
          </a:p>
          <a:p>
            <a:pPr lvl="1"/>
            <a:r>
              <a:rPr lang="fr-CH" sz="1400" dirty="0" smtClean="0"/>
              <a:t>Accelerator courses </a:t>
            </a:r>
            <a:r>
              <a:rPr lang="fr-CH" sz="1400" dirty="0" err="1" smtClean="0"/>
              <a:t>given</a:t>
            </a:r>
            <a:r>
              <a:rPr lang="fr-CH" sz="1400" dirty="0" smtClean="0"/>
              <a:t> by CERN staff at Université Joseph Fourier in Grenoble</a:t>
            </a:r>
          </a:p>
          <a:p>
            <a:pPr lvl="1"/>
            <a:r>
              <a:rPr lang="fr-CH" sz="1400" dirty="0" err="1" smtClean="0"/>
              <a:t>Creation</a:t>
            </a:r>
            <a:r>
              <a:rPr lang="fr-CH" sz="1400" dirty="0" smtClean="0"/>
              <a:t> of ESI by Département de la Haute-Savoie </a:t>
            </a:r>
          </a:p>
          <a:p>
            <a:r>
              <a:rPr lang="fr-CH" sz="1600" dirty="0" err="1" smtClean="0"/>
              <a:t>Previous</a:t>
            </a:r>
            <a:r>
              <a:rPr lang="fr-CH" sz="1600" dirty="0" smtClean="0"/>
              <a:t> </a:t>
            </a:r>
            <a:r>
              <a:rPr lang="fr-CH" sz="1600" dirty="0" err="1" smtClean="0"/>
              <a:t>directors</a:t>
            </a:r>
            <a:endParaRPr lang="fr-CH" sz="1600" dirty="0" smtClean="0"/>
          </a:p>
          <a:p>
            <a:pPr lvl="1"/>
            <a:r>
              <a:rPr lang="fr-CH" sz="1400" dirty="0" smtClean="0"/>
              <a:t>M. Rey-</a:t>
            </a:r>
            <a:r>
              <a:rPr lang="fr-CH" sz="1400" dirty="0" err="1" smtClean="0"/>
              <a:t>Campagnolle</a:t>
            </a:r>
            <a:r>
              <a:rPr lang="fr-CH" sz="1400" dirty="0" smtClean="0"/>
              <a:t> (</a:t>
            </a:r>
            <a:r>
              <a:rPr lang="fr-CH" sz="1400" dirty="0" err="1" smtClean="0"/>
              <a:t>founder</a:t>
            </a:r>
            <a:r>
              <a:rPr lang="fr-CH" sz="1400" dirty="0" smtClean="0"/>
              <a:t>)</a:t>
            </a:r>
          </a:p>
          <a:p>
            <a:pPr lvl="1"/>
            <a:r>
              <a:rPr lang="fr-CH" sz="1400" dirty="0" smtClean="0"/>
              <a:t>J. Le Duff</a:t>
            </a:r>
          </a:p>
          <a:p>
            <a:pPr lvl="1"/>
            <a:r>
              <a:rPr lang="fr-CH" sz="1400" dirty="0" smtClean="0"/>
              <a:t>F. </a:t>
            </a:r>
            <a:r>
              <a:rPr lang="fr-CH" sz="1400" dirty="0" err="1" smtClean="0"/>
              <a:t>Méot</a:t>
            </a:r>
            <a:endParaRPr lang="fr-CH" sz="1400" dirty="0" smtClean="0"/>
          </a:p>
          <a:p>
            <a:pPr lvl="1"/>
            <a:r>
              <a:rPr lang="fr-CH" sz="1400" dirty="0" smtClean="0"/>
              <a:t>L. Rinolfi</a:t>
            </a:r>
          </a:p>
          <a:p>
            <a:r>
              <a:rPr lang="fr-CH" sz="1600" dirty="0" err="1" smtClean="0"/>
              <a:t>Disclaimer</a:t>
            </a:r>
            <a:endParaRPr lang="fr-CH" sz="1600" dirty="0" smtClean="0"/>
          </a:p>
          <a:p>
            <a:pPr lvl="1"/>
            <a:r>
              <a:rPr lang="fr-CH" sz="1400" dirty="0"/>
              <a:t>I</a:t>
            </a:r>
            <a:r>
              <a:rPr lang="fr-CH" sz="1400" dirty="0" smtClean="0"/>
              <a:t>n </a:t>
            </a:r>
            <a:r>
              <a:rPr lang="fr-CH" sz="1400" dirty="0" err="1" smtClean="0"/>
              <a:t>my</a:t>
            </a:r>
            <a:r>
              <a:rPr lang="fr-CH" sz="1400" dirty="0" smtClean="0"/>
              <a:t> first </a:t>
            </a:r>
            <a:r>
              <a:rPr lang="fr-CH" sz="1400" dirty="0" err="1" smtClean="0"/>
              <a:t>year</a:t>
            </a:r>
            <a:r>
              <a:rPr lang="fr-CH" sz="1400" dirty="0" smtClean="0"/>
              <a:t> as JUAS </a:t>
            </a:r>
            <a:r>
              <a:rPr lang="fr-CH" sz="1400" dirty="0" err="1" smtClean="0"/>
              <a:t>Director</a:t>
            </a:r>
            <a:r>
              <a:rPr lang="fr-CH" sz="1400" dirty="0" smtClean="0"/>
              <a:t>, </a:t>
            </a:r>
            <a:r>
              <a:rPr lang="fr-CH" sz="1400" dirty="0" err="1" smtClean="0"/>
              <a:t>it</a:t>
            </a:r>
            <a:r>
              <a:rPr lang="fr-CH" sz="1400" dirty="0" smtClean="0"/>
              <a:t> </a:t>
            </a:r>
            <a:r>
              <a:rPr lang="fr-CH" sz="1400" dirty="0" err="1" smtClean="0"/>
              <a:t>is</a:t>
            </a:r>
            <a:r>
              <a:rPr lang="fr-CH" sz="1400" dirty="0" smtClean="0"/>
              <a:t> a bit </a:t>
            </a:r>
            <a:r>
              <a:rPr lang="fr-CH" sz="1400" dirty="0" err="1" smtClean="0"/>
              <a:t>early</a:t>
            </a:r>
            <a:r>
              <a:rPr lang="fr-CH" sz="1400" dirty="0" smtClean="0"/>
              <a:t> for me to commit on the future of </a:t>
            </a:r>
            <a:r>
              <a:rPr lang="fr-CH" sz="1400" dirty="0" err="1" smtClean="0"/>
              <a:t>this</a:t>
            </a:r>
            <a:r>
              <a:rPr lang="fr-CH" sz="1400" dirty="0" smtClean="0"/>
              <a:t> mature </a:t>
            </a:r>
            <a:r>
              <a:rPr lang="fr-CH" sz="1400" dirty="0" err="1" smtClean="0"/>
              <a:t>organization</a:t>
            </a:r>
            <a:endParaRPr lang="fr-CH" sz="1400" dirty="0" smtClean="0"/>
          </a:p>
          <a:p>
            <a:pPr lvl="1"/>
            <a:r>
              <a:rPr lang="fr-CH" sz="1400" dirty="0" err="1" smtClean="0"/>
              <a:t>Still</a:t>
            </a:r>
            <a:r>
              <a:rPr lang="fr-CH" sz="1400" dirty="0" smtClean="0"/>
              <a:t>, </a:t>
            </a:r>
            <a:r>
              <a:rPr lang="fr-CH" sz="1400" dirty="0" smtClean="0"/>
              <a:t>I have </a:t>
            </a:r>
            <a:r>
              <a:rPr lang="fr-CH" sz="1400" dirty="0" err="1" smtClean="0"/>
              <a:t>identified</a:t>
            </a:r>
            <a:r>
              <a:rPr lang="fr-CH" sz="1400" dirty="0" smtClean="0"/>
              <a:t> a </a:t>
            </a:r>
            <a:r>
              <a:rPr lang="fr-CH" sz="1400" dirty="0" err="1" smtClean="0"/>
              <a:t>number</a:t>
            </a:r>
            <a:r>
              <a:rPr lang="fr-CH" sz="1400" dirty="0" smtClean="0"/>
              <a:t> of </a:t>
            </a:r>
            <a:r>
              <a:rPr lang="fr-CH" sz="1400" dirty="0" err="1" smtClean="0"/>
              <a:t>constraints</a:t>
            </a:r>
            <a:r>
              <a:rPr lang="fr-CH" sz="1400" dirty="0" smtClean="0"/>
              <a:t>, trends and </a:t>
            </a:r>
            <a:r>
              <a:rPr lang="fr-CH" sz="1400" dirty="0" smtClean="0"/>
              <a:t>actions </a:t>
            </a:r>
            <a:r>
              <a:rPr lang="fr-CH" sz="1400" dirty="0" err="1" smtClean="0"/>
              <a:t>which</a:t>
            </a:r>
            <a:r>
              <a:rPr lang="fr-CH" sz="1400" dirty="0" smtClean="0"/>
              <a:t> </a:t>
            </a:r>
            <a:r>
              <a:rPr lang="fr-CH" sz="1400" dirty="0" err="1" smtClean="0"/>
              <a:t>could</a:t>
            </a:r>
            <a:r>
              <a:rPr lang="fr-CH" sz="1400" dirty="0" smtClean="0"/>
              <a:t> </a:t>
            </a:r>
            <a:r>
              <a:rPr lang="fr-CH" sz="1400" dirty="0" err="1" smtClean="0"/>
              <a:t>contribute</a:t>
            </a:r>
            <a:r>
              <a:rPr lang="fr-CH" sz="1400" dirty="0" smtClean="0"/>
              <a:t> to </a:t>
            </a:r>
            <a:r>
              <a:rPr lang="fr-CH" sz="1400" dirty="0" err="1" smtClean="0"/>
              <a:t>shape</a:t>
            </a:r>
            <a:r>
              <a:rPr lang="fr-CH" sz="1400" dirty="0" smtClean="0"/>
              <a:t> JUAS’ future </a:t>
            </a:r>
            <a:endParaRPr lang="fr-CH" sz="1400" dirty="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8</a:t>
            </a:fld>
            <a:endParaRPr lang="en-US"/>
          </a:p>
        </p:txBody>
      </p:sp>
      <p:pic>
        <p:nvPicPr>
          <p:cNvPr id="7" name="Picture 6"/>
          <p:cNvPicPr>
            <a:picLocks noChangeAspect="1"/>
          </p:cNvPicPr>
          <p:nvPr/>
        </p:nvPicPr>
        <p:blipFill>
          <a:blip r:embed="rId2"/>
          <a:stretch>
            <a:fillRect/>
          </a:stretch>
        </p:blipFill>
        <p:spPr>
          <a:xfrm>
            <a:off x="755577" y="1557157"/>
            <a:ext cx="3268288" cy="4680000"/>
          </a:xfrm>
          <a:prstGeom prst="rect">
            <a:avLst/>
          </a:prstGeom>
        </p:spPr>
      </p:pic>
    </p:spTree>
    <p:extLst>
      <p:ext uri="{BB962C8B-B14F-4D97-AF65-F5344CB8AC3E}">
        <p14:creationId xmlns:p14="http://schemas.microsoft.com/office/powerpoint/2010/main" val="35625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000" dirty="0" smtClean="0"/>
              <a:t>JUAS </a:t>
            </a:r>
            <a:r>
              <a:rPr lang="fr-CH" sz="2000" dirty="0" err="1" smtClean="0"/>
              <a:t>pedagogy</a:t>
            </a:r>
            <a:endParaRPr lang="en-GB" sz="2000" dirty="0"/>
          </a:p>
        </p:txBody>
      </p:sp>
      <p:sp>
        <p:nvSpPr>
          <p:cNvPr id="3" name="Content Placeholder 2"/>
          <p:cNvSpPr>
            <a:spLocks noGrp="1"/>
          </p:cNvSpPr>
          <p:nvPr>
            <p:ph idx="1"/>
          </p:nvPr>
        </p:nvSpPr>
        <p:spPr>
          <a:xfrm>
            <a:off x="323850" y="1556792"/>
            <a:ext cx="8496300" cy="4752528"/>
          </a:xfrm>
        </p:spPr>
        <p:txBody>
          <a:bodyPr/>
          <a:lstStyle/>
          <a:p>
            <a:r>
              <a:rPr lang="fr-CH" sz="1800" dirty="0" err="1" smtClean="0"/>
              <a:t>Two</a:t>
            </a:r>
            <a:r>
              <a:rPr lang="fr-CH" sz="1800" dirty="0" smtClean="0"/>
              <a:t> courses, </a:t>
            </a:r>
            <a:r>
              <a:rPr lang="fr-CH" sz="1800" dirty="0" err="1" smtClean="0"/>
              <a:t>each</a:t>
            </a:r>
            <a:r>
              <a:rPr lang="fr-CH" sz="1800" dirty="0" smtClean="0"/>
              <a:t> 5 </a:t>
            </a:r>
            <a:r>
              <a:rPr lang="fr-CH" sz="1800" dirty="0" err="1" smtClean="0"/>
              <a:t>weeks</a:t>
            </a:r>
            <a:r>
              <a:rPr lang="fr-CH" sz="1800" dirty="0" smtClean="0"/>
              <a:t> + 1 </a:t>
            </a:r>
            <a:r>
              <a:rPr lang="fr-CH" sz="1800" dirty="0" err="1" smtClean="0"/>
              <a:t>week</a:t>
            </a:r>
            <a:r>
              <a:rPr lang="fr-CH" sz="1800" dirty="0" smtClean="0"/>
              <a:t> exams</a:t>
            </a:r>
          </a:p>
          <a:p>
            <a:pPr lvl="1"/>
            <a:r>
              <a:rPr lang="fr-CH" sz="1600" i="1" dirty="0" smtClean="0"/>
              <a:t>The science of </a:t>
            </a:r>
            <a:r>
              <a:rPr lang="fr-CH" sz="1600" i="1" dirty="0" err="1" smtClean="0"/>
              <a:t>particle</a:t>
            </a:r>
            <a:r>
              <a:rPr lang="fr-CH" sz="1600" i="1" dirty="0" smtClean="0"/>
              <a:t> </a:t>
            </a:r>
            <a:r>
              <a:rPr lang="fr-CH" sz="1600" i="1" dirty="0" err="1" smtClean="0"/>
              <a:t>accelerators</a:t>
            </a:r>
            <a:endParaRPr lang="fr-CH" sz="1600" i="1" dirty="0" smtClean="0"/>
          </a:p>
          <a:p>
            <a:pPr lvl="1"/>
            <a:r>
              <a:rPr lang="fr-CH" sz="1600" i="1" dirty="0" smtClean="0"/>
              <a:t>The </a:t>
            </a:r>
            <a:r>
              <a:rPr lang="fr-CH" sz="1600" i="1" dirty="0" err="1" smtClean="0"/>
              <a:t>technology</a:t>
            </a:r>
            <a:r>
              <a:rPr lang="fr-CH" sz="1600" i="1" dirty="0" smtClean="0"/>
              <a:t> and applications of </a:t>
            </a:r>
            <a:r>
              <a:rPr lang="fr-CH" sz="1600" i="1" dirty="0" err="1" smtClean="0"/>
              <a:t>particle</a:t>
            </a:r>
            <a:r>
              <a:rPr lang="fr-CH" sz="1600" i="1" dirty="0" smtClean="0"/>
              <a:t> </a:t>
            </a:r>
            <a:r>
              <a:rPr lang="fr-CH" sz="1600" i="1" dirty="0" err="1" smtClean="0"/>
              <a:t>accelerators</a:t>
            </a:r>
            <a:endParaRPr lang="fr-CH" sz="1600" i="1" dirty="0" smtClean="0"/>
          </a:p>
          <a:p>
            <a:r>
              <a:rPr lang="fr-CH" sz="1800" dirty="0" smtClean="0"/>
              <a:t>Expert </a:t>
            </a:r>
            <a:r>
              <a:rPr lang="fr-CH" sz="1800" dirty="0" err="1" smtClean="0"/>
              <a:t>lecturers</a:t>
            </a:r>
            <a:r>
              <a:rPr lang="fr-CH" sz="1800" dirty="0" smtClean="0"/>
              <a:t> </a:t>
            </a:r>
            <a:r>
              <a:rPr lang="fr-CH" sz="1800" dirty="0" err="1" smtClean="0"/>
              <a:t>from</a:t>
            </a:r>
            <a:r>
              <a:rPr lang="fr-CH" sz="1800" dirty="0" smtClean="0"/>
              <a:t> </a:t>
            </a:r>
            <a:r>
              <a:rPr lang="fr-CH" sz="1800" dirty="0" err="1" smtClean="0"/>
              <a:t>universities</a:t>
            </a:r>
            <a:r>
              <a:rPr lang="fr-CH" sz="1800" dirty="0" smtClean="0"/>
              <a:t>, national </a:t>
            </a:r>
            <a:r>
              <a:rPr lang="fr-CH" sz="1800" dirty="0" err="1" smtClean="0"/>
              <a:t>labs</a:t>
            </a:r>
            <a:r>
              <a:rPr lang="fr-CH" sz="1800" dirty="0"/>
              <a:t> </a:t>
            </a:r>
            <a:r>
              <a:rPr lang="fr-CH" sz="1800" dirty="0" smtClean="0"/>
              <a:t>and CERN</a:t>
            </a:r>
          </a:p>
          <a:p>
            <a:r>
              <a:rPr lang="fr-CH" sz="1800" dirty="0" smtClean="0"/>
              <a:t>Lectures + </a:t>
            </a:r>
            <a:r>
              <a:rPr lang="fr-CH" sz="1800" dirty="0" err="1" smtClean="0"/>
              <a:t>tutorials</a:t>
            </a:r>
            <a:r>
              <a:rPr lang="fr-CH" sz="1800" dirty="0" smtClean="0"/>
              <a:t> + </a:t>
            </a:r>
            <a:r>
              <a:rPr lang="fr-CH" sz="1800" dirty="0" err="1" smtClean="0"/>
              <a:t>seminars</a:t>
            </a:r>
            <a:r>
              <a:rPr lang="fr-CH" sz="1800" dirty="0" smtClean="0"/>
              <a:t> + workshops + </a:t>
            </a:r>
            <a:r>
              <a:rPr lang="fr-CH" sz="1800" dirty="0" err="1" smtClean="0"/>
              <a:t>practical</a:t>
            </a:r>
            <a:r>
              <a:rPr lang="fr-CH" sz="1800" dirty="0" smtClean="0"/>
              <a:t> </a:t>
            </a:r>
            <a:r>
              <a:rPr lang="fr-CH" sz="1800" dirty="0" err="1" smtClean="0"/>
              <a:t>work</a:t>
            </a:r>
            <a:r>
              <a:rPr lang="fr-CH" sz="1800" dirty="0" smtClean="0"/>
              <a:t> + </a:t>
            </a:r>
            <a:r>
              <a:rPr lang="fr-CH" sz="1800" dirty="0" err="1" smtClean="0"/>
              <a:t>lab</a:t>
            </a:r>
            <a:r>
              <a:rPr lang="fr-CH" sz="1800" dirty="0" smtClean="0"/>
              <a:t> </a:t>
            </a:r>
            <a:r>
              <a:rPr lang="fr-CH" sz="1800" dirty="0" err="1" smtClean="0"/>
              <a:t>visits</a:t>
            </a:r>
            <a:endParaRPr lang="fr-CH" sz="1800" dirty="0" smtClean="0"/>
          </a:p>
          <a:p>
            <a:r>
              <a:rPr lang="fr-CH" sz="1800" dirty="0"/>
              <a:t>S</a:t>
            </a:r>
            <a:r>
              <a:rPr lang="fr-CH" sz="1800" dirty="0" smtClean="0"/>
              <a:t>yllabus and </a:t>
            </a:r>
            <a:r>
              <a:rPr lang="fr-CH" sz="1800" dirty="0" err="1" smtClean="0"/>
              <a:t>appointment</a:t>
            </a:r>
            <a:r>
              <a:rPr lang="fr-CH" sz="1800" dirty="0" smtClean="0"/>
              <a:t> of </a:t>
            </a:r>
            <a:r>
              <a:rPr lang="fr-CH" sz="1800" dirty="0" err="1" smtClean="0"/>
              <a:t>lecturers</a:t>
            </a:r>
            <a:r>
              <a:rPr lang="fr-CH" sz="1800" dirty="0" smtClean="0"/>
              <a:t> </a:t>
            </a:r>
            <a:r>
              <a:rPr lang="fr-CH" sz="1800" dirty="0" err="1" smtClean="0"/>
              <a:t>submitted</a:t>
            </a:r>
            <a:r>
              <a:rPr lang="fr-CH" sz="1800" dirty="0" smtClean="0"/>
              <a:t> to </a:t>
            </a:r>
            <a:r>
              <a:rPr lang="fr-CH" sz="1800" dirty="0" err="1" smtClean="0"/>
              <a:t>Advisory</a:t>
            </a:r>
            <a:r>
              <a:rPr lang="fr-CH" sz="1800" dirty="0" smtClean="0"/>
              <a:t> </a:t>
            </a:r>
            <a:r>
              <a:rPr lang="fr-CH" sz="1800" dirty="0" err="1" smtClean="0"/>
              <a:t>Board</a:t>
            </a:r>
            <a:endParaRPr lang="fr-CH" sz="1800" dirty="0" smtClean="0"/>
          </a:p>
          <a:p>
            <a:r>
              <a:rPr lang="fr-CH" sz="1800" dirty="0" smtClean="0"/>
              <a:t>Lecture notes </a:t>
            </a:r>
            <a:r>
              <a:rPr lang="fr-CH" sz="1800" dirty="0" err="1" smtClean="0"/>
              <a:t>available</a:t>
            </a:r>
            <a:endParaRPr lang="fr-CH" sz="1800" dirty="0"/>
          </a:p>
          <a:p>
            <a:pPr lvl="1"/>
            <a:r>
              <a:rPr lang="fr-CH" sz="1600" dirty="0" smtClean="0"/>
              <a:t>On INDICO at </a:t>
            </a:r>
            <a:r>
              <a:rPr lang="fr-CH" sz="1600" dirty="0" err="1" smtClean="0"/>
              <a:t>beginning</a:t>
            </a:r>
            <a:r>
              <a:rPr lang="fr-CH" sz="1600" dirty="0" smtClean="0"/>
              <a:t> of course</a:t>
            </a:r>
          </a:p>
          <a:p>
            <a:pPr lvl="1"/>
            <a:r>
              <a:rPr lang="fr-CH" sz="1600" dirty="0" smtClean="0"/>
              <a:t>On </a:t>
            </a:r>
            <a:r>
              <a:rPr lang="fr-CH" sz="1600" dirty="0" err="1" smtClean="0"/>
              <a:t>paper</a:t>
            </a:r>
            <a:r>
              <a:rPr lang="fr-CH" sz="1600" dirty="0" smtClean="0"/>
              <a:t> (</a:t>
            </a:r>
            <a:r>
              <a:rPr lang="fr-CH" sz="1600" dirty="0" err="1" smtClean="0"/>
              <a:t>color</a:t>
            </a:r>
            <a:r>
              <a:rPr lang="fr-CH" sz="1600" dirty="0" smtClean="0"/>
              <a:t> printing) for the lectures</a:t>
            </a:r>
          </a:p>
          <a:p>
            <a:r>
              <a:rPr lang="fr-CH" sz="1800" dirty="0" smtClean="0"/>
              <a:t>«</a:t>
            </a:r>
            <a:r>
              <a:rPr lang="fr-CH" sz="1800" dirty="0" err="1" smtClean="0"/>
              <a:t>Refresher</a:t>
            </a:r>
            <a:r>
              <a:rPr lang="fr-CH" sz="1800" dirty="0" smtClean="0"/>
              <a:t>» lecture and tutorial documents (E-M and </a:t>
            </a:r>
            <a:r>
              <a:rPr lang="fr-CH" sz="1800" dirty="0" err="1" smtClean="0"/>
              <a:t>Relativity</a:t>
            </a:r>
            <a:r>
              <a:rPr lang="fr-CH" sz="1800" dirty="0" smtClean="0"/>
              <a:t>) </a:t>
            </a:r>
            <a:r>
              <a:rPr lang="fr-CH" sz="1800" dirty="0" err="1" smtClean="0"/>
              <a:t>available</a:t>
            </a:r>
            <a:r>
              <a:rPr lang="fr-CH" sz="1800" dirty="0" smtClean="0"/>
              <a:t> to </a:t>
            </a:r>
            <a:r>
              <a:rPr lang="fr-CH" sz="1800" dirty="0" err="1" smtClean="0"/>
              <a:t>students</a:t>
            </a:r>
            <a:r>
              <a:rPr lang="fr-CH" sz="1800" dirty="0" smtClean="0"/>
              <a:t> </a:t>
            </a:r>
            <a:r>
              <a:rPr lang="fr-CH" sz="1800" dirty="0" err="1" smtClean="0"/>
              <a:t>well</a:t>
            </a:r>
            <a:r>
              <a:rPr lang="fr-CH" sz="1800" dirty="0" smtClean="0"/>
              <a:t> </a:t>
            </a:r>
            <a:r>
              <a:rPr lang="fr-CH" sz="1800" dirty="0" err="1" smtClean="0"/>
              <a:t>before</a:t>
            </a:r>
            <a:r>
              <a:rPr lang="fr-CH" sz="1800" dirty="0" smtClean="0"/>
              <a:t> the course for </a:t>
            </a:r>
            <a:r>
              <a:rPr lang="fr-CH" sz="1800" dirty="0" err="1" smtClean="0"/>
              <a:t>personal</a:t>
            </a:r>
            <a:r>
              <a:rPr lang="fr-CH" sz="1800" dirty="0" smtClean="0"/>
              <a:t> </a:t>
            </a:r>
            <a:r>
              <a:rPr lang="fr-CH" sz="1800" dirty="0" err="1" smtClean="0"/>
              <a:t>work</a:t>
            </a:r>
            <a:endParaRPr lang="fr-CH" sz="1800" dirty="0" smtClean="0"/>
          </a:p>
          <a:p>
            <a:r>
              <a:rPr lang="fr-CH" sz="1800" dirty="0" err="1" smtClean="0"/>
              <a:t>Written</a:t>
            </a:r>
            <a:r>
              <a:rPr lang="fr-CH" sz="1800" dirty="0" smtClean="0"/>
              <a:t> exams</a:t>
            </a:r>
          </a:p>
          <a:p>
            <a:pPr lvl="1"/>
            <a:r>
              <a:rPr lang="fr-CH" sz="1600" dirty="0" smtClean="0"/>
              <a:t>Paper documents and </a:t>
            </a:r>
            <a:r>
              <a:rPr lang="fr-CH" sz="1600" dirty="0" err="1" smtClean="0"/>
              <a:t>pocket</a:t>
            </a:r>
            <a:r>
              <a:rPr lang="fr-CH" sz="1600" dirty="0" smtClean="0"/>
              <a:t> </a:t>
            </a:r>
            <a:r>
              <a:rPr lang="fr-CH" sz="1600" dirty="0" err="1" smtClean="0"/>
              <a:t>calculator</a:t>
            </a:r>
            <a:r>
              <a:rPr lang="fr-CH" sz="1600" dirty="0" smtClean="0"/>
              <a:t> </a:t>
            </a:r>
            <a:r>
              <a:rPr lang="fr-CH" sz="1600" dirty="0" err="1" smtClean="0"/>
              <a:t>available</a:t>
            </a:r>
            <a:r>
              <a:rPr lang="fr-CH" sz="1600" dirty="0" smtClean="0"/>
              <a:t> to </a:t>
            </a:r>
            <a:r>
              <a:rPr lang="fr-CH" sz="1600" dirty="0" err="1" smtClean="0"/>
              <a:t>students</a:t>
            </a:r>
            <a:endParaRPr lang="fr-CH" sz="1600" dirty="0" smtClean="0"/>
          </a:p>
          <a:p>
            <a:pPr lvl="1"/>
            <a:r>
              <a:rPr lang="fr-CH" sz="1600" dirty="0" smtClean="0"/>
              <a:t>No </a:t>
            </a:r>
            <a:r>
              <a:rPr lang="fr-CH" sz="1600" dirty="0" err="1" smtClean="0"/>
              <a:t>connected</a:t>
            </a:r>
            <a:r>
              <a:rPr lang="fr-CH" sz="1600" dirty="0" smtClean="0"/>
              <a:t> </a:t>
            </a:r>
            <a:r>
              <a:rPr lang="fr-CH" sz="1600" dirty="0" err="1" smtClean="0"/>
              <a:t>device</a:t>
            </a:r>
            <a:r>
              <a:rPr lang="fr-CH" sz="1600" dirty="0" smtClean="0"/>
              <a:t> </a:t>
            </a:r>
            <a:r>
              <a:rPr lang="fr-CH" sz="1600" dirty="0" err="1" smtClean="0"/>
              <a:t>allowed</a:t>
            </a:r>
            <a:endParaRPr lang="fr-CH" dirty="0" smtClean="0"/>
          </a:p>
          <a:p>
            <a:r>
              <a:rPr lang="fr-CH" sz="1800" dirty="0" smtClean="0"/>
              <a:t>Oral </a:t>
            </a:r>
            <a:r>
              <a:rPr lang="fr-CH" sz="1800" dirty="0" err="1" smtClean="0"/>
              <a:t>presentations</a:t>
            </a:r>
            <a:r>
              <a:rPr lang="fr-CH" sz="1800" dirty="0" smtClean="0"/>
              <a:t> by </a:t>
            </a:r>
            <a:r>
              <a:rPr lang="fr-CH" sz="1800" dirty="0" err="1" smtClean="0"/>
              <a:t>students</a:t>
            </a:r>
            <a:r>
              <a:rPr lang="fr-CH" sz="1800" dirty="0" smtClean="0"/>
              <a:t> on design workshops and </a:t>
            </a:r>
            <a:r>
              <a:rPr lang="fr-CH" sz="1800" dirty="0" err="1" smtClean="0"/>
              <a:t>practical</a:t>
            </a:r>
            <a:r>
              <a:rPr lang="fr-CH" sz="1800" dirty="0" smtClean="0"/>
              <a:t> </a:t>
            </a:r>
            <a:r>
              <a:rPr lang="fr-CH" sz="1800" dirty="0" err="1" smtClean="0"/>
              <a:t>work</a:t>
            </a:r>
            <a:endParaRPr lang="fr-CH" sz="1800" dirty="0" smtClean="0"/>
          </a:p>
        </p:txBody>
      </p:sp>
      <p:sp>
        <p:nvSpPr>
          <p:cNvPr id="4" name="Date Placeholder 3"/>
          <p:cNvSpPr>
            <a:spLocks noGrp="1"/>
          </p:cNvSpPr>
          <p:nvPr>
            <p:ph type="dt" sz="half" idx="10"/>
          </p:nvPr>
        </p:nvSpPr>
        <p:spPr/>
        <p:txBody>
          <a:bodyPr/>
          <a:lstStyle/>
          <a:p>
            <a:r>
              <a:rPr lang="en-US" smtClean="0"/>
              <a:t>Ph. Lebrun</a:t>
            </a:r>
            <a:endParaRPr lang="en-US"/>
          </a:p>
        </p:txBody>
      </p:sp>
      <p:sp>
        <p:nvSpPr>
          <p:cNvPr id="5" name="Footer Placeholder 4"/>
          <p:cNvSpPr>
            <a:spLocks noGrp="1"/>
          </p:cNvSpPr>
          <p:nvPr>
            <p:ph type="ftr" sz="quarter" idx="11"/>
          </p:nvPr>
        </p:nvSpPr>
        <p:spPr/>
        <p:txBody>
          <a:bodyPr/>
          <a:lstStyle/>
          <a:p>
            <a:r>
              <a:rPr lang="en-GB" smtClean="0"/>
              <a:t>CALIFES Workshop 161012</a:t>
            </a:r>
            <a:endParaRPr lang="en-US"/>
          </a:p>
        </p:txBody>
      </p:sp>
      <p:sp>
        <p:nvSpPr>
          <p:cNvPr id="6" name="Slide Number Placeholder 5"/>
          <p:cNvSpPr>
            <a:spLocks noGrp="1"/>
          </p:cNvSpPr>
          <p:nvPr>
            <p:ph type="sldNum" sz="quarter" idx="12"/>
          </p:nvPr>
        </p:nvSpPr>
        <p:spPr/>
        <p:txBody>
          <a:bodyPr/>
          <a:lstStyle/>
          <a:p>
            <a:fld id="{106DF16B-B5BE-47B4-84B3-3D1C53E24BF5}" type="slidenum">
              <a:rPr lang="en-US" smtClean="0"/>
              <a:pPr/>
              <a:t>9</a:t>
            </a:fld>
            <a:endParaRPr lang="en-US"/>
          </a:p>
        </p:txBody>
      </p:sp>
    </p:spTree>
    <p:extLst>
      <p:ext uri="{BB962C8B-B14F-4D97-AF65-F5344CB8AC3E}">
        <p14:creationId xmlns:p14="http://schemas.microsoft.com/office/powerpoint/2010/main" val="229392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1345</TotalTime>
  <Words>1427</Words>
  <Application>Microsoft Office PowerPoint</Application>
  <PresentationFormat>On-screen Show (4:3)</PresentationFormat>
  <Paragraphs>234</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eurofurence</vt:lpstr>
      <vt:lpstr>Gill Sans MT</vt:lpstr>
      <vt:lpstr>Tahoma</vt:lpstr>
      <vt:lpstr>Default Design</vt:lpstr>
      <vt:lpstr>Towards the future of JUAS, the Joint Universities Accelerator School  Philippe Lebrun</vt:lpstr>
      <vt:lpstr>Scientific Schools at ESI Archamps Technopole</vt:lpstr>
      <vt:lpstr>ESI Archamps Technopole Host of JUAS</vt:lpstr>
      <vt:lpstr>ESI Archamps Technopole Host of JUAS</vt:lpstr>
      <vt:lpstr>JUAS mission</vt:lpstr>
      <vt:lpstr>16 Partner Universities</vt:lpstr>
      <vt:lpstr>22 Sponsor Institutes and European Programs</vt:lpstr>
      <vt:lpstr>JUAS is 22 years old</vt:lpstr>
      <vt:lpstr>JUAS pedagogy</vt:lpstr>
      <vt:lpstr>JUAS Student Certification</vt:lpstr>
      <vt:lpstr>JUAS 2016 in a nutshell</vt:lpstr>
      <vt:lpstr>Origin of JUAS 2016 students</vt:lpstr>
      <vt:lpstr>JUAS 2016 Visits</vt:lpstr>
      <vt:lpstr>JUAS 2016 Practical Work</vt:lpstr>
      <vt:lpstr>Attendance at JUAS Courses</vt:lpstr>
      <vt:lpstr>Towards the future: students</vt:lpstr>
      <vt:lpstr>Towards the future: pedagogy</vt:lpstr>
      <vt:lpstr>Towards the future: logistics</vt:lpstr>
      <vt:lpstr>New student residence project</vt:lpstr>
      <vt:lpstr>Towards the future: business model</vt:lpstr>
      <vt:lpstr>Summary</vt:lpstr>
      <vt:lpstr>ESI-JUAS web site http://www.esi-archamps.eu/Thematic-Schools/JUAS</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plebrun</dc:creator>
  <cp:lastModifiedBy>Philippe Lebrun</cp:lastModifiedBy>
  <cp:revision>188</cp:revision>
  <cp:lastPrinted>2016-08-30T15:13:57Z</cp:lastPrinted>
  <dcterms:created xsi:type="dcterms:W3CDTF">2006-09-22T09:17:37Z</dcterms:created>
  <dcterms:modified xsi:type="dcterms:W3CDTF">2016-11-01T12:56:35Z</dcterms:modified>
</cp:coreProperties>
</file>