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7" r:id="rId3"/>
    <p:sldId id="268" r:id="rId4"/>
    <p:sldId id="269" r:id="rId5"/>
    <p:sldId id="270" r:id="rId6"/>
    <p:sldId id="259" r:id="rId7"/>
    <p:sldId id="260" r:id="rId8"/>
    <p:sldId id="271" r:id="rId9"/>
    <p:sldId id="273" r:id="rId10"/>
    <p:sldId id="274" r:id="rId11"/>
    <p:sldId id="272" r:id="rId12"/>
    <p:sldId id="265" r:id="rId13"/>
    <p:sldId id="275" r:id="rId14"/>
    <p:sldId id="264" r:id="rId15"/>
    <p:sldId id="276" r:id="rId16"/>
    <p:sldId id="266" r:id="rId17"/>
    <p:sldId id="277" r:id="rId18"/>
    <p:sldId id="278" r:id="rId19"/>
    <p:sldId id="280" r:id="rId2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990033"/>
    <a:srgbClr val="FFCC66"/>
    <a:srgbClr val="005024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95" autoAdjust="0"/>
  </p:normalViewPr>
  <p:slideViewPr>
    <p:cSldViewPr showGuides="1">
      <p:cViewPr>
        <p:scale>
          <a:sx n="70" d="100"/>
          <a:sy n="70" d="100"/>
        </p:scale>
        <p:origin x="64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9857E-F619-45CE-BC0B-5942BA1DC908}" type="datetimeFigureOut">
              <a:rPr lang="de-DE" smtClean="0"/>
              <a:t>04.11.2016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10883-5B23-496F-AD01-606F1946EC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58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10883-5B23-496F-AD01-606F1946EC6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2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408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12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830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42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98774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77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44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8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49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455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7911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107950" y="908050"/>
            <a:ext cx="8928100" cy="5834063"/>
          </a:xfrm>
          <a:prstGeom prst="rect">
            <a:avLst/>
          </a:prstGeom>
          <a:solidFill>
            <a:schemeClr val="bg1"/>
          </a:solidFill>
          <a:ln w="19050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07950" y="115888"/>
            <a:ext cx="8928100" cy="792162"/>
          </a:xfrm>
          <a:prstGeom prst="rect">
            <a:avLst/>
          </a:prstGeom>
          <a:solidFill>
            <a:srgbClr val="006699"/>
          </a:solidFill>
          <a:ln w="19050">
            <a:solidFill>
              <a:srgbClr val="00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34" name="Picture 10" descr="Logo_weiss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152525" cy="6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 userDrawn="1"/>
        </p:nvSpPr>
        <p:spPr>
          <a:xfrm>
            <a:off x="179512" y="208301"/>
            <a:ext cx="1728193" cy="584775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SGC</a:t>
            </a:r>
          </a:p>
          <a:p>
            <a:pPr algn="ctr"/>
            <a:r>
              <a:rPr lang="de-DE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Stern-Gerlach-Center</a:t>
            </a:r>
            <a:endParaRPr lang="de-DE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43608" y="1988840"/>
            <a:ext cx="7416824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Forming</a:t>
            </a:r>
            <a:r>
              <a:rPr lang="de-DE" altLang="de-DE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an University </a:t>
            </a:r>
            <a:r>
              <a:rPr lang="de-DE" altLang="de-DE" sz="32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Accelerator</a:t>
            </a:r>
            <a:r>
              <a:rPr lang="de-DE" altLang="de-DE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Center</a:t>
            </a:r>
          </a:p>
          <a:p>
            <a:r>
              <a:rPr lang="de-DE" altLang="de-DE" sz="11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</a:p>
          <a:p>
            <a:endParaRPr lang="de-DE" altLang="de-DE" sz="2400" dirty="0" smtClean="0">
              <a:solidFill>
                <a:srgbClr val="006699"/>
              </a:solidFill>
              <a:latin typeface="Times New Roman" panose="02020603050405020304" pitchFamily="18" charset="0"/>
            </a:endParaRPr>
          </a:p>
          <a:p>
            <a:r>
              <a:rPr lang="de-DE" altLang="de-DE" sz="32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Stern-Gerlach-Center</a:t>
            </a:r>
            <a:endParaRPr lang="de-DE" altLang="de-DE" sz="3200" dirty="0">
              <a:solidFill>
                <a:srgbClr val="006699"/>
              </a:solidFill>
              <a:latin typeface="Times New Roman" panose="02020603050405020304" pitchFamily="18" charset="0"/>
            </a:endParaRPr>
          </a:p>
          <a:p>
            <a:endParaRPr lang="de-DE" altLang="de-DE" sz="2000" dirty="0" smtClean="0">
              <a:solidFill>
                <a:srgbClr val="006699"/>
              </a:solidFill>
              <a:latin typeface="Times New Roman" panose="02020603050405020304" pitchFamily="18" charset="0"/>
            </a:endParaRPr>
          </a:p>
          <a:p>
            <a:r>
              <a:rPr lang="de-DE" altLang="de-DE" sz="24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Goethe-Universität Frankfurt</a:t>
            </a:r>
            <a:endParaRPr lang="de-DE" altLang="de-DE" sz="2400" dirty="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555776" y="5674022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Universities</a:t>
            </a:r>
            <a:r>
              <a:rPr lang="de-DE" dirty="0" smtClean="0"/>
              <a:t> </a:t>
            </a:r>
            <a:r>
              <a:rPr lang="de-DE" dirty="0" err="1" smtClean="0"/>
              <a:t>Meel</a:t>
            </a:r>
            <a:r>
              <a:rPr lang="de-DE" dirty="0" smtClean="0"/>
              <a:t> Laboratories Workshop</a:t>
            </a:r>
          </a:p>
          <a:p>
            <a:pPr algn="ctr"/>
            <a:endParaRPr lang="de-DE" dirty="0"/>
          </a:p>
          <a:p>
            <a:pPr algn="ctr"/>
            <a:r>
              <a:rPr lang="de-DE" dirty="0" err="1" smtClean="0"/>
              <a:t>Orsay</a:t>
            </a:r>
            <a:r>
              <a:rPr lang="de-DE" dirty="0" smtClean="0"/>
              <a:t> </a:t>
            </a:r>
            <a:r>
              <a:rPr lang="de-DE" dirty="0" smtClean="0"/>
              <a:t>2016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743908" y="47971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Oliver </a:t>
            </a:r>
            <a:r>
              <a:rPr lang="de-DE" b="1" dirty="0" err="1" smtClean="0"/>
              <a:t>Meusel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 de </a:t>
            </a:r>
            <a:r>
              <a:rPr lang="de-DE" alt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Graaf</a:t>
            </a:r>
            <a:r>
              <a:rPr lang="de-DE" alt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en-US" sz="2400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endParaRPr lang="en-GB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907704" y="2852936"/>
            <a:ext cx="5591311" cy="3660180"/>
            <a:chOff x="249" y="1389"/>
            <a:chExt cx="3357" cy="213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389"/>
              <a:ext cx="3357" cy="21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49" y="1389"/>
              <a:ext cx="3357" cy="2132"/>
            </a:xfrm>
            <a:prstGeom prst="rect">
              <a:avLst/>
            </a:prstGeom>
            <a:noFill/>
            <a:ln w="9525">
              <a:solidFill>
                <a:srgbClr val="0066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3528" y="1196752"/>
            <a:ext cx="2447925" cy="1452562"/>
          </a:xfrm>
          <a:prstGeom prst="rect">
            <a:avLst/>
          </a:prstGeom>
          <a:noFill/>
          <a:ln w="15875">
            <a:solidFill>
              <a:srgbClr val="00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en-US" sz="1600">
                <a:latin typeface="Times New Roman" panose="02020603050405020304" pitchFamily="18" charset="0"/>
              </a:rPr>
              <a:t>E</a:t>
            </a:r>
            <a:r>
              <a:rPr lang="de-DE" altLang="en-US" sz="1600" baseline="-25000">
                <a:latin typeface="Times New Roman" panose="02020603050405020304" pitchFamily="18" charset="0"/>
              </a:rPr>
              <a:t>Acc</a:t>
            </a:r>
            <a:r>
              <a:rPr lang="de-DE" altLang="en-US" sz="1600">
                <a:latin typeface="Times New Roman" panose="02020603050405020304" pitchFamily="18" charset="0"/>
              </a:rPr>
              <a:t> = 2,5 MeV</a:t>
            </a:r>
          </a:p>
          <a:p>
            <a:pPr>
              <a:spcBef>
                <a:spcPct val="50000"/>
              </a:spcBef>
            </a:pPr>
            <a:r>
              <a:rPr lang="de-DE" altLang="en-US" sz="1600">
                <a:latin typeface="Times New Roman" panose="02020603050405020304" pitchFamily="18" charset="0"/>
              </a:rPr>
              <a:t>I</a:t>
            </a:r>
            <a:r>
              <a:rPr lang="de-DE" altLang="en-US" sz="1600" baseline="-25000">
                <a:latin typeface="Times New Roman" panose="02020603050405020304" pitchFamily="18" charset="0"/>
              </a:rPr>
              <a:t>Max </a:t>
            </a:r>
            <a:r>
              <a:rPr lang="de-DE" altLang="en-US" sz="1600">
                <a:latin typeface="Times New Roman" panose="02020603050405020304" pitchFamily="18" charset="0"/>
              </a:rPr>
              <a:t>= 30 – 40µA</a:t>
            </a:r>
          </a:p>
          <a:p>
            <a:pPr>
              <a:spcBef>
                <a:spcPct val="50000"/>
              </a:spcBef>
            </a:pPr>
            <a:r>
              <a:rPr lang="de-DE" altLang="en-US" sz="1600">
                <a:latin typeface="Symbol" panose="05050102010706020507" pitchFamily="18" charset="2"/>
              </a:rPr>
              <a:t>D</a:t>
            </a:r>
            <a:r>
              <a:rPr lang="de-DE" altLang="en-US" sz="1600">
                <a:latin typeface="Times New Roman" panose="02020603050405020304" pitchFamily="18" charset="0"/>
              </a:rPr>
              <a:t>E = </a:t>
            </a:r>
            <a:r>
              <a:rPr lang="de-DE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± 2keV</a:t>
            </a:r>
          </a:p>
          <a:p>
            <a:pPr>
              <a:spcBef>
                <a:spcPct val="50000"/>
              </a:spcBef>
            </a:pPr>
            <a:r>
              <a:rPr lang="de-DE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HF- Ionenquelle</a:t>
            </a:r>
          </a:p>
        </p:txBody>
      </p:sp>
    </p:spTree>
    <p:extLst>
      <p:ext uri="{BB962C8B-B14F-4D97-AF65-F5344CB8AC3E}">
        <p14:creationId xmlns:p14="http://schemas.microsoft.com/office/powerpoint/2010/main" val="1143977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4888" y="44624"/>
            <a:ext cx="8229600" cy="1143000"/>
          </a:xfrm>
        </p:spPr>
        <p:txBody>
          <a:bodyPr/>
          <a:lstStyle/>
          <a:p>
            <a:r>
              <a:rPr lang="en-GB" alt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is the exchange between </a:t>
            </a:r>
            <a:br>
              <a:rPr lang="en-GB" alt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Goethe-University and </a:t>
            </a:r>
            <a:r>
              <a:rPr lang="en-GB" altLang="en-US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Companies </a:t>
            </a:r>
            <a:r>
              <a:rPr lang="en-GB" alt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organized?</a:t>
            </a:r>
            <a:br>
              <a:rPr lang="en-GB" alt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348841" y="2924944"/>
            <a:ext cx="4727215" cy="3312542"/>
            <a:chOff x="249" y="1389"/>
            <a:chExt cx="3357" cy="213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389"/>
              <a:ext cx="3357" cy="21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49" y="1389"/>
              <a:ext cx="3357" cy="2132"/>
            </a:xfrm>
            <a:prstGeom prst="rect">
              <a:avLst/>
            </a:prstGeom>
            <a:noFill/>
            <a:ln w="9525">
              <a:solidFill>
                <a:srgbClr val="0066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" y="1124744"/>
            <a:ext cx="2447925" cy="1452562"/>
          </a:xfrm>
          <a:prstGeom prst="rect">
            <a:avLst/>
          </a:prstGeom>
          <a:noFill/>
          <a:ln w="15875">
            <a:solidFill>
              <a:srgbClr val="00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en-US" sz="1600">
                <a:latin typeface="Times New Roman" panose="02020603050405020304" pitchFamily="18" charset="0"/>
              </a:rPr>
              <a:t>E</a:t>
            </a:r>
            <a:r>
              <a:rPr lang="de-DE" altLang="en-US" sz="1600" baseline="-25000">
                <a:latin typeface="Times New Roman" panose="02020603050405020304" pitchFamily="18" charset="0"/>
              </a:rPr>
              <a:t>Acc</a:t>
            </a:r>
            <a:r>
              <a:rPr lang="de-DE" altLang="en-US" sz="1600">
                <a:latin typeface="Times New Roman" panose="02020603050405020304" pitchFamily="18" charset="0"/>
              </a:rPr>
              <a:t> = 2,5 MeV</a:t>
            </a:r>
          </a:p>
          <a:p>
            <a:pPr>
              <a:spcBef>
                <a:spcPct val="50000"/>
              </a:spcBef>
            </a:pPr>
            <a:r>
              <a:rPr lang="de-DE" altLang="en-US" sz="1600">
                <a:latin typeface="Times New Roman" panose="02020603050405020304" pitchFamily="18" charset="0"/>
              </a:rPr>
              <a:t>I</a:t>
            </a:r>
            <a:r>
              <a:rPr lang="de-DE" altLang="en-US" sz="1600" baseline="-25000">
                <a:latin typeface="Times New Roman" panose="02020603050405020304" pitchFamily="18" charset="0"/>
              </a:rPr>
              <a:t>Max </a:t>
            </a:r>
            <a:r>
              <a:rPr lang="de-DE" altLang="en-US" sz="1600">
                <a:latin typeface="Times New Roman" panose="02020603050405020304" pitchFamily="18" charset="0"/>
              </a:rPr>
              <a:t>= 30 – 40µA</a:t>
            </a:r>
          </a:p>
          <a:p>
            <a:pPr>
              <a:spcBef>
                <a:spcPct val="50000"/>
              </a:spcBef>
            </a:pPr>
            <a:r>
              <a:rPr lang="de-DE" altLang="en-US" sz="1600">
                <a:latin typeface="Symbol" panose="05050102010706020507" pitchFamily="18" charset="2"/>
              </a:rPr>
              <a:t>D</a:t>
            </a:r>
            <a:r>
              <a:rPr lang="de-DE" altLang="en-US" sz="1600">
                <a:latin typeface="Times New Roman" panose="02020603050405020304" pitchFamily="18" charset="0"/>
              </a:rPr>
              <a:t>E = </a:t>
            </a:r>
            <a:r>
              <a:rPr lang="de-DE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± 2keV</a:t>
            </a:r>
          </a:p>
          <a:p>
            <a:pPr>
              <a:spcBef>
                <a:spcPct val="50000"/>
              </a:spcBef>
            </a:pPr>
            <a:r>
              <a:rPr lang="de-DE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HF- Ionenquelle</a:t>
            </a:r>
          </a:p>
        </p:txBody>
      </p:sp>
      <p:sp>
        <p:nvSpPr>
          <p:cNvPr id="9" name="Rechteck 8"/>
          <p:cNvSpPr/>
          <p:nvPr/>
        </p:nvSpPr>
        <p:spPr>
          <a:xfrm>
            <a:off x="6156176" y="5010745"/>
            <a:ext cx="2592288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/>
          <p:cNvSpPr/>
          <p:nvPr/>
        </p:nvSpPr>
        <p:spPr>
          <a:xfrm>
            <a:off x="3779912" y="3066529"/>
            <a:ext cx="4968552" cy="1652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10"/>
          <p:cNvSpPr/>
          <p:nvPr/>
        </p:nvSpPr>
        <p:spPr>
          <a:xfrm>
            <a:off x="6156176" y="1700808"/>
            <a:ext cx="2592288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feld 11"/>
          <p:cNvSpPr txBox="1"/>
          <p:nvPr/>
        </p:nvSpPr>
        <p:spPr>
          <a:xfrm>
            <a:off x="6444208" y="537078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Company</a:t>
            </a:r>
            <a:endParaRPr lang="en-GB" dirty="0"/>
          </a:p>
        </p:txBody>
      </p:sp>
      <p:sp>
        <p:nvSpPr>
          <p:cNvPr id="13" name="Textfeld 12"/>
          <p:cNvSpPr txBox="1"/>
          <p:nvPr/>
        </p:nvSpPr>
        <p:spPr>
          <a:xfrm>
            <a:off x="6417888" y="198640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Goethe-University</a:t>
            </a:r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3995936" y="3153871"/>
            <a:ext cx="5084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SGC</a:t>
            </a:r>
          </a:p>
          <a:p>
            <a:pPr algn="ctr"/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Get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Professor / PD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Involve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(</a:t>
            </a:r>
            <a:r>
              <a:rPr lang="de-DE" dirty="0" err="1" smtClean="0"/>
              <a:t>seminars</a:t>
            </a:r>
            <a:r>
              <a:rPr lang="de-DE" dirty="0" smtClean="0"/>
              <a:t>/</a:t>
            </a:r>
            <a:r>
              <a:rPr lang="de-DE" dirty="0" err="1" smtClean="0"/>
              <a:t>assistence</a:t>
            </a:r>
            <a:r>
              <a:rPr lang="de-DE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Cash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335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78189" y="359056"/>
            <a:ext cx="8229600" cy="504056"/>
          </a:xfrm>
        </p:spPr>
        <p:txBody>
          <a:bodyPr/>
          <a:lstStyle/>
          <a:p>
            <a:r>
              <a:rPr lang="de-DE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Compact Heavy Ion LINAC Front End</a:t>
            </a:r>
            <a:endParaRPr lang="de-DE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3107" y="1957932"/>
            <a:ext cx="3466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Development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compact</a:t>
            </a:r>
            <a:r>
              <a:rPr lang="de-DE" sz="1400" dirty="0" smtClean="0"/>
              <a:t> </a:t>
            </a:r>
            <a:r>
              <a:rPr lang="de-DE" sz="1400" dirty="0" err="1" smtClean="0"/>
              <a:t>transport</a:t>
            </a:r>
            <a:r>
              <a:rPr lang="de-DE" sz="1400" dirty="0" smtClean="0"/>
              <a:t> </a:t>
            </a:r>
            <a:r>
              <a:rPr lang="de-DE" sz="1400" dirty="0" err="1" smtClean="0"/>
              <a:t>channel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intense</a:t>
            </a:r>
            <a:r>
              <a:rPr lang="de-DE" sz="1400" dirty="0" smtClean="0"/>
              <a:t> U</a:t>
            </a:r>
            <a:r>
              <a:rPr lang="de-DE" sz="1400" baseline="30000" dirty="0" smtClean="0"/>
              <a:t>4+</a:t>
            </a:r>
            <a:r>
              <a:rPr lang="de-DE" sz="1400" dirty="0" smtClean="0"/>
              <a:t> beam </a:t>
            </a:r>
            <a:r>
              <a:rPr lang="de-DE" sz="1400" dirty="0" err="1" smtClean="0"/>
              <a:t>based</a:t>
            </a:r>
            <a:r>
              <a:rPr lang="de-DE" sz="1400" dirty="0" smtClean="0"/>
              <a:t> on </a:t>
            </a:r>
            <a:r>
              <a:rPr lang="de-DE" sz="1400" dirty="0" err="1" smtClean="0"/>
              <a:t>space</a:t>
            </a:r>
            <a:r>
              <a:rPr lang="de-DE" sz="1400" dirty="0" smtClean="0"/>
              <a:t> </a:t>
            </a:r>
            <a:r>
              <a:rPr lang="de-DE" sz="1400" dirty="0" err="1" smtClean="0"/>
              <a:t>charge</a:t>
            </a:r>
            <a:r>
              <a:rPr lang="de-DE" sz="1400" dirty="0" smtClean="0"/>
              <a:t> </a:t>
            </a:r>
            <a:r>
              <a:rPr lang="de-DE" sz="1400" dirty="0" err="1" smtClean="0"/>
              <a:t>lenses</a:t>
            </a:r>
            <a:r>
              <a:rPr lang="de-DE" sz="1400" dirty="0" smtClean="0"/>
              <a:t>.</a:t>
            </a:r>
            <a:endParaRPr lang="de-DE" sz="14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88" y="3458462"/>
            <a:ext cx="4281197" cy="3210898"/>
          </a:xfrm>
          <a:prstGeom prst="rect">
            <a:avLst/>
          </a:prstGeom>
        </p:spPr>
      </p:pic>
      <p:pic>
        <p:nvPicPr>
          <p:cNvPr id="20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189" y="3107958"/>
            <a:ext cx="3671700" cy="326350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758" y="1688603"/>
            <a:ext cx="4501784" cy="1460248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209674" y="3225794"/>
            <a:ext cx="33571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/>
              <a:t>Beam Transport Simulation </a:t>
            </a:r>
            <a:r>
              <a:rPr lang="de-DE" sz="1350" b="1" dirty="0" err="1"/>
              <a:t>of</a:t>
            </a:r>
            <a:r>
              <a:rPr lang="de-DE" sz="1350" b="1" dirty="0"/>
              <a:t> U</a:t>
            </a:r>
            <a:r>
              <a:rPr lang="de-DE" sz="1350" b="1" baseline="30000" dirty="0"/>
              <a:t>4+</a:t>
            </a:r>
            <a:r>
              <a:rPr lang="de-DE" sz="1350" b="1" dirty="0"/>
              <a:t>, 2.2 </a:t>
            </a:r>
            <a:r>
              <a:rPr lang="de-DE" sz="1350" b="1" dirty="0" err="1"/>
              <a:t>keV</a:t>
            </a:r>
            <a:r>
              <a:rPr lang="de-DE" sz="1350" b="1" dirty="0"/>
              <a:t>/u</a:t>
            </a:r>
            <a:endParaRPr lang="en-GB" sz="1350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1570121" y="3440415"/>
            <a:ext cx="11031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Gabor Lens 1</a:t>
            </a:r>
            <a:endParaRPr lang="en-GB" sz="1350" dirty="0"/>
          </a:p>
        </p:txBody>
      </p:sp>
      <p:sp>
        <p:nvSpPr>
          <p:cNvPr id="24" name="Textfeld 23"/>
          <p:cNvSpPr txBox="1"/>
          <p:nvPr/>
        </p:nvSpPr>
        <p:spPr>
          <a:xfrm>
            <a:off x="2563372" y="3978073"/>
            <a:ext cx="11031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Gabor Lens 2</a:t>
            </a:r>
            <a:endParaRPr lang="en-GB" sz="1350" dirty="0"/>
          </a:p>
        </p:txBody>
      </p:sp>
      <p:sp>
        <p:nvSpPr>
          <p:cNvPr id="26" name="Textfeld 25"/>
          <p:cNvSpPr txBox="1"/>
          <p:nvPr/>
        </p:nvSpPr>
        <p:spPr>
          <a:xfrm>
            <a:off x="112904" y="2852936"/>
            <a:ext cx="9307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Ion Source</a:t>
            </a:r>
            <a:endParaRPr lang="en-GB" sz="1350" dirty="0"/>
          </a:p>
        </p:txBody>
      </p:sp>
      <p:sp>
        <p:nvSpPr>
          <p:cNvPr id="27" name="Textfeld 26"/>
          <p:cNvSpPr txBox="1"/>
          <p:nvPr/>
        </p:nvSpPr>
        <p:spPr>
          <a:xfrm>
            <a:off x="3851920" y="4941168"/>
            <a:ext cx="10518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Beam </a:t>
            </a:r>
            <a:r>
              <a:rPr lang="de-DE" sz="1350" dirty="0" err="1"/>
              <a:t>Dump</a:t>
            </a:r>
            <a:endParaRPr lang="en-GB" sz="1350" dirty="0"/>
          </a:p>
        </p:txBody>
      </p:sp>
      <p:sp>
        <p:nvSpPr>
          <p:cNvPr id="28" name="Textfeld 27"/>
          <p:cNvSpPr txBox="1"/>
          <p:nvPr/>
        </p:nvSpPr>
        <p:spPr>
          <a:xfrm>
            <a:off x="5504446" y="2276242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chemeClr val="bg1"/>
                </a:solidFill>
              </a:rPr>
              <a:t>GL 1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230978" y="2276242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chemeClr val="bg1"/>
                </a:solidFill>
              </a:rPr>
              <a:t>GL 2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546557" y="4379454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GL 1</a:t>
            </a:r>
            <a:endParaRPr lang="en-GB" sz="1350" dirty="0"/>
          </a:p>
        </p:txBody>
      </p:sp>
      <p:sp>
        <p:nvSpPr>
          <p:cNvPr id="31" name="Textfeld 30"/>
          <p:cNvSpPr txBox="1"/>
          <p:nvPr/>
        </p:nvSpPr>
        <p:spPr>
          <a:xfrm>
            <a:off x="7270434" y="4397501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GL 2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6431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012160" y="5301208"/>
            <a:ext cx="2592288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/>
          <p:cNvSpPr/>
          <p:nvPr/>
        </p:nvSpPr>
        <p:spPr>
          <a:xfrm>
            <a:off x="2915816" y="3356992"/>
            <a:ext cx="5688632" cy="1652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/>
          <p:cNvSpPr/>
          <p:nvPr/>
        </p:nvSpPr>
        <p:spPr>
          <a:xfrm>
            <a:off x="6012160" y="1991271"/>
            <a:ext cx="2592288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/>
          <p:cNvSpPr txBox="1"/>
          <p:nvPr/>
        </p:nvSpPr>
        <p:spPr>
          <a:xfrm>
            <a:off x="6300192" y="56612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GSI/FAIR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6273872" y="227687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Goethe-University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3059832" y="3444334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SGC</a:t>
            </a:r>
          </a:p>
          <a:p>
            <a:pPr algn="ctr"/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Forming</a:t>
            </a:r>
            <a:r>
              <a:rPr lang="de-DE" dirty="0" smtClean="0"/>
              <a:t> </a:t>
            </a:r>
            <a:r>
              <a:rPr lang="de-DE" dirty="0" err="1" smtClean="0"/>
              <a:t>young</a:t>
            </a:r>
            <a:r>
              <a:rPr lang="de-DE" dirty="0" smtClean="0"/>
              <a:t> </a:t>
            </a:r>
            <a:r>
              <a:rPr lang="de-DE" dirty="0" err="1" smtClean="0"/>
              <a:t>investigator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Giving</a:t>
            </a:r>
            <a:r>
              <a:rPr lang="de-DE" dirty="0" smtClean="0"/>
              <a:t> </a:t>
            </a:r>
            <a:r>
              <a:rPr lang="de-DE" dirty="0" err="1" smtClean="0"/>
              <a:t>lectures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provider</a:t>
            </a:r>
            <a:r>
              <a:rPr lang="de-DE" dirty="0" smtClean="0"/>
              <a:t> (Prof.//PD)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board</a:t>
            </a:r>
            <a:endParaRPr lang="en-GB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88603"/>
            <a:ext cx="4501784" cy="1460248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557760" y="91889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is the exchange between </a:t>
            </a:r>
            <a:br>
              <a:rPr lang="en-GB" altLang="en-US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Goethe-University and Labs organized?</a:t>
            </a:r>
            <a:br>
              <a:rPr lang="en-GB" altLang="en-US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591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504056"/>
          </a:xfrm>
        </p:spPr>
        <p:txBody>
          <a:bodyPr/>
          <a:lstStyle/>
          <a:p>
            <a:r>
              <a:rPr lang="de-DE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RF High Power </a:t>
            </a:r>
            <a:r>
              <a:rPr lang="de-DE" sz="2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Accelerator</a:t>
            </a:r>
            <a:r>
              <a:rPr lang="de-DE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Technology</a:t>
            </a:r>
            <a:endParaRPr lang="de-DE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74" y="4254942"/>
            <a:ext cx="7146794" cy="2342410"/>
          </a:xfrm>
          <a:prstGeom prst="rect">
            <a:avLst/>
          </a:prstGeom>
        </p:spPr>
      </p:pic>
      <p:pic>
        <p:nvPicPr>
          <p:cNvPr id="6" name="Picture 2" descr="C:\Users\Linac\Desktop\MAX_RFQtest\Bilder\P2070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011928" cy="225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419872" y="1596799"/>
            <a:ext cx="4978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RF-Power Test </a:t>
            </a:r>
            <a:r>
              <a:rPr lang="de-DE" sz="1400" dirty="0" err="1" smtClean="0"/>
              <a:t>Bench</a:t>
            </a:r>
            <a:r>
              <a:rPr lang="de-DE" sz="1400" dirty="0" smtClean="0"/>
              <a:t> (175 MHz, 250kW, </a:t>
            </a:r>
            <a:r>
              <a:rPr lang="de-DE" sz="1400" dirty="0" err="1" smtClean="0"/>
              <a:t>cw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pic>
        <p:nvPicPr>
          <p:cNvPr id="8" name="Picture 3" descr="C:\Users\Linac\Desktop\MAX_RFQtest\Bilder\MAX_RFQ_Pt_p_13022014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69761"/>
            <a:ext cx="3088285" cy="21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0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8032"/>
            <a:ext cx="8229600" cy="1143000"/>
          </a:xfrm>
        </p:spPr>
        <p:txBody>
          <a:bodyPr/>
          <a:lstStyle/>
          <a:p>
            <a:r>
              <a:rPr lang="en-GB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How is the exchange between </a:t>
            </a:r>
            <a:br>
              <a:rPr lang="en-GB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GB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University </a:t>
            </a:r>
            <a:r>
              <a:rPr lang="en-GB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and </a:t>
            </a:r>
            <a:r>
              <a:rPr lang="en-GB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Collaborations </a:t>
            </a:r>
            <a:r>
              <a:rPr lang="en-GB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organized?</a:t>
            </a: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56" y="1844824"/>
            <a:ext cx="3467324" cy="7821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139952" y="1844824"/>
            <a:ext cx="47525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WP2: Accelerator R&amp;D for ADS/MYRRHA</a:t>
            </a:r>
          </a:p>
          <a:p>
            <a:r>
              <a:rPr lang="en-GB" sz="1600" b="1" dirty="0"/>
              <a:t>Participants:</a:t>
            </a:r>
            <a:r>
              <a:rPr lang="en-GB" sz="1600" dirty="0"/>
              <a:t> SCK•CEN, ACS, ADEX, CERN, CNRS, EA, IAP, IBA, U. Darmstadt, COSYLAB, TED, CEA, NTG</a:t>
            </a:r>
          </a:p>
          <a:p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068960"/>
            <a:ext cx="4752528" cy="350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54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84984"/>
            <a:ext cx="7324533" cy="2775493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z="2400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r>
              <a:rPr lang="de-DE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de-DE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  <a:r>
              <a:rPr lang="de-DE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Source</a:t>
            </a:r>
            <a:endParaRPr lang="en-GB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771800" y="1268760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Possibility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bring different </a:t>
            </a:r>
            <a:r>
              <a:rPr lang="de-DE" dirty="0" err="1" smtClean="0"/>
              <a:t>resaerch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 </a:t>
            </a:r>
            <a:r>
              <a:rPr lang="de-DE" dirty="0" err="1" smtClean="0"/>
              <a:t>together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Test </a:t>
            </a:r>
            <a:r>
              <a:rPr lang="de-DE" dirty="0" err="1" smtClean="0"/>
              <a:t>bench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concepts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Testing</a:t>
            </a:r>
            <a:r>
              <a:rPr lang="de-DE" dirty="0" smtClean="0"/>
              <a:t> </a:t>
            </a:r>
            <a:r>
              <a:rPr lang="de-DE" dirty="0" err="1" smtClean="0"/>
              <a:t>connection</a:t>
            </a:r>
            <a:r>
              <a:rPr lang="de-DE" dirty="0" smtClean="0"/>
              <a:t>/</a:t>
            </a:r>
            <a:r>
              <a:rPr lang="de-DE" dirty="0" err="1" smtClean="0"/>
              <a:t>interface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different </a:t>
            </a:r>
            <a:r>
              <a:rPr lang="de-DE" dirty="0" err="1" smtClean="0"/>
              <a:t>groups</a:t>
            </a:r>
            <a:r>
              <a:rPr lang="de-DE" dirty="0" smtClean="0"/>
              <a:t> at </a:t>
            </a: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science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6078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4888" y="274638"/>
            <a:ext cx="8229600" cy="1143000"/>
          </a:xfrm>
        </p:spPr>
        <p:txBody>
          <a:bodyPr/>
          <a:lstStyle/>
          <a:p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formats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01008"/>
            <a:ext cx="7324533" cy="277549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267744" y="1340768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Graduate </a:t>
            </a:r>
            <a:r>
              <a:rPr lang="de-DE" dirty="0" err="1" smtClean="0"/>
              <a:t>ScHools</a:t>
            </a:r>
            <a:r>
              <a:rPr lang="de-DE" dirty="0" smtClean="0"/>
              <a:t> (Myrte School HGS-HIRE,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CAS?, JUAS?)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Lectures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university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Laboratory </a:t>
            </a:r>
            <a:r>
              <a:rPr lang="de-DE" dirty="0" err="1" smtClean="0"/>
              <a:t>courses</a:t>
            </a:r>
            <a:r>
              <a:rPr lang="de-DE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Labs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companies</a:t>
            </a:r>
            <a:r>
              <a:rPr lang="de-DE" dirty="0" smtClean="0"/>
              <a:t> via </a:t>
            </a:r>
            <a:r>
              <a:rPr lang="de-DE" dirty="0" err="1" smtClean="0"/>
              <a:t>practical</a:t>
            </a:r>
            <a:r>
              <a:rPr lang="de-DE" dirty="0" smtClean="0"/>
              <a:t> </a:t>
            </a:r>
            <a:r>
              <a:rPr lang="de-DE" dirty="0" err="1" smtClean="0"/>
              <a:t>courses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957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Summery</a:t>
            </a:r>
            <a:endParaRPr lang="en-GB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43608" y="1700808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6699"/>
                </a:solidFill>
              </a:rPr>
              <a:t>Stern-Gerlach-Center </a:t>
            </a:r>
            <a:r>
              <a:rPr lang="de-DE" sz="2400" dirty="0" err="1" smtClean="0">
                <a:solidFill>
                  <a:srgbClr val="006699"/>
                </a:solidFill>
              </a:rPr>
              <a:t>acts</a:t>
            </a:r>
            <a:r>
              <a:rPr lang="de-DE" sz="2400" dirty="0" smtClean="0">
                <a:solidFill>
                  <a:srgbClr val="006699"/>
                </a:solidFill>
              </a:rPr>
              <a:t> </a:t>
            </a:r>
            <a:r>
              <a:rPr lang="de-DE" sz="2400" dirty="0" err="1" smtClean="0">
                <a:solidFill>
                  <a:srgbClr val="006699"/>
                </a:solidFill>
              </a:rPr>
              <a:t>as</a:t>
            </a:r>
            <a:r>
              <a:rPr lang="de-DE" sz="2400" dirty="0" smtClean="0">
                <a:solidFill>
                  <a:srgbClr val="006699"/>
                </a:solidFill>
              </a:rPr>
              <a:t> an </a:t>
            </a:r>
            <a:r>
              <a:rPr lang="de-DE" sz="2400" dirty="0" err="1" smtClean="0">
                <a:solidFill>
                  <a:srgbClr val="006699"/>
                </a:solidFill>
              </a:rPr>
              <a:t>exchange</a:t>
            </a:r>
            <a:r>
              <a:rPr lang="de-DE" sz="2400" dirty="0" smtClean="0">
                <a:solidFill>
                  <a:srgbClr val="006699"/>
                </a:solidFill>
              </a:rPr>
              <a:t> </a:t>
            </a:r>
            <a:r>
              <a:rPr lang="de-DE" sz="2400" dirty="0" err="1" smtClean="0">
                <a:solidFill>
                  <a:srgbClr val="006699"/>
                </a:solidFill>
              </a:rPr>
              <a:t>platform</a:t>
            </a:r>
            <a:r>
              <a:rPr lang="de-DE" sz="2400" dirty="0" smtClean="0">
                <a:solidFill>
                  <a:srgbClr val="006699"/>
                </a:solidFill>
              </a:rPr>
              <a:t>, </a:t>
            </a:r>
            <a:r>
              <a:rPr lang="de-DE" sz="2400" dirty="0" err="1" smtClean="0">
                <a:solidFill>
                  <a:srgbClr val="006699"/>
                </a:solidFill>
              </a:rPr>
              <a:t>where</a:t>
            </a:r>
            <a:r>
              <a:rPr lang="de-DE" sz="2400" dirty="0" smtClean="0">
                <a:solidFill>
                  <a:srgbClr val="006699"/>
                </a:solidFill>
              </a:rPr>
              <a:t> Goethe-University </a:t>
            </a:r>
            <a:r>
              <a:rPr lang="de-DE" sz="2400" dirty="0" err="1" smtClean="0">
                <a:solidFill>
                  <a:srgbClr val="006699"/>
                </a:solidFill>
              </a:rPr>
              <a:t>meets</a:t>
            </a:r>
            <a:r>
              <a:rPr lang="de-DE" sz="2400" dirty="0" smtClean="0">
                <a:solidFill>
                  <a:srgbClr val="006699"/>
                </a:solidFill>
              </a:rPr>
              <a:t> Laboratories.</a:t>
            </a:r>
          </a:p>
          <a:p>
            <a:pPr algn="ctr"/>
            <a:endParaRPr lang="en-GB" sz="2400" dirty="0">
              <a:solidFill>
                <a:srgbClr val="006699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5696" y="3170555"/>
            <a:ext cx="61310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R&amp;D </a:t>
            </a:r>
            <a:r>
              <a:rPr lang="de-DE" dirty="0" err="1" smtClean="0"/>
              <a:t>for</a:t>
            </a:r>
            <a:r>
              <a:rPr lang="de-DE" dirty="0" smtClean="0"/>
              <a:t>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Recruiting </a:t>
            </a:r>
            <a:r>
              <a:rPr lang="de-DE" dirty="0" err="1" smtClean="0"/>
              <a:t>young</a:t>
            </a:r>
            <a:r>
              <a:rPr lang="de-DE" dirty="0" smtClean="0"/>
              <a:t> </a:t>
            </a:r>
            <a:r>
              <a:rPr lang="de-DE" dirty="0" err="1" smtClean="0"/>
              <a:t>investigators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researcher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Research on </a:t>
            </a:r>
            <a:r>
              <a:rPr lang="de-DE" dirty="0" err="1" smtClean="0"/>
              <a:t>demand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Providing </a:t>
            </a:r>
            <a:r>
              <a:rPr lang="de-DE" dirty="0" err="1" smtClean="0"/>
              <a:t>startups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Knowledge </a:t>
            </a:r>
            <a:r>
              <a:rPr lang="de-DE" dirty="0" err="1" smtClean="0"/>
              <a:t>transfer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companies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2153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339752" y="256490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006699"/>
                </a:solidFill>
              </a:rPr>
              <a:t>Thank</a:t>
            </a:r>
            <a:r>
              <a:rPr lang="de-DE" sz="2400" dirty="0">
                <a:solidFill>
                  <a:srgbClr val="006699"/>
                </a:solidFill>
              </a:rPr>
              <a:t> </a:t>
            </a:r>
            <a:r>
              <a:rPr lang="de-DE" sz="2400" dirty="0" err="1">
                <a:solidFill>
                  <a:srgbClr val="006699"/>
                </a:solidFill>
              </a:rPr>
              <a:t>you</a:t>
            </a:r>
            <a:r>
              <a:rPr lang="de-DE" sz="2400" dirty="0">
                <a:solidFill>
                  <a:srgbClr val="006699"/>
                </a:solidFill>
              </a:rPr>
              <a:t> </a:t>
            </a:r>
            <a:r>
              <a:rPr lang="de-DE" sz="2400" dirty="0" err="1">
                <a:solidFill>
                  <a:srgbClr val="006699"/>
                </a:solidFill>
              </a:rPr>
              <a:t>for</a:t>
            </a:r>
            <a:r>
              <a:rPr lang="de-DE" sz="2400" dirty="0">
                <a:solidFill>
                  <a:srgbClr val="006699"/>
                </a:solidFill>
              </a:rPr>
              <a:t> </a:t>
            </a:r>
            <a:r>
              <a:rPr lang="de-DE" sz="2400" dirty="0" err="1">
                <a:solidFill>
                  <a:srgbClr val="006699"/>
                </a:solidFill>
              </a:rPr>
              <a:t>your</a:t>
            </a:r>
            <a:r>
              <a:rPr lang="de-DE" sz="2400" dirty="0">
                <a:solidFill>
                  <a:srgbClr val="006699"/>
                </a:solidFill>
              </a:rPr>
              <a:t> </a:t>
            </a:r>
            <a:r>
              <a:rPr lang="de-DE" sz="2400" dirty="0" err="1">
                <a:solidFill>
                  <a:srgbClr val="006699"/>
                </a:solidFill>
              </a:rPr>
              <a:t>attention</a:t>
            </a:r>
            <a:r>
              <a:rPr lang="de-DE" sz="2400" dirty="0">
                <a:solidFill>
                  <a:srgbClr val="006699"/>
                </a:solidFill>
              </a:rPr>
              <a:t>.</a:t>
            </a:r>
            <a:endParaRPr lang="en-GB" sz="2400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2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696" y="2060848"/>
            <a:ext cx="60486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Why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do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we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need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a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center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de-DE" sz="2000" dirty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Who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is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interrested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in an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accelerator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center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de-DE" sz="2000" dirty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What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is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latin typeface="+mn-lt"/>
                <a:cs typeface="Times New Roman" panose="02020603050405020304" pitchFamily="18" charset="0"/>
              </a:rPr>
              <a:t>already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latin typeface="+mn-lt"/>
                <a:cs typeface="Times New Roman" panose="02020603050405020304" pitchFamily="18" charset="0"/>
              </a:rPr>
              <a:t>there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de-DE" sz="2000" dirty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How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is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the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exchange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between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Goethe-University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and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Labs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organized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de-DE" sz="2000" dirty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What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about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the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formats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of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teaching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latin typeface="+mn-lt"/>
                <a:cs typeface="Times New Roman" panose="02020603050405020304" pitchFamily="18" charset="0"/>
              </a:rPr>
              <a:t>students</a:t>
            </a:r>
            <a:r>
              <a:rPr lang="de-DE" sz="2000" dirty="0" smtClean="0">
                <a:latin typeface="+mn-lt"/>
                <a:cs typeface="Times New Roman" panose="02020603050405020304" pitchFamily="18" charset="0"/>
              </a:rPr>
              <a:t>?</a:t>
            </a:r>
            <a:endParaRPr lang="de-DE" sz="20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Why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need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lang="de-DE" sz="2400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center</a:t>
            </a:r>
            <a:r>
              <a:rPr lang="de-DE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r>
              <a:rPr lang="de-DE" sz="28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de-DE" sz="28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de-DE" sz="28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123728" y="1596967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As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learned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ULA </a:t>
            </a:r>
            <a:r>
              <a:rPr lang="de-DE" dirty="0" err="1" smtClean="0"/>
              <a:t>One</a:t>
            </a:r>
            <a:r>
              <a:rPr lang="de-DE" dirty="0" smtClean="0"/>
              <a:t> in Frankfurt 2014</a:t>
            </a:r>
          </a:p>
          <a:p>
            <a:pPr algn="ctr"/>
            <a:r>
              <a:rPr lang="de-DE" dirty="0" err="1" smtClean="0"/>
              <a:t>accelertor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lives</a:t>
            </a:r>
            <a:r>
              <a:rPr lang="de-DE" dirty="0" smtClean="0"/>
              <a:t> in </a:t>
            </a:r>
            <a:r>
              <a:rPr lang="de-DE" dirty="0" err="1" smtClean="0"/>
              <a:t>two</a:t>
            </a:r>
            <a:r>
              <a:rPr lang="de-DE" dirty="0" smtClean="0"/>
              <a:t> different </a:t>
            </a:r>
            <a:r>
              <a:rPr lang="de-DE" dirty="0" err="1" smtClean="0"/>
              <a:t>worlds</a:t>
            </a:r>
            <a:r>
              <a:rPr lang="de-DE" dirty="0" smtClean="0"/>
              <a:t>: </a:t>
            </a:r>
            <a:endParaRPr lang="de-DE" dirty="0"/>
          </a:p>
        </p:txBody>
      </p:sp>
      <p:sp>
        <p:nvSpPr>
          <p:cNvPr id="5" name="Abgerundetes Rechteck 4"/>
          <p:cNvSpPr/>
          <p:nvPr/>
        </p:nvSpPr>
        <p:spPr>
          <a:xfrm>
            <a:off x="5292080" y="3068960"/>
            <a:ext cx="2520280" cy="13681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1485925" y="3063644"/>
            <a:ext cx="2520280" cy="13681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5670122" y="3522203"/>
            <a:ext cx="176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/>
              <a:t>Application</a:t>
            </a:r>
            <a:endParaRPr lang="de-DE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1867834" y="3522203"/>
            <a:ext cx="1854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/>
              <a:t>Accademics</a:t>
            </a:r>
            <a:endParaRPr lang="de-DE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1475656" y="4797152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Research on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Beam </a:t>
            </a:r>
            <a:r>
              <a:rPr lang="de-DE" dirty="0" err="1" smtClean="0"/>
              <a:t>dynamics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Collective </a:t>
            </a:r>
            <a:r>
              <a:rPr lang="de-DE" dirty="0" err="1" smtClean="0"/>
              <a:t>behaviour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Interaction </a:t>
            </a:r>
            <a:r>
              <a:rPr lang="de-DE" dirty="0" err="1" smtClean="0"/>
              <a:t>between</a:t>
            </a:r>
            <a:r>
              <a:rPr lang="de-DE" dirty="0" smtClean="0"/>
              <a:t> beam, </a:t>
            </a:r>
            <a:r>
              <a:rPr lang="de-DE" dirty="0" err="1" smtClean="0"/>
              <a:t>accelerator</a:t>
            </a:r>
            <a:r>
              <a:rPr lang="de-DE" dirty="0" smtClean="0"/>
              <a:t> &amp; </a:t>
            </a:r>
            <a:r>
              <a:rPr lang="de-DE" dirty="0" err="1" smtClean="0"/>
              <a:t>operator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436096" y="4869160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Request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Relaiability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Maintanance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Investment &amp; operational </a:t>
            </a:r>
            <a:r>
              <a:rPr lang="de-DE" dirty="0" err="1" smtClean="0"/>
              <a:t>costs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4564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400" dirty="0"/>
          </a:p>
        </p:txBody>
      </p:sp>
      <p:sp>
        <p:nvSpPr>
          <p:cNvPr id="4" name="Abgerundetes Rechteck 3"/>
          <p:cNvSpPr/>
          <p:nvPr/>
        </p:nvSpPr>
        <p:spPr>
          <a:xfrm rot="1629651">
            <a:off x="4542699" y="1840576"/>
            <a:ext cx="2520280" cy="1368152"/>
          </a:xfrm>
          <a:prstGeom prst="roundRect">
            <a:avLst/>
          </a:prstGeom>
          <a:solidFill>
            <a:schemeClr val="bg1">
              <a:lumMod val="85000"/>
              <a:alpha val="56000"/>
            </a:schemeClr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bgerundetes Rechteck 4"/>
          <p:cNvSpPr/>
          <p:nvPr/>
        </p:nvSpPr>
        <p:spPr>
          <a:xfrm rot="20418818">
            <a:off x="2268374" y="1744086"/>
            <a:ext cx="2520280" cy="1368152"/>
          </a:xfrm>
          <a:prstGeom prst="roundRect">
            <a:avLst/>
          </a:prstGeom>
          <a:solidFill>
            <a:schemeClr val="bg1">
              <a:lumMod val="85000"/>
              <a:alpha val="43000"/>
            </a:schemeClr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 rot="1629651">
            <a:off x="4920741" y="2293819"/>
            <a:ext cx="176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/>
              <a:t>Application</a:t>
            </a:r>
            <a:endParaRPr lang="de-DE" sz="2400" dirty="0"/>
          </a:p>
        </p:txBody>
      </p:sp>
      <p:sp>
        <p:nvSpPr>
          <p:cNvPr id="7" name="Textfeld 6"/>
          <p:cNvSpPr txBox="1"/>
          <p:nvPr/>
        </p:nvSpPr>
        <p:spPr>
          <a:xfrm rot="20418818">
            <a:off x="2565638" y="2227372"/>
            <a:ext cx="191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/>
              <a:t>Accademics</a:t>
            </a:r>
            <a:endParaRPr lang="de-DE" sz="2400" dirty="0"/>
          </a:p>
        </p:txBody>
      </p:sp>
      <p:sp>
        <p:nvSpPr>
          <p:cNvPr id="8" name="Pfeil nach unten 7"/>
          <p:cNvSpPr/>
          <p:nvPr/>
        </p:nvSpPr>
        <p:spPr>
          <a:xfrm>
            <a:off x="4520772" y="2340611"/>
            <a:ext cx="301438" cy="1584176"/>
          </a:xfrm>
          <a:prstGeom prst="downArrow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2195736" y="4077072"/>
            <a:ext cx="61310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R&amp;D </a:t>
            </a:r>
            <a:r>
              <a:rPr lang="de-DE" dirty="0" err="1" smtClean="0"/>
              <a:t>for</a:t>
            </a:r>
            <a:r>
              <a:rPr lang="de-DE" dirty="0" smtClean="0"/>
              <a:t>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Recruiting </a:t>
            </a:r>
            <a:r>
              <a:rPr lang="de-DE" dirty="0" err="1" smtClean="0"/>
              <a:t>young</a:t>
            </a:r>
            <a:r>
              <a:rPr lang="de-DE" dirty="0" smtClean="0"/>
              <a:t> </a:t>
            </a:r>
            <a:r>
              <a:rPr lang="de-DE" dirty="0" err="1" smtClean="0"/>
              <a:t>investigators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researcher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Research on </a:t>
            </a:r>
            <a:r>
              <a:rPr lang="de-DE" dirty="0" err="1" smtClean="0"/>
              <a:t>demand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Providing </a:t>
            </a:r>
            <a:r>
              <a:rPr lang="de-DE" dirty="0" err="1" smtClean="0"/>
              <a:t>startups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Knowledge </a:t>
            </a:r>
            <a:r>
              <a:rPr lang="de-DE" dirty="0" err="1" smtClean="0"/>
              <a:t>transfer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companies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9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4888" y="274638"/>
            <a:ext cx="8229600" cy="1143000"/>
          </a:xfrm>
        </p:spPr>
        <p:txBody>
          <a:bodyPr/>
          <a:lstStyle/>
          <a:p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interested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an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r>
              <a:rPr lang="de-DE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de-DE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de-DE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gelmäßiges Fünfeck 3"/>
          <p:cNvSpPr/>
          <p:nvPr/>
        </p:nvSpPr>
        <p:spPr>
          <a:xfrm>
            <a:off x="3275856" y="2492896"/>
            <a:ext cx="2880320" cy="2448272"/>
          </a:xfrm>
          <a:prstGeom prst="pentagon">
            <a:avLst/>
          </a:prstGeom>
          <a:solidFill>
            <a:schemeClr val="bg1">
              <a:lumMod val="50000"/>
            </a:schemeClr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10" descr="Logo_wei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40"/>
            <a:ext cx="1576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067944" y="2852936"/>
            <a:ext cx="11521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SGC</a:t>
            </a:r>
          </a:p>
          <a:p>
            <a:pPr algn="ctr"/>
            <a:endParaRPr lang="de-DE" sz="900" dirty="0" smtClean="0">
              <a:solidFill>
                <a:schemeClr val="bg1"/>
              </a:solidFill>
            </a:endParaRP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@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56176" y="4077072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6699"/>
                </a:solidFill>
              </a:rPr>
              <a:t>Non-profit Org.</a:t>
            </a:r>
          </a:p>
          <a:p>
            <a:pPr algn="ctr"/>
            <a:r>
              <a:rPr lang="de-DE" dirty="0"/>
              <a:t>(ESA, OECD, IAEA)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724128" y="2060848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6699"/>
                </a:solidFill>
              </a:rPr>
              <a:t>Laboratories</a:t>
            </a:r>
          </a:p>
          <a:p>
            <a:pPr algn="ctr"/>
            <a:r>
              <a:rPr lang="de-DE" dirty="0" smtClean="0"/>
              <a:t>(GSI/FAIR, CERN, FNAL)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691680" y="2060848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solidFill>
                  <a:srgbClr val="006699"/>
                </a:solidFill>
              </a:rPr>
              <a:t>Universities</a:t>
            </a:r>
            <a:endParaRPr lang="de-DE" sz="2400" dirty="0" smtClean="0">
              <a:solidFill>
                <a:srgbClr val="006699"/>
              </a:solidFill>
            </a:endParaRPr>
          </a:p>
          <a:p>
            <a:pPr algn="ctr"/>
            <a:r>
              <a:rPr lang="de-DE" dirty="0"/>
              <a:t>(Mainz, RTU Riga, Bologna)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331640" y="4152562"/>
            <a:ext cx="19442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6699"/>
                </a:solidFill>
              </a:rPr>
              <a:t>Companies</a:t>
            </a:r>
          </a:p>
          <a:p>
            <a:pPr algn="ctr"/>
            <a:r>
              <a:rPr lang="de-DE" dirty="0"/>
              <a:t>(NTG, </a:t>
            </a:r>
            <a:r>
              <a:rPr lang="de-DE" dirty="0" err="1"/>
              <a:t>Bruker</a:t>
            </a:r>
            <a:r>
              <a:rPr lang="de-DE" dirty="0"/>
              <a:t>, </a:t>
            </a:r>
            <a:r>
              <a:rPr lang="de-DE" dirty="0" err="1"/>
              <a:t>Resaerch</a:t>
            </a:r>
            <a:r>
              <a:rPr lang="de-DE" dirty="0"/>
              <a:t> Instruments)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451895" y="5293657"/>
            <a:ext cx="270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006699"/>
                </a:solidFill>
              </a:rPr>
              <a:t>Gradiuate</a:t>
            </a:r>
            <a:r>
              <a:rPr lang="de-DE" sz="2400" dirty="0">
                <a:solidFill>
                  <a:srgbClr val="006699"/>
                </a:solidFill>
              </a:rPr>
              <a:t> Schools</a:t>
            </a:r>
          </a:p>
          <a:p>
            <a:pPr algn="ctr"/>
            <a:r>
              <a:rPr lang="de-DE" dirty="0"/>
              <a:t>(</a:t>
            </a:r>
            <a:r>
              <a:rPr lang="de-DE" dirty="0" smtClean="0"/>
              <a:t>HGS-</a:t>
            </a:r>
            <a:r>
              <a:rPr lang="de-DE" dirty="0" err="1" smtClean="0"/>
              <a:t>Hire</a:t>
            </a:r>
            <a:r>
              <a:rPr lang="de-DE" dirty="0"/>
              <a:t>, CAS ?, JUAS ?)</a:t>
            </a:r>
          </a:p>
        </p:txBody>
      </p:sp>
    </p:spTree>
    <p:extLst>
      <p:ext uri="{BB962C8B-B14F-4D97-AF65-F5344CB8AC3E}">
        <p14:creationId xmlns:p14="http://schemas.microsoft.com/office/powerpoint/2010/main" val="19971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AP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2" r="8858" b="17717"/>
          <a:stretch>
            <a:fillRect/>
          </a:stretch>
        </p:blipFill>
        <p:spPr bwMode="auto">
          <a:xfrm>
            <a:off x="5795963" y="1484313"/>
            <a:ext cx="31686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2737" y="1440962"/>
            <a:ext cx="5133975" cy="7490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The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center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is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a separat experimental hall, but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it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is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attached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to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the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building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of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the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physics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department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of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the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university</a:t>
            </a:r>
            <a:r>
              <a:rPr lang="de-DE" alt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.</a:t>
            </a:r>
            <a:endParaRPr lang="de-DE" altLang="de-DE" sz="2000" dirty="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940152" y="4005064"/>
            <a:ext cx="2736726" cy="2446824"/>
          </a:xfrm>
          <a:prstGeom prst="rect">
            <a:avLst/>
          </a:prstGeom>
          <a:noFill/>
          <a:ln w="15875">
            <a:solidFill>
              <a:srgbClr val="00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DE" altLang="de-DE" dirty="0">
                <a:latin typeface="Times New Roman" panose="02020603050405020304" pitchFamily="18" charset="0"/>
              </a:rPr>
              <a:t>  </a:t>
            </a:r>
            <a:r>
              <a:rPr lang="de-DE" altLang="de-DE" dirty="0" smtClean="0">
                <a:latin typeface="Times New Roman" panose="02020603050405020304" pitchFamily="18" charset="0"/>
              </a:rPr>
              <a:t>Neutron Source</a:t>
            </a:r>
            <a:endParaRPr lang="de-DE" altLang="de-DE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altLang="de-DE" dirty="0">
                <a:latin typeface="Times New Roman" panose="02020603050405020304" pitchFamily="18" charset="0"/>
              </a:rPr>
              <a:t>  2 </a:t>
            </a:r>
            <a:r>
              <a:rPr lang="de-DE" altLang="de-DE" dirty="0" smtClean="0">
                <a:latin typeface="Times New Roman" panose="02020603050405020304" pitchFamily="18" charset="0"/>
              </a:rPr>
              <a:t>Storage Rings</a:t>
            </a:r>
            <a:endParaRPr lang="de-DE" altLang="de-DE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altLang="de-DE" dirty="0">
                <a:latin typeface="Times New Roman" panose="02020603050405020304" pitchFamily="18" charset="0"/>
              </a:rPr>
              <a:t>  2 </a:t>
            </a:r>
            <a:r>
              <a:rPr lang="de-DE" altLang="de-DE" dirty="0" err="1" smtClean="0">
                <a:latin typeface="Times New Roman" panose="02020603050405020304" pitchFamily="18" charset="0"/>
              </a:rPr>
              <a:t>Accelerators</a:t>
            </a:r>
            <a:endParaRPr lang="de-DE" altLang="de-DE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altLang="de-DE" dirty="0">
                <a:latin typeface="Times New Roman" panose="02020603050405020304" pitchFamily="18" charset="0"/>
              </a:rPr>
              <a:t>  </a:t>
            </a:r>
            <a:r>
              <a:rPr lang="de-DE" altLang="de-DE" dirty="0" smtClean="0">
                <a:latin typeface="Times New Roman" panose="02020603050405020304" pitchFamily="18" charset="0"/>
              </a:rPr>
              <a:t>LASER-Laboratory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altLang="de-DE" dirty="0">
                <a:latin typeface="Times New Roman" panose="02020603050405020304" pitchFamily="18" charset="0"/>
              </a:rPr>
              <a:t> </a:t>
            </a:r>
            <a:r>
              <a:rPr lang="de-DE" altLang="de-DE" dirty="0" smtClean="0">
                <a:latin typeface="Times New Roman" panose="02020603050405020304" pitchFamily="18" charset="0"/>
              </a:rPr>
              <a:t> Liquid Target-Laboratory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altLang="de-DE" dirty="0">
                <a:latin typeface="Times New Roman" panose="02020603050405020304" pitchFamily="18" charset="0"/>
              </a:rPr>
              <a:t> </a:t>
            </a:r>
            <a:r>
              <a:rPr lang="de-DE" altLang="de-DE" dirty="0" smtClean="0">
                <a:latin typeface="Times New Roman" panose="02020603050405020304" pitchFamily="18" charset="0"/>
              </a:rPr>
              <a:t> </a:t>
            </a:r>
            <a:r>
              <a:rPr lang="de-DE" altLang="de-DE" dirty="0" err="1" smtClean="0">
                <a:latin typeface="Times New Roman" panose="02020603050405020304" pitchFamily="18" charset="0"/>
              </a:rPr>
              <a:t>Kryo</a:t>
            </a:r>
            <a:r>
              <a:rPr lang="de-DE" altLang="de-DE" dirty="0" smtClean="0">
                <a:latin typeface="Times New Roman" panose="02020603050405020304" pitchFamily="18" charset="0"/>
              </a:rPr>
              <a:t>-Laboratory</a:t>
            </a:r>
            <a:endParaRPr lang="de-DE" altLang="de-DE" dirty="0">
              <a:latin typeface="Times New Roman" panose="02020603050405020304" pitchFamily="18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795963" y="1484313"/>
            <a:ext cx="3168650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468313" y="2636838"/>
            <a:ext cx="4824412" cy="3887787"/>
            <a:chOff x="468313" y="2636838"/>
            <a:chExt cx="4824412" cy="3887787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468313" y="2636838"/>
              <a:ext cx="4824412" cy="38877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9" name="Picture 12" descr="A01_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2781300"/>
              <a:ext cx="4537075" cy="3636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4139952" y="2781300"/>
              <a:ext cx="792088" cy="719708"/>
            </a:xfrm>
            <a:prstGeom prst="rect">
              <a:avLst/>
            </a:prstGeom>
            <a:solidFill>
              <a:srgbClr val="FFCC6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827584" y="4077072"/>
              <a:ext cx="792088" cy="503659"/>
            </a:xfrm>
            <a:prstGeom prst="rect">
              <a:avLst/>
            </a:prstGeom>
            <a:solidFill>
              <a:srgbClr val="FFCC6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4067944" y="2924944"/>
              <a:ext cx="982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Kryo</a:t>
              </a:r>
              <a:r>
                <a:rPr lang="de-DE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-Labor &amp; Reinraum</a:t>
              </a:r>
              <a:endParaRPr lang="de-DE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32488" y="4149844"/>
              <a:ext cx="982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Liquid Target-Labor</a:t>
              </a:r>
              <a:endParaRPr lang="de-DE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already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de-DE" sz="2400" kern="0" dirty="0"/>
          </a:p>
        </p:txBody>
      </p:sp>
    </p:spTree>
    <p:extLst>
      <p:ext uri="{BB962C8B-B14F-4D97-AF65-F5344CB8AC3E}">
        <p14:creationId xmlns:p14="http://schemas.microsoft.com/office/powerpoint/2010/main" val="62980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504056"/>
          </a:xfrm>
        </p:spPr>
        <p:txBody>
          <a:bodyPr/>
          <a:lstStyle/>
          <a:p>
            <a:r>
              <a:rPr 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Member </a:t>
            </a:r>
            <a:r>
              <a:rPr 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of</a:t>
            </a:r>
            <a:r>
              <a:rPr 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de-DE" sz="2000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the</a:t>
            </a:r>
            <a:r>
              <a:rPr lang="de-DE" sz="2000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SGC</a:t>
            </a:r>
            <a:endParaRPr lang="de-DE" sz="2000" dirty="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63688" y="3485907"/>
            <a:ext cx="6120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Prof. R. Dörner		– 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Atomic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 R.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Grisenti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– 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Liquid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Prof. R.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Reifarth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– 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Nnuclear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Astrophysic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Prof. H.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Podlech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– 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RF-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Cavities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PD. G.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Franchetti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– 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Storage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Prof. U. Ratzinger 	– 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Hadron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Prof. H. Marschall 	– 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Geology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deap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Erth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123728" y="218976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Proposed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requested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topics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professor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associate</a:t>
            </a:r>
            <a:r>
              <a:rPr lang="de-DE" dirty="0" smtClean="0"/>
              <a:t> </a:t>
            </a:r>
            <a:r>
              <a:rPr lang="de-DE" dirty="0" err="1" smtClean="0"/>
              <a:t>professor</a:t>
            </a:r>
            <a:endParaRPr lang="de-DE" dirty="0" smtClean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already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de-DE" sz="2400" kern="0" dirty="0"/>
          </a:p>
        </p:txBody>
      </p:sp>
    </p:spTree>
    <p:extLst>
      <p:ext uri="{BB962C8B-B14F-4D97-AF65-F5344CB8AC3E}">
        <p14:creationId xmlns:p14="http://schemas.microsoft.com/office/powerpoint/2010/main" val="15763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2400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de-DE" altLang="en-US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DE" altLang="en-US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FLSR</a:t>
            </a:r>
            <a:endParaRPr lang="en-GB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579917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6444208" y="5085184"/>
            <a:ext cx="2376487" cy="707886"/>
          </a:xfrm>
          <a:prstGeom prst="rect">
            <a:avLst/>
          </a:prstGeom>
          <a:noFill/>
          <a:ln w="15875">
            <a:solidFill>
              <a:srgbClr val="00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en-US" sz="1600" dirty="0" err="1">
                <a:latin typeface="Times New Roman" panose="02020603050405020304" pitchFamily="18" charset="0"/>
              </a:rPr>
              <a:t>W</a:t>
            </a:r>
            <a:r>
              <a:rPr lang="de-DE" altLang="en-US" sz="1600" baseline="-25000" dirty="0" err="1">
                <a:latin typeface="Times New Roman" panose="02020603050405020304" pitchFamily="18" charset="0"/>
              </a:rPr>
              <a:t>b</a:t>
            </a:r>
            <a:r>
              <a:rPr lang="de-DE" altLang="en-US" sz="1600" dirty="0">
                <a:latin typeface="Times New Roman" panose="02020603050405020304" pitchFamily="18" charset="0"/>
              </a:rPr>
              <a:t> = 50keV</a:t>
            </a:r>
          </a:p>
          <a:p>
            <a:pPr algn="ctr">
              <a:spcBef>
                <a:spcPct val="50000"/>
              </a:spcBef>
            </a:pPr>
            <a:r>
              <a:rPr lang="de-DE" altLang="en-US" sz="1600" dirty="0" err="1" smtClean="0">
                <a:latin typeface="Times New Roman" panose="02020603050405020304" pitchFamily="18" charset="0"/>
              </a:rPr>
              <a:t>circumference</a:t>
            </a:r>
            <a:r>
              <a:rPr lang="de-DE" altLang="en-US" sz="1600" dirty="0" smtClean="0">
                <a:latin typeface="Times New Roman" panose="02020603050405020304" pitchFamily="18" charset="0"/>
              </a:rPr>
              <a:t> </a:t>
            </a:r>
            <a:r>
              <a:rPr lang="de-DE" altLang="en-US" sz="1600" dirty="0">
                <a:latin typeface="Times New Roman" panose="02020603050405020304" pitchFamily="18" charset="0"/>
              </a:rPr>
              <a:t>u = </a:t>
            </a:r>
            <a:r>
              <a:rPr lang="de-DE" altLang="en-US" sz="1600" dirty="0" smtClean="0">
                <a:latin typeface="Times New Roman" panose="02020603050405020304" pitchFamily="18" charset="0"/>
              </a:rPr>
              <a:t>14,7m</a:t>
            </a:r>
            <a:endParaRPr lang="de-DE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91659" y="1294308"/>
            <a:ext cx="6408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en-US" dirty="0">
                <a:solidFill>
                  <a:srgbClr val="006699"/>
                </a:solidFill>
              </a:rPr>
              <a:t>F</a:t>
            </a:r>
            <a:r>
              <a:rPr lang="de-DE" altLang="en-US" dirty="0"/>
              <a:t>rankfurt </a:t>
            </a:r>
            <a:r>
              <a:rPr lang="de-DE" altLang="en-US" dirty="0">
                <a:solidFill>
                  <a:srgbClr val="006699"/>
                </a:solidFill>
              </a:rPr>
              <a:t>L</a:t>
            </a:r>
            <a:r>
              <a:rPr lang="de-DE" altLang="en-US" dirty="0"/>
              <a:t>ow-</a:t>
            </a:r>
            <a:r>
              <a:rPr lang="de-DE" altLang="en-US" dirty="0" err="1"/>
              <a:t>Energy</a:t>
            </a:r>
            <a:r>
              <a:rPr lang="de-DE" altLang="en-US" dirty="0"/>
              <a:t> </a:t>
            </a:r>
            <a:r>
              <a:rPr lang="de-DE" altLang="en-US" dirty="0">
                <a:solidFill>
                  <a:srgbClr val="006699"/>
                </a:solidFill>
              </a:rPr>
              <a:t>S</a:t>
            </a:r>
            <a:r>
              <a:rPr lang="de-DE" altLang="en-US" dirty="0"/>
              <a:t>torage </a:t>
            </a:r>
            <a:r>
              <a:rPr lang="de-DE" altLang="en-US" dirty="0">
                <a:solidFill>
                  <a:srgbClr val="006699"/>
                </a:solidFill>
              </a:rPr>
              <a:t>R</a:t>
            </a:r>
            <a:r>
              <a:rPr lang="de-DE" altLang="en-US" dirty="0"/>
              <a:t>ing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907704" y="1839963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FLAIR @ 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Accumulator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HI </a:t>
            </a:r>
            <a:r>
              <a:rPr lang="de-DE" dirty="0" err="1" smtClean="0"/>
              <a:t>and</a:t>
            </a:r>
            <a:r>
              <a:rPr lang="de-DE" dirty="0" smtClean="0"/>
              <a:t> p [bar]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Development </a:t>
            </a:r>
            <a:r>
              <a:rPr lang="de-DE" dirty="0" err="1" smtClean="0"/>
              <a:t>of</a:t>
            </a:r>
            <a:r>
              <a:rPr lang="de-DE" dirty="0" smtClean="0"/>
              <a:t> in-ring </a:t>
            </a:r>
            <a:r>
              <a:rPr lang="de-DE" dirty="0" err="1" smtClean="0"/>
              <a:t>electron</a:t>
            </a:r>
            <a:r>
              <a:rPr lang="de-DE" dirty="0" smtClean="0"/>
              <a:t>/</a:t>
            </a:r>
            <a:r>
              <a:rPr lang="de-DE" dirty="0" err="1" smtClean="0"/>
              <a:t>positron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Beam </a:t>
            </a:r>
            <a:r>
              <a:rPr lang="de-DE" dirty="0" err="1" smtClean="0"/>
              <a:t>dynamic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53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7760" y="91889"/>
            <a:ext cx="8229600" cy="1143000"/>
          </a:xfrm>
        </p:spPr>
        <p:txBody>
          <a:bodyPr/>
          <a:lstStyle/>
          <a:p>
            <a:r>
              <a:rPr lang="en-GB" altLang="en-US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GB" alt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exchange between </a:t>
            </a:r>
            <a:r>
              <a:rPr lang="en-GB" altLang="en-US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altLang="en-US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400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Goethe-University </a:t>
            </a:r>
            <a:r>
              <a:rPr lang="en-GB" alt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Labs organized?</a:t>
            </a:r>
            <a:br>
              <a:rPr lang="en-GB" alt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430216" cy="4913784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4572000" y="1700808"/>
            <a:ext cx="3528392" cy="4390057"/>
            <a:chOff x="4427984" y="2135287"/>
            <a:chExt cx="3528392" cy="4390057"/>
          </a:xfrm>
        </p:grpSpPr>
        <p:sp>
          <p:nvSpPr>
            <p:cNvPr id="9" name="Rechteck 8"/>
            <p:cNvSpPr/>
            <p:nvPr/>
          </p:nvSpPr>
          <p:spPr>
            <a:xfrm>
              <a:off x="5364088" y="5445224"/>
              <a:ext cx="2592288" cy="10801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hteck 4"/>
            <p:cNvSpPr/>
            <p:nvPr/>
          </p:nvSpPr>
          <p:spPr>
            <a:xfrm>
              <a:off x="4427984" y="3501008"/>
              <a:ext cx="3528392" cy="16520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hteck 5"/>
            <p:cNvSpPr/>
            <p:nvPr/>
          </p:nvSpPr>
          <p:spPr>
            <a:xfrm>
              <a:off x="5364088" y="2135287"/>
              <a:ext cx="2592288" cy="10801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652120" y="5805264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GSI/FAIR</a:t>
              </a:r>
              <a:endParaRPr lang="en-GB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625800" y="2420888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Goethe-University</a:t>
              </a:r>
              <a:endParaRPr lang="en-GB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528544" y="3643860"/>
              <a:ext cx="342783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SGC</a:t>
              </a:r>
            </a:p>
            <a:p>
              <a:pPr algn="ctr"/>
              <a:endParaRPr lang="de-DE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dirty="0" err="1" smtClean="0"/>
                <a:t>Forming</a:t>
              </a:r>
              <a:r>
                <a:rPr lang="de-DE" dirty="0" smtClean="0"/>
                <a:t> a </a:t>
              </a:r>
              <a:r>
                <a:rPr lang="de-DE" dirty="0" err="1" smtClean="0"/>
                <a:t>research</a:t>
              </a:r>
              <a:r>
                <a:rPr lang="de-DE" dirty="0" smtClean="0"/>
                <a:t> </a:t>
              </a:r>
              <a:r>
                <a:rPr lang="de-DE" dirty="0" err="1" smtClean="0"/>
                <a:t>group</a:t>
              </a:r>
              <a:endParaRPr lang="de-DE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dirty="0" err="1" smtClean="0"/>
                <a:t>Giving</a:t>
              </a:r>
              <a:r>
                <a:rPr lang="de-DE" dirty="0" smtClean="0"/>
                <a:t> </a:t>
              </a:r>
              <a:r>
                <a:rPr lang="de-DE" dirty="0" err="1" smtClean="0"/>
                <a:t>lectures</a:t>
              </a:r>
              <a:endParaRPr lang="de-DE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dirty="0" err="1" smtClean="0"/>
                <a:t>Active</a:t>
              </a:r>
              <a:r>
                <a:rPr lang="de-DE" dirty="0" smtClean="0"/>
                <a:t> in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board</a:t>
              </a:r>
              <a:r>
                <a:rPr lang="de-DE" dirty="0" smtClean="0"/>
                <a:t>  </a:t>
              </a:r>
              <a:r>
                <a:rPr lang="de-DE" dirty="0" err="1" smtClean="0"/>
                <a:t>of</a:t>
              </a:r>
              <a:r>
                <a:rPr lang="de-DE" dirty="0" smtClean="0"/>
                <a:t> SGC 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5247672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</Words>
  <Application>Microsoft Office PowerPoint</Application>
  <PresentationFormat>Bildschirmpräsentation (4:3)</PresentationFormat>
  <Paragraphs>160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Symbol</vt:lpstr>
      <vt:lpstr>Times New Roman</vt:lpstr>
      <vt:lpstr>Standarddesign</vt:lpstr>
      <vt:lpstr>PowerPoint-Präsentation</vt:lpstr>
      <vt:lpstr>Outline</vt:lpstr>
      <vt:lpstr>Why do we need a center ? </vt:lpstr>
      <vt:lpstr>Why do we need a center ? </vt:lpstr>
      <vt:lpstr>Who is interested in an accelerator center?</vt:lpstr>
      <vt:lpstr>The center is a separat experimental hall, but it is attached to the building of the physics department of the university.</vt:lpstr>
      <vt:lpstr>Member of the SGC</vt:lpstr>
      <vt:lpstr>Example  FLSR</vt:lpstr>
      <vt:lpstr>How is the exchange between  Goethe-University and Labs organized? </vt:lpstr>
      <vt:lpstr>Van de Graaf  Accelerator</vt:lpstr>
      <vt:lpstr>How is the exchange between  Goethe-University and Companies organized? </vt:lpstr>
      <vt:lpstr>Compact Heavy Ion LINAC Front End</vt:lpstr>
      <vt:lpstr>PowerPoint-Präsentation</vt:lpstr>
      <vt:lpstr>RF High Power Accelerator Technology</vt:lpstr>
      <vt:lpstr>How is the exchange between  University and Collaborations organized?</vt:lpstr>
      <vt:lpstr>Accelerator Based neutron Source</vt:lpstr>
      <vt:lpstr>What about the formats of teaching students? </vt:lpstr>
      <vt:lpstr>Summery</vt:lpstr>
      <vt:lpstr>PowerPoint-Präsentation</vt:lpstr>
    </vt:vector>
  </TitlesOfParts>
  <Company>iap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Ionenstrahlen und Nichtneutrale Plasmen</dc:title>
  <dc:creator>nnp</dc:creator>
  <cp:lastModifiedBy>heleine@web.de</cp:lastModifiedBy>
  <cp:revision>110</cp:revision>
  <dcterms:created xsi:type="dcterms:W3CDTF">2010-10-13T12:35:04Z</dcterms:created>
  <dcterms:modified xsi:type="dcterms:W3CDTF">2016-11-04T10:21:18Z</dcterms:modified>
</cp:coreProperties>
</file>