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57" r:id="rId2"/>
    <p:sldId id="429" r:id="rId3"/>
    <p:sldId id="421" r:id="rId4"/>
    <p:sldId id="394" r:id="rId5"/>
    <p:sldId id="423" r:id="rId6"/>
    <p:sldId id="424" r:id="rId7"/>
    <p:sldId id="425" r:id="rId8"/>
    <p:sldId id="426" r:id="rId9"/>
    <p:sldId id="385" r:id="rId10"/>
    <p:sldId id="428" r:id="rId11"/>
    <p:sldId id="386" r:id="rId12"/>
    <p:sldId id="431" r:id="rId13"/>
    <p:sldId id="412" r:id="rId14"/>
    <p:sldId id="387" r:id="rId15"/>
    <p:sldId id="396" r:id="rId16"/>
    <p:sldId id="422" r:id="rId17"/>
    <p:sldId id="413" r:id="rId18"/>
    <p:sldId id="415" r:id="rId19"/>
    <p:sldId id="397" r:id="rId20"/>
    <p:sldId id="403" r:id="rId21"/>
    <p:sldId id="404" r:id="rId22"/>
    <p:sldId id="405" r:id="rId23"/>
    <p:sldId id="398" r:id="rId24"/>
    <p:sldId id="399" r:id="rId25"/>
    <p:sldId id="400" r:id="rId26"/>
    <p:sldId id="402" r:id="rId27"/>
    <p:sldId id="401" r:id="rId28"/>
    <p:sldId id="388" r:id="rId29"/>
    <p:sldId id="406" r:id="rId30"/>
    <p:sldId id="416" r:id="rId31"/>
    <p:sldId id="417" r:id="rId32"/>
    <p:sldId id="427" r:id="rId33"/>
    <p:sldId id="430" r:id="rId34"/>
  </p:sldIdLst>
  <p:sldSz cx="9906000" cy="6858000" type="A4"/>
  <p:notesSz cx="6746875" cy="98679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38B"/>
    <a:srgbClr val="FFFF66"/>
    <a:srgbClr val="FFFFCC"/>
    <a:srgbClr val="008000"/>
    <a:srgbClr val="FF00FF"/>
    <a:srgbClr val="9900CC"/>
    <a:srgbClr val="00FF00"/>
    <a:srgbClr val="FF00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17" autoAdjust="0"/>
    <p:restoredTop sz="94603" autoAdjust="0"/>
  </p:normalViewPr>
  <p:slideViewPr>
    <p:cSldViewPr snapToGrid="0">
      <p:cViewPr varScale="1">
        <p:scale>
          <a:sx n="131" d="100"/>
          <a:sy n="131" d="100"/>
        </p:scale>
        <p:origin x="-858" y="-10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02" tIns="45451" rIns="90902" bIns="45451" numCol="1" anchor="t" anchorCtr="0" compatLnSpc="1">
            <a:prstTxWarp prst="textNoShape">
              <a:avLst/>
            </a:prstTxWarp>
          </a:bodyPr>
          <a:lstStyle>
            <a:lvl1pPr algn="l" defTabSz="909638">
              <a:defRPr sz="1200">
                <a:latin typeface="Times New Roman" pitchFamily="18" charset="0"/>
              </a:defRPr>
            </a:lvl1pPr>
          </a:lstStyle>
          <a:p>
            <a:endParaRPr lang="en-US" altLang="de-DE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8765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02" tIns="45451" rIns="90902" bIns="45451" numCol="1" anchor="t" anchorCtr="0" compatLnSpc="1">
            <a:prstTxWarp prst="textNoShape">
              <a:avLst/>
            </a:prstTxWarp>
          </a:bodyPr>
          <a:lstStyle>
            <a:lvl1pPr algn="r" defTabSz="909638">
              <a:defRPr sz="1200">
                <a:latin typeface="Times New Roman" pitchFamily="18" charset="0"/>
              </a:defRPr>
            </a:lvl1pPr>
          </a:lstStyle>
          <a:p>
            <a:endParaRPr lang="en-US" altLang="de-DE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1175"/>
            <a:ext cx="2949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02" tIns="45451" rIns="90902" bIns="45451" numCol="1" anchor="b" anchorCtr="0" compatLnSpc="1">
            <a:prstTxWarp prst="textNoShape">
              <a:avLst/>
            </a:prstTxWarp>
          </a:bodyPr>
          <a:lstStyle>
            <a:lvl1pPr algn="l" defTabSz="909638">
              <a:defRPr sz="1200">
                <a:latin typeface="Times New Roman" pitchFamily="18" charset="0"/>
              </a:defRPr>
            </a:lvl1pPr>
          </a:lstStyle>
          <a:p>
            <a:endParaRPr lang="en-US" altLang="de-DE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401175"/>
            <a:ext cx="287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02" tIns="45451" rIns="90902" bIns="45451" numCol="1" anchor="b" anchorCtr="0" compatLnSpc="1">
            <a:prstTxWarp prst="textNoShape">
              <a:avLst/>
            </a:prstTxWarp>
          </a:bodyPr>
          <a:lstStyle>
            <a:lvl1pPr algn="r" defTabSz="909638">
              <a:defRPr sz="1200">
                <a:latin typeface="Times New Roman" pitchFamily="18" charset="0"/>
              </a:defRPr>
            </a:lvl1pPr>
          </a:lstStyle>
          <a:p>
            <a:fld id="{71F400DD-905F-47EF-AAF3-07ABBD080695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964992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02" tIns="45451" rIns="90902" bIns="45451" numCol="1" anchor="t" anchorCtr="0" compatLnSpc="1">
            <a:prstTxWarp prst="textNoShape">
              <a:avLst/>
            </a:prstTxWarp>
          </a:bodyPr>
          <a:lstStyle>
            <a:lvl1pPr algn="l" defTabSz="909638">
              <a:defRPr sz="1200">
                <a:latin typeface="Times New Roman" pitchFamily="18" charset="0"/>
              </a:defRPr>
            </a:lvl1pPr>
          </a:lstStyle>
          <a:p>
            <a:endParaRPr lang="de-DE" alt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8765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02" tIns="45451" rIns="90902" bIns="45451" numCol="1" anchor="t" anchorCtr="0" compatLnSpc="1">
            <a:prstTxWarp prst="textNoShape">
              <a:avLst/>
            </a:prstTxWarp>
          </a:bodyPr>
          <a:lstStyle>
            <a:lvl1pPr algn="r" defTabSz="909638">
              <a:defRPr sz="1200">
                <a:latin typeface="Times New Roman" pitchFamily="18" charset="0"/>
              </a:defRPr>
            </a:lvl1pPr>
          </a:lstStyle>
          <a:p>
            <a:endParaRPr lang="de-DE" altLang="de-D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4213" y="758825"/>
            <a:ext cx="536575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03763"/>
            <a:ext cx="4916488" cy="439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02" tIns="45451" rIns="90902" bIns="454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die Formate des Vorlagentextes zu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1175"/>
            <a:ext cx="2949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02" tIns="45451" rIns="90902" bIns="45451" numCol="1" anchor="b" anchorCtr="0" compatLnSpc="1">
            <a:prstTxWarp prst="textNoShape">
              <a:avLst/>
            </a:prstTxWarp>
          </a:bodyPr>
          <a:lstStyle>
            <a:lvl1pPr algn="l" defTabSz="909638">
              <a:defRPr sz="1200">
                <a:latin typeface="Times New Roman" pitchFamily="18" charset="0"/>
              </a:defRPr>
            </a:lvl1pPr>
          </a:lstStyle>
          <a:p>
            <a:endParaRPr lang="de-DE" alt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01175"/>
            <a:ext cx="287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02" tIns="45451" rIns="90902" bIns="45451" numCol="1" anchor="b" anchorCtr="0" compatLnSpc="1">
            <a:prstTxWarp prst="textNoShape">
              <a:avLst/>
            </a:prstTxWarp>
          </a:bodyPr>
          <a:lstStyle>
            <a:lvl1pPr algn="r" defTabSz="909638">
              <a:defRPr sz="1200">
                <a:latin typeface="Times New Roman" pitchFamily="18" charset="0"/>
              </a:defRPr>
            </a:lvl1pPr>
          </a:lstStyle>
          <a:p>
            <a:fld id="{7DC650EC-541A-4941-943D-9F82D973F47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64438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P. Gerhard, GSI Betriebsworkshop, Januar 2016</a:t>
            </a:r>
            <a:endParaRPr lang="en-US" altLang="de-DE" i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68B455-5E2F-4E0A-B152-D84644EB2537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470453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P. Gerhard, GSI Betriebsworkshop, Januar 2016</a:t>
            </a:r>
            <a:endParaRPr lang="en-US" altLang="de-DE" i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867F45-4015-4CAE-A081-8A8565C91A2F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928207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16725" y="-100013"/>
            <a:ext cx="2347913" cy="611028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-231775" y="-100013"/>
            <a:ext cx="6896100" cy="611028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P. Gerhard, GSI Betriebsworkshop, Januar 2016</a:t>
            </a:r>
            <a:endParaRPr lang="en-US" altLang="de-DE" i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457409-E554-4F06-87EC-BCB78AF098D5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137113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P. Gerhard, GSI Betriebsworkshop, Januar 2016</a:t>
            </a:r>
            <a:endParaRPr lang="en-US" altLang="de-DE" i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5F09D9D-BFCD-45BB-85D5-E0382004E269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127305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P. Gerhard, GSI Betriebsworkshop, Januar 2016</a:t>
            </a:r>
            <a:endParaRPr lang="en-US" altLang="de-DE" i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06F821C-0008-4FE1-BB7B-C4C584D3BE84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266238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44538" y="1895475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30788" y="1895475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P. Gerhard, GSI Betriebsworkshop, Januar 2016</a:t>
            </a:r>
            <a:endParaRPr lang="en-US" altLang="de-DE" i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0229A6-09BF-4CD2-8DF4-3BC2A50BDB79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824074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P. Gerhard, GSI Betriebsworkshop, Januar 2016</a:t>
            </a:r>
            <a:endParaRPr lang="en-US" altLang="de-DE" i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E55CF9-DC15-43E9-9860-5E63E3CFDDD3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4152805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P. Gerhard, GSI Betriebsworkshop, Januar 2016</a:t>
            </a:r>
            <a:endParaRPr lang="en-US" altLang="de-DE" i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25E266-50BF-4A8A-976F-62DAB04E2E22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723444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P. Gerhard, GSI Betriebsworkshop, Januar 2016</a:t>
            </a:r>
            <a:endParaRPr lang="en-US" altLang="de-DE" i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CC0142-F9B1-45A0-BE80-DEA20CA1DCBF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8128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P. Gerhard, GSI Betriebsworkshop, Januar 2016</a:t>
            </a:r>
            <a:endParaRPr lang="en-US" altLang="de-DE" i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7A4EB4-98AE-4F08-9345-2479652496C5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674414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P. Gerhard, GSI Betriebsworkshop, Januar 2016</a:t>
            </a:r>
            <a:endParaRPr lang="en-US" altLang="de-DE" i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706A69-C610-4BA7-B092-18FBEFBF1125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13726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4538" y="1895475"/>
            <a:ext cx="84201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Hier klicken, um Master-Textformat zu bearbeiten.</a:t>
            </a:r>
          </a:p>
          <a:p>
            <a:pPr lvl="1"/>
            <a:r>
              <a:rPr lang="en-US" altLang="de-DE" smtClean="0"/>
              <a:t>Zweite Ebene</a:t>
            </a:r>
          </a:p>
          <a:p>
            <a:pPr lvl="2"/>
            <a:r>
              <a:rPr lang="en-US" altLang="de-DE" smtClean="0"/>
              <a:t>Dritte Ebene</a:t>
            </a:r>
          </a:p>
          <a:p>
            <a:pPr lvl="3"/>
            <a:r>
              <a:rPr lang="en-US" altLang="de-DE" smtClean="0"/>
              <a:t>Vierte Ebene</a:t>
            </a:r>
          </a:p>
          <a:p>
            <a:pPr lvl="4"/>
            <a:r>
              <a:rPr lang="en-US" alt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-15875" y="6524625"/>
            <a:ext cx="9906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i="1">
                <a:latin typeface="Arial Unicode MS" pitchFamily="34" charset="-128"/>
              </a:defRPr>
            </a:lvl1pPr>
          </a:lstStyle>
          <a:p>
            <a:r>
              <a:rPr lang="de-DE" altLang="de-DE" smtClean="0"/>
              <a:t>P. Gerhard, GSI Betriebsworkshop, Januar 2016</a:t>
            </a:r>
            <a:endParaRPr lang="en-US" altLang="de-DE" i="0"/>
          </a:p>
        </p:txBody>
      </p:sp>
      <p:pic>
        <p:nvPicPr>
          <p:cNvPr id="1172" name="Picture 14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231775" y="-100013"/>
            <a:ext cx="8420100" cy="114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Hier klicken, um Master-Titelformat zu bearbeiten.</a:t>
            </a:r>
          </a:p>
        </p:txBody>
      </p:sp>
      <p:sp>
        <p:nvSpPr>
          <p:cNvPr id="1173" name="Rectangle 1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5613" y="6524625"/>
            <a:ext cx="48895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fld id="{CB6BE68A-8569-4730-AF83-35B9FF5AA339}" type="slidenum">
              <a:rPr lang="en-US" altLang="de-DE"/>
              <a:pPr/>
              <a:t>‹Nr.›</a:t>
            </a:fld>
            <a:endParaRPr lang="en-US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P. Gerhard, GSI Betriebsworkshop, Januar 2016</a:t>
            </a:r>
            <a:endParaRPr lang="en-US" altLang="de-DE" i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7A3FAE-E1C0-45AB-95C6-79C81A87488B}" type="slidenum">
              <a:rPr lang="en-US" altLang="de-DE"/>
              <a:pPr/>
              <a:t>1</a:t>
            </a:fld>
            <a:endParaRPr lang="en-US" altLang="de-DE"/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744538" y="0"/>
            <a:ext cx="8420100" cy="720725"/>
          </a:xfrm>
        </p:spPr>
        <p:txBody>
          <a:bodyPr/>
          <a:lstStyle/>
          <a:p>
            <a:r>
              <a:rPr lang="en-US" altLang="de-DE" sz="3200" b="1" dirty="0" smtClean="0">
                <a:solidFill>
                  <a:schemeClr val="tx1"/>
                </a:solidFill>
              </a:rPr>
              <a:t>Emittanz</a:t>
            </a:r>
            <a:endParaRPr lang="en-US" altLang="de-DE" sz="3200" b="1" dirty="0">
              <a:solidFill>
                <a:schemeClr val="tx1"/>
              </a:solidFill>
            </a:endParaRP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5274" y="895574"/>
            <a:ext cx="8856662" cy="5490112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FF0000"/>
              </a:buClr>
              <a:buSzPct val="150000"/>
              <a:buFontTx/>
              <a:buNone/>
            </a:pPr>
            <a:r>
              <a:rPr lang="en-US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Inhalt</a:t>
            </a:r>
            <a:r>
              <a:rPr lang="en-US" altLang="de-DE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Clr>
                <a:schemeClr val="tx1"/>
              </a:buClr>
            </a:pPr>
            <a:r>
              <a:rPr lang="en-US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Einzelteilchen</a:t>
            </a:r>
            <a:endParaRPr lang="en-US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tx1"/>
              </a:buClr>
            </a:pPr>
            <a:r>
              <a:rPr lang="en-US" altLang="de-DE" dirty="0">
                <a:latin typeface="Arial" panose="020B0604020202020204" pitchFamily="34" charset="0"/>
                <a:cs typeface="Arial" panose="020B0604020202020204" pitchFamily="34" charset="0"/>
              </a:rPr>
              <a:t>Transversal: Ort &amp; </a:t>
            </a:r>
            <a:r>
              <a:rPr lang="en-US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Winkel</a:t>
            </a:r>
            <a:endParaRPr lang="en-US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tx1"/>
              </a:buClr>
            </a:pPr>
            <a:r>
              <a:rPr lang="en-US" alt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Mathematischer</a:t>
            </a:r>
            <a:r>
              <a:rPr lang="en-US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Exkurs</a:t>
            </a:r>
            <a:r>
              <a:rPr lang="en-US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I: </a:t>
            </a:r>
            <a:r>
              <a:rPr lang="en-US" alt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Strahldynamik-Rechnung</a:t>
            </a:r>
            <a:r>
              <a:rPr lang="en-US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lang="en-US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Einzelteilchen</a:t>
            </a:r>
            <a:endParaRPr lang="en-US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en-US" alt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Mehrteilchen</a:t>
            </a:r>
            <a:endParaRPr lang="en-US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tx1"/>
              </a:buClr>
            </a:pPr>
            <a:r>
              <a:rPr lang="en-US" alt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Messung</a:t>
            </a:r>
            <a:r>
              <a:rPr lang="en-US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der Emittanz</a:t>
            </a:r>
          </a:p>
          <a:p>
            <a:pPr lvl="1">
              <a:buClr>
                <a:schemeClr val="tx1"/>
              </a:buClr>
            </a:pPr>
            <a:r>
              <a:rPr lang="en-US" alt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Verteilung</a:t>
            </a:r>
            <a:r>
              <a:rPr lang="en-US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globale</a:t>
            </a:r>
            <a:r>
              <a:rPr lang="en-US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Koordinaten</a:t>
            </a:r>
            <a:endParaRPr lang="en-US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tx1"/>
              </a:buClr>
            </a:pPr>
            <a:r>
              <a:rPr lang="en-US" alt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Begriffe</a:t>
            </a:r>
            <a:r>
              <a:rPr lang="en-US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: Radius, </a:t>
            </a:r>
            <a:r>
              <a:rPr lang="en-US" alt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Enveloppe</a:t>
            </a:r>
            <a:r>
              <a:rPr lang="en-US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, Emittanz, -Ellipse, </a:t>
            </a:r>
            <a:r>
              <a:rPr lang="en-US" alt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Twissparameter</a:t>
            </a:r>
            <a:endParaRPr lang="en-US" alt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tx1"/>
              </a:buClr>
            </a:pPr>
            <a:r>
              <a:rPr lang="en-US" alt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Beispiele</a:t>
            </a:r>
            <a:r>
              <a:rPr lang="en-US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Einfache</a:t>
            </a:r>
            <a:r>
              <a:rPr lang="en-US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Strahllinie</a:t>
            </a:r>
            <a:r>
              <a:rPr lang="en-US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, HLI</a:t>
            </a:r>
            <a:endParaRPr lang="en-US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tx1"/>
              </a:buClr>
            </a:pPr>
            <a:r>
              <a:rPr lang="en-US" alt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Akzeptanz</a:t>
            </a:r>
            <a:endParaRPr lang="en-US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en-US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Mathematischer</a:t>
            </a:r>
            <a:r>
              <a:rPr lang="en-US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Exkurs</a:t>
            </a:r>
            <a:r>
              <a:rPr lang="en-US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  <a:endParaRPr lang="en-US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tx1"/>
              </a:buClr>
            </a:pPr>
            <a:r>
              <a:rPr lang="en-US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Strahldynamik-Rechnung</a:t>
            </a:r>
            <a:r>
              <a:rPr lang="en-US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lang="en-US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Emittanzen</a:t>
            </a:r>
            <a:endParaRPr lang="en-US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P. Gerhard, GSI Betriebsworkshop, Januar 2016</a:t>
            </a:r>
            <a:endParaRPr lang="en-US" altLang="de-DE" i="0"/>
          </a:p>
        </p:txBody>
      </p:sp>
      <p:sp>
        <p:nvSpPr>
          <p:cNvPr id="31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94CACE-274E-492E-AB32-E79CF6931FBD}" type="slidenum">
              <a:rPr lang="en-US" altLang="de-DE"/>
              <a:pPr/>
              <a:t>10</a:t>
            </a:fld>
            <a:endParaRPr lang="en-US" altLang="de-DE"/>
          </a:p>
        </p:txBody>
      </p:sp>
      <p:grpSp>
        <p:nvGrpSpPr>
          <p:cNvPr id="401571" name="Group 163"/>
          <p:cNvGrpSpPr>
            <a:grpSpLocks/>
          </p:cNvGrpSpPr>
          <p:nvPr/>
        </p:nvGrpSpPr>
        <p:grpSpPr bwMode="auto">
          <a:xfrm>
            <a:off x="2936875" y="2492375"/>
            <a:ext cx="6969125" cy="2160588"/>
            <a:chOff x="1850" y="1570"/>
            <a:chExt cx="4390" cy="1361"/>
          </a:xfrm>
        </p:grpSpPr>
        <p:sp>
          <p:nvSpPr>
            <p:cNvPr id="401413" name="Rectangle 5"/>
            <p:cNvSpPr>
              <a:spLocks noChangeArrowheads="1"/>
            </p:cNvSpPr>
            <p:nvPr/>
          </p:nvSpPr>
          <p:spPr bwMode="auto">
            <a:xfrm>
              <a:off x="1850" y="2251"/>
              <a:ext cx="4390" cy="680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FFFF"/>
                </a:gs>
              </a:gsLst>
              <a:path path="rect">
                <a:fillToRect r="100000" b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1558" name="Rectangle 150"/>
            <p:cNvSpPr>
              <a:spLocks noChangeArrowheads="1"/>
            </p:cNvSpPr>
            <p:nvPr/>
          </p:nvSpPr>
          <p:spPr bwMode="auto">
            <a:xfrm flipV="1">
              <a:off x="1850" y="1570"/>
              <a:ext cx="4390" cy="680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FFFF"/>
                </a:gs>
              </a:gsLst>
              <a:path path="rect">
                <a:fillToRect r="100000" b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01572" name="Group 164"/>
          <p:cNvGrpSpPr>
            <a:grpSpLocks/>
          </p:cNvGrpSpPr>
          <p:nvPr/>
        </p:nvGrpSpPr>
        <p:grpSpPr bwMode="auto">
          <a:xfrm flipH="1">
            <a:off x="2936875" y="2555875"/>
            <a:ext cx="4302125" cy="2160588"/>
            <a:chOff x="1850" y="1570"/>
            <a:chExt cx="4390" cy="1361"/>
          </a:xfrm>
        </p:grpSpPr>
        <p:sp>
          <p:nvSpPr>
            <p:cNvPr id="401573" name="Rectangle 165"/>
            <p:cNvSpPr>
              <a:spLocks noChangeArrowheads="1"/>
            </p:cNvSpPr>
            <p:nvPr/>
          </p:nvSpPr>
          <p:spPr bwMode="auto">
            <a:xfrm>
              <a:off x="1850" y="2251"/>
              <a:ext cx="4390" cy="680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FFFF">
                    <a:alpha val="0"/>
                  </a:srgbClr>
                </a:gs>
              </a:gsLst>
              <a:path path="rect">
                <a:fillToRect r="100000" b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1574" name="Rectangle 166"/>
            <p:cNvSpPr>
              <a:spLocks noChangeArrowheads="1"/>
            </p:cNvSpPr>
            <p:nvPr/>
          </p:nvSpPr>
          <p:spPr bwMode="auto">
            <a:xfrm flipV="1">
              <a:off x="1850" y="1570"/>
              <a:ext cx="4390" cy="680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FFFF">
                    <a:alpha val="0"/>
                  </a:srgbClr>
                </a:gs>
              </a:gsLst>
              <a:path path="rect">
                <a:fillToRect r="100000" b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44538" y="0"/>
            <a:ext cx="8420100" cy="720725"/>
          </a:xfrm>
        </p:spPr>
        <p:txBody>
          <a:bodyPr/>
          <a:lstStyle/>
          <a:p>
            <a:r>
              <a:rPr lang="en-US" altLang="de-DE" sz="3200" b="1" dirty="0" err="1" smtClean="0">
                <a:solidFill>
                  <a:schemeClr val="tx1"/>
                </a:solidFill>
              </a:rPr>
              <a:t>Verteilung</a:t>
            </a:r>
            <a:endParaRPr lang="en-US" altLang="de-DE" sz="3200" b="1" dirty="0">
              <a:solidFill>
                <a:schemeClr val="tx1"/>
              </a:solidFill>
            </a:endParaRPr>
          </a:p>
        </p:txBody>
      </p:sp>
      <p:sp>
        <p:nvSpPr>
          <p:cNvPr id="401418" name="Oval 10"/>
          <p:cNvSpPr>
            <a:spLocks noChangeArrowheads="1"/>
          </p:cNvSpPr>
          <p:nvPr/>
        </p:nvSpPr>
        <p:spPr bwMode="auto">
          <a:xfrm>
            <a:off x="1497013" y="3573463"/>
            <a:ext cx="71437" cy="7143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1552" name="Rectangle 144"/>
          <p:cNvSpPr>
            <a:spLocks noChangeArrowheads="1"/>
          </p:cNvSpPr>
          <p:nvPr/>
        </p:nvSpPr>
        <p:spPr bwMode="auto">
          <a:xfrm>
            <a:off x="200025" y="1916113"/>
            <a:ext cx="2736850" cy="32416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1553" name="Oval 145"/>
          <p:cNvSpPr>
            <a:spLocks noChangeArrowheads="1"/>
          </p:cNvSpPr>
          <p:nvPr/>
        </p:nvSpPr>
        <p:spPr bwMode="auto">
          <a:xfrm>
            <a:off x="200025" y="2276475"/>
            <a:ext cx="2665413" cy="2665413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1452" name="Oval 44"/>
          <p:cNvSpPr>
            <a:spLocks noChangeArrowheads="1"/>
          </p:cNvSpPr>
          <p:nvPr/>
        </p:nvSpPr>
        <p:spPr bwMode="auto">
          <a:xfrm>
            <a:off x="2649538" y="3213100"/>
            <a:ext cx="503237" cy="7921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1427" name="Oval 19"/>
          <p:cNvSpPr>
            <a:spLocks noChangeArrowheads="1"/>
          </p:cNvSpPr>
          <p:nvPr/>
        </p:nvSpPr>
        <p:spPr bwMode="auto">
          <a:xfrm>
            <a:off x="1497013" y="3573463"/>
            <a:ext cx="71437" cy="7143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1428" name="Line 20"/>
          <p:cNvSpPr>
            <a:spLocks noChangeShapeType="1"/>
          </p:cNvSpPr>
          <p:nvPr/>
        </p:nvSpPr>
        <p:spPr bwMode="auto">
          <a:xfrm>
            <a:off x="1568450" y="3609975"/>
            <a:ext cx="3168650" cy="19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1419" name="Line 11"/>
          <p:cNvSpPr>
            <a:spLocks noChangeShapeType="1"/>
          </p:cNvSpPr>
          <p:nvPr/>
        </p:nvSpPr>
        <p:spPr bwMode="auto">
          <a:xfrm flipV="1">
            <a:off x="1568450" y="2781300"/>
            <a:ext cx="3168650" cy="828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1415" name="Oval 7"/>
          <p:cNvSpPr>
            <a:spLocks noChangeArrowheads="1"/>
          </p:cNvSpPr>
          <p:nvPr/>
        </p:nvSpPr>
        <p:spPr bwMode="auto">
          <a:xfrm>
            <a:off x="1352550" y="3897313"/>
            <a:ext cx="71438" cy="7143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1416" name="Line 8"/>
          <p:cNvSpPr>
            <a:spLocks noChangeShapeType="1"/>
          </p:cNvSpPr>
          <p:nvPr/>
        </p:nvSpPr>
        <p:spPr bwMode="auto">
          <a:xfrm flipV="1">
            <a:off x="1423988" y="3716338"/>
            <a:ext cx="3097212" cy="2174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1421" name="Oval 13"/>
          <p:cNvSpPr>
            <a:spLocks noChangeArrowheads="1"/>
          </p:cNvSpPr>
          <p:nvPr/>
        </p:nvSpPr>
        <p:spPr bwMode="auto">
          <a:xfrm>
            <a:off x="1639888" y="2852738"/>
            <a:ext cx="71437" cy="7143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1422" name="Line 14"/>
          <p:cNvSpPr>
            <a:spLocks noChangeShapeType="1"/>
          </p:cNvSpPr>
          <p:nvPr/>
        </p:nvSpPr>
        <p:spPr bwMode="auto">
          <a:xfrm>
            <a:off x="1711325" y="2889250"/>
            <a:ext cx="2520950" cy="1476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1430" name="Oval 22"/>
          <p:cNvSpPr>
            <a:spLocks noChangeArrowheads="1"/>
          </p:cNvSpPr>
          <p:nvPr/>
        </p:nvSpPr>
        <p:spPr bwMode="auto">
          <a:xfrm>
            <a:off x="1639888" y="3429000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1431" name="Line 23"/>
          <p:cNvSpPr>
            <a:spLocks noChangeShapeType="1"/>
          </p:cNvSpPr>
          <p:nvPr/>
        </p:nvSpPr>
        <p:spPr bwMode="auto">
          <a:xfrm>
            <a:off x="1711325" y="3465513"/>
            <a:ext cx="3170238" cy="34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1561" name="Text Box 153"/>
          <p:cNvSpPr txBox="1">
            <a:spLocks noChangeArrowheads="1"/>
          </p:cNvSpPr>
          <p:nvPr/>
        </p:nvSpPr>
        <p:spPr bwMode="auto">
          <a:xfrm>
            <a:off x="1030288" y="4579938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Quelle</a:t>
            </a:r>
          </a:p>
        </p:txBody>
      </p:sp>
      <p:sp>
        <p:nvSpPr>
          <p:cNvPr id="401563" name="Line 155"/>
          <p:cNvSpPr>
            <a:spLocks noChangeShapeType="1"/>
          </p:cNvSpPr>
          <p:nvPr/>
        </p:nvSpPr>
        <p:spPr bwMode="auto">
          <a:xfrm>
            <a:off x="7258050" y="3644900"/>
            <a:ext cx="23034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1564" name="Line 156"/>
          <p:cNvSpPr>
            <a:spLocks noChangeShapeType="1"/>
          </p:cNvSpPr>
          <p:nvPr/>
        </p:nvSpPr>
        <p:spPr bwMode="auto">
          <a:xfrm>
            <a:off x="7258050" y="2492375"/>
            <a:ext cx="0" cy="24495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1568" name="Text Box 160"/>
          <p:cNvSpPr txBox="1">
            <a:spLocks noChangeArrowheads="1"/>
          </p:cNvSpPr>
          <p:nvPr/>
        </p:nvSpPr>
        <p:spPr bwMode="auto">
          <a:xfrm>
            <a:off x="207963" y="2492375"/>
            <a:ext cx="1201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>
                <a:solidFill>
                  <a:srgbClr val="FF9900"/>
                </a:solidFill>
              </a:rPr>
              <a:t>Plasma</a:t>
            </a:r>
          </a:p>
        </p:txBody>
      </p:sp>
      <p:pic>
        <p:nvPicPr>
          <p:cNvPr id="401569" name="Picture 161" descr="Gauss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1916113"/>
            <a:ext cx="21145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1570" name="Text Box 162"/>
          <p:cNvSpPr txBox="1">
            <a:spLocks noChangeArrowheads="1"/>
          </p:cNvSpPr>
          <p:nvPr/>
        </p:nvSpPr>
        <p:spPr bwMode="auto">
          <a:xfrm>
            <a:off x="646604" y="852488"/>
            <a:ext cx="79968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dirty="0" err="1" smtClean="0"/>
              <a:t>Teilchen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sind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bzgl</a:t>
            </a:r>
            <a:r>
              <a:rPr lang="en-GB" altLang="de-DE" dirty="0" smtClean="0"/>
              <a:t>. </a:t>
            </a:r>
            <a:r>
              <a:rPr lang="en-GB" altLang="de-DE" dirty="0" err="1" smtClean="0"/>
              <a:t>jeder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Koordinate</a:t>
            </a:r>
            <a:r>
              <a:rPr lang="en-GB" altLang="de-DE" dirty="0" smtClean="0"/>
              <a:t> (x, x’, y, y’, ...) </a:t>
            </a:r>
            <a:r>
              <a:rPr lang="en-GB" altLang="de-DE" dirty="0" err="1" smtClean="0"/>
              <a:t>verteilt</a:t>
            </a:r>
            <a:endParaRPr lang="en-GB" altLang="de-DE" dirty="0"/>
          </a:p>
        </p:txBody>
      </p:sp>
      <p:sp>
        <p:nvSpPr>
          <p:cNvPr id="401575" name="Rectangle 167"/>
          <p:cNvSpPr>
            <a:spLocks noChangeArrowheads="1"/>
          </p:cNvSpPr>
          <p:nvPr/>
        </p:nvSpPr>
        <p:spPr bwMode="auto">
          <a:xfrm rot="5400000">
            <a:off x="9271794" y="3064669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n</a:t>
            </a:r>
          </a:p>
        </p:txBody>
      </p:sp>
      <p:sp>
        <p:nvSpPr>
          <p:cNvPr id="401576" name="Rectangle 168"/>
          <p:cNvSpPr>
            <a:spLocks noChangeArrowheads="1"/>
          </p:cNvSpPr>
          <p:nvPr/>
        </p:nvSpPr>
        <p:spPr bwMode="auto">
          <a:xfrm rot="5400000">
            <a:off x="6380111" y="4504165"/>
            <a:ext cx="91364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dirty="0" smtClean="0"/>
              <a:t>x, x’ </a:t>
            </a:r>
          </a:p>
          <a:p>
            <a:r>
              <a:rPr lang="en-GB" altLang="de-DE" dirty="0" smtClean="0"/>
              <a:t>(y, y’)</a:t>
            </a:r>
            <a:endParaRPr lang="en-GB" altLang="de-DE" dirty="0"/>
          </a:p>
        </p:txBody>
      </p:sp>
    </p:spTree>
    <p:extLst>
      <p:ext uri="{BB962C8B-B14F-4D97-AF65-F5344CB8AC3E}">
        <p14:creationId xmlns:p14="http://schemas.microsoft.com/office/powerpoint/2010/main" val="38287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P. Gerhard, GSI Betriebsworkshop, Januar 2016</a:t>
            </a:r>
            <a:endParaRPr lang="en-US" altLang="de-DE" i="0"/>
          </a:p>
        </p:txBody>
      </p:sp>
      <p:sp>
        <p:nvSpPr>
          <p:cNvPr id="19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2D3F00-F24C-4358-9774-701C082ED00D}" type="slidenum">
              <a:rPr lang="en-US" altLang="de-DE"/>
              <a:pPr/>
              <a:t>11</a:t>
            </a:fld>
            <a:endParaRPr lang="en-US" altLang="de-DE"/>
          </a:p>
        </p:txBody>
      </p:sp>
      <p:sp>
        <p:nvSpPr>
          <p:cNvPr id="393237" name="Freeform 21"/>
          <p:cNvSpPr>
            <a:spLocks/>
          </p:cNvSpPr>
          <p:nvPr/>
        </p:nvSpPr>
        <p:spPr bwMode="auto">
          <a:xfrm>
            <a:off x="2928938" y="3268663"/>
            <a:ext cx="4073525" cy="3038475"/>
          </a:xfrm>
          <a:custGeom>
            <a:avLst/>
            <a:gdLst>
              <a:gd name="T0" fmla="*/ 0 w 2566"/>
              <a:gd name="T1" fmla="*/ 1904 h 1914"/>
              <a:gd name="T2" fmla="*/ 192 w 2566"/>
              <a:gd name="T3" fmla="*/ 1872 h 1914"/>
              <a:gd name="T4" fmla="*/ 320 w 2566"/>
              <a:gd name="T5" fmla="*/ 1834 h 1914"/>
              <a:gd name="T6" fmla="*/ 406 w 2566"/>
              <a:gd name="T7" fmla="*/ 1754 h 1914"/>
              <a:gd name="T8" fmla="*/ 480 w 2566"/>
              <a:gd name="T9" fmla="*/ 1685 h 1914"/>
              <a:gd name="T10" fmla="*/ 576 w 2566"/>
              <a:gd name="T11" fmla="*/ 1541 h 1914"/>
              <a:gd name="T12" fmla="*/ 710 w 2566"/>
              <a:gd name="T13" fmla="*/ 1253 h 1914"/>
              <a:gd name="T14" fmla="*/ 891 w 2566"/>
              <a:gd name="T15" fmla="*/ 720 h 1914"/>
              <a:gd name="T16" fmla="*/ 1035 w 2566"/>
              <a:gd name="T17" fmla="*/ 320 h 1914"/>
              <a:gd name="T18" fmla="*/ 1115 w 2566"/>
              <a:gd name="T19" fmla="*/ 133 h 1914"/>
              <a:gd name="T20" fmla="*/ 1163 w 2566"/>
              <a:gd name="T21" fmla="*/ 64 h 1914"/>
              <a:gd name="T22" fmla="*/ 1222 w 2566"/>
              <a:gd name="T23" fmla="*/ 10 h 1914"/>
              <a:gd name="T24" fmla="*/ 1280 w 2566"/>
              <a:gd name="T25" fmla="*/ 0 h 1914"/>
              <a:gd name="T26" fmla="*/ 1344 w 2566"/>
              <a:gd name="T27" fmla="*/ 16 h 1914"/>
              <a:gd name="T28" fmla="*/ 1376 w 2566"/>
              <a:gd name="T29" fmla="*/ 53 h 1914"/>
              <a:gd name="T30" fmla="*/ 1440 w 2566"/>
              <a:gd name="T31" fmla="*/ 160 h 1914"/>
              <a:gd name="T32" fmla="*/ 1547 w 2566"/>
              <a:gd name="T33" fmla="*/ 400 h 1914"/>
              <a:gd name="T34" fmla="*/ 1691 w 2566"/>
              <a:gd name="T35" fmla="*/ 853 h 1914"/>
              <a:gd name="T36" fmla="*/ 1899 w 2566"/>
              <a:gd name="T37" fmla="*/ 1392 h 1914"/>
              <a:gd name="T38" fmla="*/ 2000 w 2566"/>
              <a:gd name="T39" fmla="*/ 1573 h 1914"/>
              <a:gd name="T40" fmla="*/ 2086 w 2566"/>
              <a:gd name="T41" fmla="*/ 1701 h 1914"/>
              <a:gd name="T42" fmla="*/ 2171 w 2566"/>
              <a:gd name="T43" fmla="*/ 1786 h 1914"/>
              <a:gd name="T44" fmla="*/ 2240 w 2566"/>
              <a:gd name="T45" fmla="*/ 1829 h 1914"/>
              <a:gd name="T46" fmla="*/ 2294 w 2566"/>
              <a:gd name="T47" fmla="*/ 1861 h 1914"/>
              <a:gd name="T48" fmla="*/ 2368 w 2566"/>
              <a:gd name="T49" fmla="*/ 1882 h 1914"/>
              <a:gd name="T50" fmla="*/ 2448 w 2566"/>
              <a:gd name="T51" fmla="*/ 1904 h 1914"/>
              <a:gd name="T52" fmla="*/ 2566 w 2566"/>
              <a:gd name="T53" fmla="*/ 1914 h 1914"/>
              <a:gd name="T54" fmla="*/ 0 w 2566"/>
              <a:gd name="T55" fmla="*/ 1904 h 19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566" h="1914">
                <a:moveTo>
                  <a:pt x="0" y="1904"/>
                </a:moveTo>
                <a:lnTo>
                  <a:pt x="192" y="1872"/>
                </a:lnTo>
                <a:lnTo>
                  <a:pt x="320" y="1834"/>
                </a:lnTo>
                <a:lnTo>
                  <a:pt x="406" y="1754"/>
                </a:lnTo>
                <a:lnTo>
                  <a:pt x="480" y="1685"/>
                </a:lnTo>
                <a:lnTo>
                  <a:pt x="576" y="1541"/>
                </a:lnTo>
                <a:lnTo>
                  <a:pt x="710" y="1253"/>
                </a:lnTo>
                <a:lnTo>
                  <a:pt x="891" y="720"/>
                </a:lnTo>
                <a:lnTo>
                  <a:pt x="1035" y="320"/>
                </a:lnTo>
                <a:lnTo>
                  <a:pt x="1115" y="133"/>
                </a:lnTo>
                <a:lnTo>
                  <a:pt x="1163" y="64"/>
                </a:lnTo>
                <a:lnTo>
                  <a:pt x="1222" y="10"/>
                </a:lnTo>
                <a:lnTo>
                  <a:pt x="1280" y="0"/>
                </a:lnTo>
                <a:lnTo>
                  <a:pt x="1344" y="16"/>
                </a:lnTo>
                <a:lnTo>
                  <a:pt x="1376" y="53"/>
                </a:lnTo>
                <a:lnTo>
                  <a:pt x="1440" y="160"/>
                </a:lnTo>
                <a:lnTo>
                  <a:pt x="1547" y="400"/>
                </a:lnTo>
                <a:lnTo>
                  <a:pt x="1691" y="853"/>
                </a:lnTo>
                <a:lnTo>
                  <a:pt x="1899" y="1392"/>
                </a:lnTo>
                <a:lnTo>
                  <a:pt x="2000" y="1573"/>
                </a:lnTo>
                <a:lnTo>
                  <a:pt x="2086" y="1701"/>
                </a:lnTo>
                <a:lnTo>
                  <a:pt x="2171" y="1786"/>
                </a:lnTo>
                <a:lnTo>
                  <a:pt x="2240" y="1829"/>
                </a:lnTo>
                <a:lnTo>
                  <a:pt x="2294" y="1861"/>
                </a:lnTo>
                <a:lnTo>
                  <a:pt x="2368" y="1882"/>
                </a:lnTo>
                <a:lnTo>
                  <a:pt x="2448" y="1904"/>
                </a:lnTo>
                <a:lnTo>
                  <a:pt x="2566" y="1914"/>
                </a:lnTo>
                <a:lnTo>
                  <a:pt x="0" y="1904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3242" name="Freeform 26"/>
          <p:cNvSpPr>
            <a:spLocks/>
          </p:cNvSpPr>
          <p:nvPr/>
        </p:nvSpPr>
        <p:spPr bwMode="auto">
          <a:xfrm>
            <a:off x="4318000" y="3243263"/>
            <a:ext cx="1244600" cy="3055937"/>
          </a:xfrm>
          <a:custGeom>
            <a:avLst/>
            <a:gdLst>
              <a:gd name="T0" fmla="*/ 0 w 784"/>
              <a:gd name="T1" fmla="*/ 1925 h 1925"/>
              <a:gd name="T2" fmla="*/ 0 w 784"/>
              <a:gd name="T3" fmla="*/ 784 h 1925"/>
              <a:gd name="T4" fmla="*/ 123 w 784"/>
              <a:gd name="T5" fmla="*/ 426 h 1925"/>
              <a:gd name="T6" fmla="*/ 208 w 784"/>
              <a:gd name="T7" fmla="*/ 208 h 1925"/>
              <a:gd name="T8" fmla="*/ 299 w 784"/>
              <a:gd name="T9" fmla="*/ 53 h 1925"/>
              <a:gd name="T10" fmla="*/ 357 w 784"/>
              <a:gd name="T11" fmla="*/ 10 h 1925"/>
              <a:gd name="T12" fmla="*/ 395 w 784"/>
              <a:gd name="T13" fmla="*/ 0 h 1925"/>
              <a:gd name="T14" fmla="*/ 427 w 784"/>
              <a:gd name="T15" fmla="*/ 0 h 1925"/>
              <a:gd name="T16" fmla="*/ 469 w 784"/>
              <a:gd name="T17" fmla="*/ 26 h 1925"/>
              <a:gd name="T18" fmla="*/ 501 w 784"/>
              <a:gd name="T19" fmla="*/ 64 h 1925"/>
              <a:gd name="T20" fmla="*/ 555 w 784"/>
              <a:gd name="T21" fmla="*/ 138 h 1925"/>
              <a:gd name="T22" fmla="*/ 603 w 784"/>
              <a:gd name="T23" fmla="*/ 234 h 1925"/>
              <a:gd name="T24" fmla="*/ 651 w 784"/>
              <a:gd name="T25" fmla="*/ 373 h 1925"/>
              <a:gd name="T26" fmla="*/ 720 w 784"/>
              <a:gd name="T27" fmla="*/ 554 h 1925"/>
              <a:gd name="T28" fmla="*/ 784 w 784"/>
              <a:gd name="T29" fmla="*/ 730 h 1925"/>
              <a:gd name="T30" fmla="*/ 784 w 784"/>
              <a:gd name="T31" fmla="*/ 784 h 1925"/>
              <a:gd name="T32" fmla="*/ 784 w 784"/>
              <a:gd name="T33" fmla="*/ 1925 h 1925"/>
              <a:gd name="T34" fmla="*/ 0 w 784"/>
              <a:gd name="T35" fmla="*/ 1925 h 19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84" h="1925">
                <a:moveTo>
                  <a:pt x="0" y="1925"/>
                </a:moveTo>
                <a:lnTo>
                  <a:pt x="0" y="784"/>
                </a:lnTo>
                <a:lnTo>
                  <a:pt x="123" y="426"/>
                </a:lnTo>
                <a:lnTo>
                  <a:pt x="208" y="208"/>
                </a:lnTo>
                <a:lnTo>
                  <a:pt x="299" y="53"/>
                </a:lnTo>
                <a:lnTo>
                  <a:pt x="357" y="10"/>
                </a:lnTo>
                <a:lnTo>
                  <a:pt x="395" y="0"/>
                </a:lnTo>
                <a:lnTo>
                  <a:pt x="427" y="0"/>
                </a:lnTo>
                <a:lnTo>
                  <a:pt x="469" y="26"/>
                </a:lnTo>
                <a:lnTo>
                  <a:pt x="501" y="64"/>
                </a:lnTo>
                <a:lnTo>
                  <a:pt x="555" y="138"/>
                </a:lnTo>
                <a:lnTo>
                  <a:pt x="603" y="234"/>
                </a:lnTo>
                <a:lnTo>
                  <a:pt x="651" y="373"/>
                </a:lnTo>
                <a:lnTo>
                  <a:pt x="720" y="554"/>
                </a:lnTo>
                <a:lnTo>
                  <a:pt x="784" y="730"/>
                </a:lnTo>
                <a:lnTo>
                  <a:pt x="784" y="784"/>
                </a:lnTo>
                <a:lnTo>
                  <a:pt x="784" y="1925"/>
                </a:lnTo>
                <a:lnTo>
                  <a:pt x="0" y="1925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44538" y="0"/>
            <a:ext cx="8420100" cy="720725"/>
          </a:xfrm>
        </p:spPr>
        <p:txBody>
          <a:bodyPr/>
          <a:lstStyle/>
          <a:p>
            <a:r>
              <a:rPr lang="en-US" altLang="de-DE" sz="3200" b="1" dirty="0" err="1" smtClean="0">
                <a:solidFill>
                  <a:schemeClr val="tx1"/>
                </a:solidFill>
              </a:rPr>
              <a:t>Vielteilchen</a:t>
            </a:r>
            <a:r>
              <a:rPr lang="en-US" altLang="de-DE" sz="3200" b="1" dirty="0" smtClean="0">
                <a:solidFill>
                  <a:schemeClr val="tx1"/>
                </a:solidFill>
              </a:rPr>
              <a:t>: </a:t>
            </a:r>
            <a:r>
              <a:rPr lang="en-US" altLang="de-DE" sz="3200" b="1" dirty="0" err="1" smtClean="0">
                <a:solidFill>
                  <a:schemeClr val="tx1"/>
                </a:solidFill>
              </a:rPr>
              <a:t>Beispiel</a:t>
            </a:r>
            <a:r>
              <a:rPr lang="en-US" altLang="de-DE" sz="3200" b="1" dirty="0" smtClean="0">
                <a:solidFill>
                  <a:schemeClr val="tx1"/>
                </a:solidFill>
              </a:rPr>
              <a:t> </a:t>
            </a:r>
            <a:r>
              <a:rPr lang="en-US" altLang="de-DE" sz="3200" b="1" dirty="0" err="1">
                <a:solidFill>
                  <a:schemeClr val="tx1"/>
                </a:solidFill>
              </a:rPr>
              <a:t>Strahlradius</a:t>
            </a:r>
            <a:endParaRPr lang="en-US" altLang="de-DE" sz="3200" b="1" dirty="0">
              <a:solidFill>
                <a:schemeClr val="tx1"/>
              </a:solidFill>
            </a:endParaRPr>
          </a:p>
        </p:txBody>
      </p:sp>
      <p:sp>
        <p:nvSpPr>
          <p:cNvPr id="393224" name="Text Box 8"/>
          <p:cNvSpPr txBox="1">
            <a:spLocks noChangeArrowheads="1"/>
          </p:cNvSpPr>
          <p:nvPr/>
        </p:nvSpPr>
        <p:spPr bwMode="auto">
          <a:xfrm>
            <a:off x="0" y="2109788"/>
            <a:ext cx="42370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altLang="de-DE"/>
              <a:t>Gauß'sche Normalverteilung: </a:t>
            </a:r>
          </a:p>
          <a:p>
            <a:pPr algn="l"/>
            <a:r>
              <a:rPr lang="en-GB" altLang="de-DE" sz="1600"/>
              <a:t>(Natürliche Verteilung statistischer Prozesse)</a:t>
            </a:r>
          </a:p>
        </p:txBody>
      </p:sp>
      <p:sp>
        <p:nvSpPr>
          <p:cNvPr id="393225" name="Line 9"/>
          <p:cNvSpPr>
            <a:spLocks noChangeShapeType="1"/>
          </p:cNvSpPr>
          <p:nvPr/>
        </p:nvSpPr>
        <p:spPr bwMode="auto">
          <a:xfrm>
            <a:off x="4232275" y="4776788"/>
            <a:ext cx="144145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3226" name="Line 10"/>
          <p:cNvSpPr>
            <a:spLocks noChangeShapeType="1"/>
          </p:cNvSpPr>
          <p:nvPr/>
        </p:nvSpPr>
        <p:spPr bwMode="auto">
          <a:xfrm>
            <a:off x="4305300" y="4487863"/>
            <a:ext cx="1295400" cy="0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3227" name="Line 11"/>
          <p:cNvSpPr>
            <a:spLocks noChangeShapeType="1"/>
          </p:cNvSpPr>
          <p:nvPr/>
        </p:nvSpPr>
        <p:spPr bwMode="auto">
          <a:xfrm>
            <a:off x="3657600" y="5927725"/>
            <a:ext cx="2519363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3229" name="Text Box 13"/>
          <p:cNvSpPr txBox="1">
            <a:spLocks noChangeArrowheads="1"/>
          </p:cNvSpPr>
          <p:nvPr/>
        </p:nvSpPr>
        <p:spPr bwMode="auto">
          <a:xfrm>
            <a:off x="7214237" y="5722794"/>
            <a:ext cx="1665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altLang="de-DE" b="1" dirty="0">
                <a:solidFill>
                  <a:srgbClr val="FF00FF"/>
                </a:solidFill>
              </a:rPr>
              <a:t>2</a:t>
            </a:r>
            <a:r>
              <a:rPr lang="en-GB" altLang="de-DE" b="1" dirty="0">
                <a:solidFill>
                  <a:srgbClr val="FF00FF"/>
                </a:solidFill>
                <a:latin typeface="Symbol" pitchFamily="18" charset="2"/>
              </a:rPr>
              <a:t>s</a:t>
            </a:r>
            <a:r>
              <a:rPr lang="en-GB" altLang="de-DE" b="1" dirty="0">
                <a:solidFill>
                  <a:srgbClr val="FF00FF"/>
                </a:solidFill>
              </a:rPr>
              <a:t>=2, 95%</a:t>
            </a:r>
          </a:p>
        </p:txBody>
      </p:sp>
      <p:sp>
        <p:nvSpPr>
          <p:cNvPr id="393230" name="Text Box 14"/>
          <p:cNvSpPr txBox="1">
            <a:spLocks noChangeArrowheads="1"/>
          </p:cNvSpPr>
          <p:nvPr/>
        </p:nvSpPr>
        <p:spPr bwMode="auto">
          <a:xfrm>
            <a:off x="7214237" y="4727628"/>
            <a:ext cx="2682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altLang="de-DE" b="1" dirty="0">
                <a:solidFill>
                  <a:schemeClr val="accent2"/>
                </a:solidFill>
              </a:rPr>
              <a:t>FWHM=1.18, 76%</a:t>
            </a:r>
          </a:p>
        </p:txBody>
      </p:sp>
      <p:sp>
        <p:nvSpPr>
          <p:cNvPr id="393231" name="Text Box 15"/>
          <p:cNvSpPr txBox="1">
            <a:spLocks noChangeArrowheads="1"/>
          </p:cNvSpPr>
          <p:nvPr/>
        </p:nvSpPr>
        <p:spPr bwMode="auto">
          <a:xfrm>
            <a:off x="7214237" y="3178306"/>
            <a:ext cx="269176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altLang="de-DE" b="1" dirty="0" err="1" smtClean="0">
                <a:solidFill>
                  <a:srgbClr val="00FF00"/>
                </a:solidFill>
              </a:rPr>
              <a:t>Strahlradius</a:t>
            </a:r>
            <a:r>
              <a:rPr lang="en-GB" altLang="de-DE" b="1" dirty="0" smtClean="0">
                <a:solidFill>
                  <a:srgbClr val="00FF00"/>
                </a:solidFill>
              </a:rPr>
              <a:t> </a:t>
            </a:r>
            <a:r>
              <a:rPr lang="en-GB" altLang="de-DE" b="1" dirty="0" err="1" smtClean="0">
                <a:solidFill>
                  <a:srgbClr val="00FF00"/>
                </a:solidFill>
              </a:rPr>
              <a:t>z.B</a:t>
            </a:r>
            <a:r>
              <a:rPr lang="en-GB" altLang="de-DE" b="1" dirty="0" smtClean="0">
                <a:solidFill>
                  <a:srgbClr val="00FF00"/>
                </a:solidFill>
              </a:rPr>
              <a:t>.</a:t>
            </a:r>
          </a:p>
          <a:p>
            <a:pPr algn="l"/>
            <a:r>
              <a:rPr lang="en-GB" altLang="de-DE" b="1" dirty="0" smtClean="0">
                <a:solidFill>
                  <a:srgbClr val="00FF00"/>
                </a:solidFill>
              </a:rPr>
              <a:t>1</a:t>
            </a:r>
            <a:r>
              <a:rPr lang="en-GB" altLang="de-DE" b="1" dirty="0" smtClean="0">
                <a:solidFill>
                  <a:srgbClr val="00FF00"/>
                </a:solidFill>
                <a:latin typeface="Symbol" pitchFamily="18" charset="2"/>
              </a:rPr>
              <a:t>s</a:t>
            </a:r>
            <a:r>
              <a:rPr lang="en-GB" altLang="de-DE" b="1" dirty="0" smtClean="0">
                <a:solidFill>
                  <a:srgbClr val="00FF00"/>
                </a:solidFill>
              </a:rPr>
              <a:t>=1 </a:t>
            </a:r>
            <a:r>
              <a:rPr lang="en-GB" altLang="de-DE" b="1" dirty="0" err="1" smtClean="0">
                <a:solidFill>
                  <a:srgbClr val="00FF00"/>
                </a:solidFill>
              </a:rPr>
              <a:t>erfasst</a:t>
            </a:r>
            <a:r>
              <a:rPr lang="en-GB" altLang="de-DE" b="1" dirty="0" smtClean="0">
                <a:solidFill>
                  <a:srgbClr val="00FF00"/>
                </a:solidFill>
              </a:rPr>
              <a:t> </a:t>
            </a:r>
            <a:r>
              <a:rPr lang="en-GB" altLang="de-DE" b="1" dirty="0">
                <a:solidFill>
                  <a:srgbClr val="00FF00"/>
                </a:solidFill>
              </a:rPr>
              <a:t>68</a:t>
            </a:r>
            <a:r>
              <a:rPr lang="en-GB" altLang="de-DE" b="1" dirty="0" smtClean="0">
                <a:solidFill>
                  <a:srgbClr val="00FF00"/>
                </a:solidFill>
              </a:rPr>
              <a:t>%</a:t>
            </a:r>
          </a:p>
          <a:p>
            <a:pPr algn="l"/>
            <a:r>
              <a:rPr lang="en-GB" altLang="de-DE" b="1" dirty="0" err="1" smtClean="0">
                <a:solidFill>
                  <a:srgbClr val="00FF00"/>
                </a:solidFill>
              </a:rPr>
              <a:t>aller</a:t>
            </a:r>
            <a:r>
              <a:rPr lang="en-GB" altLang="de-DE" b="1" dirty="0" smtClean="0">
                <a:solidFill>
                  <a:srgbClr val="00FF00"/>
                </a:solidFill>
              </a:rPr>
              <a:t> </a:t>
            </a:r>
            <a:r>
              <a:rPr lang="en-GB" altLang="de-DE" b="1" dirty="0" err="1" smtClean="0">
                <a:solidFill>
                  <a:srgbClr val="00FF00"/>
                </a:solidFill>
              </a:rPr>
              <a:t>Teilchen</a:t>
            </a:r>
            <a:endParaRPr lang="en-GB" altLang="de-DE" b="1" dirty="0">
              <a:solidFill>
                <a:srgbClr val="00FF00"/>
              </a:solidFill>
            </a:endParaRPr>
          </a:p>
        </p:txBody>
      </p:sp>
      <p:sp>
        <p:nvSpPr>
          <p:cNvPr id="393232" name="Rectangle 16"/>
          <p:cNvSpPr>
            <a:spLocks noChangeArrowheads="1"/>
          </p:cNvSpPr>
          <p:nvPr/>
        </p:nvSpPr>
        <p:spPr bwMode="auto">
          <a:xfrm>
            <a:off x="7680325" y="1906588"/>
            <a:ext cx="22256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altLang="de-DE" sz="1600"/>
              <a:t>Mittelwert µ=0, </a:t>
            </a:r>
          </a:p>
          <a:p>
            <a:pPr algn="l"/>
            <a:r>
              <a:rPr lang="en-GB" altLang="de-DE" sz="1600"/>
              <a:t>Breite </a:t>
            </a:r>
            <a:r>
              <a:rPr lang="en-GB" altLang="de-DE" sz="1600">
                <a:latin typeface="Symbol" pitchFamily="18" charset="2"/>
              </a:rPr>
              <a:t>s</a:t>
            </a:r>
            <a:r>
              <a:rPr lang="en-GB" altLang="de-DE" sz="1600"/>
              <a:t>=1 </a:t>
            </a:r>
          </a:p>
          <a:p>
            <a:pPr algn="l"/>
            <a:r>
              <a:rPr lang="en-GB" altLang="de-DE" sz="1600"/>
              <a:t>(Standardabweichung)</a:t>
            </a:r>
          </a:p>
        </p:txBody>
      </p:sp>
      <p:sp>
        <p:nvSpPr>
          <p:cNvPr id="393233" name="Text Box 17"/>
          <p:cNvSpPr txBox="1">
            <a:spLocks noChangeArrowheads="1"/>
          </p:cNvSpPr>
          <p:nvPr/>
        </p:nvSpPr>
        <p:spPr bwMode="auto">
          <a:xfrm>
            <a:off x="0" y="836613"/>
            <a:ext cx="9906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GB" altLang="de-DE" dirty="0" smtClean="0"/>
              <a:t>Problem: </a:t>
            </a:r>
            <a:r>
              <a:rPr lang="en-GB" altLang="de-DE" dirty="0" err="1" smtClean="0"/>
              <a:t>Teilchen</a:t>
            </a:r>
            <a:r>
              <a:rPr lang="en-GB" altLang="de-DE" dirty="0" smtClean="0"/>
              <a:t> </a:t>
            </a:r>
            <a:r>
              <a:rPr lang="en-GB" altLang="de-DE" dirty="0" err="1"/>
              <a:t>sind</a:t>
            </a:r>
            <a:r>
              <a:rPr lang="en-GB" altLang="de-DE" dirty="0"/>
              <a:t> </a:t>
            </a:r>
            <a:r>
              <a:rPr lang="en-GB" altLang="de-DE" dirty="0" smtClean="0"/>
              <a:t>(</a:t>
            </a:r>
            <a:r>
              <a:rPr lang="en-GB" altLang="de-DE" dirty="0" err="1" smtClean="0"/>
              <a:t>statistisch</a:t>
            </a:r>
            <a:r>
              <a:rPr lang="en-GB" altLang="de-DE" dirty="0" smtClean="0"/>
              <a:t>) </a:t>
            </a:r>
            <a:r>
              <a:rPr lang="en-GB" altLang="de-DE" dirty="0" err="1"/>
              <a:t>verteilt</a:t>
            </a:r>
            <a:r>
              <a:rPr lang="en-GB" altLang="de-DE" dirty="0"/>
              <a:t>, </a:t>
            </a:r>
            <a:r>
              <a:rPr lang="en-GB" altLang="de-DE" dirty="0" err="1" smtClean="0"/>
              <a:t>es</a:t>
            </a:r>
            <a:r>
              <a:rPr lang="en-GB" altLang="de-DE" dirty="0" smtClean="0"/>
              <a:t> </a:t>
            </a:r>
            <a:r>
              <a:rPr lang="en-GB" altLang="de-DE" dirty="0" err="1"/>
              <a:t>gibt</a:t>
            </a:r>
            <a:r>
              <a:rPr lang="en-GB" altLang="de-DE" dirty="0"/>
              <a:t> </a:t>
            </a:r>
            <a:r>
              <a:rPr lang="en-GB" altLang="de-DE" dirty="0" err="1" smtClean="0"/>
              <a:t>keinen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scharfen</a:t>
            </a:r>
            <a:r>
              <a:rPr lang="en-GB" altLang="de-DE" dirty="0"/>
              <a:t> </a:t>
            </a:r>
            <a:r>
              <a:rPr lang="en-GB" altLang="de-DE" dirty="0" err="1" smtClean="0"/>
              <a:t>Strahlrand</a:t>
            </a:r>
            <a:r>
              <a:rPr lang="en-GB" altLang="de-DE" dirty="0" smtClean="0"/>
              <a:t> -&gt; Was </a:t>
            </a:r>
            <a:r>
              <a:rPr lang="en-GB" altLang="de-DE" dirty="0" err="1" smtClean="0"/>
              <a:t>soll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dann</a:t>
            </a:r>
            <a:r>
              <a:rPr lang="en-GB" altLang="de-DE" dirty="0" smtClean="0"/>
              <a:t> der Radius sein?</a:t>
            </a:r>
            <a:endParaRPr lang="en-GB" altLang="de-DE" dirty="0"/>
          </a:p>
        </p:txBody>
      </p:sp>
      <p:graphicFrame>
        <p:nvGraphicFramePr>
          <p:cNvPr id="393234" name="Object 18"/>
          <p:cNvGraphicFramePr>
            <a:graphicFrameLocks noChangeAspect="1"/>
          </p:cNvGraphicFramePr>
          <p:nvPr/>
        </p:nvGraphicFramePr>
        <p:xfrm>
          <a:off x="4524375" y="1857375"/>
          <a:ext cx="2771775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315" name="Formel" r:id="rId3" imgW="1434960" imgH="495000" progId="Equation.3">
                  <p:embed/>
                </p:oleObj>
              </mc:Choice>
              <mc:Fallback>
                <p:oleObj name="Formel" r:id="rId3" imgW="1434960" imgH="4950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375" y="1857375"/>
                        <a:ext cx="2771775" cy="957263"/>
                      </a:xfrm>
                      <a:prstGeom prst="rect">
                        <a:avLst/>
                      </a:prstGeom>
                      <a:solidFill>
                        <a:srgbClr val="FF0000">
                          <a:alpha val="34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3235" name="Object 19"/>
          <p:cNvGraphicFramePr>
            <a:graphicFrameLocks noChangeAspect="1"/>
          </p:cNvGraphicFramePr>
          <p:nvPr/>
        </p:nvGraphicFramePr>
        <p:xfrm>
          <a:off x="627063" y="4852988"/>
          <a:ext cx="281940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316" name="Formel" r:id="rId5" imgW="1473120" imgH="330120" progId="Equation.3">
                  <p:embed/>
                </p:oleObj>
              </mc:Choice>
              <mc:Fallback>
                <p:oleObj name="Formel" r:id="rId5" imgW="1473120" imgH="33012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063" y="4852988"/>
                        <a:ext cx="2819400" cy="6318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3240" name="Picture 24" descr="GaussT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3" y="3117850"/>
            <a:ext cx="5219700" cy="347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3241" name="Line 25"/>
          <p:cNvSpPr>
            <a:spLocks noChangeShapeType="1"/>
          </p:cNvSpPr>
          <p:nvPr/>
        </p:nvSpPr>
        <p:spPr bwMode="auto">
          <a:xfrm>
            <a:off x="3573463" y="5189538"/>
            <a:ext cx="642937" cy="238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4216400" y="301243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7561263" y="6135984"/>
            <a:ext cx="1071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x, x‘ ...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42" grpId="0" animBg="1"/>
      <p:bldP spid="393225" grpId="0" animBg="1"/>
      <p:bldP spid="393226" grpId="0" animBg="1"/>
      <p:bldP spid="393227" grpId="0" animBg="1"/>
      <p:bldP spid="393229" grpId="0"/>
      <p:bldP spid="393230" grpId="0"/>
      <p:bldP spid="3932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P. Gerhard, GSI Betriebsworkshop, Januar 2016</a:t>
            </a:r>
            <a:endParaRPr lang="en-US" altLang="de-DE" i="0"/>
          </a:p>
        </p:txBody>
      </p:sp>
      <p:sp>
        <p:nvSpPr>
          <p:cNvPr id="31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94CACE-274E-492E-AB32-E79CF6931FBD}" type="slidenum">
              <a:rPr lang="en-US" altLang="de-DE"/>
              <a:pPr/>
              <a:t>12</a:t>
            </a:fld>
            <a:endParaRPr lang="en-US" altLang="de-DE"/>
          </a:p>
        </p:txBody>
      </p:sp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44538" y="0"/>
            <a:ext cx="8420100" cy="720725"/>
          </a:xfrm>
        </p:spPr>
        <p:txBody>
          <a:bodyPr/>
          <a:lstStyle/>
          <a:p>
            <a:r>
              <a:rPr lang="en-US" altLang="de-DE" sz="3200" b="1" dirty="0" err="1" smtClean="0">
                <a:solidFill>
                  <a:schemeClr val="tx1"/>
                </a:solidFill>
              </a:rPr>
              <a:t>Verteilung</a:t>
            </a:r>
            <a:r>
              <a:rPr lang="en-US" altLang="de-DE" sz="3200" b="1" dirty="0" smtClean="0">
                <a:solidFill>
                  <a:schemeClr val="tx1"/>
                </a:solidFill>
              </a:rPr>
              <a:t> ???</a:t>
            </a:r>
            <a:endParaRPr lang="en-US" altLang="de-DE" sz="3200" b="1" dirty="0">
              <a:solidFill>
                <a:schemeClr val="tx1"/>
              </a:solidFill>
            </a:endParaRPr>
          </a:p>
        </p:txBody>
      </p:sp>
      <p:pic>
        <p:nvPicPr>
          <p:cNvPr id="436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3819"/>
            <a:ext cx="9905999" cy="521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049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P. Gerhard, GSI Betriebsworkshop, Januar 2016</a:t>
            </a:r>
            <a:endParaRPr lang="en-US" altLang="de-DE" i="0"/>
          </a:p>
        </p:txBody>
      </p:sp>
      <p:sp>
        <p:nvSpPr>
          <p:cNvPr id="14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0B68B1-6102-488B-97C2-428164074684}" type="slidenum">
              <a:rPr lang="en-US" altLang="de-DE"/>
              <a:pPr/>
              <a:t>13</a:t>
            </a:fld>
            <a:endParaRPr lang="en-US" altLang="de-DE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744538" y="0"/>
            <a:ext cx="8420100" cy="720725"/>
          </a:xfrm>
        </p:spPr>
        <p:txBody>
          <a:bodyPr/>
          <a:lstStyle/>
          <a:p>
            <a:r>
              <a:rPr lang="en-US" altLang="de-DE" sz="3200" b="1" dirty="0" err="1">
                <a:solidFill>
                  <a:schemeClr val="tx1"/>
                </a:solidFill>
              </a:rPr>
              <a:t>Globale</a:t>
            </a:r>
            <a:r>
              <a:rPr lang="en-US" altLang="de-DE" sz="3200" b="1" dirty="0">
                <a:solidFill>
                  <a:schemeClr val="tx1"/>
                </a:solidFill>
              </a:rPr>
              <a:t> </a:t>
            </a:r>
            <a:r>
              <a:rPr lang="en-US" altLang="de-DE" sz="3200" b="1" dirty="0" err="1" smtClean="0">
                <a:solidFill>
                  <a:schemeClr val="tx1"/>
                </a:solidFill>
              </a:rPr>
              <a:t>Koordinaten</a:t>
            </a:r>
            <a:r>
              <a:rPr lang="en-US" altLang="de-DE" sz="3200" b="1" dirty="0" smtClean="0">
                <a:solidFill>
                  <a:schemeClr val="tx1"/>
                </a:solidFill>
              </a:rPr>
              <a:t>: </a:t>
            </a:r>
            <a:r>
              <a:rPr lang="en-US" altLang="de-DE" sz="3200" b="1" dirty="0" err="1" smtClean="0">
                <a:solidFill>
                  <a:schemeClr val="tx1"/>
                </a:solidFill>
              </a:rPr>
              <a:t>Begriffe</a:t>
            </a:r>
            <a:endParaRPr lang="en-US" altLang="de-DE" sz="3200" b="1" dirty="0">
              <a:solidFill>
                <a:schemeClr val="tx1"/>
              </a:solidFill>
            </a:endParaRPr>
          </a:p>
        </p:txBody>
      </p:sp>
      <p:sp>
        <p:nvSpPr>
          <p:cNvPr id="424964" name="Text Box 4"/>
          <p:cNvSpPr txBox="1">
            <a:spLocks noChangeArrowheads="1"/>
          </p:cNvSpPr>
          <p:nvPr/>
        </p:nvSpPr>
        <p:spPr bwMode="auto">
          <a:xfrm>
            <a:off x="549275" y="4510088"/>
            <a:ext cx="879792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>
                <a:sym typeface="Symbol" pitchFamily="18" charset="2"/>
              </a:rPr>
              <a:t>Voraussetzung:</a:t>
            </a:r>
          </a:p>
          <a:p>
            <a:r>
              <a:rPr lang="en-US" altLang="de-DE"/>
              <a:t>Strahlschwerpunkt folgt Sollbahn (Steering, long. Fokussierung)</a:t>
            </a:r>
          </a:p>
          <a:p>
            <a:r>
              <a:rPr lang="en-US" altLang="de-DE"/>
              <a:t>oder: </a:t>
            </a:r>
          </a:p>
          <a:p>
            <a:r>
              <a:rPr lang="en-US" altLang="de-DE"/>
              <a:t>Strahllage technisches Problem, </a:t>
            </a:r>
          </a:p>
          <a:p>
            <a:r>
              <a:rPr lang="en-US" altLang="de-DE"/>
              <a:t>lineare Strahldynamik davon unabhängig</a:t>
            </a:r>
            <a:endParaRPr lang="en-US" altLang="de-DE">
              <a:sym typeface="Symbol" pitchFamily="18" charset="2"/>
            </a:endParaRPr>
          </a:p>
        </p:txBody>
      </p:sp>
      <p:sp>
        <p:nvSpPr>
          <p:cNvPr id="424965" name="Text Box 5"/>
          <p:cNvSpPr txBox="1">
            <a:spLocks noChangeArrowheads="1"/>
          </p:cNvSpPr>
          <p:nvPr/>
        </p:nvSpPr>
        <p:spPr bwMode="auto">
          <a:xfrm>
            <a:off x="1260475" y="13589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GB" altLang="de-DE"/>
          </a:p>
        </p:txBody>
      </p:sp>
      <p:sp>
        <p:nvSpPr>
          <p:cNvPr id="424966" name="Rectangle 6"/>
          <p:cNvSpPr>
            <a:spLocks noChangeArrowheads="1"/>
          </p:cNvSpPr>
          <p:nvPr/>
        </p:nvSpPr>
        <p:spPr bwMode="auto">
          <a:xfrm>
            <a:off x="504825" y="2124075"/>
            <a:ext cx="3724275" cy="8223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>
                <a:sym typeface="Symbol" pitchFamily="18" charset="2"/>
              </a:rPr>
              <a:t>Größe des Strahls: </a:t>
            </a:r>
          </a:p>
          <a:p>
            <a:r>
              <a:rPr lang="en-US" altLang="de-DE">
                <a:sym typeface="Symbol" pitchFamily="18" charset="2"/>
              </a:rPr>
              <a:t>Strahlradius  Enveloppe</a:t>
            </a:r>
            <a:endParaRPr lang="en-GB" altLang="de-DE">
              <a:sym typeface="Symbol" pitchFamily="18" charset="2"/>
            </a:endParaRPr>
          </a:p>
        </p:txBody>
      </p:sp>
      <p:sp>
        <p:nvSpPr>
          <p:cNvPr id="424967" name="Rectangle 7"/>
          <p:cNvSpPr>
            <a:spLocks noChangeArrowheads="1"/>
          </p:cNvSpPr>
          <p:nvPr/>
        </p:nvSpPr>
        <p:spPr bwMode="auto">
          <a:xfrm>
            <a:off x="387350" y="3062288"/>
            <a:ext cx="3959225" cy="8223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>
                <a:sym typeface="Symbol" pitchFamily="18" charset="2"/>
              </a:rPr>
              <a:t>Änderung der Strahlgröße:</a:t>
            </a:r>
          </a:p>
          <a:p>
            <a:r>
              <a:rPr lang="en-US" altLang="de-DE">
                <a:sym typeface="Symbol" pitchFamily="18" charset="2"/>
              </a:rPr>
              <a:t>Strahldivergenz  Emittanz</a:t>
            </a:r>
          </a:p>
        </p:txBody>
      </p:sp>
      <p:sp>
        <p:nvSpPr>
          <p:cNvPr id="424968" name="Rectangle 8"/>
          <p:cNvSpPr>
            <a:spLocks noChangeArrowheads="1"/>
          </p:cNvSpPr>
          <p:nvPr/>
        </p:nvSpPr>
        <p:spPr bwMode="auto">
          <a:xfrm>
            <a:off x="6367463" y="2124075"/>
            <a:ext cx="2825750" cy="822325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>
                <a:sym typeface="Symbol" pitchFamily="18" charset="2"/>
              </a:rPr>
              <a:t>Größe des Strahls: </a:t>
            </a:r>
          </a:p>
          <a:p>
            <a:r>
              <a:rPr lang="en-US" altLang="de-DE">
                <a:sym typeface="Symbol" pitchFamily="18" charset="2"/>
              </a:rPr>
              <a:t>Bunchlänge</a:t>
            </a:r>
            <a:endParaRPr lang="en-GB" altLang="de-DE">
              <a:sym typeface="Symbol" pitchFamily="18" charset="2"/>
            </a:endParaRPr>
          </a:p>
        </p:txBody>
      </p:sp>
      <p:sp>
        <p:nvSpPr>
          <p:cNvPr id="424969" name="Rectangle 9"/>
          <p:cNvSpPr>
            <a:spLocks noChangeArrowheads="1"/>
          </p:cNvSpPr>
          <p:nvPr/>
        </p:nvSpPr>
        <p:spPr bwMode="auto">
          <a:xfrm>
            <a:off x="5883275" y="3062288"/>
            <a:ext cx="3795713" cy="822325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>
                <a:sym typeface="Symbol" pitchFamily="18" charset="2"/>
              </a:rPr>
              <a:t>Änderung der Strahlgröße:</a:t>
            </a:r>
          </a:p>
          <a:p>
            <a:r>
              <a:rPr lang="en-US" altLang="de-DE">
                <a:sym typeface="Symbol" pitchFamily="18" charset="2"/>
              </a:rPr>
              <a:t>Impulsschärfe</a:t>
            </a:r>
            <a:endParaRPr lang="en-GB" altLang="de-DE">
              <a:sym typeface="Symbol" pitchFamily="18" charset="2"/>
            </a:endParaRPr>
          </a:p>
        </p:txBody>
      </p:sp>
      <p:sp>
        <p:nvSpPr>
          <p:cNvPr id="424971" name="Rectangle 11"/>
          <p:cNvSpPr>
            <a:spLocks noChangeArrowheads="1"/>
          </p:cNvSpPr>
          <p:nvPr/>
        </p:nvSpPr>
        <p:spPr bwMode="auto">
          <a:xfrm>
            <a:off x="620713" y="846138"/>
            <a:ext cx="8564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>
                <a:sym typeface="Symbol" pitchFamily="18" charset="2"/>
              </a:rPr>
              <a:t>Beschreibung der Teilchen</a:t>
            </a:r>
            <a:r>
              <a:rPr lang="en-US" altLang="de-DE" u="sng">
                <a:sym typeface="Symbol" pitchFamily="18" charset="2"/>
              </a:rPr>
              <a:t>verteilung</a:t>
            </a:r>
            <a:r>
              <a:rPr lang="en-US" altLang="de-DE">
                <a:sym typeface="Symbol" pitchFamily="18" charset="2"/>
              </a:rPr>
              <a:t> durch globale Parameter</a:t>
            </a:r>
            <a:endParaRPr lang="en-GB" altLang="de-DE">
              <a:sym typeface="Symbol" pitchFamily="18" charset="2"/>
            </a:endParaRPr>
          </a:p>
        </p:txBody>
      </p:sp>
      <p:sp>
        <p:nvSpPr>
          <p:cNvPr id="424972" name="Rectangle 12"/>
          <p:cNvSpPr>
            <a:spLocks noChangeArrowheads="1"/>
          </p:cNvSpPr>
          <p:nvPr/>
        </p:nvSpPr>
        <p:spPr bwMode="auto">
          <a:xfrm>
            <a:off x="1436688" y="1519238"/>
            <a:ext cx="1862137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>
                <a:sym typeface="Symbol" pitchFamily="18" charset="2"/>
              </a:rPr>
              <a:t>Transversal:</a:t>
            </a:r>
          </a:p>
        </p:txBody>
      </p:sp>
      <p:sp>
        <p:nvSpPr>
          <p:cNvPr id="424973" name="Rectangle 13"/>
          <p:cNvSpPr>
            <a:spLocks noChangeArrowheads="1"/>
          </p:cNvSpPr>
          <p:nvPr/>
        </p:nvSpPr>
        <p:spPr bwMode="auto">
          <a:xfrm>
            <a:off x="6823075" y="1520825"/>
            <a:ext cx="1916113" cy="4572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>
                <a:sym typeface="Symbol" pitchFamily="18" charset="2"/>
              </a:rPr>
              <a:t>Longitudinal:</a:t>
            </a:r>
          </a:p>
        </p:txBody>
      </p:sp>
      <p:sp>
        <p:nvSpPr>
          <p:cNvPr id="424974" name="Rectangle 14"/>
          <p:cNvSpPr>
            <a:spLocks noChangeArrowheads="1"/>
          </p:cNvSpPr>
          <p:nvPr/>
        </p:nvSpPr>
        <p:spPr bwMode="auto">
          <a:xfrm>
            <a:off x="488950" y="3948113"/>
            <a:ext cx="3773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de-DE" sz="1200">
                <a:sym typeface="Symbol" pitchFamily="18" charset="2"/>
              </a:rPr>
              <a:t>Emittanz: Erweiterung des Begriffes 'Strahlgröße',</a:t>
            </a:r>
          </a:p>
          <a:p>
            <a:pPr algn="l"/>
            <a:r>
              <a:rPr lang="en-US" altLang="de-DE" sz="1200">
                <a:sym typeface="Symbol" pitchFamily="18" charset="2"/>
              </a:rPr>
              <a:t>ein bißchen wie elektrischer Widerstand </a:t>
            </a:r>
            <a:r>
              <a:rPr lang="en-US" altLang="de-DE" sz="1200">
                <a:cs typeface="Arial" charset="0"/>
                <a:sym typeface="Symbol" pitchFamily="18" charset="2"/>
              </a:rPr>
              <a:t>→ Impedanz</a:t>
            </a:r>
          </a:p>
        </p:txBody>
      </p:sp>
      <p:cxnSp>
        <p:nvCxnSpPr>
          <p:cNvPr id="3" name="Gerade Verbindung 2"/>
          <p:cNvCxnSpPr/>
          <p:nvPr/>
        </p:nvCxnSpPr>
        <p:spPr bwMode="auto">
          <a:xfrm flipV="1">
            <a:off x="5773567" y="1428278"/>
            <a:ext cx="3831412" cy="2519835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Gerade Verbindung 16"/>
          <p:cNvCxnSpPr/>
          <p:nvPr/>
        </p:nvCxnSpPr>
        <p:spPr bwMode="auto">
          <a:xfrm flipH="1" flipV="1">
            <a:off x="5847576" y="1428277"/>
            <a:ext cx="3831412" cy="2519835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64" grpId="0"/>
      <p:bldP spid="424966" grpId="0" animBg="1"/>
      <p:bldP spid="424967" grpId="0" animBg="1"/>
      <p:bldP spid="424968" grpId="0" animBg="1"/>
      <p:bldP spid="424969" grpId="0" animBg="1"/>
      <p:bldP spid="424972" grpId="0" animBg="1"/>
      <p:bldP spid="424973" grpId="0" animBg="1"/>
      <p:bldP spid="4249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P. Gerhard, GSI Betriebsworkshop, Januar 2016</a:t>
            </a:r>
            <a:endParaRPr lang="en-US" altLang="de-DE" i="0"/>
          </a:p>
        </p:txBody>
      </p:sp>
      <p:sp>
        <p:nvSpPr>
          <p:cNvPr id="28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0ED993-132B-4713-8EDD-7A054786ECBE}" type="slidenum">
              <a:rPr lang="en-US" altLang="de-DE"/>
              <a:pPr/>
              <a:t>14</a:t>
            </a:fld>
            <a:endParaRPr lang="en-US" altLang="de-DE"/>
          </a:p>
        </p:txBody>
      </p:sp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44538" y="0"/>
            <a:ext cx="8420100" cy="720725"/>
          </a:xfrm>
        </p:spPr>
        <p:txBody>
          <a:bodyPr/>
          <a:lstStyle/>
          <a:p>
            <a:r>
              <a:rPr lang="en-US" altLang="de-DE" sz="3200" b="1" dirty="0" err="1">
                <a:solidFill>
                  <a:schemeClr val="tx1"/>
                </a:solidFill>
              </a:rPr>
              <a:t>Globale</a:t>
            </a:r>
            <a:r>
              <a:rPr lang="en-US" altLang="de-DE" sz="3200" b="1" dirty="0">
                <a:solidFill>
                  <a:schemeClr val="tx1"/>
                </a:solidFill>
              </a:rPr>
              <a:t> </a:t>
            </a:r>
            <a:r>
              <a:rPr lang="en-US" altLang="de-DE" sz="3200" b="1" dirty="0" err="1">
                <a:solidFill>
                  <a:schemeClr val="tx1"/>
                </a:solidFill>
              </a:rPr>
              <a:t>Strahlparameter</a:t>
            </a:r>
            <a:r>
              <a:rPr lang="en-US" altLang="de-DE" sz="3200" b="1" dirty="0">
                <a:solidFill>
                  <a:schemeClr val="tx1"/>
                </a:solidFill>
              </a:rPr>
              <a:t>: </a:t>
            </a:r>
            <a:r>
              <a:rPr lang="en-US" altLang="de-DE" sz="3200" b="1" dirty="0" err="1" smtClean="0">
                <a:solidFill>
                  <a:schemeClr val="tx1"/>
                </a:solidFill>
              </a:rPr>
              <a:t>Begriffe</a:t>
            </a:r>
            <a:endParaRPr lang="en-US" altLang="de-DE" sz="3200" b="1" dirty="0">
              <a:solidFill>
                <a:schemeClr val="tx1"/>
              </a:solidFill>
            </a:endParaRPr>
          </a:p>
        </p:txBody>
      </p:sp>
      <p:sp>
        <p:nvSpPr>
          <p:cNvPr id="394245" name="Oval 5"/>
          <p:cNvSpPr>
            <a:spLocks noChangeArrowheads="1"/>
          </p:cNvSpPr>
          <p:nvPr/>
        </p:nvSpPr>
        <p:spPr bwMode="auto">
          <a:xfrm rot="5400000">
            <a:off x="648494" y="1051719"/>
            <a:ext cx="1368425" cy="2665413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4246" name="Oval 6"/>
          <p:cNvSpPr>
            <a:spLocks noChangeArrowheads="1"/>
          </p:cNvSpPr>
          <p:nvPr/>
        </p:nvSpPr>
        <p:spPr bwMode="auto">
          <a:xfrm rot="5400000">
            <a:off x="1137445" y="1916906"/>
            <a:ext cx="430212" cy="10064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94256" name="Group 16"/>
          <p:cNvGrpSpPr>
            <a:grpSpLocks/>
          </p:cNvGrpSpPr>
          <p:nvPr/>
        </p:nvGrpSpPr>
        <p:grpSpPr bwMode="auto">
          <a:xfrm>
            <a:off x="0" y="4149725"/>
            <a:ext cx="3368675" cy="2160588"/>
            <a:chOff x="0" y="2614"/>
            <a:chExt cx="2122" cy="1361"/>
          </a:xfrm>
        </p:grpSpPr>
        <p:sp>
          <p:nvSpPr>
            <p:cNvPr id="394248" name="Rectangle 8"/>
            <p:cNvSpPr>
              <a:spLocks noChangeArrowheads="1"/>
            </p:cNvSpPr>
            <p:nvPr/>
          </p:nvSpPr>
          <p:spPr bwMode="auto">
            <a:xfrm>
              <a:off x="0" y="3295"/>
              <a:ext cx="2122" cy="680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FFFF"/>
                </a:gs>
              </a:gsLst>
              <a:path path="rect">
                <a:fillToRect r="100000" b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4249" name="Rectangle 9"/>
            <p:cNvSpPr>
              <a:spLocks noChangeArrowheads="1"/>
            </p:cNvSpPr>
            <p:nvPr/>
          </p:nvSpPr>
          <p:spPr bwMode="auto">
            <a:xfrm flipV="1">
              <a:off x="0" y="2614"/>
              <a:ext cx="2122" cy="680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FFFF"/>
                </a:gs>
              </a:gsLst>
              <a:path path="rect">
                <a:fillToRect r="100000" b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94251" name="Line 11"/>
          <p:cNvSpPr>
            <a:spLocks noChangeShapeType="1"/>
          </p:cNvSpPr>
          <p:nvPr/>
        </p:nvSpPr>
        <p:spPr bwMode="auto">
          <a:xfrm flipV="1">
            <a:off x="2432050" y="3933825"/>
            <a:ext cx="1225550" cy="8636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4252" name="Line 12"/>
          <p:cNvSpPr>
            <a:spLocks noChangeShapeType="1"/>
          </p:cNvSpPr>
          <p:nvPr/>
        </p:nvSpPr>
        <p:spPr bwMode="auto">
          <a:xfrm>
            <a:off x="2144713" y="2708275"/>
            <a:ext cx="1512887" cy="360363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4253" name="Text Box 13"/>
          <p:cNvSpPr txBox="1">
            <a:spLocks noChangeArrowheads="1"/>
          </p:cNvSpPr>
          <p:nvPr/>
        </p:nvSpPr>
        <p:spPr bwMode="auto">
          <a:xfrm>
            <a:off x="6407150" y="1628775"/>
            <a:ext cx="1627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Enveloppe</a:t>
            </a:r>
          </a:p>
        </p:txBody>
      </p:sp>
      <p:sp>
        <p:nvSpPr>
          <p:cNvPr id="394255" name="Text Box 15"/>
          <p:cNvSpPr txBox="1">
            <a:spLocks noChangeArrowheads="1"/>
          </p:cNvSpPr>
          <p:nvPr/>
        </p:nvSpPr>
        <p:spPr bwMode="auto">
          <a:xfrm>
            <a:off x="3632200" y="236378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x</a:t>
            </a:r>
          </a:p>
        </p:txBody>
      </p:sp>
      <p:sp>
        <p:nvSpPr>
          <p:cNvPr id="394258" name="Text Box 18"/>
          <p:cNvSpPr txBox="1">
            <a:spLocks noChangeArrowheads="1"/>
          </p:cNvSpPr>
          <p:nvPr/>
        </p:nvSpPr>
        <p:spPr bwMode="auto">
          <a:xfrm>
            <a:off x="587375" y="5967413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Divergenz (x')</a:t>
            </a:r>
          </a:p>
        </p:txBody>
      </p:sp>
      <p:sp>
        <p:nvSpPr>
          <p:cNvPr id="394259" name="Text Box 19"/>
          <p:cNvSpPr txBox="1">
            <a:spLocks noChangeArrowheads="1"/>
          </p:cNvSpPr>
          <p:nvPr/>
        </p:nvSpPr>
        <p:spPr bwMode="auto">
          <a:xfrm>
            <a:off x="620713" y="1323975"/>
            <a:ext cx="157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Radius (x)</a:t>
            </a:r>
          </a:p>
        </p:txBody>
      </p:sp>
      <p:sp>
        <p:nvSpPr>
          <p:cNvPr id="394260" name="Line 20"/>
          <p:cNvSpPr>
            <a:spLocks noChangeShapeType="1"/>
          </p:cNvSpPr>
          <p:nvPr/>
        </p:nvSpPr>
        <p:spPr bwMode="auto">
          <a:xfrm flipV="1">
            <a:off x="228600" y="4716463"/>
            <a:ext cx="1785938" cy="37147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4261" name="Line 21"/>
          <p:cNvSpPr>
            <a:spLocks noChangeShapeType="1"/>
          </p:cNvSpPr>
          <p:nvPr/>
        </p:nvSpPr>
        <p:spPr bwMode="auto">
          <a:xfrm>
            <a:off x="225425" y="5364163"/>
            <a:ext cx="1785938" cy="37147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4263" name="Text Box 23"/>
          <p:cNvSpPr txBox="1">
            <a:spLocks noChangeArrowheads="1"/>
          </p:cNvSpPr>
          <p:nvPr/>
        </p:nvSpPr>
        <p:spPr bwMode="auto">
          <a:xfrm>
            <a:off x="5807075" y="5105400"/>
            <a:ext cx="3219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konvergent - divergent</a:t>
            </a:r>
          </a:p>
        </p:txBody>
      </p:sp>
      <p:pic>
        <p:nvPicPr>
          <p:cNvPr id="394266" name="Picture 26" descr="2D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4" t="23923" r="17105" b="28380"/>
          <a:stretch>
            <a:fillRect/>
          </a:stretch>
        </p:blipFill>
        <p:spPr bwMode="auto">
          <a:xfrm>
            <a:off x="4032250" y="2155825"/>
            <a:ext cx="5873750" cy="253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4267" name="Line 27"/>
          <p:cNvSpPr>
            <a:spLocks noChangeShapeType="1"/>
          </p:cNvSpPr>
          <p:nvPr/>
        </p:nvSpPr>
        <p:spPr bwMode="auto">
          <a:xfrm flipV="1">
            <a:off x="4030663" y="2471738"/>
            <a:ext cx="0" cy="186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4268" name="Line 28"/>
          <p:cNvSpPr>
            <a:spLocks noChangeShapeType="1"/>
          </p:cNvSpPr>
          <p:nvPr/>
        </p:nvSpPr>
        <p:spPr bwMode="auto">
          <a:xfrm rot="5400000" flipV="1">
            <a:off x="4864101" y="3924300"/>
            <a:ext cx="0" cy="186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4269" name="Text Box 29"/>
          <p:cNvSpPr txBox="1">
            <a:spLocks noChangeArrowheads="1"/>
          </p:cNvSpPr>
          <p:nvPr/>
        </p:nvSpPr>
        <p:spPr bwMode="auto">
          <a:xfrm>
            <a:off x="5346700" y="484981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z</a:t>
            </a:r>
          </a:p>
        </p:txBody>
      </p:sp>
      <p:sp>
        <p:nvSpPr>
          <p:cNvPr id="394270" name="Line 30"/>
          <p:cNvSpPr>
            <a:spLocks noChangeShapeType="1"/>
          </p:cNvSpPr>
          <p:nvPr/>
        </p:nvSpPr>
        <p:spPr bwMode="auto">
          <a:xfrm flipV="1">
            <a:off x="6045200" y="3343275"/>
            <a:ext cx="2692400" cy="15875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4271" name="Rectangle 31"/>
          <p:cNvSpPr>
            <a:spLocks noChangeArrowheads="1"/>
          </p:cNvSpPr>
          <p:nvPr/>
        </p:nvSpPr>
        <p:spPr bwMode="auto">
          <a:xfrm>
            <a:off x="6567488" y="2700338"/>
            <a:ext cx="174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b="1">
                <a:solidFill>
                  <a:srgbClr val="FF00FF"/>
                </a:solidFill>
              </a:rPr>
              <a:t>Trajektorie</a:t>
            </a:r>
          </a:p>
        </p:txBody>
      </p:sp>
      <p:sp>
        <p:nvSpPr>
          <p:cNvPr id="394272" name="Line 32"/>
          <p:cNvSpPr>
            <a:spLocks noChangeShapeType="1"/>
          </p:cNvSpPr>
          <p:nvPr/>
        </p:nvSpPr>
        <p:spPr bwMode="auto">
          <a:xfrm flipV="1">
            <a:off x="5889625" y="3500438"/>
            <a:ext cx="134938" cy="47625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4273" name="Line 33"/>
          <p:cNvSpPr>
            <a:spLocks noChangeShapeType="1"/>
          </p:cNvSpPr>
          <p:nvPr/>
        </p:nvSpPr>
        <p:spPr bwMode="auto">
          <a:xfrm flipV="1">
            <a:off x="5537200" y="3562350"/>
            <a:ext cx="346075" cy="328613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4274" name="Line 34"/>
          <p:cNvSpPr>
            <a:spLocks noChangeShapeType="1"/>
          </p:cNvSpPr>
          <p:nvPr/>
        </p:nvSpPr>
        <p:spPr bwMode="auto">
          <a:xfrm>
            <a:off x="4033838" y="3436938"/>
            <a:ext cx="1500187" cy="4445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4275" name="Oval 35"/>
          <p:cNvSpPr>
            <a:spLocks noChangeArrowheads="1"/>
          </p:cNvSpPr>
          <p:nvPr/>
        </p:nvSpPr>
        <p:spPr bwMode="auto">
          <a:xfrm>
            <a:off x="4011613" y="3392488"/>
            <a:ext cx="71437" cy="7143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P. Gerhard, GSI Betriebsworkshop, Januar 2016</a:t>
            </a:r>
            <a:endParaRPr lang="en-US" altLang="de-DE" i="0"/>
          </a:p>
        </p:txBody>
      </p:sp>
      <p:sp>
        <p:nvSpPr>
          <p:cNvPr id="24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7B879B-F2E2-4ECB-BDC3-24EC56FCE4D2}" type="slidenum">
              <a:rPr lang="en-US" altLang="de-DE"/>
              <a:pPr/>
              <a:t>15</a:t>
            </a:fld>
            <a:endParaRPr lang="en-US" altLang="de-DE"/>
          </a:p>
        </p:txBody>
      </p:sp>
      <p:sp>
        <p:nvSpPr>
          <p:cNvPr id="404494" name="AutoShape 14"/>
          <p:cNvSpPr>
            <a:spLocks noChangeArrowheads="1"/>
          </p:cNvSpPr>
          <p:nvPr/>
        </p:nvSpPr>
        <p:spPr bwMode="auto">
          <a:xfrm rot="5400000">
            <a:off x="1444625" y="2054226"/>
            <a:ext cx="1558925" cy="419100"/>
          </a:xfrm>
          <a:prstGeom prst="parallelogram">
            <a:avLst>
              <a:gd name="adj" fmla="val 91029"/>
            </a:avLst>
          </a:prstGeom>
          <a:solidFill>
            <a:srgbClr val="C0C0C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4518" name="Oval 38"/>
          <p:cNvSpPr>
            <a:spLocks noChangeArrowheads="1"/>
          </p:cNvSpPr>
          <p:nvPr/>
        </p:nvSpPr>
        <p:spPr bwMode="auto">
          <a:xfrm>
            <a:off x="2124075" y="1827213"/>
            <a:ext cx="136525" cy="831850"/>
          </a:xfrm>
          <a:prstGeom prst="ellipse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404517" name="Picture 37" descr="2D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4" t="23923" r="17105" b="28380"/>
          <a:stretch>
            <a:fillRect/>
          </a:stretch>
        </p:blipFill>
        <p:spPr bwMode="auto">
          <a:xfrm>
            <a:off x="1255713" y="876300"/>
            <a:ext cx="6415087" cy="276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4497" name="Oval 17"/>
          <p:cNvSpPr>
            <a:spLocks noChangeArrowheads="1"/>
          </p:cNvSpPr>
          <p:nvPr/>
        </p:nvSpPr>
        <p:spPr bwMode="auto">
          <a:xfrm rot="-24250267">
            <a:off x="344488" y="4941888"/>
            <a:ext cx="2593975" cy="142875"/>
          </a:xfrm>
          <a:prstGeom prst="ellipse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44538" y="0"/>
            <a:ext cx="8420100" cy="720725"/>
          </a:xfrm>
        </p:spPr>
        <p:txBody>
          <a:bodyPr/>
          <a:lstStyle/>
          <a:p>
            <a:r>
              <a:rPr lang="en-US" altLang="de-DE" sz="3200" b="1">
                <a:solidFill>
                  <a:schemeClr val="tx1"/>
                </a:solidFill>
              </a:rPr>
              <a:t>Globale Strahlparameter: Emittanz</a:t>
            </a:r>
          </a:p>
        </p:txBody>
      </p:sp>
      <p:sp>
        <p:nvSpPr>
          <p:cNvPr id="404489" name="Line 9"/>
          <p:cNvSpPr>
            <a:spLocks noChangeShapeType="1"/>
          </p:cNvSpPr>
          <p:nvPr/>
        </p:nvSpPr>
        <p:spPr bwMode="auto">
          <a:xfrm>
            <a:off x="2216150" y="2924175"/>
            <a:ext cx="0" cy="72072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4492" name="Text Box 12"/>
          <p:cNvSpPr txBox="1">
            <a:spLocks noChangeArrowheads="1"/>
          </p:cNvSpPr>
          <p:nvPr/>
        </p:nvSpPr>
        <p:spPr bwMode="auto">
          <a:xfrm>
            <a:off x="1136650" y="148431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x</a:t>
            </a:r>
          </a:p>
        </p:txBody>
      </p:sp>
      <p:pic>
        <p:nvPicPr>
          <p:cNvPr id="404499" name="Picture 19" descr="2Del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56"/>
          <a:stretch>
            <a:fillRect/>
          </a:stretch>
        </p:blipFill>
        <p:spPr bwMode="auto">
          <a:xfrm>
            <a:off x="200025" y="3716338"/>
            <a:ext cx="2819400" cy="275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4501" name="Line 21"/>
          <p:cNvSpPr>
            <a:spLocks noChangeShapeType="1"/>
          </p:cNvSpPr>
          <p:nvPr/>
        </p:nvSpPr>
        <p:spPr bwMode="auto">
          <a:xfrm flipV="1">
            <a:off x="2530475" y="4117975"/>
            <a:ext cx="0" cy="936625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4502" name="Line 22"/>
          <p:cNvSpPr>
            <a:spLocks noChangeShapeType="1"/>
          </p:cNvSpPr>
          <p:nvPr/>
        </p:nvSpPr>
        <p:spPr bwMode="auto">
          <a:xfrm rot="16200000" flipV="1">
            <a:off x="2058988" y="3675062"/>
            <a:ext cx="0" cy="911225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4504" name="Line 24"/>
          <p:cNvSpPr>
            <a:spLocks noChangeShapeType="1"/>
          </p:cNvSpPr>
          <p:nvPr/>
        </p:nvSpPr>
        <p:spPr bwMode="auto">
          <a:xfrm rot="16200000" flipV="1">
            <a:off x="2068513" y="4606925"/>
            <a:ext cx="0" cy="9017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4505" name="Line 25"/>
          <p:cNvSpPr>
            <a:spLocks noChangeShapeType="1"/>
          </p:cNvSpPr>
          <p:nvPr/>
        </p:nvSpPr>
        <p:spPr bwMode="auto">
          <a:xfrm flipV="1">
            <a:off x="2198688" y="1836738"/>
            <a:ext cx="0" cy="401637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4506" name="Line 26"/>
          <p:cNvSpPr>
            <a:spLocks noChangeShapeType="1"/>
          </p:cNvSpPr>
          <p:nvPr/>
        </p:nvSpPr>
        <p:spPr bwMode="auto">
          <a:xfrm flipV="1">
            <a:off x="1616075" y="4127500"/>
            <a:ext cx="0" cy="928688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4507" name="Line 27"/>
          <p:cNvSpPr>
            <a:spLocks noChangeShapeType="1"/>
          </p:cNvSpPr>
          <p:nvPr/>
        </p:nvSpPr>
        <p:spPr bwMode="auto">
          <a:xfrm rot="16200000" flipV="1">
            <a:off x="1693863" y="1744662"/>
            <a:ext cx="0" cy="98742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4508" name="Line 28"/>
          <p:cNvSpPr>
            <a:spLocks noChangeShapeType="1"/>
          </p:cNvSpPr>
          <p:nvPr/>
        </p:nvSpPr>
        <p:spPr bwMode="auto">
          <a:xfrm rot="5400000">
            <a:off x="1497013" y="1520825"/>
            <a:ext cx="404812" cy="1023938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4509" name="Text Box 29"/>
          <p:cNvSpPr txBox="1">
            <a:spLocks noChangeArrowheads="1"/>
          </p:cNvSpPr>
          <p:nvPr/>
        </p:nvSpPr>
        <p:spPr bwMode="auto">
          <a:xfrm>
            <a:off x="298450" y="3757613"/>
            <a:ext cx="395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x'</a:t>
            </a:r>
          </a:p>
        </p:txBody>
      </p:sp>
      <p:sp>
        <p:nvSpPr>
          <p:cNvPr id="404510" name="Text Box 30"/>
          <p:cNvSpPr txBox="1">
            <a:spLocks noChangeArrowheads="1"/>
          </p:cNvSpPr>
          <p:nvPr/>
        </p:nvSpPr>
        <p:spPr bwMode="auto">
          <a:xfrm>
            <a:off x="2571750" y="59086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x</a:t>
            </a:r>
          </a:p>
        </p:txBody>
      </p:sp>
      <p:sp>
        <p:nvSpPr>
          <p:cNvPr id="404520" name="Line 40"/>
          <p:cNvSpPr>
            <a:spLocks noChangeShapeType="1"/>
          </p:cNvSpPr>
          <p:nvPr/>
        </p:nvSpPr>
        <p:spPr bwMode="auto">
          <a:xfrm flipH="1" flipV="1">
            <a:off x="2200275" y="4638675"/>
            <a:ext cx="1652588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4521" name="Text Box 41"/>
          <p:cNvSpPr txBox="1">
            <a:spLocks noChangeArrowheads="1"/>
          </p:cNvSpPr>
          <p:nvPr/>
        </p:nvSpPr>
        <p:spPr bwMode="auto">
          <a:xfrm>
            <a:off x="3890963" y="4706938"/>
            <a:ext cx="34321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altLang="de-DE"/>
              <a:t>Emittanz</a:t>
            </a:r>
            <a:r>
              <a:rPr lang="en-US" altLang="de-DE">
                <a:cs typeface="Arial" charset="0"/>
              </a:rPr>
              <a:t>~Ellipsenfläche</a:t>
            </a:r>
          </a:p>
          <a:p>
            <a:pPr algn="l"/>
            <a:r>
              <a:rPr lang="en-US" altLang="de-DE">
                <a:cs typeface="Arial" charset="0"/>
                <a:sym typeface="Symbol" pitchFamily="18" charset="2"/>
              </a:rPr>
              <a:t> </a:t>
            </a:r>
            <a:r>
              <a:rPr lang="en-US" altLang="de-DE">
                <a:cs typeface="Arial" charset="0"/>
              </a:rPr>
              <a:t>Strahlgröße im </a:t>
            </a:r>
          </a:p>
          <a:p>
            <a:pPr algn="l"/>
            <a:r>
              <a:rPr lang="en-US" altLang="de-DE">
                <a:cs typeface="Arial" charset="0"/>
              </a:rPr>
              <a:t>(x,x')-Phasenraum</a:t>
            </a:r>
          </a:p>
        </p:txBody>
      </p:sp>
      <p:sp>
        <p:nvSpPr>
          <p:cNvPr id="404522" name="Oval 42"/>
          <p:cNvSpPr>
            <a:spLocks noChangeArrowheads="1"/>
          </p:cNvSpPr>
          <p:nvPr/>
        </p:nvSpPr>
        <p:spPr bwMode="auto">
          <a:xfrm>
            <a:off x="2147888" y="2359025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4523" name="Oval 43"/>
          <p:cNvSpPr>
            <a:spLocks noChangeArrowheads="1"/>
          </p:cNvSpPr>
          <p:nvPr/>
        </p:nvSpPr>
        <p:spPr bwMode="auto">
          <a:xfrm>
            <a:off x="1822450" y="4762500"/>
            <a:ext cx="71438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97" grpId="0" animBg="1"/>
      <p:bldP spid="404489" grpId="0" animBg="1"/>
      <p:bldP spid="404501" grpId="0" animBg="1"/>
      <p:bldP spid="404502" grpId="0" animBg="1"/>
      <p:bldP spid="404504" grpId="0" animBg="1"/>
      <p:bldP spid="404505" grpId="0" animBg="1"/>
      <p:bldP spid="404506" grpId="0" animBg="1"/>
      <p:bldP spid="404507" grpId="0" animBg="1"/>
      <p:bldP spid="404508" grpId="0" animBg="1"/>
      <p:bldP spid="404520" grpId="0" animBg="1"/>
      <p:bldP spid="404521" grpId="0"/>
      <p:bldP spid="404522" grpId="0" animBg="1"/>
      <p:bldP spid="4045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P. Gerhard, GSI Betriebsworkshop, Januar 2016</a:t>
            </a:r>
            <a:endParaRPr lang="en-US" altLang="de-DE" i="0"/>
          </a:p>
        </p:txBody>
      </p:sp>
      <p:sp>
        <p:nvSpPr>
          <p:cNvPr id="12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850531-0C8B-436F-95C3-335B1D07A5FA}" type="slidenum">
              <a:rPr lang="en-US" altLang="de-DE"/>
              <a:pPr/>
              <a:t>16</a:t>
            </a:fld>
            <a:endParaRPr lang="en-US" altLang="de-DE"/>
          </a:p>
        </p:txBody>
      </p:sp>
      <p:sp>
        <p:nvSpPr>
          <p:cNvPr id="435205" name="Oval 5"/>
          <p:cNvSpPr>
            <a:spLocks noChangeArrowheads="1"/>
          </p:cNvSpPr>
          <p:nvPr/>
        </p:nvSpPr>
        <p:spPr bwMode="auto">
          <a:xfrm rot="-24250267">
            <a:off x="144463" y="2071688"/>
            <a:ext cx="2593975" cy="142875"/>
          </a:xfrm>
          <a:prstGeom prst="ellipse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5206" name="Rectangle 6"/>
          <p:cNvSpPr>
            <a:spLocks noGrp="1" noChangeArrowheads="1"/>
          </p:cNvSpPr>
          <p:nvPr>
            <p:ph type="title"/>
          </p:nvPr>
        </p:nvSpPr>
        <p:spPr>
          <a:xfrm>
            <a:off x="744538" y="0"/>
            <a:ext cx="8420100" cy="720725"/>
          </a:xfrm>
        </p:spPr>
        <p:txBody>
          <a:bodyPr/>
          <a:lstStyle/>
          <a:p>
            <a:r>
              <a:rPr lang="en-US" altLang="de-DE" sz="3200" b="1">
                <a:solidFill>
                  <a:schemeClr val="tx1"/>
                </a:solidFill>
              </a:rPr>
              <a:t>Globale Strahlparameter: Emittanz</a:t>
            </a:r>
          </a:p>
        </p:txBody>
      </p:sp>
      <p:pic>
        <p:nvPicPr>
          <p:cNvPr id="435209" name="Picture 9" descr="2Del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56"/>
          <a:stretch>
            <a:fillRect/>
          </a:stretch>
        </p:blipFill>
        <p:spPr bwMode="auto">
          <a:xfrm>
            <a:off x="0" y="846138"/>
            <a:ext cx="2819400" cy="275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5217" name="Text Box 17"/>
          <p:cNvSpPr txBox="1">
            <a:spLocks noChangeArrowheads="1"/>
          </p:cNvSpPr>
          <p:nvPr/>
        </p:nvSpPr>
        <p:spPr bwMode="auto">
          <a:xfrm>
            <a:off x="98425" y="887413"/>
            <a:ext cx="395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x'</a:t>
            </a:r>
          </a:p>
        </p:txBody>
      </p:sp>
      <p:sp>
        <p:nvSpPr>
          <p:cNvPr id="435218" name="Text Box 18"/>
          <p:cNvSpPr txBox="1">
            <a:spLocks noChangeArrowheads="1"/>
          </p:cNvSpPr>
          <p:nvPr/>
        </p:nvSpPr>
        <p:spPr bwMode="auto">
          <a:xfrm>
            <a:off x="2371725" y="30384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x</a:t>
            </a:r>
          </a:p>
        </p:txBody>
      </p:sp>
      <p:sp>
        <p:nvSpPr>
          <p:cNvPr id="435220" name="Text Box 20"/>
          <p:cNvSpPr txBox="1">
            <a:spLocks noChangeArrowheads="1"/>
          </p:cNvSpPr>
          <p:nvPr/>
        </p:nvSpPr>
        <p:spPr bwMode="auto">
          <a:xfrm>
            <a:off x="106363" y="3692525"/>
            <a:ext cx="539173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altLang="de-DE" dirty="0">
                <a:latin typeface="Symbol" pitchFamily="18" charset="2"/>
              </a:rPr>
              <a:t>e: </a:t>
            </a:r>
            <a:r>
              <a:rPr lang="en-GB" altLang="de-DE" dirty="0"/>
              <a:t>Emittanz(-</a:t>
            </a:r>
            <a:r>
              <a:rPr lang="en-GB" altLang="de-DE" dirty="0" err="1"/>
              <a:t>größe</a:t>
            </a:r>
            <a:r>
              <a:rPr lang="en-GB" altLang="de-DE" dirty="0"/>
              <a:t>), </a:t>
            </a:r>
          </a:p>
          <a:p>
            <a:pPr algn="l"/>
            <a:r>
              <a:rPr lang="en-GB" altLang="de-DE" dirty="0"/>
              <a:t>[</a:t>
            </a:r>
            <a:r>
              <a:rPr lang="en-GB" altLang="de-DE" dirty="0">
                <a:latin typeface="Symbol" pitchFamily="18" charset="2"/>
              </a:rPr>
              <a:t>e</a:t>
            </a:r>
            <a:r>
              <a:rPr lang="en-GB" altLang="de-DE" dirty="0"/>
              <a:t>]=</a:t>
            </a:r>
            <a:r>
              <a:rPr lang="en-GB" altLang="de-DE" dirty="0">
                <a:latin typeface="Symbol" pitchFamily="18" charset="2"/>
              </a:rPr>
              <a:t>p</a:t>
            </a:r>
            <a:r>
              <a:rPr lang="en-GB" altLang="de-DE" dirty="0"/>
              <a:t> mm </a:t>
            </a:r>
            <a:r>
              <a:rPr lang="en-GB" altLang="de-DE" dirty="0" err="1"/>
              <a:t>mrad</a:t>
            </a:r>
            <a:endParaRPr lang="en-GB" altLang="de-DE" dirty="0">
              <a:latin typeface="Symbol" pitchFamily="18" charset="2"/>
            </a:endParaRPr>
          </a:p>
          <a:p>
            <a:pPr algn="l"/>
            <a:endParaRPr lang="en-GB" altLang="de-DE" dirty="0"/>
          </a:p>
          <a:p>
            <a:pPr algn="l"/>
            <a:r>
              <a:rPr lang="en-GB" altLang="de-DE" dirty="0"/>
              <a:t>A: </a:t>
            </a:r>
            <a:r>
              <a:rPr lang="en-US" altLang="de-DE" dirty="0" err="1">
                <a:cs typeface="Arial" charset="0"/>
              </a:rPr>
              <a:t>Ellipsenfläche</a:t>
            </a:r>
            <a:endParaRPr lang="en-US" altLang="de-DE" dirty="0">
              <a:cs typeface="Arial" charset="0"/>
            </a:endParaRPr>
          </a:p>
          <a:p>
            <a:pPr algn="l"/>
            <a:r>
              <a:rPr lang="en-US" altLang="de-DE" dirty="0">
                <a:latin typeface="Symbol" pitchFamily="18" charset="2"/>
                <a:cs typeface="Arial" charset="0"/>
              </a:rPr>
              <a:t>a, b, g</a:t>
            </a:r>
            <a:r>
              <a:rPr lang="en-US" altLang="de-DE" dirty="0">
                <a:cs typeface="Arial" charset="0"/>
              </a:rPr>
              <a:t>: </a:t>
            </a:r>
            <a:r>
              <a:rPr lang="en-US" altLang="de-DE" dirty="0" err="1" smtClean="0">
                <a:cs typeface="Arial" charset="0"/>
              </a:rPr>
              <a:t>Ellipsen</a:t>
            </a:r>
            <a:r>
              <a:rPr lang="en-US" altLang="de-DE" dirty="0" smtClean="0">
                <a:cs typeface="Arial" charset="0"/>
              </a:rPr>
              <a:t>- </a:t>
            </a:r>
            <a:r>
              <a:rPr lang="en-US" altLang="de-DE" dirty="0" err="1" smtClean="0">
                <a:cs typeface="Arial" charset="0"/>
              </a:rPr>
              <a:t>bzw</a:t>
            </a:r>
            <a:r>
              <a:rPr lang="en-US" altLang="de-DE" dirty="0" smtClean="0">
                <a:cs typeface="Arial" charset="0"/>
              </a:rPr>
              <a:t>. </a:t>
            </a:r>
            <a:r>
              <a:rPr lang="en-US" altLang="de-DE" i="1" dirty="0" smtClean="0">
                <a:cs typeface="Arial" charset="0"/>
              </a:rPr>
              <a:t>Twiss</a:t>
            </a:r>
            <a:r>
              <a:rPr lang="en-US" altLang="de-DE" dirty="0" smtClean="0">
                <a:cs typeface="Arial" charset="0"/>
              </a:rPr>
              <a:t>-Parameter</a:t>
            </a:r>
            <a:endParaRPr lang="en-US" altLang="de-DE" dirty="0">
              <a:cs typeface="Arial" charset="0"/>
            </a:endParaRPr>
          </a:p>
        </p:txBody>
      </p:sp>
      <p:pic>
        <p:nvPicPr>
          <p:cNvPr id="435223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88" y="847725"/>
            <a:ext cx="5522912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35226" name="Object 26"/>
          <p:cNvGraphicFramePr>
            <a:graphicFrameLocks noChangeAspect="1"/>
          </p:cNvGraphicFramePr>
          <p:nvPr/>
        </p:nvGraphicFramePr>
        <p:xfrm>
          <a:off x="6070600" y="4983163"/>
          <a:ext cx="18161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264" name="Formel" r:id="rId5" imgW="939600" imgH="253800" progId="Equation.3">
                  <p:embed/>
                </p:oleObj>
              </mc:Choice>
              <mc:Fallback>
                <p:oleObj name="Formel" r:id="rId5" imgW="939600" imgH="25380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0600" y="4983163"/>
                        <a:ext cx="181610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>
                                <a:alpha val="34000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5227" name="Rectangle 27"/>
          <p:cNvSpPr>
            <a:spLocks noChangeArrowheads="1"/>
          </p:cNvSpPr>
          <p:nvPr/>
        </p:nvSpPr>
        <p:spPr bwMode="auto">
          <a:xfrm>
            <a:off x="4586288" y="847725"/>
            <a:ext cx="2208212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800"/>
              <a:t>K. Wille, The physics of Particle Accelerators</a:t>
            </a:r>
            <a:endParaRPr lang="en-GB" altLang="de-DE" sz="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205" grpId="0" animBg="1"/>
      <p:bldP spid="4352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P. Gerhard, GSI Betriebsworkshop, Januar 2016</a:t>
            </a:r>
            <a:endParaRPr lang="en-US" altLang="de-DE" i="0"/>
          </a:p>
        </p:txBody>
      </p:sp>
      <p:sp>
        <p:nvSpPr>
          <p:cNvPr id="22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CE9F36-EC20-45CB-AD6E-90E62C6D731D}" type="slidenum">
              <a:rPr lang="en-US" altLang="de-DE"/>
              <a:pPr/>
              <a:t>17</a:t>
            </a:fld>
            <a:endParaRPr lang="en-US" altLang="de-DE"/>
          </a:p>
        </p:txBody>
      </p:sp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>
          <a:xfrm>
            <a:off x="744538" y="0"/>
            <a:ext cx="8420100" cy="720725"/>
          </a:xfrm>
        </p:spPr>
        <p:txBody>
          <a:bodyPr/>
          <a:lstStyle/>
          <a:p>
            <a:r>
              <a:rPr lang="en-US" altLang="de-DE" sz="3200" b="1">
                <a:solidFill>
                  <a:schemeClr val="tx1"/>
                </a:solidFill>
              </a:rPr>
              <a:t>Globale Strahlparameter: Enveloppe</a:t>
            </a:r>
          </a:p>
        </p:txBody>
      </p:sp>
      <p:sp>
        <p:nvSpPr>
          <p:cNvPr id="425987" name="Oval 3"/>
          <p:cNvSpPr>
            <a:spLocks noChangeArrowheads="1"/>
          </p:cNvSpPr>
          <p:nvPr/>
        </p:nvSpPr>
        <p:spPr bwMode="auto">
          <a:xfrm rot="5400000">
            <a:off x="648494" y="1051719"/>
            <a:ext cx="1368425" cy="2665413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5988" name="Oval 4"/>
          <p:cNvSpPr>
            <a:spLocks noChangeArrowheads="1"/>
          </p:cNvSpPr>
          <p:nvPr/>
        </p:nvSpPr>
        <p:spPr bwMode="auto">
          <a:xfrm rot="5400000">
            <a:off x="1137445" y="1916906"/>
            <a:ext cx="430212" cy="10064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25989" name="Group 5"/>
          <p:cNvGrpSpPr>
            <a:grpSpLocks/>
          </p:cNvGrpSpPr>
          <p:nvPr/>
        </p:nvGrpSpPr>
        <p:grpSpPr bwMode="auto">
          <a:xfrm>
            <a:off x="0" y="4149725"/>
            <a:ext cx="3368675" cy="2160588"/>
            <a:chOff x="0" y="2614"/>
            <a:chExt cx="2122" cy="1361"/>
          </a:xfrm>
        </p:grpSpPr>
        <p:sp>
          <p:nvSpPr>
            <p:cNvPr id="425990" name="Rectangle 6"/>
            <p:cNvSpPr>
              <a:spLocks noChangeArrowheads="1"/>
            </p:cNvSpPr>
            <p:nvPr/>
          </p:nvSpPr>
          <p:spPr bwMode="auto">
            <a:xfrm>
              <a:off x="0" y="3295"/>
              <a:ext cx="2122" cy="680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FFFF"/>
                </a:gs>
              </a:gsLst>
              <a:path path="rect">
                <a:fillToRect r="100000" b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5991" name="Rectangle 7"/>
            <p:cNvSpPr>
              <a:spLocks noChangeArrowheads="1"/>
            </p:cNvSpPr>
            <p:nvPr/>
          </p:nvSpPr>
          <p:spPr bwMode="auto">
            <a:xfrm flipV="1">
              <a:off x="0" y="2614"/>
              <a:ext cx="2122" cy="680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FFFF"/>
                </a:gs>
              </a:gsLst>
              <a:path path="rect">
                <a:fillToRect r="100000" b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25992" name="Line 8"/>
          <p:cNvSpPr>
            <a:spLocks noChangeShapeType="1"/>
          </p:cNvSpPr>
          <p:nvPr/>
        </p:nvSpPr>
        <p:spPr bwMode="auto">
          <a:xfrm flipV="1">
            <a:off x="2432050" y="3933825"/>
            <a:ext cx="1225550" cy="8636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5993" name="Line 9"/>
          <p:cNvSpPr>
            <a:spLocks noChangeShapeType="1"/>
          </p:cNvSpPr>
          <p:nvPr/>
        </p:nvSpPr>
        <p:spPr bwMode="auto">
          <a:xfrm>
            <a:off x="2144713" y="2708275"/>
            <a:ext cx="1512887" cy="360363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5994" name="Text Box 10"/>
          <p:cNvSpPr txBox="1">
            <a:spLocks noChangeArrowheads="1"/>
          </p:cNvSpPr>
          <p:nvPr/>
        </p:nvSpPr>
        <p:spPr bwMode="auto">
          <a:xfrm>
            <a:off x="6407150" y="1628775"/>
            <a:ext cx="1627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Enveloppe</a:t>
            </a:r>
          </a:p>
        </p:txBody>
      </p:sp>
      <p:sp>
        <p:nvSpPr>
          <p:cNvPr id="425995" name="Text Box 11"/>
          <p:cNvSpPr txBox="1">
            <a:spLocks noChangeArrowheads="1"/>
          </p:cNvSpPr>
          <p:nvPr/>
        </p:nvSpPr>
        <p:spPr bwMode="auto">
          <a:xfrm>
            <a:off x="3614738" y="389413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y</a:t>
            </a:r>
          </a:p>
        </p:txBody>
      </p:sp>
      <p:pic>
        <p:nvPicPr>
          <p:cNvPr id="425997" name="Picture 13" descr="2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13"/>
          <a:stretch>
            <a:fillRect/>
          </a:stretch>
        </p:blipFill>
        <p:spPr bwMode="auto">
          <a:xfrm>
            <a:off x="4013200" y="2133600"/>
            <a:ext cx="5892800" cy="253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5998" name="Text Box 14"/>
          <p:cNvSpPr txBox="1">
            <a:spLocks noChangeArrowheads="1"/>
          </p:cNvSpPr>
          <p:nvPr/>
        </p:nvSpPr>
        <p:spPr bwMode="auto">
          <a:xfrm>
            <a:off x="441325" y="5967413"/>
            <a:ext cx="2352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Divergenz (x',y')</a:t>
            </a:r>
          </a:p>
        </p:txBody>
      </p:sp>
      <p:sp>
        <p:nvSpPr>
          <p:cNvPr id="425999" name="Text Box 15"/>
          <p:cNvSpPr txBox="1">
            <a:spLocks noChangeArrowheads="1"/>
          </p:cNvSpPr>
          <p:nvPr/>
        </p:nvSpPr>
        <p:spPr bwMode="auto">
          <a:xfrm>
            <a:off x="503238" y="1323975"/>
            <a:ext cx="1811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Radius (x,y)</a:t>
            </a:r>
          </a:p>
        </p:txBody>
      </p:sp>
      <p:sp>
        <p:nvSpPr>
          <p:cNvPr id="426000" name="Line 16"/>
          <p:cNvSpPr>
            <a:spLocks noChangeShapeType="1"/>
          </p:cNvSpPr>
          <p:nvPr/>
        </p:nvSpPr>
        <p:spPr bwMode="auto">
          <a:xfrm flipV="1">
            <a:off x="228600" y="4716463"/>
            <a:ext cx="1785938" cy="37147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6001" name="Line 17"/>
          <p:cNvSpPr>
            <a:spLocks noChangeShapeType="1"/>
          </p:cNvSpPr>
          <p:nvPr/>
        </p:nvSpPr>
        <p:spPr bwMode="auto">
          <a:xfrm>
            <a:off x="225425" y="5364163"/>
            <a:ext cx="1785938" cy="37147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6004" name="Text Box 20"/>
          <p:cNvSpPr txBox="1">
            <a:spLocks noChangeArrowheads="1"/>
          </p:cNvSpPr>
          <p:nvPr/>
        </p:nvSpPr>
        <p:spPr bwMode="auto">
          <a:xfrm>
            <a:off x="3632200" y="236378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x</a:t>
            </a:r>
          </a:p>
        </p:txBody>
      </p:sp>
      <p:sp>
        <p:nvSpPr>
          <p:cNvPr id="426005" name="Line 21"/>
          <p:cNvSpPr>
            <a:spLocks noChangeShapeType="1"/>
          </p:cNvSpPr>
          <p:nvPr/>
        </p:nvSpPr>
        <p:spPr bwMode="auto">
          <a:xfrm flipV="1">
            <a:off x="4030663" y="2471738"/>
            <a:ext cx="0" cy="186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6006" name="Line 22"/>
          <p:cNvSpPr>
            <a:spLocks noChangeShapeType="1"/>
          </p:cNvSpPr>
          <p:nvPr/>
        </p:nvSpPr>
        <p:spPr bwMode="auto">
          <a:xfrm rot="5400000" flipV="1">
            <a:off x="4864101" y="3924300"/>
            <a:ext cx="0" cy="186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6007" name="Text Box 23"/>
          <p:cNvSpPr txBox="1">
            <a:spLocks noChangeArrowheads="1"/>
          </p:cNvSpPr>
          <p:nvPr/>
        </p:nvSpPr>
        <p:spPr bwMode="auto">
          <a:xfrm>
            <a:off x="5346700" y="484981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99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P. Gerhard, GSI Betriebsworkshop, Januar 2016</a:t>
            </a:r>
            <a:endParaRPr lang="en-US" altLang="de-DE" i="0"/>
          </a:p>
        </p:txBody>
      </p:sp>
      <p:sp>
        <p:nvSpPr>
          <p:cNvPr id="19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DE2513-2079-4219-9B18-F618AB9E3124}" type="slidenum">
              <a:rPr lang="en-US" altLang="de-DE"/>
              <a:pPr/>
              <a:t>18</a:t>
            </a:fld>
            <a:endParaRPr lang="en-US" altLang="de-DE"/>
          </a:p>
        </p:txBody>
      </p:sp>
      <p:sp>
        <p:nvSpPr>
          <p:cNvPr id="428038" name="Oval 6"/>
          <p:cNvSpPr>
            <a:spLocks noChangeArrowheads="1"/>
          </p:cNvSpPr>
          <p:nvPr/>
        </p:nvSpPr>
        <p:spPr bwMode="auto">
          <a:xfrm rot="-24326649">
            <a:off x="311150" y="4979988"/>
            <a:ext cx="2593975" cy="142875"/>
          </a:xfrm>
          <a:prstGeom prst="ellipse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8037" name="Oval 5"/>
          <p:cNvSpPr>
            <a:spLocks noChangeArrowheads="1"/>
          </p:cNvSpPr>
          <p:nvPr/>
        </p:nvSpPr>
        <p:spPr bwMode="auto">
          <a:xfrm rot="-24164288">
            <a:off x="3740150" y="4930775"/>
            <a:ext cx="1331913" cy="254000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8066" name="AutoShape 34"/>
          <p:cNvSpPr>
            <a:spLocks noChangeArrowheads="1"/>
          </p:cNvSpPr>
          <p:nvPr/>
        </p:nvSpPr>
        <p:spPr bwMode="auto">
          <a:xfrm rot="5400000">
            <a:off x="1512887" y="1978026"/>
            <a:ext cx="1558925" cy="419100"/>
          </a:xfrm>
          <a:prstGeom prst="parallelogram">
            <a:avLst>
              <a:gd name="adj" fmla="val 91029"/>
            </a:avLst>
          </a:prstGeom>
          <a:solidFill>
            <a:srgbClr val="C0C0C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8039" name="Rectangle 7"/>
          <p:cNvSpPr>
            <a:spLocks noGrp="1" noChangeArrowheads="1"/>
          </p:cNvSpPr>
          <p:nvPr>
            <p:ph type="title"/>
          </p:nvPr>
        </p:nvSpPr>
        <p:spPr>
          <a:xfrm>
            <a:off x="744538" y="0"/>
            <a:ext cx="8420100" cy="720725"/>
          </a:xfrm>
        </p:spPr>
        <p:txBody>
          <a:bodyPr/>
          <a:lstStyle/>
          <a:p>
            <a:r>
              <a:rPr lang="en-US" altLang="de-DE" sz="3200" b="1">
                <a:solidFill>
                  <a:schemeClr val="tx1"/>
                </a:solidFill>
              </a:rPr>
              <a:t>Globale Strahlparameter: Emittanz</a:t>
            </a:r>
          </a:p>
        </p:txBody>
      </p:sp>
      <p:sp>
        <p:nvSpPr>
          <p:cNvPr id="428040" name="Line 8"/>
          <p:cNvSpPr>
            <a:spLocks noChangeShapeType="1"/>
          </p:cNvSpPr>
          <p:nvPr/>
        </p:nvSpPr>
        <p:spPr bwMode="auto">
          <a:xfrm>
            <a:off x="2216150" y="2924175"/>
            <a:ext cx="0" cy="72072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8041" name="Text Box 9"/>
          <p:cNvSpPr txBox="1">
            <a:spLocks noChangeArrowheads="1"/>
          </p:cNvSpPr>
          <p:nvPr/>
        </p:nvSpPr>
        <p:spPr bwMode="auto">
          <a:xfrm>
            <a:off x="1136650" y="148431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x</a:t>
            </a:r>
          </a:p>
        </p:txBody>
      </p:sp>
      <p:pic>
        <p:nvPicPr>
          <p:cNvPr id="428042" name="Picture 10" descr="2Dell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3716338"/>
            <a:ext cx="5545138" cy="275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8051" name="Text Box 19"/>
          <p:cNvSpPr txBox="1">
            <a:spLocks noChangeArrowheads="1"/>
          </p:cNvSpPr>
          <p:nvPr/>
        </p:nvSpPr>
        <p:spPr bwMode="auto">
          <a:xfrm>
            <a:off x="298450" y="3757613"/>
            <a:ext cx="395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x'</a:t>
            </a:r>
          </a:p>
        </p:txBody>
      </p:sp>
      <p:sp>
        <p:nvSpPr>
          <p:cNvPr id="428052" name="Text Box 20"/>
          <p:cNvSpPr txBox="1">
            <a:spLocks noChangeArrowheads="1"/>
          </p:cNvSpPr>
          <p:nvPr/>
        </p:nvSpPr>
        <p:spPr bwMode="auto">
          <a:xfrm>
            <a:off x="2571750" y="59086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x</a:t>
            </a:r>
          </a:p>
        </p:txBody>
      </p:sp>
      <p:sp>
        <p:nvSpPr>
          <p:cNvPr id="428053" name="Text Box 21"/>
          <p:cNvSpPr txBox="1">
            <a:spLocks noChangeArrowheads="1"/>
          </p:cNvSpPr>
          <p:nvPr/>
        </p:nvSpPr>
        <p:spPr bwMode="auto">
          <a:xfrm>
            <a:off x="5383213" y="589915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y</a:t>
            </a:r>
          </a:p>
        </p:txBody>
      </p:sp>
      <p:sp>
        <p:nvSpPr>
          <p:cNvPr id="428054" name="Text Box 22"/>
          <p:cNvSpPr txBox="1">
            <a:spLocks noChangeArrowheads="1"/>
          </p:cNvSpPr>
          <p:nvPr/>
        </p:nvSpPr>
        <p:spPr bwMode="auto">
          <a:xfrm>
            <a:off x="3089275" y="3770313"/>
            <a:ext cx="395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y'</a:t>
            </a:r>
          </a:p>
        </p:txBody>
      </p:sp>
      <p:grpSp>
        <p:nvGrpSpPr>
          <p:cNvPr id="428064" name="Group 32"/>
          <p:cNvGrpSpPr>
            <a:grpSpLocks/>
          </p:cNvGrpSpPr>
          <p:nvPr/>
        </p:nvGrpSpPr>
        <p:grpSpPr bwMode="auto">
          <a:xfrm>
            <a:off x="2184400" y="1860550"/>
            <a:ext cx="144463" cy="788988"/>
            <a:chOff x="4560" y="2795"/>
            <a:chExt cx="544" cy="770"/>
          </a:xfrm>
        </p:grpSpPr>
        <p:sp>
          <p:nvSpPr>
            <p:cNvPr id="428062" name="AutoShape 30"/>
            <p:cNvSpPr>
              <a:spLocks noChangeArrowheads="1"/>
            </p:cNvSpPr>
            <p:nvPr/>
          </p:nvSpPr>
          <p:spPr bwMode="auto">
            <a:xfrm>
              <a:off x="4560" y="2795"/>
              <a:ext cx="544" cy="770"/>
            </a:xfrm>
            <a:custGeom>
              <a:avLst/>
              <a:gdLst>
                <a:gd name="G0" fmla="+- 556 0 0"/>
                <a:gd name="G1" fmla="+- 11594071 0 0"/>
                <a:gd name="G2" fmla="+- 0 0 11594071"/>
                <a:gd name="T0" fmla="*/ 0 256 1"/>
                <a:gd name="T1" fmla="*/ 180 256 1"/>
                <a:gd name="G3" fmla="+- 11594071 T0 T1"/>
                <a:gd name="T2" fmla="*/ 0 256 1"/>
                <a:gd name="T3" fmla="*/ 90 256 1"/>
                <a:gd name="G4" fmla="+- 11594071 T2 T3"/>
                <a:gd name="G5" fmla="*/ G4 2 1"/>
                <a:gd name="T4" fmla="*/ 90 256 1"/>
                <a:gd name="T5" fmla="*/ 0 256 1"/>
                <a:gd name="G6" fmla="+- 11594071 T4 T5"/>
                <a:gd name="G7" fmla="*/ G6 2 1"/>
                <a:gd name="G8" fmla="abs 11594071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56"/>
                <a:gd name="G18" fmla="*/ 556 1 2"/>
                <a:gd name="G19" fmla="+- G18 5400 0"/>
                <a:gd name="G20" fmla="cos G19 11594071"/>
                <a:gd name="G21" fmla="sin G19 11594071"/>
                <a:gd name="G22" fmla="+- G20 10800 0"/>
                <a:gd name="G23" fmla="+- G21 10800 0"/>
                <a:gd name="G24" fmla="+- 10800 0 G20"/>
                <a:gd name="G25" fmla="+- 556 10800 0"/>
                <a:gd name="G26" fmla="?: G9 G17 G25"/>
                <a:gd name="G27" fmla="?: G9 0 21600"/>
                <a:gd name="G28" fmla="cos 10800 11594071"/>
                <a:gd name="G29" fmla="sin 10800 11594071"/>
                <a:gd name="G30" fmla="sin 556 11594071"/>
                <a:gd name="G31" fmla="+- G28 10800 0"/>
                <a:gd name="G32" fmla="+- G29 10800 0"/>
                <a:gd name="G33" fmla="+- G30 10800 0"/>
                <a:gd name="G34" fmla="?: G4 0 G31"/>
                <a:gd name="G35" fmla="?: 11594071 G34 0"/>
                <a:gd name="G36" fmla="?: G6 G35 G31"/>
                <a:gd name="G37" fmla="+- 21600 0 G36"/>
                <a:gd name="G38" fmla="?: G4 0 G33"/>
                <a:gd name="G39" fmla="?: 11594071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130 w 21600"/>
                <a:gd name="T15" fmla="*/ 11105 h 21600"/>
                <a:gd name="T16" fmla="*/ 10800 w 21600"/>
                <a:gd name="T17" fmla="*/ 10244 h 21600"/>
                <a:gd name="T18" fmla="*/ 16470 w 21600"/>
                <a:gd name="T19" fmla="*/ 11105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244" y="10829"/>
                  </a:moveTo>
                  <a:cubicBezTo>
                    <a:pt x="10244" y="10819"/>
                    <a:pt x="10244" y="10809"/>
                    <a:pt x="10244" y="10800"/>
                  </a:cubicBezTo>
                  <a:cubicBezTo>
                    <a:pt x="10244" y="10492"/>
                    <a:pt x="10492" y="10244"/>
                    <a:pt x="10800" y="10244"/>
                  </a:cubicBezTo>
                  <a:cubicBezTo>
                    <a:pt x="11107" y="10244"/>
                    <a:pt x="11356" y="10492"/>
                    <a:pt x="11356" y="10800"/>
                  </a:cubicBezTo>
                  <a:cubicBezTo>
                    <a:pt x="11356" y="10809"/>
                    <a:pt x="11355" y="10819"/>
                    <a:pt x="11355" y="10829"/>
                  </a:cubicBezTo>
                  <a:lnTo>
                    <a:pt x="21584" y="11381"/>
                  </a:lnTo>
                  <a:cubicBezTo>
                    <a:pt x="21594" y="11188"/>
                    <a:pt x="21600" y="1099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0994"/>
                    <a:pt x="5" y="11188"/>
                    <a:pt x="15" y="11381"/>
                  </a:cubicBez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8063" name="AutoShape 31"/>
            <p:cNvSpPr>
              <a:spLocks noChangeArrowheads="1"/>
            </p:cNvSpPr>
            <p:nvPr/>
          </p:nvSpPr>
          <p:spPr bwMode="auto">
            <a:xfrm flipV="1">
              <a:off x="4641" y="2952"/>
              <a:ext cx="384" cy="478"/>
            </a:xfrm>
            <a:custGeom>
              <a:avLst/>
              <a:gdLst>
                <a:gd name="G0" fmla="+- 556 0 0"/>
                <a:gd name="G1" fmla="+- 11594071 0 0"/>
                <a:gd name="G2" fmla="+- 0 0 11594071"/>
                <a:gd name="T0" fmla="*/ 0 256 1"/>
                <a:gd name="T1" fmla="*/ 180 256 1"/>
                <a:gd name="G3" fmla="+- 11594071 T0 T1"/>
                <a:gd name="T2" fmla="*/ 0 256 1"/>
                <a:gd name="T3" fmla="*/ 90 256 1"/>
                <a:gd name="G4" fmla="+- 11594071 T2 T3"/>
                <a:gd name="G5" fmla="*/ G4 2 1"/>
                <a:gd name="T4" fmla="*/ 90 256 1"/>
                <a:gd name="T5" fmla="*/ 0 256 1"/>
                <a:gd name="G6" fmla="+- 11594071 T4 T5"/>
                <a:gd name="G7" fmla="*/ G6 2 1"/>
                <a:gd name="G8" fmla="abs 11594071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56"/>
                <a:gd name="G18" fmla="*/ 556 1 2"/>
                <a:gd name="G19" fmla="+- G18 5400 0"/>
                <a:gd name="G20" fmla="cos G19 11594071"/>
                <a:gd name="G21" fmla="sin G19 11594071"/>
                <a:gd name="G22" fmla="+- G20 10800 0"/>
                <a:gd name="G23" fmla="+- G21 10800 0"/>
                <a:gd name="G24" fmla="+- 10800 0 G20"/>
                <a:gd name="G25" fmla="+- 556 10800 0"/>
                <a:gd name="G26" fmla="?: G9 G17 G25"/>
                <a:gd name="G27" fmla="?: G9 0 21600"/>
                <a:gd name="G28" fmla="cos 10800 11594071"/>
                <a:gd name="G29" fmla="sin 10800 11594071"/>
                <a:gd name="G30" fmla="sin 556 11594071"/>
                <a:gd name="G31" fmla="+- G28 10800 0"/>
                <a:gd name="G32" fmla="+- G29 10800 0"/>
                <a:gd name="G33" fmla="+- G30 10800 0"/>
                <a:gd name="G34" fmla="?: G4 0 G31"/>
                <a:gd name="G35" fmla="?: 11594071 G34 0"/>
                <a:gd name="G36" fmla="?: G6 G35 G31"/>
                <a:gd name="G37" fmla="+- 21600 0 G36"/>
                <a:gd name="G38" fmla="?: G4 0 G33"/>
                <a:gd name="G39" fmla="?: 11594071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130 w 21600"/>
                <a:gd name="T15" fmla="*/ 11105 h 21600"/>
                <a:gd name="T16" fmla="*/ 10800 w 21600"/>
                <a:gd name="T17" fmla="*/ 10244 h 21600"/>
                <a:gd name="T18" fmla="*/ 16470 w 21600"/>
                <a:gd name="T19" fmla="*/ 11105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244" y="10829"/>
                  </a:moveTo>
                  <a:cubicBezTo>
                    <a:pt x="10244" y="10819"/>
                    <a:pt x="10244" y="10809"/>
                    <a:pt x="10244" y="10800"/>
                  </a:cubicBezTo>
                  <a:cubicBezTo>
                    <a:pt x="10244" y="10492"/>
                    <a:pt x="10492" y="10244"/>
                    <a:pt x="10800" y="10244"/>
                  </a:cubicBezTo>
                  <a:cubicBezTo>
                    <a:pt x="11107" y="10244"/>
                    <a:pt x="11356" y="10492"/>
                    <a:pt x="11356" y="10800"/>
                  </a:cubicBezTo>
                  <a:cubicBezTo>
                    <a:pt x="11356" y="10809"/>
                    <a:pt x="11355" y="10819"/>
                    <a:pt x="11355" y="10829"/>
                  </a:cubicBezTo>
                  <a:lnTo>
                    <a:pt x="21584" y="11381"/>
                  </a:lnTo>
                  <a:cubicBezTo>
                    <a:pt x="21594" y="11188"/>
                    <a:pt x="21600" y="1099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0994"/>
                    <a:pt x="5" y="11188"/>
                    <a:pt x="15" y="11381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pic>
        <p:nvPicPr>
          <p:cNvPr id="428065" name="Picture 33" descr="2D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889000"/>
            <a:ext cx="73914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8067" name="Text Box 35"/>
          <p:cNvSpPr txBox="1">
            <a:spLocks noChangeArrowheads="1"/>
          </p:cNvSpPr>
          <p:nvPr/>
        </p:nvSpPr>
        <p:spPr bwMode="auto">
          <a:xfrm>
            <a:off x="1136650" y="256381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P. Gerhard, GSI Betriebsworkshop, Januar 2016</a:t>
            </a:r>
            <a:endParaRPr lang="en-US" altLang="de-DE" i="0"/>
          </a:p>
        </p:txBody>
      </p:sp>
      <p:sp>
        <p:nvSpPr>
          <p:cNvPr id="18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C0248-4457-41DA-A194-E52B7C762009}" type="slidenum">
              <a:rPr lang="en-US" altLang="de-DE"/>
              <a:pPr/>
              <a:t>19</a:t>
            </a:fld>
            <a:endParaRPr lang="en-US" altLang="de-DE"/>
          </a:p>
        </p:txBody>
      </p:sp>
      <p:sp>
        <p:nvSpPr>
          <p:cNvPr id="405517" name="Oval 13"/>
          <p:cNvSpPr>
            <a:spLocks noChangeArrowheads="1"/>
          </p:cNvSpPr>
          <p:nvPr/>
        </p:nvSpPr>
        <p:spPr bwMode="auto">
          <a:xfrm rot="-24250267">
            <a:off x="-612775" y="4724400"/>
            <a:ext cx="4413250" cy="62865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FFCC00">
                  <a:gamma/>
                  <a:tint val="0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405526" name="Picture 22" descr="2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889000"/>
            <a:ext cx="73914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5506" name="Oval 2"/>
          <p:cNvSpPr>
            <a:spLocks noChangeArrowheads="1"/>
          </p:cNvSpPr>
          <p:nvPr/>
        </p:nvSpPr>
        <p:spPr bwMode="auto">
          <a:xfrm rot="-24250267">
            <a:off x="3244850" y="4652963"/>
            <a:ext cx="2355850" cy="771525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FFCC00">
                  <a:gamma/>
                  <a:tint val="0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5508" name="Rectangle 4"/>
          <p:cNvSpPr>
            <a:spLocks noGrp="1" noChangeArrowheads="1"/>
          </p:cNvSpPr>
          <p:nvPr>
            <p:ph type="title"/>
          </p:nvPr>
        </p:nvSpPr>
        <p:spPr>
          <a:xfrm>
            <a:off x="744538" y="0"/>
            <a:ext cx="8420100" cy="720725"/>
          </a:xfrm>
        </p:spPr>
        <p:txBody>
          <a:bodyPr/>
          <a:lstStyle/>
          <a:p>
            <a:r>
              <a:rPr lang="en-US" altLang="de-DE" sz="3200" b="1">
                <a:solidFill>
                  <a:schemeClr val="tx1"/>
                </a:solidFill>
              </a:rPr>
              <a:t>Globale Strahlparameter: Emittanz</a:t>
            </a:r>
          </a:p>
        </p:txBody>
      </p:sp>
      <p:sp>
        <p:nvSpPr>
          <p:cNvPr id="405510" name="Line 6"/>
          <p:cNvSpPr>
            <a:spLocks noChangeShapeType="1"/>
          </p:cNvSpPr>
          <p:nvPr/>
        </p:nvSpPr>
        <p:spPr bwMode="auto">
          <a:xfrm>
            <a:off x="2216150" y="2924175"/>
            <a:ext cx="0" cy="72072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5512" name="Text Box 8"/>
          <p:cNvSpPr txBox="1">
            <a:spLocks noChangeArrowheads="1"/>
          </p:cNvSpPr>
          <p:nvPr/>
        </p:nvSpPr>
        <p:spPr bwMode="auto">
          <a:xfrm>
            <a:off x="1136650" y="148431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x</a:t>
            </a:r>
          </a:p>
        </p:txBody>
      </p:sp>
      <p:pic>
        <p:nvPicPr>
          <p:cNvPr id="405513" name="Picture 9" descr="2Del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3716338"/>
            <a:ext cx="5545138" cy="275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5518" name="Picture 14" descr="042918X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7" r="6120"/>
          <a:stretch>
            <a:fillRect/>
          </a:stretch>
        </p:blipFill>
        <p:spPr bwMode="auto">
          <a:xfrm>
            <a:off x="6105525" y="3716338"/>
            <a:ext cx="3568700" cy="271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5522" name="Text Box 18"/>
          <p:cNvSpPr txBox="1">
            <a:spLocks noChangeArrowheads="1"/>
          </p:cNvSpPr>
          <p:nvPr/>
        </p:nvSpPr>
        <p:spPr bwMode="auto">
          <a:xfrm>
            <a:off x="298450" y="3757613"/>
            <a:ext cx="395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x'</a:t>
            </a:r>
          </a:p>
        </p:txBody>
      </p:sp>
      <p:sp>
        <p:nvSpPr>
          <p:cNvPr id="405523" name="Text Box 19"/>
          <p:cNvSpPr txBox="1">
            <a:spLocks noChangeArrowheads="1"/>
          </p:cNvSpPr>
          <p:nvPr/>
        </p:nvSpPr>
        <p:spPr bwMode="auto">
          <a:xfrm>
            <a:off x="2571750" y="59086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x</a:t>
            </a:r>
          </a:p>
        </p:txBody>
      </p:sp>
      <p:sp>
        <p:nvSpPr>
          <p:cNvPr id="405524" name="Text Box 20"/>
          <p:cNvSpPr txBox="1">
            <a:spLocks noChangeArrowheads="1"/>
          </p:cNvSpPr>
          <p:nvPr/>
        </p:nvSpPr>
        <p:spPr bwMode="auto">
          <a:xfrm>
            <a:off x="5383213" y="589915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y</a:t>
            </a:r>
          </a:p>
        </p:txBody>
      </p:sp>
      <p:sp>
        <p:nvSpPr>
          <p:cNvPr id="405525" name="Text Box 21"/>
          <p:cNvSpPr txBox="1">
            <a:spLocks noChangeArrowheads="1"/>
          </p:cNvSpPr>
          <p:nvPr/>
        </p:nvSpPr>
        <p:spPr bwMode="auto">
          <a:xfrm>
            <a:off x="3089275" y="3770313"/>
            <a:ext cx="395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y'</a:t>
            </a:r>
          </a:p>
        </p:txBody>
      </p:sp>
      <p:sp>
        <p:nvSpPr>
          <p:cNvPr id="405528" name="Text Box 24"/>
          <p:cNvSpPr txBox="1">
            <a:spLocks noChangeArrowheads="1"/>
          </p:cNvSpPr>
          <p:nvPr/>
        </p:nvSpPr>
        <p:spPr bwMode="auto">
          <a:xfrm>
            <a:off x="1136650" y="256381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y</a:t>
            </a:r>
          </a:p>
        </p:txBody>
      </p:sp>
      <p:sp>
        <p:nvSpPr>
          <p:cNvPr id="405530" name="AutoShape 26"/>
          <p:cNvSpPr>
            <a:spLocks noChangeArrowheads="1"/>
          </p:cNvSpPr>
          <p:nvPr/>
        </p:nvSpPr>
        <p:spPr bwMode="auto">
          <a:xfrm rot="5400000">
            <a:off x="1512887" y="1978026"/>
            <a:ext cx="1558925" cy="419100"/>
          </a:xfrm>
          <a:prstGeom prst="parallelogram">
            <a:avLst>
              <a:gd name="adj" fmla="val 91029"/>
            </a:avLst>
          </a:prstGeom>
          <a:solidFill>
            <a:srgbClr val="C0C0C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5529" name="Oval 25"/>
          <p:cNvSpPr>
            <a:spLocks noChangeArrowheads="1"/>
          </p:cNvSpPr>
          <p:nvPr/>
        </p:nvSpPr>
        <p:spPr bwMode="auto">
          <a:xfrm>
            <a:off x="2092325" y="1608138"/>
            <a:ext cx="355600" cy="1185862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FFCC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P. Gerhard, GSI Betriebsworkshop, Januar 2016</a:t>
            </a:r>
            <a:endParaRPr lang="en-US" altLang="de-DE" i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7A3FAE-E1C0-45AB-95C6-79C81A87488B}" type="slidenum">
              <a:rPr lang="en-US" altLang="de-DE"/>
              <a:pPr/>
              <a:t>2</a:t>
            </a:fld>
            <a:endParaRPr lang="en-US" altLang="de-DE"/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744538" y="0"/>
            <a:ext cx="8420100" cy="720725"/>
          </a:xfrm>
        </p:spPr>
        <p:txBody>
          <a:bodyPr/>
          <a:lstStyle/>
          <a:p>
            <a:r>
              <a:rPr lang="en-US" altLang="de-DE" sz="3200" b="1" dirty="0" smtClean="0">
                <a:solidFill>
                  <a:schemeClr val="tx1"/>
                </a:solidFill>
              </a:rPr>
              <a:t>Motivation</a:t>
            </a:r>
            <a:endParaRPr lang="en-US" altLang="de-DE" sz="3200" b="1" dirty="0">
              <a:solidFill>
                <a:schemeClr val="tx1"/>
              </a:solidFill>
            </a:endParaRP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5274" y="895574"/>
            <a:ext cx="8856662" cy="5490112"/>
          </a:xfrm>
        </p:spPr>
        <p:txBody>
          <a:bodyPr/>
          <a:lstStyle/>
          <a:p>
            <a:pPr marL="0" indent="0">
              <a:lnSpc>
                <a:spcPct val="150000"/>
              </a:lnSpc>
              <a:buClr>
                <a:srgbClr val="FF0000"/>
              </a:buClr>
              <a:buSzPct val="150000"/>
              <a:buNone/>
            </a:pPr>
            <a:r>
              <a:rPr lang="en-US" alt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Warum</a:t>
            </a:r>
            <a:r>
              <a:rPr lang="en-US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führt</a:t>
            </a:r>
            <a:r>
              <a:rPr lang="en-US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man so </a:t>
            </a:r>
            <a:r>
              <a:rPr lang="en-US" alt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etwas</a:t>
            </a:r>
            <a:r>
              <a:rPr lang="en-US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Abstraktes</a:t>
            </a:r>
            <a:r>
              <a:rPr lang="en-US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wie</a:t>
            </a:r>
            <a:r>
              <a:rPr lang="en-US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den </a:t>
            </a:r>
            <a:r>
              <a:rPr lang="en-US" alt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Begriff</a:t>
            </a:r>
            <a:r>
              <a:rPr lang="en-US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der Emittanz </a:t>
            </a:r>
            <a:r>
              <a:rPr lang="en-US" alt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überhaupt</a:t>
            </a:r>
            <a:r>
              <a:rPr lang="en-US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en-US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lnSpc>
                <a:spcPct val="150000"/>
              </a:lnSpc>
              <a:buClr>
                <a:srgbClr val="FF0000"/>
              </a:buClr>
              <a:buSzPct val="150000"/>
              <a:buNone/>
            </a:pPr>
            <a:r>
              <a:rPr lang="en-US" alt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Warum</a:t>
            </a:r>
            <a:r>
              <a:rPr lang="en-US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macht</a:t>
            </a:r>
            <a:r>
              <a:rPr lang="en-US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die Emittanz </a:t>
            </a:r>
            <a:r>
              <a:rPr lang="en-US" alt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einem</a:t>
            </a:r>
            <a:r>
              <a:rPr lang="en-US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Beschleunigerphysiker</a:t>
            </a:r>
            <a:r>
              <a:rPr lang="en-US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) das </a:t>
            </a:r>
            <a:r>
              <a:rPr lang="en-US" alt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Leben</a:t>
            </a:r>
            <a:r>
              <a:rPr lang="en-US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leichter</a:t>
            </a:r>
            <a:r>
              <a:rPr lang="en-US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lnSpc>
                <a:spcPct val="150000"/>
              </a:lnSpc>
              <a:buClr>
                <a:srgbClr val="FF0000"/>
              </a:buClr>
              <a:buSzPct val="150000"/>
              <a:buNone/>
            </a:pPr>
            <a:r>
              <a:rPr lang="en-US" alt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Wie</a:t>
            </a:r>
            <a:r>
              <a:rPr lang="en-US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messe</a:t>
            </a:r>
            <a:r>
              <a:rPr lang="en-US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ich</a:t>
            </a:r>
            <a:r>
              <a:rPr lang="en-US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eine</a:t>
            </a:r>
            <a:r>
              <a:rPr lang="en-US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Emittanz?</a:t>
            </a:r>
          </a:p>
          <a:p>
            <a:pPr marL="0" indent="0">
              <a:lnSpc>
                <a:spcPct val="150000"/>
              </a:lnSpc>
              <a:buClr>
                <a:srgbClr val="FF0000"/>
              </a:buClr>
              <a:buSzPct val="150000"/>
              <a:buNone/>
            </a:pPr>
            <a:r>
              <a:rPr lang="en-US" alt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Wie</a:t>
            </a:r>
            <a:r>
              <a:rPr lang="en-US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rechne</a:t>
            </a:r>
            <a:r>
              <a:rPr lang="en-US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ich</a:t>
            </a:r>
            <a:r>
              <a:rPr lang="en-US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lang="en-US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einer</a:t>
            </a:r>
            <a:r>
              <a:rPr lang="en-US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Emittanz?</a:t>
            </a:r>
          </a:p>
          <a:p>
            <a:pPr marL="0" indent="0">
              <a:lnSpc>
                <a:spcPct val="150000"/>
              </a:lnSpc>
              <a:buClr>
                <a:srgbClr val="FF0000"/>
              </a:buClr>
              <a:buSzPct val="150000"/>
              <a:buNone/>
            </a:pPr>
            <a:r>
              <a:rPr lang="en-US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Was </a:t>
            </a:r>
            <a:r>
              <a:rPr lang="en-US" alt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en-US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eine</a:t>
            </a:r>
            <a:r>
              <a:rPr lang="en-US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Emittanz?</a:t>
            </a:r>
            <a:endParaRPr lang="en-US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83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6"/>
          <p:cNvSpPr>
            <a:spLocks noChangeArrowheads="1"/>
          </p:cNvSpPr>
          <p:nvPr/>
        </p:nvSpPr>
        <p:spPr bwMode="auto">
          <a:xfrm rot="-24326649">
            <a:off x="4050539" y="5012634"/>
            <a:ext cx="2285935" cy="74147"/>
          </a:xfrm>
          <a:prstGeom prst="ellipse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1473200" y="4813301"/>
            <a:ext cx="881063" cy="430212"/>
          </a:xfrm>
          <a:prstGeom prst="ellipse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" name="Oval 6"/>
          <p:cNvSpPr>
            <a:spLocks noChangeArrowheads="1"/>
          </p:cNvSpPr>
          <p:nvPr/>
        </p:nvSpPr>
        <p:spPr bwMode="auto">
          <a:xfrm rot="-24326649">
            <a:off x="7179391" y="4983094"/>
            <a:ext cx="1125017" cy="104911"/>
          </a:xfrm>
          <a:prstGeom prst="ellipse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P. Gerhard, GSI Betriebsworkshop, Januar 2016</a:t>
            </a:r>
            <a:endParaRPr lang="en-US" altLang="de-DE" i="0"/>
          </a:p>
        </p:txBody>
      </p:sp>
      <p:sp>
        <p:nvSpPr>
          <p:cNvPr id="34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7B4DEF-C9A4-4238-82A1-CA9ABE98A8F8}" type="slidenum">
              <a:rPr lang="en-US" altLang="de-DE"/>
              <a:pPr/>
              <a:t>20</a:t>
            </a:fld>
            <a:endParaRPr lang="en-US" altLang="de-DE"/>
          </a:p>
        </p:txBody>
      </p:sp>
      <p:pic>
        <p:nvPicPr>
          <p:cNvPr id="411650" name="Picture 2" descr="2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889000"/>
            <a:ext cx="73914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651" name="Rectangle 3"/>
          <p:cNvSpPr>
            <a:spLocks noGrp="1" noChangeArrowheads="1"/>
          </p:cNvSpPr>
          <p:nvPr>
            <p:ph type="title"/>
          </p:nvPr>
        </p:nvSpPr>
        <p:spPr>
          <a:xfrm>
            <a:off x="744538" y="0"/>
            <a:ext cx="8420100" cy="720725"/>
          </a:xfrm>
        </p:spPr>
        <p:txBody>
          <a:bodyPr/>
          <a:lstStyle/>
          <a:p>
            <a:r>
              <a:rPr lang="en-US" altLang="de-DE" sz="3200" b="1">
                <a:solidFill>
                  <a:schemeClr val="tx1"/>
                </a:solidFill>
              </a:rPr>
              <a:t>Eigenschaften der Emittanz</a:t>
            </a:r>
          </a:p>
        </p:txBody>
      </p:sp>
      <p:sp>
        <p:nvSpPr>
          <p:cNvPr id="411653" name="Text Box 5"/>
          <p:cNvSpPr txBox="1">
            <a:spLocks noChangeArrowheads="1"/>
          </p:cNvSpPr>
          <p:nvPr/>
        </p:nvSpPr>
        <p:spPr bwMode="auto">
          <a:xfrm>
            <a:off x="1136650" y="256381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y</a:t>
            </a:r>
          </a:p>
        </p:txBody>
      </p:sp>
      <p:sp>
        <p:nvSpPr>
          <p:cNvPr id="411654" name="Text Box 6"/>
          <p:cNvSpPr txBox="1">
            <a:spLocks noChangeArrowheads="1"/>
          </p:cNvSpPr>
          <p:nvPr/>
        </p:nvSpPr>
        <p:spPr bwMode="auto">
          <a:xfrm>
            <a:off x="1136650" y="148431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x</a:t>
            </a:r>
          </a:p>
        </p:txBody>
      </p:sp>
      <p:sp>
        <p:nvSpPr>
          <p:cNvPr id="411655" name="Text Box 7"/>
          <p:cNvSpPr txBox="1">
            <a:spLocks noChangeArrowheads="1"/>
          </p:cNvSpPr>
          <p:nvPr/>
        </p:nvSpPr>
        <p:spPr bwMode="auto">
          <a:xfrm>
            <a:off x="4022725" y="3868738"/>
            <a:ext cx="395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x'</a:t>
            </a:r>
          </a:p>
        </p:txBody>
      </p:sp>
      <p:sp>
        <p:nvSpPr>
          <p:cNvPr id="411656" name="Text Box 8"/>
          <p:cNvSpPr txBox="1">
            <a:spLocks noChangeArrowheads="1"/>
          </p:cNvSpPr>
          <p:nvPr/>
        </p:nvSpPr>
        <p:spPr bwMode="auto">
          <a:xfrm>
            <a:off x="6032500" y="57245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x</a:t>
            </a:r>
          </a:p>
        </p:txBody>
      </p:sp>
      <p:sp>
        <p:nvSpPr>
          <p:cNvPr id="411657" name="Text Box 9"/>
          <p:cNvSpPr txBox="1">
            <a:spLocks noChangeArrowheads="1"/>
          </p:cNvSpPr>
          <p:nvPr/>
        </p:nvSpPr>
        <p:spPr bwMode="auto">
          <a:xfrm>
            <a:off x="8582025" y="574833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y</a:t>
            </a:r>
          </a:p>
        </p:txBody>
      </p:sp>
      <p:sp>
        <p:nvSpPr>
          <p:cNvPr id="411658" name="Text Box 10"/>
          <p:cNvSpPr txBox="1">
            <a:spLocks noChangeArrowheads="1"/>
          </p:cNvSpPr>
          <p:nvPr/>
        </p:nvSpPr>
        <p:spPr bwMode="auto">
          <a:xfrm>
            <a:off x="6584950" y="3865563"/>
            <a:ext cx="395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y'</a:t>
            </a:r>
          </a:p>
        </p:txBody>
      </p:sp>
      <p:sp>
        <p:nvSpPr>
          <p:cNvPr id="411660" name="Line 12"/>
          <p:cNvSpPr>
            <a:spLocks noChangeShapeType="1"/>
          </p:cNvSpPr>
          <p:nvPr/>
        </p:nvSpPr>
        <p:spPr bwMode="auto">
          <a:xfrm>
            <a:off x="2570163" y="865188"/>
            <a:ext cx="0" cy="72072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411662" name="Picture 14" descr="2D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84"/>
          <a:stretch>
            <a:fillRect/>
          </a:stretch>
        </p:blipFill>
        <p:spPr bwMode="auto">
          <a:xfrm>
            <a:off x="3786188" y="3209925"/>
            <a:ext cx="5397500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63" name="Picture 15" descr="2D3aPro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76" b="17784"/>
          <a:stretch>
            <a:fillRect/>
          </a:stretch>
        </p:blipFill>
        <p:spPr bwMode="auto">
          <a:xfrm>
            <a:off x="508000" y="3205163"/>
            <a:ext cx="2662238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664" name="Text Box 16"/>
          <p:cNvSpPr txBox="1">
            <a:spLocks noChangeArrowheads="1"/>
          </p:cNvSpPr>
          <p:nvPr/>
        </p:nvSpPr>
        <p:spPr bwMode="auto">
          <a:xfrm>
            <a:off x="777875" y="385603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y</a:t>
            </a:r>
          </a:p>
        </p:txBody>
      </p:sp>
      <p:sp>
        <p:nvSpPr>
          <p:cNvPr id="411665" name="Text Box 17"/>
          <p:cNvSpPr txBox="1">
            <a:spLocks noChangeArrowheads="1"/>
          </p:cNvSpPr>
          <p:nvPr/>
        </p:nvSpPr>
        <p:spPr bwMode="auto">
          <a:xfrm>
            <a:off x="2759075" y="57118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x</a:t>
            </a:r>
          </a:p>
        </p:txBody>
      </p:sp>
      <p:sp>
        <p:nvSpPr>
          <p:cNvPr id="411667" name="Oval 19"/>
          <p:cNvSpPr>
            <a:spLocks noChangeArrowheads="1"/>
          </p:cNvSpPr>
          <p:nvPr/>
        </p:nvSpPr>
        <p:spPr bwMode="auto">
          <a:xfrm>
            <a:off x="1968500" y="4981575"/>
            <a:ext cx="71438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1668" name="Line 20"/>
          <p:cNvSpPr>
            <a:spLocks noChangeShapeType="1"/>
          </p:cNvSpPr>
          <p:nvPr/>
        </p:nvSpPr>
        <p:spPr bwMode="auto">
          <a:xfrm>
            <a:off x="2039938" y="5018088"/>
            <a:ext cx="88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1670" name="Oval 22"/>
          <p:cNvSpPr>
            <a:spLocks noChangeArrowheads="1"/>
          </p:cNvSpPr>
          <p:nvPr/>
        </p:nvSpPr>
        <p:spPr bwMode="auto">
          <a:xfrm>
            <a:off x="5969000" y="4173538"/>
            <a:ext cx="71438" cy="7143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1673" name="Oval 25"/>
          <p:cNvSpPr>
            <a:spLocks noChangeArrowheads="1"/>
          </p:cNvSpPr>
          <p:nvPr/>
        </p:nvSpPr>
        <p:spPr bwMode="auto">
          <a:xfrm>
            <a:off x="2282825" y="4999038"/>
            <a:ext cx="71438" cy="7143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1674" name="Line 26"/>
          <p:cNvSpPr>
            <a:spLocks noChangeShapeType="1"/>
          </p:cNvSpPr>
          <p:nvPr/>
        </p:nvSpPr>
        <p:spPr bwMode="auto">
          <a:xfrm>
            <a:off x="2354263" y="5035550"/>
            <a:ext cx="4095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11675" name="Group 27"/>
          <p:cNvGrpSpPr>
            <a:grpSpLocks/>
          </p:cNvGrpSpPr>
          <p:nvPr/>
        </p:nvGrpSpPr>
        <p:grpSpPr bwMode="auto">
          <a:xfrm rot="10800000">
            <a:off x="1449388" y="4984750"/>
            <a:ext cx="287337" cy="71438"/>
            <a:chOff x="1351" y="981"/>
            <a:chExt cx="181" cy="45"/>
          </a:xfrm>
        </p:grpSpPr>
        <p:sp>
          <p:nvSpPr>
            <p:cNvPr id="411676" name="Oval 28"/>
            <p:cNvSpPr>
              <a:spLocks noChangeArrowheads="1"/>
            </p:cNvSpPr>
            <p:nvPr/>
          </p:nvSpPr>
          <p:spPr bwMode="auto">
            <a:xfrm>
              <a:off x="1351" y="981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1677" name="Line 29"/>
            <p:cNvSpPr>
              <a:spLocks noChangeShapeType="1"/>
            </p:cNvSpPr>
            <p:nvPr/>
          </p:nvSpPr>
          <p:spPr bwMode="auto">
            <a:xfrm>
              <a:off x="1396" y="1004"/>
              <a:ext cx="1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11678" name="Oval 30"/>
          <p:cNvSpPr>
            <a:spLocks noChangeArrowheads="1"/>
          </p:cNvSpPr>
          <p:nvPr/>
        </p:nvSpPr>
        <p:spPr bwMode="auto">
          <a:xfrm>
            <a:off x="4805363" y="5329238"/>
            <a:ext cx="71437" cy="7143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1679" name="Oval 31"/>
          <p:cNvSpPr>
            <a:spLocks noChangeArrowheads="1"/>
          </p:cNvSpPr>
          <p:nvPr/>
        </p:nvSpPr>
        <p:spPr bwMode="auto">
          <a:xfrm>
            <a:off x="7502525" y="5172075"/>
            <a:ext cx="71438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1680" name="Oval 32"/>
          <p:cNvSpPr>
            <a:spLocks noChangeArrowheads="1"/>
          </p:cNvSpPr>
          <p:nvPr/>
        </p:nvSpPr>
        <p:spPr bwMode="auto">
          <a:xfrm>
            <a:off x="5313363" y="4813300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1681" name="Oval 33"/>
          <p:cNvSpPr>
            <a:spLocks noChangeArrowheads="1"/>
          </p:cNvSpPr>
          <p:nvPr/>
        </p:nvSpPr>
        <p:spPr bwMode="auto">
          <a:xfrm>
            <a:off x="7912100" y="4787900"/>
            <a:ext cx="71438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11682" name="Group 34"/>
          <p:cNvGrpSpPr>
            <a:grpSpLocks/>
          </p:cNvGrpSpPr>
          <p:nvPr/>
        </p:nvGrpSpPr>
        <p:grpSpPr bwMode="auto">
          <a:xfrm rot="5400000">
            <a:off x="1774825" y="5208588"/>
            <a:ext cx="287337" cy="71438"/>
            <a:chOff x="1351" y="981"/>
            <a:chExt cx="181" cy="45"/>
          </a:xfrm>
        </p:grpSpPr>
        <p:sp>
          <p:nvSpPr>
            <p:cNvPr id="411683" name="Oval 35"/>
            <p:cNvSpPr>
              <a:spLocks noChangeArrowheads="1"/>
            </p:cNvSpPr>
            <p:nvPr/>
          </p:nvSpPr>
          <p:spPr bwMode="auto">
            <a:xfrm>
              <a:off x="1351" y="981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1684" name="Line 36"/>
            <p:cNvSpPr>
              <a:spLocks noChangeShapeType="1"/>
            </p:cNvSpPr>
            <p:nvPr/>
          </p:nvSpPr>
          <p:spPr bwMode="auto">
            <a:xfrm>
              <a:off x="1396" y="1004"/>
              <a:ext cx="1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11685" name="Group 37"/>
          <p:cNvGrpSpPr>
            <a:grpSpLocks/>
          </p:cNvGrpSpPr>
          <p:nvPr/>
        </p:nvGrpSpPr>
        <p:grpSpPr bwMode="auto">
          <a:xfrm rot="-5400000">
            <a:off x="1770063" y="4730750"/>
            <a:ext cx="287338" cy="71437"/>
            <a:chOff x="1351" y="981"/>
            <a:chExt cx="181" cy="45"/>
          </a:xfrm>
        </p:grpSpPr>
        <p:sp>
          <p:nvSpPr>
            <p:cNvPr id="411686" name="Oval 38"/>
            <p:cNvSpPr>
              <a:spLocks noChangeArrowheads="1"/>
            </p:cNvSpPr>
            <p:nvPr/>
          </p:nvSpPr>
          <p:spPr bwMode="auto">
            <a:xfrm>
              <a:off x="1351" y="981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1687" name="Line 39"/>
            <p:cNvSpPr>
              <a:spLocks noChangeShapeType="1"/>
            </p:cNvSpPr>
            <p:nvPr/>
          </p:nvSpPr>
          <p:spPr bwMode="auto">
            <a:xfrm>
              <a:off x="1396" y="1004"/>
              <a:ext cx="1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6"/>
          <p:cNvSpPr>
            <a:spLocks noChangeArrowheads="1"/>
          </p:cNvSpPr>
          <p:nvPr/>
        </p:nvSpPr>
        <p:spPr bwMode="auto">
          <a:xfrm rot="17307220">
            <a:off x="4990759" y="5015574"/>
            <a:ext cx="2445483" cy="45719"/>
          </a:xfrm>
          <a:prstGeom prst="ellipse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" name="Oval 6"/>
          <p:cNvSpPr>
            <a:spLocks noChangeArrowheads="1"/>
          </p:cNvSpPr>
          <p:nvPr/>
        </p:nvSpPr>
        <p:spPr bwMode="auto">
          <a:xfrm rot="14832363">
            <a:off x="2376821" y="5007896"/>
            <a:ext cx="2567810" cy="45719"/>
          </a:xfrm>
          <a:prstGeom prst="ellipse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P. Gerhard, GSI Betriebsworkshop, Januar 2016</a:t>
            </a:r>
            <a:endParaRPr lang="en-US" altLang="de-DE" i="0"/>
          </a:p>
        </p:txBody>
      </p:sp>
      <p:sp>
        <p:nvSpPr>
          <p:cNvPr id="13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3C2447-F282-4E37-8302-07A7312AA0A3}" type="slidenum">
              <a:rPr lang="en-US" altLang="de-DE"/>
              <a:pPr/>
              <a:t>21</a:t>
            </a:fld>
            <a:endParaRPr lang="en-US" altLang="de-DE"/>
          </a:p>
        </p:txBody>
      </p:sp>
      <p:pic>
        <p:nvPicPr>
          <p:cNvPr id="414722" name="Picture 2" descr="2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889000"/>
            <a:ext cx="73914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4723" name="Rectangle 3"/>
          <p:cNvSpPr>
            <a:spLocks noGrp="1" noChangeArrowheads="1"/>
          </p:cNvSpPr>
          <p:nvPr>
            <p:ph type="title"/>
          </p:nvPr>
        </p:nvSpPr>
        <p:spPr>
          <a:xfrm>
            <a:off x="744538" y="0"/>
            <a:ext cx="8420100" cy="720725"/>
          </a:xfrm>
        </p:spPr>
        <p:txBody>
          <a:bodyPr/>
          <a:lstStyle/>
          <a:p>
            <a:r>
              <a:rPr lang="en-US" altLang="de-DE" sz="3200" b="1">
                <a:solidFill>
                  <a:schemeClr val="tx1"/>
                </a:solidFill>
              </a:rPr>
              <a:t>Eigenschaften der Emittanz</a:t>
            </a:r>
          </a:p>
        </p:txBody>
      </p:sp>
      <p:sp>
        <p:nvSpPr>
          <p:cNvPr id="414724" name="Text Box 4"/>
          <p:cNvSpPr txBox="1">
            <a:spLocks noChangeArrowheads="1"/>
          </p:cNvSpPr>
          <p:nvPr/>
        </p:nvSpPr>
        <p:spPr bwMode="auto">
          <a:xfrm>
            <a:off x="1136650" y="256381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y</a:t>
            </a:r>
          </a:p>
        </p:txBody>
      </p:sp>
      <p:sp>
        <p:nvSpPr>
          <p:cNvPr id="414725" name="Text Box 5"/>
          <p:cNvSpPr txBox="1">
            <a:spLocks noChangeArrowheads="1"/>
          </p:cNvSpPr>
          <p:nvPr/>
        </p:nvSpPr>
        <p:spPr bwMode="auto">
          <a:xfrm>
            <a:off x="1136650" y="148431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x</a:t>
            </a:r>
          </a:p>
        </p:txBody>
      </p:sp>
      <p:sp>
        <p:nvSpPr>
          <p:cNvPr id="414726" name="Text Box 6"/>
          <p:cNvSpPr txBox="1">
            <a:spLocks noChangeArrowheads="1"/>
          </p:cNvSpPr>
          <p:nvPr/>
        </p:nvSpPr>
        <p:spPr bwMode="auto">
          <a:xfrm>
            <a:off x="2490788" y="3868738"/>
            <a:ext cx="395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x'</a:t>
            </a:r>
          </a:p>
        </p:txBody>
      </p:sp>
      <p:sp>
        <p:nvSpPr>
          <p:cNvPr id="414727" name="Text Box 7"/>
          <p:cNvSpPr txBox="1">
            <a:spLocks noChangeArrowheads="1"/>
          </p:cNvSpPr>
          <p:nvPr/>
        </p:nvSpPr>
        <p:spPr bwMode="auto">
          <a:xfrm>
            <a:off x="4500563" y="57245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x</a:t>
            </a:r>
          </a:p>
        </p:txBody>
      </p:sp>
      <p:sp>
        <p:nvSpPr>
          <p:cNvPr id="414728" name="Text Box 8"/>
          <p:cNvSpPr txBox="1">
            <a:spLocks noChangeArrowheads="1"/>
          </p:cNvSpPr>
          <p:nvPr/>
        </p:nvSpPr>
        <p:spPr bwMode="auto">
          <a:xfrm>
            <a:off x="7050088" y="574833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y</a:t>
            </a:r>
          </a:p>
        </p:txBody>
      </p:sp>
      <p:sp>
        <p:nvSpPr>
          <p:cNvPr id="414729" name="Text Box 9"/>
          <p:cNvSpPr txBox="1">
            <a:spLocks noChangeArrowheads="1"/>
          </p:cNvSpPr>
          <p:nvPr/>
        </p:nvSpPr>
        <p:spPr bwMode="auto">
          <a:xfrm>
            <a:off x="5053013" y="3865563"/>
            <a:ext cx="395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y'</a:t>
            </a:r>
          </a:p>
        </p:txBody>
      </p:sp>
      <p:sp>
        <p:nvSpPr>
          <p:cNvPr id="414732" name="Line 12"/>
          <p:cNvSpPr>
            <a:spLocks noChangeShapeType="1"/>
          </p:cNvSpPr>
          <p:nvPr/>
        </p:nvSpPr>
        <p:spPr bwMode="auto">
          <a:xfrm>
            <a:off x="3119438" y="865188"/>
            <a:ext cx="0" cy="72072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414734" name="Picture 14" descr="2D3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34"/>
          <a:stretch>
            <a:fillRect/>
          </a:stretch>
        </p:blipFill>
        <p:spPr bwMode="auto">
          <a:xfrm>
            <a:off x="2254250" y="3209925"/>
            <a:ext cx="53975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6"/>
          <p:cNvSpPr>
            <a:spLocks noChangeArrowheads="1"/>
          </p:cNvSpPr>
          <p:nvPr/>
        </p:nvSpPr>
        <p:spPr bwMode="auto">
          <a:xfrm rot="13504259">
            <a:off x="3162870" y="4964989"/>
            <a:ext cx="1025788" cy="136066"/>
          </a:xfrm>
          <a:prstGeom prst="ellipse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" name="Oval 6"/>
          <p:cNvSpPr>
            <a:spLocks noChangeArrowheads="1"/>
          </p:cNvSpPr>
          <p:nvPr/>
        </p:nvSpPr>
        <p:spPr bwMode="auto">
          <a:xfrm rot="13504259">
            <a:off x="4861225" y="5024630"/>
            <a:ext cx="2722625" cy="45719"/>
          </a:xfrm>
          <a:prstGeom prst="ellipse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P. Gerhard, GSI Betriebsworkshop, Januar 2016</a:t>
            </a:r>
            <a:endParaRPr lang="en-US" altLang="de-DE" i="0"/>
          </a:p>
        </p:txBody>
      </p:sp>
      <p:sp>
        <p:nvSpPr>
          <p:cNvPr id="13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FF55CC-4088-4A98-A861-D618C15086B0}" type="slidenum">
              <a:rPr lang="en-US" altLang="de-DE"/>
              <a:pPr/>
              <a:t>22</a:t>
            </a:fld>
            <a:endParaRPr lang="en-US" altLang="de-DE"/>
          </a:p>
        </p:txBody>
      </p:sp>
      <p:pic>
        <p:nvPicPr>
          <p:cNvPr id="416770" name="Picture 2" descr="2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889000"/>
            <a:ext cx="73914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6771" name="Rectangle 3"/>
          <p:cNvSpPr>
            <a:spLocks noGrp="1" noChangeArrowheads="1"/>
          </p:cNvSpPr>
          <p:nvPr>
            <p:ph type="title"/>
          </p:nvPr>
        </p:nvSpPr>
        <p:spPr>
          <a:xfrm>
            <a:off x="744538" y="0"/>
            <a:ext cx="8420100" cy="720725"/>
          </a:xfrm>
        </p:spPr>
        <p:txBody>
          <a:bodyPr/>
          <a:lstStyle/>
          <a:p>
            <a:r>
              <a:rPr lang="en-US" altLang="de-DE" sz="3200" b="1">
                <a:solidFill>
                  <a:schemeClr val="tx1"/>
                </a:solidFill>
              </a:rPr>
              <a:t>Eigenschaften der Emittanz</a:t>
            </a:r>
          </a:p>
        </p:txBody>
      </p:sp>
      <p:sp>
        <p:nvSpPr>
          <p:cNvPr id="416772" name="Text Box 4"/>
          <p:cNvSpPr txBox="1">
            <a:spLocks noChangeArrowheads="1"/>
          </p:cNvSpPr>
          <p:nvPr/>
        </p:nvSpPr>
        <p:spPr bwMode="auto">
          <a:xfrm>
            <a:off x="1136650" y="256381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y</a:t>
            </a:r>
          </a:p>
        </p:txBody>
      </p:sp>
      <p:sp>
        <p:nvSpPr>
          <p:cNvPr id="416773" name="Text Box 5"/>
          <p:cNvSpPr txBox="1">
            <a:spLocks noChangeArrowheads="1"/>
          </p:cNvSpPr>
          <p:nvPr/>
        </p:nvSpPr>
        <p:spPr bwMode="auto">
          <a:xfrm>
            <a:off x="1136650" y="148431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x</a:t>
            </a:r>
          </a:p>
        </p:txBody>
      </p:sp>
      <p:sp>
        <p:nvSpPr>
          <p:cNvPr id="416774" name="Text Box 6"/>
          <p:cNvSpPr txBox="1">
            <a:spLocks noChangeArrowheads="1"/>
          </p:cNvSpPr>
          <p:nvPr/>
        </p:nvSpPr>
        <p:spPr bwMode="auto">
          <a:xfrm>
            <a:off x="2490788" y="3868738"/>
            <a:ext cx="395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x'</a:t>
            </a:r>
          </a:p>
        </p:txBody>
      </p:sp>
      <p:sp>
        <p:nvSpPr>
          <p:cNvPr id="416775" name="Text Box 7"/>
          <p:cNvSpPr txBox="1">
            <a:spLocks noChangeArrowheads="1"/>
          </p:cNvSpPr>
          <p:nvPr/>
        </p:nvSpPr>
        <p:spPr bwMode="auto">
          <a:xfrm>
            <a:off x="4500563" y="57245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x</a:t>
            </a:r>
          </a:p>
        </p:txBody>
      </p:sp>
      <p:sp>
        <p:nvSpPr>
          <p:cNvPr id="416776" name="Text Box 8"/>
          <p:cNvSpPr txBox="1">
            <a:spLocks noChangeArrowheads="1"/>
          </p:cNvSpPr>
          <p:nvPr/>
        </p:nvSpPr>
        <p:spPr bwMode="auto">
          <a:xfrm>
            <a:off x="7050088" y="574833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y</a:t>
            </a:r>
          </a:p>
        </p:txBody>
      </p:sp>
      <p:sp>
        <p:nvSpPr>
          <p:cNvPr id="416777" name="Text Box 9"/>
          <p:cNvSpPr txBox="1">
            <a:spLocks noChangeArrowheads="1"/>
          </p:cNvSpPr>
          <p:nvPr/>
        </p:nvSpPr>
        <p:spPr bwMode="auto">
          <a:xfrm>
            <a:off x="5053013" y="3865563"/>
            <a:ext cx="395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y'</a:t>
            </a:r>
          </a:p>
        </p:txBody>
      </p:sp>
      <p:sp>
        <p:nvSpPr>
          <p:cNvPr id="416778" name="Line 10"/>
          <p:cNvSpPr>
            <a:spLocks noChangeShapeType="1"/>
          </p:cNvSpPr>
          <p:nvPr/>
        </p:nvSpPr>
        <p:spPr bwMode="auto">
          <a:xfrm>
            <a:off x="3594100" y="865188"/>
            <a:ext cx="0" cy="72072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416781" name="Picture 13" descr="2D3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26"/>
          <a:stretch>
            <a:fillRect/>
          </a:stretch>
        </p:blipFill>
        <p:spPr bwMode="auto">
          <a:xfrm>
            <a:off x="2254250" y="3209925"/>
            <a:ext cx="5397500" cy="315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6"/>
          <p:cNvSpPr>
            <a:spLocks noChangeArrowheads="1"/>
          </p:cNvSpPr>
          <p:nvPr/>
        </p:nvSpPr>
        <p:spPr bwMode="auto">
          <a:xfrm rot="13484513">
            <a:off x="4869973" y="4985243"/>
            <a:ext cx="2702457" cy="104027"/>
          </a:xfrm>
          <a:prstGeom prst="ellipse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" name="Oval 6"/>
          <p:cNvSpPr>
            <a:spLocks noChangeArrowheads="1"/>
          </p:cNvSpPr>
          <p:nvPr/>
        </p:nvSpPr>
        <p:spPr bwMode="auto">
          <a:xfrm rot="13204092">
            <a:off x="3140339" y="4900960"/>
            <a:ext cx="1052161" cy="253067"/>
          </a:xfrm>
          <a:prstGeom prst="ellipse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P. Gerhard, GSI Betriebsworkshop, Januar 2016</a:t>
            </a:r>
            <a:endParaRPr lang="en-US" altLang="de-DE" i="0"/>
          </a:p>
        </p:txBody>
      </p:sp>
      <p:sp>
        <p:nvSpPr>
          <p:cNvPr id="13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31D278-6139-4D5D-9099-B2CFF1273AF5}" type="slidenum">
              <a:rPr lang="en-US" altLang="de-DE"/>
              <a:pPr/>
              <a:t>23</a:t>
            </a:fld>
            <a:endParaRPr lang="en-US" altLang="de-DE"/>
          </a:p>
        </p:txBody>
      </p:sp>
      <p:pic>
        <p:nvPicPr>
          <p:cNvPr id="406533" name="Picture 5" descr="2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889000"/>
            <a:ext cx="73914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6536" name="Rectangle 8"/>
          <p:cNvSpPr>
            <a:spLocks noGrp="1" noChangeArrowheads="1"/>
          </p:cNvSpPr>
          <p:nvPr>
            <p:ph type="title"/>
          </p:nvPr>
        </p:nvSpPr>
        <p:spPr>
          <a:xfrm>
            <a:off x="744538" y="0"/>
            <a:ext cx="8420100" cy="720725"/>
          </a:xfrm>
        </p:spPr>
        <p:txBody>
          <a:bodyPr/>
          <a:lstStyle/>
          <a:p>
            <a:r>
              <a:rPr lang="en-US" altLang="de-DE" sz="3200" b="1">
                <a:solidFill>
                  <a:schemeClr val="tx1"/>
                </a:solidFill>
              </a:rPr>
              <a:t>Eigenschaften der Emittanz</a:t>
            </a:r>
          </a:p>
        </p:txBody>
      </p:sp>
      <p:sp>
        <p:nvSpPr>
          <p:cNvPr id="406538" name="Text Box 10"/>
          <p:cNvSpPr txBox="1">
            <a:spLocks noChangeArrowheads="1"/>
          </p:cNvSpPr>
          <p:nvPr/>
        </p:nvSpPr>
        <p:spPr bwMode="auto">
          <a:xfrm>
            <a:off x="1136650" y="256381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y</a:t>
            </a:r>
          </a:p>
        </p:txBody>
      </p:sp>
      <p:sp>
        <p:nvSpPr>
          <p:cNvPr id="406539" name="Text Box 11"/>
          <p:cNvSpPr txBox="1">
            <a:spLocks noChangeArrowheads="1"/>
          </p:cNvSpPr>
          <p:nvPr/>
        </p:nvSpPr>
        <p:spPr bwMode="auto">
          <a:xfrm>
            <a:off x="1136650" y="148431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x</a:t>
            </a:r>
          </a:p>
        </p:txBody>
      </p:sp>
      <p:pic>
        <p:nvPicPr>
          <p:cNvPr id="406547" name="Picture 19" descr="2D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26"/>
          <a:stretch>
            <a:fillRect/>
          </a:stretch>
        </p:blipFill>
        <p:spPr bwMode="auto">
          <a:xfrm>
            <a:off x="2254250" y="3209925"/>
            <a:ext cx="5397500" cy="315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6548" name="Text Box 20"/>
          <p:cNvSpPr txBox="1">
            <a:spLocks noChangeArrowheads="1"/>
          </p:cNvSpPr>
          <p:nvPr/>
        </p:nvSpPr>
        <p:spPr bwMode="auto">
          <a:xfrm>
            <a:off x="2490788" y="3868738"/>
            <a:ext cx="395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x'</a:t>
            </a:r>
          </a:p>
        </p:txBody>
      </p:sp>
      <p:sp>
        <p:nvSpPr>
          <p:cNvPr id="406549" name="Text Box 21"/>
          <p:cNvSpPr txBox="1">
            <a:spLocks noChangeArrowheads="1"/>
          </p:cNvSpPr>
          <p:nvPr/>
        </p:nvSpPr>
        <p:spPr bwMode="auto">
          <a:xfrm>
            <a:off x="4500563" y="57245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x</a:t>
            </a:r>
          </a:p>
        </p:txBody>
      </p:sp>
      <p:sp>
        <p:nvSpPr>
          <p:cNvPr id="406550" name="Text Box 22"/>
          <p:cNvSpPr txBox="1">
            <a:spLocks noChangeArrowheads="1"/>
          </p:cNvSpPr>
          <p:nvPr/>
        </p:nvSpPr>
        <p:spPr bwMode="auto">
          <a:xfrm>
            <a:off x="7050088" y="574833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y</a:t>
            </a:r>
          </a:p>
        </p:txBody>
      </p:sp>
      <p:sp>
        <p:nvSpPr>
          <p:cNvPr id="406551" name="Text Box 23"/>
          <p:cNvSpPr txBox="1">
            <a:spLocks noChangeArrowheads="1"/>
          </p:cNvSpPr>
          <p:nvPr/>
        </p:nvSpPr>
        <p:spPr bwMode="auto">
          <a:xfrm>
            <a:off x="5053013" y="3865563"/>
            <a:ext cx="395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y'</a:t>
            </a:r>
          </a:p>
        </p:txBody>
      </p:sp>
      <p:sp>
        <p:nvSpPr>
          <p:cNvPr id="406552" name="Line 24"/>
          <p:cNvSpPr>
            <a:spLocks noChangeShapeType="1"/>
          </p:cNvSpPr>
          <p:nvPr/>
        </p:nvSpPr>
        <p:spPr bwMode="auto">
          <a:xfrm>
            <a:off x="4102100" y="865188"/>
            <a:ext cx="0" cy="72072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6"/>
          <p:cNvSpPr>
            <a:spLocks noChangeArrowheads="1"/>
          </p:cNvSpPr>
          <p:nvPr/>
        </p:nvSpPr>
        <p:spPr bwMode="auto">
          <a:xfrm rot="16200000">
            <a:off x="3288326" y="4830746"/>
            <a:ext cx="743578" cy="396907"/>
          </a:xfrm>
          <a:prstGeom prst="ellipse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" name="Oval 6"/>
          <p:cNvSpPr>
            <a:spLocks noChangeArrowheads="1"/>
          </p:cNvSpPr>
          <p:nvPr/>
        </p:nvSpPr>
        <p:spPr bwMode="auto">
          <a:xfrm rot="16200000">
            <a:off x="5259969" y="4963691"/>
            <a:ext cx="1882774" cy="143720"/>
          </a:xfrm>
          <a:prstGeom prst="ellipse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P. Gerhard, GSI Betriebsworkshop, Januar 2016</a:t>
            </a:r>
            <a:endParaRPr lang="en-US" altLang="de-DE" i="0"/>
          </a:p>
        </p:txBody>
      </p:sp>
      <p:sp>
        <p:nvSpPr>
          <p:cNvPr id="13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108853-2DEB-43C9-A7EC-13A1BE7E152A}" type="slidenum">
              <a:rPr lang="en-US" altLang="de-DE"/>
              <a:pPr/>
              <a:t>24</a:t>
            </a:fld>
            <a:endParaRPr lang="en-US" altLang="de-DE"/>
          </a:p>
        </p:txBody>
      </p:sp>
      <p:pic>
        <p:nvPicPr>
          <p:cNvPr id="407554" name="Picture 2" descr="2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889000"/>
            <a:ext cx="73914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7555" name="Rectangle 3"/>
          <p:cNvSpPr>
            <a:spLocks noGrp="1" noChangeArrowheads="1"/>
          </p:cNvSpPr>
          <p:nvPr>
            <p:ph type="title"/>
          </p:nvPr>
        </p:nvSpPr>
        <p:spPr>
          <a:xfrm>
            <a:off x="744538" y="0"/>
            <a:ext cx="8420100" cy="720725"/>
          </a:xfrm>
        </p:spPr>
        <p:txBody>
          <a:bodyPr/>
          <a:lstStyle/>
          <a:p>
            <a:r>
              <a:rPr lang="en-US" altLang="de-DE" sz="3200" b="1">
                <a:solidFill>
                  <a:schemeClr val="tx1"/>
                </a:solidFill>
              </a:rPr>
              <a:t>Eigenschaften der Emittanz</a:t>
            </a:r>
          </a:p>
        </p:txBody>
      </p:sp>
      <p:sp>
        <p:nvSpPr>
          <p:cNvPr id="407557" name="Text Box 5"/>
          <p:cNvSpPr txBox="1">
            <a:spLocks noChangeArrowheads="1"/>
          </p:cNvSpPr>
          <p:nvPr/>
        </p:nvSpPr>
        <p:spPr bwMode="auto">
          <a:xfrm>
            <a:off x="1136650" y="256381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y</a:t>
            </a:r>
          </a:p>
        </p:txBody>
      </p:sp>
      <p:sp>
        <p:nvSpPr>
          <p:cNvPr id="407558" name="Text Box 6"/>
          <p:cNvSpPr txBox="1">
            <a:spLocks noChangeArrowheads="1"/>
          </p:cNvSpPr>
          <p:nvPr/>
        </p:nvSpPr>
        <p:spPr bwMode="auto">
          <a:xfrm>
            <a:off x="1136650" y="148431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x</a:t>
            </a:r>
          </a:p>
        </p:txBody>
      </p:sp>
      <p:sp>
        <p:nvSpPr>
          <p:cNvPr id="407560" name="Text Box 8"/>
          <p:cNvSpPr txBox="1">
            <a:spLocks noChangeArrowheads="1"/>
          </p:cNvSpPr>
          <p:nvPr/>
        </p:nvSpPr>
        <p:spPr bwMode="auto">
          <a:xfrm>
            <a:off x="2490788" y="3868738"/>
            <a:ext cx="395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x'</a:t>
            </a:r>
          </a:p>
        </p:txBody>
      </p:sp>
      <p:sp>
        <p:nvSpPr>
          <p:cNvPr id="407561" name="Text Box 9"/>
          <p:cNvSpPr txBox="1">
            <a:spLocks noChangeArrowheads="1"/>
          </p:cNvSpPr>
          <p:nvPr/>
        </p:nvSpPr>
        <p:spPr bwMode="auto">
          <a:xfrm>
            <a:off x="4500563" y="57245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x</a:t>
            </a:r>
          </a:p>
        </p:txBody>
      </p:sp>
      <p:sp>
        <p:nvSpPr>
          <p:cNvPr id="407562" name="Text Box 10"/>
          <p:cNvSpPr txBox="1">
            <a:spLocks noChangeArrowheads="1"/>
          </p:cNvSpPr>
          <p:nvPr/>
        </p:nvSpPr>
        <p:spPr bwMode="auto">
          <a:xfrm>
            <a:off x="7050088" y="574833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y</a:t>
            </a:r>
          </a:p>
        </p:txBody>
      </p:sp>
      <p:sp>
        <p:nvSpPr>
          <p:cNvPr id="407563" name="Text Box 11"/>
          <p:cNvSpPr txBox="1">
            <a:spLocks noChangeArrowheads="1"/>
          </p:cNvSpPr>
          <p:nvPr/>
        </p:nvSpPr>
        <p:spPr bwMode="auto">
          <a:xfrm>
            <a:off x="5053013" y="3865563"/>
            <a:ext cx="395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y'</a:t>
            </a:r>
          </a:p>
        </p:txBody>
      </p:sp>
      <p:pic>
        <p:nvPicPr>
          <p:cNvPr id="407565" name="Picture 13" descr="2D2b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76"/>
          <a:stretch>
            <a:fillRect/>
          </a:stretch>
        </p:blipFill>
        <p:spPr bwMode="auto">
          <a:xfrm>
            <a:off x="2254250" y="3209925"/>
            <a:ext cx="5397500" cy="316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7566" name="Line 14"/>
          <p:cNvSpPr>
            <a:spLocks noChangeShapeType="1"/>
          </p:cNvSpPr>
          <p:nvPr/>
        </p:nvSpPr>
        <p:spPr bwMode="auto">
          <a:xfrm>
            <a:off x="4948238" y="865188"/>
            <a:ext cx="0" cy="72072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6"/>
          <p:cNvSpPr>
            <a:spLocks noChangeArrowheads="1"/>
          </p:cNvSpPr>
          <p:nvPr/>
        </p:nvSpPr>
        <p:spPr bwMode="auto">
          <a:xfrm rot="18909297">
            <a:off x="4846589" y="4993485"/>
            <a:ext cx="2726730" cy="79462"/>
          </a:xfrm>
          <a:prstGeom prst="ellipse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" name="Oval 6"/>
          <p:cNvSpPr>
            <a:spLocks noChangeArrowheads="1"/>
          </p:cNvSpPr>
          <p:nvPr/>
        </p:nvSpPr>
        <p:spPr bwMode="auto">
          <a:xfrm rot="19286123">
            <a:off x="3126755" y="4875731"/>
            <a:ext cx="1086062" cy="272998"/>
          </a:xfrm>
          <a:prstGeom prst="ellipse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P. Gerhard, GSI Betriebsworkshop, Januar 2016</a:t>
            </a:r>
            <a:endParaRPr lang="en-US" altLang="de-DE" i="0"/>
          </a:p>
        </p:txBody>
      </p:sp>
      <p:sp>
        <p:nvSpPr>
          <p:cNvPr id="13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895C3D-782C-4C76-A78B-E606DF86E816}" type="slidenum">
              <a:rPr lang="en-US" altLang="de-DE"/>
              <a:pPr/>
              <a:t>25</a:t>
            </a:fld>
            <a:endParaRPr lang="en-US" altLang="de-DE"/>
          </a:p>
        </p:txBody>
      </p:sp>
      <p:pic>
        <p:nvPicPr>
          <p:cNvPr id="408578" name="Picture 2" descr="2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889000"/>
            <a:ext cx="73914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8579" name="Rectangle 3"/>
          <p:cNvSpPr>
            <a:spLocks noGrp="1" noChangeArrowheads="1"/>
          </p:cNvSpPr>
          <p:nvPr>
            <p:ph type="title"/>
          </p:nvPr>
        </p:nvSpPr>
        <p:spPr>
          <a:xfrm>
            <a:off x="744538" y="0"/>
            <a:ext cx="8420100" cy="720725"/>
          </a:xfrm>
        </p:spPr>
        <p:txBody>
          <a:bodyPr/>
          <a:lstStyle/>
          <a:p>
            <a:r>
              <a:rPr lang="en-US" altLang="de-DE" sz="3200" b="1">
                <a:solidFill>
                  <a:schemeClr val="tx1"/>
                </a:solidFill>
              </a:rPr>
              <a:t>Eigenschaften der Emittanz</a:t>
            </a:r>
          </a:p>
        </p:txBody>
      </p:sp>
      <p:sp>
        <p:nvSpPr>
          <p:cNvPr id="408581" name="Text Box 5"/>
          <p:cNvSpPr txBox="1">
            <a:spLocks noChangeArrowheads="1"/>
          </p:cNvSpPr>
          <p:nvPr/>
        </p:nvSpPr>
        <p:spPr bwMode="auto">
          <a:xfrm>
            <a:off x="1136650" y="256381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y</a:t>
            </a:r>
          </a:p>
        </p:txBody>
      </p:sp>
      <p:sp>
        <p:nvSpPr>
          <p:cNvPr id="408582" name="Text Box 6"/>
          <p:cNvSpPr txBox="1">
            <a:spLocks noChangeArrowheads="1"/>
          </p:cNvSpPr>
          <p:nvPr/>
        </p:nvSpPr>
        <p:spPr bwMode="auto">
          <a:xfrm>
            <a:off x="1136650" y="148431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x</a:t>
            </a:r>
          </a:p>
        </p:txBody>
      </p:sp>
      <p:sp>
        <p:nvSpPr>
          <p:cNvPr id="408584" name="Text Box 8"/>
          <p:cNvSpPr txBox="1">
            <a:spLocks noChangeArrowheads="1"/>
          </p:cNvSpPr>
          <p:nvPr/>
        </p:nvSpPr>
        <p:spPr bwMode="auto">
          <a:xfrm>
            <a:off x="2490788" y="3868738"/>
            <a:ext cx="395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x'</a:t>
            </a:r>
          </a:p>
        </p:txBody>
      </p:sp>
      <p:sp>
        <p:nvSpPr>
          <p:cNvPr id="408585" name="Text Box 9"/>
          <p:cNvSpPr txBox="1">
            <a:spLocks noChangeArrowheads="1"/>
          </p:cNvSpPr>
          <p:nvPr/>
        </p:nvSpPr>
        <p:spPr bwMode="auto">
          <a:xfrm>
            <a:off x="4500563" y="57245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x</a:t>
            </a:r>
          </a:p>
        </p:txBody>
      </p:sp>
      <p:sp>
        <p:nvSpPr>
          <p:cNvPr id="408586" name="Text Box 10"/>
          <p:cNvSpPr txBox="1">
            <a:spLocks noChangeArrowheads="1"/>
          </p:cNvSpPr>
          <p:nvPr/>
        </p:nvSpPr>
        <p:spPr bwMode="auto">
          <a:xfrm>
            <a:off x="7050088" y="574833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y</a:t>
            </a:r>
          </a:p>
        </p:txBody>
      </p:sp>
      <p:sp>
        <p:nvSpPr>
          <p:cNvPr id="408587" name="Text Box 11"/>
          <p:cNvSpPr txBox="1">
            <a:spLocks noChangeArrowheads="1"/>
          </p:cNvSpPr>
          <p:nvPr/>
        </p:nvSpPr>
        <p:spPr bwMode="auto">
          <a:xfrm>
            <a:off x="5053013" y="3865563"/>
            <a:ext cx="395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y'</a:t>
            </a:r>
          </a:p>
        </p:txBody>
      </p:sp>
      <p:pic>
        <p:nvPicPr>
          <p:cNvPr id="408589" name="Picture 13" descr="2D2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26"/>
          <a:stretch>
            <a:fillRect/>
          </a:stretch>
        </p:blipFill>
        <p:spPr bwMode="auto">
          <a:xfrm>
            <a:off x="2254250" y="3209925"/>
            <a:ext cx="5397500" cy="315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8590" name="Line 14"/>
          <p:cNvSpPr>
            <a:spLocks noChangeShapeType="1"/>
          </p:cNvSpPr>
          <p:nvPr/>
        </p:nvSpPr>
        <p:spPr bwMode="auto">
          <a:xfrm>
            <a:off x="5922963" y="865188"/>
            <a:ext cx="0" cy="72072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6"/>
          <p:cNvSpPr>
            <a:spLocks noChangeArrowheads="1"/>
          </p:cNvSpPr>
          <p:nvPr/>
        </p:nvSpPr>
        <p:spPr bwMode="auto">
          <a:xfrm rot="18909297">
            <a:off x="2590206" y="4993485"/>
            <a:ext cx="2726730" cy="79462"/>
          </a:xfrm>
          <a:prstGeom prst="ellipse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" name="Oval 6"/>
          <p:cNvSpPr>
            <a:spLocks noChangeArrowheads="1"/>
          </p:cNvSpPr>
          <p:nvPr/>
        </p:nvSpPr>
        <p:spPr bwMode="auto">
          <a:xfrm rot="13484513">
            <a:off x="2633612" y="4985243"/>
            <a:ext cx="2702457" cy="104027"/>
          </a:xfrm>
          <a:prstGeom prst="ellipse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" name="Oval 6"/>
          <p:cNvSpPr>
            <a:spLocks noChangeArrowheads="1"/>
          </p:cNvSpPr>
          <p:nvPr/>
        </p:nvSpPr>
        <p:spPr bwMode="auto">
          <a:xfrm rot="16200000">
            <a:off x="3012184" y="4955632"/>
            <a:ext cx="1882774" cy="143720"/>
          </a:xfrm>
          <a:prstGeom prst="ellipse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" name="Oval 6"/>
          <p:cNvSpPr>
            <a:spLocks noChangeArrowheads="1"/>
          </p:cNvSpPr>
          <p:nvPr/>
        </p:nvSpPr>
        <p:spPr bwMode="auto">
          <a:xfrm rot="13204092">
            <a:off x="882168" y="4900959"/>
            <a:ext cx="1052161" cy="253067"/>
          </a:xfrm>
          <a:prstGeom prst="ellipse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" name="Oval 6"/>
          <p:cNvSpPr>
            <a:spLocks noChangeArrowheads="1"/>
          </p:cNvSpPr>
          <p:nvPr/>
        </p:nvSpPr>
        <p:spPr bwMode="auto">
          <a:xfrm rot="16200000">
            <a:off x="1036459" y="4840965"/>
            <a:ext cx="743578" cy="396907"/>
          </a:xfrm>
          <a:prstGeom prst="ellipse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" name="Oval 6"/>
          <p:cNvSpPr>
            <a:spLocks noChangeArrowheads="1"/>
          </p:cNvSpPr>
          <p:nvPr/>
        </p:nvSpPr>
        <p:spPr bwMode="auto">
          <a:xfrm rot="19286123">
            <a:off x="865216" y="4903684"/>
            <a:ext cx="1086062" cy="272998"/>
          </a:xfrm>
          <a:prstGeom prst="ellipse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P. Gerhard, GSI Betriebsworkshop, Januar 2016</a:t>
            </a:r>
            <a:endParaRPr lang="en-US" altLang="de-DE" i="0"/>
          </a:p>
        </p:txBody>
      </p:sp>
      <p:sp>
        <p:nvSpPr>
          <p:cNvPr id="16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360E15-F1C7-4965-88D6-F97715BD8F39}" type="slidenum">
              <a:rPr lang="en-US" altLang="de-DE"/>
              <a:pPr/>
              <a:t>26</a:t>
            </a:fld>
            <a:endParaRPr lang="en-US" altLang="de-DE"/>
          </a:p>
        </p:txBody>
      </p:sp>
      <p:pic>
        <p:nvPicPr>
          <p:cNvPr id="410641" name="Picture 17" descr="2D2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26"/>
          <a:stretch>
            <a:fillRect/>
          </a:stretch>
        </p:blipFill>
        <p:spPr bwMode="auto">
          <a:xfrm>
            <a:off x="0" y="3209925"/>
            <a:ext cx="5397500" cy="315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26" name="Picture 2" descr="2D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889000"/>
            <a:ext cx="73914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627" name="Rectangle 3"/>
          <p:cNvSpPr>
            <a:spLocks noGrp="1" noChangeArrowheads="1"/>
          </p:cNvSpPr>
          <p:nvPr>
            <p:ph type="title"/>
          </p:nvPr>
        </p:nvSpPr>
        <p:spPr>
          <a:xfrm>
            <a:off x="744538" y="0"/>
            <a:ext cx="8420100" cy="720725"/>
          </a:xfrm>
        </p:spPr>
        <p:txBody>
          <a:bodyPr/>
          <a:lstStyle/>
          <a:p>
            <a:r>
              <a:rPr lang="en-US" altLang="de-DE" sz="3200" b="1">
                <a:solidFill>
                  <a:schemeClr val="tx1"/>
                </a:solidFill>
              </a:rPr>
              <a:t>Eigenschaften der Emittanz</a:t>
            </a:r>
          </a:p>
        </p:txBody>
      </p:sp>
      <p:sp>
        <p:nvSpPr>
          <p:cNvPr id="410629" name="Text Box 5"/>
          <p:cNvSpPr txBox="1">
            <a:spLocks noChangeArrowheads="1"/>
          </p:cNvSpPr>
          <p:nvPr/>
        </p:nvSpPr>
        <p:spPr bwMode="auto">
          <a:xfrm>
            <a:off x="1136650" y="256381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y</a:t>
            </a:r>
          </a:p>
        </p:txBody>
      </p:sp>
      <p:sp>
        <p:nvSpPr>
          <p:cNvPr id="410630" name="Text Box 6"/>
          <p:cNvSpPr txBox="1">
            <a:spLocks noChangeArrowheads="1"/>
          </p:cNvSpPr>
          <p:nvPr/>
        </p:nvSpPr>
        <p:spPr bwMode="auto">
          <a:xfrm>
            <a:off x="1136650" y="148431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x</a:t>
            </a:r>
          </a:p>
        </p:txBody>
      </p:sp>
      <p:sp>
        <p:nvSpPr>
          <p:cNvPr id="410631" name="Text Box 7"/>
          <p:cNvSpPr txBox="1">
            <a:spLocks noChangeArrowheads="1"/>
          </p:cNvSpPr>
          <p:nvPr/>
        </p:nvSpPr>
        <p:spPr bwMode="auto">
          <a:xfrm>
            <a:off x="228600" y="3868738"/>
            <a:ext cx="395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x'</a:t>
            </a:r>
          </a:p>
        </p:txBody>
      </p:sp>
      <p:sp>
        <p:nvSpPr>
          <p:cNvPr id="410632" name="Text Box 8"/>
          <p:cNvSpPr txBox="1">
            <a:spLocks noChangeArrowheads="1"/>
          </p:cNvSpPr>
          <p:nvPr/>
        </p:nvSpPr>
        <p:spPr bwMode="auto">
          <a:xfrm>
            <a:off x="2238375" y="57245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x</a:t>
            </a:r>
          </a:p>
        </p:txBody>
      </p:sp>
      <p:sp>
        <p:nvSpPr>
          <p:cNvPr id="410633" name="Text Box 9"/>
          <p:cNvSpPr txBox="1">
            <a:spLocks noChangeArrowheads="1"/>
          </p:cNvSpPr>
          <p:nvPr/>
        </p:nvSpPr>
        <p:spPr bwMode="auto">
          <a:xfrm>
            <a:off x="4787900" y="574833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y</a:t>
            </a:r>
          </a:p>
        </p:txBody>
      </p:sp>
      <p:sp>
        <p:nvSpPr>
          <p:cNvPr id="410634" name="Text Box 10"/>
          <p:cNvSpPr txBox="1">
            <a:spLocks noChangeArrowheads="1"/>
          </p:cNvSpPr>
          <p:nvPr/>
        </p:nvSpPr>
        <p:spPr bwMode="auto">
          <a:xfrm>
            <a:off x="2790825" y="3865563"/>
            <a:ext cx="395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y'</a:t>
            </a:r>
          </a:p>
        </p:txBody>
      </p:sp>
      <p:sp>
        <p:nvSpPr>
          <p:cNvPr id="410636" name="Text Box 12"/>
          <p:cNvSpPr txBox="1">
            <a:spLocks noChangeArrowheads="1"/>
          </p:cNvSpPr>
          <p:nvPr/>
        </p:nvSpPr>
        <p:spPr bwMode="auto">
          <a:xfrm>
            <a:off x="5986463" y="4294188"/>
            <a:ext cx="34004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Fläche der Ellipsen</a:t>
            </a:r>
          </a:p>
          <a:p>
            <a:r>
              <a:rPr lang="en-GB" altLang="de-DE"/>
              <a:t>bleibt konstant!</a:t>
            </a:r>
          </a:p>
          <a:p>
            <a:r>
              <a:rPr lang="en-GB" altLang="de-DE"/>
              <a:t>(Liouville)</a:t>
            </a:r>
          </a:p>
          <a:p>
            <a:r>
              <a:rPr lang="en-GB" altLang="de-DE" sz="1200"/>
              <a:t>Exakt: </a:t>
            </a:r>
          </a:p>
          <a:p>
            <a:r>
              <a:rPr lang="en-GB" altLang="de-DE" sz="1200"/>
              <a:t>Volumen des 6D-Phasenraumes bleibt konstant</a:t>
            </a:r>
          </a:p>
        </p:txBody>
      </p:sp>
      <p:sp>
        <p:nvSpPr>
          <p:cNvPr id="410642" name="Line 18"/>
          <p:cNvSpPr>
            <a:spLocks noChangeShapeType="1"/>
          </p:cNvSpPr>
          <p:nvPr/>
        </p:nvSpPr>
        <p:spPr bwMode="auto">
          <a:xfrm>
            <a:off x="4102100" y="865188"/>
            <a:ext cx="0" cy="72072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0643" name="Line 19"/>
          <p:cNvSpPr>
            <a:spLocks noChangeShapeType="1"/>
          </p:cNvSpPr>
          <p:nvPr/>
        </p:nvSpPr>
        <p:spPr bwMode="auto">
          <a:xfrm>
            <a:off x="4948238" y="865188"/>
            <a:ext cx="0" cy="72072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0644" name="Line 20"/>
          <p:cNvSpPr>
            <a:spLocks noChangeShapeType="1"/>
          </p:cNvSpPr>
          <p:nvPr/>
        </p:nvSpPr>
        <p:spPr bwMode="auto">
          <a:xfrm>
            <a:off x="5921375" y="865188"/>
            <a:ext cx="0" cy="72072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6"/>
          <p:cNvSpPr>
            <a:spLocks noChangeArrowheads="1"/>
          </p:cNvSpPr>
          <p:nvPr/>
        </p:nvSpPr>
        <p:spPr bwMode="auto">
          <a:xfrm>
            <a:off x="2886075" y="4976813"/>
            <a:ext cx="1581150" cy="85957"/>
          </a:xfrm>
          <a:prstGeom prst="ellipse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" name="Oval 6"/>
          <p:cNvSpPr>
            <a:spLocks noChangeArrowheads="1"/>
          </p:cNvSpPr>
          <p:nvPr/>
        </p:nvSpPr>
        <p:spPr bwMode="auto">
          <a:xfrm>
            <a:off x="5538788" y="4976929"/>
            <a:ext cx="1362075" cy="123709"/>
          </a:xfrm>
          <a:prstGeom prst="ellipse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P. Gerhard, GSI Betriebsworkshop, Januar 2016</a:t>
            </a:r>
            <a:endParaRPr lang="en-US" altLang="de-DE" i="0"/>
          </a:p>
        </p:txBody>
      </p:sp>
      <p:sp>
        <p:nvSpPr>
          <p:cNvPr id="13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375D58-AB29-47AA-A2E5-A61EA9F3D116}" type="slidenum">
              <a:rPr lang="en-US" altLang="de-DE"/>
              <a:pPr/>
              <a:t>27</a:t>
            </a:fld>
            <a:endParaRPr lang="en-US" altLang="de-DE"/>
          </a:p>
        </p:txBody>
      </p:sp>
      <p:pic>
        <p:nvPicPr>
          <p:cNvPr id="409602" name="Picture 2" descr="2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889000"/>
            <a:ext cx="73914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03" name="Rectangle 3"/>
          <p:cNvSpPr>
            <a:spLocks noGrp="1" noChangeArrowheads="1"/>
          </p:cNvSpPr>
          <p:nvPr>
            <p:ph type="title"/>
          </p:nvPr>
        </p:nvSpPr>
        <p:spPr>
          <a:xfrm>
            <a:off x="744538" y="0"/>
            <a:ext cx="8420100" cy="720725"/>
          </a:xfrm>
        </p:spPr>
        <p:txBody>
          <a:bodyPr/>
          <a:lstStyle/>
          <a:p>
            <a:r>
              <a:rPr lang="en-US" altLang="de-DE" sz="3200" b="1">
                <a:solidFill>
                  <a:schemeClr val="tx1"/>
                </a:solidFill>
              </a:rPr>
              <a:t>Eigenschaften der Emittanz</a:t>
            </a:r>
          </a:p>
        </p:txBody>
      </p:sp>
      <p:sp>
        <p:nvSpPr>
          <p:cNvPr id="409605" name="Text Box 5"/>
          <p:cNvSpPr txBox="1">
            <a:spLocks noChangeArrowheads="1"/>
          </p:cNvSpPr>
          <p:nvPr/>
        </p:nvSpPr>
        <p:spPr bwMode="auto">
          <a:xfrm>
            <a:off x="1136650" y="256381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y</a:t>
            </a:r>
          </a:p>
        </p:txBody>
      </p:sp>
      <p:sp>
        <p:nvSpPr>
          <p:cNvPr id="409606" name="Text Box 6"/>
          <p:cNvSpPr txBox="1">
            <a:spLocks noChangeArrowheads="1"/>
          </p:cNvSpPr>
          <p:nvPr/>
        </p:nvSpPr>
        <p:spPr bwMode="auto">
          <a:xfrm>
            <a:off x="1136650" y="148431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x</a:t>
            </a:r>
          </a:p>
        </p:txBody>
      </p:sp>
      <p:sp>
        <p:nvSpPr>
          <p:cNvPr id="409608" name="Text Box 8"/>
          <p:cNvSpPr txBox="1">
            <a:spLocks noChangeArrowheads="1"/>
          </p:cNvSpPr>
          <p:nvPr/>
        </p:nvSpPr>
        <p:spPr bwMode="auto">
          <a:xfrm>
            <a:off x="2490788" y="3868738"/>
            <a:ext cx="395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x'</a:t>
            </a:r>
          </a:p>
        </p:txBody>
      </p:sp>
      <p:sp>
        <p:nvSpPr>
          <p:cNvPr id="409609" name="Text Box 9"/>
          <p:cNvSpPr txBox="1">
            <a:spLocks noChangeArrowheads="1"/>
          </p:cNvSpPr>
          <p:nvPr/>
        </p:nvSpPr>
        <p:spPr bwMode="auto">
          <a:xfrm>
            <a:off x="4500563" y="57245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x</a:t>
            </a:r>
          </a:p>
        </p:txBody>
      </p:sp>
      <p:sp>
        <p:nvSpPr>
          <p:cNvPr id="409610" name="Text Box 10"/>
          <p:cNvSpPr txBox="1">
            <a:spLocks noChangeArrowheads="1"/>
          </p:cNvSpPr>
          <p:nvPr/>
        </p:nvSpPr>
        <p:spPr bwMode="auto">
          <a:xfrm>
            <a:off x="7050088" y="574833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y</a:t>
            </a:r>
          </a:p>
        </p:txBody>
      </p:sp>
      <p:sp>
        <p:nvSpPr>
          <p:cNvPr id="409611" name="Text Box 11"/>
          <p:cNvSpPr txBox="1">
            <a:spLocks noChangeArrowheads="1"/>
          </p:cNvSpPr>
          <p:nvPr/>
        </p:nvSpPr>
        <p:spPr bwMode="auto">
          <a:xfrm>
            <a:off x="5053013" y="3865563"/>
            <a:ext cx="395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y'</a:t>
            </a:r>
          </a:p>
        </p:txBody>
      </p:sp>
      <p:pic>
        <p:nvPicPr>
          <p:cNvPr id="409612" name="Picture 12" descr="2D2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0"/>
          <a:stretch>
            <a:fillRect/>
          </a:stretch>
        </p:blipFill>
        <p:spPr bwMode="auto">
          <a:xfrm>
            <a:off x="2254250" y="3209925"/>
            <a:ext cx="5397500" cy="317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15" name="Line 15"/>
          <p:cNvSpPr>
            <a:spLocks noChangeShapeType="1"/>
          </p:cNvSpPr>
          <p:nvPr/>
        </p:nvSpPr>
        <p:spPr bwMode="auto">
          <a:xfrm>
            <a:off x="7945438" y="865188"/>
            <a:ext cx="0" cy="72072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P. Gerhard, GSI Betriebsworkshop, Januar 2016</a:t>
            </a:r>
            <a:endParaRPr lang="en-US" altLang="de-DE" i="0"/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028F46-C1AF-4832-A877-C490DF66F83F}" type="slidenum">
              <a:rPr lang="en-US" altLang="de-DE"/>
              <a:pPr/>
              <a:t>28</a:t>
            </a:fld>
            <a:endParaRPr lang="en-US" altLang="de-DE"/>
          </a:p>
        </p:txBody>
      </p:sp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44538" y="0"/>
            <a:ext cx="8420100" cy="720725"/>
          </a:xfrm>
        </p:spPr>
        <p:txBody>
          <a:bodyPr/>
          <a:lstStyle/>
          <a:p>
            <a:r>
              <a:rPr lang="en-US" altLang="de-DE" sz="3200" b="1">
                <a:solidFill>
                  <a:schemeClr val="tx1"/>
                </a:solidFill>
              </a:rPr>
              <a:t>Beispiel HLI</a:t>
            </a:r>
          </a:p>
        </p:txBody>
      </p:sp>
      <p:pic>
        <p:nvPicPr>
          <p:cNvPr id="395269" name="Picture 5" descr="HLSEsol01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1" b="17088"/>
          <a:stretch>
            <a:fillRect/>
          </a:stretch>
        </p:blipFill>
        <p:spPr bwMode="auto">
          <a:xfrm>
            <a:off x="0" y="1038225"/>
            <a:ext cx="9906000" cy="479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5270" name="Line 6"/>
          <p:cNvSpPr>
            <a:spLocks noChangeShapeType="1"/>
          </p:cNvSpPr>
          <p:nvPr/>
        </p:nvSpPr>
        <p:spPr bwMode="auto">
          <a:xfrm>
            <a:off x="6337300" y="2846388"/>
            <a:ext cx="0" cy="72072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5271" name="Line 7"/>
          <p:cNvSpPr>
            <a:spLocks noChangeShapeType="1"/>
          </p:cNvSpPr>
          <p:nvPr/>
        </p:nvSpPr>
        <p:spPr bwMode="auto">
          <a:xfrm>
            <a:off x="7896225" y="2846388"/>
            <a:ext cx="0" cy="72072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5272" name="Line 8"/>
          <p:cNvSpPr>
            <a:spLocks noChangeShapeType="1"/>
          </p:cNvSpPr>
          <p:nvPr/>
        </p:nvSpPr>
        <p:spPr bwMode="auto">
          <a:xfrm>
            <a:off x="1498600" y="2846388"/>
            <a:ext cx="0" cy="72072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5273" name="Text Box 9"/>
          <p:cNvSpPr txBox="1">
            <a:spLocks noChangeArrowheads="1"/>
          </p:cNvSpPr>
          <p:nvPr/>
        </p:nvSpPr>
        <p:spPr bwMode="auto">
          <a:xfrm>
            <a:off x="1038225" y="1952625"/>
            <a:ext cx="8937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sz="1600"/>
              <a:t>Doppel-</a:t>
            </a:r>
          </a:p>
          <a:p>
            <a:r>
              <a:rPr lang="en-GB" altLang="de-DE" sz="1600"/>
              <a:t>waist</a:t>
            </a:r>
          </a:p>
        </p:txBody>
      </p:sp>
      <p:sp>
        <p:nvSpPr>
          <p:cNvPr id="395274" name="Text Box 10"/>
          <p:cNvSpPr txBox="1">
            <a:spLocks noChangeArrowheads="1"/>
          </p:cNvSpPr>
          <p:nvPr/>
        </p:nvSpPr>
        <p:spPr bwMode="auto">
          <a:xfrm>
            <a:off x="5451475" y="1952625"/>
            <a:ext cx="17637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sz="1600"/>
              <a:t>x-Fokus</a:t>
            </a:r>
          </a:p>
          <a:p>
            <a:r>
              <a:rPr lang="en-GB" altLang="de-DE" sz="1600"/>
              <a:t>Ladungstrennung</a:t>
            </a:r>
          </a:p>
        </p:txBody>
      </p:sp>
      <p:sp>
        <p:nvSpPr>
          <p:cNvPr id="395275" name="Text Box 11"/>
          <p:cNvSpPr txBox="1">
            <a:spLocks noChangeArrowheads="1"/>
          </p:cNvSpPr>
          <p:nvPr/>
        </p:nvSpPr>
        <p:spPr bwMode="auto">
          <a:xfrm>
            <a:off x="7440613" y="1952625"/>
            <a:ext cx="8366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sz="1600"/>
              <a:t>rund,</a:t>
            </a:r>
          </a:p>
          <a:p>
            <a:r>
              <a:rPr lang="en-GB" altLang="de-DE" sz="1600"/>
              <a:t>parallel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6"/>
          <p:cNvSpPr>
            <a:spLocks noChangeArrowheads="1"/>
          </p:cNvSpPr>
          <p:nvPr/>
        </p:nvSpPr>
        <p:spPr bwMode="auto">
          <a:xfrm>
            <a:off x="3086100" y="4148138"/>
            <a:ext cx="895350" cy="176212"/>
          </a:xfrm>
          <a:prstGeom prst="ellipse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714375" y="4140994"/>
            <a:ext cx="1085849" cy="183356"/>
          </a:xfrm>
          <a:prstGeom prst="ellipse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P. Gerhard, GSI Betriebsworkshop, Januar 2016</a:t>
            </a:r>
            <a:endParaRPr lang="en-US" altLang="de-DE" i="0"/>
          </a:p>
        </p:txBody>
      </p:sp>
      <p:sp>
        <p:nvSpPr>
          <p:cNvPr id="16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275AFA-3710-440D-B143-1B65F0AD697B}" type="slidenum">
              <a:rPr lang="en-US" altLang="de-DE"/>
              <a:pPr/>
              <a:t>29</a:t>
            </a:fld>
            <a:endParaRPr lang="en-US" altLang="de-DE"/>
          </a:p>
        </p:txBody>
      </p:sp>
      <p:sp>
        <p:nvSpPr>
          <p:cNvPr id="417829" name="Freeform 37"/>
          <p:cNvSpPr>
            <a:spLocks/>
          </p:cNvSpPr>
          <p:nvPr/>
        </p:nvSpPr>
        <p:spPr bwMode="auto">
          <a:xfrm>
            <a:off x="3271838" y="3187700"/>
            <a:ext cx="525462" cy="2100263"/>
          </a:xfrm>
          <a:custGeom>
            <a:avLst/>
            <a:gdLst>
              <a:gd name="T0" fmla="*/ 0 w 331"/>
              <a:gd name="T1" fmla="*/ 667 h 1323"/>
              <a:gd name="T2" fmla="*/ 331 w 331"/>
              <a:gd name="T3" fmla="*/ 0 h 1323"/>
              <a:gd name="T4" fmla="*/ 331 w 331"/>
              <a:gd name="T5" fmla="*/ 667 h 1323"/>
              <a:gd name="T6" fmla="*/ 0 w 331"/>
              <a:gd name="T7" fmla="*/ 1323 h 1323"/>
              <a:gd name="T8" fmla="*/ 0 w 331"/>
              <a:gd name="T9" fmla="*/ 667 h 1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1" h="1323">
                <a:moveTo>
                  <a:pt x="0" y="667"/>
                </a:moveTo>
                <a:lnTo>
                  <a:pt x="331" y="0"/>
                </a:lnTo>
                <a:lnTo>
                  <a:pt x="331" y="667"/>
                </a:lnTo>
                <a:lnTo>
                  <a:pt x="0" y="1323"/>
                </a:lnTo>
                <a:lnTo>
                  <a:pt x="0" y="667"/>
                </a:lnTo>
                <a:close/>
              </a:path>
            </a:pathLst>
          </a:custGeom>
          <a:noFill/>
          <a:ln w="38100" cap="flat" cmpd="sng">
            <a:solidFill>
              <a:srgbClr val="00FF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7828" name="Freeform 36"/>
          <p:cNvSpPr>
            <a:spLocks/>
          </p:cNvSpPr>
          <p:nvPr/>
        </p:nvSpPr>
        <p:spPr bwMode="auto">
          <a:xfrm>
            <a:off x="998538" y="3182938"/>
            <a:ext cx="525462" cy="2100262"/>
          </a:xfrm>
          <a:custGeom>
            <a:avLst/>
            <a:gdLst>
              <a:gd name="T0" fmla="*/ 0 w 331"/>
              <a:gd name="T1" fmla="*/ 667 h 1323"/>
              <a:gd name="T2" fmla="*/ 331 w 331"/>
              <a:gd name="T3" fmla="*/ 0 h 1323"/>
              <a:gd name="T4" fmla="*/ 331 w 331"/>
              <a:gd name="T5" fmla="*/ 667 h 1323"/>
              <a:gd name="T6" fmla="*/ 0 w 331"/>
              <a:gd name="T7" fmla="*/ 1323 h 1323"/>
              <a:gd name="T8" fmla="*/ 0 w 331"/>
              <a:gd name="T9" fmla="*/ 667 h 1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1" h="1323">
                <a:moveTo>
                  <a:pt x="0" y="667"/>
                </a:moveTo>
                <a:lnTo>
                  <a:pt x="331" y="0"/>
                </a:lnTo>
                <a:lnTo>
                  <a:pt x="331" y="667"/>
                </a:lnTo>
                <a:lnTo>
                  <a:pt x="0" y="1323"/>
                </a:lnTo>
                <a:lnTo>
                  <a:pt x="0" y="667"/>
                </a:lnTo>
                <a:close/>
              </a:path>
            </a:pathLst>
          </a:custGeom>
          <a:noFill/>
          <a:ln w="38100" cap="flat" cmpd="sng">
            <a:solidFill>
              <a:srgbClr val="00FF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7826" name="Rectangle 34"/>
          <p:cNvSpPr>
            <a:spLocks noChangeArrowheads="1"/>
          </p:cNvSpPr>
          <p:nvPr/>
        </p:nvSpPr>
        <p:spPr bwMode="auto">
          <a:xfrm>
            <a:off x="3022600" y="1379538"/>
            <a:ext cx="1490663" cy="37306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44538" y="0"/>
            <a:ext cx="8420100" cy="720725"/>
          </a:xfrm>
        </p:spPr>
        <p:txBody>
          <a:bodyPr/>
          <a:lstStyle/>
          <a:p>
            <a:r>
              <a:rPr lang="en-US" altLang="de-DE" sz="3200" b="1">
                <a:solidFill>
                  <a:schemeClr val="tx1"/>
                </a:solidFill>
              </a:rPr>
              <a:t>Akzeptanz</a:t>
            </a:r>
          </a:p>
        </p:txBody>
      </p:sp>
      <p:sp>
        <p:nvSpPr>
          <p:cNvPr id="417816" name="Text Box 24"/>
          <p:cNvSpPr txBox="1">
            <a:spLocks noChangeArrowheads="1"/>
          </p:cNvSpPr>
          <p:nvPr/>
        </p:nvSpPr>
        <p:spPr bwMode="auto">
          <a:xfrm>
            <a:off x="5048250" y="450215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y</a:t>
            </a:r>
          </a:p>
        </p:txBody>
      </p:sp>
      <p:sp>
        <p:nvSpPr>
          <p:cNvPr id="417817" name="Text Box 25"/>
          <p:cNvSpPr txBox="1">
            <a:spLocks noChangeArrowheads="1"/>
          </p:cNvSpPr>
          <p:nvPr/>
        </p:nvSpPr>
        <p:spPr bwMode="auto">
          <a:xfrm>
            <a:off x="5048250" y="342265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x</a:t>
            </a:r>
          </a:p>
        </p:txBody>
      </p:sp>
      <p:sp>
        <p:nvSpPr>
          <p:cNvPr id="417818" name="Text Box 26"/>
          <p:cNvSpPr txBox="1">
            <a:spLocks noChangeArrowheads="1"/>
          </p:cNvSpPr>
          <p:nvPr/>
        </p:nvSpPr>
        <p:spPr bwMode="auto">
          <a:xfrm>
            <a:off x="2971800" y="1317625"/>
            <a:ext cx="3267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Akzeptanz </a:t>
            </a:r>
            <a:r>
              <a:rPr lang="en-GB" altLang="de-DE">
                <a:cs typeface="Arial" charset="0"/>
                <a:sym typeface="Symbol" pitchFamily="18" charset="2"/>
              </a:rPr>
              <a:t>↔</a:t>
            </a:r>
            <a:r>
              <a:rPr lang="en-GB" altLang="de-DE">
                <a:sym typeface="Symbol" pitchFamily="18" charset="2"/>
              </a:rPr>
              <a:t> Emittanz</a:t>
            </a:r>
          </a:p>
        </p:txBody>
      </p:sp>
      <p:sp>
        <p:nvSpPr>
          <p:cNvPr id="417819" name="Rectangle 27"/>
          <p:cNvSpPr>
            <a:spLocks noChangeArrowheads="1"/>
          </p:cNvSpPr>
          <p:nvPr/>
        </p:nvSpPr>
        <p:spPr bwMode="auto">
          <a:xfrm>
            <a:off x="3378200" y="876300"/>
            <a:ext cx="3286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>
                <a:sym typeface="Symbol" pitchFamily="18" charset="2"/>
              </a:rPr>
              <a:t>Apertur</a:t>
            </a:r>
            <a:r>
              <a:rPr lang="en-GB" altLang="de-DE"/>
              <a:t> </a:t>
            </a:r>
            <a:r>
              <a:rPr lang="en-GB" altLang="de-DE">
                <a:sym typeface="Symbol" pitchFamily="18" charset="2"/>
              </a:rPr>
              <a:t>↔ Strahlradius</a:t>
            </a:r>
          </a:p>
        </p:txBody>
      </p:sp>
      <p:pic>
        <p:nvPicPr>
          <p:cNvPr id="417827" name="Picture 35" descr="ak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46"/>
          <a:stretch>
            <a:fillRect/>
          </a:stretch>
        </p:blipFill>
        <p:spPr bwMode="auto">
          <a:xfrm>
            <a:off x="0" y="2620963"/>
            <a:ext cx="4814888" cy="282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7834" name="Picture 42" descr="akz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93" t="15680" b="19637"/>
          <a:stretch>
            <a:fillRect/>
          </a:stretch>
        </p:blipFill>
        <p:spPr bwMode="auto">
          <a:xfrm>
            <a:off x="5470525" y="2398713"/>
            <a:ext cx="4435475" cy="364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7814" name="Line 22"/>
          <p:cNvSpPr>
            <a:spLocks noChangeShapeType="1"/>
          </p:cNvSpPr>
          <p:nvPr/>
        </p:nvSpPr>
        <p:spPr bwMode="auto">
          <a:xfrm>
            <a:off x="7616825" y="3843338"/>
            <a:ext cx="0" cy="736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7815" name="Rectangle 23"/>
          <p:cNvSpPr>
            <a:spLocks noChangeArrowheads="1"/>
          </p:cNvSpPr>
          <p:nvPr/>
        </p:nvSpPr>
        <p:spPr bwMode="auto">
          <a:xfrm>
            <a:off x="7151688" y="4933950"/>
            <a:ext cx="1184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>
                <a:sym typeface="Symbol" pitchFamily="18" charset="2"/>
              </a:rPr>
              <a:t>Apertur</a:t>
            </a:r>
          </a:p>
        </p:txBody>
      </p:sp>
      <p:pic>
        <p:nvPicPr>
          <p:cNvPr id="417835" name="Picture 43" descr="akz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13"/>
          <a:stretch>
            <a:fillRect/>
          </a:stretch>
        </p:blipFill>
        <p:spPr bwMode="auto">
          <a:xfrm>
            <a:off x="1588" y="2616200"/>
            <a:ext cx="4814887" cy="283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P. Gerhard, GSI Betriebsworkshop, Januar 2016</a:t>
            </a:r>
            <a:endParaRPr lang="en-US" altLang="de-DE" i="0"/>
          </a:p>
        </p:txBody>
      </p:sp>
      <p:sp>
        <p:nvSpPr>
          <p:cNvPr id="139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3B1EDA-35F1-44DF-9AC3-7AA3F6C6D18B}" type="slidenum">
              <a:rPr lang="en-US" altLang="de-DE"/>
              <a:pPr/>
              <a:t>3</a:t>
            </a:fld>
            <a:endParaRPr lang="en-US" altLang="de-DE"/>
          </a:p>
        </p:txBody>
      </p:sp>
      <p:sp>
        <p:nvSpPr>
          <p:cNvPr id="434178" name="Rectangle 2"/>
          <p:cNvSpPr>
            <a:spLocks noChangeArrowheads="1"/>
          </p:cNvSpPr>
          <p:nvPr/>
        </p:nvSpPr>
        <p:spPr bwMode="auto">
          <a:xfrm>
            <a:off x="0" y="1412875"/>
            <a:ext cx="9906000" cy="5032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CC00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4179" name="Line 3"/>
          <p:cNvSpPr>
            <a:spLocks noChangeShapeType="1"/>
          </p:cNvSpPr>
          <p:nvPr/>
        </p:nvSpPr>
        <p:spPr bwMode="auto">
          <a:xfrm>
            <a:off x="0" y="1657350"/>
            <a:ext cx="99060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4180" name="Rectangle 4"/>
          <p:cNvSpPr>
            <a:spLocks noGrp="1" noChangeArrowheads="1"/>
          </p:cNvSpPr>
          <p:nvPr>
            <p:ph type="title"/>
          </p:nvPr>
        </p:nvSpPr>
        <p:spPr>
          <a:xfrm>
            <a:off x="744538" y="0"/>
            <a:ext cx="8420100" cy="720725"/>
          </a:xfrm>
        </p:spPr>
        <p:txBody>
          <a:bodyPr/>
          <a:lstStyle/>
          <a:p>
            <a:r>
              <a:rPr lang="en-US" altLang="de-DE" sz="3200" b="1" dirty="0" err="1" smtClean="0">
                <a:solidFill>
                  <a:schemeClr val="tx1"/>
                </a:solidFill>
              </a:rPr>
              <a:t>Einzelteilchen</a:t>
            </a:r>
            <a:r>
              <a:rPr lang="en-US" altLang="de-DE" sz="3200" b="1" dirty="0" smtClean="0">
                <a:solidFill>
                  <a:schemeClr val="tx1"/>
                </a:solidFill>
              </a:rPr>
              <a:t>: </a:t>
            </a:r>
            <a:r>
              <a:rPr lang="en-US" altLang="de-DE" sz="3200" b="1" dirty="0" err="1" smtClean="0">
                <a:solidFill>
                  <a:schemeClr val="tx1"/>
                </a:solidFill>
              </a:rPr>
              <a:t>Bewegung</a:t>
            </a:r>
            <a:endParaRPr lang="en-US" altLang="de-DE" sz="3200" b="1" dirty="0">
              <a:solidFill>
                <a:schemeClr val="tx1"/>
              </a:solidFill>
            </a:endParaRPr>
          </a:p>
        </p:txBody>
      </p:sp>
      <p:sp>
        <p:nvSpPr>
          <p:cNvPr id="434181" name="Line 5"/>
          <p:cNvSpPr>
            <a:spLocks noChangeShapeType="1"/>
          </p:cNvSpPr>
          <p:nvPr/>
        </p:nvSpPr>
        <p:spPr bwMode="auto">
          <a:xfrm>
            <a:off x="1136650" y="1268413"/>
            <a:ext cx="68405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4182" name="Line 6"/>
          <p:cNvSpPr>
            <a:spLocks noChangeShapeType="1"/>
          </p:cNvSpPr>
          <p:nvPr/>
        </p:nvSpPr>
        <p:spPr bwMode="auto">
          <a:xfrm>
            <a:off x="1208088" y="2060575"/>
            <a:ext cx="68405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34183" name="Group 7"/>
          <p:cNvGrpSpPr>
            <a:grpSpLocks/>
          </p:cNvGrpSpPr>
          <p:nvPr/>
        </p:nvGrpSpPr>
        <p:grpSpPr bwMode="auto">
          <a:xfrm>
            <a:off x="2144713" y="1557338"/>
            <a:ext cx="287337" cy="71437"/>
            <a:chOff x="1351" y="981"/>
            <a:chExt cx="181" cy="45"/>
          </a:xfrm>
        </p:grpSpPr>
        <p:sp>
          <p:nvSpPr>
            <p:cNvPr id="434184" name="Oval 8"/>
            <p:cNvSpPr>
              <a:spLocks noChangeArrowheads="1"/>
            </p:cNvSpPr>
            <p:nvPr/>
          </p:nvSpPr>
          <p:spPr bwMode="auto">
            <a:xfrm>
              <a:off x="1351" y="981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4185" name="Line 9"/>
            <p:cNvSpPr>
              <a:spLocks noChangeShapeType="1"/>
            </p:cNvSpPr>
            <p:nvPr/>
          </p:nvSpPr>
          <p:spPr bwMode="auto">
            <a:xfrm>
              <a:off x="1396" y="1004"/>
              <a:ext cx="1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34186" name="Group 10"/>
          <p:cNvGrpSpPr>
            <a:grpSpLocks/>
          </p:cNvGrpSpPr>
          <p:nvPr/>
        </p:nvGrpSpPr>
        <p:grpSpPr bwMode="auto">
          <a:xfrm>
            <a:off x="2360613" y="1773238"/>
            <a:ext cx="287337" cy="71437"/>
            <a:chOff x="1351" y="981"/>
            <a:chExt cx="181" cy="45"/>
          </a:xfrm>
        </p:grpSpPr>
        <p:sp>
          <p:nvSpPr>
            <p:cNvPr id="434187" name="Oval 11"/>
            <p:cNvSpPr>
              <a:spLocks noChangeArrowheads="1"/>
            </p:cNvSpPr>
            <p:nvPr/>
          </p:nvSpPr>
          <p:spPr bwMode="auto">
            <a:xfrm>
              <a:off x="1351" y="981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4188" name="Line 12"/>
            <p:cNvSpPr>
              <a:spLocks noChangeShapeType="1"/>
            </p:cNvSpPr>
            <p:nvPr/>
          </p:nvSpPr>
          <p:spPr bwMode="auto">
            <a:xfrm>
              <a:off x="1396" y="1004"/>
              <a:ext cx="1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34189" name="Group 13"/>
          <p:cNvGrpSpPr>
            <a:grpSpLocks/>
          </p:cNvGrpSpPr>
          <p:nvPr/>
        </p:nvGrpSpPr>
        <p:grpSpPr bwMode="auto">
          <a:xfrm>
            <a:off x="2505075" y="1628775"/>
            <a:ext cx="287338" cy="71438"/>
            <a:chOff x="1351" y="981"/>
            <a:chExt cx="181" cy="45"/>
          </a:xfrm>
        </p:grpSpPr>
        <p:sp>
          <p:nvSpPr>
            <p:cNvPr id="434190" name="Oval 14"/>
            <p:cNvSpPr>
              <a:spLocks noChangeArrowheads="1"/>
            </p:cNvSpPr>
            <p:nvPr/>
          </p:nvSpPr>
          <p:spPr bwMode="auto">
            <a:xfrm>
              <a:off x="1351" y="981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4191" name="Line 15"/>
            <p:cNvSpPr>
              <a:spLocks noChangeShapeType="1"/>
            </p:cNvSpPr>
            <p:nvPr/>
          </p:nvSpPr>
          <p:spPr bwMode="auto">
            <a:xfrm>
              <a:off x="1396" y="1004"/>
              <a:ext cx="1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34192" name="Group 16"/>
          <p:cNvGrpSpPr>
            <a:grpSpLocks/>
          </p:cNvGrpSpPr>
          <p:nvPr/>
        </p:nvGrpSpPr>
        <p:grpSpPr bwMode="auto">
          <a:xfrm>
            <a:off x="3152775" y="1628775"/>
            <a:ext cx="287338" cy="71438"/>
            <a:chOff x="1351" y="981"/>
            <a:chExt cx="181" cy="45"/>
          </a:xfrm>
        </p:grpSpPr>
        <p:sp>
          <p:nvSpPr>
            <p:cNvPr id="434193" name="Oval 17"/>
            <p:cNvSpPr>
              <a:spLocks noChangeArrowheads="1"/>
            </p:cNvSpPr>
            <p:nvPr/>
          </p:nvSpPr>
          <p:spPr bwMode="auto">
            <a:xfrm>
              <a:off x="1351" y="981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4194" name="Line 18"/>
            <p:cNvSpPr>
              <a:spLocks noChangeShapeType="1"/>
            </p:cNvSpPr>
            <p:nvPr/>
          </p:nvSpPr>
          <p:spPr bwMode="auto">
            <a:xfrm>
              <a:off x="1396" y="1004"/>
              <a:ext cx="1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34195" name="Group 19"/>
          <p:cNvGrpSpPr>
            <a:grpSpLocks/>
          </p:cNvGrpSpPr>
          <p:nvPr/>
        </p:nvGrpSpPr>
        <p:grpSpPr bwMode="auto">
          <a:xfrm>
            <a:off x="1857375" y="1700213"/>
            <a:ext cx="287338" cy="71437"/>
            <a:chOff x="1351" y="981"/>
            <a:chExt cx="181" cy="45"/>
          </a:xfrm>
        </p:grpSpPr>
        <p:sp>
          <p:nvSpPr>
            <p:cNvPr id="434196" name="Oval 20"/>
            <p:cNvSpPr>
              <a:spLocks noChangeArrowheads="1"/>
            </p:cNvSpPr>
            <p:nvPr/>
          </p:nvSpPr>
          <p:spPr bwMode="auto">
            <a:xfrm>
              <a:off x="1351" y="981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4197" name="Line 21"/>
            <p:cNvSpPr>
              <a:spLocks noChangeShapeType="1"/>
            </p:cNvSpPr>
            <p:nvPr/>
          </p:nvSpPr>
          <p:spPr bwMode="auto">
            <a:xfrm>
              <a:off x="1396" y="1004"/>
              <a:ext cx="1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34198" name="Group 22"/>
          <p:cNvGrpSpPr>
            <a:grpSpLocks/>
          </p:cNvGrpSpPr>
          <p:nvPr/>
        </p:nvGrpSpPr>
        <p:grpSpPr bwMode="auto">
          <a:xfrm>
            <a:off x="2792413" y="1700213"/>
            <a:ext cx="287337" cy="71437"/>
            <a:chOff x="1351" y="981"/>
            <a:chExt cx="181" cy="45"/>
          </a:xfrm>
        </p:grpSpPr>
        <p:sp>
          <p:nvSpPr>
            <p:cNvPr id="434199" name="Oval 23"/>
            <p:cNvSpPr>
              <a:spLocks noChangeArrowheads="1"/>
            </p:cNvSpPr>
            <p:nvPr/>
          </p:nvSpPr>
          <p:spPr bwMode="auto">
            <a:xfrm>
              <a:off x="1351" y="981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4200" name="Line 24"/>
            <p:cNvSpPr>
              <a:spLocks noChangeShapeType="1"/>
            </p:cNvSpPr>
            <p:nvPr/>
          </p:nvSpPr>
          <p:spPr bwMode="auto">
            <a:xfrm>
              <a:off x="1396" y="1004"/>
              <a:ext cx="1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34201" name="Group 25"/>
          <p:cNvGrpSpPr>
            <a:grpSpLocks/>
          </p:cNvGrpSpPr>
          <p:nvPr/>
        </p:nvGrpSpPr>
        <p:grpSpPr bwMode="auto">
          <a:xfrm>
            <a:off x="5816600" y="1557338"/>
            <a:ext cx="287338" cy="71437"/>
            <a:chOff x="1351" y="981"/>
            <a:chExt cx="181" cy="45"/>
          </a:xfrm>
        </p:grpSpPr>
        <p:sp>
          <p:nvSpPr>
            <p:cNvPr id="434202" name="Oval 26"/>
            <p:cNvSpPr>
              <a:spLocks noChangeArrowheads="1"/>
            </p:cNvSpPr>
            <p:nvPr/>
          </p:nvSpPr>
          <p:spPr bwMode="auto">
            <a:xfrm>
              <a:off x="1351" y="981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4203" name="Line 27"/>
            <p:cNvSpPr>
              <a:spLocks noChangeShapeType="1"/>
            </p:cNvSpPr>
            <p:nvPr/>
          </p:nvSpPr>
          <p:spPr bwMode="auto">
            <a:xfrm>
              <a:off x="1396" y="1004"/>
              <a:ext cx="1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34204" name="Group 28"/>
          <p:cNvGrpSpPr>
            <a:grpSpLocks/>
          </p:cNvGrpSpPr>
          <p:nvPr/>
        </p:nvGrpSpPr>
        <p:grpSpPr bwMode="auto">
          <a:xfrm>
            <a:off x="6032500" y="1773238"/>
            <a:ext cx="287338" cy="71437"/>
            <a:chOff x="1351" y="981"/>
            <a:chExt cx="181" cy="45"/>
          </a:xfrm>
        </p:grpSpPr>
        <p:sp>
          <p:nvSpPr>
            <p:cNvPr id="434205" name="Oval 29"/>
            <p:cNvSpPr>
              <a:spLocks noChangeArrowheads="1"/>
            </p:cNvSpPr>
            <p:nvPr/>
          </p:nvSpPr>
          <p:spPr bwMode="auto">
            <a:xfrm>
              <a:off x="1351" y="981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4206" name="Line 30"/>
            <p:cNvSpPr>
              <a:spLocks noChangeShapeType="1"/>
            </p:cNvSpPr>
            <p:nvPr/>
          </p:nvSpPr>
          <p:spPr bwMode="auto">
            <a:xfrm>
              <a:off x="1396" y="1004"/>
              <a:ext cx="1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34207" name="Group 31"/>
          <p:cNvGrpSpPr>
            <a:grpSpLocks/>
          </p:cNvGrpSpPr>
          <p:nvPr/>
        </p:nvGrpSpPr>
        <p:grpSpPr bwMode="auto">
          <a:xfrm>
            <a:off x="6176963" y="1628775"/>
            <a:ext cx="287337" cy="71438"/>
            <a:chOff x="1351" y="981"/>
            <a:chExt cx="181" cy="45"/>
          </a:xfrm>
        </p:grpSpPr>
        <p:sp>
          <p:nvSpPr>
            <p:cNvPr id="434208" name="Oval 32"/>
            <p:cNvSpPr>
              <a:spLocks noChangeArrowheads="1"/>
            </p:cNvSpPr>
            <p:nvPr/>
          </p:nvSpPr>
          <p:spPr bwMode="auto">
            <a:xfrm>
              <a:off x="1351" y="981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4209" name="Line 33"/>
            <p:cNvSpPr>
              <a:spLocks noChangeShapeType="1"/>
            </p:cNvSpPr>
            <p:nvPr/>
          </p:nvSpPr>
          <p:spPr bwMode="auto">
            <a:xfrm>
              <a:off x="1396" y="1004"/>
              <a:ext cx="1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34210" name="Group 34"/>
          <p:cNvGrpSpPr>
            <a:grpSpLocks/>
          </p:cNvGrpSpPr>
          <p:nvPr/>
        </p:nvGrpSpPr>
        <p:grpSpPr bwMode="auto">
          <a:xfrm>
            <a:off x="6824663" y="1628775"/>
            <a:ext cx="287337" cy="71438"/>
            <a:chOff x="1351" y="981"/>
            <a:chExt cx="181" cy="45"/>
          </a:xfrm>
        </p:grpSpPr>
        <p:sp>
          <p:nvSpPr>
            <p:cNvPr id="434211" name="Oval 35"/>
            <p:cNvSpPr>
              <a:spLocks noChangeArrowheads="1"/>
            </p:cNvSpPr>
            <p:nvPr/>
          </p:nvSpPr>
          <p:spPr bwMode="auto">
            <a:xfrm>
              <a:off x="1351" y="981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4212" name="Line 36"/>
            <p:cNvSpPr>
              <a:spLocks noChangeShapeType="1"/>
            </p:cNvSpPr>
            <p:nvPr/>
          </p:nvSpPr>
          <p:spPr bwMode="auto">
            <a:xfrm>
              <a:off x="1396" y="1004"/>
              <a:ext cx="1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34213" name="Group 37"/>
          <p:cNvGrpSpPr>
            <a:grpSpLocks/>
          </p:cNvGrpSpPr>
          <p:nvPr/>
        </p:nvGrpSpPr>
        <p:grpSpPr bwMode="auto">
          <a:xfrm>
            <a:off x="5529263" y="1700213"/>
            <a:ext cx="287337" cy="71437"/>
            <a:chOff x="1351" y="981"/>
            <a:chExt cx="181" cy="45"/>
          </a:xfrm>
        </p:grpSpPr>
        <p:sp>
          <p:nvSpPr>
            <p:cNvPr id="434214" name="Oval 38"/>
            <p:cNvSpPr>
              <a:spLocks noChangeArrowheads="1"/>
            </p:cNvSpPr>
            <p:nvPr/>
          </p:nvSpPr>
          <p:spPr bwMode="auto">
            <a:xfrm>
              <a:off x="1351" y="981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4215" name="Line 39"/>
            <p:cNvSpPr>
              <a:spLocks noChangeShapeType="1"/>
            </p:cNvSpPr>
            <p:nvPr/>
          </p:nvSpPr>
          <p:spPr bwMode="auto">
            <a:xfrm>
              <a:off x="1396" y="1004"/>
              <a:ext cx="1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34216" name="Group 40"/>
          <p:cNvGrpSpPr>
            <a:grpSpLocks/>
          </p:cNvGrpSpPr>
          <p:nvPr/>
        </p:nvGrpSpPr>
        <p:grpSpPr bwMode="auto">
          <a:xfrm>
            <a:off x="6464300" y="1700213"/>
            <a:ext cx="287338" cy="71437"/>
            <a:chOff x="1351" y="981"/>
            <a:chExt cx="181" cy="45"/>
          </a:xfrm>
        </p:grpSpPr>
        <p:sp>
          <p:nvSpPr>
            <p:cNvPr id="434217" name="Oval 41"/>
            <p:cNvSpPr>
              <a:spLocks noChangeArrowheads="1"/>
            </p:cNvSpPr>
            <p:nvPr/>
          </p:nvSpPr>
          <p:spPr bwMode="auto">
            <a:xfrm>
              <a:off x="1351" y="981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4218" name="Line 42"/>
            <p:cNvSpPr>
              <a:spLocks noChangeShapeType="1"/>
            </p:cNvSpPr>
            <p:nvPr/>
          </p:nvSpPr>
          <p:spPr bwMode="auto">
            <a:xfrm>
              <a:off x="1396" y="1004"/>
              <a:ext cx="1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34219" name="Arc 43"/>
          <p:cNvSpPr>
            <a:spLocks/>
          </p:cNvSpPr>
          <p:nvPr/>
        </p:nvSpPr>
        <p:spPr bwMode="auto">
          <a:xfrm>
            <a:off x="7977188" y="1268413"/>
            <a:ext cx="288925" cy="36036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4220" name="Arc 44"/>
          <p:cNvSpPr>
            <a:spLocks/>
          </p:cNvSpPr>
          <p:nvPr/>
        </p:nvSpPr>
        <p:spPr bwMode="auto">
          <a:xfrm flipV="1">
            <a:off x="8048625" y="1628775"/>
            <a:ext cx="217488" cy="431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4221" name="Oval 45"/>
          <p:cNvSpPr>
            <a:spLocks noChangeArrowheads="1"/>
          </p:cNvSpPr>
          <p:nvPr/>
        </p:nvSpPr>
        <p:spPr bwMode="auto">
          <a:xfrm>
            <a:off x="920750" y="1268413"/>
            <a:ext cx="503238" cy="79216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34222" name="Group 46"/>
          <p:cNvGrpSpPr>
            <a:grpSpLocks/>
          </p:cNvGrpSpPr>
          <p:nvPr/>
        </p:nvGrpSpPr>
        <p:grpSpPr bwMode="auto">
          <a:xfrm>
            <a:off x="415925" y="2852738"/>
            <a:ext cx="3241675" cy="3241675"/>
            <a:chOff x="262" y="1797"/>
            <a:chExt cx="2042" cy="2042"/>
          </a:xfrm>
        </p:grpSpPr>
        <p:sp>
          <p:nvSpPr>
            <p:cNvPr id="434223" name="Oval 47"/>
            <p:cNvSpPr>
              <a:spLocks noChangeArrowheads="1"/>
            </p:cNvSpPr>
            <p:nvPr/>
          </p:nvSpPr>
          <p:spPr bwMode="auto">
            <a:xfrm>
              <a:off x="262" y="1797"/>
              <a:ext cx="2042" cy="204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4224" name="Oval 48"/>
            <p:cNvSpPr>
              <a:spLocks noChangeArrowheads="1"/>
            </p:cNvSpPr>
            <p:nvPr/>
          </p:nvSpPr>
          <p:spPr bwMode="auto">
            <a:xfrm>
              <a:off x="444" y="1979"/>
              <a:ext cx="1679" cy="1679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4225" name="Oval 49"/>
            <p:cNvSpPr>
              <a:spLocks noChangeArrowheads="1"/>
            </p:cNvSpPr>
            <p:nvPr/>
          </p:nvSpPr>
          <p:spPr bwMode="auto">
            <a:xfrm>
              <a:off x="1124" y="2750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4226" name="Oval 50"/>
            <p:cNvSpPr>
              <a:spLocks noChangeArrowheads="1"/>
            </p:cNvSpPr>
            <p:nvPr/>
          </p:nvSpPr>
          <p:spPr bwMode="auto">
            <a:xfrm>
              <a:off x="1351" y="2886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4227" name="Oval 51"/>
            <p:cNvSpPr>
              <a:spLocks noChangeArrowheads="1"/>
            </p:cNvSpPr>
            <p:nvPr/>
          </p:nvSpPr>
          <p:spPr bwMode="auto">
            <a:xfrm>
              <a:off x="1215" y="3067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4228" name="Oval 52"/>
            <p:cNvSpPr>
              <a:spLocks noChangeArrowheads="1"/>
            </p:cNvSpPr>
            <p:nvPr/>
          </p:nvSpPr>
          <p:spPr bwMode="auto">
            <a:xfrm>
              <a:off x="1487" y="2750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4229" name="Oval 53"/>
            <p:cNvSpPr>
              <a:spLocks noChangeArrowheads="1"/>
            </p:cNvSpPr>
            <p:nvPr/>
          </p:nvSpPr>
          <p:spPr bwMode="auto">
            <a:xfrm>
              <a:off x="1260" y="2886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4230" name="Oval 54"/>
            <p:cNvSpPr>
              <a:spLocks noChangeArrowheads="1"/>
            </p:cNvSpPr>
            <p:nvPr/>
          </p:nvSpPr>
          <p:spPr bwMode="auto">
            <a:xfrm>
              <a:off x="1396" y="3022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4231" name="Oval 55"/>
            <p:cNvSpPr>
              <a:spLocks noChangeArrowheads="1"/>
            </p:cNvSpPr>
            <p:nvPr/>
          </p:nvSpPr>
          <p:spPr bwMode="auto">
            <a:xfrm>
              <a:off x="1306" y="2704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4232" name="Oval 56"/>
            <p:cNvSpPr>
              <a:spLocks noChangeArrowheads="1"/>
            </p:cNvSpPr>
            <p:nvPr/>
          </p:nvSpPr>
          <p:spPr bwMode="auto">
            <a:xfrm>
              <a:off x="1124" y="2931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4233" name="Oval 57"/>
            <p:cNvSpPr>
              <a:spLocks noChangeArrowheads="1"/>
            </p:cNvSpPr>
            <p:nvPr/>
          </p:nvSpPr>
          <p:spPr bwMode="auto">
            <a:xfrm>
              <a:off x="1306" y="2931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34234" name="AutoShape 58"/>
          <p:cNvSpPr>
            <a:spLocks noChangeArrowheads="1"/>
          </p:cNvSpPr>
          <p:nvPr/>
        </p:nvSpPr>
        <p:spPr bwMode="auto">
          <a:xfrm rot="5400000">
            <a:off x="1749425" y="1520825"/>
            <a:ext cx="1439863" cy="360363"/>
          </a:xfrm>
          <a:prstGeom prst="parallelogram">
            <a:avLst>
              <a:gd name="adj" fmla="val 97781"/>
            </a:avLst>
          </a:prstGeom>
          <a:solidFill>
            <a:srgbClr val="C0C0C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4235" name="Line 59"/>
          <p:cNvSpPr>
            <a:spLocks noChangeShapeType="1"/>
          </p:cNvSpPr>
          <p:nvPr/>
        </p:nvSpPr>
        <p:spPr bwMode="auto">
          <a:xfrm flipH="1">
            <a:off x="2216150" y="2205038"/>
            <a:ext cx="142875" cy="576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4236" name="Line 60"/>
          <p:cNvSpPr>
            <a:spLocks noChangeShapeType="1"/>
          </p:cNvSpPr>
          <p:nvPr/>
        </p:nvSpPr>
        <p:spPr bwMode="auto">
          <a:xfrm>
            <a:off x="201613" y="4508500"/>
            <a:ext cx="37433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4237" name="Line 61"/>
          <p:cNvSpPr>
            <a:spLocks noChangeShapeType="1"/>
          </p:cNvSpPr>
          <p:nvPr/>
        </p:nvSpPr>
        <p:spPr bwMode="auto">
          <a:xfrm rot="-5400000">
            <a:off x="200025" y="4508501"/>
            <a:ext cx="37433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4238" name="Text Box 62"/>
          <p:cNvSpPr txBox="1">
            <a:spLocks noChangeArrowheads="1"/>
          </p:cNvSpPr>
          <p:nvPr/>
        </p:nvSpPr>
        <p:spPr bwMode="auto">
          <a:xfrm>
            <a:off x="3729038" y="4508500"/>
            <a:ext cx="719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de-DE"/>
              <a:t>x</a:t>
            </a:r>
          </a:p>
        </p:txBody>
      </p:sp>
      <p:sp>
        <p:nvSpPr>
          <p:cNvPr id="434239" name="Text Box 63"/>
          <p:cNvSpPr txBox="1">
            <a:spLocks noChangeArrowheads="1"/>
          </p:cNvSpPr>
          <p:nvPr/>
        </p:nvSpPr>
        <p:spPr bwMode="auto">
          <a:xfrm>
            <a:off x="1423988" y="2349500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de-DE"/>
              <a:t>y</a:t>
            </a:r>
          </a:p>
        </p:txBody>
      </p:sp>
      <p:sp>
        <p:nvSpPr>
          <p:cNvPr id="434240" name="Oval 64"/>
          <p:cNvSpPr>
            <a:spLocks noChangeArrowheads="1"/>
          </p:cNvSpPr>
          <p:nvPr/>
        </p:nvSpPr>
        <p:spPr bwMode="auto">
          <a:xfrm>
            <a:off x="6608763" y="3141663"/>
            <a:ext cx="2665412" cy="2665412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4241" name="Oval 65"/>
          <p:cNvSpPr>
            <a:spLocks noChangeArrowheads="1"/>
          </p:cNvSpPr>
          <p:nvPr/>
        </p:nvSpPr>
        <p:spPr bwMode="auto">
          <a:xfrm>
            <a:off x="7688263" y="4365625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4242" name="Oval 66"/>
          <p:cNvSpPr>
            <a:spLocks noChangeArrowheads="1"/>
          </p:cNvSpPr>
          <p:nvPr/>
        </p:nvSpPr>
        <p:spPr bwMode="auto">
          <a:xfrm>
            <a:off x="8048625" y="4581525"/>
            <a:ext cx="71438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4243" name="Oval 67"/>
          <p:cNvSpPr>
            <a:spLocks noChangeArrowheads="1"/>
          </p:cNvSpPr>
          <p:nvPr/>
        </p:nvSpPr>
        <p:spPr bwMode="auto">
          <a:xfrm>
            <a:off x="7832725" y="4868863"/>
            <a:ext cx="71438" cy="7143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4244" name="Oval 68"/>
          <p:cNvSpPr>
            <a:spLocks noChangeArrowheads="1"/>
          </p:cNvSpPr>
          <p:nvPr/>
        </p:nvSpPr>
        <p:spPr bwMode="auto">
          <a:xfrm>
            <a:off x="8264525" y="4365625"/>
            <a:ext cx="71438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4245" name="Oval 69"/>
          <p:cNvSpPr>
            <a:spLocks noChangeArrowheads="1"/>
          </p:cNvSpPr>
          <p:nvPr/>
        </p:nvSpPr>
        <p:spPr bwMode="auto">
          <a:xfrm>
            <a:off x="7904163" y="4581525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4246" name="Oval 70"/>
          <p:cNvSpPr>
            <a:spLocks noChangeArrowheads="1"/>
          </p:cNvSpPr>
          <p:nvPr/>
        </p:nvSpPr>
        <p:spPr bwMode="auto">
          <a:xfrm>
            <a:off x="8120063" y="4797425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4247" name="Oval 71"/>
          <p:cNvSpPr>
            <a:spLocks noChangeArrowheads="1"/>
          </p:cNvSpPr>
          <p:nvPr/>
        </p:nvSpPr>
        <p:spPr bwMode="auto">
          <a:xfrm>
            <a:off x="7977188" y="4292600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4248" name="Oval 72"/>
          <p:cNvSpPr>
            <a:spLocks noChangeArrowheads="1"/>
          </p:cNvSpPr>
          <p:nvPr/>
        </p:nvSpPr>
        <p:spPr bwMode="auto">
          <a:xfrm>
            <a:off x="7688263" y="4652963"/>
            <a:ext cx="71437" cy="7143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4249" name="Oval 73"/>
          <p:cNvSpPr>
            <a:spLocks noChangeArrowheads="1"/>
          </p:cNvSpPr>
          <p:nvPr/>
        </p:nvSpPr>
        <p:spPr bwMode="auto">
          <a:xfrm>
            <a:off x="7977188" y="4652963"/>
            <a:ext cx="71437" cy="7143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4250" name="Arc 74"/>
          <p:cNvSpPr>
            <a:spLocks/>
          </p:cNvSpPr>
          <p:nvPr/>
        </p:nvSpPr>
        <p:spPr bwMode="auto">
          <a:xfrm>
            <a:off x="6537325" y="4941888"/>
            <a:ext cx="935038" cy="9366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4251" name="Arc 75"/>
          <p:cNvSpPr>
            <a:spLocks/>
          </p:cNvSpPr>
          <p:nvPr/>
        </p:nvSpPr>
        <p:spPr bwMode="auto">
          <a:xfrm rot="-5400000">
            <a:off x="8409782" y="4941094"/>
            <a:ext cx="935037" cy="9366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4252" name="Arc 76"/>
          <p:cNvSpPr>
            <a:spLocks/>
          </p:cNvSpPr>
          <p:nvPr/>
        </p:nvSpPr>
        <p:spPr bwMode="auto">
          <a:xfrm rot="-10800000">
            <a:off x="8408988" y="3068638"/>
            <a:ext cx="935037" cy="9366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4253" name="Arc 77"/>
          <p:cNvSpPr>
            <a:spLocks/>
          </p:cNvSpPr>
          <p:nvPr/>
        </p:nvSpPr>
        <p:spPr bwMode="auto">
          <a:xfrm rot="5400000">
            <a:off x="6538119" y="3067844"/>
            <a:ext cx="935037" cy="9366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34254" name="Group 78"/>
          <p:cNvGrpSpPr>
            <a:grpSpLocks/>
          </p:cNvGrpSpPr>
          <p:nvPr/>
        </p:nvGrpSpPr>
        <p:grpSpPr bwMode="auto">
          <a:xfrm>
            <a:off x="6608763" y="3141663"/>
            <a:ext cx="2593975" cy="2593975"/>
            <a:chOff x="3664" y="1979"/>
            <a:chExt cx="1634" cy="1634"/>
          </a:xfrm>
        </p:grpSpPr>
        <p:sp>
          <p:nvSpPr>
            <p:cNvPr id="434255" name="Arc 79"/>
            <p:cNvSpPr>
              <a:spLocks/>
            </p:cNvSpPr>
            <p:nvPr/>
          </p:nvSpPr>
          <p:spPr bwMode="auto">
            <a:xfrm rot="2700000">
              <a:off x="3664" y="2523"/>
              <a:ext cx="589" cy="59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4256" name="Arc 80"/>
            <p:cNvSpPr>
              <a:spLocks/>
            </p:cNvSpPr>
            <p:nvPr/>
          </p:nvSpPr>
          <p:spPr bwMode="auto">
            <a:xfrm rot="-8100000">
              <a:off x="4708" y="2523"/>
              <a:ext cx="589" cy="59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434257" name="Group 81"/>
            <p:cNvGrpSpPr>
              <a:grpSpLocks/>
            </p:cNvGrpSpPr>
            <p:nvPr/>
          </p:nvGrpSpPr>
          <p:grpSpPr bwMode="auto">
            <a:xfrm rot="16200000">
              <a:off x="3687" y="2501"/>
              <a:ext cx="1634" cy="589"/>
              <a:chOff x="3800" y="2659"/>
              <a:chExt cx="1634" cy="589"/>
            </a:xfrm>
          </p:grpSpPr>
          <p:sp>
            <p:nvSpPr>
              <p:cNvPr id="434258" name="Arc 82"/>
              <p:cNvSpPr>
                <a:spLocks/>
              </p:cNvSpPr>
              <p:nvPr/>
            </p:nvSpPr>
            <p:spPr bwMode="auto">
              <a:xfrm rot="2700000">
                <a:off x="3800" y="2659"/>
                <a:ext cx="589" cy="59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34259" name="Arc 83"/>
              <p:cNvSpPr>
                <a:spLocks/>
              </p:cNvSpPr>
              <p:nvPr/>
            </p:nvSpPr>
            <p:spPr bwMode="auto">
              <a:xfrm rot="-8100000">
                <a:off x="4844" y="2659"/>
                <a:ext cx="589" cy="59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grpSp>
        <p:nvGrpSpPr>
          <p:cNvPr id="434260" name="Group 84"/>
          <p:cNvGrpSpPr>
            <a:grpSpLocks/>
          </p:cNvGrpSpPr>
          <p:nvPr/>
        </p:nvGrpSpPr>
        <p:grpSpPr bwMode="auto">
          <a:xfrm>
            <a:off x="1568450" y="4076700"/>
            <a:ext cx="1079500" cy="1079500"/>
            <a:chOff x="988" y="2568"/>
            <a:chExt cx="680" cy="680"/>
          </a:xfrm>
        </p:grpSpPr>
        <p:grpSp>
          <p:nvGrpSpPr>
            <p:cNvPr id="434261" name="Group 85"/>
            <p:cNvGrpSpPr>
              <a:grpSpLocks/>
            </p:cNvGrpSpPr>
            <p:nvPr/>
          </p:nvGrpSpPr>
          <p:grpSpPr bwMode="auto">
            <a:xfrm>
              <a:off x="1351" y="2886"/>
              <a:ext cx="91" cy="45"/>
              <a:chOff x="2848" y="2341"/>
              <a:chExt cx="91" cy="45"/>
            </a:xfrm>
          </p:grpSpPr>
          <p:sp>
            <p:nvSpPr>
              <p:cNvPr id="434262" name="Oval 86"/>
              <p:cNvSpPr>
                <a:spLocks noChangeArrowheads="1"/>
              </p:cNvSpPr>
              <p:nvPr/>
            </p:nvSpPr>
            <p:spPr bwMode="auto">
              <a:xfrm>
                <a:off x="2848" y="2341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34263" name="Line 87"/>
              <p:cNvSpPr>
                <a:spLocks noChangeShapeType="1"/>
              </p:cNvSpPr>
              <p:nvPr/>
            </p:nvSpPr>
            <p:spPr bwMode="auto">
              <a:xfrm>
                <a:off x="2893" y="2364"/>
                <a:ext cx="4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434264" name="Group 88"/>
            <p:cNvGrpSpPr>
              <a:grpSpLocks/>
            </p:cNvGrpSpPr>
            <p:nvPr/>
          </p:nvGrpSpPr>
          <p:grpSpPr bwMode="auto">
            <a:xfrm rot="3600000">
              <a:off x="1374" y="3090"/>
              <a:ext cx="181" cy="45"/>
              <a:chOff x="1351" y="981"/>
              <a:chExt cx="181" cy="45"/>
            </a:xfrm>
          </p:grpSpPr>
          <p:sp>
            <p:nvSpPr>
              <p:cNvPr id="434265" name="Oval 89"/>
              <p:cNvSpPr>
                <a:spLocks noChangeArrowheads="1"/>
              </p:cNvSpPr>
              <p:nvPr/>
            </p:nvSpPr>
            <p:spPr bwMode="auto">
              <a:xfrm>
                <a:off x="1351" y="981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34266" name="Line 90"/>
              <p:cNvSpPr>
                <a:spLocks noChangeShapeType="1"/>
              </p:cNvSpPr>
              <p:nvPr/>
            </p:nvSpPr>
            <p:spPr bwMode="auto">
              <a:xfrm>
                <a:off x="1396" y="1004"/>
                <a:ext cx="1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434267" name="Group 91"/>
            <p:cNvGrpSpPr>
              <a:grpSpLocks/>
            </p:cNvGrpSpPr>
            <p:nvPr/>
          </p:nvGrpSpPr>
          <p:grpSpPr bwMode="auto">
            <a:xfrm rot="5400000">
              <a:off x="1147" y="3135"/>
              <a:ext cx="181" cy="45"/>
              <a:chOff x="1351" y="981"/>
              <a:chExt cx="181" cy="45"/>
            </a:xfrm>
          </p:grpSpPr>
          <p:sp>
            <p:nvSpPr>
              <p:cNvPr id="434268" name="Oval 92"/>
              <p:cNvSpPr>
                <a:spLocks noChangeArrowheads="1"/>
              </p:cNvSpPr>
              <p:nvPr/>
            </p:nvSpPr>
            <p:spPr bwMode="auto">
              <a:xfrm>
                <a:off x="1351" y="981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34269" name="Line 93"/>
              <p:cNvSpPr>
                <a:spLocks noChangeShapeType="1"/>
              </p:cNvSpPr>
              <p:nvPr/>
            </p:nvSpPr>
            <p:spPr bwMode="auto">
              <a:xfrm>
                <a:off x="1396" y="1004"/>
                <a:ext cx="1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434270" name="Group 94"/>
            <p:cNvGrpSpPr>
              <a:grpSpLocks/>
            </p:cNvGrpSpPr>
            <p:nvPr/>
          </p:nvGrpSpPr>
          <p:grpSpPr bwMode="auto">
            <a:xfrm rot="9000000">
              <a:off x="988" y="2976"/>
              <a:ext cx="181" cy="45"/>
              <a:chOff x="1351" y="981"/>
              <a:chExt cx="181" cy="45"/>
            </a:xfrm>
          </p:grpSpPr>
          <p:sp>
            <p:nvSpPr>
              <p:cNvPr id="434271" name="Oval 95"/>
              <p:cNvSpPr>
                <a:spLocks noChangeArrowheads="1"/>
              </p:cNvSpPr>
              <p:nvPr/>
            </p:nvSpPr>
            <p:spPr bwMode="auto">
              <a:xfrm>
                <a:off x="1351" y="981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34272" name="Line 96"/>
              <p:cNvSpPr>
                <a:spLocks noChangeShapeType="1"/>
              </p:cNvSpPr>
              <p:nvPr/>
            </p:nvSpPr>
            <p:spPr bwMode="auto">
              <a:xfrm>
                <a:off x="1396" y="1004"/>
                <a:ext cx="1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434273" name="Group 97"/>
            <p:cNvGrpSpPr>
              <a:grpSpLocks/>
            </p:cNvGrpSpPr>
            <p:nvPr/>
          </p:nvGrpSpPr>
          <p:grpSpPr bwMode="auto">
            <a:xfrm rot="11700000">
              <a:off x="988" y="2704"/>
              <a:ext cx="181" cy="45"/>
              <a:chOff x="1351" y="981"/>
              <a:chExt cx="181" cy="45"/>
            </a:xfrm>
          </p:grpSpPr>
          <p:sp>
            <p:nvSpPr>
              <p:cNvPr id="434274" name="Oval 98"/>
              <p:cNvSpPr>
                <a:spLocks noChangeArrowheads="1"/>
              </p:cNvSpPr>
              <p:nvPr/>
            </p:nvSpPr>
            <p:spPr bwMode="auto">
              <a:xfrm>
                <a:off x="1351" y="981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34275" name="Line 99"/>
              <p:cNvSpPr>
                <a:spLocks noChangeShapeType="1"/>
              </p:cNvSpPr>
              <p:nvPr/>
            </p:nvSpPr>
            <p:spPr bwMode="auto">
              <a:xfrm>
                <a:off x="1396" y="1004"/>
                <a:ext cx="1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434276" name="Group 100"/>
            <p:cNvGrpSpPr>
              <a:grpSpLocks/>
            </p:cNvGrpSpPr>
            <p:nvPr/>
          </p:nvGrpSpPr>
          <p:grpSpPr bwMode="auto">
            <a:xfrm rot="-4234977">
              <a:off x="1283" y="2636"/>
              <a:ext cx="181" cy="45"/>
              <a:chOff x="1351" y="981"/>
              <a:chExt cx="181" cy="45"/>
            </a:xfrm>
          </p:grpSpPr>
          <p:sp>
            <p:nvSpPr>
              <p:cNvPr id="434277" name="Oval 101"/>
              <p:cNvSpPr>
                <a:spLocks noChangeArrowheads="1"/>
              </p:cNvSpPr>
              <p:nvPr/>
            </p:nvSpPr>
            <p:spPr bwMode="auto">
              <a:xfrm>
                <a:off x="1351" y="981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34278" name="Line 102"/>
              <p:cNvSpPr>
                <a:spLocks noChangeShapeType="1"/>
              </p:cNvSpPr>
              <p:nvPr/>
            </p:nvSpPr>
            <p:spPr bwMode="auto">
              <a:xfrm>
                <a:off x="1396" y="1004"/>
                <a:ext cx="1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434279" name="Group 103"/>
            <p:cNvGrpSpPr>
              <a:grpSpLocks/>
            </p:cNvGrpSpPr>
            <p:nvPr/>
          </p:nvGrpSpPr>
          <p:grpSpPr bwMode="auto">
            <a:xfrm>
              <a:off x="1487" y="2750"/>
              <a:ext cx="181" cy="45"/>
              <a:chOff x="1351" y="981"/>
              <a:chExt cx="181" cy="45"/>
            </a:xfrm>
          </p:grpSpPr>
          <p:sp>
            <p:nvSpPr>
              <p:cNvPr id="434280" name="Oval 104"/>
              <p:cNvSpPr>
                <a:spLocks noChangeArrowheads="1"/>
              </p:cNvSpPr>
              <p:nvPr/>
            </p:nvSpPr>
            <p:spPr bwMode="auto">
              <a:xfrm>
                <a:off x="1351" y="981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34281" name="Line 105"/>
              <p:cNvSpPr>
                <a:spLocks noChangeShapeType="1"/>
              </p:cNvSpPr>
              <p:nvPr/>
            </p:nvSpPr>
            <p:spPr bwMode="auto">
              <a:xfrm>
                <a:off x="1396" y="1004"/>
                <a:ext cx="1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434282" name="Group 106"/>
            <p:cNvGrpSpPr>
              <a:grpSpLocks/>
            </p:cNvGrpSpPr>
            <p:nvPr/>
          </p:nvGrpSpPr>
          <p:grpSpPr bwMode="auto">
            <a:xfrm rot="5400000">
              <a:off x="1283" y="2954"/>
              <a:ext cx="91" cy="45"/>
              <a:chOff x="2848" y="2341"/>
              <a:chExt cx="91" cy="45"/>
            </a:xfrm>
          </p:grpSpPr>
          <p:sp>
            <p:nvSpPr>
              <p:cNvPr id="434283" name="Oval 107"/>
              <p:cNvSpPr>
                <a:spLocks noChangeArrowheads="1"/>
              </p:cNvSpPr>
              <p:nvPr/>
            </p:nvSpPr>
            <p:spPr bwMode="auto">
              <a:xfrm>
                <a:off x="2848" y="2341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34284" name="Line 108"/>
              <p:cNvSpPr>
                <a:spLocks noChangeShapeType="1"/>
              </p:cNvSpPr>
              <p:nvPr/>
            </p:nvSpPr>
            <p:spPr bwMode="auto">
              <a:xfrm>
                <a:off x="2893" y="2364"/>
                <a:ext cx="4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434285" name="Group 109"/>
            <p:cNvGrpSpPr>
              <a:grpSpLocks/>
            </p:cNvGrpSpPr>
            <p:nvPr/>
          </p:nvGrpSpPr>
          <p:grpSpPr bwMode="auto">
            <a:xfrm rot="9000000">
              <a:off x="1215" y="2886"/>
              <a:ext cx="91" cy="45"/>
              <a:chOff x="2848" y="2341"/>
              <a:chExt cx="91" cy="45"/>
            </a:xfrm>
          </p:grpSpPr>
          <p:sp>
            <p:nvSpPr>
              <p:cNvPr id="434286" name="Oval 110"/>
              <p:cNvSpPr>
                <a:spLocks noChangeArrowheads="1"/>
              </p:cNvSpPr>
              <p:nvPr/>
            </p:nvSpPr>
            <p:spPr bwMode="auto">
              <a:xfrm>
                <a:off x="2848" y="2341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34287" name="Line 111"/>
              <p:cNvSpPr>
                <a:spLocks noChangeShapeType="1"/>
              </p:cNvSpPr>
              <p:nvPr/>
            </p:nvSpPr>
            <p:spPr bwMode="auto">
              <a:xfrm>
                <a:off x="2893" y="2364"/>
                <a:ext cx="4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434288" name="Line 112"/>
          <p:cNvSpPr>
            <a:spLocks noChangeShapeType="1"/>
          </p:cNvSpPr>
          <p:nvPr/>
        </p:nvSpPr>
        <p:spPr bwMode="auto">
          <a:xfrm>
            <a:off x="8337550" y="4400550"/>
            <a:ext cx="3603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4289" name="Line 113"/>
          <p:cNvSpPr>
            <a:spLocks noChangeShapeType="1"/>
          </p:cNvSpPr>
          <p:nvPr/>
        </p:nvSpPr>
        <p:spPr bwMode="auto">
          <a:xfrm flipH="1">
            <a:off x="7473950" y="4689475"/>
            <a:ext cx="215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4290" name="Line 114"/>
          <p:cNvSpPr>
            <a:spLocks noChangeShapeType="1"/>
          </p:cNvSpPr>
          <p:nvPr/>
        </p:nvSpPr>
        <p:spPr bwMode="auto">
          <a:xfrm flipV="1">
            <a:off x="7869238" y="4508500"/>
            <a:ext cx="0" cy="360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4291" name="Line 115"/>
          <p:cNvSpPr>
            <a:spLocks noChangeShapeType="1"/>
          </p:cNvSpPr>
          <p:nvPr/>
        </p:nvSpPr>
        <p:spPr bwMode="auto">
          <a:xfrm>
            <a:off x="8013700" y="4365625"/>
            <a:ext cx="0" cy="142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4292" name="Text Box 116"/>
          <p:cNvSpPr txBox="1">
            <a:spLocks noChangeArrowheads="1"/>
          </p:cNvSpPr>
          <p:nvPr/>
        </p:nvSpPr>
        <p:spPr bwMode="auto">
          <a:xfrm>
            <a:off x="3440113" y="2133600"/>
            <a:ext cx="3673475" cy="35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de-DE">
                <a:latin typeface="Times New Roman" pitchFamily="18" charset="0"/>
              </a:rPr>
              <a:t>Bezug: </a:t>
            </a:r>
            <a:r>
              <a:rPr lang="en-GB" altLang="de-DE" b="1">
                <a:solidFill>
                  <a:srgbClr val="00FF00"/>
                </a:solidFill>
                <a:latin typeface="Times New Roman" pitchFamily="18" charset="0"/>
              </a:rPr>
              <a:t>Sollbahn, -richtung</a:t>
            </a:r>
            <a:r>
              <a:rPr lang="en-GB" altLang="de-DE">
                <a:latin typeface="Times New Roman" pitchFamily="18" charset="0"/>
              </a:rPr>
              <a:t> </a:t>
            </a:r>
            <a:r>
              <a:rPr lang="en-GB" altLang="de-DE">
                <a:latin typeface="Times New Roman" pitchFamily="18" charset="0"/>
                <a:sym typeface="Symbol" pitchFamily="18" charset="2"/>
              </a:rPr>
              <a:t> Koordinatenursprung</a:t>
            </a:r>
          </a:p>
          <a:p>
            <a:pPr>
              <a:spcBef>
                <a:spcPct val="50000"/>
              </a:spcBef>
            </a:pPr>
            <a:r>
              <a:rPr lang="en-GB" altLang="de-DE">
                <a:latin typeface="Times New Roman" pitchFamily="18" charset="0"/>
              </a:rPr>
              <a:t>Ort: (x,y)</a:t>
            </a:r>
          </a:p>
          <a:p>
            <a:pPr>
              <a:spcBef>
                <a:spcPct val="50000"/>
              </a:spcBef>
            </a:pPr>
            <a:r>
              <a:rPr lang="en-GB" altLang="de-DE">
                <a:latin typeface="Times New Roman" pitchFamily="18" charset="0"/>
              </a:rPr>
              <a:t>Winkel: (x',y')</a:t>
            </a:r>
          </a:p>
          <a:p>
            <a:pPr>
              <a:spcBef>
                <a:spcPct val="50000"/>
              </a:spcBef>
            </a:pPr>
            <a:r>
              <a:rPr lang="en-GB" altLang="de-DE">
                <a:latin typeface="Times New Roman" pitchFamily="18" charset="0"/>
                <a:sym typeface="Symbol" pitchFamily="18" charset="2"/>
              </a:rPr>
              <a:t></a:t>
            </a:r>
          </a:p>
          <a:p>
            <a:pPr>
              <a:spcBef>
                <a:spcPct val="50000"/>
              </a:spcBef>
            </a:pPr>
            <a:r>
              <a:rPr lang="en-GB" altLang="de-DE">
                <a:latin typeface="Times New Roman" pitchFamily="18" charset="0"/>
                <a:sym typeface="Symbol" pitchFamily="18" charset="2"/>
              </a:rPr>
              <a:t>(x,x')</a:t>
            </a:r>
          </a:p>
          <a:p>
            <a:pPr>
              <a:spcBef>
                <a:spcPct val="50000"/>
              </a:spcBef>
            </a:pPr>
            <a:r>
              <a:rPr lang="en-GB" altLang="de-DE">
                <a:latin typeface="Times New Roman" pitchFamily="18" charset="0"/>
                <a:sym typeface="Symbol" pitchFamily="18" charset="2"/>
              </a:rPr>
              <a:t>(y,y')</a:t>
            </a:r>
          </a:p>
        </p:txBody>
      </p:sp>
      <p:grpSp>
        <p:nvGrpSpPr>
          <p:cNvPr id="434293" name="Group 117"/>
          <p:cNvGrpSpPr>
            <a:grpSpLocks/>
          </p:cNvGrpSpPr>
          <p:nvPr/>
        </p:nvGrpSpPr>
        <p:grpSpPr bwMode="auto">
          <a:xfrm>
            <a:off x="4016375" y="1557338"/>
            <a:ext cx="287338" cy="71437"/>
            <a:chOff x="1351" y="981"/>
            <a:chExt cx="181" cy="45"/>
          </a:xfrm>
        </p:grpSpPr>
        <p:sp>
          <p:nvSpPr>
            <p:cNvPr id="434294" name="Oval 118"/>
            <p:cNvSpPr>
              <a:spLocks noChangeArrowheads="1"/>
            </p:cNvSpPr>
            <p:nvPr/>
          </p:nvSpPr>
          <p:spPr bwMode="auto">
            <a:xfrm>
              <a:off x="1351" y="981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4295" name="Line 119"/>
            <p:cNvSpPr>
              <a:spLocks noChangeShapeType="1"/>
            </p:cNvSpPr>
            <p:nvPr/>
          </p:nvSpPr>
          <p:spPr bwMode="auto">
            <a:xfrm>
              <a:off x="1396" y="1004"/>
              <a:ext cx="1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34296" name="Group 120"/>
          <p:cNvGrpSpPr>
            <a:grpSpLocks/>
          </p:cNvGrpSpPr>
          <p:nvPr/>
        </p:nvGrpSpPr>
        <p:grpSpPr bwMode="auto">
          <a:xfrm>
            <a:off x="4232275" y="1773238"/>
            <a:ext cx="287338" cy="71437"/>
            <a:chOff x="1351" y="981"/>
            <a:chExt cx="181" cy="45"/>
          </a:xfrm>
        </p:grpSpPr>
        <p:sp>
          <p:nvSpPr>
            <p:cNvPr id="434297" name="Oval 121"/>
            <p:cNvSpPr>
              <a:spLocks noChangeArrowheads="1"/>
            </p:cNvSpPr>
            <p:nvPr/>
          </p:nvSpPr>
          <p:spPr bwMode="auto">
            <a:xfrm>
              <a:off x="1351" y="981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4298" name="Line 122"/>
            <p:cNvSpPr>
              <a:spLocks noChangeShapeType="1"/>
            </p:cNvSpPr>
            <p:nvPr/>
          </p:nvSpPr>
          <p:spPr bwMode="auto">
            <a:xfrm>
              <a:off x="1396" y="1004"/>
              <a:ext cx="1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34299" name="Group 123"/>
          <p:cNvGrpSpPr>
            <a:grpSpLocks/>
          </p:cNvGrpSpPr>
          <p:nvPr/>
        </p:nvGrpSpPr>
        <p:grpSpPr bwMode="auto">
          <a:xfrm>
            <a:off x="4376738" y="1628775"/>
            <a:ext cx="287337" cy="71438"/>
            <a:chOff x="1351" y="981"/>
            <a:chExt cx="181" cy="45"/>
          </a:xfrm>
        </p:grpSpPr>
        <p:sp>
          <p:nvSpPr>
            <p:cNvPr id="434300" name="Oval 124"/>
            <p:cNvSpPr>
              <a:spLocks noChangeArrowheads="1"/>
            </p:cNvSpPr>
            <p:nvPr/>
          </p:nvSpPr>
          <p:spPr bwMode="auto">
            <a:xfrm>
              <a:off x="1351" y="981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4301" name="Line 125"/>
            <p:cNvSpPr>
              <a:spLocks noChangeShapeType="1"/>
            </p:cNvSpPr>
            <p:nvPr/>
          </p:nvSpPr>
          <p:spPr bwMode="auto">
            <a:xfrm>
              <a:off x="1396" y="1004"/>
              <a:ext cx="1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34302" name="Group 126"/>
          <p:cNvGrpSpPr>
            <a:grpSpLocks/>
          </p:cNvGrpSpPr>
          <p:nvPr/>
        </p:nvGrpSpPr>
        <p:grpSpPr bwMode="auto">
          <a:xfrm>
            <a:off x="5024438" y="1628775"/>
            <a:ext cx="287337" cy="71438"/>
            <a:chOff x="1351" y="981"/>
            <a:chExt cx="181" cy="45"/>
          </a:xfrm>
        </p:grpSpPr>
        <p:sp>
          <p:nvSpPr>
            <p:cNvPr id="434303" name="Oval 127"/>
            <p:cNvSpPr>
              <a:spLocks noChangeArrowheads="1"/>
            </p:cNvSpPr>
            <p:nvPr/>
          </p:nvSpPr>
          <p:spPr bwMode="auto">
            <a:xfrm>
              <a:off x="1351" y="981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4304" name="Line 128"/>
            <p:cNvSpPr>
              <a:spLocks noChangeShapeType="1"/>
            </p:cNvSpPr>
            <p:nvPr/>
          </p:nvSpPr>
          <p:spPr bwMode="auto">
            <a:xfrm>
              <a:off x="1396" y="1004"/>
              <a:ext cx="1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34305" name="Group 129"/>
          <p:cNvGrpSpPr>
            <a:grpSpLocks/>
          </p:cNvGrpSpPr>
          <p:nvPr/>
        </p:nvGrpSpPr>
        <p:grpSpPr bwMode="auto">
          <a:xfrm>
            <a:off x="3729038" y="1700213"/>
            <a:ext cx="287337" cy="71437"/>
            <a:chOff x="1351" y="981"/>
            <a:chExt cx="181" cy="45"/>
          </a:xfrm>
        </p:grpSpPr>
        <p:sp>
          <p:nvSpPr>
            <p:cNvPr id="434306" name="Oval 130"/>
            <p:cNvSpPr>
              <a:spLocks noChangeArrowheads="1"/>
            </p:cNvSpPr>
            <p:nvPr/>
          </p:nvSpPr>
          <p:spPr bwMode="auto">
            <a:xfrm>
              <a:off x="1351" y="981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4307" name="Line 131"/>
            <p:cNvSpPr>
              <a:spLocks noChangeShapeType="1"/>
            </p:cNvSpPr>
            <p:nvPr/>
          </p:nvSpPr>
          <p:spPr bwMode="auto">
            <a:xfrm>
              <a:off x="1396" y="1004"/>
              <a:ext cx="1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34308" name="Group 132"/>
          <p:cNvGrpSpPr>
            <a:grpSpLocks/>
          </p:cNvGrpSpPr>
          <p:nvPr/>
        </p:nvGrpSpPr>
        <p:grpSpPr bwMode="auto">
          <a:xfrm>
            <a:off x="4664075" y="1700213"/>
            <a:ext cx="287338" cy="71437"/>
            <a:chOff x="1351" y="981"/>
            <a:chExt cx="181" cy="45"/>
          </a:xfrm>
        </p:grpSpPr>
        <p:sp>
          <p:nvSpPr>
            <p:cNvPr id="434309" name="Oval 133"/>
            <p:cNvSpPr>
              <a:spLocks noChangeArrowheads="1"/>
            </p:cNvSpPr>
            <p:nvPr/>
          </p:nvSpPr>
          <p:spPr bwMode="auto">
            <a:xfrm>
              <a:off x="1351" y="981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4310" name="Line 134"/>
            <p:cNvSpPr>
              <a:spLocks noChangeShapeType="1"/>
            </p:cNvSpPr>
            <p:nvPr/>
          </p:nvSpPr>
          <p:spPr bwMode="auto">
            <a:xfrm>
              <a:off x="1396" y="1004"/>
              <a:ext cx="1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34311" name="Oval 135"/>
          <p:cNvSpPr>
            <a:spLocks noChangeArrowheads="1"/>
          </p:cNvSpPr>
          <p:nvPr/>
        </p:nvSpPr>
        <p:spPr bwMode="auto">
          <a:xfrm rot="-4234977">
            <a:off x="4089400" y="3284538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4312" name="Line 136"/>
          <p:cNvSpPr>
            <a:spLocks noChangeShapeType="1"/>
          </p:cNvSpPr>
          <p:nvPr/>
        </p:nvSpPr>
        <p:spPr bwMode="auto">
          <a:xfrm rot="-4234977">
            <a:off x="3981450" y="3824288"/>
            <a:ext cx="215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4313" name="Oval 137"/>
          <p:cNvSpPr>
            <a:spLocks noChangeArrowheads="1"/>
          </p:cNvSpPr>
          <p:nvPr/>
        </p:nvSpPr>
        <p:spPr bwMode="auto">
          <a:xfrm>
            <a:off x="2009775" y="4448175"/>
            <a:ext cx="133350" cy="13335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6"/>
          <p:cNvSpPr>
            <a:spLocks noChangeArrowheads="1"/>
          </p:cNvSpPr>
          <p:nvPr/>
        </p:nvSpPr>
        <p:spPr bwMode="auto">
          <a:xfrm rot="17786851">
            <a:off x="79625" y="4197789"/>
            <a:ext cx="2347333" cy="73141"/>
          </a:xfrm>
          <a:prstGeom prst="ellipse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" name="Oval 6"/>
          <p:cNvSpPr>
            <a:spLocks noChangeArrowheads="1"/>
          </p:cNvSpPr>
          <p:nvPr/>
        </p:nvSpPr>
        <p:spPr bwMode="auto">
          <a:xfrm rot="17827860">
            <a:off x="2924575" y="4168736"/>
            <a:ext cx="1199929" cy="127913"/>
          </a:xfrm>
          <a:prstGeom prst="ellipse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P. Gerhard, GSI Betriebsworkshop, Januar 2016</a:t>
            </a:r>
            <a:endParaRPr lang="en-US" altLang="de-DE" i="0"/>
          </a:p>
        </p:txBody>
      </p:sp>
      <p:sp>
        <p:nvSpPr>
          <p:cNvPr id="12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2A8FCE-5435-4A47-9A43-0FEB64F78996}" type="slidenum">
              <a:rPr lang="en-US" altLang="de-DE"/>
              <a:pPr/>
              <a:t>30</a:t>
            </a:fld>
            <a:endParaRPr lang="en-US" altLang="de-DE"/>
          </a:p>
        </p:txBody>
      </p:sp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>
          <a:xfrm>
            <a:off x="744538" y="0"/>
            <a:ext cx="8420100" cy="720725"/>
          </a:xfrm>
        </p:spPr>
        <p:txBody>
          <a:bodyPr/>
          <a:lstStyle/>
          <a:p>
            <a:r>
              <a:rPr lang="en-US" altLang="de-DE" sz="3200" b="1">
                <a:solidFill>
                  <a:schemeClr val="tx1"/>
                </a:solidFill>
              </a:rPr>
              <a:t>Akzeptanz</a:t>
            </a:r>
          </a:p>
        </p:txBody>
      </p:sp>
      <p:sp>
        <p:nvSpPr>
          <p:cNvPr id="429059" name="Text Box 3"/>
          <p:cNvSpPr txBox="1">
            <a:spLocks noChangeArrowheads="1"/>
          </p:cNvSpPr>
          <p:nvPr/>
        </p:nvSpPr>
        <p:spPr bwMode="auto">
          <a:xfrm>
            <a:off x="904875" y="1131888"/>
            <a:ext cx="74564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Anpassung der Emittanz an die Akzeptanz (Matching)</a:t>
            </a:r>
          </a:p>
          <a:p>
            <a:r>
              <a:rPr lang="en-GB" altLang="de-DE"/>
              <a:t>hier: transversal</a:t>
            </a:r>
          </a:p>
        </p:txBody>
      </p:sp>
      <p:sp>
        <p:nvSpPr>
          <p:cNvPr id="429071" name="Freeform 15"/>
          <p:cNvSpPr>
            <a:spLocks/>
          </p:cNvSpPr>
          <p:nvPr/>
        </p:nvSpPr>
        <p:spPr bwMode="auto">
          <a:xfrm>
            <a:off x="3271838" y="3187700"/>
            <a:ext cx="525462" cy="2100263"/>
          </a:xfrm>
          <a:custGeom>
            <a:avLst/>
            <a:gdLst>
              <a:gd name="T0" fmla="*/ 0 w 331"/>
              <a:gd name="T1" fmla="*/ 667 h 1323"/>
              <a:gd name="T2" fmla="*/ 331 w 331"/>
              <a:gd name="T3" fmla="*/ 0 h 1323"/>
              <a:gd name="T4" fmla="*/ 331 w 331"/>
              <a:gd name="T5" fmla="*/ 667 h 1323"/>
              <a:gd name="T6" fmla="*/ 0 w 331"/>
              <a:gd name="T7" fmla="*/ 1323 h 1323"/>
              <a:gd name="T8" fmla="*/ 0 w 331"/>
              <a:gd name="T9" fmla="*/ 667 h 1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1" h="1323">
                <a:moveTo>
                  <a:pt x="0" y="667"/>
                </a:moveTo>
                <a:lnTo>
                  <a:pt x="331" y="0"/>
                </a:lnTo>
                <a:lnTo>
                  <a:pt x="331" y="667"/>
                </a:lnTo>
                <a:lnTo>
                  <a:pt x="0" y="1323"/>
                </a:lnTo>
                <a:lnTo>
                  <a:pt x="0" y="667"/>
                </a:lnTo>
                <a:close/>
              </a:path>
            </a:pathLst>
          </a:custGeom>
          <a:noFill/>
          <a:ln w="38100" cap="flat" cmpd="sng">
            <a:solidFill>
              <a:srgbClr val="00FF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9072" name="Freeform 16"/>
          <p:cNvSpPr>
            <a:spLocks/>
          </p:cNvSpPr>
          <p:nvPr/>
        </p:nvSpPr>
        <p:spPr bwMode="auto">
          <a:xfrm>
            <a:off x="998538" y="3182938"/>
            <a:ext cx="525462" cy="2100262"/>
          </a:xfrm>
          <a:custGeom>
            <a:avLst/>
            <a:gdLst>
              <a:gd name="T0" fmla="*/ 0 w 331"/>
              <a:gd name="T1" fmla="*/ 667 h 1323"/>
              <a:gd name="T2" fmla="*/ 331 w 331"/>
              <a:gd name="T3" fmla="*/ 0 h 1323"/>
              <a:gd name="T4" fmla="*/ 331 w 331"/>
              <a:gd name="T5" fmla="*/ 667 h 1323"/>
              <a:gd name="T6" fmla="*/ 0 w 331"/>
              <a:gd name="T7" fmla="*/ 1323 h 1323"/>
              <a:gd name="T8" fmla="*/ 0 w 331"/>
              <a:gd name="T9" fmla="*/ 667 h 1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1" h="1323">
                <a:moveTo>
                  <a:pt x="0" y="667"/>
                </a:moveTo>
                <a:lnTo>
                  <a:pt x="331" y="0"/>
                </a:lnTo>
                <a:lnTo>
                  <a:pt x="331" y="667"/>
                </a:lnTo>
                <a:lnTo>
                  <a:pt x="0" y="1323"/>
                </a:lnTo>
                <a:lnTo>
                  <a:pt x="0" y="667"/>
                </a:lnTo>
                <a:close/>
              </a:path>
            </a:pathLst>
          </a:custGeom>
          <a:noFill/>
          <a:ln w="38100" cap="flat" cmpd="sng">
            <a:solidFill>
              <a:srgbClr val="00FF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9073" name="Text Box 17"/>
          <p:cNvSpPr txBox="1">
            <a:spLocks noChangeArrowheads="1"/>
          </p:cNvSpPr>
          <p:nvPr/>
        </p:nvSpPr>
        <p:spPr bwMode="auto">
          <a:xfrm>
            <a:off x="5048250" y="450215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y</a:t>
            </a:r>
          </a:p>
        </p:txBody>
      </p:sp>
      <p:sp>
        <p:nvSpPr>
          <p:cNvPr id="429074" name="Text Box 18"/>
          <p:cNvSpPr txBox="1">
            <a:spLocks noChangeArrowheads="1"/>
          </p:cNvSpPr>
          <p:nvPr/>
        </p:nvSpPr>
        <p:spPr bwMode="auto">
          <a:xfrm>
            <a:off x="5048250" y="342265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x</a:t>
            </a:r>
          </a:p>
        </p:txBody>
      </p:sp>
      <p:pic>
        <p:nvPicPr>
          <p:cNvPr id="429075" name="Picture 19" descr="ak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46"/>
          <a:stretch>
            <a:fillRect/>
          </a:stretch>
        </p:blipFill>
        <p:spPr bwMode="auto">
          <a:xfrm>
            <a:off x="0" y="2620963"/>
            <a:ext cx="4814888" cy="282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9080" name="Picture 24" descr="akz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81"/>
          <a:stretch>
            <a:fillRect/>
          </a:stretch>
        </p:blipFill>
        <p:spPr bwMode="auto">
          <a:xfrm>
            <a:off x="5508625" y="1493838"/>
            <a:ext cx="4397375" cy="566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9081" name="Picture 25" descr="akz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01"/>
          <a:stretch>
            <a:fillRect/>
          </a:stretch>
        </p:blipFill>
        <p:spPr bwMode="auto">
          <a:xfrm>
            <a:off x="-6350" y="2616200"/>
            <a:ext cx="4814888" cy="282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6"/>
          <p:cNvSpPr>
            <a:spLocks noChangeArrowheads="1"/>
          </p:cNvSpPr>
          <p:nvPr/>
        </p:nvSpPr>
        <p:spPr bwMode="auto">
          <a:xfrm rot="17215554">
            <a:off x="435300" y="4171182"/>
            <a:ext cx="1658853" cy="113343"/>
          </a:xfrm>
          <a:prstGeom prst="ellipse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P. Gerhard, GSI Betriebsworkshop, Januar 2016</a:t>
            </a:r>
            <a:endParaRPr lang="en-US" altLang="de-DE" i="0"/>
          </a:p>
        </p:txBody>
      </p:sp>
      <p:sp>
        <p:nvSpPr>
          <p:cNvPr id="12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6A9B8A-23C1-4672-A541-AA7BA6065186}" type="slidenum">
              <a:rPr lang="en-US" altLang="de-DE"/>
              <a:pPr/>
              <a:t>31</a:t>
            </a:fld>
            <a:endParaRPr lang="en-US" altLang="de-DE"/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744538" y="0"/>
            <a:ext cx="8420100" cy="720725"/>
          </a:xfrm>
        </p:spPr>
        <p:txBody>
          <a:bodyPr/>
          <a:lstStyle/>
          <a:p>
            <a:r>
              <a:rPr lang="en-US" altLang="de-DE" sz="3200" b="1">
                <a:solidFill>
                  <a:schemeClr val="tx1"/>
                </a:solidFill>
              </a:rPr>
              <a:t>Akzeptanz</a:t>
            </a:r>
          </a:p>
        </p:txBody>
      </p:sp>
      <p:sp>
        <p:nvSpPr>
          <p:cNvPr id="430084" name="Rectangle 4"/>
          <p:cNvSpPr>
            <a:spLocks noChangeArrowheads="1"/>
          </p:cNvSpPr>
          <p:nvPr/>
        </p:nvSpPr>
        <p:spPr bwMode="auto">
          <a:xfrm>
            <a:off x="1916113" y="1485900"/>
            <a:ext cx="5932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>
                <a:sym typeface="Symbol" pitchFamily="18" charset="2"/>
              </a:rPr>
              <a:t>Emittanz muss innerhalb Akzeptanz liegen</a:t>
            </a:r>
          </a:p>
        </p:txBody>
      </p:sp>
      <p:sp>
        <p:nvSpPr>
          <p:cNvPr id="430090" name="Freeform 10"/>
          <p:cNvSpPr>
            <a:spLocks/>
          </p:cNvSpPr>
          <p:nvPr/>
        </p:nvSpPr>
        <p:spPr bwMode="auto">
          <a:xfrm>
            <a:off x="3271838" y="3187700"/>
            <a:ext cx="525462" cy="2100263"/>
          </a:xfrm>
          <a:custGeom>
            <a:avLst/>
            <a:gdLst>
              <a:gd name="T0" fmla="*/ 0 w 331"/>
              <a:gd name="T1" fmla="*/ 667 h 1323"/>
              <a:gd name="T2" fmla="*/ 331 w 331"/>
              <a:gd name="T3" fmla="*/ 0 h 1323"/>
              <a:gd name="T4" fmla="*/ 331 w 331"/>
              <a:gd name="T5" fmla="*/ 667 h 1323"/>
              <a:gd name="T6" fmla="*/ 0 w 331"/>
              <a:gd name="T7" fmla="*/ 1323 h 1323"/>
              <a:gd name="T8" fmla="*/ 0 w 331"/>
              <a:gd name="T9" fmla="*/ 667 h 1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1" h="1323">
                <a:moveTo>
                  <a:pt x="0" y="667"/>
                </a:moveTo>
                <a:lnTo>
                  <a:pt x="331" y="0"/>
                </a:lnTo>
                <a:lnTo>
                  <a:pt x="331" y="667"/>
                </a:lnTo>
                <a:lnTo>
                  <a:pt x="0" y="1323"/>
                </a:lnTo>
                <a:lnTo>
                  <a:pt x="0" y="667"/>
                </a:lnTo>
                <a:close/>
              </a:path>
            </a:pathLst>
          </a:custGeom>
          <a:noFill/>
          <a:ln w="38100" cap="flat" cmpd="sng">
            <a:solidFill>
              <a:srgbClr val="00FF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091" name="Freeform 11"/>
          <p:cNvSpPr>
            <a:spLocks/>
          </p:cNvSpPr>
          <p:nvPr/>
        </p:nvSpPr>
        <p:spPr bwMode="auto">
          <a:xfrm>
            <a:off x="998538" y="3182938"/>
            <a:ext cx="525462" cy="2100262"/>
          </a:xfrm>
          <a:custGeom>
            <a:avLst/>
            <a:gdLst>
              <a:gd name="T0" fmla="*/ 0 w 331"/>
              <a:gd name="T1" fmla="*/ 667 h 1323"/>
              <a:gd name="T2" fmla="*/ 331 w 331"/>
              <a:gd name="T3" fmla="*/ 0 h 1323"/>
              <a:gd name="T4" fmla="*/ 331 w 331"/>
              <a:gd name="T5" fmla="*/ 667 h 1323"/>
              <a:gd name="T6" fmla="*/ 0 w 331"/>
              <a:gd name="T7" fmla="*/ 1323 h 1323"/>
              <a:gd name="T8" fmla="*/ 0 w 331"/>
              <a:gd name="T9" fmla="*/ 667 h 1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1" h="1323">
                <a:moveTo>
                  <a:pt x="0" y="667"/>
                </a:moveTo>
                <a:lnTo>
                  <a:pt x="331" y="0"/>
                </a:lnTo>
                <a:lnTo>
                  <a:pt x="331" y="667"/>
                </a:lnTo>
                <a:lnTo>
                  <a:pt x="0" y="1323"/>
                </a:lnTo>
                <a:lnTo>
                  <a:pt x="0" y="667"/>
                </a:lnTo>
                <a:close/>
              </a:path>
            </a:pathLst>
          </a:custGeom>
          <a:noFill/>
          <a:ln w="38100" cap="flat" cmpd="sng">
            <a:solidFill>
              <a:srgbClr val="00FF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092" name="Text Box 12"/>
          <p:cNvSpPr txBox="1">
            <a:spLocks noChangeArrowheads="1"/>
          </p:cNvSpPr>
          <p:nvPr/>
        </p:nvSpPr>
        <p:spPr bwMode="auto">
          <a:xfrm>
            <a:off x="5048250" y="450215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y</a:t>
            </a:r>
          </a:p>
        </p:txBody>
      </p:sp>
      <p:sp>
        <p:nvSpPr>
          <p:cNvPr id="430093" name="Text Box 13"/>
          <p:cNvSpPr txBox="1">
            <a:spLocks noChangeArrowheads="1"/>
          </p:cNvSpPr>
          <p:nvPr/>
        </p:nvSpPr>
        <p:spPr bwMode="auto">
          <a:xfrm>
            <a:off x="5048250" y="342265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x</a:t>
            </a:r>
          </a:p>
        </p:txBody>
      </p:sp>
      <p:pic>
        <p:nvPicPr>
          <p:cNvPr id="430094" name="Picture 14" descr="ak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46"/>
          <a:stretch>
            <a:fillRect/>
          </a:stretch>
        </p:blipFill>
        <p:spPr bwMode="auto">
          <a:xfrm>
            <a:off x="0" y="2620963"/>
            <a:ext cx="4814888" cy="282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099" name="Picture 19" descr="akz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61"/>
          <a:stretch>
            <a:fillRect/>
          </a:stretch>
        </p:blipFill>
        <p:spPr bwMode="auto">
          <a:xfrm>
            <a:off x="5507038" y="1487488"/>
            <a:ext cx="4398962" cy="566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00" name="Picture 20" descr="akz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46"/>
          <a:stretch>
            <a:fillRect/>
          </a:stretch>
        </p:blipFill>
        <p:spPr bwMode="auto">
          <a:xfrm>
            <a:off x="0" y="2616200"/>
            <a:ext cx="4814888" cy="282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6"/>
          <p:cNvSpPr>
            <a:spLocks noChangeArrowheads="1"/>
          </p:cNvSpPr>
          <p:nvPr/>
        </p:nvSpPr>
        <p:spPr bwMode="auto">
          <a:xfrm rot="17215554">
            <a:off x="3088803" y="4157793"/>
            <a:ext cx="880903" cy="163509"/>
          </a:xfrm>
          <a:prstGeom prst="ellipse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/>
          <p:cNvSpPr/>
          <p:nvPr/>
        </p:nvSpPr>
        <p:spPr bwMode="auto">
          <a:xfrm>
            <a:off x="2566825" y="4417249"/>
            <a:ext cx="1155392" cy="743503"/>
          </a:xfrm>
          <a:prstGeom prst="rect">
            <a:avLst/>
          </a:prstGeom>
          <a:solidFill>
            <a:srgbClr val="FFE38B"/>
          </a:solidFill>
          <a:ln>
            <a:solidFill>
              <a:srgbClr val="FFC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echteck 22"/>
          <p:cNvSpPr/>
          <p:nvPr/>
        </p:nvSpPr>
        <p:spPr bwMode="auto">
          <a:xfrm>
            <a:off x="1117089" y="3670563"/>
            <a:ext cx="1155600" cy="741436"/>
          </a:xfrm>
          <a:prstGeom prst="rect">
            <a:avLst/>
          </a:prstGeom>
          <a:solidFill>
            <a:srgbClr val="FFFFCC"/>
          </a:solidFill>
          <a:ln>
            <a:solidFill>
              <a:srgbClr val="FFFF66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7834984" y="4409934"/>
            <a:ext cx="1155392" cy="743503"/>
          </a:xfrm>
          <a:prstGeom prst="rect">
            <a:avLst/>
          </a:prstGeom>
          <a:solidFill>
            <a:srgbClr val="FFE38B"/>
          </a:solidFill>
          <a:ln>
            <a:solidFill>
              <a:srgbClr val="FFC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echteck 20"/>
          <p:cNvSpPr/>
          <p:nvPr/>
        </p:nvSpPr>
        <p:spPr bwMode="auto">
          <a:xfrm>
            <a:off x="6385248" y="3663248"/>
            <a:ext cx="1155600" cy="741436"/>
          </a:xfrm>
          <a:prstGeom prst="rect">
            <a:avLst/>
          </a:prstGeom>
          <a:solidFill>
            <a:srgbClr val="FFFFCC"/>
          </a:solidFill>
          <a:ln>
            <a:solidFill>
              <a:srgbClr val="FFFF66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5086593" y="3725210"/>
            <a:ext cx="657461" cy="642899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hteck 14"/>
          <p:cNvSpPr/>
          <p:nvPr/>
        </p:nvSpPr>
        <p:spPr bwMode="auto">
          <a:xfrm>
            <a:off x="4140706" y="4446219"/>
            <a:ext cx="657461" cy="642899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hteck 15"/>
          <p:cNvSpPr/>
          <p:nvPr/>
        </p:nvSpPr>
        <p:spPr bwMode="auto">
          <a:xfrm>
            <a:off x="5086593" y="4448992"/>
            <a:ext cx="657461" cy="642899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4140706" y="3725210"/>
            <a:ext cx="657461" cy="642899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P. Gerhard, GSI Betriebsworkshop, Januar 2016</a:t>
            </a:r>
            <a:endParaRPr lang="en-US" altLang="de-DE" i="0"/>
          </a:p>
        </p:txBody>
      </p:sp>
      <p:sp>
        <p:nvSpPr>
          <p:cNvPr id="12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6A9B8A-23C1-4672-A541-AA7BA6065186}" type="slidenum">
              <a:rPr lang="en-US" altLang="de-DE"/>
              <a:pPr/>
              <a:t>32</a:t>
            </a:fld>
            <a:endParaRPr lang="en-US" altLang="de-DE"/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744538" y="0"/>
            <a:ext cx="8420100" cy="720725"/>
          </a:xfrm>
        </p:spPr>
        <p:txBody>
          <a:bodyPr/>
          <a:lstStyle/>
          <a:p>
            <a:r>
              <a:rPr lang="en-US" altLang="de-DE" sz="3200" b="1" dirty="0" smtClean="0">
                <a:solidFill>
                  <a:schemeClr val="tx1"/>
                </a:solidFill>
              </a:rPr>
              <a:t>Emittanz </a:t>
            </a:r>
            <a:r>
              <a:rPr lang="en-US" altLang="de-DE" sz="3200" b="1" dirty="0" err="1" smtClean="0">
                <a:solidFill>
                  <a:schemeClr val="tx1"/>
                </a:solidFill>
              </a:rPr>
              <a:t>mathematisch</a:t>
            </a:r>
            <a:r>
              <a:rPr lang="en-US" altLang="de-DE" sz="3200" b="1" dirty="0" smtClean="0">
                <a:solidFill>
                  <a:schemeClr val="tx1"/>
                </a:solidFill>
              </a:rPr>
              <a:t> ... </a:t>
            </a:r>
            <a:r>
              <a:rPr lang="en-US" altLang="de-DE" sz="3200" b="1" dirty="0" err="1" smtClean="0">
                <a:solidFill>
                  <a:schemeClr val="tx1"/>
                </a:solidFill>
              </a:rPr>
              <a:t>für</a:t>
            </a:r>
            <a:r>
              <a:rPr lang="en-US" altLang="de-DE" sz="3200" b="1" dirty="0" smtClean="0">
                <a:solidFill>
                  <a:schemeClr val="tx1"/>
                </a:solidFill>
              </a:rPr>
              <a:t> </a:t>
            </a:r>
            <a:r>
              <a:rPr lang="en-US" altLang="de-DE" sz="3200" b="1" dirty="0" err="1" smtClean="0">
                <a:solidFill>
                  <a:schemeClr val="tx1"/>
                </a:solidFill>
              </a:rPr>
              <a:t>Anfänger</a:t>
            </a:r>
            <a:endParaRPr lang="en-US" altLang="de-DE" sz="32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662916" y="3626672"/>
                <a:ext cx="8580170" cy="152676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i="1" smtClean="0">
                        <a:latin typeface="Cambria Math"/>
                        <a:ea typeface="Cambria Math"/>
                      </a:rPr>
                      <m:t>𝜀</m:t>
                    </m:r>
                    <m:d>
                      <m:dPr>
                        <m:begChr m:val="["/>
                        <m:endChr m:val="]"/>
                        <m:ctrlPr>
                          <a:rPr lang="de-DE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de-DE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de-DE" i="1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e>
                              <m:r>
                                <a:rPr lang="de-DE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de-DE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e>
                              <m:r>
                                <a:rPr lang="de-DE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de-DE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de-DE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de-DE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e>
                              <m:r>
                                <a:rPr lang="de-DE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e>
                              <m:r>
                                <a:rPr lang="de-DE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de-DE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de-DE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de-DE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de-DE" i="1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e>
                              <m:r>
                                <a:rPr lang="de-DE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de-DE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mr>
                          <m:mr>
                            <m:e>
                              <m:r>
                                <a:rPr lang="de-DE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de-DE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de-DE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de-DE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e>
                              <m:r>
                                <a:rPr lang="de-DE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de-DE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e-DE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de-DE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e-DE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𝑠</m:t>
                              </m:r>
                            </m:e>
                            <m:e>
                              <m:r>
                                <a:rPr lang="de-DE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de-DE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de-DE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de-DE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de-DE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de-DE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de-DE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de-DE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de-DE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𝑠</m:t>
                              </m:r>
                            </m:e>
                          </m:mr>
                          <m:mr>
                            <m:e>
                              <m:r>
                                <a:rPr lang="de-DE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de-DE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de-DE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de-DE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de-DE" dirty="0">
                        <a:latin typeface="Cambria Math"/>
                        <a:ea typeface="Cambria Math"/>
                      </a:rPr>
                      <m:t>∙</m:t>
                    </m:r>
                    <m:r>
                      <a:rPr lang="el-GR" i="1" dirty="0" smtClean="0">
                        <a:latin typeface="Cambria Math"/>
                        <a:ea typeface="Cambria Math"/>
                      </a:rPr>
                      <m:t>𝜀</m:t>
                    </m:r>
                    <m:d>
                      <m:dPr>
                        <m:begChr m:val="["/>
                        <m:endChr m:val="]"/>
                        <m:ctrlPr>
                          <a:rPr lang="de-DE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de-DE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de-DE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e>
                              <m:r>
                                <a:rPr lang="de-DE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de-DE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e>
                              <m:r>
                                <a:rPr lang="de-DE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e>
                              <m:r>
                                <a:rPr lang="de-DE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de-DE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de-DE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de-DE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de-DE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mr>
                          <m:mr>
                            <m:e>
                              <m:r>
                                <a:rPr lang="de-DE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de-DE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e>
                              <m:r>
                                <a:rPr lang="de-DE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16" y="3626672"/>
                <a:ext cx="8580170" cy="15267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943660" y="5340069"/>
                <a:ext cx="292608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/>
                  <a:t>Emittanz nach Drift,</a:t>
                </a:r>
              </a:p>
              <a:p>
                <a:r>
                  <a:rPr lang="de-DE" dirty="0" smtClean="0"/>
                  <a:t>also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sub>
                    </m:sSub>
                    <m:r>
                      <a:rPr lang="de-DE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𝑠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de-DE" dirty="0" smtClean="0"/>
                  <a:t>, ...</a:t>
                </a:r>
                <a:endParaRPr lang="de-DE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660" y="5340069"/>
                <a:ext cx="2926082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2083" t="-5147" r="-1875" b="-1691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feld 24"/>
          <p:cNvSpPr txBox="1"/>
          <p:nvPr/>
        </p:nvSpPr>
        <p:spPr>
          <a:xfrm>
            <a:off x="4272078" y="5340069"/>
            <a:ext cx="1361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Drift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feld 25"/>
              <p:cNvSpPr txBox="1"/>
              <p:nvPr/>
            </p:nvSpPr>
            <p:spPr>
              <a:xfrm>
                <a:off x="6233772" y="5340068"/>
                <a:ext cx="293949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/>
                  <a:t>Emittanz vor Drift,</a:t>
                </a:r>
              </a:p>
              <a:p>
                <a:r>
                  <a:rPr lang="de-DE" dirty="0" smtClean="0"/>
                  <a:t>also</a:t>
                </a:r>
                <a14:m>
                  <m:oMath xmlns:m="http://schemas.openxmlformats.org/officeDocument/2006/math">
                    <m:r>
                      <a:rPr lang="de-DE" b="0" i="0" smtClean="0"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de-DE" dirty="0"/>
                  <a:t>, </a:t>
                </a:r>
                <a:r>
                  <a:rPr lang="de-DE" dirty="0" smtClean="0"/>
                  <a:t>... </a:t>
                </a:r>
                <a:endParaRPr lang="de-DE" dirty="0"/>
              </a:p>
            </p:txBody>
          </p:sp>
        </mc:Choice>
        <mc:Fallback xmlns="">
          <p:sp>
            <p:nvSpPr>
              <p:cNvPr id="26" name="Textfeld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772" y="5340068"/>
                <a:ext cx="2939490" cy="830997"/>
              </a:xfrm>
              <a:prstGeom prst="rect">
                <a:avLst/>
              </a:prstGeom>
              <a:blipFill rotWithShape="1">
                <a:blip r:embed="rId4"/>
                <a:stretch>
                  <a:fillRect t="-5147" b="-1691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/>
              <p:cNvSpPr/>
              <p:nvPr/>
            </p:nvSpPr>
            <p:spPr>
              <a:xfrm>
                <a:off x="2786445" y="1110271"/>
                <a:ext cx="4333109" cy="16089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e-DE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e-DE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de-DE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de-DE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de-DE" i="1">
                                  <a:latin typeface="Cambria Math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de-DE" i="1">
                                  <a:latin typeface="Cambria Math"/>
                                </a:rPr>
                                <m:t>′(</m:t>
                              </m:r>
                              <m:r>
                                <a:rPr lang="de-DE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de-DE" i="1">
                                  <a:latin typeface="Cambria Math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de-DE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de-DE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de-DE" i="1">
                                  <a:latin typeface="Cambria Math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de-DE" i="1">
                                  <a:latin typeface="Cambria Math"/>
                                </a:rPr>
                                <m:t>′(</m:t>
                              </m:r>
                              <m:r>
                                <a:rPr lang="de-DE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de-DE" i="1">
                                  <a:latin typeface="Cambria Math"/>
                                </a:rPr>
                                <m:t>)</m:t>
                              </m:r>
                            </m:e>
                          </m:mr>
                        </m:m>
                      </m:e>
                    </m:d>
                    <m:r>
                      <a:rPr lang="de-DE" i="1">
                        <a:latin typeface="Cambria Math"/>
                      </a:rPr>
                      <m:t> </m:t>
                    </m:r>
                  </m:oMath>
                </a14:m>
                <a:r>
                  <a:rPr lang="de-DE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e-DE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de-DE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e-DE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𝑠</m:t>
                              </m:r>
                            </m:e>
                            <m:e>
                              <m:r>
                                <a:rPr lang="de-DE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de-DE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de-DE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de-DE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de-DE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de-DE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de-DE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de-DE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de-DE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𝑠</m:t>
                              </m:r>
                            </m:e>
                          </m:mr>
                          <m:mr>
                            <m:e>
                              <m:r>
                                <a:rPr lang="de-DE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de-DE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de-DE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de-DE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de-DE" dirty="0"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de-DE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e-DE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e-DE" i="1">
                                  <a:latin typeface="Cambria Math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de-DE" i="1">
                                  <a:latin typeface="Cambria Math"/>
                                </a:rPr>
                                <m:t>′</m:t>
                              </m:r>
                            </m:e>
                          </m:mr>
                          <m:m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de-DE" i="1">
                                  <a:latin typeface="Cambria Math"/>
                                </a:rPr>
                                <m:t>′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5" name="Rechtec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445" y="1110271"/>
                <a:ext cx="4333109" cy="160896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feld 5"/>
          <p:cNvSpPr txBox="1"/>
          <p:nvPr/>
        </p:nvSpPr>
        <p:spPr>
          <a:xfrm>
            <a:off x="4372553" y="2885442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wird zu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1517940" y="3718115"/>
            <a:ext cx="353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>
                <a:solidFill>
                  <a:srgbClr val="FFFF00"/>
                </a:solidFill>
              </a:rPr>
              <a:t>X</a:t>
            </a:r>
            <a:endParaRPr lang="de-DE" sz="3600" b="1" dirty="0">
              <a:solidFill>
                <a:srgbClr val="FFFF00"/>
              </a:solidFill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6786099" y="3710800"/>
            <a:ext cx="353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>
                <a:solidFill>
                  <a:srgbClr val="FFFF00"/>
                </a:solidFill>
              </a:rPr>
              <a:t>X</a:t>
            </a:r>
            <a:endParaRPr lang="de-DE" sz="3600" b="1" dirty="0">
              <a:solidFill>
                <a:srgbClr val="FFFF00"/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8235731" y="4465834"/>
            <a:ext cx="353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>
                <a:solidFill>
                  <a:srgbClr val="FFC000"/>
                </a:solidFill>
              </a:rPr>
              <a:t>Y</a:t>
            </a:r>
            <a:endParaRPr lang="de-DE" sz="3600" b="1" dirty="0">
              <a:solidFill>
                <a:srgbClr val="FFC000"/>
              </a:solidFill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2967572" y="4458519"/>
            <a:ext cx="353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>
                <a:solidFill>
                  <a:srgbClr val="FFC000"/>
                </a:solidFill>
              </a:rPr>
              <a:t>Y</a:t>
            </a:r>
            <a:endParaRPr lang="de-DE" sz="3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38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P. Gerhard, GSI Betriebsworkshop, Januar 2016</a:t>
            </a:r>
            <a:endParaRPr lang="en-US" altLang="de-DE" i="0"/>
          </a:p>
        </p:txBody>
      </p:sp>
      <p:sp>
        <p:nvSpPr>
          <p:cNvPr id="12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6A9B8A-23C1-4672-A541-AA7BA6065186}" type="slidenum">
              <a:rPr lang="en-US" altLang="de-DE"/>
              <a:pPr/>
              <a:t>33</a:t>
            </a:fld>
            <a:endParaRPr lang="en-US" altLang="de-DE"/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744538" y="0"/>
            <a:ext cx="8420100" cy="720725"/>
          </a:xfrm>
        </p:spPr>
        <p:txBody>
          <a:bodyPr/>
          <a:lstStyle/>
          <a:p>
            <a:r>
              <a:rPr lang="en-US" altLang="de-DE" sz="3200" b="1" dirty="0" err="1" smtClean="0">
                <a:solidFill>
                  <a:schemeClr val="tx1"/>
                </a:solidFill>
              </a:rPr>
              <a:t>Ende</a:t>
            </a:r>
            <a:endParaRPr lang="en-US" altLang="de-DE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50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P. Gerhard, GSI Betriebsworkshop, Januar 2016</a:t>
            </a:r>
            <a:endParaRPr lang="en-US" altLang="de-DE" i="0"/>
          </a:p>
        </p:txBody>
      </p:sp>
      <p:sp>
        <p:nvSpPr>
          <p:cNvPr id="31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94CACE-274E-492E-AB32-E79CF6931FBD}" type="slidenum">
              <a:rPr lang="en-US" altLang="de-DE"/>
              <a:pPr/>
              <a:t>4</a:t>
            </a:fld>
            <a:endParaRPr lang="en-US" altLang="de-DE"/>
          </a:p>
        </p:txBody>
      </p:sp>
      <p:grpSp>
        <p:nvGrpSpPr>
          <p:cNvPr id="401571" name="Group 163"/>
          <p:cNvGrpSpPr>
            <a:grpSpLocks/>
          </p:cNvGrpSpPr>
          <p:nvPr/>
        </p:nvGrpSpPr>
        <p:grpSpPr bwMode="auto">
          <a:xfrm>
            <a:off x="2936875" y="2492375"/>
            <a:ext cx="6969125" cy="2160588"/>
            <a:chOff x="1850" y="1570"/>
            <a:chExt cx="4390" cy="1361"/>
          </a:xfrm>
        </p:grpSpPr>
        <p:sp>
          <p:nvSpPr>
            <p:cNvPr id="401413" name="Rectangle 5"/>
            <p:cNvSpPr>
              <a:spLocks noChangeArrowheads="1"/>
            </p:cNvSpPr>
            <p:nvPr/>
          </p:nvSpPr>
          <p:spPr bwMode="auto">
            <a:xfrm>
              <a:off x="1850" y="2251"/>
              <a:ext cx="4390" cy="680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FFFF"/>
                </a:gs>
              </a:gsLst>
              <a:path path="rect">
                <a:fillToRect r="100000" b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1558" name="Rectangle 150"/>
            <p:cNvSpPr>
              <a:spLocks noChangeArrowheads="1"/>
            </p:cNvSpPr>
            <p:nvPr/>
          </p:nvSpPr>
          <p:spPr bwMode="auto">
            <a:xfrm flipV="1">
              <a:off x="1850" y="1570"/>
              <a:ext cx="4390" cy="680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FFFF"/>
                </a:gs>
              </a:gsLst>
              <a:path path="rect">
                <a:fillToRect r="100000" b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01572" name="Group 164"/>
          <p:cNvGrpSpPr>
            <a:grpSpLocks/>
          </p:cNvGrpSpPr>
          <p:nvPr/>
        </p:nvGrpSpPr>
        <p:grpSpPr bwMode="auto">
          <a:xfrm flipH="1">
            <a:off x="2936875" y="2555875"/>
            <a:ext cx="4302125" cy="2160588"/>
            <a:chOff x="1850" y="1570"/>
            <a:chExt cx="4390" cy="1361"/>
          </a:xfrm>
        </p:grpSpPr>
        <p:sp>
          <p:nvSpPr>
            <p:cNvPr id="401573" name="Rectangle 165"/>
            <p:cNvSpPr>
              <a:spLocks noChangeArrowheads="1"/>
            </p:cNvSpPr>
            <p:nvPr/>
          </p:nvSpPr>
          <p:spPr bwMode="auto">
            <a:xfrm>
              <a:off x="1850" y="2251"/>
              <a:ext cx="4390" cy="680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FFFF">
                    <a:alpha val="0"/>
                  </a:srgbClr>
                </a:gs>
              </a:gsLst>
              <a:path path="rect">
                <a:fillToRect r="100000" b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1574" name="Rectangle 166"/>
            <p:cNvSpPr>
              <a:spLocks noChangeArrowheads="1"/>
            </p:cNvSpPr>
            <p:nvPr/>
          </p:nvSpPr>
          <p:spPr bwMode="auto">
            <a:xfrm flipV="1">
              <a:off x="1850" y="1570"/>
              <a:ext cx="4390" cy="680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FFFF">
                    <a:alpha val="0"/>
                  </a:srgbClr>
                </a:gs>
              </a:gsLst>
              <a:path path="rect">
                <a:fillToRect r="100000" b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44538" y="0"/>
            <a:ext cx="8420100" cy="720725"/>
          </a:xfrm>
        </p:spPr>
        <p:txBody>
          <a:bodyPr/>
          <a:lstStyle/>
          <a:p>
            <a:r>
              <a:rPr lang="en-US" altLang="de-DE" sz="3200" b="1" dirty="0" err="1" smtClean="0">
                <a:solidFill>
                  <a:schemeClr val="tx1"/>
                </a:solidFill>
              </a:rPr>
              <a:t>Einzelteilchen</a:t>
            </a:r>
            <a:r>
              <a:rPr lang="en-US" altLang="de-DE" sz="3200" b="1" dirty="0" smtClean="0">
                <a:solidFill>
                  <a:schemeClr val="tx1"/>
                </a:solidFill>
              </a:rPr>
              <a:t>: </a:t>
            </a:r>
            <a:r>
              <a:rPr lang="en-US" altLang="de-DE" sz="3200" b="1" dirty="0" err="1" smtClean="0">
                <a:solidFill>
                  <a:schemeClr val="tx1"/>
                </a:solidFill>
              </a:rPr>
              <a:t>Bewegung</a:t>
            </a:r>
            <a:endParaRPr lang="en-US" altLang="de-DE" sz="3200" b="1" dirty="0">
              <a:solidFill>
                <a:schemeClr val="tx1"/>
              </a:solidFill>
            </a:endParaRPr>
          </a:p>
        </p:txBody>
      </p:sp>
      <p:sp>
        <p:nvSpPr>
          <p:cNvPr id="401418" name="Oval 10"/>
          <p:cNvSpPr>
            <a:spLocks noChangeArrowheads="1"/>
          </p:cNvSpPr>
          <p:nvPr/>
        </p:nvSpPr>
        <p:spPr bwMode="auto">
          <a:xfrm>
            <a:off x="1497013" y="3573463"/>
            <a:ext cx="71437" cy="7143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1552" name="Rectangle 144"/>
          <p:cNvSpPr>
            <a:spLocks noChangeArrowheads="1"/>
          </p:cNvSpPr>
          <p:nvPr/>
        </p:nvSpPr>
        <p:spPr bwMode="auto">
          <a:xfrm>
            <a:off x="200025" y="1916113"/>
            <a:ext cx="2736850" cy="32416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1553" name="Oval 145"/>
          <p:cNvSpPr>
            <a:spLocks noChangeArrowheads="1"/>
          </p:cNvSpPr>
          <p:nvPr/>
        </p:nvSpPr>
        <p:spPr bwMode="auto">
          <a:xfrm>
            <a:off x="200025" y="2276475"/>
            <a:ext cx="2665413" cy="2665413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1452" name="Oval 44"/>
          <p:cNvSpPr>
            <a:spLocks noChangeArrowheads="1"/>
          </p:cNvSpPr>
          <p:nvPr/>
        </p:nvSpPr>
        <p:spPr bwMode="auto">
          <a:xfrm>
            <a:off x="2649538" y="3213100"/>
            <a:ext cx="503237" cy="7921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1427" name="Oval 19"/>
          <p:cNvSpPr>
            <a:spLocks noChangeArrowheads="1"/>
          </p:cNvSpPr>
          <p:nvPr/>
        </p:nvSpPr>
        <p:spPr bwMode="auto">
          <a:xfrm>
            <a:off x="1497013" y="3573463"/>
            <a:ext cx="71437" cy="7143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1428" name="Line 20"/>
          <p:cNvSpPr>
            <a:spLocks noChangeShapeType="1"/>
          </p:cNvSpPr>
          <p:nvPr/>
        </p:nvSpPr>
        <p:spPr bwMode="auto">
          <a:xfrm>
            <a:off x="1568450" y="3609975"/>
            <a:ext cx="3168650" cy="19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1419" name="Line 11"/>
          <p:cNvSpPr>
            <a:spLocks noChangeShapeType="1"/>
          </p:cNvSpPr>
          <p:nvPr/>
        </p:nvSpPr>
        <p:spPr bwMode="auto">
          <a:xfrm flipV="1">
            <a:off x="1568450" y="2781300"/>
            <a:ext cx="3168650" cy="828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1415" name="Oval 7"/>
          <p:cNvSpPr>
            <a:spLocks noChangeArrowheads="1"/>
          </p:cNvSpPr>
          <p:nvPr/>
        </p:nvSpPr>
        <p:spPr bwMode="auto">
          <a:xfrm>
            <a:off x="1352550" y="3897313"/>
            <a:ext cx="71438" cy="7143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1416" name="Line 8"/>
          <p:cNvSpPr>
            <a:spLocks noChangeShapeType="1"/>
          </p:cNvSpPr>
          <p:nvPr/>
        </p:nvSpPr>
        <p:spPr bwMode="auto">
          <a:xfrm flipV="1">
            <a:off x="1423988" y="3716338"/>
            <a:ext cx="3097212" cy="2174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1421" name="Oval 13"/>
          <p:cNvSpPr>
            <a:spLocks noChangeArrowheads="1"/>
          </p:cNvSpPr>
          <p:nvPr/>
        </p:nvSpPr>
        <p:spPr bwMode="auto">
          <a:xfrm>
            <a:off x="1639888" y="2852738"/>
            <a:ext cx="71437" cy="7143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1422" name="Line 14"/>
          <p:cNvSpPr>
            <a:spLocks noChangeShapeType="1"/>
          </p:cNvSpPr>
          <p:nvPr/>
        </p:nvSpPr>
        <p:spPr bwMode="auto">
          <a:xfrm>
            <a:off x="1711325" y="2889250"/>
            <a:ext cx="2520950" cy="1476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1430" name="Oval 22"/>
          <p:cNvSpPr>
            <a:spLocks noChangeArrowheads="1"/>
          </p:cNvSpPr>
          <p:nvPr/>
        </p:nvSpPr>
        <p:spPr bwMode="auto">
          <a:xfrm>
            <a:off x="1639888" y="3429000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1431" name="Line 23"/>
          <p:cNvSpPr>
            <a:spLocks noChangeShapeType="1"/>
          </p:cNvSpPr>
          <p:nvPr/>
        </p:nvSpPr>
        <p:spPr bwMode="auto">
          <a:xfrm>
            <a:off x="1711325" y="3465513"/>
            <a:ext cx="3170238" cy="34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1561" name="Text Box 153"/>
          <p:cNvSpPr txBox="1">
            <a:spLocks noChangeArrowheads="1"/>
          </p:cNvSpPr>
          <p:nvPr/>
        </p:nvSpPr>
        <p:spPr bwMode="auto">
          <a:xfrm>
            <a:off x="1030288" y="4579938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Quelle</a:t>
            </a:r>
          </a:p>
        </p:txBody>
      </p:sp>
      <p:sp>
        <p:nvSpPr>
          <p:cNvPr id="401563" name="Line 155"/>
          <p:cNvSpPr>
            <a:spLocks noChangeShapeType="1"/>
          </p:cNvSpPr>
          <p:nvPr/>
        </p:nvSpPr>
        <p:spPr bwMode="auto">
          <a:xfrm>
            <a:off x="7258050" y="3644900"/>
            <a:ext cx="23034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1564" name="Line 156"/>
          <p:cNvSpPr>
            <a:spLocks noChangeShapeType="1"/>
          </p:cNvSpPr>
          <p:nvPr/>
        </p:nvSpPr>
        <p:spPr bwMode="auto">
          <a:xfrm>
            <a:off x="7258050" y="2492375"/>
            <a:ext cx="0" cy="24495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1568" name="Text Box 160"/>
          <p:cNvSpPr txBox="1">
            <a:spLocks noChangeArrowheads="1"/>
          </p:cNvSpPr>
          <p:nvPr/>
        </p:nvSpPr>
        <p:spPr bwMode="auto">
          <a:xfrm>
            <a:off x="207963" y="2492375"/>
            <a:ext cx="1201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>
                <a:solidFill>
                  <a:srgbClr val="FF9900"/>
                </a:solidFill>
              </a:rPr>
              <a:t>Plasma</a:t>
            </a:r>
          </a:p>
        </p:txBody>
      </p:sp>
      <p:pic>
        <p:nvPicPr>
          <p:cNvPr id="401569" name="Picture 161" descr="Gauss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1916113"/>
            <a:ext cx="21145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1570" name="Text Box 162"/>
          <p:cNvSpPr txBox="1">
            <a:spLocks noChangeArrowheads="1"/>
          </p:cNvSpPr>
          <p:nvPr/>
        </p:nvSpPr>
        <p:spPr bwMode="auto">
          <a:xfrm>
            <a:off x="1040609" y="852488"/>
            <a:ext cx="72088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dirty="0" err="1"/>
              <a:t>Warum</a:t>
            </a:r>
            <a:r>
              <a:rPr lang="en-GB" altLang="de-DE" dirty="0"/>
              <a:t> </a:t>
            </a:r>
            <a:r>
              <a:rPr lang="en-GB" altLang="de-DE" dirty="0" err="1"/>
              <a:t>ist</a:t>
            </a:r>
            <a:r>
              <a:rPr lang="en-GB" altLang="de-DE" dirty="0"/>
              <a:t> der </a:t>
            </a:r>
            <a:r>
              <a:rPr lang="en-GB" altLang="de-DE" dirty="0" err="1"/>
              <a:t>Strahl</a:t>
            </a:r>
            <a:r>
              <a:rPr lang="en-GB" altLang="de-DE" dirty="0"/>
              <a:t> </a:t>
            </a:r>
            <a:r>
              <a:rPr lang="en-GB" altLang="de-DE" dirty="0" err="1"/>
              <a:t>inhomogen</a:t>
            </a:r>
            <a:r>
              <a:rPr lang="en-GB" altLang="de-DE" dirty="0"/>
              <a:t> und </a:t>
            </a:r>
            <a:r>
              <a:rPr lang="en-GB" altLang="de-DE" dirty="0" err="1" smtClean="0"/>
              <a:t>i.a</a:t>
            </a:r>
            <a:r>
              <a:rPr lang="en-GB" altLang="de-DE" dirty="0" smtClean="0"/>
              <a:t>. divergent</a:t>
            </a:r>
            <a:r>
              <a:rPr lang="en-GB" altLang="de-DE" dirty="0"/>
              <a:t>?</a:t>
            </a:r>
          </a:p>
        </p:txBody>
      </p:sp>
      <p:sp>
        <p:nvSpPr>
          <p:cNvPr id="401575" name="Rectangle 167"/>
          <p:cNvSpPr>
            <a:spLocks noChangeArrowheads="1"/>
          </p:cNvSpPr>
          <p:nvPr/>
        </p:nvSpPr>
        <p:spPr bwMode="auto">
          <a:xfrm rot="5400000">
            <a:off x="9271794" y="3064669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/>
              <a:t>n</a:t>
            </a:r>
          </a:p>
        </p:txBody>
      </p:sp>
      <p:sp>
        <p:nvSpPr>
          <p:cNvPr id="401576" name="Rectangle 168"/>
          <p:cNvSpPr>
            <a:spLocks noChangeArrowheads="1"/>
          </p:cNvSpPr>
          <p:nvPr/>
        </p:nvSpPr>
        <p:spPr bwMode="auto">
          <a:xfrm rot="5400000">
            <a:off x="6380111" y="4504165"/>
            <a:ext cx="91364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dirty="0" smtClean="0"/>
              <a:t>x, x’ </a:t>
            </a:r>
          </a:p>
          <a:p>
            <a:r>
              <a:rPr lang="en-GB" altLang="de-DE" dirty="0" smtClean="0"/>
              <a:t>(y, y’)</a:t>
            </a:r>
            <a:endParaRPr lang="en-GB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P. Gerhard, GSI Betriebsworkshop, Januar 2016</a:t>
            </a:r>
            <a:endParaRPr lang="en-US" altLang="de-DE" i="0"/>
          </a:p>
        </p:txBody>
      </p:sp>
      <p:sp>
        <p:nvSpPr>
          <p:cNvPr id="139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3B1EDA-35F1-44DF-9AC3-7AA3F6C6D18B}" type="slidenum">
              <a:rPr lang="en-US" altLang="de-DE"/>
              <a:pPr/>
              <a:t>5</a:t>
            </a:fld>
            <a:endParaRPr lang="en-US" altLang="de-DE"/>
          </a:p>
        </p:txBody>
      </p:sp>
      <p:sp>
        <p:nvSpPr>
          <p:cNvPr id="434180" name="Rectangle 4"/>
          <p:cNvSpPr>
            <a:spLocks noGrp="1" noChangeArrowheads="1"/>
          </p:cNvSpPr>
          <p:nvPr>
            <p:ph type="title"/>
          </p:nvPr>
        </p:nvSpPr>
        <p:spPr>
          <a:xfrm>
            <a:off x="744538" y="0"/>
            <a:ext cx="8420100" cy="720725"/>
          </a:xfrm>
        </p:spPr>
        <p:txBody>
          <a:bodyPr/>
          <a:lstStyle/>
          <a:p>
            <a:r>
              <a:rPr lang="en-US" altLang="de-DE" sz="3200" b="1" dirty="0" err="1" smtClean="0">
                <a:solidFill>
                  <a:schemeClr val="tx1"/>
                </a:solidFill>
              </a:rPr>
              <a:t>Einzelteilchen</a:t>
            </a:r>
            <a:r>
              <a:rPr lang="en-US" altLang="de-DE" sz="3200" b="1" dirty="0" smtClean="0">
                <a:solidFill>
                  <a:schemeClr val="tx1"/>
                </a:solidFill>
              </a:rPr>
              <a:t>: </a:t>
            </a:r>
            <a:r>
              <a:rPr lang="en-US" altLang="de-DE" sz="3200" b="1" dirty="0" err="1" smtClean="0">
                <a:solidFill>
                  <a:schemeClr val="tx1"/>
                </a:solidFill>
              </a:rPr>
              <a:t>Mathematische</a:t>
            </a:r>
            <a:r>
              <a:rPr lang="en-US" altLang="de-DE" sz="3200" b="1" dirty="0" smtClean="0">
                <a:solidFill>
                  <a:schemeClr val="tx1"/>
                </a:solidFill>
              </a:rPr>
              <a:t> </a:t>
            </a:r>
            <a:r>
              <a:rPr lang="en-US" altLang="de-DE" sz="3200" b="1" dirty="0" err="1" smtClean="0">
                <a:solidFill>
                  <a:schemeClr val="tx1"/>
                </a:solidFill>
              </a:rPr>
              <a:t>Behandlung</a:t>
            </a:r>
            <a:r>
              <a:rPr lang="en-US" altLang="de-DE" sz="3200" b="1" dirty="0" smtClean="0">
                <a:solidFill>
                  <a:schemeClr val="tx1"/>
                </a:solidFill>
              </a:rPr>
              <a:t> I</a:t>
            </a:r>
            <a:endParaRPr lang="en-US" altLang="de-DE" sz="32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642347" y="861501"/>
                <a:ext cx="8607451" cy="56946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de-DE" dirty="0" smtClean="0"/>
                  <a:t>Strahldynamik für Anfänger: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de-DE" b="1" dirty="0" smtClean="0"/>
                  <a:t>linear</a:t>
                </a:r>
                <a:r>
                  <a:rPr lang="de-DE" dirty="0" smtClean="0"/>
                  <a:t>, x- und y-Ebene </a:t>
                </a:r>
                <a:r>
                  <a:rPr lang="de-DE" b="1" dirty="0" smtClean="0"/>
                  <a:t>unabhängig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de-DE" dirty="0" smtClean="0"/>
                  <a:t>Matrizenrechnung, „Lineare Algebra“</a:t>
                </a:r>
              </a:p>
              <a:p>
                <a:pPr algn="l"/>
                <a:endParaRPr lang="de-DE" dirty="0"/>
              </a:p>
              <a:p>
                <a:pPr algn="l"/>
                <a:r>
                  <a:rPr lang="de-DE" b="1" dirty="0" smtClean="0"/>
                  <a:t>Koordinaten</a:t>
                </a:r>
                <a:r>
                  <a:rPr lang="de-DE" dirty="0" smtClean="0"/>
                  <a:t> </a:t>
                </a:r>
                <a:r>
                  <a:rPr lang="de-DE" dirty="0"/>
                  <a:t>x, x</a:t>
                </a:r>
                <a:r>
                  <a:rPr lang="de-DE" dirty="0" smtClean="0"/>
                  <a:t>‘ der Teilchen </a:t>
                </a:r>
                <a:r>
                  <a:rPr lang="de-DE" i="1" dirty="0" smtClean="0"/>
                  <a:t>(im Phasenraum)</a:t>
                </a:r>
                <a:r>
                  <a:rPr lang="de-DE" dirty="0" smtClean="0"/>
                  <a:t>, Darstellung als Vektoren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e-DE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e-DE" i="1">
                                  <a:latin typeface="Cambria Math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de-DE" i="1">
                                  <a:latin typeface="Cambria Math"/>
                                </a:rPr>
                                <m:t>′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de-DE" b="0" dirty="0" smtClean="0"/>
              </a:p>
              <a:p>
                <a:pPr algn="l"/>
                <a:r>
                  <a:rPr lang="de-DE" dirty="0" smtClean="0"/>
                  <a:t>(für y, y‘ genauso, aber unabhängig voneinander)</a:t>
                </a:r>
              </a:p>
              <a:p>
                <a:pPr algn="l"/>
                <a:endParaRPr lang="de-DE" dirty="0"/>
              </a:p>
              <a:p>
                <a:pPr algn="l"/>
                <a:r>
                  <a:rPr lang="de-DE" b="1" dirty="0" smtClean="0"/>
                  <a:t>Strahldynamik</a:t>
                </a:r>
                <a:r>
                  <a:rPr lang="de-DE" dirty="0" smtClean="0"/>
                  <a:t> = Bewegung der Teilchen im Beschleuniger heißt Änderung der Koordinaten, mathematisch durch Matrizen. Jeder </a:t>
                </a:r>
                <a:r>
                  <a:rPr lang="de-DE" dirty="0" err="1" smtClean="0"/>
                  <a:t>Beschleunigerabschitt</a:t>
                </a:r>
                <a:r>
                  <a:rPr lang="de-DE" dirty="0" smtClean="0"/>
                  <a:t> (Driftstrecke, Quadrupol, ...) wird durch bestimmte Matrix dargestellt</a:t>
                </a:r>
              </a:p>
              <a:p>
                <a:pPr algn="l"/>
                <a:endParaRPr lang="de-DE" dirty="0"/>
              </a:p>
              <a:p>
                <a:pPr algn="l"/>
                <a:r>
                  <a:rPr lang="de-DE" dirty="0" smtClean="0"/>
                  <a:t>Beispiel Drift: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e-DE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de-DE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e-DE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mr>
                          <m:m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de-DE" dirty="0" smtClean="0"/>
                  <a:t>                             s: Länge der Drift</a:t>
                </a:r>
                <a:endParaRPr lang="de-DE" dirty="0"/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47" y="861501"/>
                <a:ext cx="8607451" cy="5694636"/>
              </a:xfrm>
              <a:prstGeom prst="rect">
                <a:avLst/>
              </a:prstGeom>
              <a:blipFill rotWithShape="1">
                <a:blip r:embed="rId2"/>
                <a:stretch>
                  <a:fillRect l="-1062" t="-749" r="-42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774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P. Gerhard, GSI Betriebsworkshop, Januar 2016</a:t>
            </a:r>
            <a:endParaRPr lang="en-US" altLang="de-DE" i="0"/>
          </a:p>
        </p:txBody>
      </p:sp>
      <p:sp>
        <p:nvSpPr>
          <p:cNvPr id="139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3B1EDA-35F1-44DF-9AC3-7AA3F6C6D18B}" type="slidenum">
              <a:rPr lang="en-US" altLang="de-DE"/>
              <a:pPr/>
              <a:t>6</a:t>
            </a:fld>
            <a:endParaRPr lang="en-US" altLang="de-DE"/>
          </a:p>
        </p:txBody>
      </p:sp>
      <p:sp>
        <p:nvSpPr>
          <p:cNvPr id="434180" name="Rectangle 4"/>
          <p:cNvSpPr>
            <a:spLocks noGrp="1" noChangeArrowheads="1"/>
          </p:cNvSpPr>
          <p:nvPr>
            <p:ph type="title"/>
          </p:nvPr>
        </p:nvSpPr>
        <p:spPr>
          <a:xfrm>
            <a:off x="744538" y="0"/>
            <a:ext cx="8420100" cy="720725"/>
          </a:xfrm>
        </p:spPr>
        <p:txBody>
          <a:bodyPr/>
          <a:lstStyle/>
          <a:p>
            <a:r>
              <a:rPr lang="en-US" altLang="de-DE" sz="3200" b="1" dirty="0" err="1" smtClean="0">
                <a:solidFill>
                  <a:schemeClr val="tx1"/>
                </a:solidFill>
              </a:rPr>
              <a:t>Einzelteilchen</a:t>
            </a:r>
            <a:r>
              <a:rPr lang="en-US" altLang="de-DE" sz="3200" b="1" dirty="0" smtClean="0">
                <a:solidFill>
                  <a:schemeClr val="tx1"/>
                </a:solidFill>
              </a:rPr>
              <a:t>: </a:t>
            </a:r>
            <a:r>
              <a:rPr lang="en-US" altLang="de-DE" sz="3200" b="1" dirty="0" err="1" smtClean="0">
                <a:solidFill>
                  <a:schemeClr val="tx1"/>
                </a:solidFill>
              </a:rPr>
              <a:t>Mathematische</a:t>
            </a:r>
            <a:r>
              <a:rPr lang="en-US" altLang="de-DE" sz="3200" b="1" dirty="0" smtClean="0">
                <a:solidFill>
                  <a:schemeClr val="tx1"/>
                </a:solidFill>
              </a:rPr>
              <a:t> </a:t>
            </a:r>
            <a:r>
              <a:rPr lang="en-US" altLang="de-DE" sz="3200" b="1" dirty="0" err="1" smtClean="0">
                <a:solidFill>
                  <a:schemeClr val="tx1"/>
                </a:solidFill>
              </a:rPr>
              <a:t>Behandlung</a:t>
            </a:r>
            <a:r>
              <a:rPr lang="en-US" altLang="de-DE" sz="3200" b="1" dirty="0" smtClean="0">
                <a:solidFill>
                  <a:schemeClr val="tx1"/>
                </a:solidFill>
              </a:rPr>
              <a:t> II</a:t>
            </a:r>
            <a:endParaRPr lang="en-US" altLang="de-DE" sz="32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642347" y="1231795"/>
                <a:ext cx="8607451" cy="4394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de-DE" dirty="0" smtClean="0"/>
                  <a:t>Beispiel Drift: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e-DE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de-DE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e-DE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mr>
                          <m:m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de-DE" dirty="0"/>
              </a:p>
              <a:p>
                <a:pPr algn="l"/>
                <a:endParaRPr lang="de-DE" dirty="0" smtClean="0"/>
              </a:p>
              <a:p>
                <a:pPr algn="l"/>
                <a:r>
                  <a:rPr lang="de-DE" dirty="0" smtClean="0"/>
                  <a:t>Mathematischer Beschleuniger: Matrizenrechnung! (ganz einfach!)</a:t>
                </a:r>
              </a:p>
              <a:p>
                <a:pPr algn="l"/>
                <a:endParaRPr lang="de-DE" dirty="0"/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de-DE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de-DE" b="0" i="1" smtClean="0">
                                    <a:latin typeface="Cambria Math"/>
                                  </a:rPr>
                                  <m:t>𝑠</m:t>
                                </m:r>
                                <m:r>
                                  <a:rPr lang="de-DE" b="0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de-DE" b="0" i="1" smtClean="0">
                                    <a:latin typeface="Cambria Math"/>
                                  </a:rPr>
                                  <m:t>′(</m:t>
                                </m:r>
                                <m:r>
                                  <a:rPr lang="de-DE" b="0" i="1" smtClean="0">
                                    <a:latin typeface="Cambria Math"/>
                                  </a:rPr>
                                  <m:t>𝑠</m:t>
                                </m:r>
                                <m:r>
                                  <a:rPr lang="de-DE" b="0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de-DE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𝑠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de-DE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de-DE" i="1">
                                    <a:latin typeface="Cambria Math"/>
                                  </a:rPr>
                                  <m:t>′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DE" dirty="0" smtClean="0"/>
              </a:p>
              <a:p>
                <a:pPr algn="l"/>
                <a:endParaRPr lang="de-DE" dirty="0" smtClean="0"/>
              </a:p>
              <a:p>
                <a:pPr algn="l"/>
                <a:r>
                  <a:rPr lang="de-DE" dirty="0" smtClean="0"/>
                  <a:t>x, x‘: Vor der Drift, x(s), x‘(s): Nach der Drift</a:t>
                </a:r>
              </a:p>
              <a:p>
                <a:pPr algn="l"/>
                <a:endParaRPr lang="de-DE" dirty="0"/>
              </a:p>
              <a:p>
                <a:pPr algn="l"/>
                <a:r>
                  <a:rPr lang="de-DE" dirty="0" smtClean="0"/>
                  <a:t>Ganz einfach: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de-DE" i="1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de-DE" i="1">
                            <a:latin typeface="Cambria Math"/>
                          </a:rPr>
                        </m:ctrlPr>
                      </m:dPr>
                      <m:e>
                        <m:r>
                          <a:rPr lang="de-DE" i="1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de-DE" b="0" i="1" smtClean="0">
                        <a:latin typeface="Cambria Math"/>
                      </a:rPr>
                      <m:t>=1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𝑠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′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47" y="1231795"/>
                <a:ext cx="8607451" cy="4394601"/>
              </a:xfrm>
              <a:prstGeom prst="rect">
                <a:avLst/>
              </a:prstGeom>
              <a:blipFill rotWithShape="1">
                <a:blip r:embed="rId2"/>
                <a:stretch>
                  <a:fillRect l="-1062" b="-235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326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 bwMode="auto">
          <a:xfrm>
            <a:off x="5298733" y="2471147"/>
            <a:ext cx="657461" cy="642899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4352846" y="3192156"/>
            <a:ext cx="657461" cy="642899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639826" y="5705554"/>
            <a:ext cx="3048001" cy="411312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642346" y="4951111"/>
            <a:ext cx="3045481" cy="399263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5298733" y="3194929"/>
            <a:ext cx="657461" cy="642899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hteck 2"/>
          <p:cNvSpPr/>
          <p:nvPr/>
        </p:nvSpPr>
        <p:spPr bwMode="auto">
          <a:xfrm>
            <a:off x="4352846" y="2471147"/>
            <a:ext cx="657461" cy="642899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8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P. Gerhard, GSI Betriebsworkshop, Januar 2016</a:t>
            </a:r>
            <a:endParaRPr lang="en-US" altLang="de-DE" i="0"/>
          </a:p>
        </p:txBody>
      </p:sp>
      <p:sp>
        <p:nvSpPr>
          <p:cNvPr id="139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3B1EDA-35F1-44DF-9AC3-7AA3F6C6D18B}" type="slidenum">
              <a:rPr lang="en-US" altLang="de-DE"/>
              <a:pPr/>
              <a:t>7</a:t>
            </a:fld>
            <a:endParaRPr lang="en-US" altLang="de-DE"/>
          </a:p>
        </p:txBody>
      </p:sp>
      <p:sp>
        <p:nvSpPr>
          <p:cNvPr id="434180" name="Rectangle 4"/>
          <p:cNvSpPr>
            <a:spLocks noGrp="1" noChangeArrowheads="1"/>
          </p:cNvSpPr>
          <p:nvPr>
            <p:ph type="title"/>
          </p:nvPr>
        </p:nvSpPr>
        <p:spPr>
          <a:xfrm>
            <a:off x="744538" y="0"/>
            <a:ext cx="8420100" cy="720725"/>
          </a:xfrm>
        </p:spPr>
        <p:txBody>
          <a:bodyPr/>
          <a:lstStyle/>
          <a:p>
            <a:r>
              <a:rPr lang="en-US" altLang="de-DE" sz="3200" b="1" dirty="0" err="1" smtClean="0">
                <a:solidFill>
                  <a:schemeClr val="tx1"/>
                </a:solidFill>
              </a:rPr>
              <a:t>Einzelteilchen</a:t>
            </a:r>
            <a:r>
              <a:rPr lang="en-US" altLang="de-DE" sz="3200" b="1" dirty="0" smtClean="0">
                <a:solidFill>
                  <a:schemeClr val="tx1"/>
                </a:solidFill>
              </a:rPr>
              <a:t>: </a:t>
            </a:r>
            <a:r>
              <a:rPr lang="en-US" altLang="de-DE" sz="3200" b="1" dirty="0" err="1" smtClean="0">
                <a:solidFill>
                  <a:schemeClr val="tx1"/>
                </a:solidFill>
              </a:rPr>
              <a:t>Mathematische</a:t>
            </a:r>
            <a:r>
              <a:rPr lang="en-US" altLang="de-DE" sz="3200" b="1" dirty="0" smtClean="0">
                <a:solidFill>
                  <a:schemeClr val="tx1"/>
                </a:solidFill>
              </a:rPr>
              <a:t> </a:t>
            </a:r>
            <a:r>
              <a:rPr lang="en-US" altLang="de-DE" sz="3200" b="1" dirty="0" err="1" smtClean="0">
                <a:solidFill>
                  <a:schemeClr val="tx1"/>
                </a:solidFill>
              </a:rPr>
              <a:t>Behandlung</a:t>
            </a:r>
            <a:r>
              <a:rPr lang="en-US" altLang="de-DE" sz="3200" b="1" dirty="0" smtClean="0">
                <a:solidFill>
                  <a:schemeClr val="tx1"/>
                </a:solidFill>
              </a:rPr>
              <a:t> III</a:t>
            </a:r>
            <a:endParaRPr lang="en-US" altLang="de-DE" sz="32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642347" y="1231795"/>
                <a:ext cx="8607451" cy="53022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de-DE" dirty="0" smtClean="0"/>
                  <a:t>Und weil Physiker und Mathematiker faul sind, rechnen wir die unabhängigen Ebenen x und y gleichzeitig:</a:t>
                </a:r>
              </a:p>
              <a:p>
                <a:pPr algn="l"/>
                <a:endParaRPr lang="de-DE" dirty="0" smtClean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e-DE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e-DE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de-DE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de-DE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de-DE" i="1">
                                  <a:latin typeface="Cambria Math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de-DE" b="0" i="1" smtClean="0">
                                  <a:latin typeface="Cambria Math"/>
                                </a:rPr>
                                <m:t>′(</m:t>
                              </m:r>
                              <m:r>
                                <a:rPr lang="de-DE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de-DE" i="1">
                                  <a:latin typeface="Cambria Math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de-DE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de-DE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de-DE" i="1">
                                  <a:latin typeface="Cambria Math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de-DE" b="0" i="1" smtClean="0">
                                  <a:latin typeface="Cambria Math"/>
                                </a:rPr>
                                <m:t>′(</m:t>
                              </m:r>
                              <m:r>
                                <a:rPr lang="de-DE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de-DE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mr>
                        </m:m>
                      </m:e>
                    </m:d>
                    <m:r>
                      <a:rPr lang="de-DE" i="1">
                        <a:latin typeface="Cambria Math"/>
                      </a:rPr>
                      <m:t> </m:t>
                    </m:r>
                  </m:oMath>
                </a14:m>
                <a:r>
                  <a:rPr lang="de-DE" dirty="0" smtClean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e-DE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de-DE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e-DE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mr>
                          <m:m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de-DE" dirty="0" smtClean="0"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de-DE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e-DE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e-DE" i="1">
                                  <a:latin typeface="Cambria Math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de-DE" i="1">
                                  <a:latin typeface="Cambria Math"/>
                                </a:rPr>
                                <m:t>′</m:t>
                              </m:r>
                            </m:e>
                          </m:mr>
                          <m:m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de-DE" i="1">
                                  <a:latin typeface="Cambria Math"/>
                                </a:rPr>
                                <m:t>′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de-DE" dirty="0" smtClean="0"/>
              </a:p>
              <a:p>
                <a:pPr algn="l"/>
                <a:endParaRPr lang="de-DE" dirty="0" smtClean="0"/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brk m:alnAt="7"/>
                        </m:rPr>
                        <a:rPr lang="de-DE" i="1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de-DE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de-DE" i="1">
                          <a:latin typeface="Cambria Math"/>
                        </a:rPr>
                        <m:t>=1</m:t>
                      </m:r>
                      <m:r>
                        <a:rPr lang="de-DE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i="1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de-DE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de-DE" i="1"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de-DE" i="1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p>
                          <m:r>
                            <a:rPr lang="de-DE" i="1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+0</m:t>
                      </m:r>
                      <m:r>
                        <a:rPr lang="de-DE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+0∙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′</m:t>
                      </m:r>
                    </m:oMath>
                  </m:oMathPara>
                </a14:m>
                <a:endParaRPr lang="de-DE" dirty="0"/>
              </a:p>
              <a:p>
                <a:pPr algn="l"/>
                <a:endParaRPr lang="de-DE" dirty="0" smtClean="0"/>
              </a:p>
              <a:p>
                <a:pPr algn="l"/>
                <a:r>
                  <a:rPr lang="de-DE" dirty="0" smtClean="0"/>
                  <a:t>lineare Strahldynamik</a:t>
                </a:r>
              </a:p>
              <a:p>
                <a:pPr algn="l"/>
                <a:endParaRPr lang="de-DE" dirty="0" smtClean="0"/>
              </a:p>
              <a:p>
                <a:pPr algn="l"/>
                <a:r>
                  <a:rPr lang="de-DE" dirty="0" smtClean="0"/>
                  <a:t>Kopplung der Ebenen</a:t>
                </a:r>
                <a:endParaRPr lang="de-DE" dirty="0"/>
              </a:p>
              <a:p>
                <a:pPr algn="l"/>
                <a:endParaRPr lang="de-DE" dirty="0"/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47" y="1231795"/>
                <a:ext cx="8607451" cy="5302285"/>
              </a:xfrm>
              <a:prstGeom prst="rect">
                <a:avLst/>
              </a:prstGeom>
              <a:blipFill rotWithShape="1">
                <a:blip r:embed="rId2"/>
                <a:stretch>
                  <a:fillRect l="-1062" t="-805" r="-191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912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P. Gerhard, GSI Betriebsworkshop, Januar 2016</a:t>
            </a:r>
            <a:endParaRPr lang="en-US" altLang="de-DE" i="0"/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3B091F-43EB-419B-8A20-B04BA32659B6}" type="slidenum">
              <a:rPr lang="en-US" altLang="de-DE"/>
              <a:pPr/>
              <a:t>8</a:t>
            </a:fld>
            <a:endParaRPr lang="en-US" altLang="de-DE"/>
          </a:p>
        </p:txBody>
      </p:sp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44538" y="0"/>
            <a:ext cx="8420100" cy="720725"/>
          </a:xfrm>
        </p:spPr>
        <p:txBody>
          <a:bodyPr/>
          <a:lstStyle/>
          <a:p>
            <a:r>
              <a:rPr lang="en-US" altLang="de-DE" sz="3200" b="1" dirty="0" err="1" smtClean="0">
                <a:solidFill>
                  <a:schemeClr val="tx1"/>
                </a:solidFill>
              </a:rPr>
              <a:t>Messung</a:t>
            </a:r>
            <a:r>
              <a:rPr lang="en-US" altLang="de-DE" sz="3200" b="1" dirty="0" smtClean="0">
                <a:solidFill>
                  <a:schemeClr val="tx1"/>
                </a:solidFill>
              </a:rPr>
              <a:t> der Emittanz</a:t>
            </a:r>
            <a:endParaRPr lang="en-US" altLang="de-DE" sz="3200" b="1" dirty="0">
              <a:solidFill>
                <a:schemeClr val="tx1"/>
              </a:solidFill>
            </a:endParaRPr>
          </a:p>
        </p:txBody>
      </p:sp>
      <p:sp>
        <p:nvSpPr>
          <p:cNvPr id="392200" name="Text Box 8"/>
          <p:cNvSpPr txBox="1">
            <a:spLocks noChangeArrowheads="1"/>
          </p:cNvSpPr>
          <p:nvPr/>
        </p:nvSpPr>
        <p:spPr bwMode="auto">
          <a:xfrm>
            <a:off x="1260475" y="13589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GB" altLang="de-DE"/>
          </a:p>
        </p:txBody>
      </p:sp>
      <p:pic>
        <p:nvPicPr>
          <p:cNvPr id="10" name="Picture 14" descr="042918X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7" r="6120"/>
          <a:stretch>
            <a:fillRect/>
          </a:stretch>
        </p:blipFill>
        <p:spPr bwMode="auto">
          <a:xfrm>
            <a:off x="6337300" y="3864493"/>
            <a:ext cx="3568700" cy="271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6228" name="Picture 4" descr="Q:\Eigene Ordner Peter\Tagungen, Konferenzen, Seminare, Workshops, Schulen\Betriebsworkshop 2016-01\Emi Skizz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5496"/>
            <a:ext cx="6562165" cy="335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62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35464" y="1090079"/>
            <a:ext cx="3570535" cy="25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0" y="5312588"/>
            <a:ext cx="3007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vertikaler Schlitz</a:t>
            </a:r>
          </a:p>
          <a:p>
            <a:r>
              <a:rPr lang="de-DE" dirty="0" smtClean="0"/>
              <a:t>legt y fest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3281082" y="5312587"/>
            <a:ext cx="3007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vertikales Gitter</a:t>
            </a:r>
          </a:p>
          <a:p>
            <a:r>
              <a:rPr lang="de-DE" dirty="0" smtClean="0"/>
              <a:t>misst y‘(y)</a:t>
            </a:r>
          </a:p>
          <a:p>
            <a:r>
              <a:rPr lang="de-DE" i="1" dirty="0" smtClean="0"/>
              <a:t>integriert über x, x‘</a:t>
            </a:r>
            <a:endParaRPr lang="de-DE" i="1" dirty="0"/>
          </a:p>
        </p:txBody>
      </p:sp>
      <p:sp>
        <p:nvSpPr>
          <p:cNvPr id="3" name="Textfeld 2"/>
          <p:cNvSpPr txBox="1"/>
          <p:nvPr/>
        </p:nvSpPr>
        <p:spPr>
          <a:xfrm>
            <a:off x="261138" y="1104393"/>
            <a:ext cx="5641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err="1" smtClean="0"/>
              <a:t>Emittanzmessung</a:t>
            </a:r>
            <a:r>
              <a:rPr lang="de-DE" dirty="0" smtClean="0"/>
              <a:t> mit Schlitz und Gitter: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061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P. Gerhard, GSI Betriebsworkshop, Januar 2016</a:t>
            </a:r>
            <a:endParaRPr lang="en-US" altLang="de-DE" i="0"/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3B091F-43EB-419B-8A20-B04BA32659B6}" type="slidenum">
              <a:rPr lang="en-US" altLang="de-DE"/>
              <a:pPr/>
              <a:t>9</a:t>
            </a:fld>
            <a:endParaRPr lang="en-US" altLang="de-DE"/>
          </a:p>
        </p:txBody>
      </p:sp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44538" y="0"/>
            <a:ext cx="8420100" cy="720725"/>
          </a:xfrm>
        </p:spPr>
        <p:txBody>
          <a:bodyPr/>
          <a:lstStyle/>
          <a:p>
            <a:r>
              <a:rPr lang="en-US" altLang="de-DE" sz="3200" b="1">
                <a:solidFill>
                  <a:schemeClr val="tx1"/>
                </a:solidFill>
              </a:rPr>
              <a:t>Einzelteilchen - Vielteilchen</a:t>
            </a:r>
          </a:p>
        </p:txBody>
      </p:sp>
      <p:sp>
        <p:nvSpPr>
          <p:cNvPr id="392197" name="Text Box 5"/>
          <p:cNvSpPr txBox="1">
            <a:spLocks noChangeArrowheads="1"/>
          </p:cNvSpPr>
          <p:nvPr/>
        </p:nvSpPr>
        <p:spPr bwMode="auto">
          <a:xfrm>
            <a:off x="-19396" y="2081213"/>
            <a:ext cx="4142481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dirty="0" err="1"/>
              <a:t>Beschreibung</a:t>
            </a:r>
            <a:r>
              <a:rPr lang="en-US" altLang="de-DE" dirty="0"/>
              <a:t> </a:t>
            </a:r>
            <a:r>
              <a:rPr lang="en-US" altLang="de-DE" dirty="0" err="1"/>
              <a:t>Einzelteilchen</a:t>
            </a:r>
            <a:r>
              <a:rPr lang="en-US" altLang="de-DE" dirty="0"/>
              <a:t>:</a:t>
            </a:r>
          </a:p>
          <a:p>
            <a:endParaRPr lang="en-US" altLang="de-DE" dirty="0"/>
          </a:p>
          <a:p>
            <a:r>
              <a:rPr lang="en-US" altLang="de-DE" dirty="0" smtClean="0"/>
              <a:t>4 </a:t>
            </a:r>
            <a:r>
              <a:rPr lang="en-US" altLang="de-DE" dirty="0" err="1"/>
              <a:t>Koordinaten</a:t>
            </a:r>
            <a:r>
              <a:rPr lang="en-US" altLang="de-DE" dirty="0"/>
              <a:t> </a:t>
            </a:r>
          </a:p>
          <a:p>
            <a:r>
              <a:rPr lang="en-US" altLang="de-DE" dirty="0"/>
              <a:t>(x, x', y, y</a:t>
            </a:r>
            <a:r>
              <a:rPr lang="en-US" altLang="de-DE" dirty="0" smtClean="0"/>
              <a:t>')</a:t>
            </a:r>
            <a:endParaRPr lang="en-US" altLang="de-DE" dirty="0"/>
          </a:p>
          <a:p>
            <a:r>
              <a:rPr lang="en-US" altLang="de-DE" dirty="0" err="1"/>
              <a:t>bzgl</a:t>
            </a:r>
            <a:r>
              <a:rPr lang="en-US" altLang="de-DE" dirty="0"/>
              <a:t>. </a:t>
            </a:r>
            <a:r>
              <a:rPr lang="en-US" altLang="de-DE" dirty="0" err="1"/>
              <a:t>Sollbahn</a:t>
            </a:r>
            <a:endParaRPr lang="en-US" altLang="de-DE" dirty="0"/>
          </a:p>
          <a:p>
            <a:endParaRPr lang="en-US" altLang="de-DE" dirty="0"/>
          </a:p>
          <a:p>
            <a:r>
              <a:rPr lang="en-US" altLang="de-DE" b="1" i="1" dirty="0" err="1" smtClean="0">
                <a:solidFill>
                  <a:srgbClr val="00B050"/>
                </a:solidFill>
              </a:rPr>
              <a:t>Ortskoordinate</a:t>
            </a:r>
            <a:endParaRPr lang="en-US" altLang="de-DE" b="1" i="1" dirty="0" smtClean="0">
              <a:solidFill>
                <a:srgbClr val="00B050"/>
              </a:solidFill>
            </a:endParaRPr>
          </a:p>
          <a:p>
            <a:r>
              <a:rPr lang="en-US" altLang="de-DE" b="1" i="1" dirty="0" err="1" smtClean="0">
                <a:solidFill>
                  <a:srgbClr val="0070C0"/>
                </a:solidFill>
              </a:rPr>
              <a:t>Winkelkoordinate</a:t>
            </a:r>
            <a:endParaRPr lang="en-US" altLang="de-DE" b="1" i="1" dirty="0" smtClean="0">
              <a:solidFill>
                <a:srgbClr val="0070C0"/>
              </a:solidFill>
            </a:endParaRPr>
          </a:p>
          <a:p>
            <a:endParaRPr lang="en-US" altLang="de-DE" i="1" dirty="0"/>
          </a:p>
          <a:p>
            <a:r>
              <a:rPr lang="en-US" altLang="de-DE" i="1" dirty="0" err="1" smtClean="0"/>
              <a:t>Unpraktisch</a:t>
            </a:r>
            <a:endParaRPr lang="en-US" altLang="de-DE" i="1" dirty="0" smtClean="0"/>
          </a:p>
          <a:p>
            <a:r>
              <a:rPr lang="en-US" altLang="de-DE" i="1" dirty="0" err="1" smtClean="0"/>
              <a:t>Milliarden</a:t>
            </a:r>
            <a:r>
              <a:rPr lang="en-US" altLang="de-DE" i="1" dirty="0" smtClean="0"/>
              <a:t> von </a:t>
            </a:r>
            <a:r>
              <a:rPr lang="en-US" altLang="de-DE" i="1" dirty="0" err="1" smtClean="0"/>
              <a:t>Koordinaten</a:t>
            </a:r>
            <a:endParaRPr lang="en-GB" altLang="de-DE" i="1" dirty="0"/>
          </a:p>
        </p:txBody>
      </p:sp>
      <p:sp>
        <p:nvSpPr>
          <p:cNvPr id="392198" name="Text Box 6"/>
          <p:cNvSpPr txBox="1">
            <a:spLocks noChangeArrowheads="1"/>
          </p:cNvSpPr>
          <p:nvPr/>
        </p:nvSpPr>
        <p:spPr bwMode="auto">
          <a:xfrm>
            <a:off x="4289610" y="2081213"/>
            <a:ext cx="5622566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dirty="0" err="1"/>
              <a:t>Beschreibung</a:t>
            </a:r>
            <a:r>
              <a:rPr lang="en-US" altLang="de-DE" dirty="0"/>
              <a:t> </a:t>
            </a:r>
            <a:r>
              <a:rPr lang="en-US" altLang="de-DE" dirty="0" err="1"/>
              <a:t>Vielteilchen</a:t>
            </a:r>
            <a:r>
              <a:rPr lang="en-US" altLang="de-DE" dirty="0"/>
              <a:t>:</a:t>
            </a:r>
          </a:p>
          <a:p>
            <a:endParaRPr lang="en-US" altLang="de-DE" dirty="0"/>
          </a:p>
          <a:p>
            <a:r>
              <a:rPr lang="en-US" altLang="de-DE" dirty="0" err="1" smtClean="0">
                <a:sym typeface="Symbol" pitchFamily="18" charset="2"/>
              </a:rPr>
              <a:t>Gesamtheit</a:t>
            </a:r>
            <a:r>
              <a:rPr lang="en-US" altLang="de-DE" dirty="0" smtClean="0">
                <a:sym typeface="Symbol" pitchFamily="18" charset="2"/>
              </a:rPr>
              <a:t> </a:t>
            </a:r>
            <a:r>
              <a:rPr lang="en-US" altLang="de-DE" dirty="0" err="1" smtClean="0">
                <a:sym typeface="Symbol" pitchFamily="18" charset="2"/>
              </a:rPr>
              <a:t>aller</a:t>
            </a:r>
            <a:r>
              <a:rPr lang="en-US" altLang="de-DE" dirty="0" smtClean="0">
                <a:sym typeface="Symbol" pitchFamily="18" charset="2"/>
              </a:rPr>
              <a:t> </a:t>
            </a:r>
            <a:r>
              <a:rPr lang="en-US" altLang="de-DE" dirty="0" err="1" smtClean="0">
                <a:sym typeface="Symbol" pitchFamily="18" charset="2"/>
              </a:rPr>
              <a:t>Teilchen</a:t>
            </a:r>
            <a:endParaRPr lang="en-US" altLang="de-DE" dirty="0" smtClean="0">
              <a:sym typeface="Symbol" pitchFamily="18" charset="2"/>
            </a:endParaRPr>
          </a:p>
          <a:p>
            <a:r>
              <a:rPr lang="en-US" altLang="de-DE" dirty="0" err="1" smtClean="0">
                <a:sym typeface="Symbol" pitchFamily="18" charset="2"/>
              </a:rPr>
              <a:t>durch</a:t>
            </a:r>
            <a:r>
              <a:rPr lang="en-US" altLang="de-DE" dirty="0" smtClean="0">
                <a:sym typeface="Symbol" pitchFamily="18" charset="2"/>
              </a:rPr>
              <a:t> </a:t>
            </a:r>
            <a:r>
              <a:rPr lang="en-US" altLang="de-DE" dirty="0" err="1" smtClean="0">
                <a:sym typeface="Symbol" pitchFamily="18" charset="2"/>
              </a:rPr>
              <a:t>Teilchen</a:t>
            </a:r>
            <a:r>
              <a:rPr lang="en-US" altLang="de-DE" u="sng" dirty="0" err="1" smtClean="0">
                <a:sym typeface="Symbol" pitchFamily="18" charset="2"/>
              </a:rPr>
              <a:t>verteilung</a:t>
            </a:r>
            <a:r>
              <a:rPr lang="en-US" altLang="de-DE" dirty="0" smtClean="0">
                <a:sym typeface="Symbol" pitchFamily="18" charset="2"/>
              </a:rPr>
              <a:t> </a:t>
            </a:r>
            <a:endParaRPr lang="en-US" altLang="de-DE" dirty="0">
              <a:sym typeface="Symbol" pitchFamily="18" charset="2"/>
            </a:endParaRPr>
          </a:p>
          <a:p>
            <a:r>
              <a:rPr lang="en-US" altLang="de-DE" dirty="0" err="1" smtClean="0">
                <a:sym typeface="Symbol" pitchFamily="18" charset="2"/>
              </a:rPr>
              <a:t>bzw</a:t>
            </a:r>
            <a:r>
              <a:rPr lang="en-US" altLang="de-DE" dirty="0" smtClean="0">
                <a:sym typeface="Symbol" pitchFamily="18" charset="2"/>
              </a:rPr>
              <a:t>. </a:t>
            </a:r>
            <a:r>
              <a:rPr lang="en-US" altLang="de-DE" dirty="0" err="1" smtClean="0">
                <a:sym typeface="Symbol" pitchFamily="18" charset="2"/>
              </a:rPr>
              <a:t>durch</a:t>
            </a:r>
            <a:r>
              <a:rPr lang="en-US" altLang="de-DE" dirty="0" smtClean="0">
                <a:sym typeface="Symbol" pitchFamily="18" charset="2"/>
              </a:rPr>
              <a:t> (</a:t>
            </a:r>
            <a:r>
              <a:rPr lang="en-US" altLang="de-DE" dirty="0" err="1" smtClean="0">
                <a:sym typeface="Symbol" pitchFamily="18" charset="2"/>
              </a:rPr>
              <a:t>wenige</a:t>
            </a:r>
            <a:r>
              <a:rPr lang="en-US" altLang="de-DE" dirty="0" smtClean="0">
                <a:sym typeface="Symbol" pitchFamily="18" charset="2"/>
              </a:rPr>
              <a:t>) </a:t>
            </a:r>
            <a:r>
              <a:rPr lang="en-US" altLang="de-DE" dirty="0" err="1" smtClean="0">
                <a:sym typeface="Symbol" pitchFamily="18" charset="2"/>
              </a:rPr>
              <a:t>globale</a:t>
            </a:r>
            <a:r>
              <a:rPr lang="en-US" altLang="de-DE" dirty="0" smtClean="0">
                <a:sym typeface="Symbol" pitchFamily="18" charset="2"/>
              </a:rPr>
              <a:t> </a:t>
            </a:r>
            <a:r>
              <a:rPr lang="en-US" altLang="de-DE" dirty="0">
                <a:sym typeface="Symbol" pitchFamily="18" charset="2"/>
              </a:rPr>
              <a:t>Parameter</a:t>
            </a:r>
          </a:p>
          <a:p>
            <a:endParaRPr lang="en-US" altLang="de-DE" dirty="0">
              <a:sym typeface="Symbol" pitchFamily="18" charset="2"/>
            </a:endParaRPr>
          </a:p>
          <a:p>
            <a:r>
              <a:rPr lang="en-US" altLang="de-DE" i="1" dirty="0" err="1">
                <a:sym typeface="Symbol" pitchFamily="18" charset="2"/>
              </a:rPr>
              <a:t>Wie</a:t>
            </a:r>
            <a:r>
              <a:rPr lang="en-US" altLang="de-DE" i="1" dirty="0">
                <a:sym typeface="Symbol" pitchFamily="18" charset="2"/>
              </a:rPr>
              <a:t> </a:t>
            </a:r>
            <a:r>
              <a:rPr lang="en-US" altLang="de-DE" i="1" dirty="0" err="1">
                <a:sym typeface="Symbol" pitchFamily="18" charset="2"/>
              </a:rPr>
              <a:t>groß</a:t>
            </a:r>
            <a:r>
              <a:rPr lang="en-US" altLang="de-DE" i="1" dirty="0">
                <a:sym typeface="Symbol" pitchFamily="18" charset="2"/>
              </a:rPr>
              <a:t> </a:t>
            </a:r>
            <a:r>
              <a:rPr lang="en-US" altLang="de-DE" i="1" dirty="0" err="1">
                <a:sym typeface="Symbol" pitchFamily="18" charset="2"/>
              </a:rPr>
              <a:t>ist</a:t>
            </a:r>
            <a:r>
              <a:rPr lang="en-US" altLang="de-DE" i="1" dirty="0">
                <a:sym typeface="Symbol" pitchFamily="18" charset="2"/>
              </a:rPr>
              <a:t> der </a:t>
            </a:r>
            <a:r>
              <a:rPr lang="en-US" altLang="de-DE" i="1" dirty="0" err="1">
                <a:sym typeface="Symbol" pitchFamily="18" charset="2"/>
              </a:rPr>
              <a:t>Strahl</a:t>
            </a:r>
            <a:r>
              <a:rPr lang="en-US" altLang="de-DE" i="1" dirty="0" smtClean="0">
                <a:sym typeface="Symbol" pitchFamily="18" charset="2"/>
              </a:rPr>
              <a:t>? </a:t>
            </a:r>
            <a:r>
              <a:rPr lang="en-US" altLang="de-DE" b="1" i="1" dirty="0" smtClean="0">
                <a:solidFill>
                  <a:srgbClr val="00B050"/>
                </a:solidFill>
                <a:sym typeface="Symbol" pitchFamily="18" charset="2"/>
              </a:rPr>
              <a:t>Radius</a:t>
            </a:r>
            <a:endParaRPr lang="en-US" altLang="de-DE" b="1" i="1" dirty="0">
              <a:solidFill>
                <a:srgbClr val="00B050"/>
              </a:solidFill>
              <a:sym typeface="Symbol" pitchFamily="18" charset="2"/>
            </a:endParaRPr>
          </a:p>
          <a:p>
            <a:r>
              <a:rPr lang="en-US" altLang="de-DE" i="1" dirty="0" err="1">
                <a:sym typeface="Symbol" pitchFamily="18" charset="2"/>
              </a:rPr>
              <a:t>Wie</a:t>
            </a:r>
            <a:r>
              <a:rPr lang="en-US" altLang="de-DE" i="1" dirty="0">
                <a:sym typeface="Symbol" pitchFamily="18" charset="2"/>
              </a:rPr>
              <a:t> </a:t>
            </a:r>
            <a:r>
              <a:rPr lang="en-US" altLang="de-DE" i="1" dirty="0" err="1">
                <a:sym typeface="Symbol" pitchFamily="18" charset="2"/>
              </a:rPr>
              <a:t>ändert</a:t>
            </a:r>
            <a:r>
              <a:rPr lang="en-US" altLang="de-DE" i="1" dirty="0">
                <a:sym typeface="Symbol" pitchFamily="18" charset="2"/>
              </a:rPr>
              <a:t> </a:t>
            </a:r>
            <a:r>
              <a:rPr lang="en-US" altLang="de-DE" i="1" dirty="0" err="1">
                <a:sym typeface="Symbol" pitchFamily="18" charset="2"/>
              </a:rPr>
              <a:t>sich</a:t>
            </a:r>
            <a:r>
              <a:rPr lang="en-US" altLang="de-DE" i="1" dirty="0">
                <a:sym typeface="Symbol" pitchFamily="18" charset="2"/>
              </a:rPr>
              <a:t> seine </a:t>
            </a:r>
            <a:r>
              <a:rPr lang="en-US" altLang="de-DE" i="1" dirty="0" err="1">
                <a:sym typeface="Symbol" pitchFamily="18" charset="2"/>
              </a:rPr>
              <a:t>Größe</a:t>
            </a:r>
            <a:r>
              <a:rPr lang="en-US" altLang="de-DE" i="1" dirty="0" smtClean="0">
                <a:sym typeface="Symbol" pitchFamily="18" charset="2"/>
              </a:rPr>
              <a:t>? </a:t>
            </a:r>
            <a:r>
              <a:rPr lang="en-US" altLang="de-DE" b="1" i="1" dirty="0" smtClean="0">
                <a:solidFill>
                  <a:srgbClr val="0070C0"/>
                </a:solidFill>
                <a:sym typeface="Symbol" pitchFamily="18" charset="2"/>
              </a:rPr>
              <a:t>Emittanz</a:t>
            </a:r>
            <a:endParaRPr lang="en-US" altLang="de-DE" b="1" i="1" dirty="0">
              <a:solidFill>
                <a:srgbClr val="0070C0"/>
              </a:solidFill>
              <a:sym typeface="Symbol" pitchFamily="18" charset="2"/>
            </a:endParaRPr>
          </a:p>
        </p:txBody>
      </p:sp>
      <p:sp>
        <p:nvSpPr>
          <p:cNvPr id="392200" name="Text Box 8"/>
          <p:cNvSpPr txBox="1">
            <a:spLocks noChangeArrowheads="1"/>
          </p:cNvSpPr>
          <p:nvPr/>
        </p:nvSpPr>
        <p:spPr bwMode="auto">
          <a:xfrm>
            <a:off x="1260475" y="13589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GB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SI">
  <a:themeElements>
    <a:clrScheme name="GS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SI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I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I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I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I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I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I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P:\Office2000\English\Templates\GSI.pot</Template>
  <TotalTime>0</TotalTime>
  <Words>1497</Words>
  <Application>Microsoft Office PowerPoint</Application>
  <PresentationFormat>A4-Papier (210x297 mm)</PresentationFormat>
  <Paragraphs>344</Paragraphs>
  <Slides>33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35" baseType="lpstr">
      <vt:lpstr>GSI</vt:lpstr>
      <vt:lpstr>Formel</vt:lpstr>
      <vt:lpstr>Emittanz</vt:lpstr>
      <vt:lpstr>Motivation</vt:lpstr>
      <vt:lpstr>Einzelteilchen: Bewegung</vt:lpstr>
      <vt:lpstr>Einzelteilchen: Bewegung</vt:lpstr>
      <vt:lpstr>Einzelteilchen: Mathematische Behandlung I</vt:lpstr>
      <vt:lpstr>Einzelteilchen: Mathematische Behandlung II</vt:lpstr>
      <vt:lpstr>Einzelteilchen: Mathematische Behandlung III</vt:lpstr>
      <vt:lpstr>Messung der Emittanz</vt:lpstr>
      <vt:lpstr>Einzelteilchen - Vielteilchen</vt:lpstr>
      <vt:lpstr>Verteilung</vt:lpstr>
      <vt:lpstr>Vielteilchen: Beispiel Strahlradius</vt:lpstr>
      <vt:lpstr>Verteilung ???</vt:lpstr>
      <vt:lpstr>Globale Koordinaten: Begriffe</vt:lpstr>
      <vt:lpstr>Globale Strahlparameter: Begriffe</vt:lpstr>
      <vt:lpstr>Globale Strahlparameter: Emittanz</vt:lpstr>
      <vt:lpstr>Globale Strahlparameter: Emittanz</vt:lpstr>
      <vt:lpstr>Globale Strahlparameter: Enveloppe</vt:lpstr>
      <vt:lpstr>Globale Strahlparameter: Emittanz</vt:lpstr>
      <vt:lpstr>Globale Strahlparameter: Emittanz</vt:lpstr>
      <vt:lpstr>Eigenschaften der Emittanz</vt:lpstr>
      <vt:lpstr>Eigenschaften der Emittanz</vt:lpstr>
      <vt:lpstr>Eigenschaften der Emittanz</vt:lpstr>
      <vt:lpstr>Eigenschaften der Emittanz</vt:lpstr>
      <vt:lpstr>Eigenschaften der Emittanz</vt:lpstr>
      <vt:lpstr>Eigenschaften der Emittanz</vt:lpstr>
      <vt:lpstr>Eigenschaften der Emittanz</vt:lpstr>
      <vt:lpstr>Eigenschaften der Emittanz</vt:lpstr>
      <vt:lpstr>Beispiel HLI</vt:lpstr>
      <vt:lpstr>Akzeptanz</vt:lpstr>
      <vt:lpstr>Akzeptanz</vt:lpstr>
      <vt:lpstr>Akzeptanz</vt:lpstr>
      <vt:lpstr>Emittanz mathematisch ... für Anfänger</vt:lpstr>
      <vt:lpstr>Ende</vt:lpstr>
    </vt:vector>
  </TitlesOfParts>
  <Company>GSI-Darmstadt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Strahlparameter</dc:subject>
  <dc:creator>Peter Gerhard</dc:creator>
  <dc:description>aus GSI Betriebsworkshop 2011-11 PG V9</dc:description>
  <cp:lastModifiedBy>Gerhard, Peter Dr.</cp:lastModifiedBy>
  <cp:revision>667</cp:revision>
  <cp:lastPrinted>1998-03-12T15:42:36Z</cp:lastPrinted>
  <dcterms:created xsi:type="dcterms:W3CDTF">2001-11-14T16:23:13Z</dcterms:created>
  <dcterms:modified xsi:type="dcterms:W3CDTF">2016-01-29T08:40:58Z</dcterms:modified>
</cp:coreProperties>
</file>