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1" r:id="rId6"/>
    <p:sldId id="295" r:id="rId7"/>
    <p:sldId id="296" r:id="rId8"/>
    <p:sldId id="290" r:id="rId9"/>
    <p:sldId id="291" r:id="rId10"/>
    <p:sldId id="292" r:id="rId11"/>
    <p:sldId id="293" r:id="rId12"/>
    <p:sldId id="294" r:id="rId13"/>
    <p:sldId id="297" r:id="rId14"/>
    <p:sldId id="260" r:id="rId15"/>
    <p:sldId id="262" r:id="rId16"/>
    <p:sldId id="263" r:id="rId17"/>
    <p:sldId id="264" r:id="rId18"/>
    <p:sldId id="265" r:id="rId19"/>
    <p:sldId id="266" r:id="rId20"/>
    <p:sldId id="267" r:id="rId21"/>
    <p:sldId id="268" r:id="rId22"/>
    <p:sldId id="269" r:id="rId23"/>
    <p:sldId id="270" r:id="rId24"/>
    <p:sldId id="273" r:id="rId25"/>
    <p:sldId id="289" r:id="rId26"/>
    <p:sldId id="278" r:id="rId27"/>
    <p:sldId id="288" r:id="rId28"/>
    <p:sldId id="274" r:id="rId29"/>
    <p:sldId id="275" r:id="rId30"/>
    <p:sldId id="276" r:id="rId31"/>
    <p:sldId id="279" r:id="rId32"/>
    <p:sldId id="277" r:id="rId33"/>
    <p:sldId id="280" r:id="rId3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A64"/>
    <a:srgbClr val="FFFFFF"/>
    <a:srgbClr val="04080C"/>
    <a:srgbClr val="C0C0C0"/>
    <a:srgbClr val="607F51"/>
    <a:srgbClr val="659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5" d="100"/>
          <a:sy n="125" d="100"/>
        </p:scale>
        <p:origin x="-161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4001BF0-6061-4594-B410-58CC5A1410DE}" type="datetimeFigureOut">
              <a:rPr lang="de-DE" smtClean="0"/>
              <a:t>25.01.2016</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5773273-1229-49DF-9BC9-65835D080984}" type="slidenum">
              <a:rPr lang="de-DE" smtClean="0"/>
              <a:t>‹Nr.›</a:t>
            </a:fld>
            <a:endParaRPr lang="de-DE"/>
          </a:p>
        </p:txBody>
      </p:sp>
    </p:spTree>
    <p:extLst>
      <p:ext uri="{BB962C8B-B14F-4D97-AF65-F5344CB8AC3E}">
        <p14:creationId xmlns:p14="http://schemas.microsoft.com/office/powerpoint/2010/main" val="375897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5773273-1229-49DF-9BC9-65835D080984}" type="slidenum">
              <a:rPr lang="de-DE" smtClean="0"/>
              <a:t>8</a:t>
            </a:fld>
            <a:endParaRPr lang="de-DE"/>
          </a:p>
        </p:txBody>
      </p:sp>
    </p:spTree>
    <p:extLst>
      <p:ext uri="{BB962C8B-B14F-4D97-AF65-F5344CB8AC3E}">
        <p14:creationId xmlns:p14="http://schemas.microsoft.com/office/powerpoint/2010/main" val="239779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5773273-1229-49DF-9BC9-65835D080984}" type="slidenum">
              <a:rPr lang="de-DE" smtClean="0"/>
              <a:t>16</a:t>
            </a:fld>
            <a:endParaRPr lang="de-DE"/>
          </a:p>
        </p:txBody>
      </p:sp>
    </p:spTree>
    <p:extLst>
      <p:ext uri="{BB962C8B-B14F-4D97-AF65-F5344CB8AC3E}">
        <p14:creationId xmlns:p14="http://schemas.microsoft.com/office/powerpoint/2010/main" val="18272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84DE277-849F-4462-8CC2-0B7F98324D08}" type="datetimeFigureOut">
              <a:rPr lang="de-DE" smtClean="0"/>
              <a:t>25.01.2016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1647230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84DE277-849F-4462-8CC2-0B7F98324D08}" type="datetimeFigureOut">
              <a:rPr lang="de-DE" smtClean="0"/>
              <a:t>25.01.2016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266682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84DE277-849F-4462-8CC2-0B7F98324D08}" type="datetimeFigureOut">
              <a:rPr lang="de-DE" smtClean="0"/>
              <a:t>25.01.2016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1161982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84DE277-849F-4462-8CC2-0B7F98324D08}" type="datetimeFigureOut">
              <a:rPr lang="de-DE" smtClean="0"/>
              <a:t>25.01.2016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110241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F84DE277-849F-4462-8CC2-0B7F98324D08}" type="datetimeFigureOut">
              <a:rPr lang="de-DE" smtClean="0"/>
              <a:t>25.01.2016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36962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84DE277-849F-4462-8CC2-0B7F98324D08}" type="datetimeFigureOut">
              <a:rPr lang="de-DE" smtClean="0"/>
              <a:t>25.01.2016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302970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84DE277-849F-4462-8CC2-0B7F98324D08}" type="datetimeFigureOut">
              <a:rPr lang="de-DE" smtClean="0"/>
              <a:t>25.01.2016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194389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F84DE277-849F-4462-8CC2-0B7F98324D08}" type="datetimeFigureOut">
              <a:rPr lang="de-DE" smtClean="0"/>
              <a:t>25.01.2016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321109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84DE277-849F-4462-8CC2-0B7F98324D08}" type="datetimeFigureOut">
              <a:rPr lang="de-DE" smtClean="0"/>
              <a:t>25.01.2016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257117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84DE277-849F-4462-8CC2-0B7F98324D08}" type="datetimeFigureOut">
              <a:rPr lang="de-DE" smtClean="0"/>
              <a:t>25.01.2016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194421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84DE277-849F-4462-8CC2-0B7F98324D08}" type="datetimeFigureOut">
              <a:rPr lang="de-DE" smtClean="0"/>
              <a:t>25.01.2016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8B32F34-E5FC-4342-AB94-83F92FF46CC7}" type="slidenum">
              <a:rPr lang="de-DE" smtClean="0"/>
              <a:t>‹Nr.›</a:t>
            </a:fld>
            <a:endParaRPr lang="de-DE"/>
          </a:p>
        </p:txBody>
      </p:sp>
    </p:spTree>
    <p:extLst>
      <p:ext uri="{BB962C8B-B14F-4D97-AF65-F5344CB8AC3E}">
        <p14:creationId xmlns:p14="http://schemas.microsoft.com/office/powerpoint/2010/main" val="4248118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DE277-849F-4462-8CC2-0B7F98324D08}" type="datetimeFigureOut">
              <a:rPr lang="de-DE" smtClean="0"/>
              <a:t>25.01.2016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32F34-E5FC-4342-AB94-83F92FF46CC7}" type="slidenum">
              <a:rPr lang="de-DE" smtClean="0"/>
              <a:t>‹Nr.›</a:t>
            </a:fld>
            <a:endParaRPr lang="de-DE"/>
          </a:p>
        </p:txBody>
      </p:sp>
    </p:spTree>
    <p:extLst>
      <p:ext uri="{BB962C8B-B14F-4D97-AF65-F5344CB8AC3E}">
        <p14:creationId xmlns:p14="http://schemas.microsoft.com/office/powerpoint/2010/main" val="2549454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file:///E:\..\SIST$ROOT\SistGroup\Sicherheit\Unterweisungen\AEB\Absperrung%20HV.gif" TargetMode="External"/><Relationship Id="rId12"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gsi.de/work/organisation/stabsabteilungen_stellen/sicherheit_und_entsorgung/dokumente_formulare.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0" y="0"/>
            <a:ext cx="9191386" cy="6859746"/>
          </a:xfrm>
          <a:prstGeom prst="rect">
            <a:avLst/>
          </a:prstGeom>
        </p:spPr>
      </p:pic>
      <p:sp>
        <p:nvSpPr>
          <p:cNvPr id="2" name="Titel 1"/>
          <p:cNvSpPr>
            <a:spLocks noGrp="1"/>
          </p:cNvSpPr>
          <p:nvPr>
            <p:ph type="ctrTitle"/>
          </p:nvPr>
        </p:nvSpPr>
        <p:spPr>
          <a:xfrm>
            <a:off x="1043608" y="10440"/>
            <a:ext cx="7268344" cy="1326009"/>
          </a:xfrm>
          <a:solidFill>
            <a:srgbClr val="607F51"/>
          </a:solidFill>
        </p:spPr>
        <p:txBody>
          <a:bodyPr>
            <a:noAutofit/>
          </a:bodyPr>
          <a:lstStyle/>
          <a:p>
            <a:r>
              <a:rPr lang="de-DE" b="1" dirty="0">
                <a:solidFill>
                  <a:srgbClr val="FF0000"/>
                </a:solidFill>
                <a:latin typeface="Aharoni" panose="02010803020104030203" pitchFamily="2" charset="-79"/>
                <a:ea typeface="Times New Roman" pitchFamily="18" charset="0"/>
                <a:cs typeface="Aharoni" panose="02010803020104030203" pitchFamily="2" charset="-79"/>
              </a:rPr>
              <a:t>Sicherheitsbelehrung</a:t>
            </a:r>
            <a:r>
              <a:rPr lang="de-DE" b="1" dirty="0" smtClean="0">
                <a:solidFill>
                  <a:srgbClr val="FF0000"/>
                </a:solidFill>
                <a:latin typeface="Aharoni" panose="02010803020104030203" pitchFamily="2" charset="-79"/>
                <a:cs typeface="Aharoni" panose="02010803020104030203" pitchFamily="2" charset="-79"/>
              </a:rPr>
              <a:t> LINAC</a:t>
            </a:r>
            <a:endParaRPr lang="de-DE" b="1" dirty="0">
              <a:solidFill>
                <a:srgbClr val="FF0000"/>
              </a:solidFill>
              <a:latin typeface="Aharoni" panose="02010803020104030203" pitchFamily="2" charset="-79"/>
              <a:cs typeface="Aharoni" panose="02010803020104030203" pitchFamily="2" charset="-79"/>
            </a:endParaRPr>
          </a:p>
        </p:txBody>
      </p:sp>
      <p:sp>
        <p:nvSpPr>
          <p:cNvPr id="5" name="Rechteck 4"/>
          <p:cNvSpPr/>
          <p:nvPr/>
        </p:nvSpPr>
        <p:spPr>
          <a:xfrm>
            <a:off x="0" y="5674700"/>
            <a:ext cx="9144000" cy="1200329"/>
          </a:xfrm>
          <a:prstGeom prst="rect">
            <a:avLst/>
          </a:prstGeom>
          <a:solidFill>
            <a:srgbClr val="607F51"/>
          </a:solidFill>
        </p:spPr>
        <p:txBody>
          <a:bodyPr wrap="square">
            <a:spAutoFit/>
          </a:bodyPr>
          <a:lstStyle/>
          <a:p>
            <a:pPr algn="ctr"/>
            <a:r>
              <a:rPr lang="de-DE" sz="2400" b="1" dirty="0" smtClean="0"/>
              <a:t>Online Unterweisung für den Zugang </a:t>
            </a:r>
            <a:r>
              <a:rPr lang="de-DE" sz="2400" b="1" dirty="0"/>
              <a:t>und Arbeiten in den </a:t>
            </a:r>
            <a:r>
              <a:rPr lang="de-DE" sz="2400" b="1" dirty="0" smtClean="0"/>
              <a:t>Bereichen:</a:t>
            </a:r>
          </a:p>
          <a:p>
            <a:pPr algn="ctr"/>
            <a:r>
              <a:rPr lang="de-DE" sz="2400" b="1" dirty="0" smtClean="0"/>
              <a:t>HSI</a:t>
            </a:r>
            <a:r>
              <a:rPr lang="de-DE" sz="2400" b="1" dirty="0"/>
              <a:t>, HLI, UNILAC, </a:t>
            </a:r>
            <a:r>
              <a:rPr lang="de-DE" sz="2400" b="1" dirty="0" smtClean="0"/>
              <a:t>den Strahlführungen der EH, </a:t>
            </a:r>
          </a:p>
          <a:p>
            <a:pPr algn="ctr"/>
            <a:r>
              <a:rPr lang="de-DE" sz="2400" b="1" dirty="0" smtClean="0"/>
              <a:t>M-Zweig und den Transferkanal</a:t>
            </a:r>
            <a:endParaRPr lang="de-DE" sz="2400" dirty="0"/>
          </a:p>
        </p:txBody>
      </p:sp>
    </p:spTree>
    <p:extLst>
      <p:ext uri="{BB962C8B-B14F-4D97-AF65-F5344CB8AC3E}">
        <p14:creationId xmlns:p14="http://schemas.microsoft.com/office/powerpoint/2010/main" val="1231691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a:solidFill>
            <a:srgbClr val="FF0000">
              <a:alpha val="50000"/>
            </a:srgbClr>
          </a:solidFill>
        </p:spPr>
        <p:txBody>
          <a:bodyPr>
            <a:noAutofit/>
          </a:bodyPr>
          <a:lstStyle/>
          <a:p>
            <a:r>
              <a:rPr lang="de-DE" sz="3200" b="1" dirty="0"/>
              <a:t>Shutdown </a:t>
            </a:r>
            <a:r>
              <a:rPr lang="de-DE" sz="3200" b="1" dirty="0" smtClean="0"/>
              <a:t>Arbeiten II</a:t>
            </a:r>
            <a:endParaRPr lang="de-DE" sz="3200" b="1" dirty="0"/>
          </a:p>
        </p:txBody>
      </p:sp>
      <p:sp>
        <p:nvSpPr>
          <p:cNvPr id="3" name="Inhaltsplatzhalter 2"/>
          <p:cNvSpPr>
            <a:spLocks noGrp="1"/>
          </p:cNvSpPr>
          <p:nvPr>
            <p:ph idx="1"/>
          </p:nvPr>
        </p:nvSpPr>
        <p:spPr>
          <a:xfrm>
            <a:off x="457200" y="908720"/>
            <a:ext cx="8229600" cy="5760640"/>
          </a:xfrm>
          <a:solidFill>
            <a:schemeClr val="bg1">
              <a:alpha val="80000"/>
            </a:schemeClr>
          </a:solidFill>
        </p:spPr>
        <p:txBody>
          <a:bodyPr>
            <a:noAutofit/>
          </a:bodyPr>
          <a:lstStyle/>
          <a:p>
            <a:pPr algn="just">
              <a:buFont typeface="+mj-lt"/>
              <a:buAutoNum type="arabicPeriod" startAt="3"/>
            </a:pPr>
            <a:r>
              <a:rPr lang="de-DE" sz="1800" dirty="0" smtClean="0"/>
              <a:t>Der STV </a:t>
            </a:r>
            <a:r>
              <a:rPr lang="de-DE" sz="1800" dirty="0"/>
              <a:t>prüft den Arbeitsantrag und weist vor Beginn der Arbeiten die Freischaltung von sicherheitsrelevanten Geräten </a:t>
            </a:r>
            <a:r>
              <a:rPr lang="de-DE" sz="1800" dirty="0" smtClean="0"/>
              <a:t>an.</a:t>
            </a:r>
          </a:p>
          <a:p>
            <a:pPr algn="just">
              <a:buFont typeface="+mj-lt"/>
              <a:buAutoNum type="arabicPeriod" startAt="3"/>
            </a:pPr>
            <a:r>
              <a:rPr lang="de-DE" sz="1800" dirty="0" smtClean="0"/>
              <a:t>Die Freischaltung sowie </a:t>
            </a:r>
            <a:r>
              <a:rPr lang="de-DE" sz="1800" dirty="0"/>
              <a:t>die Aufhebung der Freischaltung wird von </a:t>
            </a:r>
            <a:r>
              <a:rPr lang="de-DE" sz="1800" dirty="0" smtClean="0"/>
              <a:t>den jeweils betroffenen  </a:t>
            </a:r>
            <a:r>
              <a:rPr lang="de-DE" sz="1800" dirty="0"/>
              <a:t>Anlagenverantwortlichen durchgeführt und schriftlich bestätigt</a:t>
            </a:r>
            <a:r>
              <a:rPr lang="de-DE" sz="1800" dirty="0" smtClean="0"/>
              <a:t>.</a:t>
            </a:r>
          </a:p>
          <a:p>
            <a:pPr algn="just">
              <a:buFont typeface="+mj-lt"/>
              <a:buAutoNum type="arabicPeriod" startAt="3"/>
            </a:pPr>
            <a:r>
              <a:rPr lang="de-DE" sz="1800" dirty="0" smtClean="0"/>
              <a:t>Die </a:t>
            </a:r>
            <a:r>
              <a:rPr lang="de-DE" sz="1800" dirty="0"/>
              <a:t>Arbeiten können erst aufgenommen werden, </a:t>
            </a:r>
            <a:r>
              <a:rPr lang="de-DE" sz="1800" dirty="0" smtClean="0"/>
              <a:t>wenn die von den Anlagenverantwortlichen unterschriebenen zugehörigen </a:t>
            </a:r>
            <a:r>
              <a:rPr lang="de-DE" sz="1800" dirty="0"/>
              <a:t>Freischaltungen </a:t>
            </a:r>
            <a:r>
              <a:rPr lang="de-DE" sz="1800" dirty="0" smtClean="0"/>
              <a:t>beim STV und der damit genehmigte Arbeitsantrag im Original bei der </a:t>
            </a:r>
            <a:r>
              <a:rPr lang="de-DE" sz="1800" dirty="0" err="1" smtClean="0"/>
              <a:t>aufsichtsführenden</a:t>
            </a:r>
            <a:r>
              <a:rPr lang="de-DE" sz="1800" dirty="0" smtClean="0"/>
              <a:t> Person vorliegen. </a:t>
            </a:r>
          </a:p>
          <a:p>
            <a:pPr marL="0" indent="0" algn="ctr">
              <a:buNone/>
            </a:pPr>
            <a:r>
              <a:rPr lang="de-DE" sz="2000" b="1" dirty="0" smtClean="0">
                <a:solidFill>
                  <a:srgbClr val="FF0000"/>
                </a:solidFill>
              </a:rPr>
              <a:t>Die </a:t>
            </a:r>
            <a:r>
              <a:rPr lang="de-DE" sz="2000" b="1" dirty="0">
                <a:solidFill>
                  <a:srgbClr val="FF0000"/>
                </a:solidFill>
              </a:rPr>
              <a:t>Beendigung der Arbeiten </a:t>
            </a:r>
            <a:r>
              <a:rPr lang="de-DE" sz="2000" b="1" dirty="0" smtClean="0">
                <a:solidFill>
                  <a:srgbClr val="FF0000"/>
                </a:solidFill>
              </a:rPr>
              <a:t>ist dem STV </a:t>
            </a:r>
            <a:r>
              <a:rPr lang="de-DE" sz="2000" b="1" dirty="0">
                <a:solidFill>
                  <a:srgbClr val="FF0000"/>
                </a:solidFill>
              </a:rPr>
              <a:t>unmittelbar </a:t>
            </a:r>
            <a:r>
              <a:rPr lang="de-DE" sz="2000" b="1" dirty="0" smtClean="0">
                <a:solidFill>
                  <a:srgbClr val="FF0000"/>
                </a:solidFill>
              </a:rPr>
              <a:t>mitzuteilen </a:t>
            </a:r>
          </a:p>
          <a:p>
            <a:pPr marL="0" indent="0" algn="ctr">
              <a:buNone/>
            </a:pPr>
            <a:r>
              <a:rPr lang="de-DE" sz="2000" b="1" dirty="0" smtClean="0">
                <a:solidFill>
                  <a:srgbClr val="FF0000"/>
                </a:solidFill>
              </a:rPr>
              <a:t>und der unterschriebene Arbeitsantrag zurückzugeben.</a:t>
            </a:r>
          </a:p>
          <a:p>
            <a:pPr algn="just">
              <a:buFont typeface="+mj-lt"/>
              <a:buAutoNum type="arabicPeriod" startAt="6"/>
            </a:pPr>
            <a:r>
              <a:rPr lang="de-DE" sz="1800" dirty="0" smtClean="0"/>
              <a:t>Der STV </a:t>
            </a:r>
            <a:r>
              <a:rPr lang="de-DE" sz="1800" dirty="0"/>
              <a:t>weist nach dem Abschluss </a:t>
            </a:r>
            <a:r>
              <a:rPr lang="de-DE" sz="1800" b="1" dirty="0"/>
              <a:t>ALLER</a:t>
            </a:r>
            <a:r>
              <a:rPr lang="de-DE" sz="1800" dirty="0"/>
              <a:t> Arbeiten </a:t>
            </a:r>
            <a:r>
              <a:rPr lang="de-DE" sz="1800" dirty="0" smtClean="0"/>
              <a:t>(Rücklauf aller zu einer Freischaltung gehörenden Arbeitsanträge) in </a:t>
            </a:r>
            <a:r>
              <a:rPr lang="de-DE" sz="1800" dirty="0"/>
              <a:t>einem </a:t>
            </a:r>
            <a:r>
              <a:rPr lang="de-DE" sz="1800" dirty="0" smtClean="0"/>
              <a:t>Beschleunigerabschnitt </a:t>
            </a:r>
            <a:r>
              <a:rPr lang="de-DE" sz="1800" dirty="0"/>
              <a:t>die Aufhebung der </a:t>
            </a:r>
            <a:r>
              <a:rPr lang="de-DE" sz="1800" dirty="0" smtClean="0"/>
              <a:t>Freischaltungen </a:t>
            </a:r>
            <a:r>
              <a:rPr lang="de-DE" sz="1800" dirty="0"/>
              <a:t>für den betreffenden Abschnitt an. Ist nur ein Teil der Arbeiten abgeschlossen, so entscheidet der </a:t>
            </a:r>
            <a:r>
              <a:rPr lang="de-DE" sz="1800" dirty="0" smtClean="0"/>
              <a:t>STV </a:t>
            </a:r>
            <a:r>
              <a:rPr lang="de-DE" sz="1800" dirty="0"/>
              <a:t>über eine mögliche Teilaufhebung der </a:t>
            </a:r>
            <a:r>
              <a:rPr lang="de-DE" sz="1800" dirty="0" smtClean="0"/>
              <a:t>Freischaltungen.</a:t>
            </a:r>
          </a:p>
          <a:p>
            <a:pPr marL="0" indent="0" algn="ctr">
              <a:buNone/>
            </a:pPr>
            <a:r>
              <a:rPr lang="de-DE" sz="2000" b="1" dirty="0" smtClean="0">
                <a:solidFill>
                  <a:srgbClr val="FF0000"/>
                </a:solidFill>
              </a:rPr>
              <a:t>Kopien dieser Original-Dokumente anzufertigen ist irreführend! </a:t>
            </a:r>
          </a:p>
          <a:p>
            <a:pPr marL="0" indent="0" algn="ctr">
              <a:buNone/>
            </a:pPr>
            <a:r>
              <a:rPr lang="de-DE" sz="2000" b="1" dirty="0" smtClean="0">
                <a:solidFill>
                  <a:srgbClr val="FF0000"/>
                </a:solidFill>
              </a:rPr>
              <a:t>Kopien haben keinerlei Gültigkeit und bieten keinerlei Sicherheit!</a:t>
            </a:r>
          </a:p>
          <a:p>
            <a:pPr marL="0" indent="0" algn="ctr">
              <a:buNone/>
            </a:pPr>
            <a:r>
              <a:rPr lang="de-DE" sz="2000" b="1" dirty="0" smtClean="0">
                <a:solidFill>
                  <a:srgbClr val="FF0000"/>
                </a:solidFill>
              </a:rPr>
              <a:t>Im Gegenteil, sie gefährden die Sicherheit ihrer Mitarbeiter!</a:t>
            </a:r>
            <a:endParaRPr lang="de-DE" sz="2000" dirty="0"/>
          </a:p>
          <a:p>
            <a:endParaRPr lang="de-DE" sz="2000" dirty="0"/>
          </a:p>
        </p:txBody>
      </p:sp>
    </p:spTree>
    <p:extLst>
      <p:ext uri="{BB962C8B-B14F-4D97-AF65-F5344CB8AC3E}">
        <p14:creationId xmlns:p14="http://schemas.microsoft.com/office/powerpoint/2010/main" val="4016487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rgbClr val="FF0000">
              <a:alpha val="50000"/>
            </a:srgbClr>
          </a:solidFill>
        </p:spPr>
        <p:txBody>
          <a:bodyPr>
            <a:normAutofit/>
          </a:bodyPr>
          <a:lstStyle/>
          <a:p>
            <a:pPr lvl="0"/>
            <a:r>
              <a:rPr lang="de-DE" sz="3200" b="1" dirty="0"/>
              <a:t>Arbeiten im laufenden </a:t>
            </a:r>
            <a:r>
              <a:rPr lang="de-DE" sz="3200" b="1" dirty="0" smtClean="0"/>
              <a:t>Betrieb</a:t>
            </a:r>
            <a:endParaRPr lang="de-DE" sz="3200" dirty="0"/>
          </a:p>
        </p:txBody>
      </p:sp>
      <p:sp>
        <p:nvSpPr>
          <p:cNvPr id="3" name="Inhaltsplatzhalter 2"/>
          <p:cNvSpPr>
            <a:spLocks noGrp="1"/>
          </p:cNvSpPr>
          <p:nvPr>
            <p:ph idx="1"/>
          </p:nvPr>
        </p:nvSpPr>
        <p:spPr>
          <a:xfrm>
            <a:off x="457200" y="1268760"/>
            <a:ext cx="8229600" cy="5040560"/>
          </a:xfrm>
          <a:solidFill>
            <a:srgbClr val="FFFFFF">
              <a:alpha val="80000"/>
            </a:srgbClr>
          </a:solidFill>
        </p:spPr>
        <p:txBody>
          <a:bodyPr>
            <a:normAutofit/>
          </a:bodyPr>
          <a:lstStyle/>
          <a:p>
            <a:pPr marL="0" indent="0" algn="just">
              <a:buNone/>
            </a:pPr>
            <a:r>
              <a:rPr lang="de-DE" sz="1600" b="1" dirty="0"/>
              <a:t>Im Rufbereitschaftsfall </a:t>
            </a:r>
            <a:r>
              <a:rPr lang="de-DE" sz="1600" b="1" dirty="0" smtClean="0"/>
              <a:t>übernimmt der </a:t>
            </a:r>
            <a:r>
              <a:rPr lang="de-DE" sz="1600" b="1" dirty="0"/>
              <a:t>in Maschinenrufbereitschaft eingeteilte Mitarbeiter die Aufgaben des </a:t>
            </a:r>
            <a:r>
              <a:rPr lang="de-DE" sz="1600" b="1" dirty="0" smtClean="0"/>
              <a:t>STV als sein legitimer Vertreter. Außerdem sind im Rufbereitschaftsfall auch Arbeiten ohne vorherigen formalen Arbeitsantrag möglich. Die geltenden Regelungen </a:t>
            </a:r>
            <a:r>
              <a:rPr lang="de-DE" sz="1600" b="1" dirty="0"/>
              <a:t>an der GSI </a:t>
            </a:r>
            <a:r>
              <a:rPr lang="de-DE" sz="1600" b="1" dirty="0" smtClean="0"/>
              <a:t>finden </a:t>
            </a:r>
            <a:r>
              <a:rPr lang="de-DE" sz="1600" b="1" dirty="0"/>
              <a:t>sich in der </a:t>
            </a:r>
            <a:r>
              <a:rPr lang="de-DE" sz="1600" b="1" dirty="0" smtClean="0"/>
              <a:t>Arbeitsanweisung „Arbeiten </a:t>
            </a:r>
            <a:r>
              <a:rPr lang="de-DE" sz="1600" b="1" dirty="0"/>
              <a:t>unter Spannung (</a:t>
            </a:r>
            <a:r>
              <a:rPr lang="de-DE" sz="1600" b="1" dirty="0" err="1"/>
              <a:t>AuS</a:t>
            </a:r>
            <a:r>
              <a:rPr lang="de-DE" sz="1600" b="1" dirty="0" smtClean="0"/>
              <a:t>)“.</a:t>
            </a:r>
            <a:endParaRPr lang="de-DE" sz="1600" b="1" dirty="0"/>
          </a:p>
          <a:p>
            <a:pPr marL="0" indent="0" algn="just">
              <a:buNone/>
            </a:pPr>
            <a:r>
              <a:rPr lang="de-DE" sz="1600" b="1" dirty="0"/>
              <a:t>  </a:t>
            </a:r>
          </a:p>
          <a:p>
            <a:pPr marL="0" indent="0" algn="just">
              <a:buNone/>
            </a:pPr>
            <a:r>
              <a:rPr lang="de-DE" sz="1600" b="1" dirty="0"/>
              <a:t>Eine Reparatur im Falle eines Rufbereitschaftseinsatzes während des laufenden Betriebes kann unter folgenden Voraussetzungen ohne Arbeitsantrag durchgeführt werden:</a:t>
            </a:r>
          </a:p>
          <a:p>
            <a:pPr algn="just"/>
            <a:r>
              <a:rPr lang="de-DE" sz="1600" dirty="0" smtClean="0"/>
              <a:t>Es </a:t>
            </a:r>
            <a:r>
              <a:rPr lang="de-DE" sz="1600" dirty="0"/>
              <a:t>handelt sich um eine lokale Störung an EINER technischen Anlage. </a:t>
            </a:r>
          </a:p>
          <a:p>
            <a:pPr algn="just"/>
            <a:r>
              <a:rPr lang="de-DE" sz="1600" dirty="0"/>
              <a:t>Die Reparatur wird durch ein Mitglied der zuständigen Fachgruppe ausgeführt und die ausführende Person ist vom Anlagenverantwortlichen unterwiesen worden.</a:t>
            </a:r>
          </a:p>
          <a:p>
            <a:pPr algn="just"/>
            <a:r>
              <a:rPr lang="de-DE" sz="1600" dirty="0"/>
              <a:t>Eine Gefährdung durch benachbarte Komponenten kann ausgeschlossen werden</a:t>
            </a:r>
            <a:r>
              <a:rPr lang="de-DE" sz="1600" dirty="0" smtClean="0"/>
              <a:t>.</a:t>
            </a:r>
          </a:p>
          <a:p>
            <a:pPr algn="just"/>
            <a:r>
              <a:rPr lang="de-DE" sz="1600" dirty="0" smtClean="0"/>
              <a:t>Eine Gefährdung anderer Personen durch parallele Arbeiten kann ausgeschlossen werden.</a:t>
            </a:r>
            <a:endParaRPr lang="de-DE" sz="1600" dirty="0"/>
          </a:p>
          <a:p>
            <a:pPr marL="0" indent="0" algn="just">
              <a:buNone/>
            </a:pPr>
            <a:endParaRPr lang="de-DE" sz="1600" b="1" dirty="0"/>
          </a:p>
          <a:p>
            <a:pPr marL="0" indent="0" algn="just">
              <a:buNone/>
            </a:pPr>
            <a:r>
              <a:rPr lang="de-DE" sz="1600" b="1" dirty="0" smtClean="0"/>
              <a:t>Nichtsdestotrotz </a:t>
            </a:r>
            <a:r>
              <a:rPr lang="de-DE" sz="1600" b="1" dirty="0"/>
              <a:t>obliegt die </a:t>
            </a:r>
            <a:r>
              <a:rPr lang="de-DE" sz="1600" b="1" dirty="0" smtClean="0"/>
              <a:t>Entscheidung, </a:t>
            </a:r>
            <a:r>
              <a:rPr lang="de-DE" sz="1600" b="1" dirty="0"/>
              <a:t>ob diese Voraussetzungen für eine Arbeit ohne Arbeitsantrag erfüllt </a:t>
            </a:r>
            <a:r>
              <a:rPr lang="de-DE" sz="1600" b="1" dirty="0" smtClean="0"/>
              <a:t>sind, </a:t>
            </a:r>
            <a:r>
              <a:rPr lang="de-DE" sz="1600" b="1" u="sng" dirty="0" smtClean="0"/>
              <a:t>ausschließlich</a:t>
            </a:r>
            <a:r>
              <a:rPr lang="de-DE" sz="1600" b="1" dirty="0" smtClean="0"/>
              <a:t> dem STV </a:t>
            </a:r>
            <a:r>
              <a:rPr lang="de-DE" sz="1600" b="1" dirty="0"/>
              <a:t>bzw. seinem legitimen </a:t>
            </a:r>
            <a:r>
              <a:rPr lang="de-DE" sz="1600" b="1" dirty="0" smtClean="0"/>
              <a:t>Vertreter!</a:t>
            </a:r>
            <a:endParaRPr lang="de-DE" sz="1600" b="1" dirty="0"/>
          </a:p>
          <a:p>
            <a:pPr marL="0" indent="0" algn="just">
              <a:buNone/>
            </a:pPr>
            <a:endParaRPr lang="de-DE" sz="1600" b="1" dirty="0"/>
          </a:p>
          <a:p>
            <a:pPr marL="0" indent="0" algn="just">
              <a:buNone/>
            </a:pPr>
            <a:r>
              <a:rPr lang="de-DE" sz="1600" b="1" dirty="0"/>
              <a:t>In allen anderen Fällen ist </a:t>
            </a:r>
            <a:r>
              <a:rPr lang="de-DE" sz="1600" b="1" dirty="0" smtClean="0"/>
              <a:t>ein Arbeitsantrag zu stellen welcher analog zum Vorgehen bei </a:t>
            </a:r>
            <a:r>
              <a:rPr lang="de-DE" sz="1600" b="1" dirty="0" err="1" smtClean="0"/>
              <a:t>Shutdownarbeiten</a:t>
            </a:r>
            <a:r>
              <a:rPr lang="de-DE" sz="1600" b="1" dirty="0" smtClean="0"/>
              <a:t> durch </a:t>
            </a:r>
            <a:r>
              <a:rPr lang="de-DE" sz="1600" b="1" dirty="0"/>
              <a:t>den </a:t>
            </a:r>
            <a:r>
              <a:rPr lang="de-DE" sz="1600" b="1" dirty="0" smtClean="0"/>
              <a:t>STV </a:t>
            </a:r>
            <a:r>
              <a:rPr lang="de-DE" sz="1600" b="1" dirty="0"/>
              <a:t>oder </a:t>
            </a:r>
            <a:r>
              <a:rPr lang="de-DE" sz="1600" b="1" dirty="0" smtClean="0"/>
              <a:t>seinen legitimen Vertreter zu genehmigen ist. </a:t>
            </a:r>
            <a:endParaRPr lang="de-DE" sz="1600" b="1" dirty="0"/>
          </a:p>
        </p:txBody>
      </p:sp>
    </p:spTree>
    <p:extLst>
      <p:ext uri="{BB962C8B-B14F-4D97-AF65-F5344CB8AC3E}">
        <p14:creationId xmlns:p14="http://schemas.microsoft.com/office/powerpoint/2010/main" val="3873110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a:solidFill>
            <a:srgbClr val="FF0000">
              <a:alpha val="50000"/>
            </a:srgbClr>
          </a:solidFill>
        </p:spPr>
        <p:txBody>
          <a:bodyPr>
            <a:noAutofit/>
          </a:bodyPr>
          <a:lstStyle/>
          <a:p>
            <a:pPr lvl="0"/>
            <a:r>
              <a:rPr lang="de-DE" sz="3200" b="1" dirty="0" smtClean="0"/>
              <a:t>Verhalten im Notfall</a:t>
            </a:r>
            <a:endParaRPr lang="de-DE" sz="3200" dirty="0"/>
          </a:p>
        </p:txBody>
      </p:sp>
      <p:sp>
        <p:nvSpPr>
          <p:cNvPr id="3" name="Inhaltsplatzhalter 2"/>
          <p:cNvSpPr>
            <a:spLocks noGrp="1"/>
          </p:cNvSpPr>
          <p:nvPr>
            <p:ph idx="1"/>
          </p:nvPr>
        </p:nvSpPr>
        <p:spPr>
          <a:xfrm>
            <a:off x="323528" y="853804"/>
            <a:ext cx="8496944" cy="5887564"/>
          </a:xfrm>
          <a:solidFill>
            <a:schemeClr val="bg1">
              <a:alpha val="80000"/>
            </a:schemeClr>
          </a:solidFill>
          <a:ln>
            <a:solidFill>
              <a:srgbClr val="FF0000"/>
            </a:solidFill>
          </a:ln>
        </p:spPr>
        <p:txBody>
          <a:bodyPr>
            <a:noAutofit/>
          </a:bodyPr>
          <a:lstStyle/>
          <a:p>
            <a:pPr marL="57150" indent="0" fontAlgn="base">
              <a:buNone/>
            </a:pPr>
            <a:r>
              <a:rPr lang="de-DE" sz="2000" b="1" dirty="0" smtClean="0"/>
              <a:t>Im Brandfall muss</a:t>
            </a:r>
            <a:endParaRPr lang="de-DE" sz="2000" b="1" dirty="0"/>
          </a:p>
          <a:p>
            <a:pPr algn="just"/>
            <a:r>
              <a:rPr lang="de-DE" sz="1800" dirty="0" smtClean="0"/>
              <a:t>unverzüglich einen Handfeuermelder betätigt, </a:t>
            </a:r>
          </a:p>
          <a:p>
            <a:pPr algn="just"/>
            <a:r>
              <a:rPr lang="de-DE" sz="1800" dirty="0" smtClean="0"/>
              <a:t>der </a:t>
            </a:r>
            <a:r>
              <a:rPr lang="de-DE" sz="1800" dirty="0"/>
              <a:t>Bereich </a:t>
            </a:r>
            <a:r>
              <a:rPr lang="de-DE" sz="1800" dirty="0" smtClean="0"/>
              <a:t>verlassen</a:t>
            </a:r>
          </a:p>
          <a:p>
            <a:pPr algn="just"/>
            <a:r>
              <a:rPr lang="de-DE" sz="1800" dirty="0" smtClean="0"/>
              <a:t>und </a:t>
            </a:r>
            <a:r>
              <a:rPr lang="de-DE" sz="1800" dirty="0"/>
              <a:t>der HKR verständigt werden. </a:t>
            </a:r>
            <a:endParaRPr lang="de-DE" sz="1800" dirty="0" smtClean="0"/>
          </a:p>
          <a:p>
            <a:pPr algn="just"/>
            <a:r>
              <a:rPr lang="de-DE" sz="1800" dirty="0" smtClean="0"/>
              <a:t>Die </a:t>
            </a:r>
            <a:r>
              <a:rPr lang="de-DE" sz="1800" dirty="0"/>
              <a:t>Bergung von Personen ohne Atemschutzgerät ist untersagt. </a:t>
            </a:r>
            <a:r>
              <a:rPr lang="de-DE" sz="1800" dirty="0" smtClean="0"/>
              <a:t>Es </a:t>
            </a:r>
            <a:r>
              <a:rPr lang="de-DE" sz="1800" dirty="0"/>
              <a:t>muss nach dem in der Betriebsordnung beschriebenen Schema "Verhalten im Brandfall" vorgegangen werden.</a:t>
            </a:r>
          </a:p>
          <a:p>
            <a:pPr marL="57150" indent="0" fontAlgn="base">
              <a:buNone/>
            </a:pPr>
            <a:r>
              <a:rPr lang="de-DE" sz="2000" b="1" dirty="0"/>
              <a:t>Vorgehen bei Unfällen mit elektrischem Strom</a:t>
            </a:r>
          </a:p>
          <a:p>
            <a:pPr marL="0" indent="0" algn="just">
              <a:buNone/>
            </a:pPr>
            <a:r>
              <a:rPr lang="de-DE" sz="1800" dirty="0"/>
              <a:t>Wichtig ist der Eigenschutz der Ersthelfer! Auf keinen Fall den Verunglückten direkt </a:t>
            </a:r>
            <a:r>
              <a:rPr lang="de-DE" sz="1800" dirty="0" smtClean="0"/>
              <a:t>anfassen, </a:t>
            </a:r>
            <a:r>
              <a:rPr lang="de-DE" sz="1800" dirty="0"/>
              <a:t>bevor die Stromkreise ausgeschaltet sind!</a:t>
            </a:r>
          </a:p>
          <a:p>
            <a:r>
              <a:rPr lang="de-DE" sz="1800" dirty="0" smtClean="0"/>
              <a:t>Anlage </a:t>
            </a:r>
            <a:r>
              <a:rPr lang="de-DE" sz="1800" dirty="0"/>
              <a:t>abschalten! </a:t>
            </a:r>
            <a:r>
              <a:rPr lang="en-GB" sz="1800" b="1" dirty="0" smtClean="0"/>
              <a:t>Not-</a:t>
            </a:r>
            <a:r>
              <a:rPr lang="en-GB" sz="1800" b="1" dirty="0" err="1" smtClean="0"/>
              <a:t>Aus</a:t>
            </a:r>
            <a:endParaRPr lang="de-DE" sz="1800" dirty="0"/>
          </a:p>
          <a:p>
            <a:r>
              <a:rPr lang="de-DE" sz="1800" dirty="0" smtClean="0"/>
              <a:t>Personen </a:t>
            </a:r>
            <a:r>
              <a:rPr lang="de-DE" sz="1800" dirty="0"/>
              <a:t>ohne Eigengefährdung aus dem Gefahrenbereich </a:t>
            </a:r>
            <a:r>
              <a:rPr lang="de-DE" sz="1800" dirty="0" smtClean="0"/>
              <a:t>retten</a:t>
            </a:r>
            <a:endParaRPr lang="de-DE" sz="1800" dirty="0"/>
          </a:p>
          <a:p>
            <a:r>
              <a:rPr lang="de-DE" sz="1800" dirty="0"/>
              <a:t>Vitalfunktionen kontrollieren (Bewusstsein, Atmung/Kreislauf</a:t>
            </a:r>
            <a:r>
              <a:rPr lang="de-DE" sz="1800" dirty="0" smtClean="0"/>
              <a:t>)</a:t>
            </a:r>
          </a:p>
          <a:p>
            <a:r>
              <a:rPr lang="de-DE" sz="1800" dirty="0"/>
              <a:t>Notruf </a:t>
            </a:r>
            <a:r>
              <a:rPr lang="de-DE" sz="1800" dirty="0" smtClean="0"/>
              <a:t>absetzen</a:t>
            </a:r>
            <a:endParaRPr lang="de-DE" sz="1800" dirty="0"/>
          </a:p>
          <a:p>
            <a:r>
              <a:rPr lang="de-DE" sz="1800" dirty="0" smtClean="0"/>
              <a:t>Ggf</a:t>
            </a:r>
            <a:r>
              <a:rPr lang="de-DE" sz="1800" dirty="0"/>
              <a:t>. Erstversorgung einleiten, Ersthelferkoffer, Defibrillator bei Pforte </a:t>
            </a:r>
            <a:r>
              <a:rPr lang="de-DE" sz="1800" dirty="0" smtClean="0"/>
              <a:t>anfordern</a:t>
            </a:r>
            <a:endParaRPr lang="de-DE" sz="1800" dirty="0"/>
          </a:p>
          <a:p>
            <a:r>
              <a:rPr lang="de-DE" sz="1800" dirty="0" smtClean="0"/>
              <a:t>Bei Unfällen mit elektrischem Strom ist </a:t>
            </a:r>
            <a:r>
              <a:rPr lang="de-DE" sz="1800" b="1" dirty="0" smtClean="0">
                <a:solidFill>
                  <a:srgbClr val="FF0000"/>
                </a:solidFill>
              </a:rPr>
              <a:t>IMMER</a:t>
            </a:r>
            <a:r>
              <a:rPr lang="de-DE" sz="1800" dirty="0" smtClean="0"/>
              <a:t> ein Arzt aufzusuchen</a:t>
            </a:r>
          </a:p>
          <a:p>
            <a:endParaRPr lang="de-DE" sz="1200" dirty="0"/>
          </a:p>
          <a:p>
            <a:pPr marL="0" indent="0" algn="ctr">
              <a:buNone/>
            </a:pPr>
            <a:r>
              <a:rPr lang="de-DE" sz="2000" b="1" dirty="0" smtClean="0">
                <a:solidFill>
                  <a:srgbClr val="FF0000"/>
                </a:solidFill>
              </a:rPr>
              <a:t>Notruf</a:t>
            </a:r>
            <a:r>
              <a:rPr lang="de-DE" sz="2000" b="1" dirty="0">
                <a:solidFill>
                  <a:srgbClr val="FF0000"/>
                </a:solidFill>
              </a:rPr>
              <a:t>: 112, anschließend Pforte 2210/2205 und den </a:t>
            </a:r>
            <a:r>
              <a:rPr lang="de-DE" sz="2000" b="1" dirty="0" smtClean="0">
                <a:solidFill>
                  <a:srgbClr val="FF0000"/>
                </a:solidFill>
              </a:rPr>
              <a:t>STV/Vorgesetzten</a:t>
            </a:r>
            <a:endParaRPr lang="de-DE" sz="2000" dirty="0">
              <a:solidFill>
                <a:srgbClr val="FF0000"/>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3933056"/>
            <a:ext cx="129614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853804"/>
            <a:ext cx="1296144" cy="140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4838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Und nun </a:t>
            </a:r>
            <a:r>
              <a:rPr lang="en-US" dirty="0" err="1" smtClean="0"/>
              <a:t>zur</a:t>
            </a:r>
            <a:r>
              <a:rPr lang="en-US" dirty="0" smtClean="0"/>
              <a:t> </a:t>
            </a:r>
            <a:r>
              <a:rPr lang="en-US" dirty="0" err="1" smtClean="0"/>
              <a:t>Begehung</a:t>
            </a:r>
            <a:r>
              <a:rPr lang="en-US" dirty="0" smtClean="0"/>
              <a:t/>
            </a:r>
            <a:br>
              <a:rPr lang="en-US" dirty="0" smtClean="0"/>
            </a:br>
            <a:r>
              <a:rPr lang="en-US" dirty="0" err="1" smtClean="0"/>
              <a:t>mit</a:t>
            </a:r>
            <a:r>
              <a:rPr lang="en-US" dirty="0" smtClean="0"/>
              <a:t> </a:t>
            </a:r>
            <a:r>
              <a:rPr lang="en-US" dirty="0" err="1" smtClean="0"/>
              <a:t>Zeit</a:t>
            </a:r>
            <a:r>
              <a:rPr lang="en-US" dirty="0" smtClean="0"/>
              <a:t> </a:t>
            </a:r>
            <a:r>
              <a:rPr lang="en-US" dirty="0" err="1" smtClean="0"/>
              <a:t>für</a:t>
            </a:r>
            <a:r>
              <a:rPr lang="en-US" dirty="0" smtClean="0"/>
              <a:t> </a:t>
            </a:r>
            <a:r>
              <a:rPr lang="en-US" dirty="0" err="1" smtClean="0"/>
              <a:t>Fragen</a:t>
            </a:r>
            <a:endParaRPr lang="en-US" dirty="0"/>
          </a:p>
        </p:txBody>
      </p:sp>
      <p:pic>
        <p:nvPicPr>
          <p:cNvPr id="1043" name="Picture 19" descr="GIF Animation einer männlichen Comic Fig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744" y="5625241"/>
            <a:ext cx="1584178" cy="118813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GIF Animation eines zerstreuten Professors im Comic Sty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1" y="5625241"/>
            <a:ext cx="1584179" cy="118813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GIF Animation eines Cowboys im Comicst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5625241"/>
            <a:ext cx="1584179" cy="118813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GIF Animation eines Butlers im Comicst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5625241"/>
            <a:ext cx="1584176" cy="11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79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1394215906"/>
              </p:ext>
            </p:extLst>
          </p:nvPr>
        </p:nvGraphicFramePr>
        <p:xfrm>
          <a:off x="457200" y="692696"/>
          <a:ext cx="8229600" cy="6054215"/>
        </p:xfrm>
        <a:graphic>
          <a:graphicData uri="http://schemas.openxmlformats.org/drawingml/2006/table">
            <a:tbl>
              <a:tblPr firstRow="1" firstCol="1" lastRow="1" lastCol="1" bandRow="1" bandCol="1">
                <a:tableStyleId>{5C22544A-7EE6-4342-B048-85BDC9FD1C3A}</a:tableStyleId>
              </a:tblPr>
              <a:tblGrid>
                <a:gridCol w="4114800"/>
                <a:gridCol w="4114800"/>
              </a:tblGrid>
              <a:tr h="1008115">
                <a:tc>
                  <a:txBody>
                    <a:bodyPr/>
                    <a:lstStyle/>
                    <a:p>
                      <a:pPr algn="r">
                        <a:spcAft>
                          <a:spcPts val="0"/>
                        </a:spcAft>
                      </a:pPr>
                      <a:r>
                        <a:rPr lang="de-DE" sz="1600" b="0" dirty="0" smtClean="0">
                          <a:solidFill>
                            <a:schemeClr val="tx1"/>
                          </a:solidFill>
                          <a:effectLst/>
                        </a:rPr>
                        <a:t>AEB – Abgeschlossener </a:t>
                      </a:r>
                    </a:p>
                    <a:p>
                      <a:pPr algn="r">
                        <a:spcAft>
                          <a:spcPts val="0"/>
                        </a:spcAft>
                      </a:pPr>
                      <a:r>
                        <a:rPr lang="de-DE" sz="1600" b="0" dirty="0" smtClean="0">
                          <a:solidFill>
                            <a:schemeClr val="tx1"/>
                          </a:solidFill>
                          <a:effectLst/>
                        </a:rPr>
                        <a:t>elektrischer Betriebsraum,</a:t>
                      </a:r>
                    </a:p>
                    <a:p>
                      <a:pPr algn="r">
                        <a:spcAft>
                          <a:spcPts val="0"/>
                        </a:spcAft>
                      </a:pPr>
                      <a:r>
                        <a:rPr lang="de-DE" sz="1600" b="0" dirty="0" smtClean="0">
                          <a:solidFill>
                            <a:schemeClr val="tx1"/>
                          </a:solidFill>
                          <a:effectLst/>
                        </a:rPr>
                        <a:t> </a:t>
                      </a:r>
                      <a:r>
                        <a:rPr lang="de-DE" sz="1600" b="0" dirty="0">
                          <a:solidFill>
                            <a:schemeClr val="tx1"/>
                          </a:solidFill>
                          <a:effectLst/>
                        </a:rPr>
                        <a:t>Zutritt für Unbefugte verboten</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Vorsicht gefährliche </a:t>
                      </a:r>
                      <a:endParaRPr lang="de-DE" sz="1600" b="0" dirty="0" smtClean="0">
                        <a:solidFill>
                          <a:schemeClr val="tx1"/>
                        </a:solidFill>
                        <a:effectLst/>
                      </a:endParaRPr>
                    </a:p>
                    <a:p>
                      <a:pPr algn="r">
                        <a:spcAft>
                          <a:spcPts val="0"/>
                        </a:spcAft>
                      </a:pPr>
                      <a:r>
                        <a:rPr lang="de-DE" sz="1600" b="0" dirty="0" smtClean="0">
                          <a:solidFill>
                            <a:schemeClr val="tx1"/>
                          </a:solidFill>
                          <a:effectLst/>
                        </a:rPr>
                        <a:t>elektrische </a:t>
                      </a:r>
                      <a:r>
                        <a:rPr lang="de-DE" sz="1600" b="0" dirty="0">
                          <a:solidFill>
                            <a:schemeClr val="tx1"/>
                          </a:solidFill>
                          <a:effectLst/>
                        </a:rPr>
                        <a:t>Spannung</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r>
              <a:tr h="1008112">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Vorsicht starke </a:t>
                      </a:r>
                      <a:endParaRPr lang="de-DE" sz="1600" b="0" dirty="0" smtClean="0">
                        <a:solidFill>
                          <a:schemeClr val="tx1"/>
                        </a:solidFill>
                        <a:effectLst/>
                      </a:endParaRPr>
                    </a:p>
                    <a:p>
                      <a:pPr algn="r">
                        <a:spcAft>
                          <a:spcPts val="0"/>
                        </a:spcAft>
                      </a:pPr>
                      <a:r>
                        <a:rPr lang="de-DE" sz="1600" b="0" dirty="0" smtClean="0">
                          <a:solidFill>
                            <a:schemeClr val="tx1"/>
                          </a:solidFill>
                          <a:effectLst/>
                        </a:rPr>
                        <a:t>elektromagnetische </a:t>
                      </a:r>
                      <a:r>
                        <a:rPr lang="de-DE" sz="1600" b="0" dirty="0">
                          <a:solidFill>
                            <a:schemeClr val="tx1"/>
                          </a:solidFill>
                          <a:effectLst/>
                        </a:rPr>
                        <a:t>Felder</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c>
                  <a:txBody>
                    <a:bodyPr/>
                    <a:lstStyle/>
                    <a:p>
                      <a:pPr algn="r">
                        <a:spcAft>
                          <a:spcPts val="0"/>
                        </a:spcAft>
                      </a:pPr>
                      <a:endParaRPr lang="de-DE" sz="1600" b="0">
                        <a:solidFill>
                          <a:schemeClr val="tx1"/>
                        </a:solidFill>
                        <a:effectLst/>
                      </a:endParaRPr>
                    </a:p>
                    <a:p>
                      <a:pPr algn="r">
                        <a:spcAft>
                          <a:spcPts val="0"/>
                        </a:spcAft>
                      </a:pPr>
                      <a:r>
                        <a:rPr lang="de-DE" sz="1600" b="0">
                          <a:solidFill>
                            <a:schemeClr val="tx1"/>
                          </a:solidFill>
                          <a:effectLst/>
                        </a:rPr>
                        <a:t>Vorsicht starke magnetische Felder</a:t>
                      </a:r>
                      <a:endParaRPr lang="de-DE" sz="1600" b="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r>
              <a:tr h="1080120">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Zutrittsverbot für Träger </a:t>
                      </a:r>
                      <a:endParaRPr lang="de-DE" sz="1600" b="0" dirty="0" smtClean="0">
                        <a:solidFill>
                          <a:schemeClr val="tx1"/>
                        </a:solidFill>
                        <a:effectLst/>
                      </a:endParaRPr>
                    </a:p>
                    <a:p>
                      <a:pPr algn="r">
                        <a:spcAft>
                          <a:spcPts val="0"/>
                        </a:spcAft>
                      </a:pPr>
                      <a:r>
                        <a:rPr lang="de-DE" sz="1600" b="0" dirty="0" smtClean="0">
                          <a:solidFill>
                            <a:schemeClr val="tx1"/>
                          </a:solidFill>
                          <a:effectLst/>
                        </a:rPr>
                        <a:t>von Herzschrittmachern</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Absperrung und Kennzeichnung </a:t>
                      </a:r>
                      <a:endParaRPr lang="de-DE" sz="1600" b="0" baseline="0" dirty="0" smtClean="0">
                        <a:solidFill>
                          <a:schemeClr val="tx1"/>
                        </a:solidFill>
                        <a:effectLst/>
                      </a:endParaRPr>
                    </a:p>
                    <a:p>
                      <a:pPr algn="r">
                        <a:spcAft>
                          <a:spcPts val="0"/>
                        </a:spcAft>
                      </a:pPr>
                      <a:r>
                        <a:rPr lang="de-DE" sz="1600" b="0" dirty="0" smtClean="0">
                          <a:solidFill>
                            <a:schemeClr val="tx1"/>
                          </a:solidFill>
                          <a:effectLst/>
                        </a:rPr>
                        <a:t>Prüf- </a:t>
                      </a:r>
                      <a:r>
                        <a:rPr lang="de-DE" sz="1600" b="0" dirty="0">
                          <a:solidFill>
                            <a:schemeClr val="tx1"/>
                          </a:solidFill>
                          <a:effectLst/>
                        </a:rPr>
                        <a:t>bzw. </a:t>
                      </a:r>
                      <a:r>
                        <a:rPr lang="de-DE" sz="1600" b="0" dirty="0" smtClean="0">
                          <a:solidFill>
                            <a:schemeClr val="tx1"/>
                          </a:solidFill>
                          <a:effectLst/>
                        </a:rPr>
                        <a:t>Gefahrenbereich</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r>
              <a:tr h="985956">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Vorsicht Quetschgefahr</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Vorsicht Laser</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r>
              <a:tr h="985956">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Vorsicht radioaktive Strahlung</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c>
                  <a:txBody>
                    <a:bodyPr/>
                    <a:lstStyle/>
                    <a:p>
                      <a:pPr algn="r">
                        <a:spcAft>
                          <a:spcPts val="0"/>
                        </a:spcAft>
                      </a:pPr>
                      <a:endParaRPr lang="de-DE" sz="1600" b="0" dirty="0">
                        <a:solidFill>
                          <a:schemeClr val="tx1"/>
                        </a:solidFill>
                        <a:effectLst/>
                      </a:endParaRPr>
                    </a:p>
                    <a:p>
                      <a:pPr algn="r">
                        <a:spcAft>
                          <a:spcPts val="0"/>
                        </a:spcAft>
                      </a:pPr>
                      <a:r>
                        <a:rPr lang="de-DE" sz="1600" b="0" dirty="0" smtClean="0">
                          <a:solidFill>
                            <a:schemeClr val="tx1"/>
                          </a:solidFill>
                          <a:effectLst/>
                        </a:rPr>
                        <a:t>Kennzeichnung einer gemessenen </a:t>
                      </a:r>
                    </a:p>
                    <a:p>
                      <a:pPr algn="r">
                        <a:spcAft>
                          <a:spcPts val="0"/>
                        </a:spcAft>
                      </a:pPr>
                      <a:r>
                        <a:rPr lang="de-DE" sz="1600" b="0" dirty="0" smtClean="0">
                          <a:solidFill>
                            <a:schemeClr val="tx1"/>
                          </a:solidFill>
                          <a:effectLst/>
                        </a:rPr>
                        <a:t>Aktivierung an der Strahlführung</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r>
              <a:tr h="985956">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Not-Aus-Taster</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c>
                  <a:txBody>
                    <a:bodyPr/>
                    <a:lstStyle/>
                    <a:p>
                      <a:pPr algn="r">
                        <a:spcAft>
                          <a:spcPts val="0"/>
                        </a:spcAft>
                      </a:pPr>
                      <a:endParaRPr lang="de-DE" sz="1600" b="0" dirty="0">
                        <a:solidFill>
                          <a:schemeClr val="tx1"/>
                        </a:solidFill>
                        <a:effectLst/>
                      </a:endParaRPr>
                    </a:p>
                    <a:p>
                      <a:pPr algn="r">
                        <a:spcAft>
                          <a:spcPts val="0"/>
                        </a:spcAft>
                      </a:pPr>
                      <a:r>
                        <a:rPr lang="de-DE" sz="1600" b="0" dirty="0">
                          <a:solidFill>
                            <a:schemeClr val="tx1"/>
                          </a:solidFill>
                          <a:effectLst/>
                        </a:rPr>
                        <a:t>Fluchtweg</a:t>
                      </a:r>
                      <a:endParaRPr lang="de-DE"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80000"/>
                      </a:schemeClr>
                    </a:solidFill>
                  </a:tcPr>
                </a:tc>
              </a:tr>
            </a:tbl>
          </a:graphicData>
        </a:graphic>
      </p:graphicFrame>
      <p:pic>
        <p:nvPicPr>
          <p:cNvPr id="513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637" y="761473"/>
            <a:ext cx="1033043" cy="900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75719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353" y="1769585"/>
            <a:ext cx="1051327" cy="90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777697"/>
            <a:ext cx="9236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E:\..\SIST$ROOT\SistGroup\Sicherheit\Unterweisungen\AEB\Absperrung HV.gif"/>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4654637" y="2743513"/>
            <a:ext cx="1051328" cy="9818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Quetschgefah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726" y="3850461"/>
            <a:ext cx="9236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Las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6353" y="3850461"/>
            <a:ext cx="1015767" cy="8926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adioak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922" y="4793921"/>
            <a:ext cx="942975" cy="91240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Aktivieru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57874" y="4795401"/>
            <a:ext cx="826568" cy="983683"/>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Fluchtweg-9b67c3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6353" y="5891824"/>
            <a:ext cx="1371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568" y="752801"/>
            <a:ext cx="90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9"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922" y="5772755"/>
            <a:ext cx="9429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403910" y="116632"/>
            <a:ext cx="6707927" cy="584775"/>
          </a:xfrm>
          <a:prstGeom prst="rect">
            <a:avLst/>
          </a:prstGeom>
          <a:solidFill>
            <a:srgbClr val="567A64">
              <a:alpha val="50000"/>
            </a:srgbClr>
          </a:solidFill>
        </p:spPr>
        <p:txBody>
          <a:bodyPr wrap="none" rtlCol="0">
            <a:spAutoFit/>
          </a:bodyPr>
          <a:lstStyle/>
          <a:p>
            <a:pPr marL="0" lvl="1"/>
            <a:r>
              <a:rPr lang="de-DE" sz="3200" b="1" dirty="0"/>
              <a:t>Übersicht Gefahren- und </a:t>
            </a:r>
            <a:r>
              <a:rPr lang="de-DE" sz="3200" b="1" dirty="0" smtClean="0"/>
              <a:t>Warnschilder</a:t>
            </a:r>
            <a:endParaRPr lang="de-DE" sz="3200" b="1" dirty="0"/>
          </a:p>
        </p:txBody>
      </p:sp>
    </p:spTree>
    <p:extLst>
      <p:ext uri="{BB962C8B-B14F-4D97-AF65-F5344CB8AC3E}">
        <p14:creationId xmlns:p14="http://schemas.microsoft.com/office/powerpoint/2010/main" val="41643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527" b="1915"/>
          <a:stretch/>
        </p:blipFill>
        <p:spPr bwMode="auto">
          <a:xfrm>
            <a:off x="4765428" y="1134098"/>
            <a:ext cx="4390934" cy="4959198"/>
          </a:xfrm>
          <a:prstGeom prst="rect">
            <a:avLst/>
          </a:prstGeom>
          <a:solidFill>
            <a:schemeClr val="bg1"/>
          </a:solidFill>
          <a:ln>
            <a:noFill/>
          </a:ln>
          <a:effectLst/>
        </p:spPr>
      </p:pic>
      <p:sp>
        <p:nvSpPr>
          <p:cNvPr id="2" name="Titel 1"/>
          <p:cNvSpPr>
            <a:spLocks noGrp="1"/>
          </p:cNvSpPr>
          <p:nvPr>
            <p:ph type="title"/>
          </p:nvPr>
        </p:nvSpPr>
        <p:spPr>
          <a:xfrm>
            <a:off x="457200" y="44624"/>
            <a:ext cx="8229600" cy="720080"/>
          </a:xfrm>
          <a:solidFill>
            <a:srgbClr val="567A64">
              <a:alpha val="50000"/>
            </a:srgbClr>
          </a:solidFill>
        </p:spPr>
        <p:txBody>
          <a:bodyPr>
            <a:normAutofit/>
          </a:bodyPr>
          <a:lstStyle/>
          <a:p>
            <a:r>
              <a:rPr lang="de-DE" sz="3200" b="1" dirty="0"/>
              <a:t>HSI – </a:t>
            </a:r>
            <a:r>
              <a:rPr lang="de-DE" sz="3200" b="1" dirty="0" smtClean="0"/>
              <a:t>LEBT (UR, UL, bis UH1)</a:t>
            </a:r>
            <a:endParaRPr lang="de-DE" sz="3200" b="1"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096872"/>
            <a:ext cx="4765574" cy="357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16433"/>
            <a:ext cx="4765574" cy="147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rot="1496458" flipH="1">
            <a:off x="643757" y="4641848"/>
            <a:ext cx="179387" cy="533904"/>
          </a:xfrm>
          <a:prstGeom prst="upArrow">
            <a:avLst>
              <a:gd name="adj1" fmla="val 21949"/>
              <a:gd name="adj2" fmla="val 381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3585146"/>
            <a:ext cx="800822" cy="125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772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44" b="1258"/>
          <a:stretch/>
        </p:blipFill>
        <p:spPr bwMode="auto">
          <a:xfrm>
            <a:off x="4744768" y="942060"/>
            <a:ext cx="4392000" cy="5223244"/>
          </a:xfrm>
          <a:prstGeom prst="rect">
            <a:avLst/>
          </a:prstGeom>
          <a:solidFill>
            <a:schemeClr val="bg1"/>
          </a:solidFill>
          <a:ln>
            <a:noFill/>
          </a:ln>
          <a:effec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a:bodyPr>
          <a:lstStyle/>
          <a:p>
            <a:r>
              <a:rPr lang="de-DE" sz="3200" b="1" dirty="0" smtClean="0"/>
              <a:t>HLI </a:t>
            </a:r>
            <a:r>
              <a:rPr lang="de-DE" sz="3200" b="1" dirty="0"/>
              <a:t>– </a:t>
            </a:r>
            <a:r>
              <a:rPr lang="de-DE" sz="3200" b="1" dirty="0" smtClean="0"/>
              <a:t>Bunker (UN3 bis UN5)</a:t>
            </a:r>
            <a:endParaRPr lang="de-DE" sz="3200" b="1" dirty="0"/>
          </a:p>
        </p:txBody>
      </p:sp>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82" y="4676457"/>
            <a:ext cx="4765788" cy="14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DSCF664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78"/>
          <a:stretch/>
        </p:blipFill>
        <p:spPr bwMode="auto">
          <a:xfrm>
            <a:off x="-20582" y="942062"/>
            <a:ext cx="4765350" cy="374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5788" y="3394115"/>
            <a:ext cx="814324" cy="1278348"/>
          </a:xfrm>
          <a:prstGeom prst="rect">
            <a:avLst/>
          </a:prstGeom>
          <a:noFill/>
          <a:extLst>
            <a:ext uri="{909E8E84-426E-40DD-AFC4-6F175D3DCCD1}">
              <a14:hiddenFill xmlns:a14="http://schemas.microsoft.com/office/drawing/2010/main">
                <a:solidFill>
                  <a:srgbClr val="FFFFFF"/>
                </a:solidFill>
              </a14:hiddenFill>
            </a:ext>
          </a:extLst>
        </p:spPr>
      </p:pic>
      <p:sp>
        <p:nvSpPr>
          <p:cNvPr id="10" name="Pfeil nach oben 9"/>
          <p:cNvSpPr/>
          <p:nvPr/>
        </p:nvSpPr>
        <p:spPr>
          <a:xfrm rot="1496458" flipH="1">
            <a:off x="1793693" y="4737425"/>
            <a:ext cx="126681" cy="309446"/>
          </a:xfrm>
          <a:prstGeom prst="upArrow">
            <a:avLst>
              <a:gd name="adj1" fmla="val 21949"/>
              <a:gd name="adj2" fmla="val 381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Tree>
    <p:extLst>
      <p:ext uri="{BB962C8B-B14F-4D97-AF65-F5344CB8AC3E}">
        <p14:creationId xmlns:p14="http://schemas.microsoft.com/office/powerpoint/2010/main" val="537310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600" b="1942"/>
          <a:stretch/>
        </p:blipFill>
        <p:spPr bwMode="auto">
          <a:xfrm>
            <a:off x="4789776" y="908720"/>
            <a:ext cx="4354224" cy="4897896"/>
          </a:xfrm>
          <a:prstGeom prst="rect">
            <a:avLst/>
          </a:prstGeom>
          <a:solidFill>
            <a:schemeClr val="bg1"/>
          </a:solidFill>
          <a:ln>
            <a:noFill/>
          </a:ln>
          <a:effec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a:bodyPr>
          <a:lstStyle/>
          <a:p>
            <a:r>
              <a:rPr lang="de-DE" sz="3200" b="1" dirty="0" smtClean="0"/>
              <a:t>HLI </a:t>
            </a:r>
            <a:r>
              <a:rPr lang="de-DE" sz="3200" b="1" dirty="0"/>
              <a:t>– </a:t>
            </a:r>
            <a:r>
              <a:rPr lang="de-DE" sz="3200" b="1" dirty="0" smtClean="0"/>
              <a:t>180° Strahlführung (UN5 bis UN7)</a:t>
            </a:r>
            <a:endParaRPr lang="de-DE" sz="3200" b="1" dirty="0"/>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88" y="4327015"/>
            <a:ext cx="4765788" cy="14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rot="20178053">
            <a:off x="1114317" y="4426485"/>
            <a:ext cx="194010" cy="750857"/>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777" y="3212976"/>
            <a:ext cx="790336" cy="124069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L:\Bilder\2014-12-09 HLI 180 Grad\DSCF564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366"/>
          <a:stretch/>
        </p:blipFill>
        <p:spPr bwMode="auto">
          <a:xfrm>
            <a:off x="23989" y="908720"/>
            <a:ext cx="4765788" cy="341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80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831" b="1782"/>
          <a:stretch/>
        </p:blipFill>
        <p:spPr bwMode="auto">
          <a:xfrm>
            <a:off x="4610620" y="908720"/>
            <a:ext cx="4281860" cy="5193893"/>
          </a:xfrm>
          <a:prstGeom prst="rect">
            <a:avLst/>
          </a:prstGeom>
          <a:solidFill>
            <a:schemeClr val="bg1"/>
          </a:solidFill>
          <a:ln>
            <a:noFill/>
          </a:ln>
          <a:effec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a:bodyPr>
          <a:lstStyle/>
          <a:p>
            <a:r>
              <a:rPr lang="de-DE" sz="3200" b="1" dirty="0" smtClean="0"/>
              <a:t>HSI (UH1 bis UH4)</a:t>
            </a:r>
            <a:endParaRPr lang="de-DE" sz="3200" b="1" dirty="0"/>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66" y="4726817"/>
            <a:ext cx="4422382" cy="1372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a:off x="999426" y="4843917"/>
            <a:ext cx="166938" cy="531626"/>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4386" y="3347495"/>
            <a:ext cx="831710" cy="130564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L:\Bilder\2013-09-11 IH1 DR Schaden\DSCF777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629" b="31532"/>
          <a:stretch/>
        </p:blipFill>
        <p:spPr bwMode="auto">
          <a:xfrm>
            <a:off x="189966" y="908720"/>
            <a:ext cx="4414419" cy="3818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33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831" b="1782"/>
          <a:stretch/>
        </p:blipFill>
        <p:spPr bwMode="auto">
          <a:xfrm>
            <a:off x="4801284" y="1009247"/>
            <a:ext cx="4310031" cy="5228065"/>
          </a:xfrm>
          <a:prstGeom prst="rect">
            <a:avLst/>
          </a:prstGeom>
          <a:solidFill>
            <a:schemeClr val="bg1"/>
          </a:solidFill>
          <a:ln>
            <a:noFill/>
          </a:ln>
          <a:effec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a:bodyPr>
          <a:lstStyle/>
          <a:p>
            <a:r>
              <a:rPr lang="de-DE" sz="3200" b="1" dirty="0" smtClean="0"/>
              <a:t>Gasstripper (US1 bis US3)</a:t>
            </a:r>
            <a:endParaRPr lang="de-DE" sz="3200" b="1" dirty="0"/>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34" y="4728147"/>
            <a:ext cx="4765788" cy="14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rot="19438189">
            <a:off x="913415" y="4741084"/>
            <a:ext cx="218303" cy="1001897"/>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422" y="3414045"/>
            <a:ext cx="837100" cy="131410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L:\Bilder\2012-11-13 Gasstripper&amp;more\IMG_077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952" b="10471"/>
          <a:stretch/>
        </p:blipFill>
        <p:spPr bwMode="auto">
          <a:xfrm>
            <a:off x="35496" y="1009247"/>
            <a:ext cx="4765788" cy="371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28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16073" y="260648"/>
            <a:ext cx="1657826" cy="584775"/>
          </a:xfrm>
          <a:prstGeom prst="rect">
            <a:avLst/>
          </a:prstGeom>
          <a:solidFill>
            <a:srgbClr val="567A64">
              <a:alpha val="50000"/>
            </a:srgbClr>
          </a:solidFill>
          <a:ln>
            <a:noFill/>
          </a:ln>
          <a:effectLst/>
        </p:spPr>
        <p:txBody>
          <a:bodyPr vert="horz" wrap="square" lIns="91440" tIns="45720" rIns="91440" bIns="45720" numCol="1" anchor="ctr" anchorCtr="0" compatLnSpc="1">
            <a:prstTxWarp prst="textNoShape">
              <a:avLst/>
            </a:prstTxWarp>
            <a:spAutoFit/>
          </a:bodyPr>
          <a:lstStyle>
            <a:defPPr>
              <a:defRPr lang="de-DE"/>
            </a:defPPr>
            <a:lvl1pPr marR="0" lvl="0" indent="0" algn="ctr" fontAlgn="base">
              <a:lnSpc>
                <a:spcPct val="100000"/>
              </a:lnSpc>
              <a:spcBef>
                <a:spcPct val="0"/>
              </a:spcBef>
              <a:spcAft>
                <a:spcPct val="0"/>
              </a:spcAft>
              <a:buClrTx/>
              <a:buSzTx/>
              <a:buFontTx/>
              <a:buNone/>
              <a:tabLst/>
              <a:defRPr kumimoji="0" sz="3200" b="1" i="0" u="none" strike="noStrike" cap="none" normalizeH="0" baseline="0">
                <a:ln>
                  <a:noFill/>
                </a:ln>
                <a:effectLst/>
                <a:latin typeface="Arial" pitchFamily="34" charset="0"/>
                <a:ea typeface="Times New Roman" pitchFamily="18" charset="0"/>
                <a:cs typeface="Arial" pitchFamily="34" charset="0"/>
              </a:defRPr>
            </a:lvl1pPr>
          </a:lstStyle>
          <a:p>
            <a:r>
              <a:rPr lang="de-DE" dirty="0"/>
              <a:t>INHALT</a:t>
            </a:r>
          </a:p>
        </p:txBody>
      </p:sp>
      <p:sp>
        <p:nvSpPr>
          <p:cNvPr id="7" name="Inhaltsplatzhalter 6"/>
          <p:cNvSpPr>
            <a:spLocks noGrp="1"/>
          </p:cNvSpPr>
          <p:nvPr>
            <p:ph idx="1"/>
          </p:nvPr>
        </p:nvSpPr>
        <p:spPr>
          <a:xfrm>
            <a:off x="457200" y="908720"/>
            <a:ext cx="8229600" cy="5217443"/>
          </a:xfrm>
          <a:solidFill>
            <a:schemeClr val="bg1">
              <a:alpha val="80000"/>
            </a:schemeClr>
          </a:solidFill>
        </p:spPr>
        <p:txBody>
          <a:bodyPr>
            <a:normAutofit/>
          </a:bodyPr>
          <a:lstStyle/>
          <a:p>
            <a:r>
              <a:rPr lang="de-DE" sz="2400" dirty="0" smtClean="0"/>
              <a:t>Einleitendes: Kontakte, Abkürzungen, Schilder</a:t>
            </a:r>
          </a:p>
          <a:p>
            <a:r>
              <a:rPr lang="de-DE" sz="2400" dirty="0"/>
              <a:t>Übersicht über den gesamten Sicherheitsbereich LINAC</a:t>
            </a:r>
          </a:p>
          <a:p>
            <a:r>
              <a:rPr lang="de-DE" sz="2400" dirty="0" smtClean="0"/>
              <a:t>Zugangsvoraussetzungen </a:t>
            </a:r>
            <a:r>
              <a:rPr lang="de-DE" sz="2400" dirty="0"/>
              <a:t>und -</a:t>
            </a:r>
            <a:r>
              <a:rPr lang="de-DE" sz="2400" dirty="0" smtClean="0"/>
              <a:t>Regeln</a:t>
            </a:r>
            <a:endParaRPr lang="de-DE" sz="2400" dirty="0"/>
          </a:p>
          <a:p>
            <a:r>
              <a:rPr lang="de-DE" sz="2400" dirty="0"/>
              <a:t>Notfall Plan</a:t>
            </a:r>
          </a:p>
          <a:p>
            <a:r>
              <a:rPr lang="de-DE" sz="2400" dirty="0" smtClean="0"/>
              <a:t>Detaillierte </a:t>
            </a:r>
            <a:r>
              <a:rPr lang="de-DE" sz="2400" dirty="0" smtClean="0"/>
              <a:t>Beschreibung der einzelnen Bereiche</a:t>
            </a:r>
          </a:p>
          <a:p>
            <a:r>
              <a:rPr lang="de-DE" sz="2400" dirty="0" smtClean="0"/>
              <a:t>Die Gefahren im Bereich </a:t>
            </a:r>
            <a:r>
              <a:rPr lang="de-DE" sz="2400" dirty="0" err="1" smtClean="0"/>
              <a:t>Linac</a:t>
            </a:r>
            <a:r>
              <a:rPr lang="de-DE" sz="2400" dirty="0" smtClean="0"/>
              <a:t> und das Verhalten zu deren Abwehr und Vermeidung</a:t>
            </a:r>
          </a:p>
          <a:p>
            <a:endParaRPr lang="de-DE" sz="2400" dirty="0"/>
          </a:p>
        </p:txBody>
      </p:sp>
      <p:sp>
        <p:nvSpPr>
          <p:cNvPr id="2" name="Rechteck 1"/>
          <p:cNvSpPr/>
          <p:nvPr/>
        </p:nvSpPr>
        <p:spPr>
          <a:xfrm>
            <a:off x="467544" y="1340768"/>
            <a:ext cx="8208912" cy="504056"/>
          </a:xfrm>
          <a:prstGeom prst="rect">
            <a:avLst/>
          </a:prstGeom>
          <a:noFill/>
          <a:ln w="635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p:cNvSpPr/>
          <p:nvPr/>
        </p:nvSpPr>
        <p:spPr>
          <a:xfrm>
            <a:off x="467544" y="2708920"/>
            <a:ext cx="8208912" cy="1224136"/>
          </a:xfrm>
          <a:prstGeom prst="rect">
            <a:avLst/>
          </a:prstGeom>
          <a:noFill/>
          <a:ln w="63500">
            <a:solidFill>
              <a:srgbClr val="00B050"/>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omic-0059.gif von 123gif.de Download &amp; Grußkartenversan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4653" y="4005063"/>
            <a:ext cx="9525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046" y="1700808"/>
            <a:ext cx="1040842" cy="95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793" y="4005063"/>
            <a:ext cx="1944663" cy="213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44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 0.00555 L 0 0.05784 " pathEditMode="relative" rAng="0" ptsTypes="AA">
                                      <p:cBhvr>
                                        <p:cTn id="10" dur="2000" fill="hold"/>
                                        <p:tgtEl>
                                          <p:spTgt spid="2"/>
                                        </p:tgtEl>
                                        <p:attrNameLst>
                                          <p:attrName>ppt_x</p:attrName>
                                          <p:attrName>ppt_y</p:attrName>
                                        </p:attrNameLst>
                                      </p:cBhvr>
                                      <p:rCtr x="0" y="261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 0.05787 L 0 0.12083 " pathEditMode="relative" rAng="0" ptsTypes="AA">
                                      <p:cBhvr>
                                        <p:cTn id="14" dur="2000" fill="hold"/>
                                        <p:tgtEl>
                                          <p:spTgt spid="2"/>
                                        </p:tgtEl>
                                        <p:attrNameLst>
                                          <p:attrName>ppt_x</p:attrName>
                                          <p:attrName>ppt_y</p:attrName>
                                        </p:attrNameLst>
                                      </p:cBhvr>
                                      <p:rCtr x="0" y="3148"/>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3"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 presetClass="entr" presetSubtype="0"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2052"/>
                                        </p:tgtEl>
                                        <p:attrNameLst>
                                          <p:attrName>style.visibility</p:attrName>
                                        </p:attrNameLst>
                                      </p:cBhvr>
                                      <p:to>
                                        <p:strVal val="visible"/>
                                      </p:to>
                                    </p:set>
                                  </p:childTnLst>
                                </p:cTn>
                              </p:par>
                              <p:par>
                                <p:cTn id="24" presetID="42" presetClass="path" presetSubtype="0" accel="50000" decel="50000" fill="hold" nodeType="withEffect">
                                  <p:stCondLst>
                                    <p:cond delay="0"/>
                                  </p:stCondLst>
                                  <p:childTnLst>
                                    <p:animMotion origin="layout" path="M -3.05556E-6 -1.11111E-6 L 0.59289 0.00046 " pathEditMode="relative" rAng="0" ptsTypes="AA">
                                      <p:cBhvr>
                                        <p:cTn id="25" dur="7000" fill="hold"/>
                                        <p:tgtEl>
                                          <p:spTgt spid="2052"/>
                                        </p:tgtEl>
                                        <p:attrNameLst>
                                          <p:attrName>ppt_x</p:attrName>
                                          <p:attrName>ppt_y</p:attrName>
                                        </p:attrNameLst>
                                      </p:cBhvr>
                                      <p:rCtr x="29635" y="23"/>
                                    </p:animMotion>
                                  </p:childTnLst>
                                </p:cTn>
                              </p:par>
                              <p:par>
                                <p:cTn id="26" presetID="1" presetClass="entr" presetSubtype="0" fill="hold" nodeType="withEffect">
                                  <p:stCondLst>
                                    <p:cond delay="5000"/>
                                  </p:stCondLst>
                                  <p:childTnLst>
                                    <p:set>
                                      <p:cBhvr>
                                        <p:cTn id="27"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831" b="1782"/>
          <a:stretch/>
        </p:blipFill>
        <p:spPr bwMode="auto">
          <a:xfrm>
            <a:off x="4831675" y="1196752"/>
            <a:ext cx="4276829" cy="5187791"/>
          </a:xfrm>
          <a:prstGeom prst="rect">
            <a:avLst/>
          </a:prstGeom>
          <a:solidFill>
            <a:schemeClr val="bg1"/>
          </a:solidFill>
          <a:ln>
            <a:noFill/>
          </a:ln>
          <a:effec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a:bodyPr>
          <a:lstStyle/>
          <a:p>
            <a:r>
              <a:rPr lang="de-DE" sz="3200" b="1" dirty="0" smtClean="0"/>
              <a:t>Poststripper Alvarez (UA1 bis UT2)</a:t>
            </a:r>
            <a:endParaRPr lang="de-DE" sz="3200" b="1" dirty="0"/>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7" y="4929481"/>
            <a:ext cx="4765788" cy="14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a:off x="2254770" y="4422210"/>
            <a:ext cx="388021" cy="693009"/>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802" y="3600125"/>
            <a:ext cx="848889" cy="133260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543" r="13710"/>
          <a:stretch/>
        </p:blipFill>
        <p:spPr bwMode="auto">
          <a:xfrm>
            <a:off x="65887" y="1196752"/>
            <a:ext cx="4751435" cy="371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993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615" y="846783"/>
            <a:ext cx="4040989" cy="5174505"/>
          </a:xfrm>
          <a:prstGeom prst="rect">
            <a:avLst/>
          </a:prstGeom>
          <a:solidFill>
            <a:schemeClr val="bg1"/>
          </a:solidFill>
          <a:ln>
            <a:noFill/>
          </a:ln>
          <a:effec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fontScale="90000"/>
          </a:bodyPr>
          <a:lstStyle/>
          <a:p>
            <a:r>
              <a:rPr lang="de-DE" sz="3200" b="1" dirty="0" smtClean="0"/>
              <a:t>Experimentierhalle EH (bis UXI,UY5,UZC ohne </a:t>
            </a:r>
            <a:r>
              <a:rPr lang="de-DE" sz="3200" b="1" dirty="0" err="1" smtClean="0"/>
              <a:t>caves</a:t>
            </a:r>
            <a:r>
              <a:rPr lang="de-DE" sz="3200" b="1" dirty="0" smtClean="0"/>
              <a:t>)</a:t>
            </a:r>
            <a:endParaRPr lang="de-DE" sz="3200" b="1" dirty="0"/>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533207"/>
            <a:ext cx="4793104" cy="148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a:off x="4601847" y="4538460"/>
            <a:ext cx="388021" cy="693009"/>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7317" y="3973528"/>
            <a:ext cx="848889" cy="13326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STV\Sicherheitsunterweisungen\andere\3_GSI_Experimentierhalle_UNILA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846783"/>
            <a:ext cx="4793104" cy="367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06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8434" y="980729"/>
            <a:ext cx="3374046" cy="4320480"/>
          </a:xfrm>
          <a:prstGeom prst="rect">
            <a:avLst/>
          </a:prstGeom>
          <a:solidFill>
            <a:schemeClr val="bg1"/>
          </a:solidFill>
          <a:ln>
            <a:noFill/>
          </a:ln>
          <a:effectLst/>
        </p:spPr>
      </p:pic>
      <p:pic>
        <p:nvPicPr>
          <p:cNvPr id="15362" name="Picture 2" descr="L:\STV\UNILAC\Bilder\06-M-Zweig\M-Zwei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879"/>
          <a:stretch/>
        </p:blipFill>
        <p:spPr bwMode="auto">
          <a:xfrm>
            <a:off x="424746" y="980728"/>
            <a:ext cx="5105530" cy="268505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a:bodyPr>
          <a:lstStyle/>
          <a:p>
            <a:r>
              <a:rPr lang="de-DE" sz="3200" b="1" dirty="0" smtClean="0"/>
              <a:t>Strahlführung M-zweig</a:t>
            </a:r>
            <a:endParaRPr lang="de-DE" sz="3200" b="1" dirty="0"/>
          </a:p>
        </p:txBody>
      </p:sp>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746" y="3644122"/>
            <a:ext cx="5105530" cy="1585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a:off x="3830813" y="3356993"/>
            <a:ext cx="413313" cy="1215474"/>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384" y="3871843"/>
            <a:ext cx="818784" cy="1285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086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914029"/>
            <a:ext cx="4120582" cy="5296314"/>
          </a:xfrm>
          <a:prstGeom prst="rect">
            <a:avLst/>
          </a:prstGeom>
          <a:solidFill>
            <a:schemeClr val="bg1"/>
          </a:solidFill>
          <a:ln>
            <a:noFill/>
          </a:ln>
          <a:effectLst/>
        </p:spPr>
      </p:pic>
      <p:sp>
        <p:nvSpPr>
          <p:cNvPr id="2" name="Titel 1"/>
          <p:cNvSpPr>
            <a:spLocks noGrp="1"/>
          </p:cNvSpPr>
          <p:nvPr>
            <p:ph type="title"/>
          </p:nvPr>
        </p:nvSpPr>
        <p:spPr>
          <a:xfrm>
            <a:off x="457200" y="44624"/>
            <a:ext cx="8229600" cy="589376"/>
          </a:xfrm>
          <a:solidFill>
            <a:srgbClr val="567A64">
              <a:alpha val="48000"/>
            </a:srgbClr>
          </a:solidFill>
        </p:spPr>
        <p:txBody>
          <a:bodyPr>
            <a:normAutofit/>
          </a:bodyPr>
          <a:lstStyle/>
          <a:p>
            <a:r>
              <a:rPr lang="de-DE" sz="3200" b="1" dirty="0" smtClean="0"/>
              <a:t>Strahlführung Transferkanal</a:t>
            </a:r>
            <a:endParaRPr lang="de-DE" sz="3200" b="1" dirty="0"/>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728902"/>
            <a:ext cx="4793104" cy="148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oben 5"/>
          <p:cNvSpPr/>
          <p:nvPr/>
        </p:nvSpPr>
        <p:spPr>
          <a:xfrm>
            <a:off x="3770885" y="4765170"/>
            <a:ext cx="225051" cy="693009"/>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7317" y="4169223"/>
            <a:ext cx="848889" cy="133260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L:\STV\UNILAC\Bilder\Transferkanal\Draufsicht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02" t="6484" r="20804" b="9287"/>
          <a:stretch/>
        </p:blipFill>
        <p:spPr bwMode="auto">
          <a:xfrm>
            <a:off x="2898141" y="916449"/>
            <a:ext cx="2033899" cy="381245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L:\STV\UNILAC\Bilder\06-M-Zweig\M-Abzwe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21"/>
          <a:stretch/>
        </p:blipFill>
        <p:spPr bwMode="auto">
          <a:xfrm>
            <a:off x="179511" y="908720"/>
            <a:ext cx="2718629" cy="3812453"/>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oben 8"/>
          <p:cNvSpPr/>
          <p:nvPr/>
        </p:nvSpPr>
        <p:spPr>
          <a:xfrm rot="19954356">
            <a:off x="2630657" y="1901864"/>
            <a:ext cx="241727" cy="3960218"/>
          </a:xfrm>
          <a:prstGeom prst="upArrow">
            <a:avLst>
              <a:gd name="adj1" fmla="val 21949"/>
              <a:gd name="adj2" fmla="val 374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Tree>
    <p:extLst>
      <p:ext uri="{BB962C8B-B14F-4D97-AF65-F5344CB8AC3E}">
        <p14:creationId xmlns:p14="http://schemas.microsoft.com/office/powerpoint/2010/main" val="358865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936104"/>
          </a:xfrm>
          <a:solidFill>
            <a:srgbClr val="567A64">
              <a:alpha val="50000"/>
            </a:srgbClr>
          </a:solidFill>
        </p:spPr>
        <p:txBody>
          <a:bodyPr>
            <a:normAutofit fontScale="90000"/>
          </a:bodyPr>
          <a:lstStyle/>
          <a:p>
            <a:pPr lvl="0"/>
            <a:r>
              <a:rPr lang="de-DE" sz="3600" b="1" dirty="0"/>
              <a:t>Verhaltensregeln </a:t>
            </a:r>
            <a:r>
              <a:rPr lang="de-DE" sz="3600" b="1" dirty="0" smtClean="0"/>
              <a:t/>
            </a:r>
            <a:br>
              <a:rPr lang="de-DE" sz="3600" b="1" dirty="0" smtClean="0"/>
            </a:br>
            <a:r>
              <a:rPr lang="de-DE" sz="3600" b="1" dirty="0" smtClean="0"/>
              <a:t>zur </a:t>
            </a:r>
            <a:r>
              <a:rPr lang="de-DE" sz="3600" b="1" dirty="0"/>
              <a:t>Gefahrenabwehr und </a:t>
            </a:r>
            <a:r>
              <a:rPr lang="de-DE" sz="3600" b="1" dirty="0" smtClean="0"/>
              <a:t>Vermeidung I</a:t>
            </a:r>
            <a:endParaRPr lang="de-DE" dirty="0"/>
          </a:p>
        </p:txBody>
      </p:sp>
      <p:sp>
        <p:nvSpPr>
          <p:cNvPr id="3" name="Inhaltsplatzhalter 2"/>
          <p:cNvSpPr>
            <a:spLocks noGrp="1"/>
          </p:cNvSpPr>
          <p:nvPr>
            <p:ph idx="1"/>
          </p:nvPr>
        </p:nvSpPr>
        <p:spPr>
          <a:xfrm>
            <a:off x="467544" y="1124744"/>
            <a:ext cx="8229600" cy="5544616"/>
          </a:xfrm>
          <a:solidFill>
            <a:srgbClr val="FFFFFF">
              <a:alpha val="80000"/>
            </a:srgbClr>
          </a:solidFill>
        </p:spPr>
        <p:txBody>
          <a:bodyPr>
            <a:noAutofit/>
          </a:bodyPr>
          <a:lstStyle/>
          <a:p>
            <a:pPr marL="0" lvl="0" indent="0" algn="just">
              <a:buNone/>
            </a:pPr>
            <a:r>
              <a:rPr lang="de-DE" sz="1800" b="1" dirty="0"/>
              <a:t>Vor Arbeitsaufnahme in der Nähe von aktiven Teilen muss entweder der spannungsfreie Zustand oder Schutz gegen direktes Berühren durch isolierende Umhüllung, Kapselung, Abdeckung oder Abstand mit Absperrung sichergestellt sein. Der Gefährdungsbereich wird zusätzlich durch Sicherheitskennzeichnung "Vorsicht, gefährliche elektrische Spannung" oder "Vorsicht Hochspannung, Lebensgefahr" (s. 2.1 Übersicht Gefahren- und Warnschilder) gekennzeichnet.</a:t>
            </a:r>
          </a:p>
          <a:p>
            <a:pPr marL="0" indent="0">
              <a:buNone/>
            </a:pPr>
            <a:r>
              <a:rPr lang="de-DE" sz="1800" b="1" dirty="0"/>
              <a:t> </a:t>
            </a:r>
          </a:p>
          <a:p>
            <a:r>
              <a:rPr lang="de-DE" sz="1800" b="1" dirty="0"/>
              <a:t>Der spannungsfreie Zustand wird durch die Anwendung der nachfolgend genannten fünf Sicherheitsregeln sichergestellt. Diese sind:</a:t>
            </a:r>
          </a:p>
          <a:p>
            <a:pPr lvl="1"/>
            <a:r>
              <a:rPr lang="de-DE" sz="1800" b="1" dirty="0"/>
              <a:t>Freischalten </a:t>
            </a:r>
          </a:p>
          <a:p>
            <a:pPr lvl="1"/>
            <a:r>
              <a:rPr lang="de-DE" sz="1800" b="1" dirty="0"/>
              <a:t>Gegen Wiedereinschalten sichern</a:t>
            </a:r>
          </a:p>
          <a:p>
            <a:pPr lvl="1"/>
            <a:r>
              <a:rPr lang="de-DE" sz="1800" b="1" dirty="0"/>
              <a:t>Spannungsfreiheit feststellen</a:t>
            </a:r>
          </a:p>
          <a:p>
            <a:pPr lvl="1"/>
            <a:r>
              <a:rPr lang="de-DE" sz="1800" b="1" dirty="0"/>
              <a:t>Erden und Kurzschließen</a:t>
            </a:r>
          </a:p>
          <a:p>
            <a:pPr lvl="1"/>
            <a:r>
              <a:rPr lang="de-DE" sz="1800" b="1" dirty="0"/>
              <a:t>Benachbarte, unter Spannung stehende Teile abdecken oder </a:t>
            </a:r>
            <a:r>
              <a:rPr lang="de-DE" sz="1800" b="1" dirty="0" err="1"/>
              <a:t>abschranken</a:t>
            </a:r>
            <a:r>
              <a:rPr lang="de-DE" sz="1800" b="1" dirty="0" smtClean="0"/>
              <a:t>.</a:t>
            </a:r>
            <a:r>
              <a:rPr lang="de-DE" sz="1800" b="1" dirty="0"/>
              <a:t> </a:t>
            </a:r>
          </a:p>
          <a:p>
            <a:r>
              <a:rPr lang="de-DE" sz="1800" b="1" dirty="0" smtClean="0"/>
              <a:t>Das </a:t>
            </a:r>
            <a:r>
              <a:rPr lang="de-DE" sz="1800" b="1" dirty="0"/>
              <a:t>Besteigen von Beschleunigerkomponenten oder Anschlusskästen, insbesondere der </a:t>
            </a:r>
            <a:r>
              <a:rPr lang="de-DE" sz="1800" b="1" dirty="0" smtClean="0"/>
              <a:t>Plexiglasabdeckungen, </a:t>
            </a:r>
            <a:r>
              <a:rPr lang="de-DE" sz="1800" b="1" dirty="0"/>
              <a:t>ist untersagt</a:t>
            </a:r>
            <a:r>
              <a:rPr lang="de-DE" sz="1800" b="1" dirty="0" smtClean="0"/>
              <a:t>.</a:t>
            </a:r>
            <a:endParaRPr lang="de-DE" sz="1800" b="1" dirty="0"/>
          </a:p>
        </p:txBody>
      </p:sp>
    </p:spTree>
    <p:extLst>
      <p:ext uri="{BB962C8B-B14F-4D97-AF65-F5344CB8AC3E}">
        <p14:creationId xmlns:p14="http://schemas.microsoft.com/office/powerpoint/2010/main" val="1908029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936104"/>
          </a:xfrm>
          <a:solidFill>
            <a:srgbClr val="567A64">
              <a:alpha val="50000"/>
            </a:srgbClr>
          </a:solidFill>
        </p:spPr>
        <p:txBody>
          <a:bodyPr>
            <a:normAutofit fontScale="90000"/>
          </a:bodyPr>
          <a:lstStyle/>
          <a:p>
            <a:pPr lvl="0"/>
            <a:r>
              <a:rPr lang="de-DE" sz="3600" b="1" dirty="0"/>
              <a:t>Verhaltensregeln </a:t>
            </a:r>
            <a:r>
              <a:rPr lang="de-DE" sz="3600" b="1" dirty="0" smtClean="0"/>
              <a:t/>
            </a:r>
            <a:br>
              <a:rPr lang="de-DE" sz="3600" b="1" dirty="0" smtClean="0"/>
            </a:br>
            <a:r>
              <a:rPr lang="de-DE" sz="3600" b="1" dirty="0" smtClean="0"/>
              <a:t>zur </a:t>
            </a:r>
            <a:r>
              <a:rPr lang="de-DE" sz="3600" b="1" dirty="0"/>
              <a:t>Gefahrenabwehr und </a:t>
            </a:r>
            <a:r>
              <a:rPr lang="de-DE" sz="3600" b="1" dirty="0" smtClean="0"/>
              <a:t>Vermeidung II</a:t>
            </a:r>
            <a:endParaRPr lang="de-DE" dirty="0"/>
          </a:p>
        </p:txBody>
      </p:sp>
      <p:sp>
        <p:nvSpPr>
          <p:cNvPr id="3" name="Inhaltsplatzhalter 2"/>
          <p:cNvSpPr>
            <a:spLocks noGrp="1"/>
          </p:cNvSpPr>
          <p:nvPr>
            <p:ph idx="1"/>
          </p:nvPr>
        </p:nvSpPr>
        <p:spPr>
          <a:xfrm>
            <a:off x="467544" y="1124744"/>
            <a:ext cx="8229600" cy="5544616"/>
          </a:xfrm>
          <a:solidFill>
            <a:srgbClr val="FFFFFF">
              <a:alpha val="80000"/>
            </a:srgbClr>
          </a:solidFill>
        </p:spPr>
        <p:txBody>
          <a:bodyPr>
            <a:noAutofit/>
          </a:bodyPr>
          <a:lstStyle/>
          <a:p>
            <a:r>
              <a:rPr lang="de-DE" sz="1800" b="1" dirty="0" smtClean="0"/>
              <a:t>Der </a:t>
            </a:r>
            <a:r>
              <a:rPr lang="de-DE" sz="1800" b="1" dirty="0"/>
              <a:t>Aufenthalt unter Kranlasten ist untersagt.</a:t>
            </a:r>
          </a:p>
          <a:p>
            <a:r>
              <a:rPr lang="de-DE" sz="1800" b="1" dirty="0" smtClean="0"/>
              <a:t>Geräte </a:t>
            </a:r>
            <a:r>
              <a:rPr lang="de-DE" sz="1800" b="1" dirty="0"/>
              <a:t>müssen vor Berührung mit Hilfe einer Erdungsstange geerdet werden. </a:t>
            </a:r>
            <a:r>
              <a:rPr lang="de-DE" sz="1800" b="1" dirty="0" smtClean="0"/>
              <a:t>Ein dauerhafter </a:t>
            </a:r>
            <a:r>
              <a:rPr lang="de-DE" sz="1800" b="1" dirty="0"/>
              <a:t>Kontakt der Erdungsstange muss bis zum Abschluss der Arbeiten sichergestellt werden.</a:t>
            </a:r>
          </a:p>
          <a:p>
            <a:r>
              <a:rPr lang="de-DE" sz="1800" b="1" dirty="0"/>
              <a:t>Beim Umgang mit leitenden Stäben, Rohren etc. mit nicht isolierter Berührungsfläche muss auf </a:t>
            </a:r>
            <a:r>
              <a:rPr lang="de-DE" sz="1800" b="1" dirty="0" smtClean="0"/>
              <a:t>spannungsführende </a:t>
            </a:r>
            <a:r>
              <a:rPr lang="de-DE" sz="1800" b="1" dirty="0"/>
              <a:t>Teile geachtet werden.</a:t>
            </a:r>
          </a:p>
          <a:p>
            <a:r>
              <a:rPr lang="de-DE" sz="1800" b="1" dirty="0"/>
              <a:t>Bei Wasseraustritt </a:t>
            </a:r>
            <a:r>
              <a:rPr lang="de-DE" sz="1800" b="1" dirty="0" smtClean="0"/>
              <a:t>muss </a:t>
            </a:r>
            <a:r>
              <a:rPr lang="de-DE" sz="1800" b="1" dirty="0"/>
              <a:t>das Betreten von Lachen und Pfützen vermieden werden, diese sind dem </a:t>
            </a:r>
            <a:r>
              <a:rPr lang="de-DE" sz="1800" b="1" dirty="0" smtClean="0"/>
              <a:t>STV </a:t>
            </a:r>
            <a:r>
              <a:rPr lang="de-DE" sz="1800" b="1" dirty="0"/>
              <a:t>unverzüglich zu melden. </a:t>
            </a:r>
          </a:p>
          <a:p>
            <a:r>
              <a:rPr lang="de-DE" sz="1800" b="1" dirty="0"/>
              <a:t>Personen, die grob fahrlässig </a:t>
            </a:r>
            <a:r>
              <a:rPr lang="de-DE" sz="1800" b="1" dirty="0" smtClean="0"/>
              <a:t>handeln, </a:t>
            </a:r>
            <a:r>
              <a:rPr lang="de-DE" sz="1800" b="1" dirty="0"/>
              <a:t>sind dem </a:t>
            </a:r>
            <a:r>
              <a:rPr lang="de-DE" sz="1800" b="1" dirty="0" smtClean="0"/>
              <a:t>STV </a:t>
            </a:r>
            <a:r>
              <a:rPr lang="de-DE" sz="1800" b="1" dirty="0"/>
              <a:t>unverzüglich zu melden.</a:t>
            </a:r>
          </a:p>
          <a:p>
            <a:r>
              <a:rPr lang="de-DE" sz="1800" b="1" dirty="0"/>
              <a:t>Der Schlüssel für den Zugang zu abgeschlossenen, elektrischen Betriebsräumen darf nicht an Dritte weitergegeben oder ausgeliehen werden.</a:t>
            </a:r>
          </a:p>
          <a:p>
            <a:r>
              <a:rPr lang="de-DE" sz="1800" b="1" dirty="0" smtClean="0"/>
              <a:t>Reparatur </a:t>
            </a:r>
            <a:r>
              <a:rPr lang="de-DE" sz="1800" b="1" dirty="0"/>
              <a:t>bzw. Zerlegen von Geräten darf nur von oder unter Aufsicht des AV der zuständigen Fachgruppe nach entsprechender </a:t>
            </a:r>
            <a:r>
              <a:rPr lang="de-DE" sz="1800" b="1" dirty="0" smtClean="0"/>
              <a:t>sicherheitstechnischer </a:t>
            </a:r>
            <a:r>
              <a:rPr lang="de-DE" sz="1800" b="1" dirty="0"/>
              <a:t>Unterweisung durchgeführt werden.</a:t>
            </a:r>
          </a:p>
          <a:p>
            <a:pPr marL="0" indent="0" algn="just">
              <a:buNone/>
            </a:pPr>
            <a:r>
              <a:rPr lang="de-DE" sz="1800" b="1" dirty="0" smtClean="0">
                <a:solidFill>
                  <a:srgbClr val="FF0000"/>
                </a:solidFill>
              </a:rPr>
              <a:t>Es </a:t>
            </a:r>
            <a:r>
              <a:rPr lang="de-DE" sz="1800" b="1" dirty="0">
                <a:solidFill>
                  <a:srgbClr val="FF0000"/>
                </a:solidFill>
              </a:rPr>
              <a:t>gelten im Übrigen die Bestimmungen aus der DIN VDE 0105 - Betrieb von elektrischen Anlagen, der Betriebssicherheitsverordnung und dem </a:t>
            </a:r>
            <a:r>
              <a:rPr lang="de-DE" sz="1800" b="1" dirty="0" smtClean="0">
                <a:solidFill>
                  <a:srgbClr val="FF0000"/>
                </a:solidFill>
              </a:rPr>
              <a:t>Arbeitsschutz-gesetz. </a:t>
            </a:r>
            <a:r>
              <a:rPr lang="de-DE" sz="1800" b="1" dirty="0">
                <a:solidFill>
                  <a:srgbClr val="FF0000"/>
                </a:solidFill>
              </a:rPr>
              <a:t>Grundsätzlich sind Mängel und Zuwiderhandlungen dem </a:t>
            </a:r>
            <a:r>
              <a:rPr lang="de-DE" sz="1800" b="1" dirty="0" smtClean="0">
                <a:solidFill>
                  <a:srgbClr val="FF0000"/>
                </a:solidFill>
              </a:rPr>
              <a:t>STV </a:t>
            </a:r>
            <a:r>
              <a:rPr lang="de-DE" sz="1800" b="1" dirty="0">
                <a:solidFill>
                  <a:srgbClr val="FF0000"/>
                </a:solidFill>
              </a:rPr>
              <a:t>unverzüglich zu melden</a:t>
            </a:r>
            <a:r>
              <a:rPr lang="de-DE" sz="1800" b="1" dirty="0" smtClean="0">
                <a:solidFill>
                  <a:srgbClr val="FF0000"/>
                </a:solidFill>
              </a:rPr>
              <a:t>.</a:t>
            </a:r>
            <a:endParaRPr lang="de-DE" sz="1800" b="1" dirty="0">
              <a:solidFill>
                <a:srgbClr val="FF0000"/>
              </a:solidFill>
            </a:endParaRPr>
          </a:p>
        </p:txBody>
      </p:sp>
    </p:spTree>
    <p:extLst>
      <p:ext uri="{BB962C8B-B14F-4D97-AF65-F5344CB8AC3E}">
        <p14:creationId xmlns:p14="http://schemas.microsoft.com/office/powerpoint/2010/main" val="673046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rgbClr val="567A64">
              <a:alpha val="50000"/>
            </a:srgbClr>
          </a:solidFill>
        </p:spPr>
        <p:txBody>
          <a:bodyPr>
            <a:normAutofit/>
          </a:bodyPr>
          <a:lstStyle/>
          <a:p>
            <a:r>
              <a:rPr lang="de-DE" sz="3200" b="1" dirty="0" smtClean="0"/>
              <a:t>Verhalten in Kontrollbereichen</a:t>
            </a:r>
            <a:endParaRPr lang="de-DE" sz="3200" b="1" dirty="0"/>
          </a:p>
        </p:txBody>
      </p:sp>
      <p:sp>
        <p:nvSpPr>
          <p:cNvPr id="3" name="Inhaltsplatzhalter 2"/>
          <p:cNvSpPr>
            <a:spLocks noGrp="1"/>
          </p:cNvSpPr>
          <p:nvPr>
            <p:ph idx="1"/>
          </p:nvPr>
        </p:nvSpPr>
        <p:spPr>
          <a:xfrm>
            <a:off x="467544" y="980728"/>
            <a:ext cx="8229600" cy="5688632"/>
          </a:xfrm>
          <a:solidFill>
            <a:srgbClr val="FFFFFF">
              <a:alpha val="80000"/>
            </a:srgbClr>
          </a:solidFill>
        </p:spPr>
        <p:txBody>
          <a:bodyPr>
            <a:noAutofit/>
          </a:bodyPr>
          <a:lstStyle/>
          <a:p>
            <a:pPr marL="0" indent="0" algn="just">
              <a:buNone/>
            </a:pPr>
            <a:r>
              <a:rPr lang="de-DE" sz="1800" b="1" dirty="0"/>
              <a:t>Beim Betreten der in Tabelle 3 aufgeführten Kontroll-Bereiche ist grundsätzlich ein Dosimeter zu tragen und der Mitarbeiter muss nach </a:t>
            </a:r>
            <a:r>
              <a:rPr lang="de-DE" sz="1800" b="1" dirty="0" smtClean="0"/>
              <a:t>§38 </a:t>
            </a:r>
            <a:r>
              <a:rPr lang="de-DE" sz="1800" b="1" dirty="0"/>
              <a:t>der Strahlenschutzverordnung unterwiesen und untersucht </a:t>
            </a:r>
            <a:r>
              <a:rPr lang="de-DE" sz="1800" b="1" dirty="0" smtClean="0"/>
              <a:t>sein (§15 der StrlSchV für Fremdfirmen-Mitarbeiter). </a:t>
            </a:r>
            <a:r>
              <a:rPr lang="de-DE" sz="1800" b="1" dirty="0"/>
              <a:t>Diese Bereiche müssen vor Arbeitsbeginn von </a:t>
            </a:r>
            <a:r>
              <a:rPr lang="de-DE" sz="1800" b="1" dirty="0" smtClean="0"/>
              <a:t>St </a:t>
            </a:r>
            <a:r>
              <a:rPr lang="de-DE" sz="1800" b="1" dirty="0"/>
              <a:t>frei gemessen, gekennzeichnet und freigegeben oder gegebenenfalls gesperrt werden.</a:t>
            </a:r>
          </a:p>
          <a:p>
            <a:pPr marL="0" indent="0" algn="just">
              <a:buNone/>
            </a:pPr>
            <a:r>
              <a:rPr lang="de-DE" sz="1800" b="1" dirty="0"/>
              <a:t> </a:t>
            </a:r>
          </a:p>
          <a:p>
            <a:pPr marL="0" indent="0" algn="just">
              <a:buNone/>
            </a:pPr>
            <a:r>
              <a:rPr lang="de-DE" sz="1800" b="1" dirty="0" smtClean="0"/>
              <a:t>Über </a:t>
            </a:r>
            <a:r>
              <a:rPr lang="de-DE" sz="1800" b="1" dirty="0"/>
              <a:t>die Aktivierung </a:t>
            </a:r>
            <a:r>
              <a:rPr lang="de-DE" sz="1800" b="1" dirty="0" smtClean="0"/>
              <a:t>und Kontamination von </a:t>
            </a:r>
            <a:r>
              <a:rPr lang="de-DE" sz="1800" b="1" dirty="0"/>
              <a:t>Komponenten hinaus kann auch Staub </a:t>
            </a:r>
            <a:r>
              <a:rPr lang="de-DE" sz="1800" b="1" dirty="0" smtClean="0"/>
              <a:t>aktiviert/kontaminiert </a:t>
            </a:r>
            <a:r>
              <a:rPr lang="de-DE" sz="1800" b="1" dirty="0"/>
              <a:t>sein. Wird dies durch den Strahlenschutz festgestellt, so ist das Tragen von Staubschutzmasken und Handschuhen erforderlich. Beim Betreten des </a:t>
            </a:r>
            <a:r>
              <a:rPr lang="de-DE" sz="1800" b="1" dirty="0" smtClean="0"/>
              <a:t>UNILAC-Tunnels </a:t>
            </a:r>
            <a:r>
              <a:rPr lang="de-DE" sz="1800" b="1" dirty="0"/>
              <a:t>unmittelbar nach oder bei unterbrochenem Strahlbetrieb muss dann als zusätzliche Sicherheitsmaßnahme gegen Luft- und Staubaktivierung die Lüftung von Umluft auf Spülung und anschließend auf Personenzugang gestellt werden und ein Zeitraum von 10 Minuten bis zum Betreten des Tunnels abgewartet werden. Der Zugang ist immer im Sinne der Merkblätter "Arbeiten an aktivierten Komponenten" und "Ermittlung der Arbeitsdosis" zeitlich beschränkt. Essen und Trinken ist in Kontrollbereichen untersagt.</a:t>
            </a:r>
          </a:p>
          <a:p>
            <a:pPr marL="0" indent="0" algn="just">
              <a:buNone/>
            </a:pPr>
            <a:endParaRPr lang="de-DE" sz="1800" b="1" dirty="0"/>
          </a:p>
        </p:txBody>
      </p:sp>
    </p:spTree>
    <p:extLst>
      <p:ext uri="{BB962C8B-B14F-4D97-AF65-F5344CB8AC3E}">
        <p14:creationId xmlns:p14="http://schemas.microsoft.com/office/powerpoint/2010/main" val="3109640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008112"/>
          </a:xfrm>
          <a:solidFill>
            <a:srgbClr val="567A64">
              <a:alpha val="50000"/>
            </a:srgbClr>
          </a:solidFill>
        </p:spPr>
        <p:txBody>
          <a:bodyPr>
            <a:noAutofit/>
          </a:bodyPr>
          <a:lstStyle/>
          <a:p>
            <a:pPr lvl="0"/>
            <a:r>
              <a:rPr lang="de-DE" sz="3200" b="1" dirty="0"/>
              <a:t>Austausch und Ausbau von </a:t>
            </a:r>
            <a:r>
              <a:rPr lang="de-DE" sz="3200" b="1" dirty="0" smtClean="0"/>
              <a:t>Beschleunigerkomponenten</a:t>
            </a:r>
            <a:endParaRPr lang="de-DE" sz="3200" dirty="0"/>
          </a:p>
        </p:txBody>
      </p:sp>
      <p:sp>
        <p:nvSpPr>
          <p:cNvPr id="3" name="Inhaltsplatzhalter 2"/>
          <p:cNvSpPr>
            <a:spLocks noGrp="1"/>
          </p:cNvSpPr>
          <p:nvPr>
            <p:ph idx="1"/>
          </p:nvPr>
        </p:nvSpPr>
        <p:spPr>
          <a:xfrm>
            <a:off x="457200" y="1600200"/>
            <a:ext cx="8229600" cy="3845023"/>
          </a:xfrm>
          <a:solidFill>
            <a:schemeClr val="bg1">
              <a:alpha val="80000"/>
            </a:schemeClr>
          </a:solidFill>
        </p:spPr>
        <p:txBody>
          <a:bodyPr>
            <a:noAutofit/>
          </a:bodyPr>
          <a:lstStyle/>
          <a:p>
            <a:pPr algn="just"/>
            <a:r>
              <a:rPr lang="de-DE" sz="1800" b="1" dirty="0" smtClean="0"/>
              <a:t>Grundsätzlich muss die </a:t>
            </a:r>
            <a:r>
              <a:rPr lang="de-DE" sz="1800" b="1" dirty="0"/>
              <a:t>Abteilung </a:t>
            </a:r>
            <a:r>
              <a:rPr lang="de-DE" sz="1800" b="1" dirty="0" smtClean="0"/>
              <a:t>Beschleuniger Strahlenschutz beim </a:t>
            </a:r>
            <a:r>
              <a:rPr lang="de-DE" sz="1800" b="1" dirty="0"/>
              <a:t>Ausbau </a:t>
            </a:r>
            <a:r>
              <a:rPr lang="de-DE" sz="1800" b="1" dirty="0" smtClean="0"/>
              <a:t>von Beschleunigerkomponenten in Kontrollbereichen anwesend </a:t>
            </a:r>
            <a:r>
              <a:rPr lang="de-DE" sz="1800" b="1" dirty="0"/>
              <a:t>sein und die Bauteile entsprechend freimessen und freigeben</a:t>
            </a:r>
            <a:r>
              <a:rPr lang="de-DE" sz="1800" b="1" dirty="0" smtClean="0"/>
              <a:t>. Die Bauteile könnten durch radioaktive Stäube kontaminiert und hinter Alvarez 1 durch den Ionenstrahl aktiviert worden sein.</a:t>
            </a:r>
          </a:p>
          <a:p>
            <a:pPr algn="just"/>
            <a:r>
              <a:rPr lang="de-DE" sz="1800" b="1" dirty="0" smtClean="0"/>
              <a:t>St sollte im </a:t>
            </a:r>
            <a:r>
              <a:rPr lang="de-DE" sz="1800" b="1" dirty="0"/>
              <a:t>Regelfall einen Monat vor einem geplanten Ausbau informiert werden, damit </a:t>
            </a:r>
            <a:r>
              <a:rPr lang="de-DE" sz="1800" b="1" dirty="0" smtClean="0"/>
              <a:t>ggf. </a:t>
            </a:r>
            <a:r>
              <a:rPr lang="de-DE" sz="1800" b="1" dirty="0"/>
              <a:t>Abklingflächen vorbereitet werden können. </a:t>
            </a:r>
            <a:endParaRPr lang="de-DE" sz="1800" b="1" dirty="0" smtClean="0"/>
          </a:p>
          <a:p>
            <a:pPr algn="just"/>
            <a:r>
              <a:rPr lang="de-DE" sz="1800" b="1" dirty="0" smtClean="0"/>
              <a:t>Bei </a:t>
            </a:r>
            <a:r>
              <a:rPr lang="de-DE" sz="1800" b="1" dirty="0"/>
              <a:t>Lüftungsfiltern von Geräten, die im oder in der Nachbarschaft eventuell aktivierter Bereiche betrieben werden, wurden erhöhte Strahlendosen </a:t>
            </a:r>
            <a:r>
              <a:rPr lang="de-DE" sz="1800" b="1" dirty="0" smtClean="0"/>
              <a:t>nachgewiesen</a:t>
            </a:r>
            <a:r>
              <a:rPr lang="de-DE" sz="1800" b="1" dirty="0"/>
              <a:t>. </a:t>
            </a:r>
            <a:r>
              <a:rPr lang="de-DE" sz="1800" b="1" dirty="0" smtClean="0"/>
              <a:t>Diese stammen zum einen vom natürlich vorkommenden Radon und dessen Zerfallsprodukten, können aber auch von Anreicherung von aktiviertem Staub herrühren. Aus </a:t>
            </a:r>
            <a:r>
              <a:rPr lang="de-DE" sz="1800" b="1" dirty="0"/>
              <a:t>diesem Grund sind beim Wechsel von Filtern solcher Geräte Handschuhe und Staubschutzmasken zu tragen. </a:t>
            </a:r>
          </a:p>
        </p:txBody>
      </p:sp>
    </p:spTree>
    <p:extLst>
      <p:ext uri="{BB962C8B-B14F-4D97-AF65-F5344CB8AC3E}">
        <p14:creationId xmlns:p14="http://schemas.microsoft.com/office/powerpoint/2010/main" val="1750834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18058"/>
          </a:xfrm>
          <a:solidFill>
            <a:srgbClr val="FF0000">
              <a:alpha val="50000"/>
            </a:srgbClr>
          </a:solidFill>
        </p:spPr>
        <p:txBody>
          <a:bodyPr>
            <a:noAutofit/>
          </a:bodyPr>
          <a:lstStyle/>
          <a:p>
            <a:pPr lvl="1" algn="ctr" rtl="0">
              <a:spcBef>
                <a:spcPct val="0"/>
              </a:spcBef>
            </a:pPr>
            <a:r>
              <a:rPr lang="de-DE" sz="3200" b="1" dirty="0">
                <a:latin typeface="+mj-lt"/>
              </a:rPr>
              <a:t>Gefahr durch elektrischen Strom </a:t>
            </a:r>
          </a:p>
        </p:txBody>
      </p:sp>
      <p:sp>
        <p:nvSpPr>
          <p:cNvPr id="3" name="Inhaltsplatzhalter 2"/>
          <p:cNvSpPr>
            <a:spLocks noGrp="1"/>
          </p:cNvSpPr>
          <p:nvPr>
            <p:ph idx="1"/>
          </p:nvPr>
        </p:nvSpPr>
        <p:spPr>
          <a:xfrm>
            <a:off x="467544" y="836712"/>
            <a:ext cx="8229600" cy="5544616"/>
          </a:xfrm>
          <a:solidFill>
            <a:srgbClr val="FFFFFF">
              <a:alpha val="80000"/>
            </a:srgbClr>
          </a:solidFill>
        </p:spPr>
        <p:txBody>
          <a:bodyPr>
            <a:noAutofit/>
          </a:bodyPr>
          <a:lstStyle/>
          <a:p>
            <a:pPr marL="0" indent="0" algn="just">
              <a:buNone/>
            </a:pPr>
            <a:r>
              <a:rPr lang="de-DE" sz="1600" b="1" dirty="0" smtClean="0"/>
              <a:t>Am UNILAC gibt es zahlreiche Geräte, die mit hohen Spannungen betrieben werden. Als Hochspannung definiert ist eine Spannung von über 1500 V DC oder 1000 V AC. Durchaus gefährlich sind aber auch Geräte, die mit niedriger Spannung gespeist werden – insbesondere da manche Speisegeräte nicht strombegrenzt sind.</a:t>
            </a:r>
          </a:p>
          <a:p>
            <a:pPr marL="0" indent="0" algn="ctr">
              <a:buNone/>
            </a:pPr>
            <a:r>
              <a:rPr lang="de-DE" sz="1600" b="1" dirty="0"/>
              <a:t>		AC	DC</a:t>
            </a:r>
          </a:p>
          <a:p>
            <a:pPr marL="0" indent="0" algn="ctr">
              <a:buNone/>
            </a:pPr>
            <a:r>
              <a:rPr lang="de-DE" sz="1600" b="1" dirty="0"/>
              <a:t>Kleinspannung (ELV)	 &lt; 50 V	 &lt; 120 V</a:t>
            </a:r>
          </a:p>
          <a:p>
            <a:pPr marL="0" indent="0" algn="ctr">
              <a:buNone/>
            </a:pPr>
            <a:r>
              <a:rPr lang="de-DE" sz="1600" b="1" dirty="0"/>
              <a:t> Niederspannung	 &lt; 1000 V	 &lt; 1500 V</a:t>
            </a:r>
          </a:p>
          <a:p>
            <a:pPr marL="0" indent="0" algn="ctr">
              <a:buNone/>
            </a:pPr>
            <a:r>
              <a:rPr lang="de-DE" sz="1600" b="1" dirty="0"/>
              <a:t> Hochspannung	 ≥ 1000 V	≥ 1500 V</a:t>
            </a:r>
          </a:p>
          <a:p>
            <a:pPr marL="0" indent="0" algn="ctr">
              <a:buNone/>
            </a:pPr>
            <a:r>
              <a:rPr lang="de-DE" sz="1000" b="1" dirty="0"/>
              <a:t>Definition der Spannungsgrenzen (Quelle WEKA – Verlag)</a:t>
            </a:r>
          </a:p>
          <a:p>
            <a:pPr marL="0" indent="0">
              <a:buNone/>
            </a:pPr>
            <a:r>
              <a:rPr lang="de-DE" sz="1600" b="1" dirty="0" smtClean="0"/>
              <a:t>Hochspannungsgeräte sind:</a:t>
            </a:r>
            <a:r>
              <a:rPr lang="de-DE" sz="1600" dirty="0" smtClean="0"/>
              <a:t>	Hauptstromversorgungen</a:t>
            </a:r>
          </a:p>
          <a:p>
            <a:pPr marL="0" indent="0">
              <a:buNone/>
            </a:pPr>
            <a:r>
              <a:rPr lang="de-DE" sz="1600" dirty="0" smtClean="0"/>
              <a:t>			Hochfrequenz-Kavitäten</a:t>
            </a:r>
          </a:p>
          <a:p>
            <a:pPr marL="0" indent="0">
              <a:buNone/>
            </a:pPr>
            <a:r>
              <a:rPr lang="de-DE" sz="1600" dirty="0" smtClean="0"/>
              <a:t>			Makropuls </a:t>
            </a:r>
            <a:r>
              <a:rPr lang="de-DE" sz="1600" dirty="0" err="1" smtClean="0"/>
              <a:t>Chopper</a:t>
            </a:r>
            <a:r>
              <a:rPr lang="de-DE" sz="1600" dirty="0" smtClean="0"/>
              <a:t> Netzgerät</a:t>
            </a:r>
          </a:p>
          <a:p>
            <a:pPr marL="0" indent="0">
              <a:buNone/>
            </a:pPr>
            <a:r>
              <a:rPr lang="de-DE" sz="1600" dirty="0" smtClean="0"/>
              <a:t>			gepulste Magnete</a:t>
            </a:r>
          </a:p>
          <a:p>
            <a:pPr marL="0" indent="0">
              <a:buNone/>
            </a:pPr>
            <a:r>
              <a:rPr lang="de-DE" sz="1600" dirty="0" smtClean="0"/>
              <a:t>			Ionengetter Pumpen</a:t>
            </a:r>
          </a:p>
          <a:p>
            <a:pPr marL="0" indent="0">
              <a:buNone/>
            </a:pPr>
            <a:r>
              <a:rPr lang="de-DE" sz="1600" dirty="0" smtClean="0"/>
              <a:t>			Strahldiagnose (z.B. </a:t>
            </a:r>
            <a:r>
              <a:rPr lang="de-DE" sz="1600" dirty="0" err="1" smtClean="0"/>
              <a:t>Faradaycups</a:t>
            </a:r>
            <a:r>
              <a:rPr lang="de-DE" sz="1600" dirty="0" smtClean="0"/>
              <a:t>)	</a:t>
            </a:r>
          </a:p>
          <a:p>
            <a:pPr marL="0" indent="0">
              <a:buNone/>
            </a:pPr>
            <a:r>
              <a:rPr lang="de-DE" sz="1600" b="1" dirty="0"/>
              <a:t>und befinden </a:t>
            </a:r>
            <a:r>
              <a:rPr lang="de-DE" sz="1600" b="1" dirty="0" smtClean="0"/>
              <a:t>sich </a:t>
            </a:r>
            <a:r>
              <a:rPr lang="de-DE" sz="1600" b="1" dirty="0"/>
              <a:t>im Bereich </a:t>
            </a:r>
            <a:r>
              <a:rPr lang="de-DE" sz="1600" b="1" dirty="0" err="1"/>
              <a:t>Linac</a:t>
            </a:r>
            <a:r>
              <a:rPr lang="de-DE" sz="1600" b="1" dirty="0"/>
              <a:t> </a:t>
            </a:r>
            <a:r>
              <a:rPr lang="de-DE" sz="1600" b="1" dirty="0" smtClean="0"/>
              <a:t>nahezu überall verteilt.</a:t>
            </a:r>
          </a:p>
          <a:p>
            <a:pPr marL="0" indent="0">
              <a:buNone/>
            </a:pPr>
            <a:endParaRPr lang="de-DE" sz="1600" b="1" dirty="0" smtClean="0"/>
          </a:p>
          <a:p>
            <a:pPr marL="0" indent="0" algn="just">
              <a:buNone/>
            </a:pPr>
            <a:r>
              <a:rPr lang="de-DE" sz="1600" b="1" dirty="0" smtClean="0"/>
              <a:t>Alle Geräte sind durch ihre Bauart gegen zufällige Berührung gesichert und geerdet. Nichtsdestoweniger muss insbesondere auf abgezogene oder abgeschnittene Kabel geachtet werden, die nicht am offenen Ende berührt werden dürfen.</a:t>
            </a:r>
          </a:p>
          <a:p>
            <a:pPr marL="0" indent="0">
              <a:buNone/>
            </a:pPr>
            <a:endParaRPr lang="de-DE" sz="1600" b="1" dirty="0"/>
          </a:p>
        </p:txBody>
      </p:sp>
    </p:spTree>
    <p:extLst>
      <p:ext uri="{BB962C8B-B14F-4D97-AF65-F5344CB8AC3E}">
        <p14:creationId xmlns:p14="http://schemas.microsoft.com/office/powerpoint/2010/main" val="732463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a:solidFill>
            <a:srgbClr val="FF0000">
              <a:alpha val="50000"/>
            </a:srgbClr>
          </a:solidFill>
        </p:spPr>
        <p:txBody>
          <a:bodyPr>
            <a:noAutofit/>
          </a:bodyPr>
          <a:lstStyle/>
          <a:p>
            <a:r>
              <a:rPr lang="de-DE" sz="3200" b="1" dirty="0"/>
              <a:t>Gefahr durch elektromagnetische Felder </a:t>
            </a:r>
          </a:p>
        </p:txBody>
      </p:sp>
      <p:sp>
        <p:nvSpPr>
          <p:cNvPr id="3" name="Inhaltsplatzhalter 2"/>
          <p:cNvSpPr>
            <a:spLocks noGrp="1"/>
          </p:cNvSpPr>
          <p:nvPr>
            <p:ph idx="1"/>
          </p:nvPr>
        </p:nvSpPr>
        <p:spPr>
          <a:xfrm>
            <a:off x="457200" y="1600200"/>
            <a:ext cx="8229600" cy="3917032"/>
          </a:xfrm>
          <a:solidFill>
            <a:schemeClr val="bg1">
              <a:alpha val="80000"/>
            </a:schemeClr>
          </a:solidFill>
        </p:spPr>
        <p:txBody>
          <a:bodyPr>
            <a:noAutofit/>
          </a:bodyPr>
          <a:lstStyle/>
          <a:p>
            <a:pPr marL="0" indent="0" algn="just">
              <a:buNone/>
            </a:pPr>
            <a:r>
              <a:rPr lang="de-DE" sz="1800" b="1" dirty="0"/>
              <a:t>Die meisten Beschleunigerkomponenten erzeugen elektromagnetische Felder. </a:t>
            </a:r>
            <a:r>
              <a:rPr lang="de-DE" sz="1800" b="1" dirty="0" smtClean="0"/>
              <a:t>Diese </a:t>
            </a:r>
            <a:r>
              <a:rPr lang="de-DE" sz="1800" b="1" dirty="0"/>
              <a:t>sind je nach Gerät statisch, schnell </a:t>
            </a:r>
            <a:r>
              <a:rPr lang="de-DE" sz="1800" b="1" dirty="0" err="1"/>
              <a:t>gerampt</a:t>
            </a:r>
            <a:r>
              <a:rPr lang="de-DE" sz="1800" b="1" dirty="0"/>
              <a:t> oder gepulst. </a:t>
            </a:r>
            <a:endParaRPr lang="de-DE" sz="1800" b="1" dirty="0" smtClean="0"/>
          </a:p>
          <a:p>
            <a:pPr marL="0" indent="0" algn="just">
              <a:buNone/>
            </a:pPr>
            <a:endParaRPr lang="de-DE" sz="1800" b="1" dirty="0"/>
          </a:p>
          <a:p>
            <a:pPr marL="0" indent="0" algn="just">
              <a:buNone/>
            </a:pPr>
            <a:r>
              <a:rPr lang="de-DE" sz="1800" b="1" dirty="0" smtClean="0"/>
              <a:t>In </a:t>
            </a:r>
            <a:r>
              <a:rPr lang="de-DE" sz="1800" b="1" dirty="0"/>
              <a:t>diesem Zusammenhang wird auf die EU Richtlinie "Elektromagnetische Felder" und die Unfallverhütungsvorschrift BGV B11 hingewiesen. Die entsprechenden Richtwerte für zulässige elektrische und magnetische Felder sollten durch Wahrung eines ausreichenden Abstandes zur Quelle der Felder eingehalten werden. Sind Arbeiten in unmittelbare Nähe solcher Beschleunigerkomponenten erforderlich, so ist dies im Arbeitsantrag deutlich zu </a:t>
            </a:r>
            <a:r>
              <a:rPr lang="de-DE" sz="1800" b="1" dirty="0" smtClean="0"/>
              <a:t>machen, </a:t>
            </a:r>
            <a:r>
              <a:rPr lang="de-DE" sz="1800" b="1" dirty="0"/>
              <a:t>damit die Anweisung zum  Freischalten des Gerätes erteilt werden kann. </a:t>
            </a:r>
            <a:endParaRPr lang="de-DE" sz="1800" b="1" dirty="0" smtClean="0"/>
          </a:p>
          <a:p>
            <a:pPr marL="0" indent="0" algn="just">
              <a:buNone/>
            </a:pPr>
            <a:endParaRPr lang="de-DE" sz="1800" b="1" dirty="0"/>
          </a:p>
          <a:p>
            <a:pPr marL="0" indent="0" algn="just">
              <a:buNone/>
            </a:pPr>
            <a:r>
              <a:rPr lang="de-DE" sz="1800" b="1" dirty="0" smtClean="0"/>
              <a:t>Insbesondere </a:t>
            </a:r>
            <a:r>
              <a:rPr lang="de-DE" sz="1800" b="1" dirty="0"/>
              <a:t>sind Arbeiten und Aufenthalte von Personen mit aktiven und passiven Körperhilfsmitteln (z</a:t>
            </a:r>
            <a:r>
              <a:rPr lang="de-DE" sz="1800" b="1" dirty="0" smtClean="0"/>
              <a:t>. B</a:t>
            </a:r>
            <a:r>
              <a:rPr lang="de-DE" sz="1800" b="1" dirty="0"/>
              <a:t>. </a:t>
            </a:r>
            <a:r>
              <a:rPr lang="de-DE" sz="1800" b="1" dirty="0" smtClean="0"/>
              <a:t>Herzschrittmacher) </a:t>
            </a:r>
            <a:r>
              <a:rPr lang="de-DE" sz="1800" b="1" dirty="0"/>
              <a:t>ausdrücklich beim </a:t>
            </a:r>
            <a:r>
              <a:rPr lang="de-DE" sz="1800" b="1" dirty="0" smtClean="0"/>
              <a:t>STV </a:t>
            </a:r>
            <a:r>
              <a:rPr lang="de-DE" sz="1800" b="1" dirty="0"/>
              <a:t>anzumelden.</a:t>
            </a:r>
          </a:p>
          <a:p>
            <a:pPr algn="just"/>
            <a:endParaRPr lang="de-DE" sz="1800" b="1" dirty="0"/>
          </a:p>
        </p:txBody>
      </p:sp>
    </p:spTree>
    <p:extLst>
      <p:ext uri="{BB962C8B-B14F-4D97-AF65-F5344CB8AC3E}">
        <p14:creationId xmlns:p14="http://schemas.microsoft.com/office/powerpoint/2010/main" val="1856833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Inhaltsplatzhalter 2"/>
          <p:cNvGraphicFramePr>
            <a:graphicFrameLocks noGrp="1"/>
          </p:cNvGraphicFramePr>
          <p:nvPr>
            <p:ph idx="1"/>
            <p:extLst>
              <p:ext uri="{D42A27DB-BD31-4B8C-83A1-F6EECF244321}">
                <p14:modId xmlns:p14="http://schemas.microsoft.com/office/powerpoint/2010/main" val="1908034496"/>
              </p:ext>
            </p:extLst>
          </p:nvPr>
        </p:nvGraphicFramePr>
        <p:xfrm>
          <a:off x="755575" y="1052736"/>
          <a:ext cx="7704857" cy="5364480"/>
        </p:xfrm>
        <a:graphic>
          <a:graphicData uri="http://schemas.openxmlformats.org/drawingml/2006/table">
            <a:tbl>
              <a:tblPr firstRow="1" firstCol="1" lastRow="1" lastCol="1" bandRow="1" bandCol="1">
                <a:tableStyleId>{5C22544A-7EE6-4342-B048-85BDC9FD1C3A}</a:tableStyleId>
              </a:tblPr>
              <a:tblGrid>
                <a:gridCol w="4464497"/>
                <a:gridCol w="1872208"/>
                <a:gridCol w="1368152"/>
              </a:tblGrid>
              <a:tr h="279560">
                <a:tc>
                  <a:txBody>
                    <a:bodyPr/>
                    <a:lstStyle/>
                    <a:p>
                      <a:pPr algn="ctr">
                        <a:spcAft>
                          <a:spcPts val="0"/>
                        </a:spcAft>
                      </a:pPr>
                      <a:r>
                        <a:rPr lang="de-DE" sz="3200" dirty="0">
                          <a:solidFill>
                            <a:schemeClr val="tx1"/>
                          </a:solidFill>
                          <a:effectLst/>
                        </a:rPr>
                        <a:t>Ansprechpartner</a:t>
                      </a:r>
                      <a:endParaRPr lang="de-DE" sz="32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80000"/>
                      </a:srgbClr>
                    </a:solidFill>
                  </a:tcPr>
                </a:tc>
                <a:tc>
                  <a:txBody>
                    <a:bodyPr/>
                    <a:lstStyle/>
                    <a:p>
                      <a:pPr algn="ctr">
                        <a:spcAft>
                          <a:spcPts val="0"/>
                        </a:spcAft>
                      </a:pPr>
                      <a:r>
                        <a:rPr lang="de-DE" sz="3200" dirty="0">
                          <a:solidFill>
                            <a:schemeClr val="tx1"/>
                          </a:solidFill>
                          <a:effectLst/>
                        </a:rPr>
                        <a:t>Telefon</a:t>
                      </a:r>
                      <a:endParaRPr lang="de-DE" sz="32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80000"/>
                      </a:srgbClr>
                    </a:solidFill>
                  </a:tcPr>
                </a:tc>
                <a:tc>
                  <a:txBody>
                    <a:bodyPr/>
                    <a:lstStyle/>
                    <a:p>
                      <a:pPr algn="ctr">
                        <a:spcAft>
                          <a:spcPts val="0"/>
                        </a:spcAft>
                      </a:pPr>
                      <a:r>
                        <a:rPr lang="de-DE" sz="3200" dirty="0">
                          <a:solidFill>
                            <a:schemeClr val="tx1"/>
                          </a:solidFill>
                          <a:effectLst/>
                        </a:rPr>
                        <a:t>PSA</a:t>
                      </a:r>
                      <a:endParaRPr lang="de-DE" sz="32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80000"/>
                      </a:srgbClr>
                    </a:solidFill>
                  </a:tcPr>
                </a:tc>
              </a:tr>
              <a:tr h="279560">
                <a:tc>
                  <a:txBody>
                    <a:bodyPr/>
                    <a:lstStyle/>
                    <a:p>
                      <a:pPr algn="ctr">
                        <a:spcAft>
                          <a:spcPts val="0"/>
                        </a:spcAft>
                      </a:pPr>
                      <a:r>
                        <a:rPr lang="de-DE" sz="2000" dirty="0">
                          <a:solidFill>
                            <a:schemeClr val="tx1"/>
                          </a:solidFill>
                          <a:effectLst/>
                        </a:rPr>
                        <a:t>Notruf</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dirty="0">
                          <a:solidFill>
                            <a:schemeClr val="tx1"/>
                          </a:solidFill>
                          <a:effectLst/>
                        </a:rPr>
                        <a:t>112</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 </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ctr">
                        <a:spcAft>
                          <a:spcPts val="0"/>
                        </a:spcAft>
                      </a:pPr>
                      <a:r>
                        <a:rPr lang="de-DE" sz="2000" dirty="0">
                          <a:solidFill>
                            <a:schemeClr val="tx1"/>
                          </a:solidFill>
                          <a:effectLst/>
                        </a:rPr>
                        <a:t>Pforte</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dirty="0" smtClean="0">
                          <a:solidFill>
                            <a:schemeClr val="tx1"/>
                          </a:solidFill>
                          <a:effectLst/>
                        </a:rPr>
                        <a:t>2210</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 </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ctr">
                        <a:spcAft>
                          <a:spcPts val="0"/>
                        </a:spcAft>
                      </a:pPr>
                      <a:r>
                        <a:rPr lang="de-DE" sz="2000" dirty="0">
                          <a:solidFill>
                            <a:schemeClr val="tx1"/>
                          </a:solidFill>
                          <a:effectLst/>
                        </a:rPr>
                        <a:t>Hauptkontrollraum</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2221, 2222</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 </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dirty="0">
                          <a:solidFill>
                            <a:schemeClr val="tx1"/>
                          </a:solidFill>
                          <a:effectLst/>
                        </a:rPr>
                        <a:t> </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dirty="0">
                          <a:solidFill>
                            <a:schemeClr val="tx1"/>
                          </a:solidFill>
                          <a:effectLst/>
                        </a:rPr>
                        <a:t> </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 </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ctr">
                        <a:spcAft>
                          <a:spcPts val="0"/>
                        </a:spcAft>
                      </a:pPr>
                      <a:r>
                        <a:rPr lang="de-DE" sz="2000" b="1" dirty="0" smtClean="0">
                          <a:solidFill>
                            <a:schemeClr val="tx1"/>
                          </a:solidFill>
                          <a:effectLst/>
                        </a:rPr>
                        <a:t>Anlagenverantwortliche </a:t>
                      </a:r>
                      <a:r>
                        <a:rPr lang="de-DE" sz="2000" b="1" dirty="0">
                          <a:solidFill>
                            <a:schemeClr val="tx1"/>
                          </a:solidFill>
                          <a:effectLst/>
                        </a:rPr>
                        <a:t>(AV)</a:t>
                      </a:r>
                      <a:endParaRPr lang="de-DE" sz="2000" b="1"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 </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 </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dirty="0" smtClean="0">
                          <a:solidFill>
                            <a:schemeClr val="tx1"/>
                          </a:solidFill>
                          <a:effectLst/>
                          <a:latin typeface="+mn-lt"/>
                        </a:rPr>
                        <a:t>Magnete </a:t>
                      </a:r>
                      <a:r>
                        <a:rPr lang="de-DE" sz="2000" b="0" dirty="0">
                          <a:solidFill>
                            <a:schemeClr val="tx1"/>
                          </a:solidFill>
                          <a:effectLst/>
                          <a:latin typeface="+mn-lt"/>
                        </a:rPr>
                        <a:t>– Carsten Mühle</a:t>
                      </a:r>
                      <a:endParaRPr lang="de-DE" sz="20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a:solidFill>
                            <a:schemeClr val="tx1"/>
                          </a:solidFill>
                          <a:effectLst/>
                        </a:rPr>
                        <a:t>2368</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a:solidFill>
                            <a:schemeClr val="tx1"/>
                          </a:solidFill>
                          <a:effectLst/>
                        </a:rPr>
                        <a:t>12-3681</a:t>
                      </a:r>
                      <a:endParaRPr lang="de-DE" sz="2000" b="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dirty="0" smtClean="0">
                          <a:solidFill>
                            <a:schemeClr val="tx1"/>
                          </a:solidFill>
                          <a:effectLst/>
                          <a:latin typeface="+mn-lt"/>
                        </a:rPr>
                        <a:t>Magnetstromversorgung </a:t>
                      </a:r>
                      <a:r>
                        <a:rPr lang="de-DE" sz="2000" b="0" dirty="0">
                          <a:solidFill>
                            <a:schemeClr val="tx1"/>
                          </a:solidFill>
                          <a:effectLst/>
                          <a:latin typeface="+mn-lt"/>
                        </a:rPr>
                        <a:t>– </a:t>
                      </a:r>
                      <a:r>
                        <a:rPr lang="de-DE" sz="2000" b="0" dirty="0" smtClean="0">
                          <a:solidFill>
                            <a:schemeClr val="tx1"/>
                          </a:solidFill>
                          <a:effectLst/>
                          <a:latin typeface="+mn-lt"/>
                        </a:rPr>
                        <a:t>H. </a:t>
                      </a:r>
                      <a:r>
                        <a:rPr lang="de-DE" sz="2000" b="0" dirty="0" err="1" smtClean="0">
                          <a:solidFill>
                            <a:schemeClr val="tx1"/>
                          </a:solidFill>
                          <a:effectLst/>
                          <a:latin typeface="+mn-lt"/>
                        </a:rPr>
                        <a:t>Ramakers</a:t>
                      </a:r>
                      <a:endParaRPr lang="de-DE" sz="20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a:solidFill>
                            <a:schemeClr val="tx1"/>
                          </a:solidFill>
                          <a:effectLst/>
                        </a:rPr>
                        <a:t>2377</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a:solidFill>
                            <a:schemeClr val="tx1"/>
                          </a:solidFill>
                          <a:effectLst/>
                        </a:rPr>
                        <a:t>12-3771</a:t>
                      </a:r>
                      <a:endParaRPr lang="de-DE" sz="2000" b="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dirty="0" smtClean="0">
                          <a:solidFill>
                            <a:schemeClr val="tx1"/>
                          </a:solidFill>
                          <a:effectLst/>
                          <a:latin typeface="+mn-lt"/>
                        </a:rPr>
                        <a:t>HF-Anlagen </a:t>
                      </a:r>
                      <a:r>
                        <a:rPr lang="de-DE" sz="2000" b="0" dirty="0">
                          <a:solidFill>
                            <a:schemeClr val="tx1"/>
                          </a:solidFill>
                          <a:effectLst/>
                          <a:latin typeface="+mn-lt"/>
                        </a:rPr>
                        <a:t>– </a:t>
                      </a:r>
                      <a:r>
                        <a:rPr lang="de-DE" sz="2000" b="0" dirty="0" smtClean="0">
                          <a:solidFill>
                            <a:schemeClr val="tx1"/>
                          </a:solidFill>
                          <a:effectLst/>
                          <a:latin typeface="+mn-lt"/>
                        </a:rPr>
                        <a:t>Gerald Schreiber</a:t>
                      </a:r>
                      <a:endParaRPr lang="de-DE" sz="20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smtClean="0">
                          <a:solidFill>
                            <a:schemeClr val="tx1"/>
                          </a:solidFill>
                          <a:effectLst/>
                        </a:rPr>
                        <a:t>2378</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smtClean="0">
                          <a:solidFill>
                            <a:schemeClr val="tx1"/>
                          </a:solidFill>
                          <a:effectLst/>
                        </a:rPr>
                        <a:t>12-3881</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dirty="0" smtClean="0">
                          <a:solidFill>
                            <a:schemeClr val="tx1"/>
                          </a:solidFill>
                          <a:effectLst/>
                          <a:latin typeface="+mn-lt"/>
                        </a:rPr>
                        <a:t>Vakuum </a:t>
                      </a:r>
                      <a:r>
                        <a:rPr lang="de-DE" sz="2000" b="0" dirty="0">
                          <a:solidFill>
                            <a:schemeClr val="tx1"/>
                          </a:solidFill>
                          <a:effectLst/>
                          <a:latin typeface="+mn-lt"/>
                        </a:rPr>
                        <a:t>– Hartmut Reich-Sprenger</a:t>
                      </a:r>
                      <a:endParaRPr lang="de-DE" sz="20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a:solidFill>
                            <a:schemeClr val="tx1"/>
                          </a:solidFill>
                          <a:effectLst/>
                        </a:rPr>
                        <a:t>2904</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a:solidFill>
                            <a:schemeClr val="tx1"/>
                          </a:solidFill>
                          <a:effectLst/>
                        </a:rPr>
                        <a:t>12-4041</a:t>
                      </a:r>
                      <a:endParaRPr lang="de-DE" sz="2000" b="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dirty="0">
                          <a:solidFill>
                            <a:schemeClr val="tx1"/>
                          </a:solidFill>
                          <a:effectLst/>
                          <a:latin typeface="+mn-lt"/>
                        </a:rPr>
                        <a:t>Strahldiagnose – Peter Forck</a:t>
                      </a:r>
                      <a:endParaRPr lang="de-DE" sz="20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80000"/>
                      </a:srgbClr>
                    </a:solidFill>
                  </a:tcPr>
                </a:tc>
                <a:tc>
                  <a:txBody>
                    <a:bodyPr/>
                    <a:lstStyle/>
                    <a:p>
                      <a:pPr algn="ctr">
                        <a:spcAft>
                          <a:spcPts val="0"/>
                        </a:spcAft>
                      </a:pPr>
                      <a:r>
                        <a:rPr lang="de-DE" sz="2000" b="0" dirty="0">
                          <a:solidFill>
                            <a:schemeClr val="tx1"/>
                          </a:solidFill>
                          <a:effectLst/>
                        </a:rPr>
                        <a:t>2311</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a:solidFill>
                            <a:schemeClr val="tx1"/>
                          </a:solidFill>
                          <a:effectLst/>
                        </a:rPr>
                        <a:t>12-4861</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endParaRPr lang="de-DE" sz="200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dirty="0">
                          <a:solidFill>
                            <a:schemeClr val="tx1"/>
                          </a:solidFill>
                          <a:effectLst/>
                        </a:rPr>
                        <a:t> </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a:solidFill>
                            <a:schemeClr val="tx1"/>
                          </a:solidFill>
                          <a:effectLst/>
                        </a:rPr>
                        <a:t> </a:t>
                      </a:r>
                      <a:endParaRPr lang="de-DE"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ctr">
                        <a:spcAft>
                          <a:spcPts val="0"/>
                        </a:spcAft>
                      </a:pPr>
                      <a:r>
                        <a:rPr lang="de-DE" sz="2000" dirty="0">
                          <a:solidFill>
                            <a:schemeClr val="tx1"/>
                          </a:solidFill>
                          <a:effectLst/>
                          <a:latin typeface="+mn-lt"/>
                        </a:rPr>
                        <a:t>Sicherheitstechnische Verantwortung </a:t>
                      </a:r>
                      <a:r>
                        <a:rPr lang="de-DE" sz="2000" dirty="0" smtClean="0">
                          <a:solidFill>
                            <a:schemeClr val="tx1"/>
                          </a:solidFill>
                          <a:effectLst/>
                          <a:latin typeface="+mn-lt"/>
                        </a:rPr>
                        <a:t>(STV)</a:t>
                      </a:r>
                      <a:endParaRPr lang="de-DE" sz="200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dirty="0">
                          <a:solidFill>
                            <a:schemeClr val="tx1"/>
                          </a:solidFill>
                          <a:effectLst/>
                        </a:rPr>
                        <a:t> </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dirty="0">
                          <a:solidFill>
                            <a:schemeClr val="tx1"/>
                          </a:solidFill>
                          <a:effectLst/>
                        </a:rPr>
                        <a:t> </a:t>
                      </a:r>
                      <a:endParaRPr lang="de-DE"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kern="1200" dirty="0" smtClean="0">
                          <a:solidFill>
                            <a:schemeClr val="tx1"/>
                          </a:solidFill>
                          <a:effectLst/>
                          <a:latin typeface="+mn-lt"/>
                          <a:ea typeface="+mn-ea"/>
                          <a:cs typeface="+mn-cs"/>
                        </a:rPr>
                        <a:t>UNILAC Maschinen-Rufbereitschaft</a:t>
                      </a:r>
                      <a:endParaRPr lang="de-DE" sz="2000" b="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kern="1200" dirty="0" smtClean="0">
                          <a:solidFill>
                            <a:schemeClr val="tx1"/>
                          </a:solidFill>
                          <a:effectLst/>
                          <a:latin typeface="+mn-lt"/>
                          <a:ea typeface="+mn-ea"/>
                          <a:cs typeface="+mn-cs"/>
                        </a:rPr>
                        <a:t>2221</a:t>
                      </a:r>
                      <a:endParaRPr lang="de-DE" sz="2000" b="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kern="1200" dirty="0" smtClean="0">
                          <a:solidFill>
                            <a:schemeClr val="tx1"/>
                          </a:solidFill>
                          <a:effectLst/>
                          <a:latin typeface="+mn-lt"/>
                          <a:ea typeface="+mn-ea"/>
                          <a:cs typeface="+mn-cs"/>
                        </a:rPr>
                        <a:t>12-2221</a:t>
                      </a:r>
                      <a:endParaRPr lang="de-DE" sz="2000" b="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dirty="0" smtClean="0">
                          <a:solidFill>
                            <a:schemeClr val="tx1"/>
                          </a:solidFill>
                          <a:effectLst/>
                          <a:latin typeface="+mn-lt"/>
                        </a:rPr>
                        <a:t>UNILAC STV – M. Maier</a:t>
                      </a:r>
                      <a:endParaRPr lang="de-DE" sz="20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a:solidFill>
                            <a:schemeClr val="tx1"/>
                          </a:solidFill>
                          <a:effectLst/>
                        </a:rPr>
                        <a:t>1706</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a:solidFill>
                            <a:schemeClr val="tx1"/>
                          </a:solidFill>
                          <a:effectLst/>
                        </a:rPr>
                        <a:t>12-7061</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279560">
                <a:tc>
                  <a:txBody>
                    <a:bodyPr/>
                    <a:lstStyle/>
                    <a:p>
                      <a:pPr algn="l">
                        <a:spcAft>
                          <a:spcPts val="0"/>
                        </a:spcAft>
                      </a:pPr>
                      <a:r>
                        <a:rPr lang="de-DE" sz="2000" b="0" dirty="0" smtClean="0">
                          <a:solidFill>
                            <a:schemeClr val="tx1"/>
                          </a:solidFill>
                          <a:effectLst/>
                          <a:latin typeface="+mn-lt"/>
                        </a:rPr>
                        <a:t>UNILAC STV Vertretung </a:t>
                      </a:r>
                      <a:r>
                        <a:rPr lang="de-DE" sz="2000" b="0" dirty="0">
                          <a:solidFill>
                            <a:schemeClr val="tx1"/>
                          </a:solidFill>
                          <a:effectLst/>
                          <a:latin typeface="+mn-lt"/>
                        </a:rPr>
                        <a:t>– </a:t>
                      </a:r>
                      <a:r>
                        <a:rPr lang="de-DE" sz="2000" b="0" dirty="0" smtClean="0">
                          <a:solidFill>
                            <a:schemeClr val="tx1"/>
                          </a:solidFill>
                          <a:effectLst/>
                          <a:latin typeface="+mn-lt"/>
                        </a:rPr>
                        <a:t>H. </a:t>
                      </a:r>
                      <a:r>
                        <a:rPr lang="de-DE" sz="2000" b="0" dirty="0">
                          <a:solidFill>
                            <a:schemeClr val="tx1"/>
                          </a:solidFill>
                          <a:effectLst/>
                          <a:latin typeface="+mn-lt"/>
                        </a:rPr>
                        <a:t>Vormann</a:t>
                      </a:r>
                      <a:endParaRPr lang="de-DE" sz="20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a:solidFill>
                            <a:schemeClr val="tx1"/>
                          </a:solidFill>
                          <a:effectLst/>
                        </a:rPr>
                        <a:t>3402</a:t>
                      </a:r>
                      <a:endParaRPr lang="de-DE" sz="2000" b="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lgn="ctr">
                        <a:spcAft>
                          <a:spcPts val="0"/>
                        </a:spcAft>
                      </a:pPr>
                      <a:r>
                        <a:rPr lang="de-DE" sz="2000" b="0" dirty="0" smtClean="0">
                          <a:solidFill>
                            <a:schemeClr val="tx1"/>
                          </a:solidFill>
                          <a:effectLst/>
                        </a:rPr>
                        <a:t>12-3441</a:t>
                      </a:r>
                      <a:endParaRPr lang="de-DE" sz="20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bl>
          </a:graphicData>
        </a:graphic>
      </p:graphicFrame>
      <p:sp>
        <p:nvSpPr>
          <p:cNvPr id="4" name="Rectangle 1"/>
          <p:cNvSpPr>
            <a:spLocks noChangeArrowheads="1"/>
          </p:cNvSpPr>
          <p:nvPr/>
        </p:nvSpPr>
        <p:spPr bwMode="auto">
          <a:xfrm>
            <a:off x="827585" y="251937"/>
            <a:ext cx="7560839" cy="584775"/>
          </a:xfrm>
          <a:prstGeom prst="rect">
            <a:avLst/>
          </a:prstGeom>
          <a:solidFill>
            <a:srgbClr val="567A64">
              <a:alpha val="50000"/>
            </a:srgb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3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Kontakt-Liste der Ansprechpartner</a:t>
            </a:r>
            <a:endParaRPr kumimoji="0" lang="de-DE" altLang="de-DE" sz="6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5375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90066"/>
          </a:xfrm>
          <a:solidFill>
            <a:srgbClr val="FF0000">
              <a:alpha val="50000"/>
            </a:srgbClr>
          </a:solidFill>
        </p:spPr>
        <p:txBody>
          <a:bodyPr>
            <a:noAutofit/>
          </a:bodyPr>
          <a:lstStyle/>
          <a:p>
            <a:r>
              <a:rPr lang="de-DE" sz="3200" b="1" dirty="0"/>
              <a:t>Gefahr durch Röntgenstrahlung </a:t>
            </a:r>
          </a:p>
        </p:txBody>
      </p:sp>
      <p:sp>
        <p:nvSpPr>
          <p:cNvPr id="3" name="Inhaltsplatzhalter 2"/>
          <p:cNvSpPr>
            <a:spLocks noGrp="1"/>
          </p:cNvSpPr>
          <p:nvPr>
            <p:ph idx="1"/>
          </p:nvPr>
        </p:nvSpPr>
        <p:spPr>
          <a:xfrm>
            <a:off x="467544" y="764704"/>
            <a:ext cx="8229600" cy="5976664"/>
          </a:xfrm>
          <a:solidFill>
            <a:schemeClr val="bg1">
              <a:alpha val="80000"/>
            </a:schemeClr>
          </a:solidFill>
        </p:spPr>
        <p:txBody>
          <a:bodyPr>
            <a:noAutofit/>
          </a:bodyPr>
          <a:lstStyle/>
          <a:p>
            <a:pPr marL="0" indent="0">
              <a:buNone/>
            </a:pPr>
            <a:r>
              <a:rPr lang="de-DE" sz="1800" b="1" dirty="0" smtClean="0"/>
              <a:t>Hochfrequenz-Kavitäten </a:t>
            </a:r>
            <a:r>
              <a:rPr lang="de-DE" sz="1800" b="1" dirty="0"/>
              <a:t>sind bei Betrieb Röntgenquellen und befinden sich </a:t>
            </a:r>
            <a:r>
              <a:rPr lang="de-DE" sz="1800" b="1" dirty="0" smtClean="0"/>
              <a:t>in fast allen Bereichen des </a:t>
            </a:r>
            <a:r>
              <a:rPr lang="de-DE" sz="1800" b="1" dirty="0" err="1" smtClean="0"/>
              <a:t>Linacs</a:t>
            </a:r>
            <a:r>
              <a:rPr lang="de-DE" sz="1800" b="1" dirty="0" smtClean="0"/>
              <a:t>: UH</a:t>
            </a:r>
            <a:r>
              <a:rPr lang="de-DE" sz="1800" b="1" dirty="0"/>
              <a:t>, US, UN, UA, UE, UT, </a:t>
            </a:r>
            <a:r>
              <a:rPr lang="de-DE" sz="1800" b="1" dirty="0" smtClean="0"/>
              <a:t>TK </a:t>
            </a:r>
          </a:p>
          <a:p>
            <a:pPr marL="0" indent="0">
              <a:buNone/>
            </a:pPr>
            <a:endParaRPr lang="de-DE" sz="1800" b="1" dirty="0"/>
          </a:p>
          <a:p>
            <a:pPr marL="0" indent="0">
              <a:buNone/>
            </a:pPr>
            <a:r>
              <a:rPr lang="de-DE" sz="1800" b="1" dirty="0" smtClean="0"/>
              <a:t>Es </a:t>
            </a:r>
            <a:r>
              <a:rPr lang="de-DE" sz="1800" b="1" dirty="0"/>
              <a:t>handelt sich dabei um:</a:t>
            </a:r>
          </a:p>
          <a:p>
            <a:pPr marL="0" lvl="0" indent="0">
              <a:buNone/>
            </a:pPr>
            <a:r>
              <a:rPr lang="de-DE" sz="1800" b="1" dirty="0" smtClean="0"/>
              <a:t>RFQ-Strukturen </a:t>
            </a:r>
            <a:r>
              <a:rPr lang="de-DE" sz="1800" b="1" dirty="0"/>
              <a:t>(UH, </a:t>
            </a:r>
            <a:r>
              <a:rPr lang="de-DE" sz="1800" b="1" dirty="0" smtClean="0"/>
              <a:t>UN),  </a:t>
            </a:r>
          </a:p>
          <a:p>
            <a:pPr marL="0" lvl="0" indent="0">
              <a:buNone/>
            </a:pPr>
            <a:r>
              <a:rPr lang="en-GB" sz="1800" b="1" dirty="0" err="1" smtClean="0"/>
              <a:t>Superlinse</a:t>
            </a:r>
            <a:r>
              <a:rPr lang="en-GB" sz="1800" b="1" dirty="0" smtClean="0"/>
              <a:t> </a:t>
            </a:r>
            <a:r>
              <a:rPr lang="en-GB" sz="1800" b="1" dirty="0"/>
              <a:t>(UH),</a:t>
            </a:r>
            <a:endParaRPr lang="de-DE" sz="1800" b="1" dirty="0"/>
          </a:p>
          <a:p>
            <a:pPr marL="0" lvl="0" indent="0">
              <a:buNone/>
            </a:pPr>
            <a:r>
              <a:rPr lang="en-GB" sz="1800" b="1" dirty="0"/>
              <a:t>IH-Tanks (UH, </a:t>
            </a:r>
            <a:r>
              <a:rPr lang="en-GB" sz="1800" b="1" dirty="0" smtClean="0"/>
              <a:t>UN), </a:t>
            </a:r>
            <a:endParaRPr lang="de-DE" sz="1800" b="1" dirty="0"/>
          </a:p>
          <a:p>
            <a:pPr marL="0" lvl="0" indent="0">
              <a:buNone/>
            </a:pPr>
            <a:r>
              <a:rPr lang="en-GB" sz="1800" b="1" dirty="0" err="1"/>
              <a:t>Buncher</a:t>
            </a:r>
            <a:r>
              <a:rPr lang="en-GB" sz="1800" b="1" dirty="0"/>
              <a:t> (US, UN, UA, </a:t>
            </a:r>
            <a:r>
              <a:rPr lang="en-GB" sz="1800" b="1" dirty="0" smtClean="0"/>
              <a:t>TK), </a:t>
            </a:r>
            <a:endParaRPr lang="de-DE" sz="1800" b="1" dirty="0"/>
          </a:p>
          <a:p>
            <a:pPr marL="0" lvl="0" indent="0">
              <a:buNone/>
            </a:pPr>
            <a:r>
              <a:rPr lang="de-DE" sz="1800" b="1" dirty="0"/>
              <a:t>Alvarez-Tanks (UA)</a:t>
            </a:r>
          </a:p>
          <a:p>
            <a:pPr marL="0" lvl="0" indent="0">
              <a:buNone/>
            </a:pPr>
            <a:r>
              <a:rPr lang="de-DE" sz="1800" b="1" dirty="0"/>
              <a:t>und </a:t>
            </a:r>
            <a:r>
              <a:rPr lang="de-DE" sz="1800" b="1" dirty="0" smtClean="0"/>
              <a:t>Einzelresonatoren </a:t>
            </a:r>
            <a:r>
              <a:rPr lang="de-DE" sz="1800" b="1" dirty="0"/>
              <a:t>(UE).</a:t>
            </a:r>
          </a:p>
          <a:p>
            <a:pPr marL="0" indent="0">
              <a:buNone/>
            </a:pPr>
            <a:r>
              <a:rPr lang="de-DE" sz="1800" b="1" dirty="0"/>
              <a:t> </a:t>
            </a:r>
          </a:p>
          <a:p>
            <a:pPr marL="0" indent="0" algn="just">
              <a:buNone/>
            </a:pPr>
            <a:r>
              <a:rPr lang="de-DE" sz="1800" b="1" dirty="0"/>
              <a:t>Die Verstärker der </a:t>
            </a:r>
            <a:r>
              <a:rPr lang="de-DE" sz="1800" b="1" dirty="0" smtClean="0"/>
              <a:t>Hochfrequenz-Kavitäten </a:t>
            </a:r>
            <a:r>
              <a:rPr lang="de-DE" sz="1800" b="1" dirty="0"/>
              <a:t>werden beim Öffnen der Kontrollbereiche </a:t>
            </a:r>
            <a:r>
              <a:rPr lang="de-DE" sz="1800" b="1" dirty="0" smtClean="0"/>
              <a:t>durch das </a:t>
            </a:r>
            <a:r>
              <a:rPr lang="de-DE" sz="1800" b="1" dirty="0"/>
              <a:t>Personenschutz-Interlock (PSI</a:t>
            </a:r>
            <a:r>
              <a:rPr lang="de-DE" sz="1800" b="1" dirty="0" smtClean="0"/>
              <a:t>) automatisch </a:t>
            </a:r>
            <a:r>
              <a:rPr lang="de-DE" sz="1800" b="1" dirty="0"/>
              <a:t>ausgeschaltet. </a:t>
            </a:r>
            <a:r>
              <a:rPr lang="de-DE" sz="1800" b="1" dirty="0" smtClean="0"/>
              <a:t>Die bei Betrieb entstehende Röntgenstrahlung ist mit Abschalten der Anlagen ebenfalls sofort weg.</a:t>
            </a:r>
            <a:endParaRPr lang="de-DE" sz="1800" b="1" dirty="0"/>
          </a:p>
          <a:p>
            <a:pPr marL="0" indent="0" algn="just">
              <a:buNone/>
            </a:pPr>
            <a:endParaRPr lang="de-DE" sz="1800" b="1" dirty="0" smtClean="0"/>
          </a:p>
          <a:p>
            <a:pPr marL="0" indent="0" algn="just">
              <a:buNone/>
            </a:pPr>
            <a:r>
              <a:rPr lang="de-DE" sz="1800" b="1" dirty="0" smtClean="0"/>
              <a:t>Das PSI </a:t>
            </a:r>
            <a:r>
              <a:rPr lang="de-DE" sz="1800" b="1" dirty="0"/>
              <a:t>ersetzt aber keineswegs die </a:t>
            </a:r>
            <a:r>
              <a:rPr lang="de-DE" sz="1800" b="1" dirty="0" smtClean="0"/>
              <a:t>Freischaltung, </a:t>
            </a:r>
            <a:r>
              <a:rPr lang="de-DE" sz="1800" b="1" dirty="0"/>
              <a:t>sondern dient lediglich als zusätzliche Instanz im Sicherheitskonzept, denn in diesem Zustand sind die HF Anlagen nicht geerdet und ebenfalls nicht gegen Wiedereinschalten gesichert.</a:t>
            </a:r>
          </a:p>
          <a:p>
            <a:pPr marL="0" indent="0">
              <a:buNone/>
            </a:pPr>
            <a:endParaRPr lang="de-DE" sz="1800" b="1"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1844824"/>
            <a:ext cx="1325605" cy="198884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469" y="1844824"/>
            <a:ext cx="1952924" cy="198884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685" y="1844824"/>
            <a:ext cx="1977616" cy="1988840"/>
          </a:xfrm>
          <a:prstGeom prst="rect">
            <a:avLst/>
          </a:prstGeom>
        </p:spPr>
      </p:pic>
    </p:spTree>
    <p:extLst>
      <p:ext uri="{BB962C8B-B14F-4D97-AF65-F5344CB8AC3E}">
        <p14:creationId xmlns:p14="http://schemas.microsoft.com/office/powerpoint/2010/main" val="24849633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rgbClr val="FF0000">
              <a:alpha val="50000"/>
            </a:srgbClr>
          </a:solidFill>
        </p:spPr>
        <p:txBody>
          <a:bodyPr>
            <a:normAutofit/>
          </a:bodyPr>
          <a:lstStyle/>
          <a:p>
            <a:r>
              <a:rPr lang="de-DE" sz="3200" b="1" dirty="0"/>
              <a:t>Gefahr durch mechanische Einwirkung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196752"/>
            <a:ext cx="410445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idx="1"/>
          </p:nvPr>
        </p:nvSpPr>
        <p:spPr>
          <a:xfrm>
            <a:off x="395536" y="908720"/>
            <a:ext cx="4536504" cy="5760640"/>
          </a:xfrm>
          <a:solidFill>
            <a:schemeClr val="bg1">
              <a:alpha val="80000"/>
            </a:schemeClr>
          </a:solidFill>
        </p:spPr>
        <p:txBody>
          <a:bodyPr>
            <a:noAutofit/>
          </a:bodyPr>
          <a:lstStyle/>
          <a:p>
            <a:pPr marL="0" indent="0" algn="just">
              <a:buNone/>
            </a:pPr>
            <a:r>
              <a:rPr lang="de-DE" sz="1800" b="1" dirty="0"/>
              <a:t>Viele Komponenten entlang des Beschleunigers dienen der Strahldiagnose und benötigen Antriebe um in den Strahlweg gefahren zu werden. Zum einen handelt es sich dabei um </a:t>
            </a:r>
            <a:r>
              <a:rPr lang="de-DE" sz="1800" b="1" dirty="0" smtClean="0"/>
              <a:t>elektrisch betriebene Lineardurchführungen </a:t>
            </a:r>
            <a:r>
              <a:rPr lang="de-DE" sz="1800" b="1" dirty="0"/>
              <a:t>für </a:t>
            </a:r>
            <a:r>
              <a:rPr lang="de-DE" sz="1800" b="1" dirty="0" smtClean="0"/>
              <a:t>Tauchkolben, Schlitzbacken und Gitter, </a:t>
            </a:r>
            <a:r>
              <a:rPr lang="de-DE" sz="1800" b="1" dirty="0"/>
              <a:t>aber auch pressluftbetriebene Hübe sind in großer Zahl im Einsatz. Insbesondere letztere </a:t>
            </a:r>
            <a:r>
              <a:rPr lang="de-DE" sz="1800" b="1" dirty="0" smtClean="0"/>
              <a:t>bergen </a:t>
            </a:r>
            <a:r>
              <a:rPr lang="de-DE" sz="1800" b="1" dirty="0"/>
              <a:t>aufgrund ihrer hohen </a:t>
            </a:r>
            <a:r>
              <a:rPr lang="de-DE" sz="1800" b="1" dirty="0" smtClean="0"/>
              <a:t>Fahrgeschwindigkeit </a:t>
            </a:r>
            <a:r>
              <a:rPr lang="de-DE" sz="1800" b="1" dirty="0"/>
              <a:t>die Gefahr von Quetschungen. </a:t>
            </a:r>
            <a:r>
              <a:rPr lang="de-DE" sz="1800" b="1" dirty="0" smtClean="0"/>
              <a:t>Außerdem kann man sich durch die Geräuschentwicklung der Antriebe erschrecken!</a:t>
            </a:r>
            <a:endParaRPr lang="de-DE" sz="1800" b="1" dirty="0"/>
          </a:p>
          <a:p>
            <a:pPr marL="0" indent="0" algn="just">
              <a:buNone/>
            </a:pPr>
            <a:endParaRPr lang="de-DE" sz="1800" b="1" dirty="0" smtClean="0"/>
          </a:p>
          <a:p>
            <a:pPr marL="0" indent="0" algn="just">
              <a:buNone/>
            </a:pPr>
            <a:r>
              <a:rPr lang="de-DE" sz="1800" b="1" dirty="0" smtClean="0"/>
              <a:t>Im </a:t>
            </a:r>
            <a:r>
              <a:rPr lang="de-DE" sz="1800" b="1" dirty="0"/>
              <a:t>Allgemeinen sind alle Antriebe durch Abdeckhauben gegen zufälliges Berühren gesichert, trotzdem muss man vorsichtig agieren und Berührungen vermeiden</a:t>
            </a:r>
            <a:r>
              <a:rPr lang="de-DE" sz="1800" b="1" dirty="0" smtClean="0"/>
              <a:t>. Auf keinen Fall dürfen die Abdeckungen bestiegen oder mit Gewicht belastet werden.</a:t>
            </a:r>
            <a:endParaRPr lang="de-DE" sz="1800" b="1" dirty="0"/>
          </a:p>
        </p:txBody>
      </p:sp>
    </p:spTree>
    <p:extLst>
      <p:ext uri="{BB962C8B-B14F-4D97-AF65-F5344CB8AC3E}">
        <p14:creationId xmlns:p14="http://schemas.microsoft.com/office/powerpoint/2010/main" val="3128730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rgbClr val="FF0000">
              <a:alpha val="50000"/>
            </a:srgbClr>
          </a:solidFill>
        </p:spPr>
        <p:txBody>
          <a:bodyPr>
            <a:normAutofit/>
          </a:bodyPr>
          <a:lstStyle/>
          <a:p>
            <a:r>
              <a:rPr lang="de-DE" sz="3200" b="1" dirty="0"/>
              <a:t>Gefahr durch Aktivierung </a:t>
            </a:r>
          </a:p>
        </p:txBody>
      </p:sp>
      <p:sp>
        <p:nvSpPr>
          <p:cNvPr id="3" name="Inhaltsplatzhalter 2"/>
          <p:cNvSpPr>
            <a:spLocks noGrp="1"/>
          </p:cNvSpPr>
          <p:nvPr>
            <p:ph idx="1"/>
          </p:nvPr>
        </p:nvSpPr>
        <p:spPr>
          <a:xfrm>
            <a:off x="457200" y="1052736"/>
            <a:ext cx="8229600" cy="5472608"/>
          </a:xfrm>
          <a:solidFill>
            <a:schemeClr val="bg1">
              <a:alpha val="80000"/>
            </a:schemeClr>
          </a:solidFill>
        </p:spPr>
        <p:txBody>
          <a:bodyPr>
            <a:normAutofit/>
          </a:bodyPr>
          <a:lstStyle/>
          <a:p>
            <a:pPr marL="0" indent="0" algn="just">
              <a:buNone/>
            </a:pPr>
            <a:r>
              <a:rPr lang="de-DE" sz="1800" b="1" dirty="0"/>
              <a:t>Verursacht durch Strahlverluste werden Beschleunigerkomponenten aktiviert, d</a:t>
            </a:r>
            <a:r>
              <a:rPr lang="de-DE" sz="1800" b="1" dirty="0" smtClean="0"/>
              <a:t>. h</a:t>
            </a:r>
            <a:r>
              <a:rPr lang="de-DE" sz="1800" b="1" dirty="0"/>
              <a:t>. auch nach Beendigung des Strahlbetriebs emittieren diese Komponenten radioaktive Strahlung. Dies tritt insbesondere nach dem Betrieb mit intensiven Ionenstrahlen (Hochstrombetrieb), hochenergetischen Strahlen, oder aber nach Betrieb mit hohen Strahlverlusten auf. Am </a:t>
            </a:r>
            <a:r>
              <a:rPr lang="de-DE" sz="1800" b="1" dirty="0" smtClean="0"/>
              <a:t>UNILAC können </a:t>
            </a:r>
            <a:r>
              <a:rPr lang="de-DE" sz="1800" b="1" dirty="0"/>
              <a:t>Aktivierungen aber erst ab dem Alvarez </a:t>
            </a:r>
            <a:r>
              <a:rPr lang="de-DE" sz="1800" b="1" dirty="0" smtClean="0"/>
              <a:t>1-Tank </a:t>
            </a:r>
            <a:r>
              <a:rPr lang="de-DE" sz="1800" b="1" dirty="0"/>
              <a:t>auftreten, da erst ab hier die Teilchenenergie für Kernreaktionen </a:t>
            </a:r>
            <a:r>
              <a:rPr lang="de-DE" sz="1800" b="1" dirty="0" smtClean="0"/>
              <a:t>ausreicht.</a:t>
            </a:r>
          </a:p>
          <a:p>
            <a:pPr marL="0" indent="0">
              <a:buNone/>
            </a:pPr>
            <a:endParaRPr lang="de-DE" sz="1800" b="1" dirty="0"/>
          </a:p>
          <a:p>
            <a:pPr marL="0" indent="0">
              <a:buNone/>
            </a:pPr>
            <a:r>
              <a:rPr lang="de-DE" sz="1800" b="1" dirty="0" smtClean="0"/>
              <a:t>Beispiel </a:t>
            </a:r>
            <a:r>
              <a:rPr lang="de-DE" sz="1800" b="1" dirty="0"/>
              <a:t>für ein durch Strahlverluste aktiviertes Strahlrohr aus dem Stripperbereich (links) und deren Kennzeichnung durch </a:t>
            </a:r>
            <a:r>
              <a:rPr lang="de-DE" sz="1800" b="1" dirty="0" smtClean="0"/>
              <a:t>St </a:t>
            </a:r>
            <a:r>
              <a:rPr lang="de-DE" sz="1800" b="1" dirty="0"/>
              <a:t>(rechts). </a:t>
            </a:r>
          </a:p>
          <a:p>
            <a:endParaRPr lang="de-DE" sz="1800" b="1"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641" y="3717032"/>
            <a:ext cx="801084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256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706090"/>
          </a:xfrm>
          <a:solidFill>
            <a:srgbClr val="FF0000">
              <a:alpha val="50000"/>
            </a:srgbClr>
          </a:solidFill>
        </p:spPr>
        <p:txBody>
          <a:bodyPr>
            <a:normAutofit/>
          </a:bodyPr>
          <a:lstStyle/>
          <a:p>
            <a:r>
              <a:rPr lang="de-DE" sz="3200" b="1" dirty="0"/>
              <a:t>Gefahr durch </a:t>
            </a:r>
            <a:r>
              <a:rPr lang="de-DE" sz="3200" b="1" dirty="0" smtClean="0"/>
              <a:t>Komplexität und Zeitdruck</a:t>
            </a:r>
            <a:endParaRPr lang="de-DE" sz="3200" b="1"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082014"/>
            <a:ext cx="8146922" cy="5671893"/>
          </a:xfrm>
          <a:prstGeom prst="rect">
            <a:avLst/>
          </a:prstGeom>
          <a:noFill/>
          <a:ln w="444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feld 2"/>
          <p:cNvSpPr txBox="1"/>
          <p:nvPr/>
        </p:nvSpPr>
        <p:spPr>
          <a:xfrm>
            <a:off x="539552" y="1104012"/>
            <a:ext cx="8136904" cy="1708160"/>
          </a:xfrm>
          <a:prstGeom prst="rect">
            <a:avLst/>
          </a:prstGeom>
          <a:solidFill>
            <a:schemeClr val="bg1">
              <a:lumMod val="95000"/>
            </a:schemeClr>
          </a:solidFill>
          <a:ln w="76200">
            <a:solidFill>
              <a:srgbClr val="FF0000"/>
            </a:solidFill>
          </a:ln>
        </p:spPr>
        <p:txBody>
          <a:bodyPr wrap="square" rtlCol="0">
            <a:spAutoFit/>
          </a:bodyPr>
          <a:lstStyle/>
          <a:p>
            <a:pPr algn="just"/>
            <a:r>
              <a:rPr lang="de-DE" sz="2100" b="1" dirty="0" smtClean="0"/>
              <a:t>Die größte Gefahr entsteht durch Vermischung aller bisher genannter Gefahren in Kombination mit einem beengten Arbeitsumfeld und Arbeiten unter Zeitdruck! Bei Unklarheiten und wenn die die Gefahren die potentiell lauern nicht zweifelsfrei abgeschätzt werden können muss in jedem Fall der STV bzw. der AV hinzugezogen werden.</a:t>
            </a:r>
            <a:endParaRPr lang="de-DE" sz="2100" b="1" dirty="0"/>
          </a:p>
        </p:txBody>
      </p:sp>
    </p:spTree>
    <p:extLst>
      <p:ext uri="{BB962C8B-B14F-4D97-AF65-F5344CB8AC3E}">
        <p14:creationId xmlns:p14="http://schemas.microsoft.com/office/powerpoint/2010/main" val="3142625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07529"/>
            <a:ext cx="8229600" cy="1077218"/>
          </a:xfrm>
          <a:solidFill>
            <a:srgbClr val="567A64">
              <a:alpha val="50000"/>
            </a:srgbClr>
          </a:solidFill>
          <a:ln>
            <a:noFill/>
          </a:ln>
          <a:effectLst/>
        </p:spPr>
        <p:txBody>
          <a:bodyPr vert="horz" wrap="square" lIns="91440" tIns="45720" rIns="91440" bIns="45720" numCol="1" anchor="ctr" anchorCtr="0" compatLnSpc="1">
            <a:prstTxWarp prst="textNoShape">
              <a:avLst/>
            </a:prstTxWarp>
            <a:spAutoFit/>
          </a:bodyPr>
          <a:lstStyle/>
          <a:p>
            <a:pPr fontAlgn="base">
              <a:spcAft>
                <a:spcPct val="0"/>
              </a:spcAft>
            </a:pPr>
            <a:r>
              <a:rPr lang="de-DE" altLang="de-DE" sz="3200" b="1" dirty="0">
                <a:latin typeface="Arial" pitchFamily="34" charset="0"/>
                <a:ea typeface="Times New Roman" pitchFamily="18" charset="0"/>
                <a:cs typeface="Arial" pitchFamily="34" charset="0"/>
              </a:rPr>
              <a:t>Die in diesem Dokument verwendeten Abkürzungen</a:t>
            </a:r>
            <a:endParaRPr lang="de-DE" sz="3200" b="1" dirty="0">
              <a:latin typeface="Arial" pitchFamily="34" charset="0"/>
              <a:ea typeface="Times New Roman" pitchFamily="18" charset="0"/>
              <a:cs typeface="Arial" pitchFamily="34" charset="0"/>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343307491"/>
              </p:ext>
            </p:extLst>
          </p:nvPr>
        </p:nvGraphicFramePr>
        <p:xfrm>
          <a:off x="971600" y="1844824"/>
          <a:ext cx="7344816" cy="3657600"/>
        </p:xfrm>
        <a:graphic>
          <a:graphicData uri="http://schemas.openxmlformats.org/drawingml/2006/table">
            <a:tbl>
              <a:tblPr firstRow="1" firstCol="1" lastRow="1" lastCol="1" bandRow="1" bandCol="1">
                <a:tableStyleId>{5C22544A-7EE6-4342-B048-85BDC9FD1C3A}</a:tableStyleId>
              </a:tblPr>
              <a:tblGrid>
                <a:gridCol w="1074851"/>
                <a:gridCol w="6269965"/>
              </a:tblGrid>
              <a:tr h="0">
                <a:tc>
                  <a:txBody>
                    <a:bodyPr/>
                    <a:lstStyle/>
                    <a:p>
                      <a:pPr algn="ctr">
                        <a:spcAft>
                          <a:spcPts val="0"/>
                        </a:spcAft>
                      </a:pPr>
                      <a:r>
                        <a:rPr lang="de-DE" sz="2000" b="1" dirty="0">
                          <a:solidFill>
                            <a:schemeClr val="tx1"/>
                          </a:solidFill>
                          <a:effectLst/>
                        </a:rPr>
                        <a:t>UNILAC</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Uni</a:t>
                      </a:r>
                      <a:r>
                        <a:rPr lang="de-DE" sz="2000" b="0" dirty="0">
                          <a:solidFill>
                            <a:schemeClr val="tx1"/>
                          </a:solidFill>
                          <a:effectLst/>
                        </a:rPr>
                        <a:t>versal </a:t>
                      </a:r>
                      <a:r>
                        <a:rPr lang="de-DE" sz="2000" b="1" dirty="0">
                          <a:solidFill>
                            <a:schemeClr val="tx1"/>
                          </a:solidFill>
                          <a:effectLst/>
                        </a:rPr>
                        <a:t>L</a:t>
                      </a:r>
                      <a:r>
                        <a:rPr lang="de-DE" sz="2000" b="0" dirty="0">
                          <a:solidFill>
                            <a:schemeClr val="tx1"/>
                          </a:solidFill>
                          <a:effectLst/>
                        </a:rPr>
                        <a:t>inear </a:t>
                      </a:r>
                      <a:r>
                        <a:rPr lang="de-DE" sz="2000" b="1" dirty="0" err="1">
                          <a:solidFill>
                            <a:schemeClr val="tx1"/>
                          </a:solidFill>
                          <a:effectLst/>
                        </a:rPr>
                        <a:t>Ac</a:t>
                      </a:r>
                      <a:r>
                        <a:rPr lang="de-DE" sz="2000" b="0" dirty="0" err="1">
                          <a:solidFill>
                            <a:schemeClr val="tx1"/>
                          </a:solidFill>
                          <a:effectLst/>
                        </a:rPr>
                        <a:t>celerator</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TK</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smtClean="0">
                          <a:solidFill>
                            <a:schemeClr val="tx1"/>
                          </a:solidFill>
                          <a:effectLst/>
                        </a:rPr>
                        <a:t>T</a:t>
                      </a:r>
                      <a:r>
                        <a:rPr lang="de-DE" sz="2000" b="0" dirty="0" smtClean="0">
                          <a:solidFill>
                            <a:schemeClr val="tx1"/>
                          </a:solidFill>
                          <a:effectLst/>
                        </a:rPr>
                        <a:t>ransfer</a:t>
                      </a:r>
                      <a:r>
                        <a:rPr lang="de-DE" sz="2000" b="1" dirty="0" smtClean="0">
                          <a:solidFill>
                            <a:schemeClr val="tx1"/>
                          </a:solidFill>
                          <a:effectLst/>
                        </a:rPr>
                        <a:t>k</a:t>
                      </a:r>
                      <a:r>
                        <a:rPr lang="de-DE" sz="2000" b="0" dirty="0" smtClean="0">
                          <a:solidFill>
                            <a:schemeClr val="tx1"/>
                          </a:solidFill>
                          <a:effectLst/>
                        </a:rPr>
                        <a:t>anal</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AEB</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A</a:t>
                      </a:r>
                      <a:r>
                        <a:rPr lang="de-DE" sz="2000" b="0" dirty="0">
                          <a:solidFill>
                            <a:schemeClr val="tx1"/>
                          </a:solidFill>
                          <a:effectLst/>
                        </a:rPr>
                        <a:t>bgeschlossene </a:t>
                      </a:r>
                      <a:r>
                        <a:rPr lang="de-DE" sz="2000" b="1" dirty="0">
                          <a:solidFill>
                            <a:schemeClr val="tx1"/>
                          </a:solidFill>
                          <a:effectLst/>
                        </a:rPr>
                        <a:t>e</a:t>
                      </a:r>
                      <a:r>
                        <a:rPr lang="de-DE" sz="2000" b="0" dirty="0">
                          <a:solidFill>
                            <a:schemeClr val="tx1"/>
                          </a:solidFill>
                          <a:effectLst/>
                        </a:rPr>
                        <a:t>lektrische </a:t>
                      </a:r>
                      <a:r>
                        <a:rPr lang="de-DE" sz="2000" b="1" dirty="0">
                          <a:solidFill>
                            <a:schemeClr val="tx1"/>
                          </a:solidFill>
                          <a:effectLst/>
                        </a:rPr>
                        <a:t>B</a:t>
                      </a:r>
                      <a:r>
                        <a:rPr lang="de-DE" sz="2000" b="0" dirty="0">
                          <a:solidFill>
                            <a:schemeClr val="tx1"/>
                          </a:solidFill>
                          <a:effectLst/>
                        </a:rPr>
                        <a:t>etriebsstätte</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KB</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K</a:t>
                      </a:r>
                      <a:r>
                        <a:rPr lang="de-DE" sz="2000" b="0" dirty="0">
                          <a:solidFill>
                            <a:schemeClr val="tx1"/>
                          </a:solidFill>
                          <a:effectLst/>
                        </a:rPr>
                        <a:t>ontroll</a:t>
                      </a:r>
                      <a:r>
                        <a:rPr lang="de-DE" sz="2000" b="1" dirty="0">
                          <a:solidFill>
                            <a:schemeClr val="tx1"/>
                          </a:solidFill>
                          <a:effectLst/>
                        </a:rPr>
                        <a:t>b</a:t>
                      </a:r>
                      <a:r>
                        <a:rPr lang="de-DE" sz="2000" b="0" dirty="0">
                          <a:solidFill>
                            <a:schemeClr val="tx1"/>
                          </a:solidFill>
                          <a:effectLst/>
                        </a:rPr>
                        <a:t>ereich</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SB</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S</a:t>
                      </a:r>
                      <a:r>
                        <a:rPr lang="de-DE" sz="2000" b="0" dirty="0">
                          <a:solidFill>
                            <a:schemeClr val="tx1"/>
                          </a:solidFill>
                          <a:effectLst/>
                        </a:rPr>
                        <a:t>perr</a:t>
                      </a:r>
                      <a:r>
                        <a:rPr lang="de-DE" sz="2000" b="1" dirty="0">
                          <a:solidFill>
                            <a:schemeClr val="tx1"/>
                          </a:solidFill>
                          <a:effectLst/>
                        </a:rPr>
                        <a:t>b</a:t>
                      </a:r>
                      <a:r>
                        <a:rPr lang="de-DE" sz="2000" b="0" dirty="0">
                          <a:solidFill>
                            <a:schemeClr val="tx1"/>
                          </a:solidFill>
                          <a:effectLst/>
                        </a:rPr>
                        <a:t>ereich</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smtClean="0">
                          <a:solidFill>
                            <a:schemeClr val="tx1"/>
                          </a:solidFill>
                          <a:effectLst/>
                        </a:rPr>
                        <a:t>STV</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S</a:t>
                      </a:r>
                      <a:r>
                        <a:rPr lang="de-DE" sz="2000" b="0" dirty="0">
                          <a:solidFill>
                            <a:schemeClr val="tx1"/>
                          </a:solidFill>
                          <a:effectLst/>
                        </a:rPr>
                        <a:t>icherheits</a:t>
                      </a:r>
                      <a:r>
                        <a:rPr lang="de-DE" sz="2000" b="1" dirty="0">
                          <a:solidFill>
                            <a:schemeClr val="tx1"/>
                          </a:solidFill>
                          <a:effectLst/>
                        </a:rPr>
                        <a:t>t</a:t>
                      </a:r>
                      <a:r>
                        <a:rPr lang="de-DE" sz="2000" b="0" dirty="0">
                          <a:solidFill>
                            <a:schemeClr val="tx1"/>
                          </a:solidFill>
                          <a:effectLst/>
                        </a:rPr>
                        <a:t>echnisch </a:t>
                      </a:r>
                      <a:r>
                        <a:rPr lang="de-DE" sz="2000" b="1" dirty="0">
                          <a:solidFill>
                            <a:schemeClr val="tx1"/>
                          </a:solidFill>
                          <a:effectLst/>
                        </a:rPr>
                        <a:t>V</a:t>
                      </a:r>
                      <a:r>
                        <a:rPr lang="de-DE" sz="2000" b="0" dirty="0">
                          <a:solidFill>
                            <a:schemeClr val="tx1"/>
                          </a:solidFill>
                          <a:effectLst/>
                        </a:rPr>
                        <a:t>erantwortlicher</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AV</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A</a:t>
                      </a:r>
                      <a:r>
                        <a:rPr lang="de-DE" sz="2000" b="0" dirty="0">
                          <a:solidFill>
                            <a:schemeClr val="tx1"/>
                          </a:solidFill>
                          <a:effectLst/>
                        </a:rPr>
                        <a:t>nlagen</a:t>
                      </a:r>
                      <a:r>
                        <a:rPr lang="de-DE" sz="2000" b="1" dirty="0">
                          <a:solidFill>
                            <a:schemeClr val="tx1"/>
                          </a:solidFill>
                          <a:effectLst/>
                        </a:rPr>
                        <a:t>v</a:t>
                      </a:r>
                      <a:r>
                        <a:rPr lang="de-DE" sz="2000" b="0" dirty="0">
                          <a:solidFill>
                            <a:schemeClr val="tx1"/>
                          </a:solidFill>
                          <a:effectLst/>
                        </a:rPr>
                        <a:t>erantwortlicher</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MRB</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smtClean="0">
                          <a:solidFill>
                            <a:schemeClr val="tx1"/>
                          </a:solidFill>
                          <a:effectLst/>
                        </a:rPr>
                        <a:t>M</a:t>
                      </a:r>
                      <a:r>
                        <a:rPr lang="de-DE" sz="2000" b="0" dirty="0" smtClean="0">
                          <a:solidFill>
                            <a:schemeClr val="tx1"/>
                          </a:solidFill>
                          <a:effectLst/>
                        </a:rPr>
                        <a:t>aschinen-</a:t>
                      </a:r>
                      <a:r>
                        <a:rPr lang="de-DE" sz="2000" b="1" kern="1200" dirty="0" smtClean="0">
                          <a:solidFill>
                            <a:schemeClr val="tx1"/>
                          </a:solidFill>
                          <a:effectLst/>
                          <a:latin typeface="+mn-lt"/>
                          <a:ea typeface="+mn-ea"/>
                          <a:cs typeface="+mn-cs"/>
                        </a:rPr>
                        <a:t>R</a:t>
                      </a:r>
                      <a:r>
                        <a:rPr lang="de-DE" sz="2000" b="0" kern="1200" dirty="0" smtClean="0">
                          <a:solidFill>
                            <a:schemeClr val="tx1"/>
                          </a:solidFill>
                          <a:effectLst/>
                          <a:latin typeface="+mn-lt"/>
                          <a:ea typeface="+mn-ea"/>
                          <a:cs typeface="+mn-cs"/>
                        </a:rPr>
                        <a:t>uf</a:t>
                      </a:r>
                      <a:r>
                        <a:rPr lang="de-DE" sz="2000" b="1" kern="1200" dirty="0" smtClean="0">
                          <a:solidFill>
                            <a:schemeClr val="tx1"/>
                          </a:solidFill>
                          <a:effectLst/>
                          <a:latin typeface="+mn-lt"/>
                          <a:ea typeface="+mn-ea"/>
                          <a:cs typeface="+mn-cs"/>
                        </a:rPr>
                        <a:t>b</a:t>
                      </a:r>
                      <a:r>
                        <a:rPr lang="de-DE" sz="2000" b="0" kern="1200" dirty="0" smtClean="0">
                          <a:solidFill>
                            <a:schemeClr val="tx1"/>
                          </a:solidFill>
                          <a:effectLst/>
                          <a:latin typeface="+mn-lt"/>
                          <a:ea typeface="+mn-ea"/>
                          <a:cs typeface="+mn-cs"/>
                        </a:rPr>
                        <a:t>ereitschaft</a:t>
                      </a:r>
                      <a:endParaRPr lang="de-DE" sz="2000" b="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smtClean="0">
                          <a:solidFill>
                            <a:schemeClr val="tx1"/>
                          </a:solidFill>
                          <a:effectLst/>
                        </a:rPr>
                        <a:t>St</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0" dirty="0" smtClean="0">
                          <a:solidFill>
                            <a:schemeClr val="tx1"/>
                          </a:solidFill>
                          <a:effectLst/>
                        </a:rPr>
                        <a:t>Beschleuniger </a:t>
                      </a:r>
                      <a:r>
                        <a:rPr lang="de-DE" sz="2000" b="1" dirty="0">
                          <a:solidFill>
                            <a:schemeClr val="tx1"/>
                          </a:solidFill>
                          <a:effectLst/>
                        </a:rPr>
                        <a:t>St</a:t>
                      </a:r>
                      <a:r>
                        <a:rPr lang="de-DE" sz="2000" b="0" dirty="0">
                          <a:solidFill>
                            <a:schemeClr val="tx1"/>
                          </a:solidFill>
                          <a:effectLst/>
                        </a:rPr>
                        <a:t>rahlenschutz</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TVS</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T</a:t>
                      </a:r>
                      <a:r>
                        <a:rPr lang="de-DE" sz="2000" b="0" dirty="0">
                          <a:solidFill>
                            <a:schemeClr val="tx1"/>
                          </a:solidFill>
                          <a:effectLst/>
                        </a:rPr>
                        <a:t>ür</a:t>
                      </a:r>
                      <a:r>
                        <a:rPr lang="de-DE" sz="2000" b="1" dirty="0">
                          <a:solidFill>
                            <a:schemeClr val="tx1"/>
                          </a:solidFill>
                          <a:effectLst/>
                        </a:rPr>
                        <a:t>v</a:t>
                      </a:r>
                      <a:r>
                        <a:rPr lang="de-DE" sz="2000" b="0" dirty="0">
                          <a:solidFill>
                            <a:schemeClr val="tx1"/>
                          </a:solidFill>
                          <a:effectLst/>
                        </a:rPr>
                        <a:t>erriegelungs</a:t>
                      </a:r>
                      <a:r>
                        <a:rPr lang="de-DE" sz="2000" b="1" dirty="0">
                          <a:solidFill>
                            <a:schemeClr val="tx1"/>
                          </a:solidFill>
                          <a:effectLst/>
                        </a:rPr>
                        <a:t>s</a:t>
                      </a:r>
                      <a:r>
                        <a:rPr lang="de-DE" sz="2000" b="0" dirty="0">
                          <a:solidFill>
                            <a:schemeClr val="tx1"/>
                          </a:solidFill>
                          <a:effectLst/>
                        </a:rPr>
                        <a:t>ystem</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ZKS</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a:solidFill>
                            <a:schemeClr val="tx1"/>
                          </a:solidFill>
                          <a:effectLst/>
                        </a:rPr>
                        <a:t>Z</a:t>
                      </a:r>
                      <a:r>
                        <a:rPr lang="de-DE" sz="2000" b="0" dirty="0">
                          <a:solidFill>
                            <a:schemeClr val="tx1"/>
                          </a:solidFill>
                          <a:effectLst/>
                        </a:rPr>
                        <a:t>ugangs</a:t>
                      </a:r>
                      <a:r>
                        <a:rPr lang="de-DE" sz="2000" b="1" dirty="0">
                          <a:solidFill>
                            <a:schemeClr val="tx1"/>
                          </a:solidFill>
                          <a:effectLst/>
                        </a:rPr>
                        <a:t>k</a:t>
                      </a:r>
                      <a:r>
                        <a:rPr lang="de-DE" sz="2000" b="0" dirty="0">
                          <a:solidFill>
                            <a:schemeClr val="tx1"/>
                          </a:solidFill>
                          <a:effectLst/>
                        </a:rPr>
                        <a:t>ontroll</a:t>
                      </a:r>
                      <a:r>
                        <a:rPr lang="de-DE" sz="2000" b="1" dirty="0">
                          <a:solidFill>
                            <a:schemeClr val="tx1"/>
                          </a:solidFill>
                          <a:effectLst/>
                        </a:rPr>
                        <a:t>s</a:t>
                      </a:r>
                      <a:r>
                        <a:rPr lang="de-DE" sz="2000" b="0" dirty="0">
                          <a:solidFill>
                            <a:schemeClr val="tx1"/>
                          </a:solidFill>
                          <a:effectLst/>
                        </a:rPr>
                        <a:t>ystem</a:t>
                      </a:r>
                      <a:endParaRPr lang="de-DE" sz="20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r h="0">
                <a:tc>
                  <a:txBody>
                    <a:bodyPr/>
                    <a:lstStyle/>
                    <a:p>
                      <a:pPr algn="ctr">
                        <a:spcAft>
                          <a:spcPts val="0"/>
                        </a:spcAft>
                      </a:pPr>
                      <a:r>
                        <a:rPr lang="de-DE" sz="2000" b="1" dirty="0">
                          <a:solidFill>
                            <a:schemeClr val="tx1"/>
                          </a:solidFill>
                          <a:effectLst/>
                        </a:rPr>
                        <a:t>PSI</a:t>
                      </a:r>
                      <a:endParaRPr lang="de-DE" sz="20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pPr>
                        <a:spcAft>
                          <a:spcPts val="0"/>
                        </a:spcAft>
                      </a:pPr>
                      <a:r>
                        <a:rPr lang="de-DE" sz="2000" b="1" dirty="0" smtClean="0">
                          <a:solidFill>
                            <a:schemeClr val="tx1"/>
                          </a:solidFill>
                          <a:effectLst/>
                        </a:rPr>
                        <a:t>P</a:t>
                      </a:r>
                      <a:r>
                        <a:rPr lang="de-DE" sz="2000" b="0" dirty="0" smtClean="0">
                          <a:solidFill>
                            <a:schemeClr val="tx1"/>
                          </a:solidFill>
                          <a:effectLst/>
                        </a:rPr>
                        <a:t>ersonen</a:t>
                      </a:r>
                      <a:r>
                        <a:rPr lang="de-DE" sz="2000" b="1" dirty="0" smtClean="0">
                          <a:solidFill>
                            <a:schemeClr val="tx1"/>
                          </a:solidFill>
                          <a:effectLst/>
                        </a:rPr>
                        <a:t>s</a:t>
                      </a:r>
                      <a:r>
                        <a:rPr lang="de-DE" sz="2000" b="0" dirty="0" smtClean="0">
                          <a:solidFill>
                            <a:schemeClr val="tx1"/>
                          </a:solidFill>
                          <a:effectLst/>
                        </a:rPr>
                        <a:t>chutz-</a:t>
                      </a:r>
                      <a:r>
                        <a:rPr lang="de-DE" sz="2000" b="1" dirty="0" smtClean="0">
                          <a:solidFill>
                            <a:schemeClr val="tx1"/>
                          </a:solidFill>
                          <a:effectLst/>
                        </a:rPr>
                        <a:t>I</a:t>
                      </a:r>
                      <a:r>
                        <a:rPr lang="de-DE" sz="2000" b="0" dirty="0" smtClean="0">
                          <a:solidFill>
                            <a:schemeClr val="tx1"/>
                          </a:solidFill>
                          <a:effectLst/>
                        </a:rPr>
                        <a:t>nterlock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r>
            </a:tbl>
          </a:graphicData>
        </a:graphic>
      </p:graphicFrame>
    </p:spTree>
    <p:extLst>
      <p:ext uri="{BB962C8B-B14F-4D97-AF65-F5344CB8AC3E}">
        <p14:creationId xmlns:p14="http://schemas.microsoft.com/office/powerpoint/2010/main" val="242134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53751"/>
            <a:ext cx="8229600" cy="584775"/>
          </a:xfrm>
          <a:solidFill>
            <a:srgbClr val="567A64">
              <a:alpha val="50000"/>
            </a:srgbClr>
          </a:solidFill>
        </p:spPr>
        <p:txBody>
          <a:bodyPr wrap="square">
            <a:spAutoFit/>
          </a:bodyPr>
          <a:lstStyle/>
          <a:p>
            <a:r>
              <a:rPr lang="de-DE" sz="3200" b="1" dirty="0">
                <a:latin typeface="+mn-lt"/>
                <a:ea typeface="+mn-ea"/>
                <a:cs typeface="+mn-cs"/>
              </a:rPr>
              <a:t>Übersicht Sicherheitsbereich LINAC</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95" y="2060848"/>
            <a:ext cx="8816977" cy="273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146352" y="4797150"/>
            <a:ext cx="8829019" cy="1323439"/>
          </a:xfrm>
          <a:prstGeom prst="rect">
            <a:avLst/>
          </a:prstGeom>
          <a:solidFill>
            <a:srgbClr val="567A64">
              <a:alpha val="80000"/>
            </a:srgbClr>
          </a:solidFill>
        </p:spPr>
        <p:txBody>
          <a:bodyPr wrap="square">
            <a:spAutoFit/>
          </a:bodyPr>
          <a:lstStyle/>
          <a:p>
            <a:r>
              <a:rPr lang="de-DE" sz="2000" dirty="0" smtClean="0"/>
              <a:t>Schematische Übersicht der in diesem Dokument behandelten Sicherheitsbereiche. </a:t>
            </a:r>
          </a:p>
          <a:p>
            <a:r>
              <a:rPr lang="de-DE" sz="2000" dirty="0" smtClean="0"/>
              <a:t>HSI LEBT, HSI Tunnel, HLI Bunker und Strahlführung, Alvarez Tunnel, Transfer Kanal und Teile der Strahlführung in der Experimentierhalle. Hier nicht Abgebildet sind der Abzweig zum M-Zweig kurz vor dem Abzweig zum TK und der Unilac Keller. </a:t>
            </a:r>
            <a:endParaRPr lang="de-DE" sz="2000" dirty="0"/>
          </a:p>
        </p:txBody>
      </p:sp>
    </p:spTree>
    <p:extLst>
      <p:ext uri="{BB962C8B-B14F-4D97-AF65-F5344CB8AC3E}">
        <p14:creationId xmlns:p14="http://schemas.microsoft.com/office/powerpoint/2010/main" val="245884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rgbClr val="92D050"/>
          </a:solidFill>
        </p:spPr>
        <p:txBody>
          <a:bodyPr>
            <a:normAutofit/>
          </a:bodyPr>
          <a:lstStyle/>
          <a:p>
            <a:r>
              <a:rPr lang="de-DE" sz="3200" b="1" dirty="0"/>
              <a:t>Zugang und allgemeine Hinweise</a:t>
            </a:r>
          </a:p>
        </p:txBody>
      </p:sp>
      <p:sp>
        <p:nvSpPr>
          <p:cNvPr id="3" name="Inhaltsplatzhalter 2"/>
          <p:cNvSpPr>
            <a:spLocks noGrp="1"/>
          </p:cNvSpPr>
          <p:nvPr>
            <p:ph idx="1"/>
          </p:nvPr>
        </p:nvSpPr>
        <p:spPr>
          <a:xfrm>
            <a:off x="179512" y="980728"/>
            <a:ext cx="8784976" cy="5616624"/>
          </a:xfrm>
          <a:solidFill>
            <a:schemeClr val="bg1">
              <a:alpha val="80000"/>
            </a:schemeClr>
          </a:solidFill>
        </p:spPr>
        <p:txBody>
          <a:bodyPr>
            <a:noAutofit/>
          </a:bodyPr>
          <a:lstStyle/>
          <a:p>
            <a:pPr marL="0" indent="0" algn="just">
              <a:buNone/>
            </a:pPr>
            <a:r>
              <a:rPr lang="de-DE" sz="1600" b="1" dirty="0" smtClean="0"/>
              <a:t>Aus Strahlenschutzgründen werden die Kontroll- </a:t>
            </a:r>
            <a:r>
              <a:rPr lang="de-DE" sz="1600" b="1" dirty="0"/>
              <a:t>und Sperrbereiche des UNILAC </a:t>
            </a:r>
            <a:r>
              <a:rPr lang="de-DE" sz="1600" b="1" dirty="0" smtClean="0"/>
              <a:t>durch </a:t>
            </a:r>
            <a:r>
              <a:rPr lang="de-DE" sz="1600" b="1" dirty="0"/>
              <a:t>das Tür-Verriegelungs-System (TVS) und das </a:t>
            </a:r>
            <a:r>
              <a:rPr lang="de-DE" sz="1600" b="1" dirty="0" smtClean="0"/>
              <a:t>Personenschutz-Interlock (PSI) </a:t>
            </a:r>
            <a:r>
              <a:rPr lang="de-DE" sz="1600" b="1" dirty="0"/>
              <a:t>überwacht. Es werden dabei drei Betriebszustände unterschieden: </a:t>
            </a:r>
          </a:p>
          <a:p>
            <a:pPr marL="0" indent="0" algn="ctr">
              <a:buNone/>
            </a:pPr>
            <a:r>
              <a:rPr lang="de-DE" sz="1600" b="1" dirty="0"/>
              <a:t> </a:t>
            </a:r>
            <a:r>
              <a:rPr lang="de-DE" sz="1600" b="1" dirty="0" smtClean="0"/>
              <a:t>1</a:t>
            </a:r>
            <a:r>
              <a:rPr lang="de-DE" sz="1600" b="1" dirty="0"/>
              <a:t>. Strahlbetrieb</a:t>
            </a:r>
          </a:p>
          <a:p>
            <a:pPr marL="0" indent="0" algn="ctr">
              <a:buNone/>
            </a:pPr>
            <a:r>
              <a:rPr lang="de-DE" sz="1600" b="1" dirty="0"/>
              <a:t>2. Kontrollbereich</a:t>
            </a:r>
          </a:p>
          <a:p>
            <a:pPr marL="0" indent="0" algn="ctr">
              <a:buNone/>
            </a:pPr>
            <a:r>
              <a:rPr lang="de-DE" sz="1600" b="1" dirty="0"/>
              <a:t>3. nicht </a:t>
            </a:r>
            <a:r>
              <a:rPr lang="de-DE" sz="1600" b="1" dirty="0" smtClean="0"/>
              <a:t>überwacht</a:t>
            </a:r>
            <a:endParaRPr lang="de-DE" sz="1600" b="1" dirty="0"/>
          </a:p>
          <a:p>
            <a:pPr marL="0" indent="0">
              <a:buNone/>
            </a:pPr>
            <a:r>
              <a:rPr lang="de-DE" sz="1600" b="1" dirty="0" smtClean="0"/>
              <a:t>Das </a:t>
            </a:r>
            <a:r>
              <a:rPr lang="de-DE" sz="1600" b="1" dirty="0"/>
              <a:t>PSI schaltet bei Öffnung der Tür automatisch alle </a:t>
            </a:r>
            <a:r>
              <a:rPr lang="de-DE" sz="1600" b="1" dirty="0" smtClean="0"/>
              <a:t>Hochfrequenz-Anlagen </a:t>
            </a:r>
            <a:r>
              <a:rPr lang="de-DE" sz="1600" b="1" dirty="0"/>
              <a:t>und damit die Gefährdung durch Röntgenstrahlung </a:t>
            </a:r>
            <a:r>
              <a:rPr lang="de-DE" sz="1600" b="1" dirty="0" smtClean="0"/>
              <a:t>ab</a:t>
            </a:r>
            <a:r>
              <a:rPr lang="de-DE" sz="1600" b="1" dirty="0"/>
              <a:t> </a:t>
            </a:r>
            <a:r>
              <a:rPr lang="de-DE" sz="1600" b="1" dirty="0" smtClean="0"/>
              <a:t>wohingegen das </a:t>
            </a:r>
            <a:r>
              <a:rPr lang="de-DE" sz="1600" b="1" dirty="0"/>
              <a:t>TVS </a:t>
            </a:r>
            <a:r>
              <a:rPr lang="de-DE" sz="1600" b="1" dirty="0" smtClean="0"/>
              <a:t>hat die Aufgaben hat: </a:t>
            </a:r>
          </a:p>
          <a:p>
            <a:pPr lvl="1" algn="just"/>
            <a:r>
              <a:rPr lang="de-DE" sz="1400" dirty="0" smtClean="0"/>
              <a:t>das </a:t>
            </a:r>
            <a:r>
              <a:rPr lang="de-DE" sz="1400" dirty="0"/>
              <a:t>Betreten von Bereichen zu verhindern, in die der Ionenstrahl gelangen kann oder in denen anderweitige radioaktive Gefahren auftreten können, </a:t>
            </a:r>
            <a:endParaRPr lang="de-DE" sz="1400" dirty="0" smtClean="0"/>
          </a:p>
          <a:p>
            <a:pPr lvl="1" algn="just"/>
            <a:r>
              <a:rPr lang="de-DE" sz="1400" dirty="0" smtClean="0"/>
              <a:t>den </a:t>
            </a:r>
            <a:r>
              <a:rPr lang="de-DE" sz="1400" dirty="0"/>
              <a:t>Zugang zu begehbaren Bereichen nur solchen Personen zu gestatten, die dazu befugt sind (Strahlenschutzunterweisung, Strahlenschutzuntersuchung) </a:t>
            </a:r>
            <a:endParaRPr lang="de-DE" sz="1400" dirty="0" smtClean="0"/>
          </a:p>
          <a:p>
            <a:pPr lvl="1" algn="just"/>
            <a:r>
              <a:rPr lang="de-DE" sz="1400" dirty="0" smtClean="0"/>
              <a:t>befugte </a:t>
            </a:r>
            <a:r>
              <a:rPr lang="de-DE" sz="1400" dirty="0"/>
              <a:t>Personen, die diese Bereiche betreten, radiologisch zu überwachen durch Langzeitdosimetrie (TLD-Dosimeter) </a:t>
            </a:r>
            <a:endParaRPr lang="de-DE" sz="1400" dirty="0" smtClean="0"/>
          </a:p>
          <a:p>
            <a:pPr lvl="1" algn="just"/>
            <a:r>
              <a:rPr lang="de-DE" sz="1400" dirty="0" smtClean="0"/>
              <a:t>Bilanzieren </a:t>
            </a:r>
            <a:r>
              <a:rPr lang="de-DE" sz="1400" dirty="0"/>
              <a:t>und Archivieren der Strahlenbelastung dieses Personenkreises</a:t>
            </a:r>
            <a:endParaRPr lang="de-DE" sz="1400" b="1" dirty="0" smtClean="0"/>
          </a:p>
          <a:p>
            <a:pPr marL="0" indent="0" algn="just">
              <a:buNone/>
            </a:pPr>
            <a:r>
              <a:rPr lang="de-DE" sz="1800" b="1" dirty="0" smtClean="0">
                <a:solidFill>
                  <a:srgbClr val="FF0000"/>
                </a:solidFill>
              </a:rPr>
              <a:t>Wenn eine TVS Tür </a:t>
            </a:r>
            <a:r>
              <a:rPr lang="de-DE" sz="1800" b="1" dirty="0">
                <a:solidFill>
                  <a:srgbClr val="FF0000"/>
                </a:solidFill>
              </a:rPr>
              <a:t>geöffnet wird, </a:t>
            </a:r>
            <a:r>
              <a:rPr lang="de-DE" sz="1800" b="1" dirty="0" smtClean="0">
                <a:solidFill>
                  <a:srgbClr val="FF0000"/>
                </a:solidFill>
              </a:rPr>
              <a:t>bleibt </a:t>
            </a:r>
            <a:r>
              <a:rPr lang="de-DE" sz="1800" b="1" dirty="0">
                <a:solidFill>
                  <a:srgbClr val="FF0000"/>
                </a:solidFill>
              </a:rPr>
              <a:t>der Bereich </a:t>
            </a:r>
            <a:r>
              <a:rPr lang="de-DE" sz="1800" b="1" dirty="0" smtClean="0">
                <a:solidFill>
                  <a:srgbClr val="FF0000"/>
                </a:solidFill>
              </a:rPr>
              <a:t>aber immer Kontrollbereich und AEB.</a:t>
            </a:r>
            <a:endParaRPr lang="de-DE" sz="1800" b="1" dirty="0">
              <a:solidFill>
                <a:srgbClr val="FF0000"/>
              </a:solidFill>
            </a:endParaRPr>
          </a:p>
          <a:p>
            <a:pPr marL="0" indent="0" algn="just">
              <a:buNone/>
            </a:pPr>
            <a:r>
              <a:rPr lang="de-DE" sz="1600" b="1" dirty="0" smtClean="0"/>
              <a:t>An </a:t>
            </a:r>
            <a:r>
              <a:rPr lang="de-DE" sz="1600" b="1" dirty="0"/>
              <a:t>den  Zugangstüren des TVS gut sichtbar angebracht findet sich jeweils eine Warn- und Hinweistafel für diesen Gefahrenbereich. </a:t>
            </a:r>
            <a:r>
              <a:rPr lang="de-DE" sz="1600" b="1" dirty="0" smtClean="0"/>
              <a:t>Auf </a:t>
            </a:r>
            <a:r>
              <a:rPr lang="de-DE" sz="1600" b="1" dirty="0"/>
              <a:t>diesen Hinweistafeln sind die in diesem Bereich installierten Anlagen und Geräte, besondere Gefahrenquellen, spezielle Sicherheitseinrichtungen und der </a:t>
            </a:r>
            <a:r>
              <a:rPr lang="de-DE" sz="1600" b="1" dirty="0" smtClean="0"/>
              <a:t>sicherheitstechnisch </a:t>
            </a:r>
            <a:r>
              <a:rPr lang="de-DE" sz="1600" b="1" dirty="0"/>
              <a:t>Verantwortliche </a:t>
            </a:r>
            <a:r>
              <a:rPr lang="de-DE" sz="1600" b="1" dirty="0" smtClean="0"/>
              <a:t>(STV) </a:t>
            </a:r>
            <a:r>
              <a:rPr lang="de-DE" sz="1600" b="1" dirty="0"/>
              <a:t>im Detail benannt.</a:t>
            </a:r>
          </a:p>
          <a:p>
            <a:pPr marL="0" indent="0" algn="just">
              <a:buNone/>
            </a:pPr>
            <a:r>
              <a:rPr lang="de-DE" sz="1600" b="1" dirty="0"/>
              <a:t> </a:t>
            </a:r>
          </a:p>
          <a:p>
            <a:pPr marL="0" indent="0">
              <a:buNone/>
            </a:pPr>
            <a:endParaRPr lang="de-DE" sz="1600" b="1" dirty="0"/>
          </a:p>
          <a:p>
            <a:pPr marL="0" indent="0">
              <a:buNone/>
            </a:pPr>
            <a:endParaRPr lang="de-DE" sz="1600" b="1" dirty="0"/>
          </a:p>
        </p:txBody>
      </p:sp>
    </p:spTree>
    <p:extLst>
      <p:ext uri="{BB962C8B-B14F-4D97-AF65-F5344CB8AC3E}">
        <p14:creationId xmlns:p14="http://schemas.microsoft.com/office/powerpoint/2010/main" val="4270374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rgbClr val="92D050"/>
          </a:solidFill>
        </p:spPr>
        <p:txBody>
          <a:bodyPr>
            <a:normAutofit/>
          </a:bodyPr>
          <a:lstStyle/>
          <a:p>
            <a:r>
              <a:rPr lang="de-DE" sz="3200" b="1" dirty="0"/>
              <a:t>Zugang und allgemeine Hinweise</a:t>
            </a:r>
          </a:p>
        </p:txBody>
      </p:sp>
      <p:sp>
        <p:nvSpPr>
          <p:cNvPr id="3" name="Inhaltsplatzhalter 2"/>
          <p:cNvSpPr>
            <a:spLocks noGrp="1"/>
          </p:cNvSpPr>
          <p:nvPr>
            <p:ph idx="1"/>
          </p:nvPr>
        </p:nvSpPr>
        <p:spPr>
          <a:xfrm>
            <a:off x="395536" y="980728"/>
            <a:ext cx="8301608" cy="5112568"/>
          </a:xfrm>
          <a:solidFill>
            <a:schemeClr val="bg1">
              <a:alpha val="80000"/>
            </a:schemeClr>
          </a:solidFill>
        </p:spPr>
        <p:txBody>
          <a:bodyPr>
            <a:noAutofit/>
          </a:bodyPr>
          <a:lstStyle/>
          <a:p>
            <a:pPr marL="0" indent="0" algn="just">
              <a:buNone/>
            </a:pPr>
            <a:r>
              <a:rPr lang="de-DE" sz="1800" b="1" dirty="0" smtClean="0"/>
              <a:t>Nach Öffnung der Sperrbereiche handelt es sich weiterhin um Kontrollbereiche und abgeschlossene elektrische Betriebsstätten (AEB). Außerdem können einzelne Bereiche innerhalb der AEB weiterhin lokal abgesperrt bleiben. Neben der speziellen AEB-Unterweisung für den betroffenen Bereich (z. B. diese Unterweisung), gelten die hierfür festgelegten Sicherheits-Regelungen aus der Unterweisung Sicherheit und Strahlenschutz, AEB Beschleuniger und der allgemeinen Sicherheitsbelehrung.</a:t>
            </a:r>
          </a:p>
          <a:p>
            <a:pPr marL="0" indent="0" algn="just">
              <a:buNone/>
            </a:pPr>
            <a:r>
              <a:rPr lang="de-DE" sz="1800" b="1" dirty="0" smtClean="0"/>
              <a:t> </a:t>
            </a:r>
          </a:p>
          <a:p>
            <a:pPr marL="0" indent="0" algn="just">
              <a:buNone/>
            </a:pPr>
            <a:r>
              <a:rPr lang="de-DE" sz="1800" b="1" dirty="0" smtClean="0"/>
              <a:t>Fluchtwege sind durch die entsprechende Beschilderung ausgewiesen. </a:t>
            </a:r>
          </a:p>
          <a:p>
            <a:pPr marL="0" indent="0" algn="just">
              <a:buNone/>
            </a:pPr>
            <a:r>
              <a:rPr lang="de-DE" sz="1800" b="1" dirty="0" smtClean="0"/>
              <a:t> </a:t>
            </a:r>
          </a:p>
          <a:p>
            <a:pPr marL="0" indent="0" algn="just">
              <a:buNone/>
            </a:pPr>
            <a:r>
              <a:rPr lang="de-DE" sz="1800" b="1" dirty="0" smtClean="0"/>
              <a:t>An verschiedenen Stellen sind Erste-Hilfe-Kästen und Feuerlöscher angebracht. Beim Schließen der Kontrollbereiche und vor der Wiederinbetriebnahme mit Strahl wird der Unilac-Tunnel von Mitarbeitern der Abteilung Sicherheit und Strahlenschutz (St) nach Personen abgesucht. Darüber hinaus ertönt ein </a:t>
            </a:r>
            <a:r>
              <a:rPr lang="de-DE" sz="1800" b="1" dirty="0" err="1" smtClean="0"/>
              <a:t>Alarmton</a:t>
            </a:r>
            <a:r>
              <a:rPr lang="de-DE" sz="1800" b="1" dirty="0" smtClean="0"/>
              <a:t> nach Beendigung des </a:t>
            </a:r>
            <a:r>
              <a:rPr lang="de-DE" sz="1800" b="1" dirty="0" err="1" smtClean="0"/>
              <a:t>Absuchvorganges</a:t>
            </a:r>
            <a:r>
              <a:rPr lang="de-DE" sz="1800" b="1" dirty="0" smtClean="0"/>
              <a:t>. Bei Betätigung eines der im Unilac-Tunnel angebrachten Notausschalter werden sämtliche technischen Systeme spannungsfrei geschaltet. Das gilt auch für die Vakuumpumpen, welche in das Notaussystem integriert sind. Einzige Ausnahme ist die Notbeleuchtung!</a:t>
            </a:r>
            <a:endParaRPr lang="de-DE" sz="1800" b="1" dirty="0"/>
          </a:p>
          <a:p>
            <a:pPr marL="0" indent="0" algn="just">
              <a:buNone/>
            </a:pPr>
            <a:endParaRPr lang="de-DE" sz="1800" b="1" dirty="0"/>
          </a:p>
        </p:txBody>
      </p:sp>
    </p:spTree>
    <p:extLst>
      <p:ext uri="{BB962C8B-B14F-4D97-AF65-F5344CB8AC3E}">
        <p14:creationId xmlns:p14="http://schemas.microsoft.com/office/powerpoint/2010/main" val="2667287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94122"/>
          </a:xfrm>
          <a:solidFill>
            <a:srgbClr val="FF0000">
              <a:alpha val="50000"/>
            </a:srgbClr>
          </a:solidFill>
        </p:spPr>
        <p:txBody>
          <a:bodyPr>
            <a:noAutofit/>
          </a:bodyPr>
          <a:lstStyle/>
          <a:p>
            <a:r>
              <a:rPr lang="de-DE" sz="3200" b="1" dirty="0"/>
              <a:t>Verbindliche </a:t>
            </a:r>
            <a:r>
              <a:rPr lang="de-DE" sz="3200" b="1" dirty="0" smtClean="0"/>
              <a:t>Zugangsregelung für die </a:t>
            </a:r>
            <a:r>
              <a:rPr lang="de-DE" sz="3200" b="1" dirty="0" err="1" smtClean="0"/>
              <a:t>Linac</a:t>
            </a:r>
            <a:r>
              <a:rPr lang="de-DE" sz="3200" b="1" dirty="0" smtClean="0"/>
              <a:t> Sicherheitsbereiche</a:t>
            </a:r>
            <a:endParaRPr lang="de-DE" sz="3200" b="1" dirty="0"/>
          </a:p>
        </p:txBody>
      </p:sp>
      <p:sp>
        <p:nvSpPr>
          <p:cNvPr id="3" name="Inhaltsplatzhalter 2"/>
          <p:cNvSpPr>
            <a:spLocks noGrp="1"/>
          </p:cNvSpPr>
          <p:nvPr>
            <p:ph idx="1"/>
          </p:nvPr>
        </p:nvSpPr>
        <p:spPr>
          <a:xfrm>
            <a:off x="467544" y="1340768"/>
            <a:ext cx="8229600" cy="5328592"/>
          </a:xfrm>
          <a:solidFill>
            <a:schemeClr val="bg1">
              <a:alpha val="80000"/>
            </a:schemeClr>
          </a:solidFill>
        </p:spPr>
        <p:txBody>
          <a:bodyPr>
            <a:noAutofit/>
          </a:bodyPr>
          <a:lstStyle/>
          <a:p>
            <a:pPr marL="0" indent="0">
              <a:buNone/>
            </a:pPr>
            <a:r>
              <a:rPr lang="de-DE" sz="1800" dirty="0"/>
              <a:t>Alle </a:t>
            </a:r>
            <a:r>
              <a:rPr lang="de-DE" sz="1800" dirty="0" smtClean="0"/>
              <a:t>Personen, </a:t>
            </a:r>
            <a:r>
              <a:rPr lang="de-DE" sz="1800" dirty="0"/>
              <a:t>welche </a:t>
            </a:r>
            <a:r>
              <a:rPr lang="de-DE" sz="1800" dirty="0" smtClean="0"/>
              <a:t>in den </a:t>
            </a:r>
            <a:r>
              <a:rPr lang="de-DE" sz="1800" dirty="0" err="1"/>
              <a:t>Linac</a:t>
            </a:r>
            <a:r>
              <a:rPr lang="de-DE" sz="1800" dirty="0"/>
              <a:t> </a:t>
            </a:r>
            <a:r>
              <a:rPr lang="de-DE" sz="1800" dirty="0" smtClean="0"/>
              <a:t>Sicherheitsbereichen arbeiten, müssen folgende vier Sicherheitsunterweisungen absolviert haben:</a:t>
            </a:r>
          </a:p>
          <a:p>
            <a:r>
              <a:rPr lang="de-DE" sz="1800" b="1" dirty="0" smtClean="0"/>
              <a:t>Allgemeine Sicherheitsunterweisung</a:t>
            </a:r>
          </a:p>
          <a:p>
            <a:r>
              <a:rPr lang="de-DE" sz="1800" b="1" dirty="0" smtClean="0"/>
              <a:t>Allgemeine Strahlenschutzunterweisung</a:t>
            </a:r>
          </a:p>
          <a:p>
            <a:r>
              <a:rPr lang="de-DE" sz="1800" b="1" dirty="0"/>
              <a:t>Unterweisung für den Zutritt zu den AEB der </a:t>
            </a:r>
            <a:r>
              <a:rPr lang="de-DE" sz="1800" b="1" dirty="0" smtClean="0"/>
              <a:t>Beschleuniger</a:t>
            </a:r>
          </a:p>
          <a:p>
            <a:r>
              <a:rPr lang="de-DE" sz="1800" b="1" dirty="0"/>
              <a:t>LINAC: Sicherheitsunterweisung </a:t>
            </a:r>
            <a:r>
              <a:rPr lang="de-DE" sz="1800" b="1" dirty="0" smtClean="0"/>
              <a:t>Linearbeschleuniger (diese Unterweisung)</a:t>
            </a:r>
          </a:p>
          <a:p>
            <a:pPr marL="0" indent="0" algn="just">
              <a:buNone/>
            </a:pPr>
            <a:endParaRPr lang="de-DE" sz="1800" dirty="0" smtClean="0"/>
          </a:p>
          <a:p>
            <a:pPr marL="0" indent="0" algn="just">
              <a:buNone/>
            </a:pPr>
            <a:r>
              <a:rPr lang="de-DE" sz="1800" dirty="0" smtClean="0"/>
              <a:t>Die Erstunterweisung </a:t>
            </a:r>
            <a:r>
              <a:rPr lang="de-DE" sz="1800" dirty="0"/>
              <a:t>für die </a:t>
            </a:r>
            <a:r>
              <a:rPr lang="de-DE" sz="1800" dirty="0" err="1" smtClean="0"/>
              <a:t>Linac</a:t>
            </a:r>
            <a:r>
              <a:rPr lang="de-DE" sz="1800" dirty="0" smtClean="0"/>
              <a:t> Sicherheitsbereiche ist dabei zwingend </a:t>
            </a:r>
            <a:r>
              <a:rPr lang="de-DE" sz="1800" dirty="0"/>
              <a:t>eine mündliche </a:t>
            </a:r>
            <a:r>
              <a:rPr lang="de-DE" sz="1800" dirty="0" smtClean="0"/>
              <a:t>Sicherheitsbelehrung. </a:t>
            </a:r>
            <a:r>
              <a:rPr lang="de-DE" sz="1800" dirty="0"/>
              <a:t>Diese mündliche Erst-Belehrung muss dann jährlich wiederholt werden. Diese Wiederholung kann online erfolgen. </a:t>
            </a:r>
            <a:r>
              <a:rPr lang="de-DE" sz="1800" dirty="0" smtClean="0"/>
              <a:t>Da </a:t>
            </a:r>
            <a:r>
              <a:rPr lang="de-DE" sz="1800" dirty="0"/>
              <a:t>diese Bereiche ausnahmslos </a:t>
            </a:r>
            <a:r>
              <a:rPr lang="de-DE" sz="1800" dirty="0" smtClean="0"/>
              <a:t>AEBs sind, </a:t>
            </a:r>
            <a:r>
              <a:rPr lang="de-DE" sz="1800" dirty="0"/>
              <a:t>muss die </a:t>
            </a:r>
            <a:r>
              <a:rPr lang="de-DE" sz="1800" dirty="0" smtClean="0"/>
              <a:t>Person außerdem </a:t>
            </a:r>
            <a:r>
              <a:rPr lang="de-DE" sz="1800" dirty="0"/>
              <a:t>im Besitz eines 382er </a:t>
            </a:r>
            <a:r>
              <a:rPr lang="de-DE" sz="1800" dirty="0" smtClean="0"/>
              <a:t>AEB-Schlüssels </a:t>
            </a:r>
            <a:r>
              <a:rPr lang="de-DE" sz="1800" dirty="0"/>
              <a:t>sein, bzw. von einem zugangsberechtigten Schlüsselinhaber begleitet und betreut werden</a:t>
            </a:r>
            <a:r>
              <a:rPr lang="de-DE" sz="1800" dirty="0" smtClean="0"/>
              <a:t>.</a:t>
            </a:r>
          </a:p>
          <a:p>
            <a:pPr marL="0" indent="0" algn="just">
              <a:buNone/>
            </a:pPr>
            <a:r>
              <a:rPr lang="de-DE" sz="1800" dirty="0"/>
              <a:t> </a:t>
            </a:r>
          </a:p>
          <a:p>
            <a:pPr marL="0" indent="0">
              <a:buNone/>
            </a:pPr>
            <a:r>
              <a:rPr lang="de-DE" sz="1800" b="1" dirty="0" smtClean="0"/>
              <a:t>Zugangswünsche </a:t>
            </a:r>
            <a:r>
              <a:rPr lang="de-DE" sz="1800" b="1" dirty="0"/>
              <a:t>in </a:t>
            </a:r>
            <a:r>
              <a:rPr lang="de-DE" sz="1800" b="1" dirty="0" smtClean="0"/>
              <a:t>die </a:t>
            </a:r>
            <a:r>
              <a:rPr lang="de-DE" sz="1800" b="1" dirty="0"/>
              <a:t>betroffenen </a:t>
            </a:r>
            <a:r>
              <a:rPr lang="de-DE" sz="1800" b="1" dirty="0" smtClean="0"/>
              <a:t>Bereiche werden unterschieden in:</a:t>
            </a:r>
          </a:p>
          <a:p>
            <a:r>
              <a:rPr lang="de-DE" sz="1800" dirty="0" err="1" smtClean="0"/>
              <a:t>Shutdownarbeiten</a:t>
            </a:r>
            <a:r>
              <a:rPr lang="de-DE" sz="1800" dirty="0" smtClean="0"/>
              <a:t> / planbar mit langem Vorlauf, oder</a:t>
            </a:r>
          </a:p>
          <a:p>
            <a:r>
              <a:rPr lang="de-DE" sz="1800" dirty="0" smtClean="0"/>
              <a:t>spontane Arbeiten im laufenden Betrieb / Rufbereitschaftseinsätze.</a:t>
            </a:r>
            <a:endParaRPr lang="de-DE" sz="1800" dirty="0"/>
          </a:p>
        </p:txBody>
      </p:sp>
    </p:spTree>
    <p:extLst>
      <p:ext uri="{BB962C8B-B14F-4D97-AF65-F5344CB8AC3E}">
        <p14:creationId xmlns:p14="http://schemas.microsoft.com/office/powerpoint/2010/main" val="2546527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a:solidFill>
            <a:srgbClr val="FF0000">
              <a:alpha val="50000"/>
            </a:srgbClr>
          </a:solidFill>
        </p:spPr>
        <p:txBody>
          <a:bodyPr>
            <a:noAutofit/>
          </a:bodyPr>
          <a:lstStyle/>
          <a:p>
            <a:r>
              <a:rPr lang="de-DE" sz="3200" b="1" dirty="0" err="1" smtClean="0"/>
              <a:t>Shutdownarbeiten</a:t>
            </a:r>
            <a:r>
              <a:rPr lang="de-DE" sz="3200" b="1" dirty="0" smtClean="0"/>
              <a:t> I</a:t>
            </a:r>
            <a:endParaRPr lang="de-DE" sz="3200" b="1" dirty="0"/>
          </a:p>
        </p:txBody>
      </p:sp>
      <p:sp>
        <p:nvSpPr>
          <p:cNvPr id="3" name="Inhaltsplatzhalter 2"/>
          <p:cNvSpPr>
            <a:spLocks noGrp="1"/>
          </p:cNvSpPr>
          <p:nvPr>
            <p:ph idx="1"/>
          </p:nvPr>
        </p:nvSpPr>
        <p:spPr>
          <a:xfrm>
            <a:off x="385192" y="908720"/>
            <a:ext cx="8363272" cy="5760640"/>
          </a:xfrm>
          <a:solidFill>
            <a:schemeClr val="bg1">
              <a:alpha val="80000"/>
            </a:schemeClr>
          </a:solidFill>
        </p:spPr>
        <p:txBody>
          <a:bodyPr>
            <a:noAutofit/>
          </a:bodyPr>
          <a:lstStyle/>
          <a:p>
            <a:pPr marL="0" indent="0">
              <a:buNone/>
            </a:pPr>
            <a:r>
              <a:rPr lang="de-DE" sz="2000" b="1" dirty="0"/>
              <a:t>Folgende</a:t>
            </a:r>
            <a:r>
              <a:rPr lang="de-DE" sz="1800" b="1" dirty="0"/>
              <a:t> Prozedur muss für </a:t>
            </a:r>
            <a:r>
              <a:rPr lang="de-DE" sz="1800" b="1" dirty="0" err="1" smtClean="0"/>
              <a:t>Shutdownarbeiten</a:t>
            </a:r>
            <a:r>
              <a:rPr lang="de-DE" sz="1800" b="1" dirty="0" smtClean="0"/>
              <a:t> </a:t>
            </a:r>
            <a:r>
              <a:rPr lang="de-DE" sz="1800" b="1" dirty="0"/>
              <a:t>im </a:t>
            </a:r>
            <a:r>
              <a:rPr lang="de-DE" sz="1800" b="1" dirty="0" err="1" smtClean="0"/>
              <a:t>Unilactunnel</a:t>
            </a:r>
            <a:r>
              <a:rPr lang="de-DE" sz="1800" b="1" dirty="0" smtClean="0"/>
              <a:t> </a:t>
            </a:r>
            <a:r>
              <a:rPr lang="de-DE" sz="1800" b="1" dirty="0"/>
              <a:t>eingehalten werden</a:t>
            </a:r>
            <a:r>
              <a:rPr lang="de-DE" sz="1800" b="1" dirty="0" smtClean="0"/>
              <a:t>:</a:t>
            </a:r>
          </a:p>
          <a:p>
            <a:pPr marL="457200" algn="just">
              <a:buFont typeface="+mj-lt"/>
              <a:buAutoNum type="arabicPeriod"/>
            </a:pPr>
            <a:r>
              <a:rPr lang="de-DE" sz="1800" dirty="0" smtClean="0"/>
              <a:t>Anmeldung </a:t>
            </a:r>
            <a:r>
              <a:rPr lang="de-DE" sz="1800" dirty="0"/>
              <a:t>der Arbeit über das Formular "Arbeitsantrag" beim </a:t>
            </a:r>
            <a:r>
              <a:rPr lang="de-DE" sz="1800" dirty="0" smtClean="0"/>
              <a:t>STV. </a:t>
            </a:r>
            <a:r>
              <a:rPr lang="de-DE" sz="1800" dirty="0"/>
              <a:t>Das Formular ist im Sekretariat des Bereichs Beschleuniger oder im </a:t>
            </a:r>
            <a:r>
              <a:rPr lang="de-DE" sz="1800" dirty="0" smtClean="0"/>
              <a:t>Intranet </a:t>
            </a:r>
            <a:r>
              <a:rPr lang="de-DE" sz="1800" dirty="0"/>
              <a:t>zu beziehen </a:t>
            </a:r>
            <a:r>
              <a:rPr lang="de-DE" sz="1800" dirty="0" smtClean="0"/>
              <a:t>(</a:t>
            </a:r>
            <a:r>
              <a:rPr lang="de-DE" sz="1800" dirty="0"/>
              <a:t>F.9 für GSI Mitarbeiter und F.17 für </a:t>
            </a:r>
            <a:r>
              <a:rPr lang="de-DE" sz="1800" dirty="0" smtClean="0"/>
              <a:t>Fremdfirmen).</a:t>
            </a:r>
          </a:p>
          <a:p>
            <a:pPr marL="514350" lvl="1" indent="0" algn="just">
              <a:buNone/>
            </a:pPr>
            <a:r>
              <a:rPr lang="de-DE" sz="1200" dirty="0" smtClean="0">
                <a:hlinkClick r:id="rId2"/>
              </a:rPr>
              <a:t>https</a:t>
            </a:r>
            <a:r>
              <a:rPr lang="de-DE" sz="1200" dirty="0">
                <a:hlinkClick r:id="rId2"/>
              </a:rPr>
              <a:t>://</a:t>
            </a:r>
            <a:r>
              <a:rPr lang="de-DE" sz="1200" dirty="0" smtClean="0">
                <a:hlinkClick r:id="rId2"/>
              </a:rPr>
              <a:t>www.gsi.de/work/organisation/stabsabteilungen_stellen/sicherheit_und_entsorgung/dokumente_formulare.htm</a:t>
            </a:r>
            <a:r>
              <a:rPr lang="de-DE" sz="1200" dirty="0" smtClean="0"/>
              <a:t> </a:t>
            </a:r>
            <a:r>
              <a:rPr lang="de-DE" sz="1800" dirty="0"/>
              <a:t>Der Eintrag der Arbeiten in den </a:t>
            </a:r>
            <a:r>
              <a:rPr lang="de-DE" sz="1800" dirty="0" err="1"/>
              <a:t>Shutdownplan</a:t>
            </a:r>
            <a:r>
              <a:rPr lang="de-DE" sz="1800" dirty="0"/>
              <a:t> entbindet nicht von der Pflicht die Arbeiten beim STV anzumelden. Im Falle der Beteiligung von Fremdfirmen muss ein Ansprechpartner aus der GSI benannt werden. Die Fremdfirmen müssen vor Beginn der Arbeiten in die Strahlenschutzüberwachung aufgenommen werden und an den entsprechenden Belehrungen teilgenommen haben. </a:t>
            </a:r>
          </a:p>
          <a:p>
            <a:pPr marL="457200" algn="just">
              <a:buFont typeface="+mj-lt"/>
              <a:buAutoNum type="arabicPeriod"/>
            </a:pPr>
            <a:r>
              <a:rPr lang="de-DE" sz="1800" dirty="0" smtClean="0"/>
              <a:t>Arbeitsanträge </a:t>
            </a:r>
            <a:r>
              <a:rPr lang="de-DE" sz="1800" dirty="0"/>
              <a:t>sind: </a:t>
            </a:r>
          </a:p>
          <a:p>
            <a:pPr lvl="2" algn="just"/>
            <a:r>
              <a:rPr lang="de-DE" sz="1800" dirty="0" smtClean="0"/>
              <a:t>Vollständig und sachlich richtig auszufüllen,</a:t>
            </a:r>
          </a:p>
          <a:p>
            <a:pPr lvl="2" algn="just"/>
            <a:r>
              <a:rPr lang="de-DE" sz="1800" dirty="0" smtClean="0"/>
              <a:t>beim zuständigen STV zur Genehmigung einzureichen,</a:t>
            </a:r>
          </a:p>
          <a:p>
            <a:pPr lvl="2" algn="just"/>
            <a:r>
              <a:rPr lang="de-DE" sz="1800" dirty="0" smtClean="0"/>
              <a:t>für jede Tätigkeit einzeln zu stellen (zusammengehörende Tätigkeiten dürfen zusammengefasst werden, bspw. Profilgittertausch, Pumpenwartung, Tausch Kühlwasserschläuche), und</a:t>
            </a:r>
          </a:p>
          <a:p>
            <a:pPr lvl="2" algn="just"/>
            <a:r>
              <a:rPr lang="de-DE" sz="1800" dirty="0" smtClean="0"/>
              <a:t>für jeden Bereich einzeln zu stellen (mind. die ersten drei Stellen der Nomenklatur, bei logischem Zusammenhang ist ein Zusammenfassen (bspw. UA1-UA4, TK2-TK7) möglich). </a:t>
            </a:r>
          </a:p>
          <a:p>
            <a:pPr marL="0" indent="0" algn="just">
              <a:buNone/>
            </a:pPr>
            <a:endParaRPr lang="de-DE" sz="1800" dirty="0"/>
          </a:p>
          <a:p>
            <a:endParaRPr lang="de-DE" sz="1800" dirty="0"/>
          </a:p>
        </p:txBody>
      </p:sp>
    </p:spTree>
    <p:extLst>
      <p:ext uri="{BB962C8B-B14F-4D97-AF65-F5344CB8AC3E}">
        <p14:creationId xmlns:p14="http://schemas.microsoft.com/office/powerpoint/2010/main" val="1817713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1954</Words>
  <Application>Microsoft Office PowerPoint</Application>
  <PresentationFormat>Bildschirmpräsentation (4:3)</PresentationFormat>
  <Paragraphs>281</Paragraphs>
  <Slides>33</Slides>
  <Notes>2</Notes>
  <HiddenSlides>3</HiddenSlides>
  <MMClips>0</MMClips>
  <ScaleCrop>false</ScaleCrop>
  <HeadingPairs>
    <vt:vector size="4" baseType="variant">
      <vt:variant>
        <vt:lpstr>Design</vt:lpstr>
      </vt:variant>
      <vt:variant>
        <vt:i4>1</vt:i4>
      </vt:variant>
      <vt:variant>
        <vt:lpstr>Folientitel</vt:lpstr>
      </vt:variant>
      <vt:variant>
        <vt:i4>33</vt:i4>
      </vt:variant>
    </vt:vector>
  </HeadingPairs>
  <TitlesOfParts>
    <vt:vector size="34" baseType="lpstr">
      <vt:lpstr>Larissa</vt:lpstr>
      <vt:lpstr>Sicherheitsbelehrung LINAC</vt:lpstr>
      <vt:lpstr>PowerPoint-Präsentation</vt:lpstr>
      <vt:lpstr>PowerPoint-Präsentation</vt:lpstr>
      <vt:lpstr>Die in diesem Dokument verwendeten Abkürzungen</vt:lpstr>
      <vt:lpstr>Übersicht Sicherheitsbereich LINAC</vt:lpstr>
      <vt:lpstr>Zugang und allgemeine Hinweise</vt:lpstr>
      <vt:lpstr>Zugang und allgemeine Hinweise</vt:lpstr>
      <vt:lpstr>Verbindliche Zugangsregelung für die Linac Sicherheitsbereiche</vt:lpstr>
      <vt:lpstr>Shutdownarbeiten I</vt:lpstr>
      <vt:lpstr>Shutdown Arbeiten II</vt:lpstr>
      <vt:lpstr>Arbeiten im laufenden Betrieb</vt:lpstr>
      <vt:lpstr>Verhalten im Notfall</vt:lpstr>
      <vt:lpstr>Und nun zur Begehung mit Zeit für Fragen</vt:lpstr>
      <vt:lpstr>PowerPoint-Präsentation</vt:lpstr>
      <vt:lpstr>HSI – LEBT (UR, UL, bis UH1)</vt:lpstr>
      <vt:lpstr>HLI – Bunker (UN3 bis UN5)</vt:lpstr>
      <vt:lpstr>HLI – 180° Strahlführung (UN5 bis UN7)</vt:lpstr>
      <vt:lpstr>HSI (UH1 bis UH4)</vt:lpstr>
      <vt:lpstr>Gasstripper (US1 bis US3)</vt:lpstr>
      <vt:lpstr>Poststripper Alvarez (UA1 bis UT2)</vt:lpstr>
      <vt:lpstr>Experimentierhalle EH (bis UXI,UY5,UZC ohne caves)</vt:lpstr>
      <vt:lpstr>Strahlführung M-zweig</vt:lpstr>
      <vt:lpstr>Strahlführung Transferkanal</vt:lpstr>
      <vt:lpstr>Verhaltensregeln  zur Gefahrenabwehr und Vermeidung I</vt:lpstr>
      <vt:lpstr>Verhaltensregeln  zur Gefahrenabwehr und Vermeidung II</vt:lpstr>
      <vt:lpstr>Verhalten in Kontrollbereichen</vt:lpstr>
      <vt:lpstr>Austausch und Ausbau von Beschleunigerkomponenten</vt:lpstr>
      <vt:lpstr>Gefahr durch elektrischen Strom </vt:lpstr>
      <vt:lpstr>Gefahr durch elektromagnetische Felder </vt:lpstr>
      <vt:lpstr>Gefahr durch Röntgenstrahlung </vt:lpstr>
      <vt:lpstr>Gefahr durch mechanische Einwirkung</vt:lpstr>
      <vt:lpstr>Gefahr durch Aktivierung </vt:lpstr>
      <vt:lpstr>Gefahr durch Komplexität und Zeitdruck</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Sicherheitsbelehrung LINAC</dc:title>
  <dc:creator>Maier, Michael Dr.</dc:creator>
  <cp:lastModifiedBy>Maier, Michael Dr.</cp:lastModifiedBy>
  <cp:revision>163</cp:revision>
  <cp:lastPrinted>2015-03-31T09:04:38Z</cp:lastPrinted>
  <dcterms:created xsi:type="dcterms:W3CDTF">2014-12-09T07:04:08Z</dcterms:created>
  <dcterms:modified xsi:type="dcterms:W3CDTF">2016-01-25T14:01:39Z</dcterms:modified>
</cp:coreProperties>
</file>