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59" r:id="rId2"/>
    <p:sldId id="258" r:id="rId3"/>
    <p:sldId id="262" r:id="rId4"/>
    <p:sldId id="263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304" r:id="rId16"/>
    <p:sldId id="272" r:id="rId17"/>
    <p:sldId id="273" r:id="rId18"/>
    <p:sldId id="275" r:id="rId19"/>
    <p:sldId id="278" r:id="rId20"/>
    <p:sldId id="274" r:id="rId21"/>
    <p:sldId id="277" r:id="rId22"/>
    <p:sldId id="276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9" r:id="rId33"/>
    <p:sldId id="293" r:id="rId34"/>
    <p:sldId id="294" r:id="rId35"/>
    <p:sldId id="299" r:id="rId36"/>
    <p:sldId id="290" r:id="rId37"/>
    <p:sldId id="296" r:id="rId38"/>
    <p:sldId id="295" r:id="rId39"/>
    <p:sldId id="297" r:id="rId40"/>
    <p:sldId id="308" r:id="rId41"/>
    <p:sldId id="300" r:id="rId42"/>
    <p:sldId id="302" r:id="rId43"/>
    <p:sldId id="301" r:id="rId44"/>
    <p:sldId id="305" r:id="rId45"/>
    <p:sldId id="287" r:id="rId46"/>
    <p:sldId id="306" r:id="rId47"/>
    <p:sldId id="307" r:id="rId48"/>
  </p:sldIdLst>
  <p:sldSz cx="10080625" cy="7559675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8000"/>
    <a:srgbClr val="FF5050"/>
    <a:srgbClr val="0033CC"/>
    <a:srgbClr val="000099"/>
    <a:srgbClr val="990000"/>
    <a:srgbClr val="6699FF"/>
    <a:srgbClr val="0066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 varScale="1">
        <p:scale>
          <a:sx n="101" d="100"/>
          <a:sy n="101" d="100"/>
        </p:scale>
        <p:origin x="-1506" y="-10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Arial" pitchFamily="2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Arial" pitchFamily="2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Arial" pitchFamily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FCE5FA2B-FE2C-4560-B3BC-583124D7C537}" type="slidenum">
              <a:t>‹Nr.›</a:t>
            </a:fld>
            <a:endParaRPr lang="en-GB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44256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" name="Kopfzeilenplatzhalt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GB" sz="1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Datumsplatzhalt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GB" sz="1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n-GB" sz="1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n-GB" sz="1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fld id="{F699EC1E-4758-4EE5-8935-BBC31E53BB76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526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en-GB" sz="2000" b="0" i="0" u="none" strike="noStrike" kern="1200">
        <a:ln>
          <a:noFill/>
        </a:ln>
        <a:latin typeface="Arial" pitchFamily="18"/>
        <a:ea typeface="SimSun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390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32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8490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6875" y="1176338"/>
            <a:ext cx="4686300" cy="59878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35575" y="1176338"/>
            <a:ext cx="4686300" cy="59878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513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882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933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3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432224" y="-360"/>
            <a:ext cx="7056360" cy="75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FFFFFF"/>
              </a:buClr>
              <a:buSzPct val="100000"/>
              <a:buFont typeface="Arial" pitchFamily="34"/>
              <a:buNone/>
            </a:defPPr>
            <a:lvl1pPr lvl="0">
              <a:buClr>
                <a:srgbClr val="FFFFFF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396720" y="1176120"/>
            <a:ext cx="9525240" cy="598809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342720" marR="0" lvl="0" indent="-342720" algn="l" hangingPunct="0">
              <a:spcBef>
                <a:spcPts val="1236"/>
              </a:spcBef>
              <a:spcAft>
                <a:spcPts val="0"/>
              </a:spcAft>
              <a:buSzPts val="919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GB" sz="243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Gothic" pitchFamily="2"/>
                <a:cs typeface="Arial" pitchFamily="2"/>
              </a:defRPr>
            </a:defPPr>
            <a:lvl1pPr marL="342720" marR="0" lvl="0" indent="-342720" algn="l" hangingPunct="0">
              <a:spcBef>
                <a:spcPts val="1236"/>
              </a:spcBef>
              <a:spcAft>
                <a:spcPts val="0"/>
              </a:spcAft>
              <a:buSzPts val="919"/>
              <a:buBlip>
                <a:blip r:embed="rId9"/>
              </a:buBlip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GB" sz="243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Gothic" pitchFamily="2"/>
                <a:cs typeface="Arial" pitchFamily="2"/>
              </a:defRPr>
            </a:lvl1pPr>
            <a:lvl2pPr marL="742680" marR="0" lvl="1" indent="-285480" algn="l" hangingPunct="0">
              <a:spcBef>
                <a:spcPts val="1233"/>
              </a:spcBef>
              <a:spcAft>
                <a:spcPts val="0"/>
              </a:spcAft>
              <a:buClr>
                <a:srgbClr val="013469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GB" sz="198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Gothic" pitchFamily="2"/>
                <a:cs typeface="Arial" pitchFamily="2"/>
              </a:defRPr>
            </a:lvl2pPr>
            <a:lvl3pPr marL="1143000" marR="0" lvl="2" indent="-228600" algn="l" hangingPunct="0">
              <a:spcBef>
                <a:spcPts val="1233"/>
              </a:spcBef>
              <a:spcAft>
                <a:spcPts val="0"/>
              </a:spcAft>
              <a:buClr>
                <a:srgbClr val="013469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GB" sz="198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Gothic" pitchFamily="2"/>
                <a:cs typeface="Arial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GB" sz="198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Gothic" pitchFamily="2"/>
                <a:cs typeface="Arial" pitchFamily="2"/>
              </a:defRPr>
            </a:lvl4pPr>
            <a:lvl5pPr marL="2057400" marR="0" lvl="4" indent="-228600" algn="l" hangingPunct="0">
              <a:lnSpc>
                <a:spcPct val="100000"/>
              </a:lnSpc>
              <a:spcBef>
                <a:spcPts val="123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198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Gothic" pitchFamily="2"/>
                <a:cs typeface="Arial" pitchFamily="2"/>
              </a:defRPr>
            </a:lvl5pPr>
            <a:lvl6pPr marL="2057400" marR="0" lvl="5" indent="-228600" algn="l" hangingPunct="0">
              <a:lnSpc>
                <a:spcPct val="100000"/>
              </a:lnSpc>
              <a:spcBef>
                <a:spcPts val="123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198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Gothic" pitchFamily="2"/>
                <a:cs typeface="Arial" pitchFamily="2"/>
              </a:defRPr>
            </a:lvl6pPr>
            <a:lvl7pPr marL="2057400" marR="0" lvl="6" indent="-228600" algn="l" hangingPunct="0">
              <a:lnSpc>
                <a:spcPct val="100000"/>
              </a:lnSpc>
              <a:spcBef>
                <a:spcPts val="123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198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Gothic" pitchFamily="2"/>
                <a:cs typeface="Arial" pitchFamily="2"/>
              </a:defRPr>
            </a:lvl7pPr>
            <a:lvl8pPr marL="2057400" marR="0" lvl="7" indent="-228600" algn="l" hangingPunct="0">
              <a:lnSpc>
                <a:spcPct val="100000"/>
              </a:lnSpc>
              <a:spcBef>
                <a:spcPts val="123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198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Gothic" pitchFamily="2"/>
                <a:cs typeface="Arial" pitchFamily="2"/>
              </a:defRPr>
            </a:lvl8pPr>
            <a:lvl9pPr marL="1944000" marR="0" lvl="8" indent="-216000" algn="l" hangingPunct="0">
              <a:lnSpc>
                <a:spcPct val="100000"/>
              </a:lnSpc>
              <a:spcBef>
                <a:spcPts val="1233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198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Gothic" pitchFamily="2"/>
                <a:cs typeface="Arial" pitchFamily="2"/>
              </a:defRPr>
            </a:lvl9pPr>
          </a:lstStyle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5"/>
            <a:r>
              <a:rPr lang="en-GB"/>
              <a:t>Sixth Outline Level</a:t>
            </a:r>
          </a:p>
          <a:p>
            <a:pPr lvl="6"/>
            <a:r>
              <a:rPr lang="en-GB"/>
              <a:t>Seventh Outline Level</a:t>
            </a:r>
          </a:p>
          <a:p>
            <a:pPr lvl="7"/>
            <a:r>
              <a:rPr lang="en-GB"/>
              <a:t>Eighth Outline Level</a:t>
            </a:r>
          </a:p>
          <a:p>
            <a:pPr lvl="8"/>
            <a:r>
              <a:rPr lang="en-GB"/>
              <a:t>Ninth Outline Level</a:t>
            </a:r>
          </a:p>
        </p:txBody>
      </p:sp>
      <p:sp>
        <p:nvSpPr>
          <p:cNvPr id="4" name="Freihandform 3"/>
          <p:cNvSpPr/>
          <p:nvPr/>
        </p:nvSpPr>
        <p:spPr>
          <a:xfrm>
            <a:off x="18360" y="653400"/>
            <a:ext cx="6458760" cy="6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0080"/>
          </a:solidFill>
          <a:ln>
            <a:noFill/>
            <a:prstDash val="solid"/>
          </a:ln>
        </p:spPr>
        <p:txBody>
          <a:bodyPr lIns="0" tIns="0" rIns="0" bIns="0" anchor="ctr" anchorCtr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i="0" u="none" strike="noStrike" baseline="0">
              <a:solidFill>
                <a:srgbClr val="000000"/>
              </a:solidFill>
              <a:latin typeface="Arial" pitchFamily="34"/>
              <a:ea typeface="Arial" pitchFamily="2"/>
              <a:cs typeface="Tahoma" pitchFamily="2"/>
            </a:endParaRPr>
          </a:p>
        </p:txBody>
      </p:sp>
      <p:sp>
        <p:nvSpPr>
          <p:cNvPr id="5" name="Freihandform 4"/>
          <p:cNvSpPr/>
          <p:nvPr/>
        </p:nvSpPr>
        <p:spPr>
          <a:xfrm>
            <a:off x="18360" y="772920"/>
            <a:ext cx="5773320" cy="6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0080"/>
          </a:solidFill>
          <a:ln>
            <a:noFill/>
            <a:prstDash val="solid"/>
          </a:ln>
        </p:spPr>
        <p:txBody>
          <a:bodyPr lIns="0" tIns="0" rIns="0" bIns="0" anchor="ctr" anchorCtr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i="0" u="none" strike="noStrike" baseline="0">
              <a:solidFill>
                <a:srgbClr val="000000"/>
              </a:solidFill>
              <a:latin typeface="Arial" pitchFamily="34"/>
              <a:ea typeface="Arial" pitchFamily="2"/>
              <a:cs typeface="Tahoma" pitchFamily="2"/>
            </a:endParaRP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2"/>
          </p:nvPr>
        </p:nvSpPr>
        <p:spPr>
          <a:xfrm>
            <a:off x="504825" y="7213319"/>
            <a:ext cx="2351088" cy="1955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3444875" y="7213319"/>
            <a:ext cx="3190875" cy="195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7224713" y="7213319"/>
            <a:ext cx="2352675" cy="195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C5760-1C9D-4BB3-B914-B3430A6C9EDB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/>
  <p:txStyles>
    <p:titleStyle>
      <a:lvl1pPr marL="0" marR="0" lvl="0" indent="0" algn="l" rtl="0" hangingPunct="0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726839" algn="l"/>
          <a:tab pos="1454040" algn="l"/>
          <a:tab pos="2180880" algn="l"/>
          <a:tab pos="2908080" algn="l"/>
          <a:tab pos="3635279" algn="l"/>
          <a:tab pos="4362120" algn="l"/>
          <a:tab pos="5089319" algn="l"/>
          <a:tab pos="5816520" algn="l"/>
          <a:tab pos="6543360" algn="l"/>
          <a:tab pos="7270560" algn="l"/>
          <a:tab pos="7997760" algn="l"/>
          <a:tab pos="8724600" algn="l"/>
          <a:tab pos="9451800" algn="l"/>
          <a:tab pos="10179000" algn="l"/>
          <a:tab pos="10905840" algn="l"/>
        </a:tabLst>
        <a:defRPr lang="en-GB" sz="3110" b="1" i="0" u="none" strike="noStrike" baseline="0">
          <a:ln>
            <a:noFill/>
          </a:ln>
          <a:solidFill>
            <a:srgbClr val="000080"/>
          </a:solidFill>
          <a:latin typeface="Arial" pitchFamily="34"/>
          <a:ea typeface="Gothic" pitchFamily="2"/>
          <a:cs typeface="Arial" pitchFamily="2"/>
        </a:defRPr>
      </a:lvl1pPr>
    </p:titleStyle>
    <p:bodyStyle>
      <a:lvl1pPr marL="0" marR="0" lvl="0" indent="0" rtl="0">
        <a:buSzPts val="919"/>
        <a:buBlip>
          <a:blip r:embed="rId9"/>
        </a:buBlip>
        <a:defRPr lang="en-GB"/>
      </a:lvl1pPr>
      <a:lvl2pPr marL="0" marR="0" lvl="1" indent="0" rtl="0">
        <a:buClr>
          <a:srgbClr val="013469"/>
        </a:buClr>
        <a:buSzPct val="100000"/>
        <a:buFont typeface="Arial" pitchFamily="34"/>
        <a:buChar char="–"/>
        <a:defRPr lang="en-GB"/>
      </a:lvl2pPr>
      <a:lvl3pPr marL="0" marR="0" lvl="2" indent="0" rtl="0">
        <a:buClr>
          <a:srgbClr val="013469"/>
        </a:buClr>
        <a:buSzPct val="100000"/>
        <a:buFont typeface="Arial" pitchFamily="34"/>
        <a:buChar char="•"/>
        <a:defRPr lang="en-GB"/>
      </a:lvl3pPr>
      <a:lvl4pPr marL="0" marR="0" lvl="3" indent="0" rtl="0">
        <a:buClr>
          <a:srgbClr val="000000"/>
        </a:buClr>
        <a:buSzPct val="100000"/>
        <a:buFont typeface="Arial" pitchFamily="34"/>
        <a:buChar char="–"/>
        <a:defRPr lang="en-GB"/>
      </a:lvl4pPr>
      <a:lvl5pPr marL="0" marR="0" lvl="4" indent="0" rtl="0">
        <a:buClr>
          <a:srgbClr val="000000"/>
        </a:buClr>
        <a:buSzPct val="100000"/>
        <a:buFont typeface="Arial" pitchFamily="34"/>
        <a:buChar char="»"/>
        <a:defRPr lang="en-GB"/>
      </a:lvl5pPr>
      <a:lvl6pPr marL="0" marR="0" lvl="5" indent="0" rtl="0">
        <a:buClr>
          <a:srgbClr val="000000"/>
        </a:buClr>
        <a:buSzPct val="100000"/>
        <a:buFont typeface="Arial" pitchFamily="34"/>
        <a:buChar char="»"/>
        <a:defRPr lang="en-GB"/>
      </a:lvl6pPr>
      <a:lvl7pPr marL="0" marR="0" lvl="6" indent="0" rtl="0">
        <a:buClr>
          <a:srgbClr val="000000"/>
        </a:buClr>
        <a:buSzPct val="100000"/>
        <a:buFont typeface="Arial" pitchFamily="34"/>
        <a:buChar char="»"/>
        <a:defRPr lang="en-GB"/>
      </a:lvl7pPr>
      <a:lvl8pPr marL="0" marR="0" lvl="7" indent="0" rtl="0">
        <a:buClr>
          <a:srgbClr val="000000"/>
        </a:buClr>
        <a:buSzPct val="100000"/>
        <a:buFont typeface="Arial" pitchFamily="34"/>
        <a:buChar char="»"/>
        <a:defRPr lang="en-GB"/>
      </a:lvl8pPr>
      <a:lvl9pPr marL="0" marR="0" lvl="8" indent="0" rtl="0">
        <a:buSzPct val="45000"/>
        <a:buFont typeface="StarSymbol"/>
        <a:buChar char="●"/>
        <a:defRPr lang="en-GB"/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1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Introduction to Accelerator Physics</a:t>
            </a:r>
            <a:endParaRPr lang="de-DE" dirty="0"/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D. Ondreka, GSI</a:t>
            </a:r>
          </a:p>
          <a:p>
            <a:r>
              <a:rPr lang="en-US" dirty="0" smtClean="0"/>
              <a:t>Operator Training 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333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Relativity: Mass and Energy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 and energy are equivalent</a:t>
            </a:r>
          </a:p>
          <a:p>
            <a:endParaRPr lang="en-US" dirty="0"/>
          </a:p>
          <a:p>
            <a:r>
              <a:rPr lang="en-US" dirty="0" smtClean="0"/>
              <a:t>What’s the energy of a mass unit?</a:t>
            </a:r>
          </a:p>
          <a:p>
            <a:pPr lvl="1"/>
            <a:r>
              <a:rPr lang="en-US" dirty="0" smtClean="0"/>
              <a:t>speed of light (constant of nature):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energy of 1u:</a:t>
            </a:r>
          </a:p>
          <a:p>
            <a:pPr lvl="2" algn="just"/>
            <a:r>
              <a:rPr lang="en-US" dirty="0" smtClean="0">
                <a:sym typeface="Wingdings" panose="05000000000000000000" pitchFamily="2" charset="2"/>
              </a:rPr>
              <a:t>u·c</a:t>
            </a:r>
            <a:r>
              <a:rPr lang="en-US" baseline="30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 ≈ 1.661</a:t>
            </a:r>
            <a:r>
              <a:rPr lang="en-US" dirty="0" smtClean="0"/>
              <a:t>·10</a:t>
            </a:r>
            <a:r>
              <a:rPr lang="en-US" baseline="30000" dirty="0" smtClean="0"/>
              <a:t>-27</a:t>
            </a:r>
            <a:r>
              <a:rPr lang="en-US" dirty="0" smtClean="0"/>
              <a:t>kg</a:t>
            </a:r>
            <a:r>
              <a:rPr lang="en-US" dirty="0" smtClean="0">
                <a:sym typeface="Wingdings" panose="05000000000000000000" pitchFamily="2" charset="2"/>
              </a:rPr>
              <a:t>·(2.998·10</a:t>
            </a:r>
            <a:r>
              <a:rPr lang="en-US" baseline="30000" dirty="0" smtClean="0">
                <a:sym typeface="Wingdings" panose="05000000000000000000" pitchFamily="2" charset="2"/>
              </a:rPr>
              <a:t>8</a:t>
            </a:r>
            <a:r>
              <a:rPr lang="en-US" dirty="0" smtClean="0">
                <a:sym typeface="Wingdings" panose="05000000000000000000" pitchFamily="2" charset="2"/>
              </a:rPr>
              <a:t>m/s)</a:t>
            </a:r>
            <a:r>
              <a:rPr lang="en-US" baseline="30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 ≈ 1.4925</a:t>
            </a:r>
            <a:r>
              <a:rPr lang="en-US" dirty="0" smtClean="0"/>
              <a:t>·10</a:t>
            </a:r>
            <a:r>
              <a:rPr lang="en-US" baseline="30000" dirty="0" smtClean="0"/>
              <a:t>-8</a:t>
            </a:r>
            <a:r>
              <a:rPr lang="en-US" dirty="0" smtClean="0"/>
              <a:t>J</a:t>
            </a:r>
          </a:p>
          <a:p>
            <a:pPr lvl="2" algn="just"/>
            <a:r>
              <a:rPr lang="en-US" dirty="0" smtClean="0"/>
              <a:t>1eV</a:t>
            </a:r>
            <a:r>
              <a:rPr lang="en-US" dirty="0" smtClean="0">
                <a:sym typeface="Wingdings" panose="05000000000000000000" pitchFamily="2" charset="2"/>
              </a:rPr>
              <a:t> ≈ </a:t>
            </a:r>
            <a:r>
              <a:rPr lang="en-US" dirty="0" smtClean="0"/>
              <a:t>1.602·10</a:t>
            </a:r>
            <a:r>
              <a:rPr lang="en-US" baseline="30000" dirty="0" smtClean="0"/>
              <a:t>-19</a:t>
            </a:r>
            <a:r>
              <a:rPr lang="en-US" dirty="0" smtClean="0"/>
              <a:t>J</a:t>
            </a:r>
          </a:p>
          <a:p>
            <a:pPr lvl="2" algn="just"/>
            <a:r>
              <a:rPr lang="en-US" dirty="0" smtClean="0">
                <a:sym typeface="Wingdings" panose="05000000000000000000" pitchFamily="2" charset="2"/>
              </a:rPr>
              <a:t>u·c</a:t>
            </a:r>
            <a:r>
              <a:rPr lang="en-US" baseline="30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 ≈ 931.6·10</a:t>
            </a:r>
            <a:r>
              <a:rPr lang="en-US" baseline="30000" dirty="0" smtClean="0">
                <a:sym typeface="Wingdings" panose="05000000000000000000" pitchFamily="2" charset="2"/>
              </a:rPr>
              <a:t>6</a:t>
            </a:r>
            <a:r>
              <a:rPr lang="en-US" dirty="0" smtClean="0">
                <a:sym typeface="Wingdings" panose="05000000000000000000" pitchFamily="2" charset="2"/>
              </a:rPr>
              <a:t>eV</a:t>
            </a:r>
          </a:p>
          <a:p>
            <a:pPr lvl="2" algn="just"/>
            <a:r>
              <a:rPr lang="en-US" dirty="0" smtClean="0">
                <a:sym typeface="Wingdings" panose="05000000000000000000" pitchFamily="2" charset="2"/>
              </a:rPr>
              <a:t>precise value:</a:t>
            </a:r>
          </a:p>
          <a:p>
            <a:pPr algn="just"/>
            <a:r>
              <a:rPr lang="en-US" dirty="0" smtClean="0">
                <a:sym typeface="Wingdings" panose="05000000000000000000" pitchFamily="2" charset="2"/>
              </a:rPr>
              <a:t>Expression of masses as energies in convenient units</a:t>
            </a:r>
          </a:p>
          <a:p>
            <a:pPr lvl="1" algn="just"/>
            <a:r>
              <a:rPr lang="en-US" dirty="0" smtClean="0">
                <a:sym typeface="Wingdings" panose="05000000000000000000" pitchFamily="2" charset="2"/>
              </a:rPr>
              <a:t>consider </a:t>
            </a:r>
            <a:r>
              <a:rPr lang="en-US" baseline="30000" dirty="0" smtClean="0"/>
              <a:t>238</a:t>
            </a:r>
            <a:r>
              <a:rPr lang="en-US" dirty="0" smtClean="0"/>
              <a:t>U</a:t>
            </a:r>
            <a:r>
              <a:rPr lang="en-US" baseline="30000" dirty="0" smtClean="0"/>
              <a:t>73+</a:t>
            </a:r>
            <a:r>
              <a:rPr lang="en-US" dirty="0" smtClean="0"/>
              <a:t>: </a:t>
            </a:r>
            <a:r>
              <a:rPr lang="en-US" dirty="0" smtClean="0">
                <a:sym typeface="Wingdings" panose="05000000000000000000" pitchFamily="2" charset="2"/>
              </a:rPr>
              <a:t>m·c</a:t>
            </a:r>
            <a:r>
              <a:rPr lang="en-US" baseline="30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 = M·u·c</a:t>
            </a:r>
            <a:r>
              <a:rPr lang="en-US" baseline="30000" dirty="0" smtClean="0">
                <a:sym typeface="Wingdings" panose="05000000000000000000" pitchFamily="2" charset="2"/>
              </a:rPr>
              <a:t>2 </a:t>
            </a:r>
            <a:r>
              <a:rPr lang="en-US" dirty="0" smtClean="0">
                <a:sym typeface="Wingdings" panose="05000000000000000000" pitchFamily="2" charset="2"/>
              </a:rPr>
              <a:t>= 238.01·u·c</a:t>
            </a:r>
            <a:r>
              <a:rPr lang="en-US" baseline="30000" dirty="0" smtClean="0">
                <a:sym typeface="Wingdings" panose="05000000000000000000" pitchFamily="2" charset="2"/>
              </a:rPr>
              <a:t>2 </a:t>
            </a:r>
            <a:r>
              <a:rPr lang="en-US" dirty="0" smtClean="0">
                <a:sym typeface="Wingdings" panose="05000000000000000000" pitchFamily="2" charset="2"/>
              </a:rPr>
              <a:t>= 221.7GeV</a:t>
            </a:r>
          </a:p>
          <a:p>
            <a:pPr lvl="1" algn="just"/>
            <a:r>
              <a:rPr lang="en-US" dirty="0" smtClean="0">
                <a:sym typeface="Wingdings" panose="05000000000000000000" pitchFamily="2" charset="2"/>
              </a:rPr>
              <a:t>also written as: m = 221.7GeV/c</a:t>
            </a:r>
            <a:r>
              <a:rPr lang="en-US" baseline="30000" dirty="0" smtClean="0">
                <a:sym typeface="Wingdings" panose="05000000000000000000" pitchFamily="2" charset="2"/>
              </a:rPr>
              <a:t>2</a:t>
            </a:r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10</a:t>
            </a:fld>
            <a:endParaRPr lang="de-DE"/>
          </a:p>
        </p:txBody>
      </p:sp>
      <p:pic>
        <p:nvPicPr>
          <p:cNvPr id="7" name="Picture 3" descr="Einstein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903" y="395461"/>
            <a:ext cx="28559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147225" y="1619597"/>
            <a:ext cx="1417376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E = mc</a:t>
            </a:r>
            <a:r>
              <a:rPr lang="en-US" sz="3200" baseline="30000" dirty="0" smtClean="0"/>
              <a:t>2</a:t>
            </a:r>
            <a:endParaRPr lang="de-DE" sz="3200" dirty="0"/>
          </a:p>
        </p:txBody>
      </p:sp>
      <p:sp>
        <p:nvSpPr>
          <p:cNvPr id="11" name="Textfeld 10"/>
          <p:cNvSpPr txBox="1"/>
          <p:nvPr/>
        </p:nvSpPr>
        <p:spPr>
          <a:xfrm>
            <a:off x="1684014" y="3059757"/>
            <a:ext cx="2164310" cy="40011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 = </a:t>
            </a:r>
            <a:r>
              <a:rPr lang="de-DE" sz="2000" dirty="0" smtClean="0"/>
              <a:t>299792458 m/s</a:t>
            </a:r>
            <a:endParaRPr lang="de-DE" sz="2000" dirty="0"/>
          </a:p>
        </p:txBody>
      </p:sp>
      <p:sp>
        <p:nvSpPr>
          <p:cNvPr id="15" name="Textfeld 14"/>
          <p:cNvSpPr txBox="1"/>
          <p:nvPr/>
        </p:nvSpPr>
        <p:spPr>
          <a:xfrm>
            <a:off x="2990721" y="5201143"/>
            <a:ext cx="2217274" cy="40011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ym typeface="Wingdings" panose="05000000000000000000" pitchFamily="2" charset="2"/>
              </a:rPr>
              <a:t>u·c</a:t>
            </a:r>
            <a:r>
              <a:rPr lang="en-US" sz="2000" baseline="30000" dirty="0" smtClean="0">
                <a:sym typeface="Wingdings" panose="05000000000000000000" pitchFamily="2" charset="2"/>
              </a:rPr>
              <a:t>2</a:t>
            </a:r>
            <a:r>
              <a:rPr lang="en-US" sz="2000" dirty="0" smtClean="0"/>
              <a:t> = </a:t>
            </a:r>
            <a:r>
              <a:rPr lang="de-DE" sz="2000" dirty="0" smtClean="0"/>
              <a:t>931.494 </a:t>
            </a:r>
            <a:r>
              <a:rPr lang="de-DE" sz="2000" dirty="0" err="1" smtClean="0"/>
              <a:t>MeV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96185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Relativity: Energy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equivalent to mass is referred to 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rest energy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will use symbol E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 from now on: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use special symbol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r>
              <a:rPr lang="en-US" baseline="-25000" dirty="0" err="1" smtClean="0">
                <a:solidFill>
                  <a:schemeClr val="tx1"/>
                </a:solidFill>
              </a:rPr>
              <a:t>u</a:t>
            </a:r>
            <a:r>
              <a:rPr lang="en-US" dirty="0" smtClean="0">
                <a:solidFill>
                  <a:schemeClr val="tx1"/>
                </a:solidFill>
              </a:rPr>
              <a:t> for </a:t>
            </a:r>
            <a:r>
              <a:rPr lang="en-US" dirty="0" err="1" smtClean="0">
                <a:solidFill>
                  <a:schemeClr val="tx1"/>
                </a:solidFill>
              </a:rPr>
              <a:t>amu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Kinetic energy</a:t>
            </a:r>
            <a:r>
              <a:rPr lang="en-US" dirty="0" smtClean="0">
                <a:solidFill>
                  <a:schemeClr val="tx1"/>
                </a:solidFill>
              </a:rPr>
              <a:t> of ion always proportional to mass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write kinetic energy as: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 is referred to as </a:t>
            </a:r>
            <a:r>
              <a:rPr lang="en-US" b="1" dirty="0" smtClean="0">
                <a:solidFill>
                  <a:srgbClr val="FF0000"/>
                </a:solidFill>
              </a:rPr>
              <a:t>kinetic energy per nucleon</a:t>
            </a:r>
            <a:r>
              <a:rPr lang="en-US" dirty="0" smtClean="0">
                <a:solidFill>
                  <a:schemeClr val="tx1"/>
                </a:solidFill>
              </a:rPr>
              <a:t> (or per atomic mass unit)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Total energy</a:t>
            </a:r>
            <a:r>
              <a:rPr lang="en-US" dirty="0" smtClean="0">
                <a:solidFill>
                  <a:schemeClr val="tx1"/>
                </a:solidFill>
              </a:rPr>
              <a:t> is the sum of rest and kinetic energy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again proportional to mass: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Comparison of total energy to rest energy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defines the </a:t>
            </a:r>
            <a:r>
              <a:rPr lang="en-US" b="1" dirty="0" smtClean="0">
                <a:solidFill>
                  <a:srgbClr val="FF0000"/>
                </a:solidFill>
              </a:rPr>
              <a:t>relativistic gamma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injection into SIS18: E = 11.4MeV/u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l-GR" dirty="0" smtClean="0"/>
              <a:t>γ</a:t>
            </a:r>
            <a:r>
              <a:rPr lang="en-US" dirty="0" smtClean="0"/>
              <a:t> = 1 + 11.4/931.5 = 1.01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extraction from SIS18: E = 1GeV/u 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l-GR" dirty="0" smtClean="0"/>
              <a:t>γ</a:t>
            </a:r>
            <a:r>
              <a:rPr lang="en-US" dirty="0" smtClean="0"/>
              <a:t> = 1 + 1000/931.5 = 2.07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11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824288" y="1563035"/>
            <a:ext cx="2215671" cy="46166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= mc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= M·uc</a:t>
            </a:r>
            <a:r>
              <a:rPr lang="en-US" sz="2400" baseline="30000" dirty="0" smtClean="0"/>
              <a:t>2</a:t>
            </a:r>
            <a:endParaRPr lang="de-DE" sz="2400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3803549" y="3059757"/>
            <a:ext cx="1380506" cy="46166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</a:t>
            </a:r>
            <a:r>
              <a:rPr lang="en-US" sz="2400" baseline="-25000" dirty="0" err="1" smtClean="0"/>
              <a:t>ion</a:t>
            </a:r>
            <a:r>
              <a:rPr lang="en-US" sz="2400" dirty="0" smtClean="0"/>
              <a:t> = M·E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4824031" y="2099625"/>
            <a:ext cx="1130438" cy="46166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</a:t>
            </a:r>
            <a:r>
              <a:rPr lang="en-US" sz="2400" baseline="-25000" dirty="0" err="1"/>
              <a:t>u</a:t>
            </a:r>
            <a:r>
              <a:rPr lang="en-US" sz="2400" dirty="0" smtClean="0"/>
              <a:t> = uc</a:t>
            </a:r>
            <a:r>
              <a:rPr lang="en-US" sz="2400" baseline="30000" dirty="0" smtClean="0"/>
              <a:t>2</a:t>
            </a:r>
            <a:endParaRPr lang="de-DE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4886869" y="5478412"/>
            <a:ext cx="2626873" cy="46166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/>
              <a:t>γ</a:t>
            </a:r>
            <a:r>
              <a:rPr lang="en-US" sz="2400" dirty="0" smtClean="0"/>
              <a:t> =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tot</a:t>
            </a:r>
            <a:r>
              <a:rPr lang="en-US" sz="2400" dirty="0" smtClean="0"/>
              <a:t>/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u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= 1 + E/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u</a:t>
            </a:r>
            <a:endParaRPr lang="de-DE" sz="2400" dirty="0"/>
          </a:p>
        </p:txBody>
      </p:sp>
      <p:sp>
        <p:nvSpPr>
          <p:cNvPr id="11" name="Textfeld 10"/>
          <p:cNvSpPr txBox="1"/>
          <p:nvPr/>
        </p:nvSpPr>
        <p:spPr>
          <a:xfrm>
            <a:off x="4321779" y="4512752"/>
            <a:ext cx="2434513" cy="46166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M·E</a:t>
            </a:r>
            <a:r>
              <a:rPr lang="en-US" sz="2400" baseline="-25000" dirty="0" err="1" smtClean="0"/>
              <a:t>tot</a:t>
            </a:r>
            <a:r>
              <a:rPr lang="en-US" sz="2400" dirty="0" smtClean="0"/>
              <a:t> = M·(E +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u</a:t>
            </a:r>
            <a:r>
              <a:rPr lang="en-US" sz="2400" dirty="0" smtClean="0"/>
              <a:t>)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58070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Relativity: Velocity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Velocity expressed in units of the speed of light</a:t>
            </a:r>
          </a:p>
          <a:p>
            <a:pPr lvl="1"/>
            <a:r>
              <a:rPr lang="en-US" dirty="0" smtClean="0"/>
              <a:t>defines </a:t>
            </a:r>
            <a:r>
              <a:rPr lang="en-US" b="1" dirty="0" smtClean="0">
                <a:solidFill>
                  <a:srgbClr val="FF0000"/>
                </a:solidFill>
              </a:rPr>
              <a:t>relativistic beta</a:t>
            </a:r>
            <a:r>
              <a:rPr lang="en-US" dirty="0" smtClean="0"/>
              <a:t>:</a:t>
            </a:r>
          </a:p>
          <a:p>
            <a:r>
              <a:rPr lang="en-US" dirty="0" smtClean="0"/>
              <a:t>Gamma and beta are related</a:t>
            </a:r>
          </a:p>
          <a:p>
            <a:pPr lvl="1"/>
            <a:r>
              <a:rPr lang="en-US" dirty="0" smtClean="0"/>
              <a:t>Lorentz factor:</a:t>
            </a:r>
          </a:p>
          <a:p>
            <a:pPr lvl="1"/>
            <a:r>
              <a:rPr lang="en-US" dirty="0" smtClean="0"/>
              <a:t>can be inverted:</a:t>
            </a:r>
            <a:endParaRPr lang="en-US" dirty="0"/>
          </a:p>
          <a:p>
            <a:r>
              <a:rPr lang="en-US" dirty="0" smtClean="0"/>
              <a:t>Velocity bound by speed of light</a:t>
            </a:r>
          </a:p>
          <a:p>
            <a:pPr lvl="1"/>
            <a:r>
              <a:rPr lang="en-US" dirty="0" smtClean="0"/>
              <a:t>Look again at </a:t>
            </a:r>
            <a:r>
              <a:rPr lang="el-GR" dirty="0" smtClean="0"/>
              <a:t>γ</a:t>
            </a:r>
            <a:r>
              <a:rPr lang="en-US" dirty="0"/>
              <a:t> </a:t>
            </a:r>
            <a:r>
              <a:rPr lang="en-US" dirty="0" smtClean="0"/>
              <a:t>= 1 + E/</a:t>
            </a:r>
            <a:r>
              <a:rPr lang="en-US" dirty="0" err="1" smtClean="0"/>
              <a:t>E</a:t>
            </a:r>
            <a:r>
              <a:rPr lang="en-US" baseline="-25000" dirty="0" err="1" smtClean="0"/>
              <a:t>u</a:t>
            </a:r>
            <a:endParaRPr lang="en-US" baseline="-25000" dirty="0" smtClean="0"/>
          </a:p>
          <a:p>
            <a:pPr lvl="2"/>
            <a:r>
              <a:rPr lang="en-US" dirty="0" smtClean="0"/>
              <a:t>E=0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l-GR" dirty="0" smtClean="0"/>
              <a:t>γ</a:t>
            </a:r>
            <a:r>
              <a:rPr lang="en-US" dirty="0"/>
              <a:t> </a:t>
            </a:r>
            <a:r>
              <a:rPr lang="en-US" dirty="0" smtClean="0"/>
              <a:t>= 1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l-GR" dirty="0" smtClean="0">
                <a:sym typeface="Wingdings" panose="05000000000000000000" pitchFamily="2" charset="2"/>
              </a:rPr>
              <a:t>β</a:t>
            </a:r>
            <a:r>
              <a:rPr lang="en-US" dirty="0" smtClean="0">
                <a:sym typeface="Wingdings" panose="05000000000000000000" pitchFamily="2" charset="2"/>
              </a:rPr>
              <a:t> = 0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E -&gt;∞  </a:t>
            </a:r>
            <a:r>
              <a:rPr lang="el-GR" dirty="0" smtClean="0"/>
              <a:t>γ</a:t>
            </a:r>
            <a:r>
              <a:rPr lang="en-US" dirty="0" smtClean="0">
                <a:sym typeface="Wingdings" panose="05000000000000000000" pitchFamily="2" charset="2"/>
              </a:rPr>
              <a:t> -&gt;∞  </a:t>
            </a:r>
            <a:r>
              <a:rPr lang="el-GR" dirty="0" smtClean="0">
                <a:sym typeface="Wingdings" panose="05000000000000000000" pitchFamily="2" charset="2"/>
              </a:rPr>
              <a:t>β</a:t>
            </a:r>
            <a:r>
              <a:rPr lang="en-US" dirty="0" smtClean="0">
                <a:sym typeface="Wingdings" panose="05000000000000000000" pitchFamily="2" charset="2"/>
              </a:rPr>
              <a:t> -&gt; 1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range of beta: </a:t>
            </a:r>
          </a:p>
          <a:p>
            <a:pPr lvl="1"/>
            <a:r>
              <a:rPr lang="en-US" dirty="0" smtClean="0"/>
              <a:t>Ions never reach the speed of light</a:t>
            </a:r>
          </a:p>
          <a:p>
            <a:pPr lvl="2"/>
            <a:r>
              <a:rPr lang="en-US" dirty="0" smtClean="0"/>
              <a:t>but they can come quite close:</a:t>
            </a:r>
            <a:br>
              <a:rPr lang="en-US" dirty="0" smtClean="0"/>
            </a:br>
            <a:r>
              <a:rPr lang="en-US" dirty="0" smtClean="0"/>
              <a:t>(e.g. </a:t>
            </a:r>
            <a:r>
              <a:rPr lang="en-US" dirty="0" err="1" smtClean="0"/>
              <a:t>p@LHC</a:t>
            </a:r>
            <a:r>
              <a:rPr lang="en-US" dirty="0" smtClean="0"/>
              <a:t>: E=7TeV, </a:t>
            </a:r>
            <a:r>
              <a:rPr lang="el-GR" dirty="0" smtClean="0"/>
              <a:t>γ</a:t>
            </a:r>
            <a:r>
              <a:rPr lang="en-US" dirty="0" smtClean="0"/>
              <a:t>≈7500, 1-</a:t>
            </a:r>
            <a:r>
              <a:rPr lang="el-GR" dirty="0" smtClean="0"/>
              <a:t>β</a:t>
            </a:r>
            <a:r>
              <a:rPr lang="en-US" dirty="0" smtClean="0"/>
              <a:t>≈10</a:t>
            </a:r>
            <a:r>
              <a:rPr lang="en-US" baseline="30000" dirty="0" smtClean="0"/>
              <a:t>-8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12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104208" y="1626961"/>
            <a:ext cx="986167" cy="46166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v = </a:t>
            </a:r>
            <a:r>
              <a:rPr lang="el-GR" sz="2400" dirty="0" smtClean="0"/>
              <a:t>β·</a:t>
            </a:r>
            <a:r>
              <a:rPr lang="en-US" sz="2400" dirty="0" smtClean="0"/>
              <a:t>c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3067815" y="2546274"/>
            <a:ext cx="1883849" cy="46166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/>
              <a:t>γ</a:t>
            </a:r>
            <a:r>
              <a:rPr lang="en-US" sz="2400" dirty="0" smtClean="0"/>
              <a:t> = 1/√(1 - </a:t>
            </a:r>
            <a:r>
              <a:rPr lang="el-GR" sz="2400" dirty="0" smtClean="0"/>
              <a:t>β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3067164" y="3113204"/>
            <a:ext cx="1943161" cy="46166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/>
              <a:t>β</a:t>
            </a:r>
            <a:r>
              <a:rPr lang="en-US" sz="2400" dirty="0" smtClean="0"/>
              <a:t> = √(1 - 1/</a:t>
            </a:r>
            <a:r>
              <a:rPr lang="el-GR" sz="2400" dirty="0" smtClean="0"/>
              <a:t>γ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  <a:endParaRPr lang="de-DE" sz="24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92" y="3063912"/>
            <a:ext cx="4314940" cy="3236205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008503" y="5329713"/>
            <a:ext cx="1242648" cy="46166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0 ≤ </a:t>
            </a:r>
            <a:r>
              <a:rPr lang="el-GR" sz="2400" dirty="0" smtClean="0"/>
              <a:t>β</a:t>
            </a:r>
            <a:r>
              <a:rPr lang="en-US" sz="2400" dirty="0" smtClean="0"/>
              <a:t> &lt; 1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89007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2" y="5044963"/>
            <a:ext cx="4389332" cy="219466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Relativity: Momentum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Momentum is an important kinematical quantity</a:t>
            </a:r>
          </a:p>
          <a:p>
            <a:pPr lvl="1"/>
            <a:r>
              <a:rPr lang="en-US" dirty="0" smtClean="0"/>
              <a:t>conserved if no forces act on the particle</a:t>
            </a:r>
          </a:p>
          <a:p>
            <a:pPr lvl="1"/>
            <a:r>
              <a:rPr lang="en-US" dirty="0" smtClean="0"/>
              <a:t>deflection in a magnet is proportional to momentum (we’ll come to that...)</a:t>
            </a:r>
          </a:p>
          <a:p>
            <a:r>
              <a:rPr lang="en-US" dirty="0" smtClean="0"/>
              <a:t>Related to the other relativistic parameters</a:t>
            </a:r>
          </a:p>
          <a:p>
            <a:pPr lvl="1"/>
            <a:r>
              <a:rPr lang="en-US" dirty="0" smtClean="0"/>
              <a:t>proportional to mass:</a:t>
            </a:r>
          </a:p>
          <a:p>
            <a:pPr lvl="1"/>
            <a:r>
              <a:rPr lang="en-US" dirty="0" smtClean="0"/>
              <a:t>non-linear relation to velocity: </a:t>
            </a:r>
          </a:p>
          <a:p>
            <a:pPr lvl="1"/>
            <a:r>
              <a:rPr lang="en-US" dirty="0" smtClean="0"/>
              <a:t>non-linear relation to energy: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smtClean="0">
                <a:solidFill>
                  <a:schemeClr val="tx1"/>
                </a:solidFill>
              </a:rPr>
              <a:t>E = 1GeV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pc = 1692GeV or p = 1692GeV/c </a:t>
            </a:r>
            <a:endParaRPr lang="en-US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13</a:t>
            </a:fld>
            <a:endParaRPr lang="de-DE"/>
          </a:p>
        </p:txBody>
      </p:sp>
      <p:grpSp>
        <p:nvGrpSpPr>
          <p:cNvPr id="14" name="Gruppieren 13"/>
          <p:cNvGrpSpPr/>
          <p:nvPr/>
        </p:nvGrpSpPr>
        <p:grpSpPr>
          <a:xfrm>
            <a:off x="3636103" y="3044311"/>
            <a:ext cx="4400264" cy="1403849"/>
            <a:chOff x="3664384" y="3521422"/>
            <a:chExt cx="4400264" cy="1403849"/>
          </a:xfrm>
        </p:grpSpPr>
        <p:sp>
          <p:nvSpPr>
            <p:cNvPr id="7" name="Textfeld 6"/>
            <p:cNvSpPr txBox="1"/>
            <p:nvPr/>
          </p:nvSpPr>
          <p:spPr>
            <a:xfrm>
              <a:off x="3664384" y="3521422"/>
              <a:ext cx="1199367" cy="400110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</a:t>
              </a:r>
              <a:r>
                <a:rPr lang="en-US" sz="2000" baseline="-25000" dirty="0" smtClean="0"/>
                <a:t>ion</a:t>
              </a:r>
              <a:r>
                <a:rPr lang="en-US" sz="2000" dirty="0" smtClean="0"/>
                <a:t> = </a:t>
              </a:r>
              <a:r>
                <a:rPr lang="en-US" sz="2000" dirty="0" err="1" smtClean="0"/>
                <a:t>M·p</a:t>
              </a:r>
              <a:endParaRPr lang="de-DE" sz="2000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4540926" y="3964233"/>
              <a:ext cx="3523722" cy="461665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pc = </a:t>
              </a:r>
              <a:r>
                <a:rPr lang="el-GR" sz="2400" dirty="0" smtClean="0"/>
                <a:t>γ</a:t>
              </a:r>
              <a:r>
                <a:rPr lang="en-US" sz="2400" dirty="0" smtClean="0"/>
                <a:t>·</a:t>
              </a:r>
              <a:r>
                <a:rPr lang="el-GR" sz="2400" dirty="0" smtClean="0"/>
                <a:t>β</a:t>
              </a:r>
              <a:r>
                <a:rPr lang="en-US" sz="2400" dirty="0" smtClean="0"/>
                <a:t>·</a:t>
              </a:r>
              <a:r>
                <a:rPr lang="en-US" sz="2400" dirty="0" err="1" smtClean="0"/>
                <a:t>E</a:t>
              </a:r>
              <a:r>
                <a:rPr lang="en-US" sz="2400" baseline="-25000" dirty="0" err="1" smtClean="0"/>
                <a:t>u</a:t>
              </a:r>
              <a:r>
                <a:rPr lang="en-US" sz="2400" dirty="0"/>
                <a:t> </a:t>
              </a:r>
              <a:r>
                <a:rPr lang="en-US" sz="2400" dirty="0" smtClean="0"/>
                <a:t>=</a:t>
              </a:r>
              <a:r>
                <a:rPr lang="el-GR" sz="2400" dirty="0" smtClean="0"/>
                <a:t> β</a:t>
              </a:r>
              <a:r>
                <a:rPr lang="en-US" sz="2400" dirty="0" smtClean="0"/>
                <a:t>/√(1 - </a:t>
              </a:r>
              <a:r>
                <a:rPr lang="el-GR" sz="2400" dirty="0" smtClean="0"/>
                <a:t>β</a:t>
              </a:r>
              <a:r>
                <a:rPr lang="en-US" sz="2400" baseline="30000" dirty="0" smtClean="0"/>
                <a:t>2</a:t>
              </a:r>
              <a:r>
                <a:rPr lang="en-US" sz="2400" dirty="0" smtClean="0"/>
                <a:t>)·</a:t>
              </a:r>
              <a:r>
                <a:rPr lang="en-US" sz="2400" dirty="0" err="1" smtClean="0"/>
                <a:t>E</a:t>
              </a:r>
              <a:r>
                <a:rPr lang="en-US" sz="2400" baseline="-25000" dirty="0" err="1" smtClean="0"/>
                <a:t>u</a:t>
              </a:r>
              <a:r>
                <a:rPr lang="en-US" sz="2400" dirty="0" smtClean="0"/>
                <a:t> </a:t>
              </a:r>
              <a:endParaRPr lang="de-DE" sz="2400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4545683" y="4463606"/>
              <a:ext cx="2454518" cy="461665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pc = √(E·(E + 2·E</a:t>
              </a:r>
              <a:r>
                <a:rPr lang="en-US" sz="2400" baseline="-25000" dirty="0" smtClean="0"/>
                <a:t>u</a:t>
              </a:r>
              <a:r>
                <a:rPr lang="en-US" sz="2400" dirty="0" smtClean="0"/>
                <a:t>))</a:t>
              </a:r>
              <a:endParaRPr lang="de-DE" sz="2400" dirty="0"/>
            </a:p>
          </p:txBody>
        </p:sp>
      </p:grp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492" y="5044963"/>
            <a:ext cx="4389332" cy="2194666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7459962" y="4553071"/>
            <a:ext cx="25829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here we’ve omitted the /u for convenience...</a:t>
            </a:r>
            <a:endParaRPr lang="de-DE" sz="1000" i="1" dirty="0"/>
          </a:p>
        </p:txBody>
      </p:sp>
    </p:spTree>
    <p:extLst>
      <p:ext uri="{BB962C8B-B14F-4D97-AF65-F5344CB8AC3E}">
        <p14:creationId xmlns:p14="http://schemas.microsoft.com/office/powerpoint/2010/main" val="13361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Relativity: Non-Relativistic Limit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Newton’s physics recovered for small energies</a:t>
            </a:r>
          </a:p>
          <a:p>
            <a:pPr lvl="1"/>
            <a:r>
              <a:rPr lang="en-US" dirty="0" smtClean="0"/>
              <a:t>Newton’s relations for momentum: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check of velocity relation:</a:t>
            </a:r>
          </a:p>
          <a:p>
            <a:pPr lvl="2"/>
            <a:r>
              <a:rPr lang="en-US" dirty="0" smtClean="0"/>
              <a:t>let </a:t>
            </a:r>
            <a:r>
              <a:rPr lang="el-GR" dirty="0" smtClean="0"/>
              <a:t>β</a:t>
            </a:r>
            <a:r>
              <a:rPr lang="en-US" dirty="0" smtClean="0"/>
              <a:t> -&gt; 0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pc = </a:t>
            </a:r>
            <a:r>
              <a:rPr lang="el-GR" dirty="0" smtClean="0"/>
              <a:t>β</a:t>
            </a:r>
            <a:r>
              <a:rPr lang="en-US" dirty="0" smtClean="0"/>
              <a:t>/√(1 - </a:t>
            </a:r>
            <a:r>
              <a:rPr lang="el-GR" dirty="0" smtClean="0"/>
              <a:t>β</a:t>
            </a:r>
            <a:r>
              <a:rPr lang="en-US" baseline="30000" dirty="0" smtClean="0"/>
              <a:t>2</a:t>
            </a:r>
            <a:r>
              <a:rPr lang="en-US" dirty="0" smtClean="0"/>
              <a:t>)·</a:t>
            </a:r>
            <a:r>
              <a:rPr lang="en-US" dirty="0" err="1" smtClean="0"/>
              <a:t>E</a:t>
            </a:r>
            <a:r>
              <a:rPr lang="en-US" baseline="-25000" dirty="0" err="1" smtClean="0"/>
              <a:t>u</a:t>
            </a:r>
            <a:r>
              <a:rPr lang="en-US" dirty="0"/>
              <a:t> </a:t>
            </a:r>
            <a:r>
              <a:rPr lang="en-US" dirty="0" smtClean="0"/>
              <a:t>-&gt; </a:t>
            </a:r>
            <a:r>
              <a:rPr lang="el-GR" dirty="0" smtClean="0"/>
              <a:t>β</a:t>
            </a:r>
            <a:r>
              <a:rPr lang="en-US" dirty="0" smtClean="0"/>
              <a:t>·</a:t>
            </a:r>
            <a:r>
              <a:rPr lang="en-US" dirty="0" err="1" smtClean="0"/>
              <a:t>E</a:t>
            </a:r>
            <a:r>
              <a:rPr lang="en-US" baseline="-25000" dirty="0" err="1" smtClean="0"/>
              <a:t>u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c·u</a:t>
            </a:r>
            <a:r>
              <a:rPr lang="en-US" dirty="0" smtClean="0"/>
              <a:t>·</a:t>
            </a:r>
            <a:r>
              <a:rPr lang="el-GR" dirty="0" smtClean="0"/>
              <a:t>β</a:t>
            </a:r>
            <a:r>
              <a:rPr lang="en-US" dirty="0" smtClean="0"/>
              <a:t>c = </a:t>
            </a:r>
            <a:r>
              <a:rPr lang="en-US" dirty="0" err="1" smtClean="0"/>
              <a:t>c·u·</a:t>
            </a:r>
            <a:r>
              <a:rPr lang="en-US" dirty="0" err="1"/>
              <a:t>v</a:t>
            </a:r>
            <a:endParaRPr lang="en-US" dirty="0" smtClean="0"/>
          </a:p>
          <a:p>
            <a:pPr lvl="1"/>
            <a:r>
              <a:rPr lang="en-US" dirty="0" smtClean="0"/>
              <a:t>check of energy relation:</a:t>
            </a:r>
          </a:p>
          <a:p>
            <a:pPr lvl="2"/>
            <a:r>
              <a:rPr lang="en-US" dirty="0" smtClean="0"/>
              <a:t>let E -&gt; 0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pc = √(E·(E + 2·E</a:t>
            </a:r>
            <a:r>
              <a:rPr lang="en-US" baseline="-25000" dirty="0" smtClean="0"/>
              <a:t>u</a:t>
            </a:r>
            <a:r>
              <a:rPr lang="en-US" dirty="0" smtClean="0"/>
              <a:t>))</a:t>
            </a:r>
            <a:r>
              <a:rPr lang="de-DE" dirty="0" smtClean="0"/>
              <a:t> -&gt;</a:t>
            </a:r>
            <a:r>
              <a:rPr lang="en-US" dirty="0" smtClean="0"/>
              <a:t>√(2·E</a:t>
            </a:r>
            <a:r>
              <a:rPr lang="en-US" baseline="-25000" dirty="0" smtClean="0"/>
              <a:t>u</a:t>
            </a:r>
            <a:r>
              <a:rPr lang="en-US" dirty="0" smtClean="0"/>
              <a:t>·E)</a:t>
            </a:r>
            <a:r>
              <a:rPr lang="de-DE" dirty="0" smtClean="0"/>
              <a:t> = c</a:t>
            </a:r>
            <a:r>
              <a:rPr lang="en-US" dirty="0" smtClean="0"/>
              <a:t>√(2·u·E)</a:t>
            </a:r>
          </a:p>
          <a:p>
            <a:r>
              <a:rPr lang="en-US" dirty="0" smtClean="0"/>
              <a:t>How far does Newton’s arm reach?</a:t>
            </a:r>
          </a:p>
          <a:p>
            <a:pPr lvl="1"/>
            <a:r>
              <a:rPr lang="en-US" dirty="0" smtClean="0"/>
              <a:t>depends on required precision</a:t>
            </a:r>
          </a:p>
          <a:p>
            <a:pPr lvl="2"/>
            <a:r>
              <a:rPr lang="en-US" dirty="0" smtClean="0"/>
              <a:t>consider relation between momentum and velocity</a:t>
            </a:r>
          </a:p>
          <a:p>
            <a:pPr lvl="2"/>
            <a:r>
              <a:rPr lang="en-US" dirty="0" smtClean="0"/>
              <a:t>define deviation from Newton’s relation by: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below this </a:t>
            </a:r>
            <a:r>
              <a:rPr lang="el-GR" dirty="0" smtClean="0"/>
              <a:t>β</a:t>
            </a:r>
            <a:r>
              <a:rPr lang="en-US" dirty="0" smtClean="0"/>
              <a:t>, deviation from linearity smaller than </a:t>
            </a:r>
            <a:r>
              <a:rPr lang="el-GR" dirty="0" smtClean="0"/>
              <a:t>ε</a:t>
            </a:r>
            <a:endParaRPr lang="en-US" dirty="0" smtClean="0"/>
          </a:p>
          <a:p>
            <a:pPr marL="457200" lvl="1" indent="0">
              <a:buNone/>
            </a:pP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14</a:t>
            </a:fld>
            <a:endParaRPr lang="de-DE"/>
          </a:p>
        </p:txBody>
      </p:sp>
      <p:pic>
        <p:nvPicPr>
          <p:cNvPr id="7" name="Picture 35" descr="newtn3_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294" y="899517"/>
            <a:ext cx="234156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3384128" y="2051645"/>
            <a:ext cx="1600118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 = √(2·u·E)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1147623" y="2051645"/>
            <a:ext cx="1016625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dirty="0" smtClean="0"/>
              <a:t> = </a:t>
            </a:r>
            <a:r>
              <a:rPr lang="en-US" sz="2400" dirty="0" err="1" smtClean="0"/>
              <a:t>u·v</a:t>
            </a:r>
            <a:endParaRPr lang="de-DE" sz="2400" dirty="0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785566"/>
              </p:ext>
            </p:extLst>
          </p:nvPr>
        </p:nvGraphicFramePr>
        <p:xfrm>
          <a:off x="6696496" y="4435117"/>
          <a:ext cx="3292159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09943"/>
                <a:gridCol w="809943"/>
                <a:gridCol w="628968"/>
                <a:gridCol w="10433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ε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γ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β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0.1</a:t>
                      </a:r>
                      <a:endParaRPr lang="de-DE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" panose="05000000000000000000" pitchFamily="2" charset="2"/>
                        </a:rPr>
                        <a:t>1.11111</a:t>
                      </a:r>
                      <a:endParaRPr lang="de-DE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0.436</a:t>
                      </a:r>
                      <a:endParaRPr lang="de-DE" sz="1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103MeV/u</a:t>
                      </a:r>
                      <a:endParaRPr lang="de-DE" sz="14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0.01</a:t>
                      </a:r>
                      <a:endParaRPr lang="de-DE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" panose="05000000000000000000" pitchFamily="2" charset="2"/>
                        </a:rPr>
                        <a:t>1.01010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0.141</a:t>
                      </a:r>
                      <a:endParaRPr lang="de-DE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aseline="0" dirty="0" smtClean="0"/>
                        <a:t>9.4MeV/u</a:t>
                      </a:r>
                      <a:endParaRPr lang="de-DE" sz="14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0.001</a:t>
                      </a:r>
                      <a:endParaRPr lang="de-DE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" panose="05000000000000000000" pitchFamily="2" charset="2"/>
                        </a:rPr>
                        <a:t>1.00100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aseline="0" dirty="0" smtClean="0"/>
                        <a:t>0.045</a:t>
                      </a:r>
                      <a:endParaRPr lang="de-DE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aseline="0" dirty="0" smtClean="0"/>
                        <a:t>932keV/u</a:t>
                      </a:r>
                      <a:endParaRPr lang="de-DE" sz="14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0.0001</a:t>
                      </a:r>
                      <a:endParaRPr lang="de-DE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1.00010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aseline="0" dirty="0" smtClean="0"/>
                        <a:t>0.014</a:t>
                      </a:r>
                      <a:endParaRPr lang="de-DE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aseline="0" dirty="0" smtClean="0"/>
                        <a:t>93.2keV/u</a:t>
                      </a:r>
                      <a:endParaRPr lang="de-DE" sz="14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0.00001</a:t>
                      </a:r>
                      <a:endParaRPr lang="de-DE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1.00001</a:t>
                      </a:r>
                      <a:endParaRPr lang="de-DE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aseline="0" dirty="0" smtClean="0"/>
                        <a:t>0.004</a:t>
                      </a:r>
                      <a:endParaRPr lang="de-DE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aseline="0" dirty="0" smtClean="0"/>
                        <a:t>9.32keV/u</a:t>
                      </a:r>
                      <a:endParaRPr lang="de-DE" sz="1400" baseline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2015976" y="6084093"/>
            <a:ext cx="3069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β</a:t>
            </a:r>
            <a:r>
              <a:rPr lang="en-US" sz="2000" dirty="0" smtClean="0"/>
              <a:t>/(</a:t>
            </a:r>
            <a:r>
              <a:rPr lang="el-GR" sz="2000" dirty="0" smtClean="0"/>
              <a:t>βγ</a:t>
            </a:r>
            <a:r>
              <a:rPr lang="en-US" sz="2000" dirty="0" smtClean="0"/>
              <a:t>) = 1 - </a:t>
            </a:r>
            <a:r>
              <a:rPr lang="el-GR" sz="2000" dirty="0" smtClean="0"/>
              <a:t>ε</a:t>
            </a:r>
            <a:r>
              <a:rPr lang="en-US" sz="2000" dirty="0" smtClean="0"/>
              <a:t>  with  0 &lt; </a:t>
            </a:r>
            <a:r>
              <a:rPr lang="el-GR" sz="2000" dirty="0" smtClean="0"/>
              <a:t>ε</a:t>
            </a:r>
            <a:r>
              <a:rPr lang="en-US" sz="2000" dirty="0" smtClean="0"/>
              <a:t> &lt; 1</a:t>
            </a:r>
            <a:endParaRPr lang="de-DE" sz="2000" dirty="0"/>
          </a:p>
        </p:txBody>
      </p:sp>
      <p:sp>
        <p:nvSpPr>
          <p:cNvPr id="13" name="Textfeld 12"/>
          <p:cNvSpPr txBox="1"/>
          <p:nvPr/>
        </p:nvSpPr>
        <p:spPr>
          <a:xfrm>
            <a:off x="6768504" y="6652336"/>
            <a:ext cx="32422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last line still corresponds to 1300km/s = 1.3m/</a:t>
            </a:r>
            <a:r>
              <a:rPr lang="el-GR" sz="1200" i="1" dirty="0" smtClean="0"/>
              <a:t>μ</a:t>
            </a:r>
            <a:r>
              <a:rPr lang="en-US" sz="1200" i="1" dirty="0" smtClean="0"/>
              <a:t>s!</a:t>
            </a:r>
            <a:endParaRPr lang="de-DE" sz="1200" i="1" dirty="0"/>
          </a:p>
        </p:txBody>
      </p:sp>
    </p:spTree>
    <p:extLst>
      <p:ext uri="{BB962C8B-B14F-4D97-AF65-F5344CB8AC3E}">
        <p14:creationId xmlns:p14="http://schemas.microsoft.com/office/powerpoint/2010/main" val="393780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Relativistic are GSI and FAIR?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6720" y="5189371"/>
            <a:ext cx="9525240" cy="1830826"/>
          </a:xfrm>
        </p:spPr>
        <p:txBody>
          <a:bodyPr/>
          <a:lstStyle/>
          <a:p>
            <a:r>
              <a:rPr lang="en-US" sz="2000" dirty="0" smtClean="0"/>
              <a:t>UNILAC (</a:t>
            </a:r>
            <a:r>
              <a:rPr lang="el-GR" sz="2000" dirty="0" smtClean="0"/>
              <a:t>β</a:t>
            </a:r>
            <a:r>
              <a:rPr lang="en-US" sz="2000" dirty="0" smtClean="0"/>
              <a:t> &lt; 0.15) and CRYRING </a:t>
            </a:r>
            <a:r>
              <a:rPr lang="en-US" sz="2000" dirty="0"/>
              <a:t>(</a:t>
            </a:r>
            <a:r>
              <a:rPr lang="el-GR" sz="2000" dirty="0" smtClean="0"/>
              <a:t>β</a:t>
            </a:r>
            <a:r>
              <a:rPr lang="en-US" sz="2000" dirty="0" smtClean="0"/>
              <a:t> &lt; 0.25</a:t>
            </a:r>
            <a:r>
              <a:rPr lang="en-US" sz="2000" dirty="0"/>
              <a:t>)</a:t>
            </a:r>
            <a:r>
              <a:rPr lang="en-US" sz="2000" dirty="0" smtClean="0"/>
              <a:t> close to non-relativistic</a:t>
            </a:r>
          </a:p>
          <a:p>
            <a:r>
              <a:rPr lang="en-US" sz="2000" dirty="0" smtClean="0"/>
              <a:t>SIS18 and SIS100 practically always relativistic</a:t>
            </a:r>
          </a:p>
          <a:p>
            <a:r>
              <a:rPr lang="en-US" sz="2000" dirty="0" smtClean="0"/>
              <a:t>SIS100 for protons at extraction pretty relativistic (</a:t>
            </a:r>
            <a:r>
              <a:rPr lang="el-GR" sz="2000" dirty="0" smtClean="0"/>
              <a:t>γ</a:t>
            </a:r>
            <a:r>
              <a:rPr lang="en-US" sz="2000" dirty="0"/>
              <a:t> </a:t>
            </a:r>
            <a:r>
              <a:rPr lang="en-US" sz="2000" dirty="0" smtClean="0"/>
              <a:t>≈ 30)</a:t>
            </a:r>
          </a:p>
          <a:p>
            <a:r>
              <a:rPr lang="en-US" sz="2000" dirty="0" smtClean="0"/>
              <a:t>For comparison: LHC @ 7 </a:t>
            </a:r>
            <a:r>
              <a:rPr lang="en-US" sz="2000" dirty="0" err="1" smtClean="0"/>
              <a:t>TeV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l-GR" sz="2000" dirty="0"/>
              <a:t>γ</a:t>
            </a:r>
            <a:r>
              <a:rPr lang="en-US" sz="2000" dirty="0"/>
              <a:t> </a:t>
            </a:r>
            <a:r>
              <a:rPr lang="en-US" sz="2000" dirty="0" smtClean="0"/>
              <a:t>≈ 7500 (now this is ultra-relativistic...)</a:t>
            </a: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15</a:t>
            </a:fld>
            <a:endParaRPr lang="de-DE"/>
          </a:p>
        </p:txBody>
      </p:sp>
      <p:pic>
        <p:nvPicPr>
          <p:cNvPr id="7" name="Inhaltsplatzhalt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947" y="1278411"/>
            <a:ext cx="5047498" cy="37856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uppieren 7"/>
          <p:cNvGrpSpPr/>
          <p:nvPr/>
        </p:nvGrpSpPr>
        <p:grpSpPr>
          <a:xfrm>
            <a:off x="-5879" y="1259557"/>
            <a:ext cx="5047732" cy="3785798"/>
            <a:chOff x="12975" y="1979637"/>
            <a:chExt cx="5047732" cy="3785798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75" y="1979637"/>
              <a:ext cx="5047732" cy="3785798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287784" y="2134686"/>
              <a:ext cx="1584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CRYRING</a:t>
              </a:r>
              <a:endParaRPr lang="de-DE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150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Lorentz Force and Magnetic Rigidity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Lorentz force</a:t>
            </a:r>
            <a:r>
              <a:rPr lang="en-US" dirty="0" smtClean="0"/>
              <a:t> on charged particles in electromagnetic fields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general equation involving 3D vector quantities (</a:t>
            </a:r>
            <a:r>
              <a:rPr lang="de-DE" u="sng" dirty="0" smtClean="0"/>
              <a:t>F</a:t>
            </a:r>
            <a:r>
              <a:rPr lang="de-DE" dirty="0" smtClean="0"/>
              <a:t>, </a:t>
            </a:r>
            <a:r>
              <a:rPr lang="de-DE" i="1" u="sng" dirty="0" smtClean="0"/>
              <a:t>E</a:t>
            </a:r>
            <a:r>
              <a:rPr lang="de-DE" i="1" dirty="0" smtClean="0"/>
              <a:t>,</a:t>
            </a:r>
            <a:r>
              <a:rPr lang="de-DE" dirty="0" smtClean="0"/>
              <a:t> </a:t>
            </a:r>
            <a:r>
              <a:rPr lang="de-DE" u="sng" dirty="0" smtClean="0"/>
              <a:t>v</a:t>
            </a:r>
            <a:r>
              <a:rPr lang="de-DE" dirty="0" smtClean="0"/>
              <a:t>, </a:t>
            </a:r>
            <a:r>
              <a:rPr lang="de-DE" u="sng" dirty="0" smtClean="0"/>
              <a:t>B</a:t>
            </a:r>
            <a:r>
              <a:rPr lang="de-DE" dirty="0" smtClean="0"/>
              <a:t>, </a:t>
            </a:r>
            <a:r>
              <a:rPr lang="de-DE" u="sng" dirty="0" smtClean="0"/>
              <a:t>p</a:t>
            </a:r>
            <a:r>
              <a:rPr lang="de-DE" dirty="0" smtClean="0"/>
              <a:t>)</a:t>
            </a:r>
          </a:p>
          <a:p>
            <a:pPr lvl="1"/>
            <a:r>
              <a:rPr lang="en-US" dirty="0" smtClean="0"/>
              <a:t>electric field </a:t>
            </a:r>
            <a:r>
              <a:rPr lang="de-DE" i="1" u="sng" dirty="0" smtClean="0"/>
              <a:t>E</a:t>
            </a:r>
            <a:r>
              <a:rPr lang="de-DE" dirty="0"/>
              <a:t> </a:t>
            </a:r>
            <a:r>
              <a:rPr lang="de-DE" dirty="0" smtClean="0"/>
              <a:t>will </a:t>
            </a:r>
            <a:r>
              <a:rPr lang="de-DE" dirty="0" err="1" smtClean="0"/>
              <a:t>accelerate</a:t>
            </a:r>
            <a:r>
              <a:rPr lang="de-DE" dirty="0" smtClean="0"/>
              <a:t> </a:t>
            </a:r>
            <a:r>
              <a:rPr lang="de-DE" dirty="0" err="1" smtClean="0"/>
              <a:t>particle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aligned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u="sng" dirty="0" smtClean="0"/>
              <a:t>v</a:t>
            </a:r>
            <a:endParaRPr lang="de-DE" dirty="0" smtClean="0"/>
          </a:p>
          <a:p>
            <a:pPr lvl="1"/>
            <a:r>
              <a:rPr lang="en-US" dirty="0" smtClean="0"/>
              <a:t>force by magnetic field </a:t>
            </a:r>
            <a:r>
              <a:rPr lang="en-US" u="sng" dirty="0" smtClean="0"/>
              <a:t>B</a:t>
            </a:r>
            <a:r>
              <a:rPr lang="en-US" dirty="0" smtClean="0"/>
              <a:t> always perpendicular to </a:t>
            </a:r>
            <a:r>
              <a:rPr lang="en-US" u="sng" dirty="0" smtClean="0"/>
              <a:t>v</a:t>
            </a:r>
            <a:r>
              <a:rPr lang="en-US" dirty="0" smtClean="0"/>
              <a:t> -&gt; no acceleration</a:t>
            </a:r>
          </a:p>
          <a:p>
            <a:pPr lvl="1"/>
            <a:r>
              <a:rPr lang="en-US" dirty="0" smtClean="0"/>
              <a:t>change of momentum per nucleon proportional to Q/M</a:t>
            </a:r>
          </a:p>
          <a:p>
            <a:r>
              <a:rPr lang="en-US" dirty="0" smtClean="0"/>
              <a:t>Particle in homogenous magnetic field B</a:t>
            </a:r>
          </a:p>
          <a:p>
            <a:pPr lvl="1"/>
            <a:r>
              <a:rPr lang="en-US" dirty="0" smtClean="0"/>
              <a:t>energy remains constant</a:t>
            </a:r>
          </a:p>
          <a:p>
            <a:pPr lvl="1"/>
            <a:r>
              <a:rPr lang="en-US" dirty="0" smtClean="0"/>
              <a:t>trajectory is circle with radius </a:t>
            </a:r>
            <a:r>
              <a:rPr lang="el-GR" dirty="0" smtClean="0"/>
              <a:t>ρ</a:t>
            </a:r>
            <a:r>
              <a:rPr lang="en-US" dirty="0" smtClean="0"/>
              <a:t> satisfying:</a:t>
            </a:r>
          </a:p>
          <a:p>
            <a:pPr lvl="1"/>
            <a:r>
              <a:rPr lang="en-US" dirty="0" smtClean="0"/>
              <a:t>fundamental relation for accelerator physics</a:t>
            </a:r>
          </a:p>
          <a:p>
            <a:pPr lvl="1"/>
            <a:r>
              <a:rPr lang="en-US" dirty="0" smtClean="0"/>
              <a:t>quantity </a:t>
            </a:r>
            <a:r>
              <a:rPr lang="de-DE" dirty="0" smtClean="0"/>
              <a:t>B</a:t>
            </a:r>
            <a:r>
              <a:rPr lang="el-GR" dirty="0" smtClean="0"/>
              <a:t>ρ</a:t>
            </a:r>
            <a:r>
              <a:rPr lang="en-US" dirty="0" smtClean="0"/>
              <a:t> denoted </a:t>
            </a:r>
            <a:r>
              <a:rPr lang="en-US" b="1" dirty="0" smtClean="0">
                <a:solidFill>
                  <a:srgbClr val="FF0000"/>
                </a:solidFill>
              </a:rPr>
              <a:t>magnetic rigidity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larger B</a:t>
            </a:r>
            <a:r>
              <a:rPr lang="el-GR" dirty="0" smtClean="0"/>
              <a:t>ρ</a:t>
            </a:r>
            <a:r>
              <a:rPr lang="en-US" dirty="0" smtClean="0"/>
              <a:t>, the harder it is to deflect the particle by a magnetic field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for fixed p rigidity determined by </a:t>
            </a:r>
            <a:r>
              <a:rPr lang="en-US" b="1" dirty="0" smtClean="0">
                <a:solidFill>
                  <a:srgbClr val="FF0000"/>
                </a:solidFill>
              </a:rPr>
              <a:t>mass-to-charge ratio</a:t>
            </a:r>
            <a:r>
              <a:rPr lang="en-US" dirty="0" smtClean="0">
                <a:solidFill>
                  <a:schemeClr val="tx1"/>
                </a:solidFill>
              </a:rPr>
              <a:t> M/Q</a:t>
            </a:r>
            <a:endParaRPr lang="de-DE" dirty="0" smtClean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16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875481" y="1619597"/>
            <a:ext cx="3736920" cy="46166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de-DE" sz="2400" u="sng" dirty="0" smtClean="0"/>
              <a:t>F</a:t>
            </a:r>
            <a:r>
              <a:rPr lang="de-DE" sz="2400" dirty="0" smtClean="0"/>
              <a:t> = </a:t>
            </a:r>
            <a:r>
              <a:rPr lang="de-DE" sz="2400" dirty="0" err="1" smtClean="0"/>
              <a:t>Q·e</a:t>
            </a:r>
            <a:r>
              <a:rPr lang="de-DE" sz="2400" dirty="0" smtClean="0"/>
              <a:t> ( </a:t>
            </a:r>
            <a:r>
              <a:rPr lang="de-DE" sz="2400" i="1" u="sng" dirty="0" smtClean="0"/>
              <a:t>E</a:t>
            </a:r>
            <a:r>
              <a:rPr lang="de-DE" sz="2400" dirty="0" smtClean="0"/>
              <a:t> + </a:t>
            </a:r>
            <a:r>
              <a:rPr lang="de-DE" sz="2400" u="sng" dirty="0" smtClean="0"/>
              <a:t>v</a:t>
            </a:r>
            <a:r>
              <a:rPr lang="de-DE" sz="2400" dirty="0" smtClean="0"/>
              <a:t> x </a:t>
            </a:r>
            <a:r>
              <a:rPr lang="de-DE" sz="2400" u="sng" dirty="0" smtClean="0"/>
              <a:t>B</a:t>
            </a:r>
            <a:r>
              <a:rPr lang="de-DE" sz="2400" dirty="0" smtClean="0"/>
              <a:t>) = </a:t>
            </a:r>
            <a:r>
              <a:rPr lang="de-DE" sz="2400" dirty="0" err="1" smtClean="0"/>
              <a:t>M·d</a:t>
            </a:r>
            <a:r>
              <a:rPr lang="de-DE" sz="2400" u="sng" dirty="0" err="1" smtClean="0"/>
              <a:t>p</a:t>
            </a:r>
            <a:r>
              <a:rPr lang="de-DE" sz="2400" dirty="0" smtClean="0"/>
              <a:t>/</a:t>
            </a:r>
            <a:r>
              <a:rPr lang="de-DE" sz="2400" dirty="0" err="1" smtClean="0"/>
              <a:t>dt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5890579" y="4950819"/>
            <a:ext cx="1704313" cy="46166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/>
              <a:t>B·</a:t>
            </a:r>
            <a:r>
              <a:rPr lang="el-GR" sz="2400" dirty="0" smtClean="0"/>
              <a:t>ρ</a:t>
            </a:r>
            <a:r>
              <a:rPr lang="de-DE" sz="2400" dirty="0" smtClean="0"/>
              <a:t> = M/</a:t>
            </a:r>
            <a:r>
              <a:rPr lang="de-DE" sz="2400" dirty="0" err="1" smtClean="0"/>
              <a:t>Q·p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496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Manetic</a:t>
            </a:r>
            <a:r>
              <a:rPr lang="en-US" dirty="0" smtClean="0"/>
              <a:t> Rigidity: Examples</a:t>
            </a: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015824"/>
              </p:ext>
            </p:extLst>
          </p:nvPr>
        </p:nvGraphicFramePr>
        <p:xfrm>
          <a:off x="396875" y="1176338"/>
          <a:ext cx="5960841" cy="3337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28993"/>
                <a:gridCol w="755968"/>
                <a:gridCol w="1516036"/>
                <a:gridCol w="1429922"/>
                <a:gridCol w="1429922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Ions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SIS18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Inj.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SIS18 Ext.</a:t>
                      </a:r>
                      <a:endParaRPr lang="de-D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SIS100 Ext.</a:t>
                      </a:r>
                      <a:endParaRPr lang="de-DE" sz="1600" dirty="0" smtClean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E=11.4MeV/u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E=1GeV/u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E=1.5GeV/u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Ion</a:t>
                      </a:r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M/Q</a:t>
                      </a:r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l-GR" sz="1600" b="1" dirty="0" smtClean="0"/>
                        <a:t>ρ</a:t>
                      </a:r>
                      <a:r>
                        <a:rPr lang="en-US" sz="1600" b="1" dirty="0" smtClean="0"/>
                        <a:t> [Tm]</a:t>
                      </a:r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l-GR" sz="1600" b="1" dirty="0" smtClean="0"/>
                        <a:t>ρ</a:t>
                      </a:r>
                      <a:r>
                        <a:rPr lang="en-US" sz="1600" b="1" dirty="0" smtClean="0"/>
                        <a:t> [Tm]</a:t>
                      </a:r>
                      <a:endParaRPr lang="de-DE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l-GR" sz="1600" b="1" dirty="0" smtClean="0"/>
                        <a:t>ρ</a:t>
                      </a:r>
                      <a:r>
                        <a:rPr lang="en-US" sz="1600" b="1" dirty="0" smtClean="0"/>
                        <a:t> [Tm]</a:t>
                      </a:r>
                      <a:endParaRPr lang="de-DE" sz="16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30000" dirty="0" smtClean="0"/>
                        <a:t>40</a:t>
                      </a:r>
                      <a:r>
                        <a:rPr lang="en-US" sz="1600" baseline="0" dirty="0" smtClean="0"/>
                        <a:t>Ar</a:t>
                      </a:r>
                      <a:r>
                        <a:rPr lang="en-US" sz="1600" baseline="30000" dirty="0" smtClean="0"/>
                        <a:t>18+</a:t>
                      </a:r>
                      <a:endParaRPr lang="de-DE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2.22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1.08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12.5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16.6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30000" dirty="0" smtClean="0"/>
                        <a:t>40</a:t>
                      </a:r>
                      <a:r>
                        <a:rPr lang="en-US" sz="1600" baseline="0" dirty="0" smtClean="0"/>
                        <a:t>Ar</a:t>
                      </a:r>
                      <a:r>
                        <a:rPr lang="en-US" sz="1600" baseline="30000" dirty="0" smtClean="0"/>
                        <a:t>10+</a:t>
                      </a:r>
                      <a:endParaRPr lang="de-DE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4.00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1.95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n.a</a:t>
                      </a:r>
                      <a:r>
                        <a:rPr lang="en-US" sz="1600" dirty="0" smtClean="0"/>
                        <a:t>.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30.0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30000" dirty="0" smtClean="0"/>
                        <a:t>86</a:t>
                      </a:r>
                      <a:r>
                        <a:rPr lang="en-US" sz="1600" baseline="0" dirty="0" smtClean="0"/>
                        <a:t>Kr</a:t>
                      </a:r>
                      <a:r>
                        <a:rPr lang="en-US" sz="1600" baseline="30000" dirty="0" smtClean="0"/>
                        <a:t>33+</a:t>
                      </a:r>
                      <a:endParaRPr lang="de-DE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2.61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1.27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14.7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19.5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30000" dirty="0" smtClean="0"/>
                        <a:t>86</a:t>
                      </a:r>
                      <a:r>
                        <a:rPr lang="en-US" sz="1600" baseline="0" dirty="0" smtClean="0"/>
                        <a:t>Kr</a:t>
                      </a:r>
                      <a:r>
                        <a:rPr lang="en-US" sz="1600" baseline="30000" dirty="0" smtClean="0"/>
                        <a:t>16+</a:t>
                      </a:r>
                      <a:endParaRPr lang="de-DE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5.38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2.62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n.a</a:t>
                      </a:r>
                      <a:r>
                        <a:rPr lang="en-US" sz="1600" dirty="0" smtClean="0"/>
                        <a:t>.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40.3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30000" dirty="0" smtClean="0"/>
                        <a:t>238</a:t>
                      </a:r>
                      <a:r>
                        <a:rPr lang="en-US" sz="1600" baseline="0" dirty="0" smtClean="0"/>
                        <a:t>U</a:t>
                      </a:r>
                      <a:r>
                        <a:rPr lang="en-US" sz="1600" baseline="30000" dirty="0" smtClean="0"/>
                        <a:t>73+</a:t>
                      </a:r>
                      <a:endParaRPr lang="de-DE" sz="16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3.26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1.59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18.4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24.4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30000" dirty="0" smtClean="0"/>
                        <a:t>238</a:t>
                      </a:r>
                      <a:r>
                        <a:rPr lang="en-US" sz="1600" baseline="0" dirty="0" smtClean="0"/>
                        <a:t>U</a:t>
                      </a:r>
                      <a:r>
                        <a:rPr lang="en-US" sz="1600" baseline="30000" dirty="0" smtClean="0"/>
                        <a:t>28+</a:t>
                      </a:r>
                      <a:endParaRPr lang="de-DE" sz="16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8.50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4.14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n.a</a:t>
                      </a:r>
                      <a:r>
                        <a:rPr lang="en-US" sz="1600" dirty="0" smtClean="0"/>
                        <a:t>.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63.7</a:t>
                      </a:r>
                      <a:endParaRPr lang="de-DE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17</a:t>
            </a:fld>
            <a:endParaRPr lang="de-DE"/>
          </a:p>
        </p:txBody>
      </p:sp>
      <p:graphicFrame>
        <p:nvGraphicFramePr>
          <p:cNvPr id="8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717642"/>
              </p:ext>
            </p:extLst>
          </p:nvPr>
        </p:nvGraphicFramePr>
        <p:xfrm>
          <a:off x="396875" y="4896509"/>
          <a:ext cx="6663221" cy="1691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75043"/>
                <a:gridCol w="1514793"/>
                <a:gridCol w="1514793"/>
                <a:gridCol w="1329296"/>
                <a:gridCol w="1329296"/>
              </a:tblGrid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Protons</a:t>
                      </a:r>
                      <a:endParaRPr lang="de-DE" sz="1600" dirty="0" smtClean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SIS18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Inj.</a:t>
                      </a:r>
                      <a:b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(UNILAC) 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SIS18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Inj.</a:t>
                      </a:r>
                      <a:b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(p-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Linac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endParaRPr lang="de-D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SIS18 Ext.</a:t>
                      </a:r>
                      <a:endParaRPr lang="de-D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SIS100 Ext.</a:t>
                      </a:r>
                      <a:endParaRPr lang="de-DE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E=11.4MeV/u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E=70.0MeV/u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E=4GeV/u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E=29GeV/u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M/Q</a:t>
                      </a:r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l-GR" sz="1600" b="1" dirty="0" smtClean="0"/>
                        <a:t>ρ</a:t>
                      </a:r>
                      <a:r>
                        <a:rPr lang="en-US" sz="1600" b="1" dirty="0" smtClean="0"/>
                        <a:t> [Tm]</a:t>
                      </a:r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l-GR" sz="1600" b="1" dirty="0" smtClean="0"/>
                        <a:t>ρ</a:t>
                      </a:r>
                      <a:r>
                        <a:rPr lang="en-US" sz="1600" b="1" dirty="0" smtClean="0"/>
                        <a:t> [Tm]</a:t>
                      </a:r>
                      <a:endParaRPr lang="de-DE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l-GR" sz="1600" b="1" dirty="0" smtClean="0"/>
                        <a:t>ρ</a:t>
                      </a:r>
                      <a:r>
                        <a:rPr lang="en-US" sz="1600" b="1" dirty="0" smtClean="0"/>
                        <a:t> [Tm]</a:t>
                      </a:r>
                      <a:endParaRPr lang="de-DE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l-GR" sz="1600" b="1" dirty="0" smtClean="0"/>
                        <a:t>ρ</a:t>
                      </a:r>
                      <a:r>
                        <a:rPr lang="en-US" sz="1600" b="1" dirty="0" smtClean="0"/>
                        <a:t> [Tm]</a:t>
                      </a:r>
                      <a:endParaRPr lang="de-DE" sz="16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1.007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0.49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1.26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16.3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</a:t>
                      </a:r>
                      <a:endParaRPr lang="de-DE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2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Deflection in Dipoles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ipole with a uniform field deflects a charged particle by an angle </a:t>
            </a:r>
            <a:r>
              <a:rPr lang="el-GR" dirty="0" smtClean="0">
                <a:sym typeface="Math1" charset="0"/>
              </a:rPr>
              <a:t>θ</a:t>
            </a:r>
            <a:endParaRPr lang="en-US" dirty="0" smtClean="0">
              <a:sym typeface="Math1" charset="0"/>
            </a:endParaRPr>
          </a:p>
          <a:p>
            <a:r>
              <a:rPr lang="el-GR" dirty="0" smtClean="0">
                <a:sym typeface="Math1" charset="0"/>
              </a:rPr>
              <a:t>θ</a:t>
            </a:r>
            <a:r>
              <a:rPr lang="en-US" dirty="0" smtClean="0"/>
              <a:t> depends on arc length L and magnetic field B</a:t>
            </a:r>
            <a:endParaRPr lang="en-US" dirty="0" smtClean="0">
              <a:sym typeface="Math1" charset="0"/>
            </a:endParaRPr>
          </a:p>
          <a:p>
            <a:r>
              <a:rPr lang="en-US" dirty="0" smtClean="0"/>
              <a:t>L depends on </a:t>
            </a:r>
            <a:r>
              <a:rPr lang="el-GR" dirty="0" smtClean="0">
                <a:sym typeface="Math1" charset="0"/>
              </a:rPr>
              <a:t>θ</a:t>
            </a:r>
            <a:r>
              <a:rPr lang="en-US" dirty="0" smtClean="0"/>
              <a:t> and radius </a:t>
            </a:r>
            <a:r>
              <a:rPr lang="el-GR" dirty="0" smtClean="0"/>
              <a:t>ρ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Particle with magnetic rigidity B</a:t>
            </a:r>
            <a:r>
              <a:rPr lang="el-GR" dirty="0" smtClean="0"/>
              <a:t>ρ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Quantity </a:t>
            </a:r>
            <a:r>
              <a:rPr lang="de-DE" dirty="0" smtClean="0"/>
              <a:t>B·L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referred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>
                <a:solidFill>
                  <a:srgbClr val="FF0000"/>
                </a:solidFill>
              </a:rPr>
              <a:t>integral </a:t>
            </a:r>
            <a:r>
              <a:rPr lang="de-DE" b="1" dirty="0" err="1" smtClean="0">
                <a:solidFill>
                  <a:srgbClr val="FF0000"/>
                </a:solidFill>
              </a:rPr>
              <a:t>magnetic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field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Deflection angle given by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3" name="Inhaltsplatzhalter 52"/>
          <p:cNvSpPr>
            <a:spLocks noGrp="1"/>
          </p:cNvSpPr>
          <p:nvPr>
            <p:ph sz="half" idx="2"/>
          </p:nvPr>
        </p:nvSpPr>
        <p:spPr>
          <a:xfrm>
            <a:off x="5235575" y="4715941"/>
            <a:ext cx="4686300" cy="2160240"/>
          </a:xfrm>
        </p:spPr>
        <p:txBody>
          <a:bodyPr/>
          <a:lstStyle/>
          <a:p>
            <a:r>
              <a:rPr lang="en-US" dirty="0" smtClean="0"/>
              <a:t>Macroscopic angles to bend transfer lines or create circular accelerators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bending</a:t>
            </a:r>
            <a:r>
              <a:rPr lang="de-DE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magnets</a:t>
            </a:r>
            <a:endParaRPr lang="de-DE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Microscopic angles to correct beam trajectory or closed orbit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steering</a:t>
            </a:r>
            <a:r>
              <a:rPr lang="de-DE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magnets</a:t>
            </a:r>
            <a:endParaRPr lang="de-DE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grpSp>
        <p:nvGrpSpPr>
          <p:cNvPr id="48" name="Gruppieren 47"/>
          <p:cNvGrpSpPr>
            <a:grpSpLocks noChangeAspect="1"/>
          </p:cNvGrpSpPr>
          <p:nvPr/>
        </p:nvGrpSpPr>
        <p:grpSpPr>
          <a:xfrm>
            <a:off x="5468877" y="1187549"/>
            <a:ext cx="3891915" cy="3197543"/>
            <a:chOff x="5324474" y="2243236"/>
            <a:chExt cx="4324350" cy="3552825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5780088" y="4457700"/>
              <a:ext cx="1587" cy="15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2" name="Group 52"/>
            <p:cNvGrpSpPr>
              <a:grpSpLocks/>
            </p:cNvGrpSpPr>
            <p:nvPr/>
          </p:nvGrpSpPr>
          <p:grpSpPr bwMode="auto">
            <a:xfrm>
              <a:off x="5324474" y="2243236"/>
              <a:ext cx="4324350" cy="3552825"/>
              <a:chOff x="2784" y="1668"/>
              <a:chExt cx="2724" cy="2238"/>
            </a:xfrm>
          </p:grpSpPr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3125" y="2264"/>
                <a:ext cx="2119" cy="808"/>
              </a:xfrm>
              <a:prstGeom prst="rect">
                <a:avLst/>
              </a:prstGeom>
              <a:solidFill>
                <a:schemeClr val="accent3">
                  <a:alpha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" name="Freeform 27"/>
              <p:cNvSpPr>
                <a:spLocks/>
              </p:cNvSpPr>
              <p:nvPr/>
            </p:nvSpPr>
            <p:spPr bwMode="auto">
              <a:xfrm>
                <a:off x="3129" y="2375"/>
                <a:ext cx="2118" cy="442"/>
              </a:xfrm>
              <a:custGeom>
                <a:avLst/>
                <a:gdLst>
                  <a:gd name="T0" fmla="*/ 0 w 2118"/>
                  <a:gd name="T1" fmla="*/ 442 h 442"/>
                  <a:gd name="T2" fmla="*/ 42 w 2118"/>
                  <a:gd name="T3" fmla="*/ 394 h 442"/>
                  <a:gd name="T4" fmla="*/ 102 w 2118"/>
                  <a:gd name="T5" fmla="*/ 340 h 442"/>
                  <a:gd name="T6" fmla="*/ 174 w 2118"/>
                  <a:gd name="T7" fmla="*/ 292 h 442"/>
                  <a:gd name="T8" fmla="*/ 267 w 2118"/>
                  <a:gd name="T9" fmla="*/ 223 h 442"/>
                  <a:gd name="T10" fmla="*/ 378 w 2118"/>
                  <a:gd name="T11" fmla="*/ 163 h 442"/>
                  <a:gd name="T12" fmla="*/ 510 w 2118"/>
                  <a:gd name="T13" fmla="*/ 106 h 442"/>
                  <a:gd name="T14" fmla="*/ 705 w 2118"/>
                  <a:gd name="T15" fmla="*/ 43 h 442"/>
                  <a:gd name="T16" fmla="*/ 852 w 2118"/>
                  <a:gd name="T17" fmla="*/ 16 h 442"/>
                  <a:gd name="T18" fmla="*/ 966 w 2118"/>
                  <a:gd name="T19" fmla="*/ 7 h 442"/>
                  <a:gd name="T20" fmla="*/ 1086 w 2118"/>
                  <a:gd name="T21" fmla="*/ 1 h 442"/>
                  <a:gd name="T22" fmla="*/ 1257 w 2118"/>
                  <a:gd name="T23" fmla="*/ 16 h 442"/>
                  <a:gd name="T24" fmla="*/ 1407 w 2118"/>
                  <a:gd name="T25" fmla="*/ 43 h 442"/>
                  <a:gd name="T26" fmla="*/ 1578 w 2118"/>
                  <a:gd name="T27" fmla="*/ 91 h 442"/>
                  <a:gd name="T28" fmla="*/ 1722 w 2118"/>
                  <a:gd name="T29" fmla="*/ 154 h 442"/>
                  <a:gd name="T30" fmla="*/ 1806 w 2118"/>
                  <a:gd name="T31" fmla="*/ 196 h 442"/>
                  <a:gd name="T32" fmla="*/ 1860 w 2118"/>
                  <a:gd name="T33" fmla="*/ 229 h 442"/>
                  <a:gd name="T34" fmla="*/ 1926 w 2118"/>
                  <a:gd name="T35" fmla="*/ 271 h 442"/>
                  <a:gd name="T36" fmla="*/ 1977 w 2118"/>
                  <a:gd name="T37" fmla="*/ 310 h 442"/>
                  <a:gd name="T38" fmla="*/ 2019 w 2118"/>
                  <a:gd name="T39" fmla="*/ 343 h 442"/>
                  <a:gd name="T40" fmla="*/ 2055 w 2118"/>
                  <a:gd name="T41" fmla="*/ 373 h 442"/>
                  <a:gd name="T42" fmla="*/ 2079 w 2118"/>
                  <a:gd name="T43" fmla="*/ 397 h 442"/>
                  <a:gd name="T44" fmla="*/ 2103 w 2118"/>
                  <a:gd name="T45" fmla="*/ 418 h 442"/>
                  <a:gd name="T46" fmla="*/ 2118 w 2118"/>
                  <a:gd name="T47" fmla="*/ 430 h 44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118"/>
                  <a:gd name="T73" fmla="*/ 0 h 442"/>
                  <a:gd name="T74" fmla="*/ 2118 w 2118"/>
                  <a:gd name="T75" fmla="*/ 442 h 44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118" h="442">
                    <a:moveTo>
                      <a:pt x="0" y="442"/>
                    </a:moveTo>
                    <a:cubicBezTo>
                      <a:pt x="12" y="426"/>
                      <a:pt x="25" y="411"/>
                      <a:pt x="42" y="394"/>
                    </a:cubicBezTo>
                    <a:cubicBezTo>
                      <a:pt x="59" y="377"/>
                      <a:pt x="80" y="357"/>
                      <a:pt x="102" y="340"/>
                    </a:cubicBezTo>
                    <a:cubicBezTo>
                      <a:pt x="124" y="323"/>
                      <a:pt x="147" y="311"/>
                      <a:pt x="174" y="292"/>
                    </a:cubicBezTo>
                    <a:cubicBezTo>
                      <a:pt x="201" y="273"/>
                      <a:pt x="233" y="245"/>
                      <a:pt x="267" y="223"/>
                    </a:cubicBezTo>
                    <a:cubicBezTo>
                      <a:pt x="301" y="201"/>
                      <a:pt x="338" y="182"/>
                      <a:pt x="378" y="163"/>
                    </a:cubicBezTo>
                    <a:cubicBezTo>
                      <a:pt x="418" y="144"/>
                      <a:pt x="456" y="126"/>
                      <a:pt x="510" y="106"/>
                    </a:cubicBezTo>
                    <a:cubicBezTo>
                      <a:pt x="564" y="86"/>
                      <a:pt x="648" y="58"/>
                      <a:pt x="705" y="43"/>
                    </a:cubicBezTo>
                    <a:cubicBezTo>
                      <a:pt x="762" y="28"/>
                      <a:pt x="809" y="22"/>
                      <a:pt x="852" y="16"/>
                    </a:cubicBezTo>
                    <a:cubicBezTo>
                      <a:pt x="895" y="10"/>
                      <a:pt x="927" y="9"/>
                      <a:pt x="966" y="7"/>
                    </a:cubicBezTo>
                    <a:cubicBezTo>
                      <a:pt x="1005" y="5"/>
                      <a:pt x="1038" y="0"/>
                      <a:pt x="1086" y="1"/>
                    </a:cubicBezTo>
                    <a:cubicBezTo>
                      <a:pt x="1134" y="2"/>
                      <a:pt x="1204" y="9"/>
                      <a:pt x="1257" y="16"/>
                    </a:cubicBezTo>
                    <a:cubicBezTo>
                      <a:pt x="1310" y="23"/>
                      <a:pt x="1354" y="31"/>
                      <a:pt x="1407" y="43"/>
                    </a:cubicBezTo>
                    <a:cubicBezTo>
                      <a:pt x="1460" y="55"/>
                      <a:pt x="1526" y="73"/>
                      <a:pt x="1578" y="91"/>
                    </a:cubicBezTo>
                    <a:cubicBezTo>
                      <a:pt x="1630" y="109"/>
                      <a:pt x="1684" y="137"/>
                      <a:pt x="1722" y="154"/>
                    </a:cubicBezTo>
                    <a:cubicBezTo>
                      <a:pt x="1760" y="171"/>
                      <a:pt x="1783" y="183"/>
                      <a:pt x="1806" y="196"/>
                    </a:cubicBezTo>
                    <a:cubicBezTo>
                      <a:pt x="1829" y="209"/>
                      <a:pt x="1840" y="217"/>
                      <a:pt x="1860" y="229"/>
                    </a:cubicBezTo>
                    <a:cubicBezTo>
                      <a:pt x="1880" y="241"/>
                      <a:pt x="1907" y="257"/>
                      <a:pt x="1926" y="271"/>
                    </a:cubicBezTo>
                    <a:cubicBezTo>
                      <a:pt x="1945" y="285"/>
                      <a:pt x="1962" y="298"/>
                      <a:pt x="1977" y="310"/>
                    </a:cubicBezTo>
                    <a:cubicBezTo>
                      <a:pt x="1992" y="322"/>
                      <a:pt x="2006" y="333"/>
                      <a:pt x="2019" y="343"/>
                    </a:cubicBezTo>
                    <a:cubicBezTo>
                      <a:pt x="2032" y="353"/>
                      <a:pt x="2045" y="364"/>
                      <a:pt x="2055" y="373"/>
                    </a:cubicBezTo>
                    <a:cubicBezTo>
                      <a:pt x="2065" y="382"/>
                      <a:pt x="2071" y="390"/>
                      <a:pt x="2079" y="397"/>
                    </a:cubicBezTo>
                    <a:cubicBezTo>
                      <a:pt x="2087" y="404"/>
                      <a:pt x="2097" y="413"/>
                      <a:pt x="2103" y="418"/>
                    </a:cubicBezTo>
                    <a:cubicBezTo>
                      <a:pt x="2109" y="423"/>
                      <a:pt x="2113" y="426"/>
                      <a:pt x="2118" y="430"/>
                    </a:cubicBezTo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28"/>
              <p:cNvSpPr>
                <a:spLocks noChangeShapeType="1"/>
              </p:cNvSpPr>
              <p:nvPr/>
            </p:nvSpPr>
            <p:spPr bwMode="auto">
              <a:xfrm flipV="1">
                <a:off x="3129" y="1668"/>
                <a:ext cx="1227" cy="114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29"/>
              <p:cNvSpPr>
                <a:spLocks noChangeShapeType="1"/>
              </p:cNvSpPr>
              <p:nvPr/>
            </p:nvSpPr>
            <p:spPr bwMode="auto">
              <a:xfrm flipH="1" flipV="1">
                <a:off x="4038" y="1710"/>
                <a:ext cx="1206" cy="109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32"/>
              <p:cNvSpPr>
                <a:spLocks noChangeShapeType="1"/>
              </p:cNvSpPr>
              <p:nvPr/>
            </p:nvSpPr>
            <p:spPr bwMode="auto">
              <a:xfrm>
                <a:off x="3141" y="2814"/>
                <a:ext cx="1047" cy="103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33"/>
              <p:cNvSpPr>
                <a:spLocks noChangeShapeType="1"/>
              </p:cNvSpPr>
              <p:nvPr/>
            </p:nvSpPr>
            <p:spPr bwMode="auto">
              <a:xfrm flipH="1">
                <a:off x="4185" y="2811"/>
                <a:ext cx="1056" cy="10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34"/>
              <p:cNvSpPr>
                <a:spLocks noChangeShapeType="1"/>
              </p:cNvSpPr>
              <p:nvPr/>
            </p:nvSpPr>
            <p:spPr bwMode="auto">
              <a:xfrm flipH="1">
                <a:off x="4242" y="2868"/>
                <a:ext cx="1029" cy="103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med" len="lg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37"/>
              <p:cNvSpPr>
                <a:spLocks noChangeShapeType="1"/>
              </p:cNvSpPr>
              <p:nvPr/>
            </p:nvSpPr>
            <p:spPr bwMode="auto">
              <a:xfrm flipV="1">
                <a:off x="2784" y="2811"/>
                <a:ext cx="345" cy="354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Freeform 38"/>
              <p:cNvSpPr>
                <a:spLocks/>
              </p:cNvSpPr>
              <p:nvPr/>
            </p:nvSpPr>
            <p:spPr bwMode="auto">
              <a:xfrm>
                <a:off x="4083" y="3700"/>
                <a:ext cx="195" cy="47"/>
              </a:xfrm>
              <a:custGeom>
                <a:avLst/>
                <a:gdLst>
                  <a:gd name="T0" fmla="*/ 0 w 195"/>
                  <a:gd name="T1" fmla="*/ 47 h 47"/>
                  <a:gd name="T2" fmla="*/ 18 w 195"/>
                  <a:gd name="T3" fmla="*/ 29 h 47"/>
                  <a:gd name="T4" fmla="*/ 42 w 195"/>
                  <a:gd name="T5" fmla="*/ 14 h 47"/>
                  <a:gd name="T6" fmla="*/ 66 w 195"/>
                  <a:gd name="T7" fmla="*/ 2 h 47"/>
                  <a:gd name="T8" fmla="*/ 87 w 195"/>
                  <a:gd name="T9" fmla="*/ 2 h 47"/>
                  <a:gd name="T10" fmla="*/ 129 w 195"/>
                  <a:gd name="T11" fmla="*/ 8 h 47"/>
                  <a:gd name="T12" fmla="*/ 162 w 195"/>
                  <a:gd name="T13" fmla="*/ 20 h 47"/>
                  <a:gd name="T14" fmla="*/ 177 w 195"/>
                  <a:gd name="T15" fmla="*/ 35 h 47"/>
                  <a:gd name="T16" fmla="*/ 195 w 195"/>
                  <a:gd name="T17" fmla="*/ 47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5"/>
                  <a:gd name="T28" fmla="*/ 0 h 47"/>
                  <a:gd name="T29" fmla="*/ 195 w 195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5" h="47">
                    <a:moveTo>
                      <a:pt x="0" y="47"/>
                    </a:moveTo>
                    <a:cubicBezTo>
                      <a:pt x="5" y="40"/>
                      <a:pt x="11" y="34"/>
                      <a:pt x="18" y="29"/>
                    </a:cubicBezTo>
                    <a:cubicBezTo>
                      <a:pt x="25" y="24"/>
                      <a:pt x="34" y="18"/>
                      <a:pt x="42" y="14"/>
                    </a:cubicBezTo>
                    <a:cubicBezTo>
                      <a:pt x="50" y="10"/>
                      <a:pt x="59" y="4"/>
                      <a:pt x="66" y="2"/>
                    </a:cubicBezTo>
                    <a:cubicBezTo>
                      <a:pt x="73" y="0"/>
                      <a:pt x="77" y="1"/>
                      <a:pt x="87" y="2"/>
                    </a:cubicBezTo>
                    <a:cubicBezTo>
                      <a:pt x="97" y="3"/>
                      <a:pt x="117" y="5"/>
                      <a:pt x="129" y="8"/>
                    </a:cubicBezTo>
                    <a:cubicBezTo>
                      <a:pt x="141" y="11"/>
                      <a:pt x="154" y="16"/>
                      <a:pt x="162" y="20"/>
                    </a:cubicBezTo>
                    <a:cubicBezTo>
                      <a:pt x="170" y="24"/>
                      <a:pt x="172" y="31"/>
                      <a:pt x="177" y="35"/>
                    </a:cubicBezTo>
                    <a:cubicBezTo>
                      <a:pt x="182" y="39"/>
                      <a:pt x="192" y="45"/>
                      <a:pt x="195" y="47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39"/>
              <p:cNvSpPr>
                <a:spLocks noChangeShapeType="1"/>
              </p:cNvSpPr>
              <p:nvPr/>
            </p:nvSpPr>
            <p:spPr bwMode="auto">
              <a:xfrm>
                <a:off x="5247" y="2811"/>
                <a:ext cx="261" cy="249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" name="Textfeld 44"/>
            <p:cNvSpPr txBox="1"/>
            <p:nvPr/>
          </p:nvSpPr>
          <p:spPr>
            <a:xfrm>
              <a:off x="7378390" y="515280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θ</a:t>
              </a:r>
              <a:endParaRPr lang="de-DE" dirty="0"/>
            </a:p>
          </p:txBody>
        </p:sp>
        <p:sp>
          <p:nvSpPr>
            <p:cNvPr id="46" name="Textfeld 45"/>
            <p:cNvSpPr txBox="1"/>
            <p:nvPr/>
          </p:nvSpPr>
          <p:spPr>
            <a:xfrm>
              <a:off x="7391214" y="3338497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L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8496696" y="4823102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ρ</a:t>
              </a:r>
              <a:endParaRPr lang="de-DE" dirty="0"/>
            </a:p>
          </p:txBody>
        </p:sp>
      </p:grpSp>
      <p:sp>
        <p:nvSpPr>
          <p:cNvPr id="49" name="Textfeld 48"/>
          <p:cNvSpPr txBox="1"/>
          <p:nvPr/>
        </p:nvSpPr>
        <p:spPr>
          <a:xfrm>
            <a:off x="1897110" y="3083294"/>
            <a:ext cx="1003801" cy="46166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/>
              <a:t>L = </a:t>
            </a:r>
            <a:r>
              <a:rPr lang="el-GR" sz="2400" dirty="0" smtClean="0">
                <a:sym typeface="Math1" charset="0"/>
              </a:rPr>
              <a:t>θ</a:t>
            </a:r>
            <a:r>
              <a:rPr lang="de-DE" sz="2400" dirty="0" smtClean="0"/>
              <a:t>·</a:t>
            </a:r>
            <a:r>
              <a:rPr lang="el-GR" sz="2400" dirty="0" smtClean="0"/>
              <a:t>ρ</a:t>
            </a:r>
            <a:endParaRPr lang="de-DE" sz="2400" dirty="0"/>
          </a:p>
        </p:txBody>
      </p:sp>
      <p:sp>
        <p:nvSpPr>
          <p:cNvPr id="50" name="Textfeld 49"/>
          <p:cNvSpPr txBox="1"/>
          <p:nvPr/>
        </p:nvSpPr>
        <p:spPr>
          <a:xfrm>
            <a:off x="1691925" y="3991372"/>
            <a:ext cx="1414170" cy="46166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/>
              <a:t>B·L = </a:t>
            </a:r>
            <a:r>
              <a:rPr lang="el-GR" sz="2400" dirty="0" smtClean="0">
                <a:sym typeface="Math1" charset="0"/>
              </a:rPr>
              <a:t>θ</a:t>
            </a:r>
            <a:r>
              <a:rPr lang="de-DE" sz="2400" dirty="0" smtClean="0"/>
              <a:t>·B</a:t>
            </a:r>
            <a:r>
              <a:rPr lang="el-GR" sz="2400" dirty="0" smtClean="0"/>
              <a:t>ρ</a:t>
            </a:r>
            <a:endParaRPr lang="de-DE" sz="2400" dirty="0"/>
          </a:p>
        </p:txBody>
      </p:sp>
      <p:sp>
        <p:nvSpPr>
          <p:cNvPr id="51" name="Textfeld 50"/>
          <p:cNvSpPr txBox="1"/>
          <p:nvPr/>
        </p:nvSpPr>
        <p:spPr>
          <a:xfrm>
            <a:off x="1671086" y="5735834"/>
            <a:ext cx="1455848" cy="46166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>
                <a:sym typeface="Math1" charset="0"/>
              </a:rPr>
              <a:t>θ </a:t>
            </a:r>
            <a:r>
              <a:rPr lang="en-US" sz="2400" dirty="0" smtClean="0">
                <a:sym typeface="Math1" charset="0"/>
              </a:rPr>
              <a:t>= </a:t>
            </a:r>
            <a:r>
              <a:rPr lang="de-DE" sz="2400" dirty="0" smtClean="0"/>
              <a:t>B·L/B</a:t>
            </a:r>
            <a:r>
              <a:rPr lang="el-GR" sz="2400" dirty="0" smtClean="0"/>
              <a:t>ρ</a:t>
            </a:r>
            <a:endParaRPr lang="de-DE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625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Dipoles as Separators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Consider particles with fixed p but different M and Q in a dipole field B</a:t>
            </a:r>
          </a:p>
          <a:p>
            <a:pPr lvl="1"/>
            <a:r>
              <a:rPr lang="en-US" dirty="0" smtClean="0"/>
              <a:t>assume B·L same for all M, Q</a:t>
            </a:r>
          </a:p>
          <a:p>
            <a:pPr lvl="1"/>
            <a:r>
              <a:rPr lang="en-US" dirty="0" smtClean="0"/>
              <a:t>deflection angle given by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Charge separation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ssume same M, but different Q</a:t>
            </a:r>
          </a:p>
          <a:p>
            <a:pPr lvl="1"/>
            <a:r>
              <a:rPr lang="en-US" dirty="0" smtClean="0"/>
              <a:t>let only one angle </a:t>
            </a:r>
            <a:r>
              <a:rPr lang="el-GR" dirty="0" smtClean="0">
                <a:sym typeface="Math1" charset="0"/>
              </a:rPr>
              <a:t>θ</a:t>
            </a:r>
            <a:r>
              <a:rPr lang="en-US" dirty="0" smtClean="0">
                <a:sym typeface="Math1" charset="0"/>
              </a:rPr>
              <a:t> pass and vary B, then Q proportional to 1/B</a:t>
            </a:r>
          </a:p>
          <a:p>
            <a:r>
              <a:rPr lang="en-US" dirty="0" smtClean="0">
                <a:sym typeface="Math1" charset="0"/>
              </a:rPr>
              <a:t>Mass separation</a:t>
            </a:r>
          </a:p>
          <a:p>
            <a:pPr lvl="1"/>
            <a:r>
              <a:rPr lang="en-US" dirty="0" smtClean="0">
                <a:sym typeface="Math1" charset="0"/>
              </a:rPr>
              <a:t>assume same Q, but different M</a:t>
            </a:r>
          </a:p>
          <a:p>
            <a:pPr lvl="1"/>
            <a:r>
              <a:rPr lang="en-US" dirty="0" smtClean="0">
                <a:sym typeface="Math1" charset="0"/>
              </a:rPr>
              <a:t>let only one angle </a:t>
            </a:r>
            <a:r>
              <a:rPr lang="el-GR" dirty="0" smtClean="0">
                <a:sym typeface="Math1" charset="0"/>
              </a:rPr>
              <a:t>θ</a:t>
            </a:r>
            <a:r>
              <a:rPr lang="en-US" dirty="0" smtClean="0">
                <a:sym typeface="Math1" charset="0"/>
              </a:rPr>
              <a:t> pass and vary B, then M proportional to B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1" name="Inhaltsplatzhalter 10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8" r="5886" b="12784"/>
          <a:stretch/>
        </p:blipFill>
        <p:spPr>
          <a:xfrm>
            <a:off x="6029144" y="899517"/>
            <a:ext cx="3312940" cy="3279264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19</a:t>
            </a:fld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1439912" y="2699717"/>
            <a:ext cx="2117503" cy="46166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>
                <a:sym typeface="Math1" charset="0"/>
              </a:rPr>
              <a:t>θ </a:t>
            </a:r>
            <a:r>
              <a:rPr lang="en-US" sz="2400" dirty="0" smtClean="0">
                <a:sym typeface="Math1" charset="0"/>
              </a:rPr>
              <a:t>= Q/M </a:t>
            </a:r>
            <a:r>
              <a:rPr lang="de-DE" sz="2400" dirty="0" smtClean="0"/>
              <a:t>· B·L/p</a:t>
            </a:r>
            <a:endParaRPr lang="de-DE" sz="2400" dirty="0"/>
          </a:p>
        </p:txBody>
      </p:sp>
      <p:sp>
        <p:nvSpPr>
          <p:cNvPr id="12" name="Textfeld 11"/>
          <p:cNvSpPr txBox="1"/>
          <p:nvPr/>
        </p:nvSpPr>
        <p:spPr>
          <a:xfrm>
            <a:off x="5976416" y="4172919"/>
            <a:ext cx="3308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Some separator magnets are rather large...</a:t>
            </a:r>
            <a:endParaRPr lang="de-DE" sz="1200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4949450" y="4768204"/>
            <a:ext cx="5056535" cy="2107977"/>
            <a:chOff x="4968304" y="4571925"/>
            <a:chExt cx="5056535" cy="2107977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304" y="4571925"/>
              <a:ext cx="5056535" cy="1800200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5444686" y="6372125"/>
              <a:ext cx="38303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...and one can build separators with more dipoles.</a:t>
              </a:r>
              <a:endParaRPr lang="de-D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7872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Introduction</a:t>
            </a:r>
          </a:p>
          <a:p>
            <a:pPr lvl="0"/>
            <a:r>
              <a:rPr lang="en-GB" dirty="0" smtClean="0"/>
              <a:t>Particles and units</a:t>
            </a:r>
          </a:p>
          <a:p>
            <a:pPr lvl="0"/>
            <a:r>
              <a:rPr lang="en-GB" dirty="0" smtClean="0"/>
              <a:t>Relativity</a:t>
            </a:r>
          </a:p>
          <a:p>
            <a:pPr lvl="0"/>
            <a:r>
              <a:rPr lang="en-GB" dirty="0" smtClean="0"/>
              <a:t>Charged particles in fields</a:t>
            </a:r>
          </a:p>
          <a:p>
            <a:pPr lvl="0"/>
            <a:r>
              <a:rPr lang="en-GB" dirty="0" smtClean="0"/>
              <a:t>Magnets</a:t>
            </a:r>
          </a:p>
          <a:p>
            <a:pPr lvl="0"/>
            <a:r>
              <a:rPr lang="en-GB" dirty="0" smtClean="0"/>
              <a:t>Charged particle dynamics</a:t>
            </a:r>
          </a:p>
          <a:p>
            <a:pPr lvl="0"/>
            <a:r>
              <a:rPr lang="en-GB" dirty="0" smtClean="0"/>
              <a:t>Emittance and acceptance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22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Spectrometer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20</a:t>
            </a:fld>
            <a:endParaRPr lang="de-DE"/>
          </a:p>
        </p:txBody>
      </p:sp>
      <p:grpSp>
        <p:nvGrpSpPr>
          <p:cNvPr id="12" name="Gruppieren 11"/>
          <p:cNvGrpSpPr/>
          <p:nvPr/>
        </p:nvGrpSpPr>
        <p:grpSpPr>
          <a:xfrm>
            <a:off x="501811" y="1278411"/>
            <a:ext cx="8666002" cy="2838200"/>
            <a:chOff x="501811" y="1278411"/>
            <a:chExt cx="8666002" cy="2838200"/>
          </a:xfrm>
        </p:grpSpPr>
        <p:pic>
          <p:nvPicPr>
            <p:cNvPr id="7" name="Picture 4" descr="Einfuehrung_Strahldynamik_Stripper-Ladungsspektr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050" y="1725905"/>
              <a:ext cx="4156075" cy="2338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Einfuehrung_Strahldynamik_Stripper-LadungsspektrumAU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27" b="5841"/>
            <a:stretch>
              <a:fillRect/>
            </a:stretch>
          </p:blipFill>
          <p:spPr bwMode="auto">
            <a:xfrm>
              <a:off x="5856288" y="1403573"/>
              <a:ext cx="3311525" cy="2713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feld 10"/>
            <p:cNvSpPr txBox="1"/>
            <p:nvPr/>
          </p:nvSpPr>
          <p:spPr>
            <a:xfrm>
              <a:off x="501811" y="1278411"/>
              <a:ext cx="4968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Charge separation behind gas stripper</a:t>
              </a:r>
              <a:endParaRPr lang="de-DE" dirty="0"/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618493" y="4217997"/>
            <a:ext cx="8554082" cy="2817257"/>
            <a:chOff x="618493" y="4217997"/>
            <a:chExt cx="8554082" cy="2817257"/>
          </a:xfrm>
        </p:grpSpPr>
        <p:pic>
          <p:nvPicPr>
            <p:cNvPr id="8" name="Picture 5" descr="Einfuehrung_Strahldynamik_IQMassenspektr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513" y="4695279"/>
              <a:ext cx="4354512" cy="2339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Einfuehrung_Strahldynamik_IQMassenspektrumBSP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66" r="19377"/>
            <a:stretch>
              <a:fillRect/>
            </a:stretch>
          </p:blipFill>
          <p:spPr bwMode="auto">
            <a:xfrm>
              <a:off x="5856288" y="4498106"/>
              <a:ext cx="3316287" cy="2378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feld 12"/>
            <p:cNvSpPr txBox="1"/>
            <p:nvPr/>
          </p:nvSpPr>
          <p:spPr>
            <a:xfrm>
              <a:off x="618493" y="4217997"/>
              <a:ext cx="4968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Mass (isotope) separation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5102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Dipole Magnets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Homogeneous field desired</a:t>
            </a:r>
          </a:p>
          <a:p>
            <a:r>
              <a:rPr lang="en-US" dirty="0" smtClean="0"/>
              <a:t>At GSI and FAIR electromagnets with and iron core are used</a:t>
            </a:r>
          </a:p>
          <a:p>
            <a:r>
              <a:rPr lang="en-US" dirty="0" smtClean="0"/>
              <a:t>B field created in gap g between two parallel iron poles </a:t>
            </a:r>
            <a:r>
              <a:rPr lang="en-US" b="1" i="1" dirty="0">
                <a:solidFill>
                  <a:srgbClr val="FF0000"/>
                </a:solidFill>
                <a:sym typeface="Math1" charset="0"/>
              </a:rPr>
              <a:t>N</a:t>
            </a:r>
            <a:r>
              <a:rPr lang="en-US" dirty="0" smtClean="0"/>
              <a:t> and </a:t>
            </a:r>
            <a:r>
              <a:rPr lang="en-US" b="1" i="1" dirty="0">
                <a:solidFill>
                  <a:srgbClr val="008000"/>
                </a:solidFill>
                <a:sym typeface="Math1" charset="0"/>
              </a:rPr>
              <a:t>S</a:t>
            </a:r>
            <a:endParaRPr lang="en-US" dirty="0" smtClean="0"/>
          </a:p>
          <a:p>
            <a:r>
              <a:rPr lang="en-US" dirty="0" smtClean="0"/>
              <a:t>B field excited by current in</a:t>
            </a:r>
            <a:br>
              <a:rPr lang="en-US" dirty="0" smtClean="0"/>
            </a:br>
            <a:r>
              <a:rPr lang="en-US" dirty="0" smtClean="0"/>
              <a:t>coil with N windings</a:t>
            </a:r>
          </a:p>
          <a:p>
            <a:r>
              <a:rPr lang="en-US" dirty="0" smtClean="0"/>
              <a:t>B field can be calculated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Choice of coils</a:t>
            </a:r>
          </a:p>
          <a:p>
            <a:pPr lvl="1"/>
            <a:r>
              <a:rPr lang="en-US" dirty="0" smtClean="0"/>
              <a:t>Normal conducting (water cooled)</a:t>
            </a:r>
          </a:p>
          <a:p>
            <a:pPr lvl="2"/>
            <a:r>
              <a:rPr lang="en-US" dirty="0" smtClean="0"/>
              <a:t>e.g. SIS18, ESR, FRS</a:t>
            </a:r>
          </a:p>
          <a:p>
            <a:pPr lvl="1"/>
            <a:r>
              <a:rPr lang="en-US" dirty="0" smtClean="0"/>
              <a:t>Super-conducting (liquid He cooled)</a:t>
            </a:r>
          </a:p>
          <a:p>
            <a:pPr lvl="2"/>
            <a:r>
              <a:rPr lang="en-US" dirty="0" smtClean="0"/>
              <a:t>e.g. SIS100, Super-FRS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21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929388" y="4211885"/>
            <a:ext cx="1719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 core dipole</a:t>
            </a:r>
            <a:endParaRPr lang="de-DE" sz="2000" dirty="0"/>
          </a:p>
        </p:txBody>
      </p:sp>
      <p:sp>
        <p:nvSpPr>
          <p:cNvPr id="15" name="Textfeld 14"/>
          <p:cNvSpPr txBox="1"/>
          <p:nvPr/>
        </p:nvSpPr>
        <p:spPr>
          <a:xfrm>
            <a:off x="7992640" y="2267669"/>
            <a:ext cx="1719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 core dipole</a:t>
            </a:r>
            <a:endParaRPr lang="de-DE" sz="2000" dirty="0"/>
          </a:p>
        </p:txBody>
      </p:sp>
      <p:sp>
        <p:nvSpPr>
          <p:cNvPr id="16" name="Textfeld 15"/>
          <p:cNvSpPr txBox="1"/>
          <p:nvPr/>
        </p:nvSpPr>
        <p:spPr>
          <a:xfrm>
            <a:off x="7929388" y="5868069"/>
            <a:ext cx="1719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Window frame</a:t>
            </a:r>
            <a:br>
              <a:rPr lang="en-US" sz="2000" dirty="0" smtClean="0"/>
            </a:br>
            <a:r>
              <a:rPr lang="en-US" sz="2000" dirty="0" smtClean="0"/>
              <a:t>dipole</a:t>
            </a:r>
            <a:endParaRPr lang="de-DE" sz="2000" dirty="0"/>
          </a:p>
        </p:txBody>
      </p:sp>
      <p:sp>
        <p:nvSpPr>
          <p:cNvPr id="49" name="Textfeld 48"/>
          <p:cNvSpPr txBox="1"/>
          <p:nvPr/>
        </p:nvSpPr>
        <p:spPr>
          <a:xfrm>
            <a:off x="1691925" y="4290841"/>
            <a:ext cx="1604478" cy="46166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pt-BR" sz="2400" dirty="0" smtClean="0"/>
              <a:t>B = μ</a:t>
            </a:r>
            <a:r>
              <a:rPr lang="pt-BR" sz="2400" baseline="-25000" dirty="0" smtClean="0"/>
              <a:t>0</a:t>
            </a:r>
            <a:r>
              <a:rPr lang="pt-BR" sz="2400" dirty="0" smtClean="0"/>
              <a:t>·N·I/g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1675254" y="4798982"/>
            <a:ext cx="25084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μ</a:t>
            </a:r>
            <a:r>
              <a:rPr lang="pt-BR" sz="1200" baseline="-25000" dirty="0" smtClean="0"/>
              <a:t>0 </a:t>
            </a:r>
            <a:r>
              <a:rPr lang="pt-BR" sz="1200" dirty="0" smtClean="0"/>
              <a:t>= 4</a:t>
            </a:r>
            <a:r>
              <a:rPr lang="el-GR" sz="1200" dirty="0" smtClean="0"/>
              <a:t>π</a:t>
            </a:r>
            <a:r>
              <a:rPr lang="pt-BR" sz="1200" dirty="0" smtClean="0"/>
              <a:t>·10</a:t>
            </a:r>
            <a:r>
              <a:rPr lang="pt-BR" sz="1200" baseline="30000" dirty="0" smtClean="0"/>
              <a:t>-7</a:t>
            </a:r>
            <a:r>
              <a:rPr lang="pt-BR" sz="1200" dirty="0" smtClean="0"/>
              <a:t>Tm/A (constant of nature)</a:t>
            </a:r>
            <a:endParaRPr lang="de-DE" sz="1200" i="1" dirty="0"/>
          </a:p>
        </p:txBody>
      </p:sp>
      <p:sp>
        <p:nvSpPr>
          <p:cNvPr id="51" name="Textfeld 50"/>
          <p:cNvSpPr txBox="1"/>
          <p:nvPr/>
        </p:nvSpPr>
        <p:spPr>
          <a:xfrm>
            <a:off x="8020749" y="2626576"/>
            <a:ext cx="1493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e.g. ESR, CRYRING</a:t>
            </a:r>
            <a:endParaRPr lang="de-DE" sz="1200" dirty="0"/>
          </a:p>
        </p:txBody>
      </p:sp>
      <p:sp>
        <p:nvSpPr>
          <p:cNvPr id="52" name="Textfeld 51"/>
          <p:cNvSpPr txBox="1"/>
          <p:nvPr/>
        </p:nvSpPr>
        <p:spPr>
          <a:xfrm>
            <a:off x="7954763" y="4560909"/>
            <a:ext cx="1449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e.g. SIS18, SIS100</a:t>
            </a:r>
            <a:endParaRPr lang="de-DE" sz="1200" dirty="0"/>
          </a:p>
        </p:txBody>
      </p:sp>
      <p:grpSp>
        <p:nvGrpSpPr>
          <p:cNvPr id="44" name="Gruppieren 43"/>
          <p:cNvGrpSpPr/>
          <p:nvPr/>
        </p:nvGrpSpPr>
        <p:grpSpPr>
          <a:xfrm>
            <a:off x="5297364" y="5419331"/>
            <a:ext cx="2407244" cy="1734032"/>
            <a:chOff x="5297364" y="5419331"/>
            <a:chExt cx="2407244" cy="1734032"/>
          </a:xfrm>
        </p:grpSpPr>
        <p:grpSp>
          <p:nvGrpSpPr>
            <p:cNvPr id="36" name="Gruppieren 35"/>
            <p:cNvGrpSpPr/>
            <p:nvPr/>
          </p:nvGrpSpPr>
          <p:grpSpPr>
            <a:xfrm>
              <a:off x="5297364" y="5419331"/>
              <a:ext cx="2407244" cy="1734032"/>
              <a:chOff x="5297364" y="5419331"/>
              <a:chExt cx="2407244" cy="1734032"/>
            </a:xfrm>
          </p:grpSpPr>
          <p:pic>
            <p:nvPicPr>
              <p:cNvPr id="5125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7364" y="5419331"/>
                <a:ext cx="2407244" cy="1734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1" name="Gruppieren 30"/>
              <p:cNvGrpSpPr/>
              <p:nvPr/>
            </p:nvGrpSpPr>
            <p:grpSpPr>
              <a:xfrm>
                <a:off x="6202717" y="5905586"/>
                <a:ext cx="638645" cy="792279"/>
                <a:chOff x="6202717" y="5867878"/>
                <a:chExt cx="638645" cy="288223"/>
              </a:xfrm>
            </p:grpSpPr>
            <p:cxnSp>
              <p:nvCxnSpPr>
                <p:cNvPr id="37" name="Gerade Verbindung mit Pfeil 36"/>
                <p:cNvCxnSpPr/>
                <p:nvPr/>
              </p:nvCxnSpPr>
              <p:spPr>
                <a:xfrm>
                  <a:off x="6202717" y="5867878"/>
                  <a:ext cx="0" cy="288032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Gerade Verbindung mit Pfeil 37"/>
                <p:cNvCxnSpPr/>
                <p:nvPr/>
              </p:nvCxnSpPr>
              <p:spPr>
                <a:xfrm>
                  <a:off x="6415599" y="5867878"/>
                  <a:ext cx="0" cy="288032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Gerade Verbindung mit Pfeil 38"/>
                <p:cNvCxnSpPr/>
                <p:nvPr/>
              </p:nvCxnSpPr>
              <p:spPr>
                <a:xfrm>
                  <a:off x="6841362" y="5868069"/>
                  <a:ext cx="0" cy="288032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 Verbindung mit Pfeil 39"/>
                <p:cNvCxnSpPr/>
                <p:nvPr/>
              </p:nvCxnSpPr>
              <p:spPr>
                <a:xfrm>
                  <a:off x="6628481" y="5868069"/>
                  <a:ext cx="0" cy="288032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7" name="Text Box 331"/>
            <p:cNvSpPr txBox="1">
              <a:spLocks noChangeArrowheads="1"/>
            </p:cNvSpPr>
            <p:nvPr/>
          </p:nvSpPr>
          <p:spPr bwMode="auto">
            <a:xfrm>
              <a:off x="6431829" y="5450025"/>
              <a:ext cx="2046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r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1" i="1" dirty="0" smtClean="0">
                  <a:solidFill>
                    <a:srgbClr val="FF0000"/>
                  </a:solidFill>
                  <a:latin typeface="+mn-lt"/>
                  <a:sym typeface="Math1" charset="0"/>
                </a:rPr>
                <a:t>N</a:t>
              </a:r>
              <a:endParaRPr lang="en-US" sz="1800" b="1" i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58" name="Text Box 331"/>
            <p:cNvSpPr txBox="1">
              <a:spLocks noChangeArrowheads="1"/>
            </p:cNvSpPr>
            <p:nvPr/>
          </p:nvSpPr>
          <p:spPr bwMode="auto">
            <a:xfrm>
              <a:off x="6451590" y="6711889"/>
              <a:ext cx="1549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r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1" i="1" dirty="0" smtClean="0">
                  <a:solidFill>
                    <a:srgbClr val="008000"/>
                  </a:solidFill>
                  <a:latin typeface="+mn-lt"/>
                  <a:sym typeface="Math1" charset="0"/>
                </a:rPr>
                <a:t>S</a:t>
              </a:r>
              <a:endParaRPr lang="en-US" sz="2000" b="1" i="1" dirty="0">
                <a:solidFill>
                  <a:srgbClr val="008000"/>
                </a:solidFill>
                <a:latin typeface="+mn-lt"/>
              </a:endParaRP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5256336" y="3491805"/>
            <a:ext cx="2444503" cy="1840652"/>
            <a:chOff x="5256336" y="3491805"/>
            <a:chExt cx="2444503" cy="1840652"/>
          </a:xfrm>
        </p:grpSpPr>
        <p:grpSp>
          <p:nvGrpSpPr>
            <p:cNvPr id="42" name="Gruppieren 41"/>
            <p:cNvGrpSpPr/>
            <p:nvPr/>
          </p:nvGrpSpPr>
          <p:grpSpPr>
            <a:xfrm>
              <a:off x="5256336" y="3491805"/>
              <a:ext cx="2444503" cy="1840652"/>
              <a:chOff x="5256336" y="3491805"/>
              <a:chExt cx="2444503" cy="1840652"/>
            </a:xfrm>
          </p:grpSpPr>
          <p:pic>
            <p:nvPicPr>
              <p:cNvPr id="5127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6336" y="3491805"/>
                <a:ext cx="2444503" cy="1840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1" name="Gruppieren 40"/>
              <p:cNvGrpSpPr/>
              <p:nvPr/>
            </p:nvGrpSpPr>
            <p:grpSpPr>
              <a:xfrm>
                <a:off x="6173586" y="4258497"/>
                <a:ext cx="638645" cy="288223"/>
                <a:chOff x="6173586" y="4258497"/>
                <a:chExt cx="638645" cy="288223"/>
              </a:xfrm>
            </p:grpSpPr>
            <p:cxnSp>
              <p:nvCxnSpPr>
                <p:cNvPr id="32" name="Gerade Verbindung mit Pfeil 31"/>
                <p:cNvCxnSpPr/>
                <p:nvPr/>
              </p:nvCxnSpPr>
              <p:spPr>
                <a:xfrm>
                  <a:off x="6173586" y="4258497"/>
                  <a:ext cx="0" cy="288032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Gerade Verbindung mit Pfeil 32"/>
                <p:cNvCxnSpPr/>
                <p:nvPr/>
              </p:nvCxnSpPr>
              <p:spPr>
                <a:xfrm>
                  <a:off x="6386468" y="4258497"/>
                  <a:ext cx="0" cy="288032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Gerade Verbindung mit Pfeil 33"/>
                <p:cNvCxnSpPr/>
                <p:nvPr/>
              </p:nvCxnSpPr>
              <p:spPr>
                <a:xfrm>
                  <a:off x="6812231" y="4258688"/>
                  <a:ext cx="0" cy="288032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Gerade Verbindung mit Pfeil 34"/>
                <p:cNvCxnSpPr/>
                <p:nvPr/>
              </p:nvCxnSpPr>
              <p:spPr>
                <a:xfrm>
                  <a:off x="6599350" y="4258688"/>
                  <a:ext cx="0" cy="288032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9" name="Text Box 331"/>
            <p:cNvSpPr txBox="1">
              <a:spLocks noChangeArrowheads="1"/>
            </p:cNvSpPr>
            <p:nvPr/>
          </p:nvSpPr>
          <p:spPr bwMode="auto">
            <a:xfrm>
              <a:off x="6419821" y="3739767"/>
              <a:ext cx="2046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r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1" i="1" dirty="0" smtClean="0">
                  <a:solidFill>
                    <a:srgbClr val="FF0000"/>
                  </a:solidFill>
                  <a:latin typeface="+mn-lt"/>
                  <a:sym typeface="Math1" charset="0"/>
                </a:rPr>
                <a:t>N</a:t>
              </a:r>
              <a:endParaRPr lang="en-US" sz="1800" b="1" i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60" name="Text Box 331"/>
            <p:cNvSpPr txBox="1">
              <a:spLocks noChangeArrowheads="1"/>
            </p:cNvSpPr>
            <p:nvPr/>
          </p:nvSpPr>
          <p:spPr bwMode="auto">
            <a:xfrm>
              <a:off x="6408464" y="4632144"/>
              <a:ext cx="1549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r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1" i="1" dirty="0" smtClean="0">
                  <a:solidFill>
                    <a:srgbClr val="008000"/>
                  </a:solidFill>
                  <a:latin typeface="+mn-lt"/>
                  <a:sym typeface="Math1" charset="0"/>
                </a:rPr>
                <a:t>S</a:t>
              </a:r>
              <a:endParaRPr lang="en-US" sz="2000" b="1" i="1" dirty="0">
                <a:solidFill>
                  <a:srgbClr val="008000"/>
                </a:solidFill>
                <a:latin typeface="+mn-lt"/>
              </a:endParaRPr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5234999" y="1315893"/>
            <a:ext cx="2431901" cy="2175912"/>
            <a:chOff x="5234999" y="1315893"/>
            <a:chExt cx="2431901" cy="2175912"/>
          </a:xfrm>
        </p:grpSpPr>
        <p:grpSp>
          <p:nvGrpSpPr>
            <p:cNvPr id="17" name="Gruppieren 16"/>
            <p:cNvGrpSpPr/>
            <p:nvPr/>
          </p:nvGrpSpPr>
          <p:grpSpPr>
            <a:xfrm>
              <a:off x="5234999" y="1315893"/>
              <a:ext cx="2431901" cy="2175912"/>
              <a:chOff x="5234999" y="1315893"/>
              <a:chExt cx="2431901" cy="2175912"/>
            </a:xfrm>
          </p:grpSpPr>
          <p:cxnSp>
            <p:nvCxnSpPr>
              <p:cNvPr id="14" name="Gerade Verbindung mit Pfeil 13"/>
              <p:cNvCxnSpPr/>
              <p:nvPr/>
            </p:nvCxnSpPr>
            <p:spPr>
              <a:xfrm>
                <a:off x="6925201" y="2258242"/>
                <a:ext cx="0" cy="288032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126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4999" y="1315893"/>
                <a:ext cx="2431901" cy="2175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echteck 9"/>
              <p:cNvSpPr/>
              <p:nvPr/>
            </p:nvSpPr>
            <p:spPr>
              <a:xfrm>
                <a:off x="6768504" y="1763613"/>
                <a:ext cx="144016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" name="Rechteck 26"/>
              <p:cNvSpPr/>
              <p:nvPr/>
            </p:nvSpPr>
            <p:spPr>
              <a:xfrm>
                <a:off x="6821658" y="2311396"/>
                <a:ext cx="144016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4" name="Gerade Verbindung mit Pfeil 23"/>
              <p:cNvCxnSpPr/>
              <p:nvPr/>
            </p:nvCxnSpPr>
            <p:spPr>
              <a:xfrm>
                <a:off x="6605634" y="2259833"/>
                <a:ext cx="0" cy="288032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hteck 29"/>
              <p:cNvSpPr/>
              <p:nvPr/>
            </p:nvSpPr>
            <p:spPr>
              <a:xfrm>
                <a:off x="6679636" y="2194366"/>
                <a:ext cx="304892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g</a:t>
                </a:r>
                <a:endParaRPr lang="de-DE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6" name="Gerade Verbindung mit Pfeil 25"/>
              <p:cNvCxnSpPr/>
              <p:nvPr/>
            </p:nvCxnSpPr>
            <p:spPr>
              <a:xfrm>
                <a:off x="6931374" y="2269260"/>
                <a:ext cx="0" cy="288032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mit Pfeil 27"/>
              <p:cNvCxnSpPr/>
              <p:nvPr/>
            </p:nvCxnSpPr>
            <p:spPr>
              <a:xfrm>
                <a:off x="6508753" y="2258242"/>
                <a:ext cx="0" cy="288032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hteck 28"/>
              <p:cNvSpPr/>
              <p:nvPr/>
            </p:nvSpPr>
            <p:spPr>
              <a:xfrm>
                <a:off x="6120432" y="2180853"/>
                <a:ext cx="357790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B</a:t>
                </a:r>
                <a:endParaRPr lang="de-DE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1" name="Text Box 331"/>
            <p:cNvSpPr txBox="1">
              <a:spLocks noChangeArrowheads="1"/>
            </p:cNvSpPr>
            <p:nvPr/>
          </p:nvSpPr>
          <p:spPr bwMode="auto">
            <a:xfrm>
              <a:off x="6768504" y="1763613"/>
              <a:ext cx="2046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r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1" i="1" dirty="0" smtClean="0">
                  <a:solidFill>
                    <a:srgbClr val="FF0000"/>
                  </a:solidFill>
                  <a:latin typeface="+mn-lt"/>
                  <a:sym typeface="Math1" charset="0"/>
                </a:rPr>
                <a:t>N</a:t>
              </a:r>
              <a:endParaRPr lang="en-US" sz="1800" b="1" i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62" name="Text Box 331"/>
            <p:cNvSpPr txBox="1">
              <a:spLocks noChangeArrowheads="1"/>
            </p:cNvSpPr>
            <p:nvPr/>
          </p:nvSpPr>
          <p:spPr bwMode="auto">
            <a:xfrm>
              <a:off x="6768504" y="2699717"/>
              <a:ext cx="1549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r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1" i="1" dirty="0" smtClean="0">
                  <a:solidFill>
                    <a:srgbClr val="008000"/>
                  </a:solidFill>
                  <a:latin typeface="+mn-lt"/>
                  <a:sym typeface="Math1" charset="0"/>
                </a:rPr>
                <a:t>S</a:t>
              </a:r>
              <a:endParaRPr lang="en-US" sz="2000" b="1" i="1" dirty="0">
                <a:solidFill>
                  <a:srgbClr val="008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20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Bending Magnets @ GSI and FAIR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22</a:t>
            </a:fld>
            <a:endParaRPr lang="de-DE"/>
          </a:p>
        </p:txBody>
      </p:sp>
      <p:graphicFrame>
        <p:nvGraphicFramePr>
          <p:cNvPr id="8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513884"/>
              </p:ext>
            </p:extLst>
          </p:nvPr>
        </p:nvGraphicFramePr>
        <p:xfrm>
          <a:off x="245920" y="1547588"/>
          <a:ext cx="9546920" cy="417646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62368"/>
                <a:gridCol w="1048069"/>
                <a:gridCol w="1048069"/>
                <a:gridCol w="1048069"/>
                <a:gridCol w="1048069"/>
                <a:gridCol w="1048069"/>
                <a:gridCol w="1048069"/>
                <a:gridCol w="1048069"/>
                <a:gridCol w="1048069"/>
              </a:tblGrid>
              <a:tr h="80833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Machine</a:t>
                      </a:r>
                      <a:endParaRPr lang="de-D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Type</a:t>
                      </a:r>
                      <a:endParaRPr lang="de-DE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N</a:t>
                      </a:r>
                      <a:endParaRPr lang="de-DE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/>
                        <a:t>θ</a:t>
                      </a:r>
                      <a:r>
                        <a:rPr lang="en-US" sz="2000" b="1" dirty="0" smtClean="0"/>
                        <a:t/>
                      </a:r>
                      <a:br>
                        <a:rPr lang="en-US" sz="2000" b="1" dirty="0" smtClean="0"/>
                      </a:br>
                      <a:r>
                        <a:rPr lang="en-US" sz="2000" b="1" dirty="0" smtClean="0"/>
                        <a:t>[</a:t>
                      </a:r>
                      <a:r>
                        <a:rPr lang="en-US" sz="2000" b="1" dirty="0" err="1" smtClean="0"/>
                        <a:t>deg</a:t>
                      </a:r>
                      <a:r>
                        <a:rPr lang="en-US" sz="2000" b="1" dirty="0" smtClean="0"/>
                        <a:t>]</a:t>
                      </a:r>
                      <a:endParaRPr lang="de-DE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ρ</a:t>
                      </a:r>
                      <a:r>
                        <a:rPr lang="en-US" sz="2000" b="1" dirty="0" smtClean="0"/>
                        <a:t/>
                      </a:r>
                      <a:br>
                        <a:rPr lang="en-US" sz="2000" b="1" dirty="0" smtClean="0"/>
                      </a:br>
                      <a:r>
                        <a:rPr lang="en-US" sz="2000" b="1" dirty="0" smtClean="0"/>
                        <a:t>[m]</a:t>
                      </a:r>
                      <a:endParaRPr lang="de-D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L</a:t>
                      </a:r>
                      <a:r>
                        <a:rPr lang="en-US" sz="2000" b="1" baseline="0" dirty="0" smtClean="0"/>
                        <a:t/>
                      </a:r>
                      <a:br>
                        <a:rPr lang="en-US" sz="2000" b="1" baseline="0" dirty="0" smtClean="0"/>
                      </a:br>
                      <a:r>
                        <a:rPr lang="en-US" sz="2000" b="1" baseline="0" dirty="0" smtClean="0"/>
                        <a:t>[m]</a:t>
                      </a:r>
                      <a:endParaRPr lang="de-D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000" b="1" baseline="-25000" dirty="0" err="1" smtClean="0">
                          <a:solidFill>
                            <a:schemeClr val="tx1"/>
                          </a:solidFill>
                        </a:rPr>
                        <a:t>max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2000" b="1" baseline="-250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[T]</a:t>
                      </a:r>
                      <a:endParaRPr lang="de-D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BL</a:t>
                      </a:r>
                      <a:r>
                        <a:rPr lang="en-US" sz="2000" b="1" baseline="-25000" dirty="0" err="1" smtClean="0">
                          <a:solidFill>
                            <a:schemeClr val="tx1"/>
                          </a:solidFill>
                        </a:rPr>
                        <a:t>max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 b="1" dirty="0" smtClean="0"/>
                        <a:t>[Tm]</a:t>
                      </a:r>
                      <a:endParaRPr lang="de-DE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l-GR" sz="2000" b="1" dirty="0" smtClean="0"/>
                        <a:t>ρ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</a:rPr>
                        <a:t>max</a:t>
                      </a:r>
                      <a:br>
                        <a:rPr lang="en-US" sz="2000" b="1" baseline="-250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 b="1" dirty="0" smtClean="0"/>
                        <a:t>[Tm]</a:t>
                      </a:r>
                      <a:endParaRPr lang="de-DE" sz="2000" b="1" dirty="0" smtClean="0"/>
                    </a:p>
                  </a:txBody>
                  <a:tcPr/>
                </a:tc>
              </a:tr>
              <a:tr h="561355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SIS18</a:t>
                      </a:r>
                      <a:endParaRPr lang="de-DE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24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10.4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2.7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1.8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4.9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18.7</a:t>
                      </a:r>
                      <a:endParaRPr lang="de-DE" sz="2000" dirty="0"/>
                    </a:p>
                  </a:txBody>
                  <a:tcPr anchor="ctr"/>
                </a:tc>
              </a:tr>
              <a:tr h="561355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ESR</a:t>
                      </a:r>
                      <a:endParaRPr lang="de-DE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60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6.25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6.5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1.6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10.5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10.0</a:t>
                      </a:r>
                      <a:endParaRPr lang="de-DE" sz="2000" dirty="0"/>
                    </a:p>
                  </a:txBody>
                  <a:tcPr anchor="ctr"/>
                </a:tc>
              </a:tr>
              <a:tr h="561355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CRYRING</a:t>
                      </a:r>
                      <a:endParaRPr lang="de-DE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30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1.20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0.63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1.2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0.75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1.44</a:t>
                      </a:r>
                      <a:endParaRPr lang="de-DE" sz="2000" dirty="0"/>
                    </a:p>
                  </a:txBody>
                  <a:tcPr anchor="ctr"/>
                </a:tc>
              </a:tr>
              <a:tr h="561355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SIS100</a:t>
                      </a:r>
                      <a:endParaRPr lang="de-DE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108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3.33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52.6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3.1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1.9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5.8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100.0</a:t>
                      </a:r>
                      <a:endParaRPr lang="de-DE" sz="2000" dirty="0"/>
                    </a:p>
                  </a:txBody>
                  <a:tcPr anchor="ctr"/>
                </a:tc>
              </a:tr>
              <a:tr h="561355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CR</a:t>
                      </a:r>
                      <a:endParaRPr lang="de-DE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24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8.13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2.1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1.6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3.4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13.0</a:t>
                      </a:r>
                      <a:endParaRPr lang="de-DE" sz="2000" dirty="0"/>
                    </a:p>
                  </a:txBody>
                  <a:tcPr anchor="ctr"/>
                </a:tc>
              </a:tr>
              <a:tr h="561355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HESR</a:t>
                      </a:r>
                      <a:endParaRPr lang="de-DE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44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8.18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29.4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4.2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1.7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7.1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50.0</a:t>
                      </a:r>
                      <a:endParaRPr lang="de-DE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504825" y="6228109"/>
            <a:ext cx="9325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And a large variety of bending magnets in the transfer lines and at the experiments...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8315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Motion in Dipole Magnets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Can we build circular accelerators from dipoles only?</a:t>
            </a:r>
          </a:p>
          <a:p>
            <a:r>
              <a:rPr lang="en-US" dirty="0" smtClean="0"/>
              <a:t>Start two particles in same field</a:t>
            </a:r>
          </a:p>
          <a:p>
            <a:pPr lvl="1"/>
            <a:r>
              <a:rPr lang="en-US" dirty="0" smtClean="0"/>
              <a:t>same momentum, same position</a:t>
            </a:r>
          </a:p>
          <a:p>
            <a:pPr lvl="1"/>
            <a:r>
              <a:rPr lang="en-US" dirty="0" smtClean="0"/>
              <a:t>different angle</a:t>
            </a:r>
          </a:p>
          <a:p>
            <a:r>
              <a:rPr lang="en-US" dirty="0" smtClean="0"/>
              <a:t>Use particle A’s trajectory as reference and measure deviation of B’s trajectory along the circle</a:t>
            </a:r>
          </a:p>
          <a:p>
            <a:pPr lvl="1"/>
            <a:r>
              <a:rPr lang="en-US" dirty="0" smtClean="0"/>
              <a:t>particle B oscillates around particle A</a:t>
            </a:r>
          </a:p>
          <a:p>
            <a:pPr lvl="1"/>
            <a:r>
              <a:rPr lang="en-US" dirty="0" smtClean="0"/>
              <a:t>such oscillations characterize transverse motion in accelerators</a:t>
            </a:r>
          </a:p>
          <a:p>
            <a:pPr lvl="1"/>
            <a:r>
              <a:rPr lang="en-US" dirty="0" smtClean="0"/>
              <a:t>referred to as </a:t>
            </a:r>
            <a:r>
              <a:rPr lang="en-US" b="1" dirty="0" err="1" smtClean="0">
                <a:solidFill>
                  <a:srgbClr val="FF0000"/>
                </a:solidFill>
              </a:rPr>
              <a:t>betatron</a:t>
            </a:r>
            <a:r>
              <a:rPr lang="en-US" b="1" dirty="0" smtClean="0">
                <a:solidFill>
                  <a:srgbClr val="FF0000"/>
                </a:solidFill>
              </a:rPr>
              <a:t> oscillations</a:t>
            </a:r>
          </a:p>
          <a:p>
            <a:pPr lvl="1"/>
            <a:r>
              <a:rPr lang="en-US" dirty="0" smtClean="0"/>
              <a:t>more about that later...</a:t>
            </a:r>
            <a:br>
              <a:rPr lang="en-US" dirty="0" smtClean="0"/>
            </a:br>
            <a:r>
              <a:rPr lang="en-US" dirty="0" smtClean="0"/>
              <a:t>(see talk on ‘Transverse Dynamics’)</a:t>
            </a:r>
          </a:p>
          <a:p>
            <a:pPr lvl="1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23</a:t>
            </a:fld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711" y="971525"/>
            <a:ext cx="375602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712" y="3419797"/>
            <a:ext cx="1373479" cy="100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" name="Gruppieren 21"/>
          <p:cNvGrpSpPr/>
          <p:nvPr/>
        </p:nvGrpSpPr>
        <p:grpSpPr>
          <a:xfrm>
            <a:off x="4847867" y="4964508"/>
            <a:ext cx="5160997" cy="1860582"/>
            <a:chOff x="5114843" y="4964508"/>
            <a:chExt cx="5160997" cy="1860582"/>
          </a:xfrm>
        </p:grpSpPr>
        <p:sp>
          <p:nvSpPr>
            <p:cNvPr id="11" name="Line 310"/>
            <p:cNvSpPr>
              <a:spLocks noChangeShapeType="1"/>
            </p:cNvSpPr>
            <p:nvPr/>
          </p:nvSpPr>
          <p:spPr bwMode="auto">
            <a:xfrm flipV="1">
              <a:off x="5484453" y="4964508"/>
              <a:ext cx="0" cy="15875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311"/>
            <p:cNvSpPr>
              <a:spLocks noChangeShapeType="1"/>
            </p:cNvSpPr>
            <p:nvPr/>
          </p:nvSpPr>
          <p:spPr bwMode="auto">
            <a:xfrm flipV="1">
              <a:off x="10150115" y="5007370"/>
              <a:ext cx="0" cy="14922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312"/>
            <p:cNvSpPr>
              <a:spLocks noChangeShapeType="1"/>
            </p:cNvSpPr>
            <p:nvPr/>
          </p:nvSpPr>
          <p:spPr bwMode="auto">
            <a:xfrm>
              <a:off x="5484453" y="5742383"/>
              <a:ext cx="4676775" cy="0"/>
            </a:xfrm>
            <a:prstGeom prst="line">
              <a:avLst/>
            </a:prstGeom>
            <a:noFill/>
            <a:ln w="3175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326"/>
            <p:cNvSpPr>
              <a:spLocks/>
            </p:cNvSpPr>
            <p:nvPr/>
          </p:nvSpPr>
          <p:spPr bwMode="auto">
            <a:xfrm>
              <a:off x="5484453" y="5067695"/>
              <a:ext cx="4665663" cy="1381125"/>
            </a:xfrm>
            <a:custGeom>
              <a:avLst/>
              <a:gdLst>
                <a:gd name="T0" fmla="*/ 0 w 2939"/>
                <a:gd name="T1" fmla="*/ 425 h 870"/>
                <a:gd name="T2" fmla="*/ 735 w 2939"/>
                <a:gd name="T3" fmla="*/ 1 h 870"/>
                <a:gd name="T4" fmla="*/ 1470 w 2939"/>
                <a:gd name="T5" fmla="*/ 418 h 870"/>
                <a:gd name="T6" fmla="*/ 2211 w 2939"/>
                <a:gd name="T7" fmla="*/ 869 h 870"/>
                <a:gd name="T8" fmla="*/ 2939 w 2939"/>
                <a:gd name="T9" fmla="*/ 425 h 8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9"/>
                <a:gd name="T16" fmla="*/ 0 h 870"/>
                <a:gd name="T17" fmla="*/ 2939 w 2939"/>
                <a:gd name="T18" fmla="*/ 870 h 8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9" h="870">
                  <a:moveTo>
                    <a:pt x="0" y="425"/>
                  </a:moveTo>
                  <a:cubicBezTo>
                    <a:pt x="245" y="213"/>
                    <a:pt x="490" y="2"/>
                    <a:pt x="735" y="1"/>
                  </a:cubicBezTo>
                  <a:cubicBezTo>
                    <a:pt x="980" y="0"/>
                    <a:pt x="1224" y="273"/>
                    <a:pt x="1470" y="418"/>
                  </a:cubicBezTo>
                  <a:cubicBezTo>
                    <a:pt x="1716" y="563"/>
                    <a:pt x="1966" y="868"/>
                    <a:pt x="2211" y="869"/>
                  </a:cubicBezTo>
                  <a:cubicBezTo>
                    <a:pt x="2456" y="870"/>
                    <a:pt x="2697" y="647"/>
                    <a:pt x="2939" y="425"/>
                  </a:cubicBezTo>
                </a:path>
              </a:pathLst>
            </a:custGeom>
            <a:noFill/>
            <a:ln w="31750">
              <a:solidFill>
                <a:schemeClr val="tx1">
                  <a:lumMod val="65000"/>
                  <a:lumOff val="35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331"/>
            <p:cNvSpPr txBox="1">
              <a:spLocks noChangeArrowheads="1"/>
            </p:cNvSpPr>
            <p:nvPr/>
          </p:nvSpPr>
          <p:spPr bwMode="auto">
            <a:xfrm>
              <a:off x="9994228" y="6448820"/>
              <a:ext cx="281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r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dirty="0" smtClean="0">
                  <a:latin typeface="+mn-lt"/>
                  <a:sym typeface="Math1" charset="0"/>
                </a:rPr>
                <a:t>2π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18" name="Text Box 332"/>
            <p:cNvSpPr txBox="1">
              <a:spLocks noChangeArrowheads="1"/>
            </p:cNvSpPr>
            <p:nvPr/>
          </p:nvSpPr>
          <p:spPr bwMode="auto">
            <a:xfrm>
              <a:off x="5339763" y="6455758"/>
              <a:ext cx="301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+mj-lt"/>
                </a:rPr>
                <a:t>0</a:t>
              </a:r>
            </a:p>
          </p:txBody>
        </p:sp>
        <p:sp>
          <p:nvSpPr>
            <p:cNvPr id="19" name="Text Box 335"/>
            <p:cNvSpPr txBox="1">
              <a:spLocks noChangeArrowheads="1"/>
            </p:cNvSpPr>
            <p:nvPr/>
          </p:nvSpPr>
          <p:spPr bwMode="auto">
            <a:xfrm rot="16200000">
              <a:off x="4769588" y="5690273"/>
              <a:ext cx="10598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>
                  <a:latin typeface="+mj-lt"/>
                </a:rPr>
                <a:t>deviation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7146044" y="5056166"/>
              <a:ext cx="9906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Particle B</a:t>
              </a:r>
              <a:endParaRPr lang="de-DE" sz="1600" dirty="0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6257347" y="5705662"/>
              <a:ext cx="9906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Particle A</a:t>
              </a:r>
              <a:endParaRPr lang="de-DE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78877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or Unstable Motion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 the previous example, horizontal trajectories close on themselves</a:t>
            </a:r>
            <a:endParaRPr lang="de-DE" dirty="0"/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could be repeated infinitely</a:t>
            </a:r>
          </a:p>
          <a:p>
            <a:pPr lvl="1"/>
            <a:r>
              <a:rPr lang="de-DE" dirty="0" err="1" smtClean="0">
                <a:sym typeface="Wingdings" panose="05000000000000000000" pitchFamily="2" charset="2"/>
              </a:rPr>
              <a:t>motion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considered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stable</a:t>
            </a:r>
            <a:endParaRPr lang="de-DE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focusing effect</a:t>
            </a:r>
            <a:r>
              <a:rPr lang="en-US" dirty="0" smtClean="0">
                <a:sym typeface="Wingdings" panose="05000000000000000000" pitchFamily="2" charset="2"/>
              </a:rPr>
              <a:t> of the dipole field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What about the vertical motion?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particle A at zero position and angle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particle B with same position but small angle at start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the dipole field has no influence on the vertical motion of both particles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position of particle B grows without bounds over many turns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motion considered to be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unstable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Need focusing in the vertical direction</a:t>
            </a:r>
            <a:endParaRPr lang="de-DE" dirty="0" smtClean="0">
              <a:sym typeface="Wingdings" panose="05000000000000000000" pitchFamily="2" charset="2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24</a:t>
            </a:fld>
            <a:endParaRPr lang="de-DE"/>
          </a:p>
        </p:txBody>
      </p:sp>
      <p:grpSp>
        <p:nvGrpSpPr>
          <p:cNvPr id="65" name="Gruppieren 64"/>
          <p:cNvGrpSpPr/>
          <p:nvPr/>
        </p:nvGrpSpPr>
        <p:grpSpPr>
          <a:xfrm>
            <a:off x="5431185" y="1468831"/>
            <a:ext cx="4505671" cy="2094982"/>
            <a:chOff x="5431185" y="1010197"/>
            <a:chExt cx="4505671" cy="2094982"/>
          </a:xfrm>
        </p:grpSpPr>
        <p:sp>
          <p:nvSpPr>
            <p:cNvPr id="20" name="Textfeld 19"/>
            <p:cNvSpPr txBox="1"/>
            <p:nvPr/>
          </p:nvSpPr>
          <p:spPr>
            <a:xfrm>
              <a:off x="6408464" y="1010197"/>
              <a:ext cx="2635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Horizontal relative motion</a:t>
              </a:r>
              <a:endParaRPr lang="de-DE" dirty="0"/>
            </a:p>
          </p:txBody>
        </p:sp>
        <p:grpSp>
          <p:nvGrpSpPr>
            <p:cNvPr id="47" name="Gruppieren 46"/>
            <p:cNvGrpSpPr/>
            <p:nvPr/>
          </p:nvGrpSpPr>
          <p:grpSpPr>
            <a:xfrm>
              <a:off x="5431185" y="1331567"/>
              <a:ext cx="4505671" cy="1773612"/>
              <a:chOff x="5472360" y="1331567"/>
              <a:chExt cx="4505671" cy="1773612"/>
            </a:xfrm>
          </p:grpSpPr>
          <p:sp>
            <p:nvSpPr>
              <p:cNvPr id="11" name="Line 310"/>
              <p:cNvSpPr>
                <a:spLocks noChangeShapeType="1"/>
              </p:cNvSpPr>
              <p:nvPr/>
            </p:nvSpPr>
            <p:spPr bwMode="auto">
              <a:xfrm flipV="1">
                <a:off x="5791015" y="1331567"/>
                <a:ext cx="0" cy="149945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312"/>
              <p:cNvSpPr>
                <a:spLocks noChangeShapeType="1"/>
              </p:cNvSpPr>
              <p:nvPr/>
            </p:nvSpPr>
            <p:spPr bwMode="auto">
              <a:xfrm>
                <a:off x="5800442" y="2066302"/>
                <a:ext cx="2016023" cy="0"/>
              </a:xfrm>
              <a:prstGeom prst="line">
                <a:avLst/>
              </a:prstGeom>
              <a:noFill/>
              <a:ln w="31750">
                <a:solidFill>
                  <a:srgbClr val="CC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326"/>
              <p:cNvSpPr>
                <a:spLocks/>
              </p:cNvSpPr>
              <p:nvPr/>
            </p:nvSpPr>
            <p:spPr bwMode="auto">
              <a:xfrm>
                <a:off x="5800442" y="1429031"/>
                <a:ext cx="2011233" cy="1304529"/>
              </a:xfrm>
              <a:custGeom>
                <a:avLst/>
                <a:gdLst>
                  <a:gd name="T0" fmla="*/ 0 w 2939"/>
                  <a:gd name="T1" fmla="*/ 425 h 870"/>
                  <a:gd name="T2" fmla="*/ 735 w 2939"/>
                  <a:gd name="T3" fmla="*/ 1 h 870"/>
                  <a:gd name="T4" fmla="*/ 1470 w 2939"/>
                  <a:gd name="T5" fmla="*/ 418 h 870"/>
                  <a:gd name="T6" fmla="*/ 2211 w 2939"/>
                  <a:gd name="T7" fmla="*/ 869 h 870"/>
                  <a:gd name="T8" fmla="*/ 2939 w 2939"/>
                  <a:gd name="T9" fmla="*/ 425 h 8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39"/>
                  <a:gd name="T16" fmla="*/ 0 h 870"/>
                  <a:gd name="T17" fmla="*/ 2939 w 2939"/>
                  <a:gd name="T18" fmla="*/ 870 h 8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39" h="870">
                    <a:moveTo>
                      <a:pt x="0" y="425"/>
                    </a:moveTo>
                    <a:cubicBezTo>
                      <a:pt x="245" y="213"/>
                      <a:pt x="490" y="2"/>
                      <a:pt x="735" y="1"/>
                    </a:cubicBezTo>
                    <a:cubicBezTo>
                      <a:pt x="980" y="0"/>
                      <a:pt x="1224" y="273"/>
                      <a:pt x="1470" y="418"/>
                    </a:cubicBezTo>
                    <a:cubicBezTo>
                      <a:pt x="1716" y="563"/>
                      <a:pt x="1966" y="868"/>
                      <a:pt x="2211" y="869"/>
                    </a:cubicBezTo>
                    <a:cubicBezTo>
                      <a:pt x="2456" y="870"/>
                      <a:pt x="2697" y="647"/>
                      <a:pt x="2939" y="425"/>
                    </a:cubicBezTo>
                  </a:path>
                </a:pathLst>
              </a:custGeom>
              <a:noFill/>
              <a:ln w="3175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311"/>
              <p:cNvSpPr>
                <a:spLocks noChangeShapeType="1"/>
              </p:cNvSpPr>
              <p:nvPr/>
            </p:nvSpPr>
            <p:spPr bwMode="auto">
              <a:xfrm flipV="1">
                <a:off x="7827703" y="1372052"/>
                <a:ext cx="0" cy="140949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Text Box 331"/>
              <p:cNvSpPr txBox="1">
                <a:spLocks noChangeArrowheads="1"/>
              </p:cNvSpPr>
              <p:nvPr/>
            </p:nvSpPr>
            <p:spPr bwMode="auto">
              <a:xfrm>
                <a:off x="7760504" y="2733561"/>
                <a:ext cx="121395" cy="348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000" rIns="180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 dirty="0" smtClean="0">
                    <a:latin typeface="+mn-lt"/>
                    <a:sym typeface="Math1" charset="0"/>
                  </a:rPr>
                  <a:t>2π</a:t>
                </a:r>
                <a:endParaRPr lang="en-US" sz="1800" dirty="0">
                  <a:latin typeface="+mn-lt"/>
                </a:endParaRPr>
              </a:p>
            </p:txBody>
          </p:sp>
          <p:sp>
            <p:nvSpPr>
              <p:cNvPr id="16" name="Text Box 332"/>
              <p:cNvSpPr txBox="1">
                <a:spLocks noChangeArrowheads="1"/>
              </p:cNvSpPr>
              <p:nvPr/>
            </p:nvSpPr>
            <p:spPr bwMode="auto">
              <a:xfrm>
                <a:off x="5691727" y="2740114"/>
                <a:ext cx="260096" cy="348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+mj-lt"/>
                  </a:rPr>
                  <a:t>0</a:t>
                </a:r>
              </a:p>
            </p:txBody>
          </p:sp>
          <p:sp>
            <p:nvSpPr>
              <p:cNvPr id="17" name="Text Box 335"/>
              <p:cNvSpPr txBox="1">
                <a:spLocks noChangeArrowheads="1"/>
              </p:cNvSpPr>
              <p:nvPr/>
            </p:nvSpPr>
            <p:spPr bwMode="auto">
              <a:xfrm rot="16200000">
                <a:off x="4877613" y="2006842"/>
                <a:ext cx="155882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 smtClean="0">
                    <a:latin typeface="+mj-lt"/>
                  </a:rPr>
                  <a:t>horizontal dev.</a:t>
                </a:r>
                <a:endParaRPr lang="en-US" sz="1600" dirty="0">
                  <a:latin typeface="+mj-lt"/>
                </a:endParaRPr>
              </a:p>
            </p:txBody>
          </p:sp>
          <p:sp>
            <p:nvSpPr>
              <p:cNvPr id="41" name="Line 311"/>
              <p:cNvSpPr>
                <a:spLocks noChangeShapeType="1"/>
              </p:cNvSpPr>
              <p:nvPr/>
            </p:nvSpPr>
            <p:spPr bwMode="auto">
              <a:xfrm flipV="1">
                <a:off x="9843726" y="1374338"/>
                <a:ext cx="0" cy="140949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312"/>
              <p:cNvSpPr>
                <a:spLocks noChangeShapeType="1"/>
              </p:cNvSpPr>
              <p:nvPr/>
            </p:nvSpPr>
            <p:spPr bwMode="auto">
              <a:xfrm>
                <a:off x="7832493" y="2068588"/>
                <a:ext cx="2016023" cy="0"/>
              </a:xfrm>
              <a:prstGeom prst="line">
                <a:avLst/>
              </a:prstGeom>
              <a:noFill/>
              <a:ln w="31750">
                <a:solidFill>
                  <a:srgbClr val="CC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Freeform 326"/>
              <p:cNvSpPr>
                <a:spLocks/>
              </p:cNvSpPr>
              <p:nvPr/>
            </p:nvSpPr>
            <p:spPr bwMode="auto">
              <a:xfrm>
                <a:off x="7832493" y="1431317"/>
                <a:ext cx="2011233" cy="1304529"/>
              </a:xfrm>
              <a:custGeom>
                <a:avLst/>
                <a:gdLst>
                  <a:gd name="T0" fmla="*/ 0 w 2939"/>
                  <a:gd name="T1" fmla="*/ 425 h 870"/>
                  <a:gd name="T2" fmla="*/ 735 w 2939"/>
                  <a:gd name="T3" fmla="*/ 1 h 870"/>
                  <a:gd name="T4" fmla="*/ 1470 w 2939"/>
                  <a:gd name="T5" fmla="*/ 418 h 870"/>
                  <a:gd name="T6" fmla="*/ 2211 w 2939"/>
                  <a:gd name="T7" fmla="*/ 869 h 870"/>
                  <a:gd name="T8" fmla="*/ 2939 w 2939"/>
                  <a:gd name="T9" fmla="*/ 425 h 8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39"/>
                  <a:gd name="T16" fmla="*/ 0 h 870"/>
                  <a:gd name="T17" fmla="*/ 2939 w 2939"/>
                  <a:gd name="T18" fmla="*/ 870 h 8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39" h="870">
                    <a:moveTo>
                      <a:pt x="0" y="425"/>
                    </a:moveTo>
                    <a:cubicBezTo>
                      <a:pt x="245" y="213"/>
                      <a:pt x="490" y="2"/>
                      <a:pt x="735" y="1"/>
                    </a:cubicBezTo>
                    <a:cubicBezTo>
                      <a:pt x="980" y="0"/>
                      <a:pt x="1224" y="273"/>
                      <a:pt x="1470" y="418"/>
                    </a:cubicBezTo>
                    <a:cubicBezTo>
                      <a:pt x="1716" y="563"/>
                      <a:pt x="1966" y="868"/>
                      <a:pt x="2211" y="869"/>
                    </a:cubicBezTo>
                    <a:cubicBezTo>
                      <a:pt x="2456" y="870"/>
                      <a:pt x="2697" y="647"/>
                      <a:pt x="2939" y="425"/>
                    </a:cubicBezTo>
                  </a:path>
                </a:pathLst>
              </a:custGeom>
              <a:noFill/>
              <a:ln w="3175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Text Box 331"/>
              <p:cNvSpPr txBox="1">
                <a:spLocks noChangeArrowheads="1"/>
              </p:cNvSpPr>
              <p:nvPr/>
            </p:nvSpPr>
            <p:spPr bwMode="auto">
              <a:xfrm>
                <a:off x="9696419" y="2735847"/>
                <a:ext cx="28161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000" rIns="180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 dirty="0">
                    <a:latin typeface="+mn-lt"/>
                    <a:sym typeface="Math1" charset="0"/>
                  </a:rPr>
                  <a:t>4</a:t>
                </a:r>
                <a:r>
                  <a:rPr lang="en-US" sz="1800" dirty="0" smtClean="0">
                    <a:latin typeface="+mn-lt"/>
                    <a:sym typeface="Math1" charset="0"/>
                  </a:rPr>
                  <a:t>π</a:t>
                </a:r>
                <a:endParaRPr lang="en-US" sz="1800" dirty="0">
                  <a:latin typeface="+mn-lt"/>
                </a:endParaRPr>
              </a:p>
            </p:txBody>
          </p:sp>
        </p:grpSp>
      </p:grpSp>
      <p:grpSp>
        <p:nvGrpSpPr>
          <p:cNvPr id="64" name="Gruppieren 63"/>
          <p:cNvGrpSpPr/>
          <p:nvPr/>
        </p:nvGrpSpPr>
        <p:grpSpPr>
          <a:xfrm>
            <a:off x="5473585" y="4352012"/>
            <a:ext cx="4505670" cy="2236137"/>
            <a:chOff x="5473585" y="3799965"/>
            <a:chExt cx="4505670" cy="2236137"/>
          </a:xfrm>
        </p:grpSpPr>
        <p:sp>
          <p:nvSpPr>
            <p:cNvPr id="29" name="Textfeld 28"/>
            <p:cNvSpPr txBox="1"/>
            <p:nvPr/>
          </p:nvSpPr>
          <p:spPr>
            <a:xfrm>
              <a:off x="6463310" y="3799965"/>
              <a:ext cx="2376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Vertical relative motion</a:t>
              </a:r>
              <a:endParaRPr lang="de-DE" dirty="0"/>
            </a:p>
          </p:txBody>
        </p:sp>
        <p:grpSp>
          <p:nvGrpSpPr>
            <p:cNvPr id="63" name="Gruppieren 62"/>
            <p:cNvGrpSpPr/>
            <p:nvPr/>
          </p:nvGrpSpPr>
          <p:grpSpPr>
            <a:xfrm>
              <a:off x="5473585" y="4262490"/>
              <a:ext cx="4505670" cy="1773612"/>
              <a:chOff x="5473585" y="4262490"/>
              <a:chExt cx="4505670" cy="1773612"/>
            </a:xfrm>
          </p:grpSpPr>
          <p:cxnSp>
            <p:nvCxnSpPr>
              <p:cNvPr id="31" name="Gerade Verbindung 30"/>
              <p:cNvCxnSpPr/>
              <p:nvPr/>
            </p:nvCxnSpPr>
            <p:spPr>
              <a:xfrm flipV="1">
                <a:off x="5822999" y="4427909"/>
                <a:ext cx="3984342" cy="569318"/>
              </a:xfrm>
              <a:prstGeom prst="line">
                <a:avLst/>
              </a:prstGeom>
              <a:noFill/>
              <a:ln w="3175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sp>
            <p:nvSpPr>
              <p:cNvPr id="49" name="Line 310"/>
              <p:cNvSpPr>
                <a:spLocks noChangeShapeType="1"/>
              </p:cNvSpPr>
              <p:nvPr/>
            </p:nvSpPr>
            <p:spPr bwMode="auto">
              <a:xfrm flipV="1">
                <a:off x="5792239" y="4262490"/>
                <a:ext cx="0" cy="149945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312"/>
              <p:cNvSpPr>
                <a:spLocks noChangeShapeType="1"/>
              </p:cNvSpPr>
              <p:nvPr/>
            </p:nvSpPr>
            <p:spPr bwMode="auto">
              <a:xfrm>
                <a:off x="5801666" y="4997225"/>
                <a:ext cx="2016023" cy="0"/>
              </a:xfrm>
              <a:prstGeom prst="line">
                <a:avLst/>
              </a:prstGeom>
              <a:noFill/>
              <a:ln w="31750">
                <a:solidFill>
                  <a:srgbClr val="CC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311"/>
              <p:cNvSpPr>
                <a:spLocks noChangeShapeType="1"/>
              </p:cNvSpPr>
              <p:nvPr/>
            </p:nvSpPr>
            <p:spPr bwMode="auto">
              <a:xfrm flipV="1">
                <a:off x="7828927" y="4302975"/>
                <a:ext cx="0" cy="140949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Text Box 331"/>
              <p:cNvSpPr txBox="1">
                <a:spLocks noChangeArrowheads="1"/>
              </p:cNvSpPr>
              <p:nvPr/>
            </p:nvSpPr>
            <p:spPr bwMode="auto">
              <a:xfrm>
                <a:off x="7761728" y="5664484"/>
                <a:ext cx="121395" cy="348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000" rIns="180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 dirty="0" smtClean="0">
                    <a:latin typeface="+mn-lt"/>
                    <a:sym typeface="Math1" charset="0"/>
                  </a:rPr>
                  <a:t>2π</a:t>
                </a:r>
                <a:endParaRPr lang="en-US" sz="1800" dirty="0">
                  <a:latin typeface="+mn-lt"/>
                </a:endParaRPr>
              </a:p>
            </p:txBody>
          </p:sp>
          <p:sp>
            <p:nvSpPr>
              <p:cNvPr id="54" name="Text Box 332"/>
              <p:cNvSpPr txBox="1">
                <a:spLocks noChangeArrowheads="1"/>
              </p:cNvSpPr>
              <p:nvPr/>
            </p:nvSpPr>
            <p:spPr bwMode="auto">
              <a:xfrm>
                <a:off x="5692951" y="5671037"/>
                <a:ext cx="260096" cy="348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+mj-lt"/>
                  </a:rPr>
                  <a:t>0</a:t>
                </a:r>
              </a:p>
            </p:txBody>
          </p:sp>
          <p:sp>
            <p:nvSpPr>
              <p:cNvPr id="55" name="Text Box 335"/>
              <p:cNvSpPr txBox="1">
                <a:spLocks noChangeArrowheads="1"/>
              </p:cNvSpPr>
              <p:nvPr/>
            </p:nvSpPr>
            <p:spPr bwMode="auto">
              <a:xfrm rot="16200000">
                <a:off x="5006566" y="4937765"/>
                <a:ext cx="13033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 smtClean="0">
                    <a:latin typeface="+mj-lt"/>
                  </a:rPr>
                  <a:t>vertical dev.</a:t>
                </a:r>
                <a:endParaRPr lang="en-US" sz="1600" dirty="0">
                  <a:latin typeface="+mj-lt"/>
                </a:endParaRPr>
              </a:p>
            </p:txBody>
          </p:sp>
          <p:sp>
            <p:nvSpPr>
              <p:cNvPr id="56" name="Line 311"/>
              <p:cNvSpPr>
                <a:spLocks noChangeShapeType="1"/>
              </p:cNvSpPr>
              <p:nvPr/>
            </p:nvSpPr>
            <p:spPr bwMode="auto">
              <a:xfrm flipV="1">
                <a:off x="9844950" y="4305261"/>
                <a:ext cx="0" cy="140949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312"/>
              <p:cNvSpPr>
                <a:spLocks noChangeShapeType="1"/>
              </p:cNvSpPr>
              <p:nvPr/>
            </p:nvSpPr>
            <p:spPr bwMode="auto">
              <a:xfrm>
                <a:off x="7833717" y="4999511"/>
                <a:ext cx="2016023" cy="0"/>
              </a:xfrm>
              <a:prstGeom prst="line">
                <a:avLst/>
              </a:prstGeom>
              <a:noFill/>
              <a:ln w="31750">
                <a:solidFill>
                  <a:srgbClr val="CC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Text Box 331"/>
              <p:cNvSpPr txBox="1">
                <a:spLocks noChangeArrowheads="1"/>
              </p:cNvSpPr>
              <p:nvPr/>
            </p:nvSpPr>
            <p:spPr bwMode="auto">
              <a:xfrm>
                <a:off x="9697643" y="5666770"/>
                <a:ext cx="28161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000" rIns="180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 dirty="0">
                    <a:latin typeface="+mn-lt"/>
                    <a:sym typeface="Math1" charset="0"/>
                  </a:rPr>
                  <a:t>4</a:t>
                </a:r>
                <a:r>
                  <a:rPr lang="en-US" sz="1800" dirty="0" smtClean="0">
                    <a:latin typeface="+mn-lt"/>
                    <a:sym typeface="Math1" charset="0"/>
                  </a:rPr>
                  <a:t>π</a:t>
                </a:r>
                <a:endParaRPr lang="en-US" sz="1800" dirty="0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564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Quadrupole Magnets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Quadrupole magnet has 4 poles symmetric about the center</a:t>
            </a:r>
          </a:p>
          <a:p>
            <a:r>
              <a:rPr lang="en-US" dirty="0" smtClean="0"/>
              <a:t>By symmetry the B field on the longitudinal axis is zero</a:t>
            </a:r>
            <a:endParaRPr lang="de-DE" dirty="0"/>
          </a:p>
          <a:p>
            <a:pPr lvl="1"/>
            <a:r>
              <a:rPr lang="en-US" dirty="0" smtClean="0"/>
              <a:t>particle passes straight through the center with no deflection</a:t>
            </a:r>
          </a:p>
          <a:p>
            <a:pPr lvl="1"/>
            <a:r>
              <a:rPr lang="en-US" dirty="0" smtClean="0"/>
              <a:t>quadrupole magnet is straight</a:t>
            </a:r>
          </a:p>
          <a:p>
            <a:r>
              <a:rPr lang="en-US" dirty="0" smtClean="0"/>
              <a:t>B field depends linearly on position</a:t>
            </a:r>
          </a:p>
          <a:p>
            <a:pPr lvl="1"/>
            <a:r>
              <a:rPr lang="en-US" dirty="0" smtClean="0"/>
              <a:t>horizontal direction:</a:t>
            </a:r>
          </a:p>
          <a:p>
            <a:pPr lvl="1"/>
            <a:r>
              <a:rPr lang="en-US" dirty="0" smtClean="0"/>
              <a:t>vertical direction:</a:t>
            </a:r>
          </a:p>
          <a:p>
            <a:pPr lvl="1"/>
            <a:r>
              <a:rPr lang="en-US" dirty="0" smtClean="0"/>
              <a:t>B’ referred to as </a:t>
            </a:r>
            <a:r>
              <a:rPr lang="en-US" b="1" dirty="0" smtClean="0">
                <a:solidFill>
                  <a:srgbClr val="FF0000"/>
                </a:solidFill>
              </a:rPr>
              <a:t>field gradient</a:t>
            </a:r>
          </a:p>
          <a:p>
            <a:r>
              <a:rPr lang="en-US" dirty="0" smtClean="0"/>
              <a:t>Integral quadrupole strength</a:t>
            </a:r>
          </a:p>
          <a:p>
            <a:endParaRPr lang="en-US" dirty="0"/>
          </a:p>
          <a:p>
            <a:pPr lvl="1"/>
            <a:r>
              <a:rPr lang="en-US" dirty="0" smtClean="0"/>
              <a:t>focusing power for particles with </a:t>
            </a:r>
            <a:r>
              <a:rPr lang="en-US" dirty="0" smtClean="0">
                <a:sym typeface="Math1" charset="0"/>
              </a:rPr>
              <a:t>B</a:t>
            </a:r>
            <a:r>
              <a:rPr lang="el-GR" dirty="0" smtClean="0">
                <a:sym typeface="Math1" charset="0"/>
              </a:rPr>
              <a:t>ρ</a:t>
            </a:r>
            <a:endParaRPr lang="en-US" dirty="0" smtClean="0">
              <a:sym typeface="Math1" charset="0"/>
            </a:endParaRPr>
          </a:p>
          <a:p>
            <a:pPr lvl="1"/>
            <a:r>
              <a:rPr lang="en-US" dirty="0" smtClean="0">
                <a:sym typeface="Math1" charset="0"/>
              </a:rPr>
              <a:t>analogous to angle of a dipole</a:t>
            </a:r>
            <a:endParaRPr lang="en-US" dirty="0" smtClean="0"/>
          </a:p>
        </p:txBody>
      </p:sp>
      <p:pic>
        <p:nvPicPr>
          <p:cNvPr id="15" name="Inhaltsplatzhalter 1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7" r="24184" b="32940"/>
          <a:stretch/>
        </p:blipFill>
        <p:spPr>
          <a:xfrm>
            <a:off x="7570019" y="5053361"/>
            <a:ext cx="2373341" cy="2072697"/>
          </a:xfr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Accelerator</a:t>
            </a:r>
            <a:r>
              <a:rPr lang="de-DE" dirty="0" smtClean="0"/>
              <a:t> </a:t>
            </a:r>
            <a:r>
              <a:rPr lang="de-DE" dirty="0" err="1" smtClean="0"/>
              <a:t>Physics</a:t>
            </a:r>
            <a:r>
              <a:rPr lang="de-DE" dirty="0" smtClean="0"/>
              <a:t> / OP-Training 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25</a:t>
            </a:fld>
            <a:endParaRPr lang="de-DE"/>
          </a:p>
        </p:txBody>
      </p:sp>
      <p:grpSp>
        <p:nvGrpSpPr>
          <p:cNvPr id="14" name="Gruppieren 13"/>
          <p:cNvGrpSpPr/>
          <p:nvPr/>
        </p:nvGrpSpPr>
        <p:grpSpPr>
          <a:xfrm>
            <a:off x="5328344" y="866303"/>
            <a:ext cx="4618038" cy="4822899"/>
            <a:chOff x="5249106" y="1658391"/>
            <a:chExt cx="4618038" cy="4822899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9106" y="1658391"/>
              <a:ext cx="4618038" cy="406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" name="AutoShape 45"/>
            <p:cNvSpPr>
              <a:spLocks/>
            </p:cNvSpPr>
            <p:nvPr/>
          </p:nvSpPr>
          <p:spPr bwMode="auto">
            <a:xfrm>
              <a:off x="5537138" y="5724053"/>
              <a:ext cx="1787525" cy="757237"/>
            </a:xfrm>
            <a:prstGeom prst="borderCallout2">
              <a:avLst>
                <a:gd name="adj1" fmla="val -9805"/>
                <a:gd name="adj2" fmla="val 27378"/>
                <a:gd name="adj3" fmla="val -49155"/>
                <a:gd name="adj4" fmla="val 38144"/>
                <a:gd name="adj5" fmla="val -143573"/>
                <a:gd name="adj6" fmla="val 64738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 type="stealth" w="lg" len="lg"/>
            </a:ln>
          </p:spPr>
          <p:txBody>
            <a:bodyPr anchor="ctr"/>
            <a:lstStyle>
              <a:lvl1pPr>
                <a:spcBef>
                  <a:spcPct val="20000"/>
                </a:spcBef>
                <a:defRPr kumimoji="1"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rgbClr val="000099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400"/>
                <a:t>Hyperbolic contour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z="1400"/>
                <a:t>x · y = constant</a:t>
              </a:r>
            </a:p>
          </p:txBody>
        </p:sp>
        <p:sp>
          <p:nvSpPr>
            <p:cNvPr id="10" name="AutoShape 45"/>
            <p:cNvSpPr>
              <a:spLocks/>
            </p:cNvSpPr>
            <p:nvPr/>
          </p:nvSpPr>
          <p:spPr bwMode="auto">
            <a:xfrm>
              <a:off x="8144309" y="1854199"/>
              <a:ext cx="1288492" cy="378619"/>
            </a:xfrm>
            <a:prstGeom prst="borderCallout2">
              <a:avLst>
                <a:gd name="adj1" fmla="val 15093"/>
                <a:gd name="adj2" fmla="val -4264"/>
                <a:gd name="adj3" fmla="val 112681"/>
                <a:gd name="adj4" fmla="val -17025"/>
                <a:gd name="adj5" fmla="val 256039"/>
                <a:gd name="adj6" fmla="val -3560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 type="stealth" w="lg" len="lg"/>
            </a:ln>
          </p:spPr>
          <p:txBody>
            <a:bodyPr anchor="ctr"/>
            <a:lstStyle>
              <a:lvl1pPr>
                <a:spcBef>
                  <a:spcPct val="20000"/>
                </a:spcBef>
                <a:defRPr kumimoji="1"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rgbClr val="000099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400" dirty="0" smtClean="0"/>
                <a:t>Magnetic field</a:t>
              </a:r>
              <a:endParaRPr lang="en-US" altLang="en-US" sz="1400" dirty="0"/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3168104" y="4274466"/>
            <a:ext cx="983924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B</a:t>
            </a:r>
            <a:r>
              <a:rPr lang="de-DE" baseline="-25000" dirty="0" err="1" smtClean="0"/>
              <a:t>y</a:t>
            </a:r>
            <a:r>
              <a:rPr lang="de-DE" dirty="0" smtClean="0"/>
              <a:t> =  </a:t>
            </a:r>
            <a:r>
              <a:rPr lang="en-US" dirty="0" err="1" smtClean="0">
                <a:sym typeface="Math1" charset="0"/>
              </a:rPr>
              <a:t>B’·x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3168103" y="4702883"/>
            <a:ext cx="1005340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B</a:t>
            </a:r>
            <a:r>
              <a:rPr lang="de-DE" baseline="-25000" dirty="0" err="1" smtClean="0"/>
              <a:t>x</a:t>
            </a:r>
            <a:r>
              <a:rPr lang="de-DE" dirty="0" smtClean="0"/>
              <a:t> = -</a:t>
            </a:r>
            <a:r>
              <a:rPr lang="en-US" dirty="0" err="1" smtClean="0">
                <a:sym typeface="Math1" charset="0"/>
              </a:rPr>
              <a:t>B’·y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1871960" y="5909186"/>
            <a:ext cx="1460656" cy="40011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de-DE" sz="2000" dirty="0" smtClean="0"/>
              <a:t>k</a:t>
            </a:r>
            <a:r>
              <a:rPr lang="en-US" sz="2000" dirty="0" smtClean="0">
                <a:sym typeface="Math1" charset="0"/>
              </a:rPr>
              <a:t>·</a:t>
            </a:r>
            <a:r>
              <a:rPr lang="de-DE" sz="2000" dirty="0" smtClean="0"/>
              <a:t>L = </a:t>
            </a:r>
            <a:r>
              <a:rPr lang="en-US" sz="2000" dirty="0" smtClean="0">
                <a:sym typeface="Math1" charset="0"/>
              </a:rPr>
              <a:t>B’·L/B</a:t>
            </a:r>
            <a:r>
              <a:rPr lang="el-GR" sz="2000" dirty="0" smtClean="0">
                <a:sym typeface="Math1" charset="0"/>
              </a:rPr>
              <a:t>ρ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8720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Quadrupole Magnets</a:t>
            </a:r>
            <a:endParaRPr lang="de-DE" dirty="0"/>
          </a:p>
        </p:txBody>
      </p:sp>
      <p:sp>
        <p:nvSpPr>
          <p:cNvPr id="20" name="Inhaltsplatzhalter 1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Forces on particles determined by arrangement of poles</a:t>
            </a:r>
          </a:p>
          <a:p>
            <a:pPr lvl="1"/>
            <a:r>
              <a:rPr lang="en-US" dirty="0" smtClean="0"/>
              <a:t>arrangement</a:t>
            </a:r>
          </a:p>
          <a:p>
            <a:pPr lvl="2"/>
            <a:r>
              <a:rPr lang="en-US" dirty="0" smtClean="0"/>
              <a:t>focusing in horizontal plane</a:t>
            </a:r>
          </a:p>
          <a:p>
            <a:pPr lvl="2"/>
            <a:r>
              <a:rPr lang="en-US" dirty="0" smtClean="0"/>
              <a:t>defocusing in vertical plane</a:t>
            </a:r>
          </a:p>
          <a:p>
            <a:pPr lvl="2"/>
            <a:r>
              <a:rPr lang="en-US" dirty="0" smtClean="0"/>
              <a:t>denoted </a:t>
            </a:r>
            <a:r>
              <a:rPr lang="en-US" b="1" dirty="0" smtClean="0">
                <a:solidFill>
                  <a:srgbClr val="FF0000"/>
                </a:solidFill>
              </a:rPr>
              <a:t>focusing quadrupole (QF)</a:t>
            </a:r>
          </a:p>
          <a:p>
            <a:pPr lvl="1"/>
            <a:r>
              <a:rPr lang="en-US" dirty="0" smtClean="0"/>
              <a:t>arrangement</a:t>
            </a:r>
          </a:p>
          <a:p>
            <a:pPr lvl="2"/>
            <a:r>
              <a:rPr lang="en-US" dirty="0" smtClean="0"/>
              <a:t>defocusing in horizontal plane</a:t>
            </a:r>
          </a:p>
          <a:p>
            <a:pPr lvl="2"/>
            <a:r>
              <a:rPr lang="en-US" dirty="0" smtClean="0"/>
              <a:t>focusing in vertical plane</a:t>
            </a:r>
          </a:p>
          <a:p>
            <a:pPr lvl="2"/>
            <a:r>
              <a:rPr lang="en-US" dirty="0" smtClean="0"/>
              <a:t>denoted </a:t>
            </a:r>
            <a:r>
              <a:rPr lang="en-US" b="1" dirty="0" smtClean="0">
                <a:solidFill>
                  <a:srgbClr val="FF0000"/>
                </a:solidFill>
              </a:rPr>
              <a:t>defocusing quadrupole (QD)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Forces linear in transverse position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particles receive deflection proportional to their position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similar to lenses in optics except that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lenses (de)focus in both planes</a:t>
            </a:r>
            <a:endParaRPr lang="de-DE" dirty="0" smtClean="0">
              <a:solidFill>
                <a:schemeClr val="tx1"/>
              </a:solidFill>
            </a:endParaRPr>
          </a:p>
          <a:p>
            <a:pPr lvl="1"/>
            <a:endParaRPr lang="de-DE" b="1" dirty="0">
              <a:solidFill>
                <a:srgbClr val="FF0000"/>
              </a:solidFill>
            </a:endParaRPr>
          </a:p>
        </p:txBody>
      </p:sp>
      <p:graphicFrame>
        <p:nvGraphicFramePr>
          <p:cNvPr id="22" name="Inhaltsplatzhalter 2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42099392"/>
              </p:ext>
            </p:extLst>
          </p:nvPr>
        </p:nvGraphicFramePr>
        <p:xfrm>
          <a:off x="2520032" y="1898459"/>
          <a:ext cx="28803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16"/>
                <a:gridCol w="144016"/>
              </a:tblGrid>
              <a:tr h="177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</a:t>
                      </a:r>
                      <a:endParaRPr lang="de-DE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</a:t>
                      </a:r>
                      <a:endParaRPr lang="de-DE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7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</a:t>
                      </a:r>
                      <a:endParaRPr lang="de-DE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</a:t>
                      </a:r>
                      <a:endParaRPr lang="de-DE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26</a:t>
            </a:fld>
            <a:endParaRPr lang="de-DE"/>
          </a:p>
        </p:txBody>
      </p:sp>
      <p:grpSp>
        <p:nvGrpSpPr>
          <p:cNvPr id="19" name="Gruppieren 18"/>
          <p:cNvGrpSpPr>
            <a:grpSpLocks noChangeAspect="1"/>
          </p:cNvGrpSpPr>
          <p:nvPr/>
        </p:nvGrpSpPr>
        <p:grpSpPr>
          <a:xfrm>
            <a:off x="5571618" y="1210088"/>
            <a:ext cx="3933190" cy="3119120"/>
            <a:chOff x="865188" y="1263650"/>
            <a:chExt cx="4916487" cy="3898900"/>
          </a:xfrm>
        </p:grpSpPr>
        <p:pic>
          <p:nvPicPr>
            <p:cNvPr id="11" name="Picture 21" descr="Graphic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188" y="1263650"/>
              <a:ext cx="4632325" cy="389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5780088" y="4457700"/>
              <a:ext cx="1587" cy="15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AutoShape 8"/>
            <p:cNvSpPr>
              <a:spLocks/>
            </p:cNvSpPr>
            <p:nvPr/>
          </p:nvSpPr>
          <p:spPr bwMode="auto">
            <a:xfrm>
              <a:off x="922338" y="1468438"/>
              <a:ext cx="1316037" cy="609600"/>
            </a:xfrm>
            <a:prstGeom prst="borderCallout2">
              <a:avLst>
                <a:gd name="adj1" fmla="val 18750"/>
                <a:gd name="adj2" fmla="val 105792"/>
                <a:gd name="adj3" fmla="val 18750"/>
                <a:gd name="adj4" fmla="val 121713"/>
                <a:gd name="adj5" fmla="val 127866"/>
                <a:gd name="adj6" fmla="val 138481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 type="stealth" w="lg" len="lg"/>
            </a:ln>
          </p:spPr>
          <p:txBody>
            <a:bodyPr anchor="ctr"/>
            <a:lstStyle/>
            <a:p>
              <a:pPr algn="ctr" eaLnBrk="0" hangingPunct="0"/>
              <a:r>
                <a:rPr lang="en-US" sz="1400"/>
                <a:t>Force on particles</a:t>
              </a:r>
            </a:p>
          </p:txBody>
        </p:sp>
        <p:sp>
          <p:nvSpPr>
            <p:cNvPr id="14" name="Oval 14"/>
            <p:cNvSpPr/>
            <p:nvPr/>
          </p:nvSpPr>
          <p:spPr bwMode="auto">
            <a:xfrm>
              <a:off x="2902227" y="2683566"/>
              <a:ext cx="327991" cy="1232453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alpha val="50000"/>
                  </a:srgb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GB">
                <a:latin typeface="Comic Sans MS" pitchFamily="66" charset="0"/>
                <a:ea typeface="+mn-ea"/>
              </a:endParaRPr>
            </a:p>
          </p:txBody>
        </p:sp>
        <p:sp>
          <p:nvSpPr>
            <p:cNvPr id="15" name="Down Arrow 17"/>
            <p:cNvSpPr>
              <a:spLocks noChangeArrowheads="1"/>
            </p:cNvSpPr>
            <p:nvPr/>
          </p:nvSpPr>
          <p:spPr bwMode="auto">
            <a:xfrm>
              <a:off x="2941638" y="3846513"/>
              <a:ext cx="258762" cy="557212"/>
            </a:xfrm>
            <a:prstGeom prst="downArrow">
              <a:avLst>
                <a:gd name="adj1" fmla="val 50000"/>
                <a:gd name="adj2" fmla="val 49986"/>
              </a:avLst>
            </a:prstGeom>
            <a:solidFill>
              <a:srgbClr val="7030A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6" name="Down Arrow 18"/>
            <p:cNvSpPr>
              <a:spLocks noChangeArrowheads="1"/>
            </p:cNvSpPr>
            <p:nvPr/>
          </p:nvSpPr>
          <p:spPr bwMode="auto">
            <a:xfrm rot="10800000">
              <a:off x="2935288" y="2209800"/>
              <a:ext cx="258762" cy="557213"/>
            </a:xfrm>
            <a:prstGeom prst="downArrow">
              <a:avLst>
                <a:gd name="adj1" fmla="val 50000"/>
                <a:gd name="adj2" fmla="val 49986"/>
              </a:avLst>
            </a:prstGeom>
            <a:solidFill>
              <a:srgbClr val="7030A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7" name="Down Arrow 19"/>
            <p:cNvSpPr>
              <a:spLocks noChangeArrowheads="1"/>
            </p:cNvSpPr>
            <p:nvPr/>
          </p:nvSpPr>
          <p:spPr bwMode="auto">
            <a:xfrm rot="5400000">
              <a:off x="3352801" y="3024187"/>
              <a:ext cx="258762" cy="557213"/>
            </a:xfrm>
            <a:prstGeom prst="downArrow">
              <a:avLst>
                <a:gd name="adj1" fmla="val 50000"/>
                <a:gd name="adj2" fmla="val 49986"/>
              </a:avLst>
            </a:prstGeom>
            <a:solidFill>
              <a:srgbClr val="7030A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8" name="Down Arrow 20"/>
            <p:cNvSpPr>
              <a:spLocks noChangeArrowheads="1"/>
            </p:cNvSpPr>
            <p:nvPr/>
          </p:nvSpPr>
          <p:spPr bwMode="auto">
            <a:xfrm rot="-5400000">
              <a:off x="2548731" y="3034507"/>
              <a:ext cx="257175" cy="557212"/>
            </a:xfrm>
            <a:prstGeom prst="downArrow">
              <a:avLst>
                <a:gd name="adj1" fmla="val 50000"/>
                <a:gd name="adj2" fmla="val 50295"/>
              </a:avLst>
            </a:prstGeom>
            <a:solidFill>
              <a:srgbClr val="7030A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GB"/>
            </a:p>
          </p:txBody>
        </p:sp>
      </p:grpSp>
      <p:graphicFrame>
        <p:nvGraphicFramePr>
          <p:cNvPr id="23" name="Inhaltsplatzhalter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572092"/>
              </p:ext>
            </p:extLst>
          </p:nvPr>
        </p:nvGraphicFramePr>
        <p:xfrm>
          <a:off x="2491343" y="3520385"/>
          <a:ext cx="28803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16"/>
                <a:gridCol w="144016"/>
              </a:tblGrid>
              <a:tr h="177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</a:t>
                      </a:r>
                      <a:endParaRPr lang="de-DE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</a:t>
                      </a:r>
                      <a:endParaRPr lang="de-DE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7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</a:t>
                      </a:r>
                      <a:endParaRPr lang="de-DE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</a:t>
                      </a:r>
                      <a:endParaRPr lang="de-DE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4" name="Textfeld 23"/>
          <p:cNvSpPr txBox="1"/>
          <p:nvPr/>
        </p:nvSpPr>
        <p:spPr>
          <a:xfrm>
            <a:off x="6237985" y="827509"/>
            <a:ext cx="2600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Focusing quadrupole (QF)</a:t>
            </a:r>
            <a:endParaRPr lang="de-DE" dirty="0"/>
          </a:p>
        </p:txBody>
      </p:sp>
      <p:grpSp>
        <p:nvGrpSpPr>
          <p:cNvPr id="61" name="Gruppieren 60"/>
          <p:cNvGrpSpPr>
            <a:grpSpLocks/>
          </p:cNvGrpSpPr>
          <p:nvPr/>
        </p:nvGrpSpPr>
        <p:grpSpPr>
          <a:xfrm>
            <a:off x="5400352" y="4208478"/>
            <a:ext cx="4495481" cy="1440161"/>
            <a:chOff x="5465188" y="5292005"/>
            <a:chExt cx="4495481" cy="1800201"/>
          </a:xfrm>
        </p:grpSpPr>
        <p:grpSp>
          <p:nvGrpSpPr>
            <p:cNvPr id="60" name="Gruppieren 59"/>
            <p:cNvGrpSpPr/>
            <p:nvPr/>
          </p:nvGrpSpPr>
          <p:grpSpPr>
            <a:xfrm>
              <a:off x="5465188" y="5292005"/>
              <a:ext cx="4495481" cy="1800201"/>
              <a:chOff x="5465188" y="5292005"/>
              <a:chExt cx="4495481" cy="1800201"/>
            </a:xfrm>
          </p:grpSpPr>
          <p:cxnSp>
            <p:nvCxnSpPr>
              <p:cNvPr id="37" name="Gerade Verbindung 36"/>
              <p:cNvCxnSpPr/>
              <p:nvPr/>
            </p:nvCxnSpPr>
            <p:spPr>
              <a:xfrm>
                <a:off x="5472360" y="6300117"/>
                <a:ext cx="448830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52"/>
              <p:cNvCxnSpPr/>
              <p:nvPr/>
            </p:nvCxnSpPr>
            <p:spPr>
              <a:xfrm flipV="1">
                <a:off x="5624760" y="5580038"/>
                <a:ext cx="0" cy="1512168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 Box 331"/>
              <p:cNvSpPr txBox="1">
                <a:spLocks noChangeArrowheads="1"/>
              </p:cNvSpPr>
              <p:nvPr/>
            </p:nvSpPr>
            <p:spPr bwMode="auto">
              <a:xfrm>
                <a:off x="5465188" y="5292005"/>
                <a:ext cx="1357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000" rIns="180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 dirty="0">
                    <a:latin typeface="+mn-lt"/>
                    <a:sym typeface="Math1" charset="0"/>
                  </a:rPr>
                  <a:t>x</a:t>
                </a:r>
                <a:endParaRPr lang="en-US" sz="1800" dirty="0">
                  <a:latin typeface="+mn-lt"/>
                </a:endParaRPr>
              </a:p>
            </p:txBody>
          </p:sp>
          <p:sp>
            <p:nvSpPr>
              <p:cNvPr id="59" name="Text Box 331"/>
              <p:cNvSpPr txBox="1">
                <a:spLocks noChangeArrowheads="1"/>
              </p:cNvSpPr>
              <p:nvPr/>
            </p:nvSpPr>
            <p:spPr bwMode="auto">
              <a:xfrm>
                <a:off x="9829739" y="6228109"/>
                <a:ext cx="12612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000" rIns="180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 dirty="0" smtClean="0">
                    <a:latin typeface="+mn-lt"/>
                    <a:sym typeface="Math1" charset="0"/>
                  </a:rPr>
                  <a:t>s</a:t>
                </a:r>
                <a:endParaRPr lang="en-US" sz="1800" dirty="0">
                  <a:latin typeface="+mn-lt"/>
                </a:endParaRPr>
              </a:p>
            </p:txBody>
          </p:sp>
        </p:grpSp>
        <p:grpSp>
          <p:nvGrpSpPr>
            <p:cNvPr id="51" name="Gruppieren 50"/>
            <p:cNvGrpSpPr/>
            <p:nvPr/>
          </p:nvGrpSpPr>
          <p:grpSpPr>
            <a:xfrm>
              <a:off x="5760392" y="5580037"/>
              <a:ext cx="3984253" cy="1440160"/>
              <a:chOff x="5976416" y="5580037"/>
              <a:chExt cx="3984253" cy="1440160"/>
            </a:xfrm>
          </p:grpSpPr>
          <p:sp>
            <p:nvSpPr>
              <p:cNvPr id="25" name="Rechteck 24"/>
              <p:cNvSpPr/>
              <p:nvPr/>
            </p:nvSpPr>
            <p:spPr>
              <a:xfrm>
                <a:off x="7224713" y="5580037"/>
                <a:ext cx="623911" cy="144016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QF</a:t>
                </a:r>
                <a:endParaRPr lang="de-DE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Gerade Verbindung mit Pfeil 27"/>
              <p:cNvCxnSpPr/>
              <p:nvPr/>
            </p:nvCxnSpPr>
            <p:spPr>
              <a:xfrm>
                <a:off x="5976416" y="5868069"/>
                <a:ext cx="1248297" cy="0"/>
              </a:xfrm>
              <a:prstGeom prst="straightConnector1">
                <a:avLst/>
              </a:prstGeom>
              <a:ln w="25400"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mit Pfeil 28"/>
              <p:cNvCxnSpPr/>
              <p:nvPr/>
            </p:nvCxnSpPr>
            <p:spPr>
              <a:xfrm>
                <a:off x="5976416" y="6084093"/>
                <a:ext cx="1248297" cy="0"/>
              </a:xfrm>
              <a:prstGeom prst="straightConnector1">
                <a:avLst/>
              </a:prstGeom>
              <a:ln w="25400"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mit Pfeil 29"/>
              <p:cNvCxnSpPr/>
              <p:nvPr/>
            </p:nvCxnSpPr>
            <p:spPr>
              <a:xfrm>
                <a:off x="5976416" y="6300117"/>
                <a:ext cx="1248297" cy="0"/>
              </a:xfrm>
              <a:prstGeom prst="straightConnector1">
                <a:avLst/>
              </a:prstGeom>
              <a:ln w="25400"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mit Pfeil 30"/>
              <p:cNvCxnSpPr/>
              <p:nvPr/>
            </p:nvCxnSpPr>
            <p:spPr>
              <a:xfrm>
                <a:off x="5976416" y="6516141"/>
                <a:ext cx="1248297" cy="0"/>
              </a:xfrm>
              <a:prstGeom prst="straightConnector1">
                <a:avLst/>
              </a:prstGeom>
              <a:ln w="25400"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mit Pfeil 31"/>
              <p:cNvCxnSpPr/>
              <p:nvPr/>
            </p:nvCxnSpPr>
            <p:spPr>
              <a:xfrm>
                <a:off x="5976416" y="6732165"/>
                <a:ext cx="1248297" cy="0"/>
              </a:xfrm>
              <a:prstGeom prst="straightConnector1">
                <a:avLst/>
              </a:prstGeom>
              <a:ln w="25400"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mit Pfeil 32"/>
              <p:cNvCxnSpPr/>
              <p:nvPr/>
            </p:nvCxnSpPr>
            <p:spPr>
              <a:xfrm>
                <a:off x="7848624" y="5868069"/>
                <a:ext cx="2112045" cy="603441"/>
              </a:xfrm>
              <a:prstGeom prst="straightConnector1">
                <a:avLst/>
              </a:prstGeom>
              <a:ln w="25400"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mit Pfeil 34"/>
              <p:cNvCxnSpPr/>
              <p:nvPr/>
            </p:nvCxnSpPr>
            <p:spPr>
              <a:xfrm flipV="1">
                <a:off x="7848624" y="6128724"/>
                <a:ext cx="2112045" cy="603441"/>
              </a:xfrm>
              <a:prstGeom prst="straightConnector1">
                <a:avLst/>
              </a:prstGeom>
              <a:ln w="25400"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mit Pfeil 37"/>
              <p:cNvCxnSpPr/>
              <p:nvPr/>
            </p:nvCxnSpPr>
            <p:spPr>
              <a:xfrm>
                <a:off x="7848624" y="6084093"/>
                <a:ext cx="2112045" cy="301721"/>
              </a:xfrm>
              <a:prstGeom prst="straightConnector1">
                <a:avLst/>
              </a:prstGeom>
              <a:ln w="25400"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mit Pfeil 42"/>
              <p:cNvCxnSpPr/>
              <p:nvPr/>
            </p:nvCxnSpPr>
            <p:spPr>
              <a:xfrm flipV="1">
                <a:off x="7848624" y="6214420"/>
                <a:ext cx="2112045" cy="301721"/>
              </a:xfrm>
              <a:prstGeom prst="straightConnector1">
                <a:avLst/>
              </a:prstGeom>
              <a:ln w="25400"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mit Pfeil 43"/>
              <p:cNvCxnSpPr/>
              <p:nvPr/>
            </p:nvCxnSpPr>
            <p:spPr>
              <a:xfrm>
                <a:off x="7848624" y="6300117"/>
                <a:ext cx="2112045" cy="0"/>
              </a:xfrm>
              <a:prstGeom prst="straightConnector1">
                <a:avLst/>
              </a:prstGeom>
              <a:ln w="25400"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Gruppieren 38"/>
          <p:cNvGrpSpPr>
            <a:grpSpLocks/>
          </p:cNvGrpSpPr>
          <p:nvPr/>
        </p:nvGrpSpPr>
        <p:grpSpPr>
          <a:xfrm>
            <a:off x="5404671" y="5508029"/>
            <a:ext cx="4497885" cy="1695010"/>
            <a:chOff x="5462784" y="5240408"/>
            <a:chExt cx="4497885" cy="2118762"/>
          </a:xfrm>
        </p:grpSpPr>
        <p:grpSp>
          <p:nvGrpSpPr>
            <p:cNvPr id="40" name="Gruppieren 39"/>
            <p:cNvGrpSpPr/>
            <p:nvPr/>
          </p:nvGrpSpPr>
          <p:grpSpPr>
            <a:xfrm>
              <a:off x="5462784" y="5292005"/>
              <a:ext cx="4497885" cy="1800201"/>
              <a:chOff x="5462784" y="5292005"/>
              <a:chExt cx="4497885" cy="1800201"/>
            </a:xfrm>
          </p:grpSpPr>
          <p:cxnSp>
            <p:nvCxnSpPr>
              <p:cNvPr id="57" name="Gerade Verbindung 56"/>
              <p:cNvCxnSpPr/>
              <p:nvPr/>
            </p:nvCxnSpPr>
            <p:spPr>
              <a:xfrm>
                <a:off x="5472360" y="6300117"/>
                <a:ext cx="448830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 Verbindung 61"/>
              <p:cNvCxnSpPr/>
              <p:nvPr/>
            </p:nvCxnSpPr>
            <p:spPr>
              <a:xfrm flipV="1">
                <a:off x="5624760" y="5522838"/>
                <a:ext cx="0" cy="1569368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 Box 331"/>
              <p:cNvSpPr txBox="1">
                <a:spLocks noChangeArrowheads="1"/>
              </p:cNvSpPr>
              <p:nvPr/>
            </p:nvSpPr>
            <p:spPr bwMode="auto">
              <a:xfrm>
                <a:off x="5462784" y="5292005"/>
                <a:ext cx="14054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000" rIns="180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 dirty="0" smtClean="0">
                    <a:latin typeface="+mn-lt"/>
                    <a:sym typeface="Math1" charset="0"/>
                  </a:rPr>
                  <a:t>y</a:t>
                </a:r>
                <a:endParaRPr lang="en-US" sz="1800" dirty="0">
                  <a:latin typeface="+mn-lt"/>
                </a:endParaRPr>
              </a:p>
            </p:txBody>
          </p:sp>
          <p:sp>
            <p:nvSpPr>
              <p:cNvPr id="64" name="Text Box 331"/>
              <p:cNvSpPr txBox="1">
                <a:spLocks noChangeArrowheads="1"/>
              </p:cNvSpPr>
              <p:nvPr/>
            </p:nvSpPr>
            <p:spPr bwMode="auto">
              <a:xfrm>
                <a:off x="9829739" y="6228109"/>
                <a:ext cx="12612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000" rIns="180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 dirty="0" smtClean="0">
                    <a:latin typeface="+mn-lt"/>
                    <a:sym typeface="Math1" charset="0"/>
                  </a:rPr>
                  <a:t>s</a:t>
                </a:r>
                <a:endParaRPr lang="en-US" sz="1800" dirty="0">
                  <a:latin typeface="+mn-lt"/>
                </a:endParaRPr>
              </a:p>
            </p:txBody>
          </p:sp>
        </p:grpSp>
        <p:grpSp>
          <p:nvGrpSpPr>
            <p:cNvPr id="41" name="Gruppieren 40"/>
            <p:cNvGrpSpPr/>
            <p:nvPr/>
          </p:nvGrpSpPr>
          <p:grpSpPr>
            <a:xfrm>
              <a:off x="5760392" y="5240408"/>
              <a:ext cx="3984253" cy="2118762"/>
              <a:chOff x="5976416" y="5240408"/>
              <a:chExt cx="3984253" cy="2118762"/>
            </a:xfrm>
          </p:grpSpPr>
          <p:sp>
            <p:nvSpPr>
              <p:cNvPr id="42" name="Rechteck 41"/>
              <p:cNvSpPr/>
              <p:nvPr/>
            </p:nvSpPr>
            <p:spPr>
              <a:xfrm>
                <a:off x="7224713" y="5580037"/>
                <a:ext cx="623911" cy="144016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QF</a:t>
                </a:r>
                <a:endParaRPr lang="de-DE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5" name="Gerade Verbindung mit Pfeil 44"/>
              <p:cNvCxnSpPr/>
              <p:nvPr/>
            </p:nvCxnSpPr>
            <p:spPr>
              <a:xfrm>
                <a:off x="5976416" y="5868069"/>
                <a:ext cx="1248297" cy="0"/>
              </a:xfrm>
              <a:prstGeom prst="straightConnector1">
                <a:avLst/>
              </a:prstGeom>
              <a:ln w="25400"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mit Pfeil 45"/>
              <p:cNvCxnSpPr/>
              <p:nvPr/>
            </p:nvCxnSpPr>
            <p:spPr>
              <a:xfrm>
                <a:off x="5976416" y="6084093"/>
                <a:ext cx="1248297" cy="0"/>
              </a:xfrm>
              <a:prstGeom prst="straightConnector1">
                <a:avLst/>
              </a:prstGeom>
              <a:ln w="25400"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mit Pfeil 46"/>
              <p:cNvCxnSpPr/>
              <p:nvPr/>
            </p:nvCxnSpPr>
            <p:spPr>
              <a:xfrm>
                <a:off x="5976416" y="6300117"/>
                <a:ext cx="1248297" cy="0"/>
              </a:xfrm>
              <a:prstGeom prst="straightConnector1">
                <a:avLst/>
              </a:prstGeom>
              <a:ln w="25400"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mit Pfeil 47"/>
              <p:cNvCxnSpPr/>
              <p:nvPr/>
            </p:nvCxnSpPr>
            <p:spPr>
              <a:xfrm>
                <a:off x="5976416" y="6516141"/>
                <a:ext cx="1248297" cy="0"/>
              </a:xfrm>
              <a:prstGeom prst="straightConnector1">
                <a:avLst/>
              </a:prstGeom>
              <a:ln w="25400"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mit Pfeil 48"/>
              <p:cNvCxnSpPr/>
              <p:nvPr/>
            </p:nvCxnSpPr>
            <p:spPr>
              <a:xfrm>
                <a:off x="5976416" y="6732165"/>
                <a:ext cx="1248297" cy="0"/>
              </a:xfrm>
              <a:prstGeom prst="straightConnector1">
                <a:avLst/>
              </a:prstGeom>
              <a:ln w="25400"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mit Pfeil 49"/>
              <p:cNvCxnSpPr/>
              <p:nvPr/>
            </p:nvCxnSpPr>
            <p:spPr>
              <a:xfrm>
                <a:off x="7848624" y="6755729"/>
                <a:ext cx="2112045" cy="603441"/>
              </a:xfrm>
              <a:prstGeom prst="straightConnector1">
                <a:avLst/>
              </a:prstGeom>
              <a:ln w="25400"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mit Pfeil 51"/>
              <p:cNvCxnSpPr/>
              <p:nvPr/>
            </p:nvCxnSpPr>
            <p:spPr>
              <a:xfrm flipV="1">
                <a:off x="7848624" y="5240408"/>
                <a:ext cx="2112045" cy="603441"/>
              </a:xfrm>
              <a:prstGeom prst="straightConnector1">
                <a:avLst/>
              </a:prstGeom>
              <a:ln w="25400"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mit Pfeil 53"/>
              <p:cNvCxnSpPr/>
              <p:nvPr/>
            </p:nvCxnSpPr>
            <p:spPr>
              <a:xfrm>
                <a:off x="7848624" y="6520453"/>
                <a:ext cx="2112045" cy="301721"/>
              </a:xfrm>
              <a:prstGeom prst="straightConnector1">
                <a:avLst/>
              </a:prstGeom>
              <a:ln w="25400"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mit Pfeil 54"/>
              <p:cNvCxnSpPr/>
              <p:nvPr/>
            </p:nvCxnSpPr>
            <p:spPr>
              <a:xfrm flipV="1">
                <a:off x="7848624" y="5788589"/>
                <a:ext cx="2112045" cy="301721"/>
              </a:xfrm>
              <a:prstGeom prst="straightConnector1">
                <a:avLst/>
              </a:prstGeom>
              <a:ln w="25400"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mit Pfeil 55"/>
              <p:cNvCxnSpPr/>
              <p:nvPr/>
            </p:nvCxnSpPr>
            <p:spPr>
              <a:xfrm>
                <a:off x="7848624" y="6300117"/>
                <a:ext cx="2112045" cy="0"/>
              </a:xfrm>
              <a:prstGeom prst="straightConnector1">
                <a:avLst/>
              </a:prstGeom>
              <a:ln w="25400"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6826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Focusing with Quadrupole Magnets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Neither QF nor QD can focus in both x and y simultaneously, but...</a:t>
            </a:r>
          </a:p>
          <a:p>
            <a:r>
              <a:rPr lang="en-US" dirty="0" smtClean="0"/>
              <a:t>Combinations of QF and QD with overall focusing in x and y possible</a:t>
            </a:r>
          </a:p>
          <a:p>
            <a:r>
              <a:rPr lang="en-US" dirty="0" smtClean="0"/>
              <a:t>Idea:</a:t>
            </a:r>
          </a:p>
          <a:p>
            <a:pPr lvl="1"/>
            <a:r>
              <a:rPr lang="en-US" dirty="0" smtClean="0"/>
              <a:t>put QD in place where horizontal offsets are small</a:t>
            </a:r>
          </a:p>
          <a:p>
            <a:pPr lvl="1"/>
            <a:r>
              <a:rPr lang="en-US" dirty="0" smtClean="0"/>
              <a:t>put QF in place where vertical offsets are small</a:t>
            </a:r>
          </a:p>
          <a:p>
            <a:pPr lvl="1"/>
            <a:r>
              <a:rPr lang="en-US" dirty="0" smtClean="0"/>
              <a:t>then effect of QD on x respectively</a:t>
            </a:r>
            <a:br>
              <a:rPr lang="en-US" dirty="0" smtClean="0"/>
            </a:br>
            <a:r>
              <a:rPr lang="en-US" dirty="0" smtClean="0"/>
              <a:t>QF on y should be small</a:t>
            </a:r>
          </a:p>
          <a:p>
            <a:r>
              <a:rPr lang="en-US" dirty="0" smtClean="0"/>
              <a:t>Different arrangements possible</a:t>
            </a:r>
          </a:p>
          <a:p>
            <a:pPr lvl="1"/>
            <a:r>
              <a:rPr lang="en-US" dirty="0" smtClean="0"/>
              <a:t>FODO: smallest field gradients</a:t>
            </a:r>
          </a:p>
          <a:p>
            <a:pPr lvl="1"/>
            <a:r>
              <a:rPr lang="en-US" dirty="0" smtClean="0"/>
              <a:t>Doublet: long free section</a:t>
            </a:r>
          </a:p>
          <a:p>
            <a:pPr lvl="1"/>
            <a:r>
              <a:rPr lang="en-US" dirty="0" smtClean="0"/>
              <a:t>Triplet: symmetric beams</a:t>
            </a:r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27</a:t>
            </a:fld>
            <a:endParaRPr lang="de-DE"/>
          </a:p>
        </p:txBody>
      </p:sp>
      <p:grpSp>
        <p:nvGrpSpPr>
          <p:cNvPr id="122" name="Gruppieren 121"/>
          <p:cNvGrpSpPr/>
          <p:nvPr/>
        </p:nvGrpSpPr>
        <p:grpSpPr>
          <a:xfrm>
            <a:off x="5471942" y="1187549"/>
            <a:ext cx="3775314" cy="1309982"/>
            <a:chOff x="5471942" y="1187549"/>
            <a:chExt cx="3775314" cy="1309982"/>
          </a:xfrm>
        </p:grpSpPr>
        <p:sp>
          <p:nvSpPr>
            <p:cNvPr id="35" name="Rechteck 34"/>
            <p:cNvSpPr/>
            <p:nvPr/>
          </p:nvSpPr>
          <p:spPr>
            <a:xfrm>
              <a:off x="8653412" y="1528901"/>
              <a:ext cx="190030" cy="967788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6" name="Rechteck 35"/>
            <p:cNvSpPr/>
            <p:nvPr/>
          </p:nvSpPr>
          <p:spPr>
            <a:xfrm>
              <a:off x="6120236" y="1529743"/>
              <a:ext cx="190030" cy="967788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7370563" y="1528901"/>
              <a:ext cx="190030" cy="9677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grpSp>
          <p:nvGrpSpPr>
            <p:cNvPr id="34" name="Gruppieren 33"/>
            <p:cNvGrpSpPr/>
            <p:nvPr/>
          </p:nvGrpSpPr>
          <p:grpSpPr>
            <a:xfrm>
              <a:off x="5708447" y="1722459"/>
              <a:ext cx="3538809" cy="581515"/>
              <a:chOff x="5642458" y="1722459"/>
              <a:chExt cx="3538809" cy="581515"/>
            </a:xfrm>
          </p:grpSpPr>
          <p:grpSp>
            <p:nvGrpSpPr>
              <p:cNvPr id="26" name="Gruppieren 25"/>
              <p:cNvGrpSpPr/>
              <p:nvPr/>
            </p:nvGrpSpPr>
            <p:grpSpPr>
              <a:xfrm>
                <a:off x="7407149" y="1722459"/>
                <a:ext cx="1774118" cy="580673"/>
                <a:chOff x="7567764" y="4669330"/>
                <a:chExt cx="2112045" cy="691277"/>
              </a:xfrm>
            </p:grpSpPr>
            <p:cxnSp>
              <p:nvCxnSpPr>
                <p:cNvPr id="17" name="Gerade Verbindung mit Pfeil 16"/>
                <p:cNvCxnSpPr/>
                <p:nvPr/>
              </p:nvCxnSpPr>
              <p:spPr>
                <a:xfrm>
                  <a:off x="7567764" y="4669330"/>
                  <a:ext cx="2112045" cy="48275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non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Gerade Verbindung mit Pfeil 17"/>
                <p:cNvCxnSpPr/>
                <p:nvPr/>
              </p:nvCxnSpPr>
              <p:spPr>
                <a:xfrm flipV="1">
                  <a:off x="7567764" y="4877854"/>
                  <a:ext cx="2112045" cy="48275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non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Gerade Verbindung mit Pfeil 18"/>
                <p:cNvCxnSpPr/>
                <p:nvPr/>
              </p:nvCxnSpPr>
              <p:spPr>
                <a:xfrm>
                  <a:off x="7567764" y="4842149"/>
                  <a:ext cx="2112045" cy="24137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non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Gerade Verbindung mit Pfeil 19"/>
                <p:cNvCxnSpPr/>
                <p:nvPr/>
              </p:nvCxnSpPr>
              <p:spPr>
                <a:xfrm flipV="1">
                  <a:off x="7567764" y="4946410"/>
                  <a:ext cx="2112045" cy="24137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non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Gerade Verbindung mit Pfeil 20"/>
                <p:cNvCxnSpPr/>
                <p:nvPr/>
              </p:nvCxnSpPr>
              <p:spPr>
                <a:xfrm>
                  <a:off x="7567764" y="5014968"/>
                  <a:ext cx="2112045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non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uppieren 26"/>
              <p:cNvGrpSpPr/>
              <p:nvPr/>
            </p:nvGrpSpPr>
            <p:grpSpPr>
              <a:xfrm flipH="1">
                <a:off x="5642458" y="1723301"/>
                <a:ext cx="1774118" cy="580673"/>
                <a:chOff x="7567764" y="4669330"/>
                <a:chExt cx="2112045" cy="691277"/>
              </a:xfrm>
            </p:grpSpPr>
            <p:cxnSp>
              <p:nvCxnSpPr>
                <p:cNvPr id="28" name="Gerade Verbindung mit Pfeil 27"/>
                <p:cNvCxnSpPr/>
                <p:nvPr/>
              </p:nvCxnSpPr>
              <p:spPr>
                <a:xfrm>
                  <a:off x="7567764" y="4669330"/>
                  <a:ext cx="2112045" cy="48275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sm" len="med"/>
                  <a:tailEnd type="non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Gerade Verbindung mit Pfeil 28"/>
                <p:cNvCxnSpPr/>
                <p:nvPr/>
              </p:nvCxnSpPr>
              <p:spPr>
                <a:xfrm flipV="1">
                  <a:off x="7567764" y="4877854"/>
                  <a:ext cx="2112045" cy="48275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sm" len="med"/>
                  <a:tailEnd type="non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Gerade Verbindung mit Pfeil 29"/>
                <p:cNvCxnSpPr/>
                <p:nvPr/>
              </p:nvCxnSpPr>
              <p:spPr>
                <a:xfrm>
                  <a:off x="7567764" y="4842149"/>
                  <a:ext cx="2112045" cy="24137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sm" len="med"/>
                  <a:tailEnd type="non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Gerade Verbindung mit Pfeil 30"/>
                <p:cNvCxnSpPr/>
                <p:nvPr/>
              </p:nvCxnSpPr>
              <p:spPr>
                <a:xfrm flipV="1">
                  <a:off x="7567764" y="4946410"/>
                  <a:ext cx="2112045" cy="24137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sm" len="med"/>
                  <a:tailEnd type="non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Gerade Verbindung mit Pfeil 31"/>
                <p:cNvCxnSpPr/>
                <p:nvPr/>
              </p:nvCxnSpPr>
              <p:spPr>
                <a:xfrm>
                  <a:off x="7567764" y="5014968"/>
                  <a:ext cx="2112045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sm" len="med"/>
                  <a:tailEnd type="non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7" name="Gerade Verbindung 36"/>
            <p:cNvCxnSpPr/>
            <p:nvPr/>
          </p:nvCxnSpPr>
          <p:spPr>
            <a:xfrm flipV="1">
              <a:off x="5625903" y="1405507"/>
              <a:ext cx="0" cy="1063786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 Box 331"/>
            <p:cNvSpPr txBox="1">
              <a:spLocks noChangeArrowheads="1"/>
            </p:cNvSpPr>
            <p:nvPr/>
          </p:nvSpPr>
          <p:spPr bwMode="auto">
            <a:xfrm>
              <a:off x="5471942" y="1187549"/>
              <a:ext cx="12451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r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dirty="0">
                  <a:latin typeface="+mn-lt"/>
                </a:rPr>
                <a:t>x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114" name="Text Box 331"/>
            <p:cNvSpPr txBox="1">
              <a:spLocks noChangeArrowheads="1"/>
            </p:cNvSpPr>
            <p:nvPr/>
          </p:nvSpPr>
          <p:spPr bwMode="auto">
            <a:xfrm flipH="1">
              <a:off x="6058477" y="1264221"/>
              <a:ext cx="300848" cy="282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tIns="18000" rIns="18000" b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QD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115" name="Text Box 331"/>
            <p:cNvSpPr txBox="1">
              <a:spLocks noChangeArrowheads="1"/>
            </p:cNvSpPr>
            <p:nvPr/>
          </p:nvSpPr>
          <p:spPr bwMode="auto">
            <a:xfrm flipH="1">
              <a:off x="7331185" y="1264221"/>
              <a:ext cx="268786" cy="282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tIns="18000" rIns="18000" b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QF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116" name="Text Box 331"/>
            <p:cNvSpPr txBox="1">
              <a:spLocks noChangeArrowheads="1"/>
            </p:cNvSpPr>
            <p:nvPr/>
          </p:nvSpPr>
          <p:spPr bwMode="auto">
            <a:xfrm flipH="1">
              <a:off x="8591332" y="1264221"/>
              <a:ext cx="300848" cy="282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tIns="18000" rIns="18000" b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QD</a:t>
              </a:r>
              <a:endParaRPr lang="en-US" sz="1800" dirty="0">
                <a:latin typeface="+mn-lt"/>
              </a:endParaRPr>
            </a:p>
          </p:txBody>
        </p:sp>
      </p:grpSp>
      <p:grpSp>
        <p:nvGrpSpPr>
          <p:cNvPr id="121" name="Gruppieren 120"/>
          <p:cNvGrpSpPr/>
          <p:nvPr/>
        </p:nvGrpSpPr>
        <p:grpSpPr>
          <a:xfrm>
            <a:off x="5475566" y="2483692"/>
            <a:ext cx="3717400" cy="1309561"/>
            <a:chOff x="5475566" y="3059757"/>
            <a:chExt cx="3717400" cy="1309561"/>
          </a:xfrm>
        </p:grpSpPr>
        <p:sp>
          <p:nvSpPr>
            <p:cNvPr id="41" name="Rechteck 40"/>
            <p:cNvSpPr/>
            <p:nvPr/>
          </p:nvSpPr>
          <p:spPr>
            <a:xfrm>
              <a:off x="8646741" y="3401530"/>
              <a:ext cx="190030" cy="967788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42" name="Rechteck 41"/>
            <p:cNvSpPr/>
            <p:nvPr/>
          </p:nvSpPr>
          <p:spPr>
            <a:xfrm>
              <a:off x="6120432" y="3401530"/>
              <a:ext cx="190030" cy="967788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43" name="Rechteck 42"/>
            <p:cNvSpPr/>
            <p:nvPr/>
          </p:nvSpPr>
          <p:spPr>
            <a:xfrm>
              <a:off x="7393259" y="3401530"/>
              <a:ext cx="190030" cy="9677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cxnSp>
          <p:nvCxnSpPr>
            <p:cNvPr id="45" name="Gerade Verbindung 44"/>
            <p:cNvCxnSpPr/>
            <p:nvPr/>
          </p:nvCxnSpPr>
          <p:spPr>
            <a:xfrm flipV="1">
              <a:off x="5616376" y="3293259"/>
              <a:ext cx="0" cy="1062644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 Box 331"/>
            <p:cNvSpPr txBox="1">
              <a:spLocks noChangeArrowheads="1"/>
            </p:cNvSpPr>
            <p:nvPr/>
          </p:nvSpPr>
          <p:spPr bwMode="auto">
            <a:xfrm>
              <a:off x="5475566" y="3059757"/>
              <a:ext cx="12932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r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y</a:t>
              </a:r>
              <a:endParaRPr lang="en-US" sz="1800" dirty="0">
                <a:latin typeface="+mn-lt"/>
              </a:endParaRPr>
            </a:p>
          </p:txBody>
        </p:sp>
        <p:grpSp>
          <p:nvGrpSpPr>
            <p:cNvPr id="112" name="Gruppieren 111"/>
            <p:cNvGrpSpPr/>
            <p:nvPr/>
          </p:nvGrpSpPr>
          <p:grpSpPr>
            <a:xfrm>
              <a:off x="5760393" y="3592807"/>
              <a:ext cx="3432573" cy="582343"/>
              <a:chOff x="5760393" y="3592807"/>
              <a:chExt cx="3432573" cy="582343"/>
            </a:xfrm>
          </p:grpSpPr>
          <p:grpSp>
            <p:nvGrpSpPr>
              <p:cNvPr id="101" name="Gruppieren 100"/>
              <p:cNvGrpSpPr/>
              <p:nvPr/>
            </p:nvGrpSpPr>
            <p:grpSpPr>
              <a:xfrm>
                <a:off x="6215447" y="3592807"/>
                <a:ext cx="2526309" cy="582343"/>
                <a:chOff x="6215447" y="3592807"/>
                <a:chExt cx="2526309" cy="582343"/>
              </a:xfrm>
            </p:grpSpPr>
            <p:cxnSp>
              <p:nvCxnSpPr>
                <p:cNvPr id="54" name="Gerade Verbindung mit Pfeil 53"/>
                <p:cNvCxnSpPr/>
                <p:nvPr/>
              </p:nvCxnSpPr>
              <p:spPr>
                <a:xfrm>
                  <a:off x="6218522" y="3594475"/>
                  <a:ext cx="2523234" cy="58067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non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Gerade Verbindung mit Pfeil 54"/>
                <p:cNvCxnSpPr/>
                <p:nvPr/>
              </p:nvCxnSpPr>
              <p:spPr>
                <a:xfrm flipV="1">
                  <a:off x="6218522" y="3592807"/>
                  <a:ext cx="2513037" cy="58234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non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 Verbindung mit Pfeil 55"/>
                <p:cNvCxnSpPr/>
                <p:nvPr/>
              </p:nvCxnSpPr>
              <p:spPr>
                <a:xfrm>
                  <a:off x="6218522" y="3739643"/>
                  <a:ext cx="2523234" cy="288371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non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Gerade Verbindung mit Pfeil 56"/>
                <p:cNvCxnSpPr/>
                <p:nvPr/>
              </p:nvCxnSpPr>
              <p:spPr>
                <a:xfrm flipV="1">
                  <a:off x="6218522" y="3742297"/>
                  <a:ext cx="2517205" cy="28768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non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Gerade Verbindung mit Pfeil 57"/>
                <p:cNvCxnSpPr/>
                <p:nvPr/>
              </p:nvCxnSpPr>
              <p:spPr>
                <a:xfrm>
                  <a:off x="6215447" y="3882798"/>
                  <a:ext cx="252028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non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uppieren 47"/>
              <p:cNvGrpSpPr/>
              <p:nvPr/>
            </p:nvGrpSpPr>
            <p:grpSpPr>
              <a:xfrm flipH="1">
                <a:off x="5760393" y="3593977"/>
                <a:ext cx="461407" cy="580675"/>
                <a:chOff x="7567762" y="4669330"/>
                <a:chExt cx="549294" cy="691279"/>
              </a:xfrm>
            </p:grpSpPr>
            <p:cxnSp>
              <p:nvCxnSpPr>
                <p:cNvPr id="49" name="Gerade Verbindung mit Pfeil 48"/>
                <p:cNvCxnSpPr/>
                <p:nvPr/>
              </p:nvCxnSpPr>
              <p:spPr>
                <a:xfrm>
                  <a:off x="7567764" y="4669330"/>
                  <a:ext cx="549292" cy="12555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sm" len="med"/>
                  <a:tailEnd type="non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 Verbindung mit Pfeil 49"/>
                <p:cNvCxnSpPr/>
                <p:nvPr/>
              </p:nvCxnSpPr>
              <p:spPr>
                <a:xfrm flipV="1">
                  <a:off x="7567764" y="5235055"/>
                  <a:ext cx="549292" cy="125554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sm" len="med"/>
                  <a:tailEnd type="non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Gerade Verbindung mit Pfeil 50"/>
                <p:cNvCxnSpPr/>
                <p:nvPr/>
              </p:nvCxnSpPr>
              <p:spPr>
                <a:xfrm>
                  <a:off x="7567762" y="4844823"/>
                  <a:ext cx="549294" cy="62776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sm" len="med"/>
                  <a:tailEnd type="non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mit Pfeil 51"/>
                <p:cNvCxnSpPr/>
                <p:nvPr/>
              </p:nvCxnSpPr>
              <p:spPr>
                <a:xfrm flipV="1">
                  <a:off x="7567764" y="5125009"/>
                  <a:ext cx="549292" cy="6277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sm" len="med"/>
                  <a:tailEnd type="non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Gerade Verbindung mit Pfeil 52"/>
                <p:cNvCxnSpPr/>
                <p:nvPr/>
              </p:nvCxnSpPr>
              <p:spPr>
                <a:xfrm>
                  <a:off x="7567764" y="5014968"/>
                  <a:ext cx="549292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sm" len="med"/>
                  <a:tailEnd type="non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" name="Gruppieren 101"/>
              <p:cNvGrpSpPr/>
              <p:nvPr/>
            </p:nvGrpSpPr>
            <p:grpSpPr>
              <a:xfrm>
                <a:off x="8731559" y="3592807"/>
                <a:ext cx="461407" cy="580675"/>
                <a:chOff x="7567762" y="4669330"/>
                <a:chExt cx="549294" cy="691279"/>
              </a:xfrm>
            </p:grpSpPr>
            <p:cxnSp>
              <p:nvCxnSpPr>
                <p:cNvPr id="103" name="Gerade Verbindung mit Pfeil 102"/>
                <p:cNvCxnSpPr/>
                <p:nvPr/>
              </p:nvCxnSpPr>
              <p:spPr>
                <a:xfrm>
                  <a:off x="7567764" y="4669330"/>
                  <a:ext cx="549292" cy="12555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sm" len="med"/>
                  <a:tailEnd type="non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Gerade Verbindung mit Pfeil 103"/>
                <p:cNvCxnSpPr/>
                <p:nvPr/>
              </p:nvCxnSpPr>
              <p:spPr>
                <a:xfrm flipV="1">
                  <a:off x="7567764" y="5235055"/>
                  <a:ext cx="549292" cy="125554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sm" len="med"/>
                  <a:tailEnd type="non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Gerade Verbindung mit Pfeil 104"/>
                <p:cNvCxnSpPr/>
                <p:nvPr/>
              </p:nvCxnSpPr>
              <p:spPr>
                <a:xfrm>
                  <a:off x="7567762" y="4844823"/>
                  <a:ext cx="549294" cy="62776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sm" len="med"/>
                  <a:tailEnd type="non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Gerade Verbindung mit Pfeil 105"/>
                <p:cNvCxnSpPr/>
                <p:nvPr/>
              </p:nvCxnSpPr>
              <p:spPr>
                <a:xfrm flipV="1">
                  <a:off x="7567764" y="5125009"/>
                  <a:ext cx="549292" cy="6277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sm" len="med"/>
                  <a:tailEnd type="non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Gerade Verbindung mit Pfeil 106"/>
                <p:cNvCxnSpPr/>
                <p:nvPr/>
              </p:nvCxnSpPr>
              <p:spPr>
                <a:xfrm>
                  <a:off x="7567764" y="5014968"/>
                  <a:ext cx="549292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sm" len="med"/>
                  <a:tailEnd type="non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8" name="Text Box 331"/>
            <p:cNvSpPr txBox="1">
              <a:spLocks noChangeArrowheads="1"/>
            </p:cNvSpPr>
            <p:nvPr/>
          </p:nvSpPr>
          <p:spPr bwMode="auto">
            <a:xfrm flipH="1">
              <a:off x="6069507" y="3151973"/>
              <a:ext cx="300848" cy="282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tIns="18000" rIns="18000" b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QD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119" name="Text Box 331"/>
            <p:cNvSpPr txBox="1">
              <a:spLocks noChangeArrowheads="1"/>
            </p:cNvSpPr>
            <p:nvPr/>
          </p:nvSpPr>
          <p:spPr bwMode="auto">
            <a:xfrm flipH="1">
              <a:off x="7329515" y="3151973"/>
              <a:ext cx="268786" cy="282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tIns="18000" rIns="18000" b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QF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120" name="Text Box 331"/>
            <p:cNvSpPr txBox="1">
              <a:spLocks noChangeArrowheads="1"/>
            </p:cNvSpPr>
            <p:nvPr/>
          </p:nvSpPr>
          <p:spPr bwMode="auto">
            <a:xfrm flipH="1">
              <a:off x="8589662" y="3151973"/>
              <a:ext cx="300848" cy="282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tIns="18000" rIns="18000" b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QD</a:t>
              </a:r>
              <a:endParaRPr lang="en-US" sz="1800" dirty="0">
                <a:latin typeface="+mn-lt"/>
              </a:endParaRPr>
            </a:p>
          </p:txBody>
        </p:sp>
      </p:grpSp>
      <p:grpSp>
        <p:nvGrpSpPr>
          <p:cNvPr id="133" name="Gruppieren 132"/>
          <p:cNvGrpSpPr>
            <a:grpSpLocks noChangeAspect="1"/>
          </p:cNvGrpSpPr>
          <p:nvPr/>
        </p:nvGrpSpPr>
        <p:grpSpPr>
          <a:xfrm>
            <a:off x="6134888" y="6064607"/>
            <a:ext cx="3729960" cy="748800"/>
            <a:chOff x="6543052" y="6064607"/>
            <a:chExt cx="2869200" cy="576000"/>
          </a:xfrm>
        </p:grpSpPr>
        <p:sp>
          <p:nvSpPr>
            <p:cNvPr id="126" name="Rechteck 125"/>
            <p:cNvSpPr/>
            <p:nvPr/>
          </p:nvSpPr>
          <p:spPr>
            <a:xfrm>
              <a:off x="7416576" y="6084093"/>
              <a:ext cx="190030" cy="540000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27" name="Rechteck 126"/>
            <p:cNvSpPr/>
            <p:nvPr/>
          </p:nvSpPr>
          <p:spPr>
            <a:xfrm>
              <a:off x="6599615" y="6084093"/>
              <a:ext cx="190030" cy="540000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28" name="Rechteck 127"/>
            <p:cNvSpPr/>
            <p:nvPr/>
          </p:nvSpPr>
          <p:spPr>
            <a:xfrm>
              <a:off x="6905657" y="6084093"/>
              <a:ext cx="381600" cy="540000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32" name="Rechteck 131"/>
            <p:cNvSpPr/>
            <p:nvPr/>
          </p:nvSpPr>
          <p:spPr>
            <a:xfrm>
              <a:off x="6543052" y="6064607"/>
              <a:ext cx="2869200" cy="576000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1" name="Gruppieren 140"/>
          <p:cNvGrpSpPr>
            <a:grpSpLocks noChangeAspect="1"/>
          </p:cNvGrpSpPr>
          <p:nvPr/>
        </p:nvGrpSpPr>
        <p:grpSpPr>
          <a:xfrm>
            <a:off x="6134888" y="5246258"/>
            <a:ext cx="3729960" cy="748800"/>
            <a:chOff x="6543052" y="5436021"/>
            <a:chExt cx="2869200" cy="576000"/>
          </a:xfrm>
        </p:grpSpPr>
        <p:sp>
          <p:nvSpPr>
            <p:cNvPr id="137" name="Rechteck 136"/>
            <p:cNvSpPr/>
            <p:nvPr/>
          </p:nvSpPr>
          <p:spPr>
            <a:xfrm>
              <a:off x="7230039" y="5454021"/>
              <a:ext cx="381600" cy="540000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39" name="Rechteck 138"/>
            <p:cNvSpPr/>
            <p:nvPr/>
          </p:nvSpPr>
          <p:spPr>
            <a:xfrm>
              <a:off x="6543052" y="5436021"/>
              <a:ext cx="2869200" cy="576000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0" name="Rechteck 139"/>
            <p:cNvSpPr/>
            <p:nvPr/>
          </p:nvSpPr>
          <p:spPr>
            <a:xfrm>
              <a:off x="6602777" y="5454021"/>
              <a:ext cx="381600" cy="540000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2" name="Gruppieren 141"/>
          <p:cNvGrpSpPr>
            <a:grpSpLocks noChangeAspect="1"/>
          </p:cNvGrpSpPr>
          <p:nvPr/>
        </p:nvGrpSpPr>
        <p:grpSpPr>
          <a:xfrm>
            <a:off x="6134888" y="4427909"/>
            <a:ext cx="3729960" cy="748800"/>
            <a:chOff x="6543052" y="5436021"/>
            <a:chExt cx="2869200" cy="576000"/>
          </a:xfrm>
        </p:grpSpPr>
        <p:sp>
          <p:nvSpPr>
            <p:cNvPr id="143" name="Rechteck 142"/>
            <p:cNvSpPr/>
            <p:nvPr/>
          </p:nvSpPr>
          <p:spPr>
            <a:xfrm>
              <a:off x="7949580" y="5454021"/>
              <a:ext cx="381600" cy="540000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45" name="Rechteck 144"/>
            <p:cNvSpPr/>
            <p:nvPr/>
          </p:nvSpPr>
          <p:spPr>
            <a:xfrm>
              <a:off x="6543052" y="5436021"/>
              <a:ext cx="2869200" cy="576000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6" name="Rechteck 145"/>
            <p:cNvSpPr/>
            <p:nvPr/>
          </p:nvSpPr>
          <p:spPr>
            <a:xfrm>
              <a:off x="6596916" y="5454021"/>
              <a:ext cx="381600" cy="540000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147" name="Text Box 331"/>
          <p:cNvSpPr txBox="1">
            <a:spLocks noChangeArrowheads="1"/>
          </p:cNvSpPr>
          <p:nvPr/>
        </p:nvSpPr>
        <p:spPr bwMode="auto">
          <a:xfrm flipH="1">
            <a:off x="5426514" y="4661022"/>
            <a:ext cx="528281" cy="28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8000" rIns="18000" bIns="18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+mn-lt"/>
              </a:rPr>
              <a:t>FODO</a:t>
            </a:r>
            <a:endParaRPr lang="en-US" sz="1800" dirty="0">
              <a:latin typeface="+mn-lt"/>
            </a:endParaRPr>
          </a:p>
        </p:txBody>
      </p:sp>
      <p:sp>
        <p:nvSpPr>
          <p:cNvPr id="148" name="Text Box 331"/>
          <p:cNvSpPr txBox="1">
            <a:spLocks noChangeArrowheads="1"/>
          </p:cNvSpPr>
          <p:nvPr/>
        </p:nvSpPr>
        <p:spPr bwMode="auto">
          <a:xfrm flipH="1">
            <a:off x="5338799" y="5479371"/>
            <a:ext cx="703715" cy="28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8000" rIns="18000" bIns="18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+mn-lt"/>
              </a:rPr>
              <a:t>Doublet</a:t>
            </a:r>
            <a:endParaRPr lang="en-US" sz="1800" dirty="0">
              <a:latin typeface="+mn-lt"/>
            </a:endParaRPr>
          </a:p>
        </p:txBody>
      </p:sp>
      <p:sp>
        <p:nvSpPr>
          <p:cNvPr id="149" name="Text Box 331"/>
          <p:cNvSpPr txBox="1">
            <a:spLocks noChangeArrowheads="1"/>
          </p:cNvSpPr>
          <p:nvPr/>
        </p:nvSpPr>
        <p:spPr bwMode="auto">
          <a:xfrm flipH="1">
            <a:off x="5407666" y="6297720"/>
            <a:ext cx="565984" cy="28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8000" rIns="18000" bIns="18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+mn-lt"/>
              </a:rPr>
              <a:t>Triplet</a:t>
            </a:r>
            <a:endParaRPr lang="en-US" sz="1800" dirty="0">
              <a:latin typeface="+mn-lt"/>
            </a:endParaRPr>
          </a:p>
        </p:txBody>
      </p:sp>
      <p:cxnSp>
        <p:nvCxnSpPr>
          <p:cNvPr id="169" name="Gerade Verbindung 168"/>
          <p:cNvCxnSpPr>
            <a:endCxn id="146" idx="0"/>
          </p:cNvCxnSpPr>
          <p:nvPr/>
        </p:nvCxnSpPr>
        <p:spPr>
          <a:xfrm flipH="1" flipV="1">
            <a:off x="6452951" y="4451309"/>
            <a:ext cx="1758464" cy="350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Freihandform 172"/>
          <p:cNvSpPr/>
          <p:nvPr/>
        </p:nvSpPr>
        <p:spPr>
          <a:xfrm>
            <a:off x="6127751" y="4457700"/>
            <a:ext cx="3730625" cy="346075"/>
          </a:xfrm>
          <a:custGeom>
            <a:avLst/>
            <a:gdLst>
              <a:gd name="connsiteX0" fmla="*/ 6305 w 3721055"/>
              <a:gd name="connsiteY0" fmla="*/ 121850 h 357826"/>
              <a:gd name="connsiteX1" fmla="*/ 323805 w 3721055"/>
              <a:gd name="connsiteY1" fmla="*/ 10725 h 357826"/>
              <a:gd name="connsiteX2" fmla="*/ 2095455 w 3721055"/>
              <a:gd name="connsiteY2" fmla="*/ 356800 h 357826"/>
              <a:gd name="connsiteX3" fmla="*/ 3721055 w 3721055"/>
              <a:gd name="connsiteY3" fmla="*/ 96450 h 357826"/>
              <a:gd name="connsiteX0" fmla="*/ 6305 w 3721055"/>
              <a:gd name="connsiteY0" fmla="*/ 121850 h 356800"/>
              <a:gd name="connsiteX1" fmla="*/ 323805 w 3721055"/>
              <a:gd name="connsiteY1" fmla="*/ 10725 h 356800"/>
              <a:gd name="connsiteX2" fmla="*/ 2095455 w 3721055"/>
              <a:gd name="connsiteY2" fmla="*/ 356800 h 356800"/>
              <a:gd name="connsiteX3" fmla="*/ 3721055 w 3721055"/>
              <a:gd name="connsiteY3" fmla="*/ 96450 h 356800"/>
              <a:gd name="connsiteX0" fmla="*/ 6305 w 3721055"/>
              <a:gd name="connsiteY0" fmla="*/ 121850 h 356800"/>
              <a:gd name="connsiteX1" fmla="*/ 323805 w 3721055"/>
              <a:gd name="connsiteY1" fmla="*/ 10725 h 356800"/>
              <a:gd name="connsiteX2" fmla="*/ 2095455 w 3721055"/>
              <a:gd name="connsiteY2" fmla="*/ 356800 h 356800"/>
              <a:gd name="connsiteX3" fmla="*/ 3721055 w 3721055"/>
              <a:gd name="connsiteY3" fmla="*/ 96450 h 356800"/>
              <a:gd name="connsiteX0" fmla="*/ 0 w 3714750"/>
              <a:gd name="connsiteY0" fmla="*/ 111125 h 346075"/>
              <a:gd name="connsiteX1" fmla="*/ 317500 w 3714750"/>
              <a:gd name="connsiteY1" fmla="*/ 0 h 346075"/>
              <a:gd name="connsiteX2" fmla="*/ 2089150 w 3714750"/>
              <a:gd name="connsiteY2" fmla="*/ 346075 h 346075"/>
              <a:gd name="connsiteX3" fmla="*/ 3714750 w 3714750"/>
              <a:gd name="connsiteY3" fmla="*/ 85725 h 346075"/>
              <a:gd name="connsiteX0" fmla="*/ 0 w 3717925"/>
              <a:gd name="connsiteY0" fmla="*/ 111125 h 346239"/>
              <a:gd name="connsiteX1" fmla="*/ 317500 w 3717925"/>
              <a:gd name="connsiteY1" fmla="*/ 0 h 346239"/>
              <a:gd name="connsiteX2" fmla="*/ 2089150 w 3717925"/>
              <a:gd name="connsiteY2" fmla="*/ 346075 h 346239"/>
              <a:gd name="connsiteX3" fmla="*/ 3717925 w 3717925"/>
              <a:gd name="connsiteY3" fmla="*/ 41275 h 346239"/>
              <a:gd name="connsiteX0" fmla="*/ 0 w 3730625"/>
              <a:gd name="connsiteY0" fmla="*/ 74289 h 360203"/>
              <a:gd name="connsiteX1" fmla="*/ 330200 w 3730625"/>
              <a:gd name="connsiteY1" fmla="*/ 13964 h 360203"/>
              <a:gd name="connsiteX2" fmla="*/ 2101850 w 3730625"/>
              <a:gd name="connsiteY2" fmla="*/ 360039 h 360203"/>
              <a:gd name="connsiteX3" fmla="*/ 3730625 w 3730625"/>
              <a:gd name="connsiteY3" fmla="*/ 55239 h 360203"/>
              <a:gd name="connsiteX0" fmla="*/ 0 w 3730625"/>
              <a:gd name="connsiteY0" fmla="*/ 60325 h 346239"/>
              <a:gd name="connsiteX1" fmla="*/ 330200 w 3730625"/>
              <a:gd name="connsiteY1" fmla="*/ 0 h 346239"/>
              <a:gd name="connsiteX2" fmla="*/ 2101850 w 3730625"/>
              <a:gd name="connsiteY2" fmla="*/ 346075 h 346239"/>
              <a:gd name="connsiteX3" fmla="*/ 3730625 w 3730625"/>
              <a:gd name="connsiteY3" fmla="*/ 41275 h 346239"/>
              <a:gd name="connsiteX0" fmla="*/ 0 w 3730625"/>
              <a:gd name="connsiteY0" fmla="*/ 60325 h 346239"/>
              <a:gd name="connsiteX1" fmla="*/ 330200 w 3730625"/>
              <a:gd name="connsiteY1" fmla="*/ 0 h 346239"/>
              <a:gd name="connsiteX2" fmla="*/ 2101850 w 3730625"/>
              <a:gd name="connsiteY2" fmla="*/ 346075 h 346239"/>
              <a:gd name="connsiteX3" fmla="*/ 3730625 w 3730625"/>
              <a:gd name="connsiteY3" fmla="*/ 41275 h 346239"/>
              <a:gd name="connsiteX0" fmla="*/ 0 w 3730625"/>
              <a:gd name="connsiteY0" fmla="*/ 60325 h 346075"/>
              <a:gd name="connsiteX1" fmla="*/ 330200 w 3730625"/>
              <a:gd name="connsiteY1" fmla="*/ 0 h 346075"/>
              <a:gd name="connsiteX2" fmla="*/ 2101850 w 3730625"/>
              <a:gd name="connsiteY2" fmla="*/ 346075 h 346075"/>
              <a:gd name="connsiteX3" fmla="*/ 3730625 w 3730625"/>
              <a:gd name="connsiteY3" fmla="*/ 41275 h 34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0625" h="346075">
                <a:moveTo>
                  <a:pt x="0" y="60325"/>
                </a:moveTo>
                <a:lnTo>
                  <a:pt x="330200" y="0"/>
                </a:lnTo>
                <a:lnTo>
                  <a:pt x="2101850" y="346075"/>
                </a:lnTo>
                <a:lnTo>
                  <a:pt x="3730625" y="41275"/>
                </a:lnTo>
              </a:path>
            </a:pathLst>
          </a:cu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5" name="Gerade Verbindung 174"/>
          <p:cNvCxnSpPr>
            <a:stCxn id="145" idx="1"/>
            <a:endCxn id="145" idx="3"/>
          </p:cNvCxnSpPr>
          <p:nvPr/>
        </p:nvCxnSpPr>
        <p:spPr>
          <a:xfrm>
            <a:off x="6134888" y="4802309"/>
            <a:ext cx="372996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Freihandform 175"/>
          <p:cNvSpPr/>
          <p:nvPr/>
        </p:nvSpPr>
        <p:spPr>
          <a:xfrm>
            <a:off x="6130925" y="4803775"/>
            <a:ext cx="3730625" cy="346075"/>
          </a:xfrm>
          <a:custGeom>
            <a:avLst/>
            <a:gdLst>
              <a:gd name="connsiteX0" fmla="*/ 4473 w 3735098"/>
              <a:gd name="connsiteY0" fmla="*/ 71002 h 366573"/>
              <a:gd name="connsiteX1" fmla="*/ 328323 w 3735098"/>
              <a:gd name="connsiteY1" fmla="*/ 20202 h 366573"/>
              <a:gd name="connsiteX2" fmla="*/ 2093623 w 3735098"/>
              <a:gd name="connsiteY2" fmla="*/ 366277 h 366573"/>
              <a:gd name="connsiteX3" fmla="*/ 3735098 w 3735098"/>
              <a:gd name="connsiteY3" fmla="*/ 83702 h 366573"/>
              <a:gd name="connsiteX0" fmla="*/ 4473 w 3735098"/>
              <a:gd name="connsiteY0" fmla="*/ 71002 h 366277"/>
              <a:gd name="connsiteX1" fmla="*/ 328323 w 3735098"/>
              <a:gd name="connsiteY1" fmla="*/ 20202 h 366277"/>
              <a:gd name="connsiteX2" fmla="*/ 2093623 w 3735098"/>
              <a:gd name="connsiteY2" fmla="*/ 366277 h 366277"/>
              <a:gd name="connsiteX3" fmla="*/ 3735098 w 3735098"/>
              <a:gd name="connsiteY3" fmla="*/ 83702 h 366277"/>
              <a:gd name="connsiteX0" fmla="*/ 4473 w 3735098"/>
              <a:gd name="connsiteY0" fmla="*/ 71002 h 366277"/>
              <a:gd name="connsiteX1" fmla="*/ 328323 w 3735098"/>
              <a:gd name="connsiteY1" fmla="*/ 20202 h 366277"/>
              <a:gd name="connsiteX2" fmla="*/ 2093623 w 3735098"/>
              <a:gd name="connsiteY2" fmla="*/ 366277 h 366277"/>
              <a:gd name="connsiteX3" fmla="*/ 3735098 w 3735098"/>
              <a:gd name="connsiteY3" fmla="*/ 83702 h 366277"/>
              <a:gd name="connsiteX0" fmla="*/ 0 w 3730625"/>
              <a:gd name="connsiteY0" fmla="*/ 50800 h 346075"/>
              <a:gd name="connsiteX1" fmla="*/ 323850 w 3730625"/>
              <a:gd name="connsiteY1" fmla="*/ 0 h 346075"/>
              <a:gd name="connsiteX2" fmla="*/ 2089150 w 3730625"/>
              <a:gd name="connsiteY2" fmla="*/ 346075 h 346075"/>
              <a:gd name="connsiteX3" fmla="*/ 3730625 w 3730625"/>
              <a:gd name="connsiteY3" fmla="*/ 63500 h 34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0625" h="346075">
                <a:moveTo>
                  <a:pt x="0" y="50800"/>
                </a:moveTo>
                <a:lnTo>
                  <a:pt x="323850" y="0"/>
                </a:lnTo>
                <a:lnTo>
                  <a:pt x="2089150" y="346075"/>
                </a:lnTo>
                <a:lnTo>
                  <a:pt x="3730625" y="63500"/>
                </a:lnTo>
              </a:path>
            </a:pathLst>
          </a:cu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7" name="Freihandform 176"/>
          <p:cNvSpPr/>
          <p:nvPr/>
        </p:nvSpPr>
        <p:spPr>
          <a:xfrm>
            <a:off x="6127750" y="5269658"/>
            <a:ext cx="3730625" cy="241300"/>
          </a:xfrm>
          <a:custGeom>
            <a:avLst/>
            <a:gdLst>
              <a:gd name="connsiteX0" fmla="*/ 6305 w 3721055"/>
              <a:gd name="connsiteY0" fmla="*/ 121850 h 357826"/>
              <a:gd name="connsiteX1" fmla="*/ 323805 w 3721055"/>
              <a:gd name="connsiteY1" fmla="*/ 10725 h 357826"/>
              <a:gd name="connsiteX2" fmla="*/ 2095455 w 3721055"/>
              <a:gd name="connsiteY2" fmla="*/ 356800 h 357826"/>
              <a:gd name="connsiteX3" fmla="*/ 3721055 w 3721055"/>
              <a:gd name="connsiteY3" fmla="*/ 96450 h 357826"/>
              <a:gd name="connsiteX0" fmla="*/ 6305 w 3721055"/>
              <a:gd name="connsiteY0" fmla="*/ 121850 h 356800"/>
              <a:gd name="connsiteX1" fmla="*/ 323805 w 3721055"/>
              <a:gd name="connsiteY1" fmla="*/ 10725 h 356800"/>
              <a:gd name="connsiteX2" fmla="*/ 2095455 w 3721055"/>
              <a:gd name="connsiteY2" fmla="*/ 356800 h 356800"/>
              <a:gd name="connsiteX3" fmla="*/ 3721055 w 3721055"/>
              <a:gd name="connsiteY3" fmla="*/ 96450 h 356800"/>
              <a:gd name="connsiteX0" fmla="*/ 6305 w 3721055"/>
              <a:gd name="connsiteY0" fmla="*/ 121850 h 356800"/>
              <a:gd name="connsiteX1" fmla="*/ 323805 w 3721055"/>
              <a:gd name="connsiteY1" fmla="*/ 10725 h 356800"/>
              <a:gd name="connsiteX2" fmla="*/ 2095455 w 3721055"/>
              <a:gd name="connsiteY2" fmla="*/ 356800 h 356800"/>
              <a:gd name="connsiteX3" fmla="*/ 3721055 w 3721055"/>
              <a:gd name="connsiteY3" fmla="*/ 96450 h 356800"/>
              <a:gd name="connsiteX0" fmla="*/ 0 w 3714750"/>
              <a:gd name="connsiteY0" fmla="*/ 111125 h 346075"/>
              <a:gd name="connsiteX1" fmla="*/ 317500 w 3714750"/>
              <a:gd name="connsiteY1" fmla="*/ 0 h 346075"/>
              <a:gd name="connsiteX2" fmla="*/ 2089150 w 3714750"/>
              <a:gd name="connsiteY2" fmla="*/ 346075 h 346075"/>
              <a:gd name="connsiteX3" fmla="*/ 3714750 w 3714750"/>
              <a:gd name="connsiteY3" fmla="*/ 85725 h 346075"/>
              <a:gd name="connsiteX0" fmla="*/ 0 w 3717925"/>
              <a:gd name="connsiteY0" fmla="*/ 111125 h 346239"/>
              <a:gd name="connsiteX1" fmla="*/ 317500 w 3717925"/>
              <a:gd name="connsiteY1" fmla="*/ 0 h 346239"/>
              <a:gd name="connsiteX2" fmla="*/ 2089150 w 3717925"/>
              <a:gd name="connsiteY2" fmla="*/ 346075 h 346239"/>
              <a:gd name="connsiteX3" fmla="*/ 3717925 w 3717925"/>
              <a:gd name="connsiteY3" fmla="*/ 41275 h 346239"/>
              <a:gd name="connsiteX0" fmla="*/ 0 w 3730625"/>
              <a:gd name="connsiteY0" fmla="*/ 74289 h 360203"/>
              <a:gd name="connsiteX1" fmla="*/ 330200 w 3730625"/>
              <a:gd name="connsiteY1" fmla="*/ 13964 h 360203"/>
              <a:gd name="connsiteX2" fmla="*/ 2101850 w 3730625"/>
              <a:gd name="connsiteY2" fmla="*/ 360039 h 360203"/>
              <a:gd name="connsiteX3" fmla="*/ 3730625 w 3730625"/>
              <a:gd name="connsiteY3" fmla="*/ 55239 h 360203"/>
              <a:gd name="connsiteX0" fmla="*/ 0 w 3730625"/>
              <a:gd name="connsiteY0" fmla="*/ 60325 h 346239"/>
              <a:gd name="connsiteX1" fmla="*/ 330200 w 3730625"/>
              <a:gd name="connsiteY1" fmla="*/ 0 h 346239"/>
              <a:gd name="connsiteX2" fmla="*/ 2101850 w 3730625"/>
              <a:gd name="connsiteY2" fmla="*/ 346075 h 346239"/>
              <a:gd name="connsiteX3" fmla="*/ 3730625 w 3730625"/>
              <a:gd name="connsiteY3" fmla="*/ 41275 h 346239"/>
              <a:gd name="connsiteX0" fmla="*/ 0 w 3730625"/>
              <a:gd name="connsiteY0" fmla="*/ 60325 h 346239"/>
              <a:gd name="connsiteX1" fmla="*/ 330200 w 3730625"/>
              <a:gd name="connsiteY1" fmla="*/ 0 h 346239"/>
              <a:gd name="connsiteX2" fmla="*/ 2101850 w 3730625"/>
              <a:gd name="connsiteY2" fmla="*/ 346075 h 346239"/>
              <a:gd name="connsiteX3" fmla="*/ 3730625 w 3730625"/>
              <a:gd name="connsiteY3" fmla="*/ 41275 h 346239"/>
              <a:gd name="connsiteX0" fmla="*/ 0 w 3730625"/>
              <a:gd name="connsiteY0" fmla="*/ 60325 h 346075"/>
              <a:gd name="connsiteX1" fmla="*/ 330200 w 3730625"/>
              <a:gd name="connsiteY1" fmla="*/ 0 h 346075"/>
              <a:gd name="connsiteX2" fmla="*/ 2101850 w 3730625"/>
              <a:gd name="connsiteY2" fmla="*/ 346075 h 346075"/>
              <a:gd name="connsiteX3" fmla="*/ 3730625 w 3730625"/>
              <a:gd name="connsiteY3" fmla="*/ 41275 h 346075"/>
              <a:gd name="connsiteX0" fmla="*/ 0 w 3730625"/>
              <a:gd name="connsiteY0" fmla="*/ 67732 h 248707"/>
              <a:gd name="connsiteX1" fmla="*/ 330200 w 3730625"/>
              <a:gd name="connsiteY1" fmla="*/ 7407 h 248707"/>
              <a:gd name="connsiteX2" fmla="*/ 1127125 w 3730625"/>
              <a:gd name="connsiteY2" fmla="*/ 248707 h 248707"/>
              <a:gd name="connsiteX3" fmla="*/ 3730625 w 3730625"/>
              <a:gd name="connsiteY3" fmla="*/ 48682 h 248707"/>
              <a:gd name="connsiteX0" fmla="*/ 0 w 3730625"/>
              <a:gd name="connsiteY0" fmla="*/ 67732 h 248707"/>
              <a:gd name="connsiteX1" fmla="*/ 330200 w 3730625"/>
              <a:gd name="connsiteY1" fmla="*/ 7407 h 248707"/>
              <a:gd name="connsiteX2" fmla="*/ 1127125 w 3730625"/>
              <a:gd name="connsiteY2" fmla="*/ 248707 h 248707"/>
              <a:gd name="connsiteX3" fmla="*/ 3730625 w 3730625"/>
              <a:gd name="connsiteY3" fmla="*/ 48682 h 248707"/>
              <a:gd name="connsiteX0" fmla="*/ 0 w 3730625"/>
              <a:gd name="connsiteY0" fmla="*/ 60325 h 241300"/>
              <a:gd name="connsiteX1" fmla="*/ 330200 w 3730625"/>
              <a:gd name="connsiteY1" fmla="*/ 0 h 241300"/>
              <a:gd name="connsiteX2" fmla="*/ 1127125 w 3730625"/>
              <a:gd name="connsiteY2" fmla="*/ 241300 h 241300"/>
              <a:gd name="connsiteX3" fmla="*/ 3730625 w 3730625"/>
              <a:gd name="connsiteY3" fmla="*/ 41275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0625" h="241300">
                <a:moveTo>
                  <a:pt x="0" y="60325"/>
                </a:moveTo>
                <a:lnTo>
                  <a:pt x="330200" y="0"/>
                </a:lnTo>
                <a:lnTo>
                  <a:pt x="1127125" y="241300"/>
                </a:lnTo>
                <a:lnTo>
                  <a:pt x="3730625" y="41275"/>
                </a:lnTo>
              </a:path>
            </a:pathLst>
          </a:cu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8" name="Gerade Verbindung 177"/>
          <p:cNvCxnSpPr/>
          <p:nvPr/>
        </p:nvCxnSpPr>
        <p:spPr>
          <a:xfrm>
            <a:off x="6128418" y="5619191"/>
            <a:ext cx="372996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Freihandform 178"/>
          <p:cNvSpPr/>
          <p:nvPr/>
        </p:nvSpPr>
        <p:spPr>
          <a:xfrm>
            <a:off x="6130926" y="5718829"/>
            <a:ext cx="3733800" cy="254000"/>
          </a:xfrm>
          <a:custGeom>
            <a:avLst/>
            <a:gdLst>
              <a:gd name="connsiteX0" fmla="*/ 4473 w 3735098"/>
              <a:gd name="connsiteY0" fmla="*/ 71002 h 366573"/>
              <a:gd name="connsiteX1" fmla="*/ 328323 w 3735098"/>
              <a:gd name="connsiteY1" fmla="*/ 20202 h 366573"/>
              <a:gd name="connsiteX2" fmla="*/ 2093623 w 3735098"/>
              <a:gd name="connsiteY2" fmla="*/ 366277 h 366573"/>
              <a:gd name="connsiteX3" fmla="*/ 3735098 w 3735098"/>
              <a:gd name="connsiteY3" fmla="*/ 83702 h 366573"/>
              <a:gd name="connsiteX0" fmla="*/ 4473 w 3735098"/>
              <a:gd name="connsiteY0" fmla="*/ 71002 h 366277"/>
              <a:gd name="connsiteX1" fmla="*/ 328323 w 3735098"/>
              <a:gd name="connsiteY1" fmla="*/ 20202 h 366277"/>
              <a:gd name="connsiteX2" fmla="*/ 2093623 w 3735098"/>
              <a:gd name="connsiteY2" fmla="*/ 366277 h 366277"/>
              <a:gd name="connsiteX3" fmla="*/ 3735098 w 3735098"/>
              <a:gd name="connsiteY3" fmla="*/ 83702 h 366277"/>
              <a:gd name="connsiteX0" fmla="*/ 4473 w 3735098"/>
              <a:gd name="connsiteY0" fmla="*/ 71002 h 366277"/>
              <a:gd name="connsiteX1" fmla="*/ 328323 w 3735098"/>
              <a:gd name="connsiteY1" fmla="*/ 20202 h 366277"/>
              <a:gd name="connsiteX2" fmla="*/ 2093623 w 3735098"/>
              <a:gd name="connsiteY2" fmla="*/ 366277 h 366277"/>
              <a:gd name="connsiteX3" fmla="*/ 3735098 w 3735098"/>
              <a:gd name="connsiteY3" fmla="*/ 83702 h 366277"/>
              <a:gd name="connsiteX0" fmla="*/ 0 w 3730625"/>
              <a:gd name="connsiteY0" fmla="*/ 50800 h 346075"/>
              <a:gd name="connsiteX1" fmla="*/ 323850 w 3730625"/>
              <a:gd name="connsiteY1" fmla="*/ 0 h 346075"/>
              <a:gd name="connsiteX2" fmla="*/ 2089150 w 3730625"/>
              <a:gd name="connsiteY2" fmla="*/ 346075 h 346075"/>
              <a:gd name="connsiteX3" fmla="*/ 3730625 w 3730625"/>
              <a:gd name="connsiteY3" fmla="*/ 63500 h 346075"/>
              <a:gd name="connsiteX0" fmla="*/ 0 w 3730625"/>
              <a:gd name="connsiteY0" fmla="*/ 60152 h 263352"/>
              <a:gd name="connsiteX1" fmla="*/ 323850 w 3730625"/>
              <a:gd name="connsiteY1" fmla="*/ 9352 h 263352"/>
              <a:gd name="connsiteX2" fmla="*/ 1155700 w 3730625"/>
              <a:gd name="connsiteY2" fmla="*/ 263352 h 263352"/>
              <a:gd name="connsiteX3" fmla="*/ 3730625 w 3730625"/>
              <a:gd name="connsiteY3" fmla="*/ 72852 h 263352"/>
              <a:gd name="connsiteX0" fmla="*/ 0 w 3733800"/>
              <a:gd name="connsiteY0" fmla="*/ 60152 h 263547"/>
              <a:gd name="connsiteX1" fmla="*/ 323850 w 3733800"/>
              <a:gd name="connsiteY1" fmla="*/ 9352 h 263547"/>
              <a:gd name="connsiteX2" fmla="*/ 1155700 w 3733800"/>
              <a:gd name="connsiteY2" fmla="*/ 263352 h 263547"/>
              <a:gd name="connsiteX3" fmla="*/ 3733800 w 3733800"/>
              <a:gd name="connsiteY3" fmla="*/ 47452 h 263547"/>
              <a:gd name="connsiteX0" fmla="*/ 0 w 3733800"/>
              <a:gd name="connsiteY0" fmla="*/ 60152 h 263352"/>
              <a:gd name="connsiteX1" fmla="*/ 323850 w 3733800"/>
              <a:gd name="connsiteY1" fmla="*/ 9352 h 263352"/>
              <a:gd name="connsiteX2" fmla="*/ 1155700 w 3733800"/>
              <a:gd name="connsiteY2" fmla="*/ 263352 h 263352"/>
              <a:gd name="connsiteX3" fmla="*/ 3733800 w 3733800"/>
              <a:gd name="connsiteY3" fmla="*/ 47452 h 263352"/>
              <a:gd name="connsiteX0" fmla="*/ 0 w 3733800"/>
              <a:gd name="connsiteY0" fmla="*/ 60152 h 263352"/>
              <a:gd name="connsiteX1" fmla="*/ 323850 w 3733800"/>
              <a:gd name="connsiteY1" fmla="*/ 9352 h 263352"/>
              <a:gd name="connsiteX2" fmla="*/ 1155700 w 3733800"/>
              <a:gd name="connsiteY2" fmla="*/ 263352 h 263352"/>
              <a:gd name="connsiteX3" fmla="*/ 3733800 w 3733800"/>
              <a:gd name="connsiteY3" fmla="*/ 47452 h 263352"/>
              <a:gd name="connsiteX0" fmla="*/ 0 w 3733800"/>
              <a:gd name="connsiteY0" fmla="*/ 50800 h 254000"/>
              <a:gd name="connsiteX1" fmla="*/ 323850 w 3733800"/>
              <a:gd name="connsiteY1" fmla="*/ 0 h 254000"/>
              <a:gd name="connsiteX2" fmla="*/ 1155700 w 3733800"/>
              <a:gd name="connsiteY2" fmla="*/ 254000 h 254000"/>
              <a:gd name="connsiteX3" fmla="*/ 3733800 w 3733800"/>
              <a:gd name="connsiteY3" fmla="*/ 381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3800" h="254000">
                <a:moveTo>
                  <a:pt x="0" y="50800"/>
                </a:moveTo>
                <a:lnTo>
                  <a:pt x="323850" y="0"/>
                </a:lnTo>
                <a:lnTo>
                  <a:pt x="1155700" y="254000"/>
                </a:lnTo>
                <a:lnTo>
                  <a:pt x="3733800" y="38100"/>
                </a:lnTo>
              </a:path>
            </a:pathLst>
          </a:cu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0" name="Freihandform 179"/>
          <p:cNvSpPr/>
          <p:nvPr/>
        </p:nvSpPr>
        <p:spPr>
          <a:xfrm>
            <a:off x="6136409" y="6566872"/>
            <a:ext cx="3733800" cy="222250"/>
          </a:xfrm>
          <a:custGeom>
            <a:avLst/>
            <a:gdLst>
              <a:gd name="connsiteX0" fmla="*/ 4473 w 3735098"/>
              <a:gd name="connsiteY0" fmla="*/ 71002 h 366573"/>
              <a:gd name="connsiteX1" fmla="*/ 328323 w 3735098"/>
              <a:gd name="connsiteY1" fmla="*/ 20202 h 366573"/>
              <a:gd name="connsiteX2" fmla="*/ 2093623 w 3735098"/>
              <a:gd name="connsiteY2" fmla="*/ 366277 h 366573"/>
              <a:gd name="connsiteX3" fmla="*/ 3735098 w 3735098"/>
              <a:gd name="connsiteY3" fmla="*/ 83702 h 366573"/>
              <a:gd name="connsiteX0" fmla="*/ 4473 w 3735098"/>
              <a:gd name="connsiteY0" fmla="*/ 71002 h 366277"/>
              <a:gd name="connsiteX1" fmla="*/ 328323 w 3735098"/>
              <a:gd name="connsiteY1" fmla="*/ 20202 h 366277"/>
              <a:gd name="connsiteX2" fmla="*/ 2093623 w 3735098"/>
              <a:gd name="connsiteY2" fmla="*/ 366277 h 366277"/>
              <a:gd name="connsiteX3" fmla="*/ 3735098 w 3735098"/>
              <a:gd name="connsiteY3" fmla="*/ 83702 h 366277"/>
              <a:gd name="connsiteX0" fmla="*/ 4473 w 3735098"/>
              <a:gd name="connsiteY0" fmla="*/ 71002 h 366277"/>
              <a:gd name="connsiteX1" fmla="*/ 328323 w 3735098"/>
              <a:gd name="connsiteY1" fmla="*/ 20202 h 366277"/>
              <a:gd name="connsiteX2" fmla="*/ 2093623 w 3735098"/>
              <a:gd name="connsiteY2" fmla="*/ 366277 h 366277"/>
              <a:gd name="connsiteX3" fmla="*/ 3735098 w 3735098"/>
              <a:gd name="connsiteY3" fmla="*/ 83702 h 366277"/>
              <a:gd name="connsiteX0" fmla="*/ 0 w 3730625"/>
              <a:gd name="connsiteY0" fmla="*/ 50800 h 346075"/>
              <a:gd name="connsiteX1" fmla="*/ 323850 w 3730625"/>
              <a:gd name="connsiteY1" fmla="*/ 0 h 346075"/>
              <a:gd name="connsiteX2" fmla="*/ 2089150 w 3730625"/>
              <a:gd name="connsiteY2" fmla="*/ 346075 h 346075"/>
              <a:gd name="connsiteX3" fmla="*/ 3730625 w 3730625"/>
              <a:gd name="connsiteY3" fmla="*/ 63500 h 346075"/>
              <a:gd name="connsiteX0" fmla="*/ 0 w 3730625"/>
              <a:gd name="connsiteY0" fmla="*/ 60152 h 263352"/>
              <a:gd name="connsiteX1" fmla="*/ 323850 w 3730625"/>
              <a:gd name="connsiteY1" fmla="*/ 9352 h 263352"/>
              <a:gd name="connsiteX2" fmla="*/ 1155700 w 3730625"/>
              <a:gd name="connsiteY2" fmla="*/ 263352 h 263352"/>
              <a:gd name="connsiteX3" fmla="*/ 3730625 w 3730625"/>
              <a:gd name="connsiteY3" fmla="*/ 72852 h 263352"/>
              <a:gd name="connsiteX0" fmla="*/ 0 w 3733800"/>
              <a:gd name="connsiteY0" fmla="*/ 60152 h 263547"/>
              <a:gd name="connsiteX1" fmla="*/ 323850 w 3733800"/>
              <a:gd name="connsiteY1" fmla="*/ 9352 h 263547"/>
              <a:gd name="connsiteX2" fmla="*/ 1155700 w 3733800"/>
              <a:gd name="connsiteY2" fmla="*/ 263352 h 263547"/>
              <a:gd name="connsiteX3" fmla="*/ 3733800 w 3733800"/>
              <a:gd name="connsiteY3" fmla="*/ 47452 h 263547"/>
              <a:gd name="connsiteX0" fmla="*/ 0 w 3733800"/>
              <a:gd name="connsiteY0" fmla="*/ 60152 h 263352"/>
              <a:gd name="connsiteX1" fmla="*/ 323850 w 3733800"/>
              <a:gd name="connsiteY1" fmla="*/ 9352 h 263352"/>
              <a:gd name="connsiteX2" fmla="*/ 1155700 w 3733800"/>
              <a:gd name="connsiteY2" fmla="*/ 263352 h 263352"/>
              <a:gd name="connsiteX3" fmla="*/ 3733800 w 3733800"/>
              <a:gd name="connsiteY3" fmla="*/ 47452 h 263352"/>
              <a:gd name="connsiteX0" fmla="*/ 0 w 3733800"/>
              <a:gd name="connsiteY0" fmla="*/ 60152 h 263352"/>
              <a:gd name="connsiteX1" fmla="*/ 323850 w 3733800"/>
              <a:gd name="connsiteY1" fmla="*/ 9352 h 263352"/>
              <a:gd name="connsiteX2" fmla="*/ 1155700 w 3733800"/>
              <a:gd name="connsiteY2" fmla="*/ 263352 h 263352"/>
              <a:gd name="connsiteX3" fmla="*/ 3733800 w 3733800"/>
              <a:gd name="connsiteY3" fmla="*/ 47452 h 263352"/>
              <a:gd name="connsiteX0" fmla="*/ 0 w 3733800"/>
              <a:gd name="connsiteY0" fmla="*/ 50800 h 254000"/>
              <a:gd name="connsiteX1" fmla="*/ 323850 w 3733800"/>
              <a:gd name="connsiteY1" fmla="*/ 0 h 254000"/>
              <a:gd name="connsiteX2" fmla="*/ 1155700 w 3733800"/>
              <a:gd name="connsiteY2" fmla="*/ 254000 h 254000"/>
              <a:gd name="connsiteX3" fmla="*/ 3733800 w 3733800"/>
              <a:gd name="connsiteY3" fmla="*/ 38100 h 254000"/>
              <a:gd name="connsiteX0" fmla="*/ 0 w 3733800"/>
              <a:gd name="connsiteY0" fmla="*/ 28575 h 231810"/>
              <a:gd name="connsiteX1" fmla="*/ 190500 w 3733800"/>
              <a:gd name="connsiteY1" fmla="*/ 0 h 231810"/>
              <a:gd name="connsiteX2" fmla="*/ 1155700 w 3733800"/>
              <a:gd name="connsiteY2" fmla="*/ 231775 h 231810"/>
              <a:gd name="connsiteX3" fmla="*/ 3733800 w 3733800"/>
              <a:gd name="connsiteY3" fmla="*/ 15875 h 231810"/>
              <a:gd name="connsiteX0" fmla="*/ 0 w 3733800"/>
              <a:gd name="connsiteY0" fmla="*/ 40202 h 249785"/>
              <a:gd name="connsiteX1" fmla="*/ 190500 w 3733800"/>
              <a:gd name="connsiteY1" fmla="*/ 11627 h 249785"/>
              <a:gd name="connsiteX2" fmla="*/ 692150 w 3733800"/>
              <a:gd name="connsiteY2" fmla="*/ 249752 h 249785"/>
              <a:gd name="connsiteX3" fmla="*/ 3733800 w 3733800"/>
              <a:gd name="connsiteY3" fmla="*/ 27502 h 249785"/>
              <a:gd name="connsiteX0" fmla="*/ 0 w 3733800"/>
              <a:gd name="connsiteY0" fmla="*/ 40202 h 269158"/>
              <a:gd name="connsiteX1" fmla="*/ 190500 w 3733800"/>
              <a:gd name="connsiteY1" fmla="*/ 11627 h 269158"/>
              <a:gd name="connsiteX2" fmla="*/ 692150 w 3733800"/>
              <a:gd name="connsiteY2" fmla="*/ 249752 h 269158"/>
              <a:gd name="connsiteX3" fmla="*/ 1261341 w 3733800"/>
              <a:gd name="connsiteY3" fmla="*/ 229731 h 269158"/>
              <a:gd name="connsiteX4" fmla="*/ 3733800 w 3733800"/>
              <a:gd name="connsiteY4" fmla="*/ 27502 h 269158"/>
              <a:gd name="connsiteX0" fmla="*/ 0 w 3733800"/>
              <a:gd name="connsiteY0" fmla="*/ 40202 h 249948"/>
              <a:gd name="connsiteX1" fmla="*/ 190500 w 3733800"/>
              <a:gd name="connsiteY1" fmla="*/ 11627 h 249948"/>
              <a:gd name="connsiteX2" fmla="*/ 692150 w 3733800"/>
              <a:gd name="connsiteY2" fmla="*/ 249752 h 249948"/>
              <a:gd name="connsiteX3" fmla="*/ 1258166 w 3733800"/>
              <a:gd name="connsiteY3" fmla="*/ 51931 h 249948"/>
              <a:gd name="connsiteX4" fmla="*/ 3733800 w 3733800"/>
              <a:gd name="connsiteY4" fmla="*/ 27502 h 249948"/>
              <a:gd name="connsiteX0" fmla="*/ 0 w 3733800"/>
              <a:gd name="connsiteY0" fmla="*/ 40202 h 249839"/>
              <a:gd name="connsiteX1" fmla="*/ 190500 w 3733800"/>
              <a:gd name="connsiteY1" fmla="*/ 11627 h 249839"/>
              <a:gd name="connsiteX2" fmla="*/ 692150 w 3733800"/>
              <a:gd name="connsiteY2" fmla="*/ 249752 h 249839"/>
              <a:gd name="connsiteX3" fmla="*/ 1267691 w 3733800"/>
              <a:gd name="connsiteY3" fmla="*/ 39231 h 249839"/>
              <a:gd name="connsiteX4" fmla="*/ 3733800 w 3733800"/>
              <a:gd name="connsiteY4" fmla="*/ 27502 h 249839"/>
              <a:gd name="connsiteX0" fmla="*/ 0 w 3733800"/>
              <a:gd name="connsiteY0" fmla="*/ 28575 h 238212"/>
              <a:gd name="connsiteX1" fmla="*/ 190500 w 3733800"/>
              <a:gd name="connsiteY1" fmla="*/ 0 h 238212"/>
              <a:gd name="connsiteX2" fmla="*/ 692150 w 3733800"/>
              <a:gd name="connsiteY2" fmla="*/ 238125 h 238212"/>
              <a:gd name="connsiteX3" fmla="*/ 1267691 w 3733800"/>
              <a:gd name="connsiteY3" fmla="*/ 27604 h 238212"/>
              <a:gd name="connsiteX4" fmla="*/ 3733800 w 3733800"/>
              <a:gd name="connsiteY4" fmla="*/ 15875 h 238212"/>
              <a:gd name="connsiteX0" fmla="*/ 0 w 3733800"/>
              <a:gd name="connsiteY0" fmla="*/ 12700 h 222258"/>
              <a:gd name="connsiteX1" fmla="*/ 187325 w 3733800"/>
              <a:gd name="connsiteY1" fmla="*/ 3175 h 222258"/>
              <a:gd name="connsiteX2" fmla="*/ 692150 w 3733800"/>
              <a:gd name="connsiteY2" fmla="*/ 222250 h 222258"/>
              <a:gd name="connsiteX3" fmla="*/ 1267691 w 3733800"/>
              <a:gd name="connsiteY3" fmla="*/ 11729 h 222258"/>
              <a:gd name="connsiteX4" fmla="*/ 3733800 w 3733800"/>
              <a:gd name="connsiteY4" fmla="*/ 0 h 222258"/>
              <a:gd name="connsiteX0" fmla="*/ 0 w 3733800"/>
              <a:gd name="connsiteY0" fmla="*/ 12700 h 222252"/>
              <a:gd name="connsiteX1" fmla="*/ 190500 w 3733800"/>
              <a:gd name="connsiteY1" fmla="*/ 15875 h 222252"/>
              <a:gd name="connsiteX2" fmla="*/ 692150 w 3733800"/>
              <a:gd name="connsiteY2" fmla="*/ 222250 h 222252"/>
              <a:gd name="connsiteX3" fmla="*/ 1267691 w 3733800"/>
              <a:gd name="connsiteY3" fmla="*/ 11729 h 222252"/>
              <a:gd name="connsiteX4" fmla="*/ 3733800 w 3733800"/>
              <a:gd name="connsiteY4" fmla="*/ 0 h 222252"/>
              <a:gd name="connsiteX0" fmla="*/ 0 w 3733800"/>
              <a:gd name="connsiteY0" fmla="*/ 12700 h 222250"/>
              <a:gd name="connsiteX1" fmla="*/ 190500 w 3733800"/>
              <a:gd name="connsiteY1" fmla="*/ 15875 h 222250"/>
              <a:gd name="connsiteX2" fmla="*/ 692150 w 3733800"/>
              <a:gd name="connsiteY2" fmla="*/ 222250 h 222250"/>
              <a:gd name="connsiteX3" fmla="*/ 1267691 w 3733800"/>
              <a:gd name="connsiteY3" fmla="*/ 11729 h 222250"/>
              <a:gd name="connsiteX4" fmla="*/ 3733800 w 3733800"/>
              <a:gd name="connsiteY4" fmla="*/ 0 h 222250"/>
              <a:gd name="connsiteX0" fmla="*/ 0 w 3733800"/>
              <a:gd name="connsiteY0" fmla="*/ 12700 h 222250"/>
              <a:gd name="connsiteX1" fmla="*/ 190500 w 3733800"/>
              <a:gd name="connsiteY1" fmla="*/ 15875 h 222250"/>
              <a:gd name="connsiteX2" fmla="*/ 692150 w 3733800"/>
              <a:gd name="connsiteY2" fmla="*/ 222250 h 222250"/>
              <a:gd name="connsiteX3" fmla="*/ 1267691 w 3733800"/>
              <a:gd name="connsiteY3" fmla="*/ 11729 h 222250"/>
              <a:gd name="connsiteX4" fmla="*/ 3733800 w 3733800"/>
              <a:gd name="connsiteY4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3800" h="222250">
                <a:moveTo>
                  <a:pt x="0" y="12700"/>
                </a:moveTo>
                <a:lnTo>
                  <a:pt x="190500" y="15875"/>
                </a:lnTo>
                <a:lnTo>
                  <a:pt x="692150" y="222250"/>
                </a:lnTo>
                <a:lnTo>
                  <a:pt x="1267691" y="11729"/>
                </a:lnTo>
                <a:lnTo>
                  <a:pt x="3733800" y="0"/>
                </a:lnTo>
              </a:path>
            </a:pathLst>
          </a:cu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1" name="Gerade Verbindung 180"/>
          <p:cNvCxnSpPr/>
          <p:nvPr/>
        </p:nvCxnSpPr>
        <p:spPr>
          <a:xfrm>
            <a:off x="6128418" y="6440939"/>
            <a:ext cx="372996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Freihandform 181"/>
          <p:cNvSpPr/>
          <p:nvPr/>
        </p:nvSpPr>
        <p:spPr>
          <a:xfrm>
            <a:off x="6128984" y="6273246"/>
            <a:ext cx="3740150" cy="85725"/>
          </a:xfrm>
          <a:custGeom>
            <a:avLst/>
            <a:gdLst>
              <a:gd name="connsiteX0" fmla="*/ 6305 w 3721055"/>
              <a:gd name="connsiteY0" fmla="*/ 121850 h 357826"/>
              <a:gd name="connsiteX1" fmla="*/ 323805 w 3721055"/>
              <a:gd name="connsiteY1" fmla="*/ 10725 h 357826"/>
              <a:gd name="connsiteX2" fmla="*/ 2095455 w 3721055"/>
              <a:gd name="connsiteY2" fmla="*/ 356800 h 357826"/>
              <a:gd name="connsiteX3" fmla="*/ 3721055 w 3721055"/>
              <a:gd name="connsiteY3" fmla="*/ 96450 h 357826"/>
              <a:gd name="connsiteX0" fmla="*/ 6305 w 3721055"/>
              <a:gd name="connsiteY0" fmla="*/ 121850 h 356800"/>
              <a:gd name="connsiteX1" fmla="*/ 323805 w 3721055"/>
              <a:gd name="connsiteY1" fmla="*/ 10725 h 356800"/>
              <a:gd name="connsiteX2" fmla="*/ 2095455 w 3721055"/>
              <a:gd name="connsiteY2" fmla="*/ 356800 h 356800"/>
              <a:gd name="connsiteX3" fmla="*/ 3721055 w 3721055"/>
              <a:gd name="connsiteY3" fmla="*/ 96450 h 356800"/>
              <a:gd name="connsiteX0" fmla="*/ 6305 w 3721055"/>
              <a:gd name="connsiteY0" fmla="*/ 121850 h 356800"/>
              <a:gd name="connsiteX1" fmla="*/ 323805 w 3721055"/>
              <a:gd name="connsiteY1" fmla="*/ 10725 h 356800"/>
              <a:gd name="connsiteX2" fmla="*/ 2095455 w 3721055"/>
              <a:gd name="connsiteY2" fmla="*/ 356800 h 356800"/>
              <a:gd name="connsiteX3" fmla="*/ 3721055 w 3721055"/>
              <a:gd name="connsiteY3" fmla="*/ 96450 h 356800"/>
              <a:gd name="connsiteX0" fmla="*/ 0 w 3714750"/>
              <a:gd name="connsiteY0" fmla="*/ 111125 h 346075"/>
              <a:gd name="connsiteX1" fmla="*/ 317500 w 3714750"/>
              <a:gd name="connsiteY1" fmla="*/ 0 h 346075"/>
              <a:gd name="connsiteX2" fmla="*/ 2089150 w 3714750"/>
              <a:gd name="connsiteY2" fmla="*/ 346075 h 346075"/>
              <a:gd name="connsiteX3" fmla="*/ 3714750 w 3714750"/>
              <a:gd name="connsiteY3" fmla="*/ 85725 h 346075"/>
              <a:gd name="connsiteX0" fmla="*/ 0 w 3717925"/>
              <a:gd name="connsiteY0" fmla="*/ 111125 h 346239"/>
              <a:gd name="connsiteX1" fmla="*/ 317500 w 3717925"/>
              <a:gd name="connsiteY1" fmla="*/ 0 h 346239"/>
              <a:gd name="connsiteX2" fmla="*/ 2089150 w 3717925"/>
              <a:gd name="connsiteY2" fmla="*/ 346075 h 346239"/>
              <a:gd name="connsiteX3" fmla="*/ 3717925 w 3717925"/>
              <a:gd name="connsiteY3" fmla="*/ 41275 h 346239"/>
              <a:gd name="connsiteX0" fmla="*/ 0 w 3730625"/>
              <a:gd name="connsiteY0" fmla="*/ 74289 h 360203"/>
              <a:gd name="connsiteX1" fmla="*/ 330200 w 3730625"/>
              <a:gd name="connsiteY1" fmla="*/ 13964 h 360203"/>
              <a:gd name="connsiteX2" fmla="*/ 2101850 w 3730625"/>
              <a:gd name="connsiteY2" fmla="*/ 360039 h 360203"/>
              <a:gd name="connsiteX3" fmla="*/ 3730625 w 3730625"/>
              <a:gd name="connsiteY3" fmla="*/ 55239 h 360203"/>
              <a:gd name="connsiteX0" fmla="*/ 0 w 3730625"/>
              <a:gd name="connsiteY0" fmla="*/ 60325 h 346239"/>
              <a:gd name="connsiteX1" fmla="*/ 330200 w 3730625"/>
              <a:gd name="connsiteY1" fmla="*/ 0 h 346239"/>
              <a:gd name="connsiteX2" fmla="*/ 2101850 w 3730625"/>
              <a:gd name="connsiteY2" fmla="*/ 346075 h 346239"/>
              <a:gd name="connsiteX3" fmla="*/ 3730625 w 3730625"/>
              <a:gd name="connsiteY3" fmla="*/ 41275 h 346239"/>
              <a:gd name="connsiteX0" fmla="*/ 0 w 3730625"/>
              <a:gd name="connsiteY0" fmla="*/ 60325 h 346239"/>
              <a:gd name="connsiteX1" fmla="*/ 330200 w 3730625"/>
              <a:gd name="connsiteY1" fmla="*/ 0 h 346239"/>
              <a:gd name="connsiteX2" fmla="*/ 2101850 w 3730625"/>
              <a:gd name="connsiteY2" fmla="*/ 346075 h 346239"/>
              <a:gd name="connsiteX3" fmla="*/ 3730625 w 3730625"/>
              <a:gd name="connsiteY3" fmla="*/ 41275 h 346239"/>
              <a:gd name="connsiteX0" fmla="*/ 0 w 3730625"/>
              <a:gd name="connsiteY0" fmla="*/ 60325 h 346075"/>
              <a:gd name="connsiteX1" fmla="*/ 330200 w 3730625"/>
              <a:gd name="connsiteY1" fmla="*/ 0 h 346075"/>
              <a:gd name="connsiteX2" fmla="*/ 2101850 w 3730625"/>
              <a:gd name="connsiteY2" fmla="*/ 346075 h 346075"/>
              <a:gd name="connsiteX3" fmla="*/ 3730625 w 3730625"/>
              <a:gd name="connsiteY3" fmla="*/ 41275 h 346075"/>
              <a:gd name="connsiteX0" fmla="*/ 0 w 3730625"/>
              <a:gd name="connsiteY0" fmla="*/ 67732 h 248707"/>
              <a:gd name="connsiteX1" fmla="*/ 330200 w 3730625"/>
              <a:gd name="connsiteY1" fmla="*/ 7407 h 248707"/>
              <a:gd name="connsiteX2" fmla="*/ 1127125 w 3730625"/>
              <a:gd name="connsiteY2" fmla="*/ 248707 h 248707"/>
              <a:gd name="connsiteX3" fmla="*/ 3730625 w 3730625"/>
              <a:gd name="connsiteY3" fmla="*/ 48682 h 248707"/>
              <a:gd name="connsiteX0" fmla="*/ 0 w 3730625"/>
              <a:gd name="connsiteY0" fmla="*/ 67732 h 248707"/>
              <a:gd name="connsiteX1" fmla="*/ 330200 w 3730625"/>
              <a:gd name="connsiteY1" fmla="*/ 7407 h 248707"/>
              <a:gd name="connsiteX2" fmla="*/ 1127125 w 3730625"/>
              <a:gd name="connsiteY2" fmla="*/ 248707 h 248707"/>
              <a:gd name="connsiteX3" fmla="*/ 3730625 w 3730625"/>
              <a:gd name="connsiteY3" fmla="*/ 48682 h 248707"/>
              <a:gd name="connsiteX0" fmla="*/ 0 w 3730625"/>
              <a:gd name="connsiteY0" fmla="*/ 60325 h 241300"/>
              <a:gd name="connsiteX1" fmla="*/ 330200 w 3730625"/>
              <a:gd name="connsiteY1" fmla="*/ 0 h 241300"/>
              <a:gd name="connsiteX2" fmla="*/ 1127125 w 3730625"/>
              <a:gd name="connsiteY2" fmla="*/ 241300 h 241300"/>
              <a:gd name="connsiteX3" fmla="*/ 3730625 w 3730625"/>
              <a:gd name="connsiteY3" fmla="*/ 41275 h 241300"/>
              <a:gd name="connsiteX0" fmla="*/ 0 w 3543300"/>
              <a:gd name="connsiteY0" fmla="*/ 166015 h 242215"/>
              <a:gd name="connsiteX1" fmla="*/ 142875 w 3543300"/>
              <a:gd name="connsiteY1" fmla="*/ 915 h 242215"/>
              <a:gd name="connsiteX2" fmla="*/ 939800 w 3543300"/>
              <a:gd name="connsiteY2" fmla="*/ 242215 h 242215"/>
              <a:gd name="connsiteX3" fmla="*/ 3543300 w 3543300"/>
              <a:gd name="connsiteY3" fmla="*/ 42190 h 242215"/>
              <a:gd name="connsiteX0" fmla="*/ 0 w 3543300"/>
              <a:gd name="connsiteY0" fmla="*/ 123825 h 202065"/>
              <a:gd name="connsiteX1" fmla="*/ 127000 w 3543300"/>
              <a:gd name="connsiteY1" fmla="*/ 104775 h 202065"/>
              <a:gd name="connsiteX2" fmla="*/ 939800 w 3543300"/>
              <a:gd name="connsiteY2" fmla="*/ 200025 h 202065"/>
              <a:gd name="connsiteX3" fmla="*/ 3543300 w 3543300"/>
              <a:gd name="connsiteY3" fmla="*/ 0 h 202065"/>
              <a:gd name="connsiteX0" fmla="*/ 0 w 3622675"/>
              <a:gd name="connsiteY0" fmla="*/ 130175 h 202046"/>
              <a:gd name="connsiteX1" fmla="*/ 206375 w 3622675"/>
              <a:gd name="connsiteY1" fmla="*/ 104775 h 202046"/>
              <a:gd name="connsiteX2" fmla="*/ 1019175 w 3622675"/>
              <a:gd name="connsiteY2" fmla="*/ 200025 h 202046"/>
              <a:gd name="connsiteX3" fmla="*/ 3622675 w 3622675"/>
              <a:gd name="connsiteY3" fmla="*/ 0 h 202046"/>
              <a:gd name="connsiteX0" fmla="*/ 0 w 3622675"/>
              <a:gd name="connsiteY0" fmla="*/ 130175 h 217709"/>
              <a:gd name="connsiteX1" fmla="*/ 206375 w 3622675"/>
              <a:gd name="connsiteY1" fmla="*/ 104775 h 217709"/>
              <a:gd name="connsiteX2" fmla="*/ 723900 w 3622675"/>
              <a:gd name="connsiteY2" fmla="*/ 215900 h 217709"/>
              <a:gd name="connsiteX3" fmla="*/ 3622675 w 3622675"/>
              <a:gd name="connsiteY3" fmla="*/ 0 h 217709"/>
              <a:gd name="connsiteX0" fmla="*/ 0 w 3622675"/>
              <a:gd name="connsiteY0" fmla="*/ 130175 h 222794"/>
              <a:gd name="connsiteX1" fmla="*/ 206375 w 3622675"/>
              <a:gd name="connsiteY1" fmla="*/ 104775 h 222794"/>
              <a:gd name="connsiteX2" fmla="*/ 723900 w 3622675"/>
              <a:gd name="connsiteY2" fmla="*/ 215900 h 222794"/>
              <a:gd name="connsiteX3" fmla="*/ 1211617 w 3622675"/>
              <a:gd name="connsiteY3" fmla="*/ 187879 h 222794"/>
              <a:gd name="connsiteX4" fmla="*/ 3622675 w 3622675"/>
              <a:gd name="connsiteY4" fmla="*/ 0 h 222794"/>
              <a:gd name="connsiteX0" fmla="*/ 0 w 3622675"/>
              <a:gd name="connsiteY0" fmla="*/ 130175 h 215955"/>
              <a:gd name="connsiteX1" fmla="*/ 206375 w 3622675"/>
              <a:gd name="connsiteY1" fmla="*/ 104775 h 215955"/>
              <a:gd name="connsiteX2" fmla="*/ 723900 w 3622675"/>
              <a:gd name="connsiteY2" fmla="*/ 215900 h 215955"/>
              <a:gd name="connsiteX3" fmla="*/ 1268767 w 3622675"/>
              <a:gd name="connsiteY3" fmla="*/ 118029 h 215955"/>
              <a:gd name="connsiteX4" fmla="*/ 3622675 w 3622675"/>
              <a:gd name="connsiteY4" fmla="*/ 0 h 215955"/>
              <a:gd name="connsiteX0" fmla="*/ 0 w 3740150"/>
              <a:gd name="connsiteY0" fmla="*/ 38836 h 124616"/>
              <a:gd name="connsiteX1" fmla="*/ 206375 w 3740150"/>
              <a:gd name="connsiteY1" fmla="*/ 13436 h 124616"/>
              <a:gd name="connsiteX2" fmla="*/ 723900 w 3740150"/>
              <a:gd name="connsiteY2" fmla="*/ 124561 h 124616"/>
              <a:gd name="connsiteX3" fmla="*/ 1268767 w 3740150"/>
              <a:gd name="connsiteY3" fmla="*/ 26690 h 124616"/>
              <a:gd name="connsiteX4" fmla="*/ 3740150 w 3740150"/>
              <a:gd name="connsiteY4" fmla="*/ 73761 h 124616"/>
              <a:gd name="connsiteX0" fmla="*/ 0 w 3740150"/>
              <a:gd name="connsiteY0" fmla="*/ 38836 h 125721"/>
              <a:gd name="connsiteX1" fmla="*/ 206375 w 3740150"/>
              <a:gd name="connsiteY1" fmla="*/ 13436 h 125721"/>
              <a:gd name="connsiteX2" fmla="*/ 723900 w 3740150"/>
              <a:gd name="connsiteY2" fmla="*/ 124561 h 125721"/>
              <a:gd name="connsiteX3" fmla="*/ 1275117 w 3740150"/>
              <a:gd name="connsiteY3" fmla="*/ 61615 h 125721"/>
              <a:gd name="connsiteX4" fmla="*/ 3740150 w 3740150"/>
              <a:gd name="connsiteY4" fmla="*/ 73761 h 125721"/>
              <a:gd name="connsiteX0" fmla="*/ 0 w 3740150"/>
              <a:gd name="connsiteY0" fmla="*/ 27954 h 113996"/>
              <a:gd name="connsiteX1" fmla="*/ 203200 w 3740150"/>
              <a:gd name="connsiteY1" fmla="*/ 27954 h 113996"/>
              <a:gd name="connsiteX2" fmla="*/ 723900 w 3740150"/>
              <a:gd name="connsiteY2" fmla="*/ 113679 h 113996"/>
              <a:gd name="connsiteX3" fmla="*/ 1275117 w 3740150"/>
              <a:gd name="connsiteY3" fmla="*/ 50733 h 113996"/>
              <a:gd name="connsiteX4" fmla="*/ 3740150 w 3740150"/>
              <a:gd name="connsiteY4" fmla="*/ 62879 h 113996"/>
              <a:gd name="connsiteX0" fmla="*/ 0 w 3740150"/>
              <a:gd name="connsiteY0" fmla="*/ 0 h 86042"/>
              <a:gd name="connsiteX1" fmla="*/ 203200 w 3740150"/>
              <a:gd name="connsiteY1" fmla="*/ 0 h 86042"/>
              <a:gd name="connsiteX2" fmla="*/ 723900 w 3740150"/>
              <a:gd name="connsiteY2" fmla="*/ 85725 h 86042"/>
              <a:gd name="connsiteX3" fmla="*/ 1275117 w 3740150"/>
              <a:gd name="connsiteY3" fmla="*/ 22779 h 86042"/>
              <a:gd name="connsiteX4" fmla="*/ 3740150 w 3740150"/>
              <a:gd name="connsiteY4" fmla="*/ 34925 h 86042"/>
              <a:gd name="connsiteX0" fmla="*/ 0 w 3740150"/>
              <a:gd name="connsiteY0" fmla="*/ 0 h 86042"/>
              <a:gd name="connsiteX1" fmla="*/ 203200 w 3740150"/>
              <a:gd name="connsiteY1" fmla="*/ 0 h 86042"/>
              <a:gd name="connsiteX2" fmla="*/ 723900 w 3740150"/>
              <a:gd name="connsiteY2" fmla="*/ 85725 h 86042"/>
              <a:gd name="connsiteX3" fmla="*/ 1275117 w 3740150"/>
              <a:gd name="connsiteY3" fmla="*/ 22779 h 86042"/>
              <a:gd name="connsiteX4" fmla="*/ 3740150 w 3740150"/>
              <a:gd name="connsiteY4" fmla="*/ 34925 h 86042"/>
              <a:gd name="connsiteX0" fmla="*/ 0 w 3740150"/>
              <a:gd name="connsiteY0" fmla="*/ 0 h 85725"/>
              <a:gd name="connsiteX1" fmla="*/ 203200 w 3740150"/>
              <a:gd name="connsiteY1" fmla="*/ 0 h 85725"/>
              <a:gd name="connsiteX2" fmla="*/ 723900 w 3740150"/>
              <a:gd name="connsiteY2" fmla="*/ 85725 h 85725"/>
              <a:gd name="connsiteX3" fmla="*/ 1275117 w 3740150"/>
              <a:gd name="connsiteY3" fmla="*/ 22779 h 85725"/>
              <a:gd name="connsiteX4" fmla="*/ 3740150 w 3740150"/>
              <a:gd name="connsiteY4" fmla="*/ 349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0150" h="85725">
                <a:moveTo>
                  <a:pt x="0" y="0"/>
                </a:moveTo>
                <a:lnTo>
                  <a:pt x="203200" y="0"/>
                </a:lnTo>
                <a:lnTo>
                  <a:pt x="723900" y="85725"/>
                </a:lnTo>
                <a:lnTo>
                  <a:pt x="1275117" y="22779"/>
                </a:lnTo>
                <a:lnTo>
                  <a:pt x="3740150" y="34925"/>
                </a:lnTo>
              </a:path>
            </a:pathLst>
          </a:cu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904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Phase Space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Consider again focusing by QF in the horizontal plane</a:t>
            </a:r>
          </a:p>
          <a:p>
            <a:pPr lvl="1"/>
            <a:r>
              <a:rPr lang="en-US" dirty="0" smtClean="0"/>
              <a:t>parallel input trajectories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 particles characterized by position x</a:t>
            </a:r>
          </a:p>
          <a:p>
            <a:pPr lvl="1"/>
            <a:r>
              <a:rPr lang="en-US" dirty="0" smtClean="0"/>
              <a:t>at focal point, all particles have x = 0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ym typeface="Wingdings" panose="05000000000000000000" pitchFamily="2" charset="2"/>
              </a:rPr>
              <a:t> particles characterized by angle x’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In general, position x and angle x’ needed to fully describe particle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aggregated into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vector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can be depicted in 2D coordinate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system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called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phase space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convergent trajectories have negative x’ for positive x and vice versa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opposite sign for divergent trajectories</a:t>
            </a:r>
          </a:p>
          <a:p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Vertical plane completely </a:t>
            </a:r>
            <a:r>
              <a:rPr lang="en-US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analoguos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28</a:t>
            </a:fld>
            <a:endParaRPr lang="de-DE"/>
          </a:p>
        </p:txBody>
      </p:sp>
      <p:grpSp>
        <p:nvGrpSpPr>
          <p:cNvPr id="8" name="Gruppieren 7"/>
          <p:cNvGrpSpPr>
            <a:grpSpLocks/>
          </p:cNvGrpSpPr>
          <p:nvPr/>
        </p:nvGrpSpPr>
        <p:grpSpPr>
          <a:xfrm>
            <a:off x="5217253" y="1259557"/>
            <a:ext cx="4495481" cy="1440161"/>
            <a:chOff x="5465188" y="5292005"/>
            <a:chExt cx="4495481" cy="1800201"/>
          </a:xfrm>
        </p:grpSpPr>
        <p:grpSp>
          <p:nvGrpSpPr>
            <p:cNvPr id="9" name="Gruppieren 8"/>
            <p:cNvGrpSpPr/>
            <p:nvPr/>
          </p:nvGrpSpPr>
          <p:grpSpPr>
            <a:xfrm>
              <a:off x="5465188" y="5292005"/>
              <a:ext cx="4495481" cy="1800201"/>
              <a:chOff x="5465188" y="5292005"/>
              <a:chExt cx="4495481" cy="1800201"/>
            </a:xfrm>
          </p:grpSpPr>
          <p:cxnSp>
            <p:nvCxnSpPr>
              <p:cNvPr id="22" name="Gerade Verbindung 21"/>
              <p:cNvCxnSpPr/>
              <p:nvPr/>
            </p:nvCxnSpPr>
            <p:spPr>
              <a:xfrm>
                <a:off x="5472360" y="6300117"/>
                <a:ext cx="448830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22"/>
              <p:cNvCxnSpPr/>
              <p:nvPr/>
            </p:nvCxnSpPr>
            <p:spPr>
              <a:xfrm flipV="1">
                <a:off x="5624760" y="5580038"/>
                <a:ext cx="0" cy="1512168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 Box 331"/>
              <p:cNvSpPr txBox="1">
                <a:spLocks noChangeArrowheads="1"/>
              </p:cNvSpPr>
              <p:nvPr/>
            </p:nvSpPr>
            <p:spPr bwMode="auto">
              <a:xfrm>
                <a:off x="5465188" y="5292005"/>
                <a:ext cx="1357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000" rIns="180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 dirty="0">
                    <a:latin typeface="+mn-lt"/>
                    <a:sym typeface="Math1" charset="0"/>
                  </a:rPr>
                  <a:t>x</a:t>
                </a:r>
                <a:endParaRPr lang="en-US" sz="1800" dirty="0">
                  <a:latin typeface="+mn-lt"/>
                </a:endParaRPr>
              </a:p>
            </p:txBody>
          </p:sp>
          <p:sp>
            <p:nvSpPr>
              <p:cNvPr id="25" name="Text Box 331"/>
              <p:cNvSpPr txBox="1">
                <a:spLocks noChangeArrowheads="1"/>
              </p:cNvSpPr>
              <p:nvPr/>
            </p:nvSpPr>
            <p:spPr bwMode="auto">
              <a:xfrm>
                <a:off x="9829739" y="6228109"/>
                <a:ext cx="12612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000" rIns="180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 dirty="0" smtClean="0">
                    <a:latin typeface="+mn-lt"/>
                    <a:sym typeface="Math1" charset="0"/>
                  </a:rPr>
                  <a:t>s</a:t>
                </a:r>
                <a:endParaRPr lang="en-US" sz="1800" dirty="0">
                  <a:latin typeface="+mn-lt"/>
                </a:endParaRPr>
              </a:p>
            </p:txBody>
          </p:sp>
        </p:grpSp>
        <p:grpSp>
          <p:nvGrpSpPr>
            <p:cNvPr id="10" name="Gruppieren 9"/>
            <p:cNvGrpSpPr/>
            <p:nvPr/>
          </p:nvGrpSpPr>
          <p:grpSpPr>
            <a:xfrm>
              <a:off x="5760391" y="5580037"/>
              <a:ext cx="3984254" cy="1440160"/>
              <a:chOff x="5976415" y="5580037"/>
              <a:chExt cx="3984254" cy="1440160"/>
            </a:xfrm>
          </p:grpSpPr>
          <p:sp>
            <p:nvSpPr>
              <p:cNvPr id="11" name="Rechteck 10"/>
              <p:cNvSpPr/>
              <p:nvPr/>
            </p:nvSpPr>
            <p:spPr>
              <a:xfrm>
                <a:off x="7391139" y="5580037"/>
                <a:ext cx="291059" cy="1440160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" name="Gerade Verbindung mit Pfeil 11"/>
              <p:cNvCxnSpPr/>
              <p:nvPr/>
            </p:nvCxnSpPr>
            <p:spPr>
              <a:xfrm>
                <a:off x="5976415" y="5868070"/>
                <a:ext cx="1566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mit Pfeil 12"/>
              <p:cNvCxnSpPr/>
              <p:nvPr/>
            </p:nvCxnSpPr>
            <p:spPr>
              <a:xfrm>
                <a:off x="5976415" y="6084093"/>
                <a:ext cx="1566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mit Pfeil 13"/>
              <p:cNvCxnSpPr/>
              <p:nvPr/>
            </p:nvCxnSpPr>
            <p:spPr>
              <a:xfrm>
                <a:off x="5976415" y="6300117"/>
                <a:ext cx="1566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mit Pfeil 14"/>
              <p:cNvCxnSpPr/>
              <p:nvPr/>
            </p:nvCxnSpPr>
            <p:spPr>
              <a:xfrm>
                <a:off x="5976415" y="6516141"/>
                <a:ext cx="1566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mit Pfeil 15"/>
              <p:cNvCxnSpPr/>
              <p:nvPr/>
            </p:nvCxnSpPr>
            <p:spPr>
              <a:xfrm>
                <a:off x="5976415" y="6732165"/>
                <a:ext cx="1566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mit Pfeil 16"/>
              <p:cNvCxnSpPr/>
              <p:nvPr/>
            </p:nvCxnSpPr>
            <p:spPr>
              <a:xfrm>
                <a:off x="7542415" y="5868070"/>
                <a:ext cx="2418254" cy="60344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mit Pfeil 17"/>
              <p:cNvCxnSpPr/>
              <p:nvPr/>
            </p:nvCxnSpPr>
            <p:spPr>
              <a:xfrm flipV="1">
                <a:off x="7529726" y="6128726"/>
                <a:ext cx="2430943" cy="60344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mit Pfeil 18"/>
              <p:cNvCxnSpPr/>
              <p:nvPr/>
            </p:nvCxnSpPr>
            <p:spPr>
              <a:xfrm>
                <a:off x="7542415" y="6084093"/>
                <a:ext cx="2418254" cy="30172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mit Pfeil 19"/>
              <p:cNvCxnSpPr/>
              <p:nvPr/>
            </p:nvCxnSpPr>
            <p:spPr>
              <a:xfrm flipV="1">
                <a:off x="7535309" y="6214421"/>
                <a:ext cx="2425360" cy="3017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mit Pfeil 20"/>
              <p:cNvCxnSpPr/>
              <p:nvPr/>
            </p:nvCxnSpPr>
            <p:spPr>
              <a:xfrm>
                <a:off x="7529726" y="6300117"/>
                <a:ext cx="2430943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710148"/>
              </p:ext>
            </p:extLst>
          </p:nvPr>
        </p:nvGraphicFramePr>
        <p:xfrm>
          <a:off x="3528144" y="3909375"/>
          <a:ext cx="46990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Equation" r:id="rId3" imgW="304560" imgH="457200" progId="Equation.3">
                  <p:embed/>
                </p:oleObj>
              </mc:Choice>
              <mc:Fallback>
                <p:oleObj name="Equation" r:id="rId3" imgW="304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8144" y="3909375"/>
                        <a:ext cx="469900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Gerade Verbindung 27"/>
          <p:cNvCxnSpPr/>
          <p:nvPr/>
        </p:nvCxnSpPr>
        <p:spPr>
          <a:xfrm>
            <a:off x="5616376" y="5508029"/>
            <a:ext cx="4028488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V="1">
            <a:off x="7560592" y="3995861"/>
            <a:ext cx="0" cy="2952328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331"/>
          <p:cNvSpPr txBox="1">
            <a:spLocks noChangeArrowheads="1"/>
          </p:cNvSpPr>
          <p:nvPr/>
        </p:nvSpPr>
        <p:spPr bwMode="auto">
          <a:xfrm>
            <a:off x="9564603" y="5508029"/>
            <a:ext cx="135738" cy="3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8000" rIns="18000" bIns="18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+mn-lt"/>
                <a:sym typeface="Math1" charset="0"/>
              </a:rPr>
              <a:t>x</a:t>
            </a:r>
            <a:endParaRPr lang="en-US" sz="1800" dirty="0">
              <a:latin typeface="+mn-lt"/>
            </a:endParaRPr>
          </a:p>
        </p:txBody>
      </p:sp>
      <p:sp>
        <p:nvSpPr>
          <p:cNvPr id="39" name="Text Box 331"/>
          <p:cNvSpPr txBox="1">
            <a:spLocks noChangeArrowheads="1"/>
          </p:cNvSpPr>
          <p:nvPr/>
        </p:nvSpPr>
        <p:spPr bwMode="auto">
          <a:xfrm>
            <a:off x="7330383" y="3839186"/>
            <a:ext cx="199217" cy="3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8000" rIns="18000" bIns="18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+mn-lt"/>
                <a:sym typeface="Math1" charset="0"/>
              </a:rPr>
              <a:t>x’</a:t>
            </a:r>
            <a:endParaRPr lang="en-US" sz="1800" dirty="0">
              <a:latin typeface="+mn-lt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8440687" y="1043533"/>
            <a:ext cx="1424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focal point</a:t>
            </a:r>
            <a:endParaRPr lang="de-DE" sz="1600" dirty="0"/>
          </a:p>
        </p:txBody>
      </p:sp>
      <p:cxnSp>
        <p:nvCxnSpPr>
          <p:cNvPr id="42" name="Gerade Verbindung mit Pfeil 41"/>
          <p:cNvCxnSpPr>
            <a:stCxn id="40" idx="2"/>
          </p:cNvCxnSpPr>
          <p:nvPr/>
        </p:nvCxnSpPr>
        <p:spPr>
          <a:xfrm flipH="1">
            <a:off x="8928744" y="1382087"/>
            <a:ext cx="224024" cy="57969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/>
        </p:nvCxnSpPr>
        <p:spPr>
          <a:xfrm>
            <a:off x="6036009" y="1489983"/>
            <a:ext cx="0" cy="1152128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/>
        </p:nvCxnSpPr>
        <p:spPr>
          <a:xfrm>
            <a:off x="8806193" y="1489983"/>
            <a:ext cx="0" cy="1152128"/>
          </a:xfrm>
          <a:prstGeom prst="line">
            <a:avLst/>
          </a:prstGeom>
          <a:ln w="254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>
          <a:xfrm>
            <a:off x="7992640" y="1489983"/>
            <a:ext cx="0" cy="1152128"/>
          </a:xfrm>
          <a:prstGeom prst="line">
            <a:avLst/>
          </a:prstGeom>
          <a:ln w="25400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llipse 46"/>
          <p:cNvSpPr>
            <a:spLocks noChangeAspect="1"/>
          </p:cNvSpPr>
          <p:nvPr/>
        </p:nvSpPr>
        <p:spPr>
          <a:xfrm>
            <a:off x="7510186" y="5458042"/>
            <a:ext cx="100811" cy="100811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9" name="Gruppieren 78"/>
          <p:cNvGrpSpPr/>
          <p:nvPr/>
        </p:nvGrpSpPr>
        <p:grpSpPr>
          <a:xfrm>
            <a:off x="6036009" y="5454875"/>
            <a:ext cx="3036751" cy="106308"/>
            <a:chOff x="6036009" y="5454875"/>
            <a:chExt cx="3036751" cy="106308"/>
          </a:xfrm>
        </p:grpSpPr>
        <p:sp>
          <p:nvSpPr>
            <p:cNvPr id="45" name="Ellipse 44"/>
            <p:cNvSpPr>
              <a:spLocks noChangeAspect="1"/>
            </p:cNvSpPr>
            <p:nvPr/>
          </p:nvSpPr>
          <p:spPr>
            <a:xfrm>
              <a:off x="6036009" y="5460372"/>
              <a:ext cx="100811" cy="10081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Ellipse 45"/>
            <p:cNvSpPr>
              <a:spLocks noChangeAspect="1"/>
            </p:cNvSpPr>
            <p:nvPr/>
          </p:nvSpPr>
          <p:spPr>
            <a:xfrm>
              <a:off x="6760754" y="5458042"/>
              <a:ext cx="100811" cy="10081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Ellipse 47"/>
            <p:cNvSpPr>
              <a:spLocks noChangeAspect="1"/>
            </p:cNvSpPr>
            <p:nvPr/>
          </p:nvSpPr>
          <p:spPr>
            <a:xfrm flipH="1">
              <a:off x="8247204" y="5457205"/>
              <a:ext cx="100811" cy="10081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Ellipse 48"/>
            <p:cNvSpPr>
              <a:spLocks noChangeAspect="1"/>
            </p:cNvSpPr>
            <p:nvPr/>
          </p:nvSpPr>
          <p:spPr>
            <a:xfrm flipH="1">
              <a:off x="8971949" y="5454875"/>
              <a:ext cx="100811" cy="10081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Ellipse 62"/>
            <p:cNvSpPr>
              <a:spLocks noChangeAspect="1"/>
            </p:cNvSpPr>
            <p:nvPr/>
          </p:nvSpPr>
          <p:spPr>
            <a:xfrm rot="10800000">
              <a:off x="7508910" y="5457887"/>
              <a:ext cx="100811" cy="10081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7" name="Gruppieren 76"/>
          <p:cNvGrpSpPr/>
          <p:nvPr/>
        </p:nvGrpSpPr>
        <p:grpSpPr>
          <a:xfrm>
            <a:off x="6421513" y="4615812"/>
            <a:ext cx="2302532" cy="1785116"/>
            <a:chOff x="6421513" y="4615812"/>
            <a:chExt cx="2302532" cy="1785116"/>
          </a:xfrm>
        </p:grpSpPr>
        <p:sp>
          <p:nvSpPr>
            <p:cNvPr id="54" name="Ellipse 53"/>
            <p:cNvSpPr>
              <a:spLocks/>
            </p:cNvSpPr>
            <p:nvPr/>
          </p:nvSpPr>
          <p:spPr>
            <a:xfrm flipH="1">
              <a:off x="8074208" y="5903419"/>
              <a:ext cx="100800" cy="100811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Ellipse 54"/>
            <p:cNvSpPr>
              <a:spLocks/>
            </p:cNvSpPr>
            <p:nvPr/>
          </p:nvSpPr>
          <p:spPr>
            <a:xfrm flipH="1">
              <a:off x="8623245" y="6300117"/>
              <a:ext cx="100800" cy="100811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Ellipse 63"/>
            <p:cNvSpPr>
              <a:spLocks/>
            </p:cNvSpPr>
            <p:nvPr/>
          </p:nvSpPr>
          <p:spPr>
            <a:xfrm rot="10800000" flipH="1">
              <a:off x="6970550" y="5012510"/>
              <a:ext cx="100800" cy="100811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Ellipse 64"/>
            <p:cNvSpPr>
              <a:spLocks/>
            </p:cNvSpPr>
            <p:nvPr/>
          </p:nvSpPr>
          <p:spPr>
            <a:xfrm rot="10800000" flipH="1">
              <a:off x="6421513" y="4615812"/>
              <a:ext cx="100800" cy="100811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8" name="Gruppieren 77"/>
          <p:cNvGrpSpPr/>
          <p:nvPr/>
        </p:nvGrpSpPr>
        <p:grpSpPr>
          <a:xfrm>
            <a:off x="7510659" y="4608759"/>
            <a:ext cx="108603" cy="1798452"/>
            <a:chOff x="7510659" y="4608759"/>
            <a:chExt cx="108603" cy="1798452"/>
          </a:xfrm>
        </p:grpSpPr>
        <p:sp>
          <p:nvSpPr>
            <p:cNvPr id="56" name="Ellipse 55"/>
            <p:cNvSpPr>
              <a:spLocks noChangeAspect="1"/>
            </p:cNvSpPr>
            <p:nvPr/>
          </p:nvSpPr>
          <p:spPr>
            <a:xfrm flipH="1">
              <a:off x="7518451" y="5902648"/>
              <a:ext cx="100811" cy="100811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Ellipse 56"/>
            <p:cNvSpPr>
              <a:spLocks noChangeAspect="1"/>
            </p:cNvSpPr>
            <p:nvPr/>
          </p:nvSpPr>
          <p:spPr>
            <a:xfrm flipH="1">
              <a:off x="7518336" y="6306400"/>
              <a:ext cx="100811" cy="100811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Ellipse 65"/>
            <p:cNvSpPr>
              <a:spLocks noChangeAspect="1"/>
            </p:cNvSpPr>
            <p:nvPr/>
          </p:nvSpPr>
          <p:spPr>
            <a:xfrm flipH="1">
              <a:off x="7510774" y="4608759"/>
              <a:ext cx="100811" cy="100811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Ellipse 66"/>
            <p:cNvSpPr>
              <a:spLocks noChangeAspect="1"/>
            </p:cNvSpPr>
            <p:nvPr/>
          </p:nvSpPr>
          <p:spPr>
            <a:xfrm flipH="1">
              <a:off x="7510659" y="5012511"/>
              <a:ext cx="100811" cy="100811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68" name="Gerade Verbindung 67"/>
          <p:cNvCxnSpPr/>
          <p:nvPr/>
        </p:nvCxnSpPr>
        <p:spPr>
          <a:xfrm>
            <a:off x="9360792" y="1489983"/>
            <a:ext cx="0" cy="1152128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uppieren 71"/>
          <p:cNvGrpSpPr/>
          <p:nvPr/>
        </p:nvGrpSpPr>
        <p:grpSpPr>
          <a:xfrm flipH="1">
            <a:off x="7003382" y="4615812"/>
            <a:ext cx="1122025" cy="1785116"/>
            <a:chOff x="6320512" y="4615812"/>
            <a:chExt cx="1122025" cy="1785116"/>
          </a:xfrm>
        </p:grpSpPr>
        <p:sp>
          <p:nvSpPr>
            <p:cNvPr id="73" name="Ellipse 72"/>
            <p:cNvSpPr>
              <a:spLocks/>
            </p:cNvSpPr>
            <p:nvPr/>
          </p:nvSpPr>
          <p:spPr>
            <a:xfrm>
              <a:off x="7101202" y="5903419"/>
              <a:ext cx="100800" cy="10081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Ellipse 73"/>
            <p:cNvSpPr>
              <a:spLocks/>
            </p:cNvSpPr>
            <p:nvPr/>
          </p:nvSpPr>
          <p:spPr>
            <a:xfrm>
              <a:off x="7341737" y="6300117"/>
              <a:ext cx="100800" cy="10081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Ellipse 74"/>
            <p:cNvSpPr>
              <a:spLocks/>
            </p:cNvSpPr>
            <p:nvPr/>
          </p:nvSpPr>
          <p:spPr>
            <a:xfrm rot="10800000">
              <a:off x="6561047" y="5012510"/>
              <a:ext cx="100800" cy="10081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Ellipse 75"/>
            <p:cNvSpPr>
              <a:spLocks/>
            </p:cNvSpPr>
            <p:nvPr/>
          </p:nvSpPr>
          <p:spPr>
            <a:xfrm rot="10800000">
              <a:off x="6320512" y="4615812"/>
              <a:ext cx="100800" cy="10081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80" name="Gerade Verbindung 79"/>
          <p:cNvCxnSpPr>
            <a:cxnSpLocks noChangeAspect="1"/>
          </p:cNvCxnSpPr>
          <p:nvPr/>
        </p:nvCxnSpPr>
        <p:spPr>
          <a:xfrm flipH="1">
            <a:off x="6889598" y="4332167"/>
            <a:ext cx="1380691" cy="2285213"/>
          </a:xfrm>
          <a:prstGeom prst="line">
            <a:avLst/>
          </a:prstGeom>
          <a:ln w="127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84"/>
          <p:cNvCxnSpPr>
            <a:cxnSpLocks noChangeAspect="1"/>
          </p:cNvCxnSpPr>
          <p:nvPr/>
        </p:nvCxnSpPr>
        <p:spPr>
          <a:xfrm flipH="1" flipV="1">
            <a:off x="6217708" y="4471574"/>
            <a:ext cx="2710119" cy="2084365"/>
          </a:xfrm>
          <a:prstGeom prst="line">
            <a:avLst/>
          </a:prstGeom>
          <a:ln w="12700">
            <a:solidFill>
              <a:srgbClr val="CC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 Box 331"/>
          <p:cNvSpPr txBox="1">
            <a:spLocks noChangeArrowheads="1"/>
          </p:cNvSpPr>
          <p:nvPr/>
        </p:nvSpPr>
        <p:spPr bwMode="auto">
          <a:xfrm flipH="1">
            <a:off x="6931374" y="1235940"/>
            <a:ext cx="268786" cy="28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8000" rIns="18000" bIns="18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+mn-lt"/>
              </a:rPr>
              <a:t>QF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511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Quadrupole Effect Quantitatively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Consider thin quadrupole at s = 0</a:t>
            </a:r>
          </a:p>
          <a:p>
            <a:r>
              <a:rPr lang="en-US" dirty="0" smtClean="0"/>
              <a:t>Input vector (just in front of quad)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Output vector (just behind quad)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same position x</a:t>
            </a:r>
            <a:r>
              <a:rPr lang="en-US" baseline="-25000" dirty="0" smtClean="0"/>
              <a:t>1</a:t>
            </a:r>
            <a:r>
              <a:rPr lang="en-US" dirty="0" smtClean="0"/>
              <a:t> (thin quad)</a:t>
            </a:r>
          </a:p>
          <a:p>
            <a:pPr lvl="1"/>
            <a:r>
              <a:rPr lang="en-US" dirty="0" smtClean="0"/>
              <a:t>angle of trajectory: -x</a:t>
            </a:r>
            <a:r>
              <a:rPr lang="en-US" baseline="-25000" dirty="0" smtClean="0"/>
              <a:t>1</a:t>
            </a:r>
            <a:r>
              <a:rPr lang="en-US" dirty="0" smtClean="0"/>
              <a:t>/f   (x</a:t>
            </a:r>
            <a:r>
              <a:rPr lang="en-US" baseline="-25000" dirty="0" smtClean="0"/>
              <a:t>1</a:t>
            </a:r>
            <a:r>
              <a:rPr lang="en-US" dirty="0" smtClean="0"/>
              <a:t>&lt;&lt; f)</a:t>
            </a:r>
          </a:p>
          <a:p>
            <a:r>
              <a:rPr lang="en-US" dirty="0" smtClean="0"/>
              <a:t>Vector downstream of quad at 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angle fixed in </a:t>
            </a:r>
            <a:r>
              <a:rPr lang="en-US" b="1" dirty="0" smtClean="0">
                <a:solidFill>
                  <a:srgbClr val="FF0000"/>
                </a:solidFill>
              </a:rPr>
              <a:t>drift space</a:t>
            </a:r>
          </a:p>
          <a:p>
            <a:pPr lvl="1"/>
            <a:r>
              <a:rPr lang="en-US" dirty="0" smtClean="0"/>
              <a:t>position change linear in s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29</a:t>
            </a:fld>
            <a:endParaRPr lang="de-DE"/>
          </a:p>
        </p:txBody>
      </p:sp>
      <p:graphicFrame>
        <p:nvGraphicFramePr>
          <p:cNvPr id="44" name="Objek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968601"/>
              </p:ext>
            </p:extLst>
          </p:nvPr>
        </p:nvGraphicFramePr>
        <p:xfrm>
          <a:off x="741363" y="2016125"/>
          <a:ext cx="1271587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" name="Equation" r:id="rId3" imgW="825480" imgH="469800" progId="Equation.3">
                  <p:embed/>
                </p:oleObj>
              </mc:Choice>
              <mc:Fallback>
                <p:oleObj name="Equation" r:id="rId3" imgW="825480" imgH="469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2016125"/>
                        <a:ext cx="1271587" cy="727075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k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370425"/>
              </p:ext>
            </p:extLst>
          </p:nvPr>
        </p:nvGraphicFramePr>
        <p:xfrm>
          <a:off x="719138" y="3359150"/>
          <a:ext cx="174148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" name="Equation" r:id="rId5" imgW="1130040" imgH="482400" progId="Equation.3">
                  <p:embed/>
                </p:oleObj>
              </mc:Choice>
              <mc:Fallback>
                <p:oleObj name="Equation" r:id="rId5" imgW="1130040" imgH="482400" progId="Equation.3">
                  <p:embed/>
                  <p:pic>
                    <p:nvPicPr>
                      <p:cNvPr id="0" name="Objek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3359150"/>
                        <a:ext cx="1741487" cy="746125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k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151518"/>
              </p:ext>
            </p:extLst>
          </p:nvPr>
        </p:nvGraphicFramePr>
        <p:xfrm>
          <a:off x="741363" y="5501034"/>
          <a:ext cx="285591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" name="Equation" r:id="rId7" imgW="1854000" imgH="469800" progId="Equation.3">
                  <p:embed/>
                </p:oleObj>
              </mc:Choice>
              <mc:Fallback>
                <p:oleObj name="Equation" r:id="rId7" imgW="1854000" imgH="469800" progId="Equation.3">
                  <p:embed/>
                  <p:pic>
                    <p:nvPicPr>
                      <p:cNvPr id="0" name="Objek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5501034"/>
                        <a:ext cx="2855912" cy="727075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" name="Gruppieren 52"/>
          <p:cNvGrpSpPr/>
          <p:nvPr/>
        </p:nvGrpSpPr>
        <p:grpSpPr>
          <a:xfrm>
            <a:off x="5367398" y="2108787"/>
            <a:ext cx="4488309" cy="3471250"/>
            <a:chOff x="5367398" y="1308449"/>
            <a:chExt cx="4488309" cy="1735625"/>
          </a:xfrm>
        </p:grpSpPr>
        <p:grpSp>
          <p:nvGrpSpPr>
            <p:cNvPr id="26" name="Gruppieren 25"/>
            <p:cNvGrpSpPr>
              <a:grpSpLocks/>
            </p:cNvGrpSpPr>
            <p:nvPr/>
          </p:nvGrpSpPr>
          <p:grpSpPr>
            <a:xfrm>
              <a:off x="5367398" y="1308449"/>
              <a:ext cx="4488309" cy="1599727"/>
              <a:chOff x="5472360" y="5263111"/>
              <a:chExt cx="4488309" cy="1999658"/>
            </a:xfrm>
          </p:grpSpPr>
          <p:grpSp>
            <p:nvGrpSpPr>
              <p:cNvPr id="27" name="Gruppieren 26"/>
              <p:cNvGrpSpPr/>
              <p:nvPr/>
            </p:nvGrpSpPr>
            <p:grpSpPr>
              <a:xfrm>
                <a:off x="5472360" y="5263111"/>
                <a:ext cx="4488309" cy="1999658"/>
                <a:chOff x="5472360" y="5263111"/>
                <a:chExt cx="4488309" cy="1999658"/>
              </a:xfrm>
            </p:grpSpPr>
            <p:cxnSp>
              <p:nvCxnSpPr>
                <p:cNvPr id="40" name="Gerade Verbindung 39"/>
                <p:cNvCxnSpPr/>
                <p:nvPr/>
              </p:nvCxnSpPr>
              <p:spPr>
                <a:xfrm>
                  <a:off x="5472360" y="6300117"/>
                  <a:ext cx="448830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 Verbindung 40"/>
                <p:cNvCxnSpPr/>
                <p:nvPr/>
              </p:nvCxnSpPr>
              <p:spPr>
                <a:xfrm flipV="1">
                  <a:off x="7283912" y="5433044"/>
                  <a:ext cx="0" cy="18297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 Box 331"/>
                <p:cNvSpPr txBox="1">
                  <a:spLocks noChangeArrowheads="1"/>
                </p:cNvSpPr>
                <p:nvPr/>
              </p:nvSpPr>
              <p:spPr bwMode="auto">
                <a:xfrm>
                  <a:off x="7107131" y="5263111"/>
                  <a:ext cx="135739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18000" rIns="18000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sz="1800" dirty="0">
                      <a:latin typeface="+mn-lt"/>
                      <a:sym typeface="Math1" charset="0"/>
                    </a:rPr>
                    <a:t>x</a:t>
                  </a:r>
                  <a:endParaRPr lang="en-US" sz="1800" dirty="0">
                    <a:latin typeface="+mn-lt"/>
                  </a:endParaRPr>
                </a:p>
              </p:txBody>
            </p:sp>
            <p:sp>
              <p:nvSpPr>
                <p:cNvPr id="43" name="Text Box 331"/>
                <p:cNvSpPr txBox="1">
                  <a:spLocks noChangeArrowheads="1"/>
                </p:cNvSpPr>
                <p:nvPr/>
              </p:nvSpPr>
              <p:spPr bwMode="auto">
                <a:xfrm>
                  <a:off x="9829739" y="6268406"/>
                  <a:ext cx="12612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18000" rIns="18000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sz="1800" dirty="0" smtClean="0">
                      <a:latin typeface="+mn-lt"/>
                      <a:sym typeface="Math1" charset="0"/>
                    </a:rPr>
                    <a:t>s</a:t>
                  </a:r>
                  <a:endParaRPr lang="en-US" sz="1800" dirty="0">
                    <a:latin typeface="+mn-lt"/>
                  </a:endParaRPr>
                </a:p>
              </p:txBody>
            </p:sp>
          </p:grpSp>
          <p:grpSp>
            <p:nvGrpSpPr>
              <p:cNvPr id="28" name="Gruppieren 27"/>
              <p:cNvGrpSpPr/>
              <p:nvPr/>
            </p:nvGrpSpPr>
            <p:grpSpPr>
              <a:xfrm>
                <a:off x="5760391" y="5580037"/>
                <a:ext cx="3984254" cy="1440160"/>
                <a:chOff x="5976415" y="5580037"/>
                <a:chExt cx="3984254" cy="1440160"/>
              </a:xfrm>
            </p:grpSpPr>
            <p:sp>
              <p:nvSpPr>
                <p:cNvPr id="29" name="Rechteck 28"/>
                <p:cNvSpPr/>
                <p:nvPr/>
              </p:nvSpPr>
              <p:spPr>
                <a:xfrm>
                  <a:off x="7470065" y="5580037"/>
                  <a:ext cx="76645" cy="1440160"/>
                </a:xfrm>
                <a:prstGeom prst="rect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0" name="Gerade Verbindung mit Pfeil 29"/>
                <p:cNvCxnSpPr/>
                <p:nvPr/>
              </p:nvCxnSpPr>
              <p:spPr>
                <a:xfrm>
                  <a:off x="5976415" y="5868070"/>
                  <a:ext cx="156600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Gerade Verbindung mit Pfeil 30"/>
                <p:cNvCxnSpPr/>
                <p:nvPr/>
              </p:nvCxnSpPr>
              <p:spPr>
                <a:xfrm>
                  <a:off x="5976415" y="6084093"/>
                  <a:ext cx="156600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Gerade Verbindung mit Pfeil 31"/>
                <p:cNvCxnSpPr/>
                <p:nvPr/>
              </p:nvCxnSpPr>
              <p:spPr>
                <a:xfrm>
                  <a:off x="5976415" y="6300117"/>
                  <a:ext cx="156600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Gerade Verbindung mit Pfeil 32"/>
                <p:cNvCxnSpPr/>
                <p:nvPr/>
              </p:nvCxnSpPr>
              <p:spPr>
                <a:xfrm>
                  <a:off x="5976415" y="6516141"/>
                  <a:ext cx="156600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Gerade Verbindung mit Pfeil 33"/>
                <p:cNvCxnSpPr/>
                <p:nvPr/>
              </p:nvCxnSpPr>
              <p:spPr>
                <a:xfrm>
                  <a:off x="5976415" y="6732165"/>
                  <a:ext cx="156600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Gerade Verbindung mit Pfeil 34"/>
                <p:cNvCxnSpPr/>
                <p:nvPr/>
              </p:nvCxnSpPr>
              <p:spPr>
                <a:xfrm>
                  <a:off x="7542415" y="5868070"/>
                  <a:ext cx="2418254" cy="603441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Gerade Verbindung mit Pfeil 35"/>
                <p:cNvCxnSpPr/>
                <p:nvPr/>
              </p:nvCxnSpPr>
              <p:spPr>
                <a:xfrm flipV="1">
                  <a:off x="7529726" y="6128726"/>
                  <a:ext cx="2430943" cy="60344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Gerade Verbindung mit Pfeil 36"/>
                <p:cNvCxnSpPr/>
                <p:nvPr/>
              </p:nvCxnSpPr>
              <p:spPr>
                <a:xfrm>
                  <a:off x="7542415" y="6084093"/>
                  <a:ext cx="2418254" cy="301721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Gerade Verbindung mit Pfeil 37"/>
                <p:cNvCxnSpPr/>
                <p:nvPr/>
              </p:nvCxnSpPr>
              <p:spPr>
                <a:xfrm flipV="1">
                  <a:off x="7535309" y="6214421"/>
                  <a:ext cx="2425360" cy="30172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Gerade Verbindung mit Pfeil 38"/>
                <p:cNvCxnSpPr/>
                <p:nvPr/>
              </p:nvCxnSpPr>
              <p:spPr>
                <a:xfrm>
                  <a:off x="7529726" y="6300117"/>
                  <a:ext cx="2430943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8" name="Gerade Verbindung mit Pfeil 47"/>
            <p:cNvCxnSpPr/>
            <p:nvPr/>
          </p:nvCxnSpPr>
          <p:spPr>
            <a:xfrm>
              <a:off x="7187401" y="2843733"/>
              <a:ext cx="1756789" cy="0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arrow" w="sm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/>
          </p:nvCxnSpPr>
          <p:spPr>
            <a:xfrm>
              <a:off x="8944190" y="1513359"/>
              <a:ext cx="0" cy="1429553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 Box 331"/>
            <p:cNvSpPr txBox="1">
              <a:spLocks noChangeArrowheads="1"/>
            </p:cNvSpPr>
            <p:nvPr/>
          </p:nvSpPr>
          <p:spPr bwMode="auto">
            <a:xfrm>
              <a:off x="7992640" y="2674742"/>
              <a:ext cx="1068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r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sym typeface="Math1" charset="0"/>
                </a:rPr>
                <a:t>f</a:t>
              </a:r>
              <a:endPara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17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Experimenters wishes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6720" y="5580037"/>
            <a:ext cx="9525240" cy="1368152"/>
          </a:xfrm>
        </p:spPr>
        <p:txBody>
          <a:bodyPr/>
          <a:lstStyle/>
          <a:p>
            <a:r>
              <a:rPr lang="en-US" sz="2000" dirty="0" smtClean="0"/>
              <a:t>What are thes</a:t>
            </a:r>
            <a:r>
              <a:rPr lang="en-US" sz="2000" dirty="0"/>
              <a:t>e</a:t>
            </a:r>
            <a:r>
              <a:rPr lang="en-US" sz="2000" dirty="0" smtClean="0"/>
              <a:t> fancy symbols here about: p, Au, N, Ni ?</a:t>
            </a:r>
          </a:p>
          <a:p>
            <a:r>
              <a:rPr lang="en-US" sz="2000" dirty="0" smtClean="0"/>
              <a:t>What do these funny numbers mean: 3.6MeV/u, 300-1000MeV/u, 1e8/spill ?</a:t>
            </a:r>
          </a:p>
          <a:p>
            <a:r>
              <a:rPr lang="en-US" sz="2000" dirty="0" smtClean="0"/>
              <a:t>What do our accelerators have to do with all this?</a:t>
            </a: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3</a:t>
            </a:fld>
            <a:endParaRPr lang="de-DE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2" t="10999" r="15971" b="30025"/>
          <a:stretch/>
        </p:blipFill>
        <p:spPr bwMode="auto">
          <a:xfrm>
            <a:off x="143768" y="932842"/>
            <a:ext cx="9792842" cy="43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43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Formalism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Matrices and vectors</a:t>
            </a:r>
          </a:p>
          <a:p>
            <a:pPr lvl="1"/>
            <a:r>
              <a:rPr lang="en-US" dirty="0" smtClean="0"/>
              <a:t>mathematical structures with a very powerful calculus (linear algebra)</a:t>
            </a:r>
          </a:p>
          <a:p>
            <a:pPr lvl="1"/>
            <a:r>
              <a:rPr lang="en-US" dirty="0" smtClean="0"/>
              <a:t>easily implemented in computer programs</a:t>
            </a:r>
          </a:p>
          <a:p>
            <a:pPr lvl="1"/>
            <a:r>
              <a:rPr lang="en-US" dirty="0" smtClean="0"/>
              <a:t>very convenient for representing particle transport through accelerators with linear forces</a:t>
            </a:r>
          </a:p>
          <a:p>
            <a:pPr lvl="1"/>
            <a:r>
              <a:rPr lang="en-US" dirty="0" smtClean="0"/>
              <a:t>takes some time getting used to it...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30</a:t>
            </a:fld>
            <a:endParaRPr lang="de-DE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53358"/>
              </p:ext>
            </p:extLst>
          </p:nvPr>
        </p:nvGraphicFramePr>
        <p:xfrm>
          <a:off x="6250138" y="2483693"/>
          <a:ext cx="267970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" name="Equation" r:id="rId3" imgW="1739880" imgH="457200" progId="Equation.3">
                  <p:embed/>
                </p:oleObj>
              </mc:Choice>
              <mc:Fallback>
                <p:oleObj name="Equation" r:id="rId3" imgW="1739880" imgH="457200" progId="Equation.3">
                  <p:embed/>
                  <p:pic>
                    <p:nvPicPr>
                      <p:cNvPr id="0" name="Objek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0138" y="2483693"/>
                        <a:ext cx="2679700" cy="706437"/>
                      </a:xfrm>
                      <a:prstGeom prst="rect">
                        <a:avLst/>
                      </a:prstGeom>
                      <a:solidFill>
                        <a:srgbClr val="F7964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6113824" y="1300207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Multiplication rules for matrices and vectors </a:t>
            </a:r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6113824" y="2095507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Matrix · Vector = Vector</a:t>
            </a:r>
            <a:endParaRPr lang="de-DE" dirty="0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134297"/>
              </p:ext>
            </p:extLst>
          </p:nvPr>
        </p:nvGraphicFramePr>
        <p:xfrm>
          <a:off x="5203182" y="3976688"/>
          <a:ext cx="4773613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2" name="Equation" r:id="rId5" imgW="3098520" imgH="482400" progId="Equation.3">
                  <p:embed/>
                </p:oleObj>
              </mc:Choice>
              <mc:Fallback>
                <p:oleObj name="Equation" r:id="rId5" imgW="30985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182" y="3976688"/>
                        <a:ext cx="4773613" cy="746125"/>
                      </a:xfrm>
                      <a:prstGeom prst="rect">
                        <a:avLst/>
                      </a:prstGeom>
                      <a:solidFill>
                        <a:srgbClr val="F7964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6113824" y="3607675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Matrix · Matrix = Matrix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5925269" y="5003973"/>
            <a:ext cx="3329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Multiplication not commutative...</a:t>
            </a:r>
            <a:endParaRPr lang="de-DE" dirty="0"/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333353"/>
              </p:ext>
            </p:extLst>
          </p:nvPr>
        </p:nvGraphicFramePr>
        <p:xfrm>
          <a:off x="6777982" y="5364013"/>
          <a:ext cx="1624012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3" name="Equation" r:id="rId7" imgW="1054080" imgH="215640" progId="Equation.3">
                  <p:embed/>
                </p:oleObj>
              </mc:Choice>
              <mc:Fallback>
                <p:oleObj name="Equation" r:id="rId7" imgW="1054080" imgH="215640" progId="Equation.3">
                  <p:embed/>
                  <p:pic>
                    <p:nvPicPr>
                      <p:cNvPr id="0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7982" y="5364013"/>
                        <a:ext cx="1624012" cy="334963"/>
                      </a:xfrm>
                      <a:prstGeom prst="rect">
                        <a:avLst/>
                      </a:prstGeom>
                      <a:solidFill>
                        <a:srgbClr val="F7964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6744019" y="6084093"/>
            <a:ext cx="1691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..but associative</a:t>
            </a:r>
            <a:endParaRPr lang="de-DE" dirty="0"/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665444"/>
              </p:ext>
            </p:extLst>
          </p:nvPr>
        </p:nvGraphicFramePr>
        <p:xfrm>
          <a:off x="6220770" y="6438900"/>
          <a:ext cx="273843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4" name="Equation" r:id="rId9" imgW="1777680" imgH="228600" progId="Equation.3">
                  <p:embed/>
                </p:oleObj>
              </mc:Choice>
              <mc:Fallback>
                <p:oleObj name="Equation" r:id="rId9" imgW="1777680" imgH="228600" progId="Equation.3">
                  <p:embed/>
                  <p:pic>
                    <p:nvPicPr>
                      <p:cNvPr id="0" name="Objek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0770" y="6438900"/>
                        <a:ext cx="2738437" cy="354013"/>
                      </a:xfrm>
                      <a:prstGeom prst="rect">
                        <a:avLst/>
                      </a:prstGeom>
                      <a:solidFill>
                        <a:srgbClr val="F7964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969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Quadrupoles and Drifts as Matrices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Effect of thin quadrupole with focal length f described by matrix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first row: position x is unchanged and does not depend on angle x’</a:t>
            </a:r>
          </a:p>
          <a:p>
            <a:pPr lvl="1"/>
            <a:r>
              <a:rPr lang="en-US" dirty="0" smtClean="0"/>
              <a:t>second row: quad changes angle x’ by amount proportional to position x</a:t>
            </a:r>
          </a:p>
          <a:p>
            <a:r>
              <a:rPr lang="en-US" dirty="0" smtClean="0"/>
              <a:t>Effect of drift space of length L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first row: position x changes by amount proportional to angle x’</a:t>
            </a:r>
          </a:p>
          <a:p>
            <a:pPr lvl="1"/>
            <a:r>
              <a:rPr lang="en-US" dirty="0" smtClean="0"/>
              <a:t>second row: angle unchanged</a:t>
            </a:r>
          </a:p>
          <a:p>
            <a:r>
              <a:rPr lang="en-US" dirty="0" smtClean="0"/>
              <a:t>Can be visualized in phase space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31</a:t>
            </a:fld>
            <a:endParaRPr lang="de-DE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903290"/>
              </p:ext>
            </p:extLst>
          </p:nvPr>
        </p:nvGraphicFramePr>
        <p:xfrm>
          <a:off x="671513" y="1889125"/>
          <a:ext cx="3875087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4" name="Equation" r:id="rId3" imgW="2514600" imgH="482400" progId="Equation.3">
                  <p:embed/>
                </p:oleObj>
              </mc:Choice>
              <mc:Fallback>
                <p:oleObj name="Equation" r:id="rId3" imgW="2514600" imgH="482400" progId="Equation.3">
                  <p:embed/>
                  <p:pic>
                    <p:nvPicPr>
                      <p:cNvPr id="0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1889125"/>
                        <a:ext cx="3875087" cy="747713"/>
                      </a:xfrm>
                      <a:prstGeom prst="rect">
                        <a:avLst/>
                      </a:prstGeom>
                      <a:solidFill>
                        <a:srgbClr val="F7964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k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987675"/>
              </p:ext>
            </p:extLst>
          </p:nvPr>
        </p:nvGraphicFramePr>
        <p:xfrm>
          <a:off x="742950" y="4544293"/>
          <a:ext cx="3541713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" name="Equation" r:id="rId5" imgW="2298600" imgH="482400" progId="Equation.3">
                  <p:embed/>
                </p:oleObj>
              </mc:Choice>
              <mc:Fallback>
                <p:oleObj name="Equation" r:id="rId5" imgW="2298600" imgH="482400" progId="Equation.3">
                  <p:embed/>
                  <p:pic>
                    <p:nvPicPr>
                      <p:cNvPr id="0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4544293"/>
                        <a:ext cx="3541713" cy="747712"/>
                      </a:xfrm>
                      <a:prstGeom prst="rect">
                        <a:avLst/>
                      </a:prstGeom>
                      <a:solidFill>
                        <a:srgbClr val="F7964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Gerade Verbindung 36"/>
          <p:cNvCxnSpPr/>
          <p:nvPr/>
        </p:nvCxnSpPr>
        <p:spPr>
          <a:xfrm>
            <a:off x="5616376" y="2699717"/>
            <a:ext cx="4028488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 flipV="1">
            <a:off x="7560592" y="1187549"/>
            <a:ext cx="0" cy="2592289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331"/>
          <p:cNvSpPr txBox="1">
            <a:spLocks noChangeArrowheads="1"/>
          </p:cNvSpPr>
          <p:nvPr/>
        </p:nvSpPr>
        <p:spPr bwMode="auto">
          <a:xfrm>
            <a:off x="9564603" y="2699717"/>
            <a:ext cx="135738" cy="3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8000" rIns="18000" bIns="18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+mn-lt"/>
                <a:sym typeface="Math1" charset="0"/>
              </a:rPr>
              <a:t>x</a:t>
            </a:r>
            <a:endParaRPr lang="en-US" sz="1800" dirty="0">
              <a:latin typeface="+mn-lt"/>
            </a:endParaRPr>
          </a:p>
        </p:txBody>
      </p:sp>
      <p:sp>
        <p:nvSpPr>
          <p:cNvPr id="40" name="Text Box 331"/>
          <p:cNvSpPr txBox="1">
            <a:spLocks noChangeArrowheads="1"/>
          </p:cNvSpPr>
          <p:nvPr/>
        </p:nvSpPr>
        <p:spPr bwMode="auto">
          <a:xfrm>
            <a:off x="7330383" y="1030874"/>
            <a:ext cx="199217" cy="3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8000" rIns="18000" bIns="18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+mn-lt"/>
                <a:sym typeface="Math1" charset="0"/>
              </a:rPr>
              <a:t>x’</a:t>
            </a:r>
            <a:endParaRPr lang="en-US" sz="1800" dirty="0">
              <a:latin typeface="+mn-lt"/>
            </a:endParaRPr>
          </a:p>
        </p:txBody>
      </p:sp>
      <p:sp>
        <p:nvSpPr>
          <p:cNvPr id="41" name="Ellipse 40"/>
          <p:cNvSpPr>
            <a:spLocks noChangeAspect="1"/>
          </p:cNvSpPr>
          <p:nvPr/>
        </p:nvSpPr>
        <p:spPr>
          <a:xfrm>
            <a:off x="7510186" y="2649730"/>
            <a:ext cx="100811" cy="100811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2" name="Gruppieren 41"/>
          <p:cNvGrpSpPr/>
          <p:nvPr/>
        </p:nvGrpSpPr>
        <p:grpSpPr>
          <a:xfrm>
            <a:off x="6036009" y="2646563"/>
            <a:ext cx="3036751" cy="106308"/>
            <a:chOff x="6036009" y="5454875"/>
            <a:chExt cx="3036751" cy="106308"/>
          </a:xfrm>
        </p:grpSpPr>
        <p:sp>
          <p:nvSpPr>
            <p:cNvPr id="43" name="Ellipse 42"/>
            <p:cNvSpPr>
              <a:spLocks noChangeAspect="1"/>
            </p:cNvSpPr>
            <p:nvPr/>
          </p:nvSpPr>
          <p:spPr>
            <a:xfrm>
              <a:off x="6036009" y="5460372"/>
              <a:ext cx="100811" cy="10081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Ellipse 43"/>
            <p:cNvSpPr>
              <a:spLocks noChangeAspect="1"/>
            </p:cNvSpPr>
            <p:nvPr/>
          </p:nvSpPr>
          <p:spPr>
            <a:xfrm>
              <a:off x="6760754" y="5458042"/>
              <a:ext cx="100811" cy="10081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Ellipse 44"/>
            <p:cNvSpPr>
              <a:spLocks noChangeAspect="1"/>
            </p:cNvSpPr>
            <p:nvPr/>
          </p:nvSpPr>
          <p:spPr>
            <a:xfrm flipH="1">
              <a:off x="8247204" y="5457205"/>
              <a:ext cx="100811" cy="10081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Ellipse 45"/>
            <p:cNvSpPr>
              <a:spLocks noChangeAspect="1"/>
            </p:cNvSpPr>
            <p:nvPr/>
          </p:nvSpPr>
          <p:spPr>
            <a:xfrm flipH="1">
              <a:off x="8971949" y="5454875"/>
              <a:ext cx="100811" cy="10081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Ellipse 46"/>
            <p:cNvSpPr>
              <a:spLocks noChangeAspect="1"/>
            </p:cNvSpPr>
            <p:nvPr/>
          </p:nvSpPr>
          <p:spPr>
            <a:xfrm rot="10800000">
              <a:off x="7508910" y="5457887"/>
              <a:ext cx="100811" cy="10081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9" name="Ellipse 48"/>
          <p:cNvSpPr>
            <a:spLocks/>
          </p:cNvSpPr>
          <p:nvPr/>
        </p:nvSpPr>
        <p:spPr>
          <a:xfrm flipH="1">
            <a:off x="8245530" y="3079232"/>
            <a:ext cx="100800" cy="100811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Ellipse 49"/>
          <p:cNvSpPr>
            <a:spLocks/>
          </p:cNvSpPr>
          <p:nvPr/>
        </p:nvSpPr>
        <p:spPr>
          <a:xfrm flipH="1">
            <a:off x="8972568" y="3491805"/>
            <a:ext cx="100800" cy="100811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Ellipse 50"/>
          <p:cNvSpPr>
            <a:spLocks/>
          </p:cNvSpPr>
          <p:nvPr/>
        </p:nvSpPr>
        <p:spPr>
          <a:xfrm rot="10800000" flipH="1">
            <a:off x="6760991" y="2226423"/>
            <a:ext cx="100800" cy="100811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Ellipse 51"/>
          <p:cNvSpPr>
            <a:spLocks/>
          </p:cNvSpPr>
          <p:nvPr/>
        </p:nvSpPr>
        <p:spPr>
          <a:xfrm rot="10800000" flipH="1">
            <a:off x="6035507" y="1807500"/>
            <a:ext cx="100800" cy="100811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4" name="Gerade Verbindung 63"/>
          <p:cNvCxnSpPr>
            <a:cxnSpLocks noChangeAspect="1"/>
          </p:cNvCxnSpPr>
          <p:nvPr/>
        </p:nvCxnSpPr>
        <p:spPr>
          <a:xfrm flipH="1" flipV="1">
            <a:off x="6123607" y="1869529"/>
            <a:ext cx="2851023" cy="1648663"/>
          </a:xfrm>
          <a:prstGeom prst="line">
            <a:avLst/>
          </a:prstGeom>
          <a:ln w="12700">
            <a:solidFill>
              <a:srgbClr val="CC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>
            <a:endCxn id="49" idx="0"/>
          </p:cNvCxnSpPr>
          <p:nvPr/>
        </p:nvCxnSpPr>
        <p:spPr>
          <a:xfrm flipH="1">
            <a:off x="8295930" y="2749704"/>
            <a:ext cx="841" cy="32952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>
            <a:stCxn id="46" idx="4"/>
            <a:endCxn id="50" idx="0"/>
          </p:cNvCxnSpPr>
          <p:nvPr/>
        </p:nvCxnSpPr>
        <p:spPr>
          <a:xfrm>
            <a:off x="9022354" y="2747374"/>
            <a:ext cx="614" cy="74443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>
            <a:stCxn id="44" idx="0"/>
            <a:endCxn id="51" idx="0"/>
          </p:cNvCxnSpPr>
          <p:nvPr/>
        </p:nvCxnSpPr>
        <p:spPr>
          <a:xfrm flipV="1">
            <a:off x="6811160" y="2327234"/>
            <a:ext cx="231" cy="32249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>
            <a:stCxn id="43" idx="0"/>
            <a:endCxn id="52" idx="0"/>
          </p:cNvCxnSpPr>
          <p:nvPr/>
        </p:nvCxnSpPr>
        <p:spPr>
          <a:xfrm flipH="1" flipV="1">
            <a:off x="6085907" y="1908311"/>
            <a:ext cx="508" cy="74374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/>
          <p:cNvCxnSpPr/>
          <p:nvPr/>
        </p:nvCxnSpPr>
        <p:spPr>
          <a:xfrm>
            <a:off x="5604902" y="5773159"/>
            <a:ext cx="4028488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80"/>
          <p:cNvCxnSpPr/>
          <p:nvPr/>
        </p:nvCxnSpPr>
        <p:spPr>
          <a:xfrm flipV="1">
            <a:off x="7549118" y="4260992"/>
            <a:ext cx="0" cy="2687197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Box 331"/>
          <p:cNvSpPr txBox="1">
            <a:spLocks noChangeArrowheads="1"/>
          </p:cNvSpPr>
          <p:nvPr/>
        </p:nvSpPr>
        <p:spPr bwMode="auto">
          <a:xfrm>
            <a:off x="9553129" y="5773159"/>
            <a:ext cx="135738" cy="3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8000" rIns="18000" bIns="18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+mn-lt"/>
                <a:sym typeface="Math1" charset="0"/>
              </a:rPr>
              <a:t>x</a:t>
            </a:r>
            <a:endParaRPr lang="en-US" sz="1800" dirty="0">
              <a:latin typeface="+mn-lt"/>
            </a:endParaRPr>
          </a:p>
        </p:txBody>
      </p:sp>
      <p:sp>
        <p:nvSpPr>
          <p:cNvPr id="83" name="Text Box 331"/>
          <p:cNvSpPr txBox="1">
            <a:spLocks noChangeArrowheads="1"/>
          </p:cNvSpPr>
          <p:nvPr/>
        </p:nvSpPr>
        <p:spPr bwMode="auto">
          <a:xfrm>
            <a:off x="7318909" y="4104316"/>
            <a:ext cx="199217" cy="3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8000" rIns="18000" bIns="18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+mn-lt"/>
                <a:sym typeface="Math1" charset="0"/>
              </a:rPr>
              <a:t>x’</a:t>
            </a:r>
            <a:endParaRPr lang="en-US" sz="1800" dirty="0">
              <a:latin typeface="+mn-lt"/>
            </a:endParaRPr>
          </a:p>
        </p:txBody>
      </p:sp>
      <p:sp>
        <p:nvSpPr>
          <p:cNvPr id="84" name="Ellipse 83"/>
          <p:cNvSpPr>
            <a:spLocks noChangeAspect="1"/>
          </p:cNvSpPr>
          <p:nvPr/>
        </p:nvSpPr>
        <p:spPr>
          <a:xfrm>
            <a:off x="7498712" y="5723172"/>
            <a:ext cx="100811" cy="100811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Ellipse 90"/>
          <p:cNvSpPr>
            <a:spLocks/>
          </p:cNvSpPr>
          <p:nvPr/>
        </p:nvSpPr>
        <p:spPr>
          <a:xfrm flipH="1">
            <a:off x="8234056" y="6152674"/>
            <a:ext cx="100800" cy="100811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Ellipse 91"/>
          <p:cNvSpPr>
            <a:spLocks/>
          </p:cNvSpPr>
          <p:nvPr/>
        </p:nvSpPr>
        <p:spPr>
          <a:xfrm flipH="1">
            <a:off x="8961094" y="6565247"/>
            <a:ext cx="100800" cy="100811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Ellipse 92"/>
          <p:cNvSpPr>
            <a:spLocks/>
          </p:cNvSpPr>
          <p:nvPr/>
        </p:nvSpPr>
        <p:spPr>
          <a:xfrm rot="10800000" flipH="1">
            <a:off x="6749517" y="5299865"/>
            <a:ext cx="100800" cy="100811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Ellipse 93"/>
          <p:cNvSpPr>
            <a:spLocks/>
          </p:cNvSpPr>
          <p:nvPr/>
        </p:nvSpPr>
        <p:spPr>
          <a:xfrm rot="10800000" flipH="1">
            <a:off x="6024033" y="4880942"/>
            <a:ext cx="100800" cy="100811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5" name="Gerade Verbindung 94"/>
          <p:cNvCxnSpPr>
            <a:cxnSpLocks noChangeAspect="1"/>
          </p:cNvCxnSpPr>
          <p:nvPr/>
        </p:nvCxnSpPr>
        <p:spPr>
          <a:xfrm flipH="1" flipV="1">
            <a:off x="6112133" y="4942971"/>
            <a:ext cx="2851023" cy="1648663"/>
          </a:xfrm>
          <a:prstGeom prst="line">
            <a:avLst/>
          </a:prstGeom>
          <a:ln w="127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mit Pfeil 95"/>
          <p:cNvCxnSpPr>
            <a:stCxn id="91" idx="6"/>
            <a:endCxn id="104" idx="2"/>
          </p:cNvCxnSpPr>
          <p:nvPr/>
        </p:nvCxnSpPr>
        <p:spPr>
          <a:xfrm flipH="1">
            <a:off x="8048289" y="6203080"/>
            <a:ext cx="185767" cy="7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mit Pfeil 96"/>
          <p:cNvCxnSpPr>
            <a:stCxn id="92" idx="6"/>
            <a:endCxn id="105" idx="2"/>
          </p:cNvCxnSpPr>
          <p:nvPr/>
        </p:nvCxnSpPr>
        <p:spPr>
          <a:xfrm flipH="1">
            <a:off x="8467383" y="6615653"/>
            <a:ext cx="493711" cy="7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mit Pfeil 97"/>
          <p:cNvCxnSpPr>
            <a:stCxn id="93" idx="6"/>
            <a:endCxn id="106" idx="2"/>
          </p:cNvCxnSpPr>
          <p:nvPr/>
        </p:nvCxnSpPr>
        <p:spPr>
          <a:xfrm>
            <a:off x="6850317" y="5350270"/>
            <a:ext cx="198731" cy="7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mit Pfeil 98"/>
          <p:cNvCxnSpPr>
            <a:stCxn id="94" idx="6"/>
            <a:endCxn id="107" idx="2"/>
          </p:cNvCxnSpPr>
          <p:nvPr/>
        </p:nvCxnSpPr>
        <p:spPr>
          <a:xfrm>
            <a:off x="6124833" y="4931347"/>
            <a:ext cx="506017" cy="7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uppieren 109"/>
          <p:cNvGrpSpPr/>
          <p:nvPr/>
        </p:nvGrpSpPr>
        <p:grpSpPr>
          <a:xfrm>
            <a:off x="6630850" y="4881019"/>
            <a:ext cx="1836533" cy="1785116"/>
            <a:chOff x="6630850" y="4881019"/>
            <a:chExt cx="1836533" cy="1785116"/>
          </a:xfrm>
        </p:grpSpPr>
        <p:sp>
          <p:nvSpPr>
            <p:cNvPr id="104" name="Ellipse 103"/>
            <p:cNvSpPr>
              <a:spLocks/>
            </p:cNvSpPr>
            <p:nvPr/>
          </p:nvSpPr>
          <p:spPr>
            <a:xfrm flipH="1">
              <a:off x="7947489" y="6152751"/>
              <a:ext cx="100800" cy="100811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Ellipse 104"/>
            <p:cNvSpPr>
              <a:spLocks/>
            </p:cNvSpPr>
            <p:nvPr/>
          </p:nvSpPr>
          <p:spPr>
            <a:xfrm flipH="1">
              <a:off x="8366583" y="6565324"/>
              <a:ext cx="100800" cy="100811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Ellipse 105"/>
            <p:cNvSpPr>
              <a:spLocks/>
            </p:cNvSpPr>
            <p:nvPr/>
          </p:nvSpPr>
          <p:spPr>
            <a:xfrm rot="10800000" flipH="1">
              <a:off x="7049048" y="5299942"/>
              <a:ext cx="100800" cy="100811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Ellipse 106"/>
            <p:cNvSpPr>
              <a:spLocks/>
            </p:cNvSpPr>
            <p:nvPr/>
          </p:nvSpPr>
          <p:spPr>
            <a:xfrm rot="10800000" flipH="1">
              <a:off x="6630850" y="4881019"/>
              <a:ext cx="100800" cy="100811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8" name="Gerade Verbindung 107"/>
            <p:cNvCxnSpPr>
              <a:cxnSpLocks noChangeAspect="1"/>
              <a:stCxn id="105" idx="7"/>
              <a:endCxn id="107" idx="7"/>
            </p:cNvCxnSpPr>
            <p:nvPr/>
          </p:nvCxnSpPr>
          <p:spPr>
            <a:xfrm flipH="1" flipV="1">
              <a:off x="6716888" y="4967067"/>
              <a:ext cx="1664457" cy="1613020"/>
            </a:xfrm>
            <a:prstGeom prst="line">
              <a:avLst/>
            </a:prstGeom>
            <a:ln w="12700">
              <a:solidFill>
                <a:srgbClr val="CC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492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rafik 6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20"/>
          <a:stretch/>
        </p:blipFill>
        <p:spPr>
          <a:xfrm>
            <a:off x="7716369" y="5608926"/>
            <a:ext cx="1940191" cy="1627295"/>
          </a:xfrm>
          <a:prstGeom prst="rect">
            <a:avLst/>
          </a:prstGeom>
        </p:spPr>
      </p:pic>
      <p:pic>
        <p:nvPicPr>
          <p:cNvPr id="63" name="Grafik 6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20"/>
          <a:stretch/>
        </p:blipFill>
        <p:spPr>
          <a:xfrm>
            <a:off x="5440837" y="5608926"/>
            <a:ext cx="1940191" cy="162729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FODO Focusing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Alternating focusing </a:t>
            </a:r>
            <a:r>
              <a:rPr lang="en-US" dirty="0"/>
              <a:t>and </a:t>
            </a:r>
            <a:r>
              <a:rPr lang="en-US" dirty="0" smtClean="0"/>
              <a:t>defocusing </a:t>
            </a:r>
            <a:r>
              <a:rPr lang="en-US" dirty="0"/>
              <a:t>quadrupoles separated by drift </a:t>
            </a:r>
            <a:r>
              <a:rPr lang="en-US" dirty="0" smtClean="0"/>
              <a:t>spaces</a:t>
            </a:r>
          </a:p>
          <a:p>
            <a:r>
              <a:rPr lang="en-US" dirty="0" smtClean="0"/>
              <a:t>FODO cell can be repeated many times (periodic FODO channel)</a:t>
            </a:r>
            <a:endParaRPr lang="de-DE" dirty="0"/>
          </a:p>
          <a:p>
            <a:r>
              <a:rPr lang="en-US" dirty="0" smtClean="0"/>
              <a:t>Dipole magnets installed between quadrupoles for curved accelerators</a:t>
            </a:r>
          </a:p>
          <a:p>
            <a:pPr lvl="1"/>
            <a:r>
              <a:rPr lang="en-US" dirty="0" smtClean="0"/>
              <a:t>approximately like drift spaces</a:t>
            </a:r>
          </a:p>
          <a:p>
            <a:r>
              <a:rPr lang="en-US" dirty="0" smtClean="0"/>
              <a:t>Efficient focusing structure regarding necessary fields for given aperture</a:t>
            </a:r>
          </a:p>
          <a:p>
            <a:r>
              <a:rPr lang="en-US" dirty="0" smtClean="0"/>
              <a:t>Periodic solution exists</a:t>
            </a:r>
          </a:p>
          <a:p>
            <a:pPr lvl="1"/>
            <a:r>
              <a:rPr lang="en-US" dirty="0" smtClean="0"/>
              <a:t>output beam same as input beam</a:t>
            </a:r>
          </a:p>
          <a:p>
            <a:pPr lvl="1"/>
            <a:r>
              <a:rPr lang="en-US" dirty="0" smtClean="0"/>
              <a:t>ellipses in phase space</a:t>
            </a:r>
          </a:p>
          <a:p>
            <a:pPr lvl="1"/>
            <a:r>
              <a:rPr lang="en-US" dirty="0" smtClean="0"/>
              <a:t>other beam shapes may lead to troubles (mismatch)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32</a:t>
            </a:fld>
            <a:endParaRPr lang="de-DE"/>
          </a:p>
        </p:txBody>
      </p:sp>
      <p:grpSp>
        <p:nvGrpSpPr>
          <p:cNvPr id="61" name="Gruppieren 60"/>
          <p:cNvGrpSpPr/>
          <p:nvPr/>
        </p:nvGrpSpPr>
        <p:grpSpPr>
          <a:xfrm>
            <a:off x="5904408" y="971525"/>
            <a:ext cx="3631850" cy="2527004"/>
            <a:chOff x="5912336" y="1493730"/>
            <a:chExt cx="3631850" cy="2527004"/>
          </a:xfrm>
        </p:grpSpPr>
        <p:grpSp>
          <p:nvGrpSpPr>
            <p:cNvPr id="58" name="Gruppieren 57"/>
            <p:cNvGrpSpPr/>
            <p:nvPr/>
          </p:nvGrpSpPr>
          <p:grpSpPr>
            <a:xfrm>
              <a:off x="5912336" y="1493730"/>
              <a:ext cx="3631850" cy="2224855"/>
              <a:chOff x="5912336" y="1493730"/>
              <a:chExt cx="3631850" cy="2224855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7597832" y="1788652"/>
                <a:ext cx="252930" cy="1171024"/>
              </a:xfrm>
              <a:prstGeom prst="rect">
                <a:avLst/>
              </a:prstGeom>
              <a:solidFill>
                <a:srgbClr val="66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hteck 10"/>
              <p:cNvSpPr/>
              <p:nvPr/>
            </p:nvSpPr>
            <p:spPr>
              <a:xfrm>
                <a:off x="5912336" y="1788652"/>
                <a:ext cx="252930" cy="117102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 Box 331"/>
              <p:cNvSpPr txBox="1">
                <a:spLocks noChangeArrowheads="1"/>
              </p:cNvSpPr>
              <p:nvPr/>
            </p:nvSpPr>
            <p:spPr bwMode="auto">
              <a:xfrm flipH="1">
                <a:off x="5912336" y="1506079"/>
                <a:ext cx="268786" cy="2825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000" tIns="18000" rIns="18000" bIns="180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600" dirty="0" smtClean="0">
                    <a:latin typeface="+mn-lt"/>
                  </a:rPr>
                  <a:t>QF</a:t>
                </a:r>
                <a:endParaRPr lang="en-US" sz="1800" dirty="0">
                  <a:latin typeface="+mn-lt"/>
                </a:endParaRPr>
              </a:p>
            </p:txBody>
          </p:sp>
          <p:sp>
            <p:nvSpPr>
              <p:cNvPr id="17" name="Text Box 331"/>
              <p:cNvSpPr txBox="1">
                <a:spLocks noChangeArrowheads="1"/>
              </p:cNvSpPr>
              <p:nvPr/>
            </p:nvSpPr>
            <p:spPr bwMode="auto">
              <a:xfrm flipH="1">
                <a:off x="7573873" y="1493730"/>
                <a:ext cx="300848" cy="2825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000" tIns="18000" rIns="18000" bIns="180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600" dirty="0" smtClean="0">
                    <a:latin typeface="+mn-lt"/>
                  </a:rPr>
                  <a:t>QD</a:t>
                </a:r>
                <a:endParaRPr lang="en-US" sz="1800" dirty="0">
                  <a:latin typeface="+mn-lt"/>
                </a:endParaRPr>
              </a:p>
            </p:txBody>
          </p:sp>
          <p:sp>
            <p:nvSpPr>
              <p:cNvPr id="30" name="Rechteck 29"/>
              <p:cNvSpPr/>
              <p:nvPr/>
            </p:nvSpPr>
            <p:spPr>
              <a:xfrm>
                <a:off x="9283328" y="1788652"/>
                <a:ext cx="252930" cy="117102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 Box 331"/>
              <p:cNvSpPr txBox="1">
                <a:spLocks noChangeArrowheads="1"/>
              </p:cNvSpPr>
              <p:nvPr/>
            </p:nvSpPr>
            <p:spPr bwMode="auto">
              <a:xfrm flipH="1">
                <a:off x="9275400" y="1506079"/>
                <a:ext cx="268786" cy="2825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000" tIns="18000" rIns="18000" bIns="180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600" dirty="0" smtClean="0">
                    <a:latin typeface="+mn-lt"/>
                  </a:rPr>
                  <a:t>QF</a:t>
                </a:r>
                <a:endParaRPr lang="en-US" sz="1800" dirty="0">
                  <a:latin typeface="+mn-lt"/>
                </a:endParaRPr>
              </a:p>
            </p:txBody>
          </p:sp>
          <p:cxnSp>
            <p:nvCxnSpPr>
              <p:cNvPr id="33" name="Gerade Verbindung mit Pfeil 32"/>
              <p:cNvCxnSpPr/>
              <p:nvPr/>
            </p:nvCxnSpPr>
            <p:spPr>
              <a:xfrm>
                <a:off x="6038801" y="3142521"/>
                <a:ext cx="168549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mit Pfeil 33"/>
              <p:cNvCxnSpPr/>
              <p:nvPr/>
            </p:nvCxnSpPr>
            <p:spPr>
              <a:xfrm>
                <a:off x="7724297" y="3142521"/>
                <a:ext cx="168549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35"/>
              <p:cNvCxnSpPr>
                <a:stCxn id="11" idx="0"/>
              </p:cNvCxnSpPr>
              <p:nvPr/>
            </p:nvCxnSpPr>
            <p:spPr>
              <a:xfrm>
                <a:off x="6038801" y="1788652"/>
                <a:ext cx="0" cy="1929933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37"/>
              <p:cNvCxnSpPr>
                <a:stCxn id="30" idx="0"/>
              </p:cNvCxnSpPr>
              <p:nvPr/>
            </p:nvCxnSpPr>
            <p:spPr>
              <a:xfrm>
                <a:off x="9409793" y="1788652"/>
                <a:ext cx="0" cy="1929933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 Box 331"/>
              <p:cNvSpPr txBox="1">
                <a:spLocks noChangeArrowheads="1"/>
              </p:cNvSpPr>
              <p:nvPr/>
            </p:nvSpPr>
            <p:spPr bwMode="auto">
              <a:xfrm flipH="1">
                <a:off x="6820092" y="2892197"/>
                <a:ext cx="122914" cy="2825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000" tIns="18000" rIns="18000" bIns="180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600" dirty="0" smtClean="0">
                    <a:latin typeface="+mn-lt"/>
                  </a:rPr>
                  <a:t>L</a:t>
                </a:r>
                <a:endParaRPr lang="en-US" sz="1800" dirty="0">
                  <a:latin typeface="+mn-lt"/>
                </a:endParaRPr>
              </a:p>
            </p:txBody>
          </p:sp>
          <p:sp>
            <p:nvSpPr>
              <p:cNvPr id="43" name="Text Box 331"/>
              <p:cNvSpPr txBox="1">
                <a:spLocks noChangeArrowheads="1"/>
              </p:cNvSpPr>
              <p:nvPr/>
            </p:nvSpPr>
            <p:spPr bwMode="auto">
              <a:xfrm flipH="1">
                <a:off x="8505588" y="2909094"/>
                <a:ext cx="122914" cy="2825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000" tIns="18000" rIns="18000" bIns="180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600" dirty="0" smtClean="0">
                    <a:latin typeface="+mn-lt"/>
                  </a:rPr>
                  <a:t>L</a:t>
                </a:r>
                <a:endParaRPr lang="en-US" sz="1800" dirty="0">
                  <a:latin typeface="+mn-lt"/>
                </a:endParaRPr>
              </a:p>
            </p:txBody>
          </p:sp>
          <p:cxnSp>
            <p:nvCxnSpPr>
              <p:cNvPr id="44" name="Gerade Verbindung 43"/>
              <p:cNvCxnSpPr>
                <a:stCxn id="9" idx="0"/>
              </p:cNvCxnSpPr>
              <p:nvPr/>
            </p:nvCxnSpPr>
            <p:spPr>
              <a:xfrm>
                <a:off x="7724297" y="1788652"/>
                <a:ext cx="0" cy="142151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mit Pfeil 47"/>
              <p:cNvCxnSpPr/>
              <p:nvPr/>
            </p:nvCxnSpPr>
            <p:spPr>
              <a:xfrm>
                <a:off x="6053517" y="3574569"/>
                <a:ext cx="337099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 Box 331"/>
              <p:cNvSpPr txBox="1">
                <a:spLocks noChangeArrowheads="1"/>
              </p:cNvSpPr>
              <p:nvPr/>
            </p:nvSpPr>
            <p:spPr bwMode="auto">
              <a:xfrm flipH="1">
                <a:off x="7295850" y="3291996"/>
                <a:ext cx="856897" cy="2825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000" tIns="18000" rIns="18000" bIns="180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600" dirty="0" smtClean="0">
                    <a:latin typeface="+mn-lt"/>
                  </a:rPr>
                  <a:t>FODO cell</a:t>
                </a:r>
                <a:endParaRPr lang="en-US" sz="1800" dirty="0">
                  <a:latin typeface="+mn-lt"/>
                </a:endParaRPr>
              </a:p>
            </p:txBody>
          </p:sp>
        </p:grpSp>
        <p:sp>
          <p:nvSpPr>
            <p:cNvPr id="55" name="Textfeld 54"/>
            <p:cNvSpPr txBox="1"/>
            <p:nvPr/>
          </p:nvSpPr>
          <p:spPr>
            <a:xfrm>
              <a:off x="5914033" y="3712957"/>
              <a:ext cx="3554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Matrix formalism allows to split quads easily...</a:t>
              </a:r>
              <a:endParaRPr lang="de-DE" sz="1400" i="1" dirty="0"/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6346786" y="3707829"/>
            <a:ext cx="2725974" cy="1638278"/>
            <a:chOff x="6015038" y="4733847"/>
            <a:chExt cx="2725974" cy="1638278"/>
          </a:xfrm>
        </p:grpSpPr>
        <p:graphicFrame>
          <p:nvGraphicFramePr>
            <p:cNvPr id="56" name="Objek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7760704"/>
                </p:ext>
              </p:extLst>
            </p:nvPr>
          </p:nvGraphicFramePr>
          <p:xfrm>
            <a:off x="6015038" y="5048597"/>
            <a:ext cx="2725974" cy="1028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5" name="Equation" r:id="rId5" imgW="2019240" imgH="761760" progId="Equation.3">
                    <p:embed/>
                  </p:oleObj>
                </mc:Choice>
                <mc:Fallback>
                  <p:oleObj name="Equation" r:id="rId5" imgW="2019240" imgH="761760" progId="Equation.3">
                    <p:embed/>
                    <p:pic>
                      <p:nvPicPr>
                        <p:cNvPr id="0" name="Objek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5038" y="5048597"/>
                          <a:ext cx="2725974" cy="1028376"/>
                        </a:xfrm>
                        <a:prstGeom prst="rect">
                          <a:avLst/>
                        </a:prstGeom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" name="Textfeld 56"/>
            <p:cNvSpPr txBox="1"/>
            <p:nvPr/>
          </p:nvSpPr>
          <p:spPr>
            <a:xfrm>
              <a:off x="6229955" y="6064348"/>
              <a:ext cx="24599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Just for the curious and brave...</a:t>
              </a:r>
              <a:endParaRPr lang="de-DE" sz="1400" i="1" dirty="0"/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6466403" y="4733847"/>
              <a:ext cx="18160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Matrix of FODO cell</a:t>
              </a:r>
              <a:endParaRPr lang="de-DE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2644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0" y="1979637"/>
            <a:ext cx="9738380" cy="2194277"/>
            <a:chOff x="0" y="2411685"/>
            <a:chExt cx="9738380" cy="2194277"/>
          </a:xfrm>
        </p:grpSpPr>
        <p:pic>
          <p:nvPicPr>
            <p:cNvPr id="28" name="Grafik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1685"/>
              <a:ext cx="9738380" cy="1947676"/>
            </a:xfrm>
            <a:prstGeom prst="rect">
              <a:avLst/>
            </a:prstGeom>
          </p:spPr>
        </p:pic>
        <p:sp>
          <p:nvSpPr>
            <p:cNvPr id="36" name="Textfeld 35"/>
            <p:cNvSpPr txBox="1"/>
            <p:nvPr/>
          </p:nvSpPr>
          <p:spPr>
            <a:xfrm>
              <a:off x="3746401" y="4211885"/>
              <a:ext cx="3069238" cy="394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Trajectories in horizontal plane</a:t>
              </a:r>
              <a:endParaRPr lang="de-DE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FODO Tracking: Trajectories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33</a:t>
            </a:fld>
            <a:endParaRPr lang="de-DE"/>
          </a:p>
        </p:txBody>
      </p:sp>
      <p:grpSp>
        <p:nvGrpSpPr>
          <p:cNvPr id="44" name="Gruppieren 43"/>
          <p:cNvGrpSpPr/>
          <p:nvPr/>
        </p:nvGrpSpPr>
        <p:grpSpPr>
          <a:xfrm>
            <a:off x="359792" y="946652"/>
            <a:ext cx="9524575" cy="1017089"/>
            <a:chOff x="278357" y="1115541"/>
            <a:chExt cx="9524575" cy="1017089"/>
          </a:xfrm>
        </p:grpSpPr>
        <p:sp>
          <p:nvSpPr>
            <p:cNvPr id="11" name="Rechteck 10"/>
            <p:cNvSpPr/>
            <p:nvPr/>
          </p:nvSpPr>
          <p:spPr>
            <a:xfrm>
              <a:off x="4913663" y="1401451"/>
              <a:ext cx="232505" cy="540000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493119" y="1401451"/>
              <a:ext cx="232505" cy="540000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3" name="Text Box 331"/>
            <p:cNvSpPr txBox="1">
              <a:spLocks noChangeArrowheads="1"/>
            </p:cNvSpPr>
            <p:nvPr/>
          </p:nvSpPr>
          <p:spPr bwMode="auto">
            <a:xfrm flipH="1">
              <a:off x="278357" y="1115541"/>
              <a:ext cx="704944" cy="127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tIns="18000" rIns="18000" b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QF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14" name="Text Box 331"/>
            <p:cNvSpPr txBox="1">
              <a:spLocks noChangeArrowheads="1"/>
            </p:cNvSpPr>
            <p:nvPr/>
          </p:nvSpPr>
          <p:spPr bwMode="auto">
            <a:xfrm flipH="1">
              <a:off x="4635399" y="1124126"/>
              <a:ext cx="789033" cy="127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tIns="18000" rIns="18000" b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QD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9334208" y="1401451"/>
              <a:ext cx="232505" cy="540000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6" name="Text Box 331"/>
            <p:cNvSpPr txBox="1">
              <a:spLocks noChangeArrowheads="1"/>
            </p:cNvSpPr>
            <p:nvPr/>
          </p:nvSpPr>
          <p:spPr bwMode="auto">
            <a:xfrm flipH="1">
              <a:off x="9097988" y="1124126"/>
              <a:ext cx="704944" cy="127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tIns="18000" rIns="18000" b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QF</a:t>
              </a:r>
              <a:endParaRPr lang="en-US" sz="1800" dirty="0">
                <a:latin typeface="+mn-lt"/>
              </a:endParaRPr>
            </a:p>
          </p:txBody>
        </p:sp>
        <p:cxnSp>
          <p:nvCxnSpPr>
            <p:cNvPr id="17" name="Gerade Verbindung mit Pfeil 16"/>
            <p:cNvCxnSpPr/>
            <p:nvPr/>
          </p:nvCxnSpPr>
          <p:spPr>
            <a:xfrm>
              <a:off x="609371" y="2013427"/>
              <a:ext cx="442054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/>
            <p:nvPr/>
          </p:nvCxnSpPr>
          <p:spPr>
            <a:xfrm>
              <a:off x="5029916" y="2013427"/>
              <a:ext cx="442054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>
              <a:off x="609372" y="1412630"/>
              <a:ext cx="0" cy="72000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9450461" y="1412630"/>
              <a:ext cx="0" cy="72000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 Box 331"/>
            <p:cNvSpPr txBox="1">
              <a:spLocks noChangeArrowheads="1"/>
            </p:cNvSpPr>
            <p:nvPr/>
          </p:nvSpPr>
          <p:spPr bwMode="auto">
            <a:xfrm flipH="1">
              <a:off x="2304008" y="1772198"/>
              <a:ext cx="322366" cy="127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tIns="18000" rIns="18000" b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L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22" name="Text Box 331"/>
            <p:cNvSpPr txBox="1">
              <a:spLocks noChangeArrowheads="1"/>
            </p:cNvSpPr>
            <p:nvPr/>
          </p:nvSpPr>
          <p:spPr bwMode="auto">
            <a:xfrm flipH="1">
              <a:off x="7454250" y="1791052"/>
              <a:ext cx="322366" cy="127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tIns="18000" rIns="18000" b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L</a:t>
              </a:r>
              <a:endParaRPr lang="en-US" sz="1800" dirty="0">
                <a:latin typeface="+mn-lt"/>
              </a:endParaRPr>
            </a:p>
          </p:txBody>
        </p:sp>
        <p:cxnSp>
          <p:nvCxnSpPr>
            <p:cNvPr id="23" name="Gerade Verbindung 22"/>
            <p:cNvCxnSpPr/>
            <p:nvPr/>
          </p:nvCxnSpPr>
          <p:spPr>
            <a:xfrm>
              <a:off x="5029916" y="1412630"/>
              <a:ext cx="0" cy="72000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pieren 26"/>
          <p:cNvGrpSpPr/>
          <p:nvPr/>
        </p:nvGrpSpPr>
        <p:grpSpPr>
          <a:xfrm>
            <a:off x="17883" y="4067869"/>
            <a:ext cx="9756648" cy="2124454"/>
            <a:chOff x="47135" y="4070182"/>
            <a:chExt cx="9756648" cy="2124454"/>
          </a:xfrm>
        </p:grpSpPr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35" y="4070182"/>
              <a:ext cx="9756648" cy="1951330"/>
            </a:xfrm>
            <a:prstGeom prst="rect">
              <a:avLst/>
            </a:prstGeom>
          </p:spPr>
        </p:pic>
        <p:sp>
          <p:nvSpPr>
            <p:cNvPr id="39" name="Textfeld 38"/>
            <p:cNvSpPr txBox="1"/>
            <p:nvPr/>
          </p:nvSpPr>
          <p:spPr>
            <a:xfrm>
              <a:off x="3826996" y="5825304"/>
              <a:ext cx="2813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Trajectories in vertical plane</a:t>
              </a:r>
              <a:endParaRPr lang="de-DE" dirty="0"/>
            </a:p>
          </p:txBody>
        </p:sp>
      </p:grpSp>
      <p:sp>
        <p:nvSpPr>
          <p:cNvPr id="41" name="Inhaltsplatzhalter 27"/>
          <p:cNvSpPr>
            <a:spLocks noGrp="1"/>
          </p:cNvSpPr>
          <p:nvPr>
            <p:ph idx="1"/>
          </p:nvPr>
        </p:nvSpPr>
        <p:spPr>
          <a:xfrm>
            <a:off x="396720" y="6410660"/>
            <a:ext cx="9525240" cy="75355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Particle tracks obtained by tracking random sample of particles</a:t>
            </a:r>
            <a:endParaRPr lang="de-DE" sz="20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General properties of FODO structure visible, but where are the limits?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6912520" y="5879102"/>
            <a:ext cx="264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Tracks obtained by tracking 20 particles</a:t>
            </a:r>
            <a:endParaRPr lang="de-DE" sz="1200" i="1" dirty="0"/>
          </a:p>
        </p:txBody>
      </p:sp>
    </p:spTree>
    <p:extLst>
      <p:ext uri="{BB962C8B-B14F-4D97-AF65-F5344CB8AC3E}">
        <p14:creationId xmlns:p14="http://schemas.microsoft.com/office/powerpoint/2010/main" val="391568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FODO Tracking: Envelopes</a:t>
            </a:r>
            <a:endParaRPr lang="de-DE" dirty="0"/>
          </a:p>
        </p:txBody>
      </p:sp>
      <p:sp>
        <p:nvSpPr>
          <p:cNvPr id="28" name="Inhaltsplatzhalter 27"/>
          <p:cNvSpPr>
            <a:spLocks noGrp="1"/>
          </p:cNvSpPr>
          <p:nvPr>
            <p:ph idx="1"/>
          </p:nvPr>
        </p:nvSpPr>
        <p:spPr>
          <a:xfrm>
            <a:off x="396720" y="6410660"/>
            <a:ext cx="9525240" cy="75355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Shape of beam emerges when tracking lots of particles</a:t>
            </a:r>
            <a:endParaRPr lang="de-DE" sz="20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Envelope can actually be calculated from L and f (</a:t>
            </a:r>
            <a:r>
              <a:rPr lang="en-US" sz="1800" i="1" dirty="0" smtClean="0">
                <a:sym typeface="Wingdings" panose="05000000000000000000" pitchFamily="2" charset="2"/>
              </a:rPr>
              <a:t> talk on transverse optics</a:t>
            </a:r>
            <a:r>
              <a:rPr lang="en-US" sz="2000" dirty="0" smtClean="0">
                <a:sym typeface="Wingdings" panose="05000000000000000000" pitchFamily="2" charset="2"/>
              </a:rPr>
              <a:t>)</a:t>
            </a:r>
            <a:endParaRPr lang="en-US" sz="2000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34</a:t>
            </a:fld>
            <a:endParaRPr lang="de-DE"/>
          </a:p>
        </p:txBody>
      </p:sp>
      <p:grpSp>
        <p:nvGrpSpPr>
          <p:cNvPr id="44" name="Gruppieren 43"/>
          <p:cNvGrpSpPr/>
          <p:nvPr/>
        </p:nvGrpSpPr>
        <p:grpSpPr>
          <a:xfrm>
            <a:off x="359792" y="946652"/>
            <a:ext cx="9524575" cy="1017089"/>
            <a:chOff x="278357" y="1115541"/>
            <a:chExt cx="9524575" cy="1017089"/>
          </a:xfrm>
        </p:grpSpPr>
        <p:sp>
          <p:nvSpPr>
            <p:cNvPr id="11" name="Rechteck 10"/>
            <p:cNvSpPr/>
            <p:nvPr/>
          </p:nvSpPr>
          <p:spPr>
            <a:xfrm>
              <a:off x="4913663" y="1401451"/>
              <a:ext cx="232505" cy="540000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493119" y="1401451"/>
              <a:ext cx="232505" cy="540000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3" name="Text Box 331"/>
            <p:cNvSpPr txBox="1">
              <a:spLocks noChangeArrowheads="1"/>
            </p:cNvSpPr>
            <p:nvPr/>
          </p:nvSpPr>
          <p:spPr bwMode="auto">
            <a:xfrm flipH="1">
              <a:off x="278357" y="1115541"/>
              <a:ext cx="704944" cy="127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tIns="18000" rIns="18000" b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QF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14" name="Text Box 331"/>
            <p:cNvSpPr txBox="1">
              <a:spLocks noChangeArrowheads="1"/>
            </p:cNvSpPr>
            <p:nvPr/>
          </p:nvSpPr>
          <p:spPr bwMode="auto">
            <a:xfrm flipH="1">
              <a:off x="4635399" y="1124126"/>
              <a:ext cx="789033" cy="127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tIns="18000" rIns="18000" b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QD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9334208" y="1401451"/>
              <a:ext cx="232505" cy="540000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6" name="Text Box 331"/>
            <p:cNvSpPr txBox="1">
              <a:spLocks noChangeArrowheads="1"/>
            </p:cNvSpPr>
            <p:nvPr/>
          </p:nvSpPr>
          <p:spPr bwMode="auto">
            <a:xfrm flipH="1">
              <a:off x="9097988" y="1124126"/>
              <a:ext cx="704944" cy="127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tIns="18000" rIns="18000" b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QF</a:t>
              </a:r>
              <a:endParaRPr lang="en-US" sz="1800" dirty="0">
                <a:latin typeface="+mn-lt"/>
              </a:endParaRPr>
            </a:p>
          </p:txBody>
        </p:sp>
        <p:cxnSp>
          <p:nvCxnSpPr>
            <p:cNvPr id="17" name="Gerade Verbindung mit Pfeil 16"/>
            <p:cNvCxnSpPr/>
            <p:nvPr/>
          </p:nvCxnSpPr>
          <p:spPr>
            <a:xfrm>
              <a:off x="609371" y="2013427"/>
              <a:ext cx="442054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/>
            <p:nvPr/>
          </p:nvCxnSpPr>
          <p:spPr>
            <a:xfrm>
              <a:off x="5029916" y="2013427"/>
              <a:ext cx="442054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>
              <a:off x="609372" y="1412630"/>
              <a:ext cx="0" cy="72000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9450461" y="1412630"/>
              <a:ext cx="0" cy="72000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 Box 331"/>
            <p:cNvSpPr txBox="1">
              <a:spLocks noChangeArrowheads="1"/>
            </p:cNvSpPr>
            <p:nvPr/>
          </p:nvSpPr>
          <p:spPr bwMode="auto">
            <a:xfrm flipH="1">
              <a:off x="2304008" y="1772198"/>
              <a:ext cx="322366" cy="127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tIns="18000" rIns="18000" b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L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22" name="Text Box 331"/>
            <p:cNvSpPr txBox="1">
              <a:spLocks noChangeArrowheads="1"/>
            </p:cNvSpPr>
            <p:nvPr/>
          </p:nvSpPr>
          <p:spPr bwMode="auto">
            <a:xfrm flipH="1">
              <a:off x="7454250" y="1791052"/>
              <a:ext cx="322366" cy="127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tIns="18000" rIns="18000" b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L</a:t>
              </a:r>
              <a:endParaRPr lang="en-US" sz="1800" dirty="0">
                <a:latin typeface="+mn-lt"/>
              </a:endParaRPr>
            </a:p>
          </p:txBody>
        </p:sp>
        <p:cxnSp>
          <p:nvCxnSpPr>
            <p:cNvPr id="23" name="Gerade Verbindung 22"/>
            <p:cNvCxnSpPr/>
            <p:nvPr/>
          </p:nvCxnSpPr>
          <p:spPr>
            <a:xfrm>
              <a:off x="5029916" y="1412630"/>
              <a:ext cx="0" cy="72000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pieren 26"/>
          <p:cNvGrpSpPr/>
          <p:nvPr/>
        </p:nvGrpSpPr>
        <p:grpSpPr>
          <a:xfrm>
            <a:off x="67825" y="1979637"/>
            <a:ext cx="9738380" cy="2126767"/>
            <a:chOff x="67825" y="2120193"/>
            <a:chExt cx="9738380" cy="2126767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5" y="2120193"/>
              <a:ext cx="9738380" cy="1947676"/>
            </a:xfrm>
            <a:prstGeom prst="rect">
              <a:avLst/>
            </a:prstGeom>
          </p:spPr>
        </p:pic>
        <p:sp>
          <p:nvSpPr>
            <p:cNvPr id="36" name="Textfeld 35"/>
            <p:cNvSpPr txBox="1"/>
            <p:nvPr/>
          </p:nvSpPr>
          <p:spPr>
            <a:xfrm>
              <a:off x="3767812" y="3877628"/>
              <a:ext cx="2932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Envelopes in horizontal plane</a:t>
              </a:r>
              <a:endParaRPr lang="de-DE" dirty="0"/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54460" y="4067869"/>
            <a:ext cx="9738380" cy="2130227"/>
            <a:chOff x="54460" y="4280433"/>
            <a:chExt cx="9738380" cy="2130227"/>
          </a:xfrm>
        </p:grpSpPr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60" y="4280433"/>
              <a:ext cx="9738380" cy="1947676"/>
            </a:xfrm>
            <a:prstGeom prst="rect">
              <a:avLst/>
            </a:prstGeom>
          </p:spPr>
        </p:pic>
        <p:sp>
          <p:nvSpPr>
            <p:cNvPr id="39" name="Textfeld 38"/>
            <p:cNvSpPr txBox="1"/>
            <p:nvPr/>
          </p:nvSpPr>
          <p:spPr>
            <a:xfrm>
              <a:off x="3895543" y="6041328"/>
              <a:ext cx="2676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Envelopes in vertical plane</a:t>
              </a:r>
              <a:endParaRPr lang="de-DE" dirty="0"/>
            </a:p>
          </p:txBody>
        </p:sp>
      </p:grpSp>
      <p:sp>
        <p:nvSpPr>
          <p:cNvPr id="24" name="Textfeld 23"/>
          <p:cNvSpPr txBox="1"/>
          <p:nvPr/>
        </p:nvSpPr>
        <p:spPr>
          <a:xfrm>
            <a:off x="6912520" y="5879102"/>
            <a:ext cx="28028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Tracks obtained by tracking 2000 particles</a:t>
            </a:r>
            <a:endParaRPr lang="de-DE" sz="1200" i="1" dirty="0"/>
          </a:p>
        </p:txBody>
      </p:sp>
    </p:spTree>
    <p:extLst>
      <p:ext uri="{BB962C8B-B14F-4D97-AF65-F5344CB8AC3E}">
        <p14:creationId xmlns:p14="http://schemas.microsoft.com/office/powerpoint/2010/main" val="201888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FODO Focusing: Mechanical Analogue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Ball rolling without </a:t>
            </a:r>
            <a:r>
              <a:rPr lang="en-US" dirty="0" smtClean="0"/>
              <a:t>friction in </a:t>
            </a:r>
            <a:r>
              <a:rPr lang="en-US" dirty="0"/>
              <a:t>a </a:t>
            </a:r>
            <a:r>
              <a:rPr lang="en-US" dirty="0" smtClean="0"/>
              <a:t>gutter can’t escape due to force of gravity</a:t>
            </a:r>
            <a:endParaRPr lang="en-US" dirty="0"/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Particles diverging </a:t>
            </a:r>
            <a:r>
              <a:rPr lang="en-US" dirty="0"/>
              <a:t>from nominal </a:t>
            </a:r>
            <a:r>
              <a:rPr lang="en-US" dirty="0" smtClean="0"/>
              <a:t>orbit focused back by quadrupoles</a:t>
            </a:r>
            <a:endParaRPr lang="en-US" dirty="0"/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35</a:t>
            </a:fld>
            <a:endParaRPr lang="de-DE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72" y="2016273"/>
            <a:ext cx="3962400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410" y="2329333"/>
            <a:ext cx="30543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29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rafik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1" y="2771775"/>
            <a:ext cx="9660519" cy="19313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FODO Tracking: Cross section</a:t>
            </a:r>
            <a:endParaRPr lang="de-DE" dirty="0"/>
          </a:p>
        </p:txBody>
      </p:sp>
      <p:sp>
        <p:nvSpPr>
          <p:cNvPr id="66" name="Inhaltsplatzhalter 65"/>
          <p:cNvSpPr>
            <a:spLocks noGrp="1"/>
          </p:cNvSpPr>
          <p:nvPr>
            <p:ph idx="1"/>
          </p:nvPr>
        </p:nvSpPr>
        <p:spPr>
          <a:xfrm>
            <a:off x="396720" y="5219997"/>
            <a:ext cx="9525240" cy="1656184"/>
          </a:xfrm>
        </p:spPr>
        <p:txBody>
          <a:bodyPr/>
          <a:lstStyle/>
          <a:p>
            <a:r>
              <a:rPr lang="en-US" sz="2000" dirty="0" smtClean="0"/>
              <a:t>Cross sections reflect the change of beam size through FODO cell</a:t>
            </a:r>
          </a:p>
          <a:p>
            <a:r>
              <a:rPr lang="en-US" sz="2000" dirty="0" smtClean="0"/>
              <a:t>In real accelerator observable using scintillating screens</a:t>
            </a:r>
          </a:p>
          <a:p>
            <a:pPr lvl="1"/>
            <a:r>
              <a:rPr lang="en-US" sz="1600" dirty="0" smtClean="0"/>
              <a:t>not possible for beam in a circular accelerator</a:t>
            </a:r>
          </a:p>
          <a:p>
            <a:pPr lvl="1"/>
            <a:r>
              <a:rPr lang="en-US" sz="1600" dirty="0" smtClean="0"/>
              <a:t>typically not inside of quadrupoles, of course...</a:t>
            </a:r>
            <a:endParaRPr lang="de-DE" sz="16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36</a:t>
            </a:fld>
            <a:endParaRPr lang="de-DE"/>
          </a:p>
        </p:txBody>
      </p:sp>
      <p:grpSp>
        <p:nvGrpSpPr>
          <p:cNvPr id="44" name="Gruppieren 43"/>
          <p:cNvGrpSpPr/>
          <p:nvPr/>
        </p:nvGrpSpPr>
        <p:grpSpPr>
          <a:xfrm>
            <a:off x="278357" y="946652"/>
            <a:ext cx="9524575" cy="1177001"/>
            <a:chOff x="278357" y="1115541"/>
            <a:chExt cx="9524575" cy="1177001"/>
          </a:xfrm>
        </p:grpSpPr>
        <p:sp>
          <p:nvSpPr>
            <p:cNvPr id="11" name="Rechteck 10"/>
            <p:cNvSpPr/>
            <p:nvPr/>
          </p:nvSpPr>
          <p:spPr>
            <a:xfrm>
              <a:off x="4913663" y="1401451"/>
              <a:ext cx="232505" cy="540000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493119" y="1401451"/>
              <a:ext cx="232505" cy="540000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3" name="Text Box 331"/>
            <p:cNvSpPr txBox="1">
              <a:spLocks noChangeArrowheads="1"/>
            </p:cNvSpPr>
            <p:nvPr/>
          </p:nvSpPr>
          <p:spPr bwMode="auto">
            <a:xfrm flipH="1">
              <a:off x="278357" y="1115541"/>
              <a:ext cx="704944" cy="127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tIns="18000" rIns="18000" b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QF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14" name="Text Box 331"/>
            <p:cNvSpPr txBox="1">
              <a:spLocks noChangeArrowheads="1"/>
            </p:cNvSpPr>
            <p:nvPr/>
          </p:nvSpPr>
          <p:spPr bwMode="auto">
            <a:xfrm flipH="1">
              <a:off x="4635399" y="1124126"/>
              <a:ext cx="789033" cy="127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tIns="18000" rIns="18000" b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QD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9334208" y="1401451"/>
              <a:ext cx="232505" cy="540000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6" name="Text Box 331"/>
            <p:cNvSpPr txBox="1">
              <a:spLocks noChangeArrowheads="1"/>
            </p:cNvSpPr>
            <p:nvPr/>
          </p:nvSpPr>
          <p:spPr bwMode="auto">
            <a:xfrm flipH="1">
              <a:off x="9097988" y="1124126"/>
              <a:ext cx="704944" cy="127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tIns="18000" rIns="18000" b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QF</a:t>
              </a:r>
              <a:endParaRPr lang="en-US" sz="1800" dirty="0">
                <a:latin typeface="+mn-lt"/>
              </a:endParaRPr>
            </a:p>
          </p:txBody>
        </p:sp>
        <p:cxnSp>
          <p:nvCxnSpPr>
            <p:cNvPr id="17" name="Gerade Verbindung mit Pfeil 16"/>
            <p:cNvCxnSpPr/>
            <p:nvPr/>
          </p:nvCxnSpPr>
          <p:spPr>
            <a:xfrm>
              <a:off x="609371" y="2013427"/>
              <a:ext cx="442054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/>
            <p:nvPr/>
          </p:nvCxnSpPr>
          <p:spPr>
            <a:xfrm>
              <a:off x="5029916" y="2013427"/>
              <a:ext cx="442054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>
              <a:off x="609372" y="1412630"/>
              <a:ext cx="0" cy="879912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9450461" y="1412630"/>
              <a:ext cx="0" cy="879912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 Box 331"/>
            <p:cNvSpPr txBox="1">
              <a:spLocks noChangeArrowheads="1"/>
            </p:cNvSpPr>
            <p:nvPr/>
          </p:nvSpPr>
          <p:spPr bwMode="auto">
            <a:xfrm flipH="1">
              <a:off x="2304008" y="1772198"/>
              <a:ext cx="322366" cy="127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tIns="18000" rIns="18000" b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L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22" name="Text Box 331"/>
            <p:cNvSpPr txBox="1">
              <a:spLocks noChangeArrowheads="1"/>
            </p:cNvSpPr>
            <p:nvPr/>
          </p:nvSpPr>
          <p:spPr bwMode="auto">
            <a:xfrm flipH="1">
              <a:off x="7454250" y="1791052"/>
              <a:ext cx="322366" cy="127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tIns="18000" rIns="18000" b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L</a:t>
              </a:r>
              <a:endParaRPr lang="en-US" sz="1800" dirty="0">
                <a:latin typeface="+mn-lt"/>
              </a:endParaRPr>
            </a:p>
          </p:txBody>
        </p:sp>
        <p:cxnSp>
          <p:nvCxnSpPr>
            <p:cNvPr id="23" name="Gerade Verbindung 22"/>
            <p:cNvCxnSpPr/>
            <p:nvPr/>
          </p:nvCxnSpPr>
          <p:spPr>
            <a:xfrm>
              <a:off x="5029916" y="1412630"/>
              <a:ext cx="0" cy="879912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/>
          </p:nvCxnSpPr>
          <p:spPr>
            <a:xfrm>
              <a:off x="2819643" y="1413827"/>
              <a:ext cx="0" cy="877518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/>
          </p:nvCxnSpPr>
          <p:spPr>
            <a:xfrm>
              <a:off x="7233361" y="1413827"/>
              <a:ext cx="0" cy="877518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feld 45"/>
          <p:cNvSpPr txBox="1"/>
          <p:nvPr/>
        </p:nvSpPr>
        <p:spPr>
          <a:xfrm>
            <a:off x="3756182" y="4612170"/>
            <a:ext cx="26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Beam cross sections in x-y</a:t>
            </a:r>
            <a:endParaRPr lang="de-DE" dirty="0"/>
          </a:p>
        </p:txBody>
      </p:sp>
      <p:cxnSp>
        <p:nvCxnSpPr>
          <p:cNvPr id="49" name="Gerade Verbindung mit Pfeil 48"/>
          <p:cNvCxnSpPr/>
          <p:nvPr/>
        </p:nvCxnSpPr>
        <p:spPr>
          <a:xfrm>
            <a:off x="630829" y="2195661"/>
            <a:ext cx="953099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 flipH="1">
            <a:off x="8712720" y="2195661"/>
            <a:ext cx="70968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>
            <a:off x="2819643" y="2227458"/>
            <a:ext cx="476549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/>
          <p:nvPr/>
        </p:nvCxnSpPr>
        <p:spPr>
          <a:xfrm flipH="1">
            <a:off x="6962277" y="2195661"/>
            <a:ext cx="23827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>
            <a:off x="5029915" y="2195661"/>
            <a:ext cx="28173" cy="4815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26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FODO Tracking: Phase Space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37</a:t>
            </a:fld>
            <a:endParaRPr lang="de-DE"/>
          </a:p>
        </p:txBody>
      </p:sp>
      <p:grpSp>
        <p:nvGrpSpPr>
          <p:cNvPr id="44" name="Gruppieren 43"/>
          <p:cNvGrpSpPr/>
          <p:nvPr/>
        </p:nvGrpSpPr>
        <p:grpSpPr>
          <a:xfrm>
            <a:off x="278357" y="946652"/>
            <a:ext cx="9524575" cy="1177001"/>
            <a:chOff x="278357" y="1115541"/>
            <a:chExt cx="9524575" cy="1177001"/>
          </a:xfrm>
        </p:grpSpPr>
        <p:sp>
          <p:nvSpPr>
            <p:cNvPr id="11" name="Rechteck 10"/>
            <p:cNvSpPr/>
            <p:nvPr/>
          </p:nvSpPr>
          <p:spPr>
            <a:xfrm>
              <a:off x="4913663" y="1401451"/>
              <a:ext cx="232505" cy="540000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493119" y="1401451"/>
              <a:ext cx="232505" cy="540000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3" name="Text Box 331"/>
            <p:cNvSpPr txBox="1">
              <a:spLocks noChangeArrowheads="1"/>
            </p:cNvSpPr>
            <p:nvPr/>
          </p:nvSpPr>
          <p:spPr bwMode="auto">
            <a:xfrm flipH="1">
              <a:off x="278357" y="1115541"/>
              <a:ext cx="704944" cy="127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tIns="18000" rIns="18000" b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QF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14" name="Text Box 331"/>
            <p:cNvSpPr txBox="1">
              <a:spLocks noChangeArrowheads="1"/>
            </p:cNvSpPr>
            <p:nvPr/>
          </p:nvSpPr>
          <p:spPr bwMode="auto">
            <a:xfrm flipH="1">
              <a:off x="4635399" y="1124126"/>
              <a:ext cx="789033" cy="127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tIns="18000" rIns="18000" b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QD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9334208" y="1401451"/>
              <a:ext cx="232505" cy="540000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6" name="Text Box 331"/>
            <p:cNvSpPr txBox="1">
              <a:spLocks noChangeArrowheads="1"/>
            </p:cNvSpPr>
            <p:nvPr/>
          </p:nvSpPr>
          <p:spPr bwMode="auto">
            <a:xfrm flipH="1">
              <a:off x="9097988" y="1124126"/>
              <a:ext cx="704944" cy="127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tIns="18000" rIns="18000" b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QF</a:t>
              </a:r>
              <a:endParaRPr lang="en-US" sz="1800" dirty="0">
                <a:latin typeface="+mn-lt"/>
              </a:endParaRPr>
            </a:p>
          </p:txBody>
        </p:sp>
        <p:cxnSp>
          <p:nvCxnSpPr>
            <p:cNvPr id="17" name="Gerade Verbindung mit Pfeil 16"/>
            <p:cNvCxnSpPr/>
            <p:nvPr/>
          </p:nvCxnSpPr>
          <p:spPr>
            <a:xfrm>
              <a:off x="609371" y="2013427"/>
              <a:ext cx="442054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/>
            <p:nvPr/>
          </p:nvCxnSpPr>
          <p:spPr>
            <a:xfrm>
              <a:off x="5029916" y="2013427"/>
              <a:ext cx="442054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>
              <a:off x="609372" y="1412630"/>
              <a:ext cx="0" cy="879912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9450461" y="1412630"/>
              <a:ext cx="0" cy="879912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 Box 331"/>
            <p:cNvSpPr txBox="1">
              <a:spLocks noChangeArrowheads="1"/>
            </p:cNvSpPr>
            <p:nvPr/>
          </p:nvSpPr>
          <p:spPr bwMode="auto">
            <a:xfrm flipH="1">
              <a:off x="2304008" y="1772198"/>
              <a:ext cx="322366" cy="127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tIns="18000" rIns="18000" b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L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22" name="Text Box 331"/>
            <p:cNvSpPr txBox="1">
              <a:spLocks noChangeArrowheads="1"/>
            </p:cNvSpPr>
            <p:nvPr/>
          </p:nvSpPr>
          <p:spPr bwMode="auto">
            <a:xfrm flipH="1">
              <a:off x="7454250" y="1791052"/>
              <a:ext cx="322366" cy="127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tIns="18000" rIns="18000" b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L</a:t>
              </a:r>
              <a:endParaRPr lang="en-US" sz="1800" dirty="0">
                <a:latin typeface="+mn-lt"/>
              </a:endParaRPr>
            </a:p>
          </p:txBody>
        </p:sp>
        <p:cxnSp>
          <p:nvCxnSpPr>
            <p:cNvPr id="23" name="Gerade Verbindung 22"/>
            <p:cNvCxnSpPr/>
            <p:nvPr/>
          </p:nvCxnSpPr>
          <p:spPr>
            <a:xfrm>
              <a:off x="5029916" y="1412630"/>
              <a:ext cx="0" cy="879912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/>
          </p:nvCxnSpPr>
          <p:spPr>
            <a:xfrm>
              <a:off x="2819643" y="1413827"/>
              <a:ext cx="0" cy="877518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/>
          </p:nvCxnSpPr>
          <p:spPr>
            <a:xfrm>
              <a:off x="7233361" y="1413827"/>
              <a:ext cx="0" cy="877518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>
          <a:xfrm>
            <a:off x="448071" y="2195661"/>
            <a:ext cx="9056737" cy="2010070"/>
            <a:chOff x="448071" y="2355123"/>
            <a:chExt cx="9056737" cy="2010070"/>
          </a:xfrm>
        </p:grpSpPr>
        <p:pic>
          <p:nvPicPr>
            <p:cNvPr id="35" name="Grafik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71" y="2355123"/>
              <a:ext cx="9056737" cy="1810599"/>
            </a:xfrm>
            <a:prstGeom prst="rect">
              <a:avLst/>
            </a:prstGeom>
          </p:spPr>
        </p:pic>
        <p:sp>
          <p:nvSpPr>
            <p:cNvPr id="46" name="Textfeld 45"/>
            <p:cNvSpPr txBox="1"/>
            <p:nvPr/>
          </p:nvSpPr>
          <p:spPr>
            <a:xfrm>
              <a:off x="3883118" y="3995861"/>
              <a:ext cx="23499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Horizontal phase space</a:t>
              </a:r>
              <a:endParaRPr lang="de-DE" dirty="0"/>
            </a:p>
          </p:txBody>
        </p:sp>
      </p:grpSp>
      <p:grpSp>
        <p:nvGrpSpPr>
          <p:cNvPr id="63" name="Gruppieren 62"/>
          <p:cNvGrpSpPr/>
          <p:nvPr/>
        </p:nvGrpSpPr>
        <p:grpSpPr>
          <a:xfrm>
            <a:off x="448071" y="4240166"/>
            <a:ext cx="9056737" cy="1987943"/>
            <a:chOff x="448071" y="4849558"/>
            <a:chExt cx="9056737" cy="1987943"/>
          </a:xfrm>
        </p:grpSpPr>
        <p:pic>
          <p:nvPicPr>
            <p:cNvPr id="43" name="Grafik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71" y="4849558"/>
              <a:ext cx="9056737" cy="1810599"/>
            </a:xfrm>
            <a:prstGeom prst="rect">
              <a:avLst/>
            </a:prstGeom>
          </p:spPr>
        </p:pic>
        <p:sp>
          <p:nvSpPr>
            <p:cNvPr id="47" name="Textfeld 46"/>
            <p:cNvSpPr txBox="1"/>
            <p:nvPr/>
          </p:nvSpPr>
          <p:spPr>
            <a:xfrm>
              <a:off x="3998971" y="6468169"/>
              <a:ext cx="2090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Vertical phase space</a:t>
              </a:r>
              <a:endParaRPr lang="de-DE" dirty="0"/>
            </a:p>
          </p:txBody>
        </p:sp>
      </p:grpSp>
      <p:sp>
        <p:nvSpPr>
          <p:cNvPr id="33" name="Inhaltsplatzhalter 27"/>
          <p:cNvSpPr>
            <a:spLocks noGrp="1"/>
          </p:cNvSpPr>
          <p:nvPr>
            <p:ph idx="1"/>
          </p:nvPr>
        </p:nvSpPr>
        <p:spPr>
          <a:xfrm>
            <a:off x="396720" y="6444133"/>
            <a:ext cx="9525240" cy="69717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Important property of beam, but not directly observable in a real accelerator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how would you measure the angle of a trajectory simultaneously with position?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116369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Inhaltsplatzhalter 27"/>
          <p:cNvSpPr>
            <a:spLocks noGrp="1"/>
          </p:cNvSpPr>
          <p:nvPr>
            <p:ph idx="1"/>
          </p:nvPr>
        </p:nvSpPr>
        <p:spPr>
          <a:xfrm>
            <a:off x="396720" y="6156101"/>
            <a:ext cx="9525240" cy="93610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Projections of phase space onto position can be observed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beam profiles measured by SEM-grids, MWPCs, BIFs, IPMs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very important information for set-up of accelerators and beamlines</a:t>
            </a:r>
            <a:endParaRPr lang="de-DE" sz="16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FODO Tracking: Beam Profiles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38</a:t>
            </a:fld>
            <a:endParaRPr lang="de-DE"/>
          </a:p>
        </p:txBody>
      </p:sp>
      <p:grpSp>
        <p:nvGrpSpPr>
          <p:cNvPr id="44" name="Gruppieren 43"/>
          <p:cNvGrpSpPr/>
          <p:nvPr/>
        </p:nvGrpSpPr>
        <p:grpSpPr>
          <a:xfrm>
            <a:off x="278357" y="946652"/>
            <a:ext cx="9524575" cy="1177001"/>
            <a:chOff x="278357" y="1115541"/>
            <a:chExt cx="9524575" cy="1177001"/>
          </a:xfrm>
        </p:grpSpPr>
        <p:sp>
          <p:nvSpPr>
            <p:cNvPr id="11" name="Rechteck 10"/>
            <p:cNvSpPr/>
            <p:nvPr/>
          </p:nvSpPr>
          <p:spPr>
            <a:xfrm>
              <a:off x="4913663" y="1401451"/>
              <a:ext cx="232505" cy="540000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493119" y="1401451"/>
              <a:ext cx="232505" cy="540000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3" name="Text Box 331"/>
            <p:cNvSpPr txBox="1">
              <a:spLocks noChangeArrowheads="1"/>
            </p:cNvSpPr>
            <p:nvPr/>
          </p:nvSpPr>
          <p:spPr bwMode="auto">
            <a:xfrm flipH="1">
              <a:off x="278357" y="1115541"/>
              <a:ext cx="704944" cy="127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tIns="18000" rIns="18000" b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QF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14" name="Text Box 331"/>
            <p:cNvSpPr txBox="1">
              <a:spLocks noChangeArrowheads="1"/>
            </p:cNvSpPr>
            <p:nvPr/>
          </p:nvSpPr>
          <p:spPr bwMode="auto">
            <a:xfrm flipH="1">
              <a:off x="4635399" y="1124126"/>
              <a:ext cx="789033" cy="127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tIns="18000" rIns="18000" b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QD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9334208" y="1401451"/>
              <a:ext cx="232505" cy="540000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6" name="Text Box 331"/>
            <p:cNvSpPr txBox="1">
              <a:spLocks noChangeArrowheads="1"/>
            </p:cNvSpPr>
            <p:nvPr/>
          </p:nvSpPr>
          <p:spPr bwMode="auto">
            <a:xfrm flipH="1">
              <a:off x="9097988" y="1124126"/>
              <a:ext cx="704944" cy="127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tIns="18000" rIns="18000" b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QF</a:t>
              </a:r>
              <a:endParaRPr lang="en-US" sz="1800" dirty="0">
                <a:latin typeface="+mn-lt"/>
              </a:endParaRPr>
            </a:p>
          </p:txBody>
        </p:sp>
        <p:cxnSp>
          <p:nvCxnSpPr>
            <p:cNvPr id="17" name="Gerade Verbindung mit Pfeil 16"/>
            <p:cNvCxnSpPr/>
            <p:nvPr/>
          </p:nvCxnSpPr>
          <p:spPr>
            <a:xfrm>
              <a:off x="609371" y="2013427"/>
              <a:ext cx="442054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/>
            <p:nvPr/>
          </p:nvCxnSpPr>
          <p:spPr>
            <a:xfrm>
              <a:off x="5029916" y="2013427"/>
              <a:ext cx="442054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>
              <a:off x="609372" y="1412630"/>
              <a:ext cx="0" cy="879912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9450461" y="1412630"/>
              <a:ext cx="0" cy="879912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 Box 331"/>
            <p:cNvSpPr txBox="1">
              <a:spLocks noChangeArrowheads="1"/>
            </p:cNvSpPr>
            <p:nvPr/>
          </p:nvSpPr>
          <p:spPr bwMode="auto">
            <a:xfrm flipH="1">
              <a:off x="2304008" y="1772198"/>
              <a:ext cx="322366" cy="127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tIns="18000" rIns="18000" b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L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22" name="Text Box 331"/>
            <p:cNvSpPr txBox="1">
              <a:spLocks noChangeArrowheads="1"/>
            </p:cNvSpPr>
            <p:nvPr/>
          </p:nvSpPr>
          <p:spPr bwMode="auto">
            <a:xfrm flipH="1">
              <a:off x="7454250" y="1791052"/>
              <a:ext cx="322366" cy="127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tIns="18000" rIns="18000" b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L</a:t>
              </a:r>
              <a:endParaRPr lang="en-US" sz="1800" dirty="0">
                <a:latin typeface="+mn-lt"/>
              </a:endParaRPr>
            </a:p>
          </p:txBody>
        </p:sp>
        <p:cxnSp>
          <p:nvCxnSpPr>
            <p:cNvPr id="23" name="Gerade Verbindung 22"/>
            <p:cNvCxnSpPr/>
            <p:nvPr/>
          </p:nvCxnSpPr>
          <p:spPr>
            <a:xfrm>
              <a:off x="5029916" y="1412630"/>
              <a:ext cx="0" cy="879912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/>
          </p:nvCxnSpPr>
          <p:spPr>
            <a:xfrm>
              <a:off x="2819643" y="1413827"/>
              <a:ext cx="0" cy="877518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/>
          </p:nvCxnSpPr>
          <p:spPr>
            <a:xfrm>
              <a:off x="7233361" y="1413827"/>
              <a:ext cx="0" cy="877518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9"/>
          <p:cNvGrpSpPr/>
          <p:nvPr/>
        </p:nvGrpSpPr>
        <p:grpSpPr>
          <a:xfrm>
            <a:off x="719763" y="4191884"/>
            <a:ext cx="8641098" cy="1904247"/>
            <a:chOff x="719763" y="4191884"/>
            <a:chExt cx="8641098" cy="1904247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763" y="4191884"/>
              <a:ext cx="8641098" cy="1728220"/>
            </a:xfrm>
            <a:prstGeom prst="rect">
              <a:avLst/>
            </a:prstGeom>
          </p:spPr>
        </p:pic>
        <p:sp>
          <p:nvSpPr>
            <p:cNvPr id="47" name="Textfeld 46"/>
            <p:cNvSpPr txBox="1"/>
            <p:nvPr/>
          </p:nvSpPr>
          <p:spPr>
            <a:xfrm>
              <a:off x="3929499" y="5726799"/>
              <a:ext cx="2229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Vertical beam profiles</a:t>
              </a:r>
              <a:endParaRPr lang="de-DE" dirty="0"/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719763" y="2223942"/>
            <a:ext cx="8641098" cy="1902965"/>
            <a:chOff x="719763" y="2223942"/>
            <a:chExt cx="8641098" cy="1902965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763" y="2223942"/>
              <a:ext cx="8641098" cy="1728220"/>
            </a:xfrm>
            <a:prstGeom prst="rect">
              <a:avLst/>
            </a:prstGeom>
          </p:spPr>
        </p:pic>
        <p:sp>
          <p:nvSpPr>
            <p:cNvPr id="46" name="Textfeld 45"/>
            <p:cNvSpPr txBox="1"/>
            <p:nvPr/>
          </p:nvSpPr>
          <p:spPr>
            <a:xfrm>
              <a:off x="3813648" y="3757575"/>
              <a:ext cx="24888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Horizontal beam profiles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43183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FODO Tracking: Mismatch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39</a:t>
            </a:fld>
            <a:endParaRPr lang="de-DE"/>
          </a:p>
        </p:txBody>
      </p:sp>
      <p:grpSp>
        <p:nvGrpSpPr>
          <p:cNvPr id="44" name="Gruppieren 43"/>
          <p:cNvGrpSpPr/>
          <p:nvPr/>
        </p:nvGrpSpPr>
        <p:grpSpPr>
          <a:xfrm>
            <a:off x="278357" y="946652"/>
            <a:ext cx="9524575" cy="1177001"/>
            <a:chOff x="278357" y="1115541"/>
            <a:chExt cx="9524575" cy="1177001"/>
          </a:xfrm>
        </p:grpSpPr>
        <p:sp>
          <p:nvSpPr>
            <p:cNvPr id="11" name="Rechteck 10"/>
            <p:cNvSpPr/>
            <p:nvPr/>
          </p:nvSpPr>
          <p:spPr>
            <a:xfrm>
              <a:off x="4913663" y="1401451"/>
              <a:ext cx="232505" cy="540000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493119" y="1401451"/>
              <a:ext cx="232505" cy="540000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3" name="Text Box 331"/>
            <p:cNvSpPr txBox="1">
              <a:spLocks noChangeArrowheads="1"/>
            </p:cNvSpPr>
            <p:nvPr/>
          </p:nvSpPr>
          <p:spPr bwMode="auto">
            <a:xfrm flipH="1">
              <a:off x="278357" y="1115541"/>
              <a:ext cx="704944" cy="127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tIns="18000" rIns="18000" b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QF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14" name="Text Box 331"/>
            <p:cNvSpPr txBox="1">
              <a:spLocks noChangeArrowheads="1"/>
            </p:cNvSpPr>
            <p:nvPr/>
          </p:nvSpPr>
          <p:spPr bwMode="auto">
            <a:xfrm flipH="1">
              <a:off x="4635399" y="1124126"/>
              <a:ext cx="789033" cy="127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tIns="18000" rIns="18000" b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QD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9334208" y="1401451"/>
              <a:ext cx="232505" cy="540000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6" name="Text Box 331"/>
            <p:cNvSpPr txBox="1">
              <a:spLocks noChangeArrowheads="1"/>
            </p:cNvSpPr>
            <p:nvPr/>
          </p:nvSpPr>
          <p:spPr bwMode="auto">
            <a:xfrm flipH="1">
              <a:off x="9097988" y="1124126"/>
              <a:ext cx="704944" cy="127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tIns="18000" rIns="18000" b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QF</a:t>
              </a:r>
              <a:endParaRPr lang="en-US" sz="1800" dirty="0">
                <a:latin typeface="+mn-lt"/>
              </a:endParaRPr>
            </a:p>
          </p:txBody>
        </p:sp>
        <p:cxnSp>
          <p:nvCxnSpPr>
            <p:cNvPr id="17" name="Gerade Verbindung mit Pfeil 16"/>
            <p:cNvCxnSpPr/>
            <p:nvPr/>
          </p:nvCxnSpPr>
          <p:spPr>
            <a:xfrm>
              <a:off x="609371" y="2013427"/>
              <a:ext cx="442054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/>
            <p:nvPr/>
          </p:nvCxnSpPr>
          <p:spPr>
            <a:xfrm>
              <a:off x="5029916" y="2013427"/>
              <a:ext cx="442054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>
              <a:off x="609372" y="1412630"/>
              <a:ext cx="0" cy="879912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9450461" y="1412630"/>
              <a:ext cx="0" cy="879912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 Box 331"/>
            <p:cNvSpPr txBox="1">
              <a:spLocks noChangeArrowheads="1"/>
            </p:cNvSpPr>
            <p:nvPr/>
          </p:nvSpPr>
          <p:spPr bwMode="auto">
            <a:xfrm flipH="1">
              <a:off x="2304008" y="1772198"/>
              <a:ext cx="322366" cy="127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tIns="18000" rIns="18000" b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L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22" name="Text Box 331"/>
            <p:cNvSpPr txBox="1">
              <a:spLocks noChangeArrowheads="1"/>
            </p:cNvSpPr>
            <p:nvPr/>
          </p:nvSpPr>
          <p:spPr bwMode="auto">
            <a:xfrm flipH="1">
              <a:off x="7454250" y="1791052"/>
              <a:ext cx="322366" cy="127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tIns="18000" rIns="18000" b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L</a:t>
              </a:r>
              <a:endParaRPr lang="en-US" sz="1800" dirty="0">
                <a:latin typeface="+mn-lt"/>
              </a:endParaRPr>
            </a:p>
          </p:txBody>
        </p:sp>
        <p:cxnSp>
          <p:nvCxnSpPr>
            <p:cNvPr id="23" name="Gerade Verbindung 22"/>
            <p:cNvCxnSpPr/>
            <p:nvPr/>
          </p:nvCxnSpPr>
          <p:spPr>
            <a:xfrm>
              <a:off x="5029916" y="1412630"/>
              <a:ext cx="0" cy="879912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/>
          </p:nvCxnSpPr>
          <p:spPr>
            <a:xfrm>
              <a:off x="2819643" y="1413827"/>
              <a:ext cx="0" cy="877518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/>
          </p:nvCxnSpPr>
          <p:spPr>
            <a:xfrm>
              <a:off x="7233361" y="1413827"/>
              <a:ext cx="0" cy="877518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>
          <a:xfrm>
            <a:off x="448071" y="2195661"/>
            <a:ext cx="9056737" cy="2010070"/>
            <a:chOff x="448071" y="2355123"/>
            <a:chExt cx="9056737" cy="2010070"/>
          </a:xfrm>
        </p:grpSpPr>
        <p:pic>
          <p:nvPicPr>
            <p:cNvPr id="35" name="Grafik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71" y="2355123"/>
              <a:ext cx="9056737" cy="1810599"/>
            </a:xfrm>
            <a:prstGeom prst="rect">
              <a:avLst/>
            </a:prstGeom>
          </p:spPr>
        </p:pic>
        <p:sp>
          <p:nvSpPr>
            <p:cNvPr id="46" name="Textfeld 45"/>
            <p:cNvSpPr txBox="1"/>
            <p:nvPr/>
          </p:nvSpPr>
          <p:spPr>
            <a:xfrm>
              <a:off x="3883118" y="3995861"/>
              <a:ext cx="23499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Horizontal phase space</a:t>
              </a:r>
              <a:endParaRPr lang="de-DE" dirty="0"/>
            </a:p>
          </p:txBody>
        </p:sp>
      </p:grpSp>
      <p:grpSp>
        <p:nvGrpSpPr>
          <p:cNvPr id="63" name="Gruppieren 62"/>
          <p:cNvGrpSpPr/>
          <p:nvPr/>
        </p:nvGrpSpPr>
        <p:grpSpPr>
          <a:xfrm>
            <a:off x="448071" y="4240166"/>
            <a:ext cx="9056737" cy="1987943"/>
            <a:chOff x="448071" y="4849558"/>
            <a:chExt cx="9056737" cy="1987943"/>
          </a:xfrm>
        </p:grpSpPr>
        <p:pic>
          <p:nvPicPr>
            <p:cNvPr id="43" name="Grafik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71" y="4849558"/>
              <a:ext cx="9056737" cy="1810599"/>
            </a:xfrm>
            <a:prstGeom prst="rect">
              <a:avLst/>
            </a:prstGeom>
          </p:spPr>
        </p:pic>
        <p:sp>
          <p:nvSpPr>
            <p:cNvPr id="47" name="Textfeld 46"/>
            <p:cNvSpPr txBox="1"/>
            <p:nvPr/>
          </p:nvSpPr>
          <p:spPr>
            <a:xfrm>
              <a:off x="3998971" y="6468169"/>
              <a:ext cx="2090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Vertical phase space</a:t>
              </a:r>
              <a:endParaRPr lang="de-DE" dirty="0"/>
            </a:p>
          </p:txBody>
        </p:sp>
      </p:grpSp>
      <p:sp>
        <p:nvSpPr>
          <p:cNvPr id="33" name="Inhaltsplatzhalter 27"/>
          <p:cNvSpPr>
            <a:spLocks noGrp="1"/>
          </p:cNvSpPr>
          <p:nvPr>
            <p:ph idx="1"/>
          </p:nvPr>
        </p:nvSpPr>
        <p:spPr>
          <a:xfrm>
            <a:off x="396720" y="6444133"/>
            <a:ext cx="9525240" cy="69717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Important property of beam, but not directly observable in a real accelerator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how would you measure the angle of a trajectory simultaneously with position?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36176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and Isotopes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Elements</a:t>
            </a:r>
          </a:p>
          <a:p>
            <a:pPr lvl="1"/>
            <a:r>
              <a:rPr lang="en-US" dirty="0" smtClean="0"/>
              <a:t>atomic building blocks of matter</a:t>
            </a:r>
          </a:p>
          <a:p>
            <a:pPr lvl="1"/>
            <a:r>
              <a:rPr lang="en-US" dirty="0" smtClean="0"/>
              <a:t> characterized by atomic number Z</a:t>
            </a:r>
          </a:p>
          <a:p>
            <a:pPr lvl="2"/>
            <a:r>
              <a:rPr lang="en-US" dirty="0" smtClean="0"/>
              <a:t>number of protons in nucleus and electrons in neutral atom</a:t>
            </a:r>
          </a:p>
          <a:p>
            <a:pPr lvl="2"/>
            <a:r>
              <a:rPr lang="en-US" dirty="0" smtClean="0"/>
              <a:t>one-to-one correspondence to chemical symbol X</a:t>
            </a:r>
          </a:p>
          <a:p>
            <a:r>
              <a:rPr lang="en-US" dirty="0" smtClean="0"/>
              <a:t>Isotopes</a:t>
            </a:r>
          </a:p>
          <a:p>
            <a:pPr lvl="1"/>
            <a:r>
              <a:rPr lang="en-US" dirty="0" smtClean="0"/>
              <a:t>variants of the same element with different number N of neutrons</a:t>
            </a:r>
          </a:p>
          <a:p>
            <a:pPr lvl="1"/>
            <a:r>
              <a:rPr lang="en-US" dirty="0" smtClean="0"/>
              <a:t>identified by mass number A = Z + N</a:t>
            </a:r>
          </a:p>
          <a:p>
            <a:pPr lvl="1"/>
            <a:r>
              <a:rPr lang="en-US" dirty="0" smtClean="0"/>
              <a:t>same electron configuration, hence same chemical properties</a:t>
            </a:r>
          </a:p>
          <a:p>
            <a:pPr lvl="1"/>
            <a:r>
              <a:rPr lang="en-US" dirty="0" smtClean="0"/>
              <a:t>only few isotopes stable</a:t>
            </a:r>
          </a:p>
          <a:p>
            <a:endParaRPr lang="en-US" dirty="0" smtClean="0"/>
          </a:p>
          <a:p>
            <a:r>
              <a:rPr lang="en-US" dirty="0" smtClean="0"/>
              <a:t>Notation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4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225890" y="6117192"/>
            <a:ext cx="740907" cy="830997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baseline="30000" dirty="0" smtClean="0"/>
              <a:t>A</a:t>
            </a:r>
            <a:r>
              <a:rPr lang="en-US" sz="4800" dirty="0" smtClean="0"/>
              <a:t>X</a:t>
            </a:r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570639"/>
              </p:ext>
            </p:extLst>
          </p:nvPr>
        </p:nvGraphicFramePr>
        <p:xfrm>
          <a:off x="3744168" y="6012085"/>
          <a:ext cx="3367830" cy="1112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22618"/>
                <a:gridCol w="467043"/>
                <a:gridCol w="467043"/>
                <a:gridCol w="467043"/>
                <a:gridCol w="1344083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Abundance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30000" dirty="0" smtClean="0">
                          <a:sym typeface="Wingdings" panose="05000000000000000000" pitchFamily="2" charset="2"/>
                        </a:rPr>
                        <a:t>40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Ca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20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96.9%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300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48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Ca</a:t>
                      </a:r>
                      <a:endParaRPr lang="de-DE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28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0.2%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7259545" y="6686579"/>
            <a:ext cx="2173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neutron-rich nucleus, often used for SHE experiments</a:t>
            </a:r>
            <a:endParaRPr lang="de-DE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Emittance</a:t>
            </a:r>
            <a:endParaRPr lang="de-DE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8504" y="1115541"/>
            <a:ext cx="2505615" cy="354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215776" y="1176338"/>
            <a:ext cx="4686300" cy="5987875"/>
          </a:xfrm>
        </p:spPr>
        <p:txBody>
          <a:bodyPr/>
          <a:lstStyle/>
          <a:p>
            <a:r>
              <a:rPr lang="en-US" dirty="0" smtClean="0"/>
              <a:t>Oscillation amplitude of single particles normally conserved</a:t>
            </a:r>
          </a:p>
          <a:p>
            <a:pPr lvl="1"/>
            <a:r>
              <a:rPr lang="en-US" dirty="0" smtClean="0"/>
              <a:t>remember the frictionless gutter:</a:t>
            </a:r>
            <a:br>
              <a:rPr lang="en-US" dirty="0" smtClean="0"/>
            </a:br>
            <a:r>
              <a:rPr lang="en-US" dirty="0" smtClean="0"/>
              <a:t>ball will oscillate forever</a:t>
            </a:r>
          </a:p>
          <a:p>
            <a:pPr lvl="1"/>
            <a:r>
              <a:rPr lang="en-US" dirty="0" smtClean="0"/>
              <a:t>measure of transverse energy</a:t>
            </a:r>
          </a:p>
          <a:p>
            <a:r>
              <a:rPr lang="en-US" dirty="0" smtClean="0"/>
              <a:t>Transverse energy referred to as</a:t>
            </a:r>
            <a:r>
              <a:rPr lang="de-DE" dirty="0" smtClean="0"/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single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particle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emittance</a:t>
            </a:r>
            <a:endParaRPr lang="de-DE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transverse energy created by random motion in the source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conserved (at best) until final target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measure of disorder of particles in the beam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impossible to create truly parallel beam (would be completely ordered)</a:t>
            </a:r>
            <a:endParaRPr lang="de-DE" dirty="0" smtClean="0">
              <a:solidFill>
                <a:schemeClr val="tx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40</a:t>
            </a:fld>
            <a:endParaRPr lang="de-D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07" y="5147989"/>
            <a:ext cx="3521969" cy="117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93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Size and Emittance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6875" y="1176338"/>
            <a:ext cx="4686300" cy="6036981"/>
          </a:xfrm>
        </p:spPr>
        <p:txBody>
          <a:bodyPr/>
          <a:lstStyle/>
          <a:p>
            <a:r>
              <a:rPr lang="en-US" dirty="0" smtClean="0"/>
              <a:t>Periodic solution of FODO cell characterized by ellipses</a:t>
            </a:r>
          </a:p>
          <a:p>
            <a:pPr lvl="1"/>
            <a:r>
              <a:rPr lang="en-US" dirty="0" smtClean="0"/>
              <a:t>aspect ratio defined by quadrupoles</a:t>
            </a:r>
          </a:p>
          <a:p>
            <a:pPr lvl="1"/>
            <a:r>
              <a:rPr lang="en-US" dirty="0" smtClean="0"/>
              <a:t>for upright ellipses, aspect ratio described by </a:t>
            </a:r>
            <a:r>
              <a:rPr lang="en-US" b="1" dirty="0" smtClean="0">
                <a:solidFill>
                  <a:srgbClr val="FF0000"/>
                </a:solidFill>
              </a:rPr>
              <a:t>beta functions</a:t>
            </a:r>
            <a:r>
              <a:rPr lang="en-US" dirty="0" smtClean="0"/>
              <a:t> </a:t>
            </a:r>
            <a:r>
              <a:rPr lang="el-GR" dirty="0" smtClean="0"/>
              <a:t>β</a:t>
            </a:r>
            <a:r>
              <a:rPr lang="en-US" baseline="-25000" dirty="0" smtClean="0"/>
              <a:t>x/y</a:t>
            </a:r>
            <a:endParaRPr lang="en-US" dirty="0" smtClean="0"/>
          </a:p>
          <a:p>
            <a:pPr lvl="1"/>
            <a:r>
              <a:rPr lang="en-US" dirty="0" smtClean="0"/>
              <a:t>area of ellipse written as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emittance </a:t>
            </a:r>
            <a:r>
              <a:rPr lang="el-GR" dirty="0" smtClean="0"/>
              <a:t>ε</a:t>
            </a:r>
            <a:r>
              <a:rPr lang="en-US" baseline="-25000" dirty="0" smtClean="0"/>
              <a:t>x/y </a:t>
            </a:r>
            <a:r>
              <a:rPr lang="en-US" dirty="0" smtClean="0"/>
              <a:t>measure for beam size</a:t>
            </a:r>
          </a:p>
          <a:p>
            <a:pPr lvl="1"/>
            <a:endParaRPr lang="en-US" dirty="0"/>
          </a:p>
          <a:p>
            <a:r>
              <a:rPr lang="en-US" dirty="0" smtClean="0"/>
              <a:t>Emittance is constant in FODO cell</a:t>
            </a:r>
          </a:p>
          <a:p>
            <a:pPr lvl="1"/>
            <a:r>
              <a:rPr lang="en-US" dirty="0" smtClean="0"/>
              <a:t>small width implies large angle spread</a:t>
            </a:r>
          </a:p>
          <a:p>
            <a:pPr lvl="1"/>
            <a:r>
              <a:rPr lang="en-US" dirty="0" smtClean="0"/>
              <a:t>limits the beam spot size at a target</a:t>
            </a:r>
          </a:p>
          <a:p>
            <a:pPr lvl="1"/>
            <a:r>
              <a:rPr lang="en-US" dirty="0" smtClean="0"/>
              <a:t>impossible to create parallel beam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41</a:t>
            </a:fld>
            <a:endParaRPr lang="de-DE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273239"/>
              </p:ext>
            </p:extLst>
          </p:nvPr>
        </p:nvGraphicFramePr>
        <p:xfrm>
          <a:off x="1583928" y="4282554"/>
          <a:ext cx="174307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Equation" r:id="rId3" imgW="1130040" imgH="279360" progId="Equation.3">
                  <p:embed/>
                </p:oleObj>
              </mc:Choice>
              <mc:Fallback>
                <p:oleObj name="Equation" r:id="rId3" imgW="1130040" imgH="279360" progId="Equation.3">
                  <p:embed/>
                  <p:pic>
                    <p:nvPicPr>
                      <p:cNvPr id="0" name="Objek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3928" y="4282554"/>
                        <a:ext cx="1743075" cy="433387"/>
                      </a:xfrm>
                      <a:prstGeom prst="rect">
                        <a:avLst/>
                      </a:prstGeom>
                      <a:solidFill>
                        <a:srgbClr val="F7964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491808"/>
              </p:ext>
            </p:extLst>
          </p:nvPr>
        </p:nvGraphicFramePr>
        <p:xfrm>
          <a:off x="1785938" y="3372965"/>
          <a:ext cx="14287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Equation" r:id="rId5" imgW="927000" imgH="241200" progId="Equation.3">
                  <p:embed/>
                </p:oleObj>
              </mc:Choice>
              <mc:Fallback>
                <p:oleObj name="Equation" r:id="rId5" imgW="927000" imgH="241200" progId="Equation.3">
                  <p:embed/>
                  <p:pic>
                    <p:nvPicPr>
                      <p:cNvPr id="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3372965"/>
                        <a:ext cx="1428750" cy="374650"/>
                      </a:xfrm>
                      <a:prstGeom prst="rect">
                        <a:avLst/>
                      </a:prstGeom>
                      <a:solidFill>
                        <a:srgbClr val="F7964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287784" y="6588149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Skew ellipses </a:t>
            </a:r>
            <a:r>
              <a:rPr lang="en-US" i="1" dirty="0" smtClean="0">
                <a:sym typeface="Wingdings" panose="05000000000000000000" pitchFamily="2" charset="2"/>
              </a:rPr>
              <a:t> talk on Transverse Optics</a:t>
            </a:r>
            <a:endParaRPr lang="de-DE" i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28" y="2295950"/>
            <a:ext cx="3013075" cy="244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672" y="1801018"/>
            <a:ext cx="160020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37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Emittance Change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Sources of emittance growth</a:t>
            </a:r>
          </a:p>
          <a:p>
            <a:pPr lvl="1"/>
            <a:r>
              <a:rPr lang="en-US" dirty="0" smtClean="0"/>
              <a:t>scattering in stripping foil or targets</a:t>
            </a:r>
            <a:endParaRPr lang="en-US" dirty="0"/>
          </a:p>
          <a:p>
            <a:pPr lvl="1"/>
            <a:r>
              <a:rPr lang="en-US" dirty="0" smtClean="0"/>
              <a:t>ellipse mismatch</a:t>
            </a:r>
          </a:p>
          <a:p>
            <a:pPr lvl="1"/>
            <a:r>
              <a:rPr lang="en-US" dirty="0" smtClean="0"/>
              <a:t>non-linear fields</a:t>
            </a:r>
          </a:p>
          <a:p>
            <a:r>
              <a:rPr lang="en-US" dirty="0" smtClean="0"/>
              <a:t>Ways to shrink emittance</a:t>
            </a:r>
          </a:p>
          <a:p>
            <a:pPr lvl="1"/>
            <a:r>
              <a:rPr lang="en-US" dirty="0" smtClean="0"/>
              <a:t>acceleration shrinks emittance according to </a:t>
            </a:r>
            <a:r>
              <a:rPr lang="el-GR" dirty="0" smtClean="0"/>
              <a:t>ε</a:t>
            </a:r>
            <a:r>
              <a:rPr lang="en-US" dirty="0" smtClean="0"/>
              <a:t> ~ 1/p ~ 1/B</a:t>
            </a:r>
            <a:r>
              <a:rPr lang="el-GR" dirty="0" smtClean="0"/>
              <a:t>ρ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adiabatic damping</a:t>
            </a:r>
            <a:r>
              <a:rPr lang="en-US" dirty="0" smtClean="0"/>
              <a:t>)</a:t>
            </a:r>
            <a:endParaRPr lang="de-DE" dirty="0"/>
          </a:p>
          <a:p>
            <a:pPr lvl="1"/>
            <a:r>
              <a:rPr lang="en-US" dirty="0" smtClean="0"/>
              <a:t>electron cooling (SIS, ESR) and stochastic cooling (ESR) available to create very small emittances</a:t>
            </a:r>
          </a:p>
          <a:p>
            <a:r>
              <a:rPr lang="en-US" dirty="0" smtClean="0"/>
              <a:t>Unnecessary emittance growth can limit performance</a:t>
            </a:r>
          </a:p>
          <a:p>
            <a:pPr lvl="1"/>
            <a:r>
              <a:rPr lang="en-US" dirty="0" smtClean="0"/>
              <a:t>beam losses due to beam size growth</a:t>
            </a:r>
          </a:p>
          <a:p>
            <a:pPr lvl="1"/>
            <a:r>
              <a:rPr lang="en-US" dirty="0" smtClean="0"/>
              <a:t>larger beam spot size at targets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42</a:t>
            </a:fld>
            <a:endParaRPr lang="de-D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384" y="2339677"/>
            <a:ext cx="3989388" cy="382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44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Emittance and Acceptance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Emittance:</a:t>
            </a:r>
            <a:br>
              <a:rPr lang="en-US" dirty="0" smtClean="0"/>
            </a:br>
            <a:r>
              <a:rPr lang="en-US" dirty="0" smtClean="0"/>
              <a:t>area of phase space ellipse containing a fraction of particles (e.g. 95%)</a:t>
            </a:r>
          </a:p>
          <a:p>
            <a:pPr lvl="1"/>
            <a:r>
              <a:rPr lang="en-US" dirty="0" smtClean="0"/>
              <a:t>may grow due to mismatch, non-linear fields, beam interaction with pipe, etc.</a:t>
            </a:r>
          </a:p>
          <a:p>
            <a:pPr lvl="1"/>
            <a:r>
              <a:rPr lang="en-US" dirty="0" smtClean="0"/>
              <a:t>does not take into account deviations of beam center from ideal orbit</a:t>
            </a:r>
          </a:p>
          <a:p>
            <a:r>
              <a:rPr lang="en-US" dirty="0" smtClean="0"/>
              <a:t>Acceptance:</a:t>
            </a:r>
            <a:br>
              <a:rPr lang="en-US" dirty="0" smtClean="0"/>
            </a:br>
            <a:r>
              <a:rPr lang="en-US" dirty="0" smtClean="0"/>
              <a:t>maximum </a:t>
            </a:r>
            <a:r>
              <a:rPr lang="en-US" dirty="0"/>
              <a:t>area of the ellipse possible without ever losing particles (by hitting </a:t>
            </a:r>
            <a:r>
              <a:rPr lang="en-US" dirty="0" smtClean="0"/>
              <a:t>beam pipe)</a:t>
            </a:r>
          </a:p>
          <a:p>
            <a:pPr lvl="1"/>
            <a:r>
              <a:rPr lang="en-US" dirty="0" smtClean="0"/>
              <a:t>acceptance in general smaller than physical aperture of beam pipe</a:t>
            </a:r>
          </a:p>
          <a:p>
            <a:pPr lvl="1"/>
            <a:r>
              <a:rPr lang="en-US" dirty="0" smtClean="0"/>
              <a:t>need some margin for deviations of beam center and emittance growth</a:t>
            </a:r>
            <a:endParaRPr lang="en-US" dirty="0"/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43</a:t>
            </a:fld>
            <a:endParaRPr lang="de-D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905" y="3200945"/>
            <a:ext cx="4932959" cy="1731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16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 Magnets: </a:t>
            </a:r>
            <a:r>
              <a:rPr lang="en-US" dirty="0" err="1" smtClean="0"/>
              <a:t>Sextupoles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Magnet with six poles</a:t>
            </a:r>
          </a:p>
          <a:p>
            <a:r>
              <a:rPr lang="en-US" dirty="0" smtClean="0"/>
              <a:t>Field depends quadratic on position</a:t>
            </a:r>
          </a:p>
          <a:p>
            <a:pPr lvl="1"/>
            <a:r>
              <a:rPr lang="en-US" dirty="0" smtClean="0"/>
              <a:t>forces on particles non-linear</a:t>
            </a:r>
          </a:p>
          <a:p>
            <a:pPr lvl="1"/>
            <a:r>
              <a:rPr lang="en-US" dirty="0" smtClean="0"/>
              <a:t>in general no analytic solutions</a:t>
            </a:r>
          </a:p>
          <a:p>
            <a:pPr lvl="1"/>
            <a:r>
              <a:rPr lang="en-US" dirty="0" smtClean="0"/>
              <a:t>can even lead to chaotic motion</a:t>
            </a:r>
          </a:p>
          <a:p>
            <a:endParaRPr lang="en-US" dirty="0" smtClean="0"/>
          </a:p>
          <a:p>
            <a:r>
              <a:rPr lang="en-US" dirty="0" smtClean="0"/>
              <a:t>Frequently used in accelerators</a:t>
            </a:r>
          </a:p>
          <a:p>
            <a:pPr lvl="1"/>
            <a:r>
              <a:rPr lang="en-US" dirty="0" smtClean="0"/>
              <a:t>correction of momentum dependent effects on </a:t>
            </a:r>
            <a:r>
              <a:rPr lang="en-US" dirty="0" err="1" smtClean="0"/>
              <a:t>betatron</a:t>
            </a:r>
            <a:r>
              <a:rPr lang="en-US" dirty="0" smtClean="0"/>
              <a:t> oscillations</a:t>
            </a:r>
            <a:br>
              <a:rPr lang="en-US" dirty="0" smtClean="0"/>
            </a:br>
            <a:r>
              <a:rPr lang="en-US" dirty="0" smtClean="0"/>
              <a:t>(e.g. SIS18, ESR, FRS)</a:t>
            </a:r>
          </a:p>
          <a:p>
            <a:pPr lvl="1"/>
            <a:r>
              <a:rPr lang="en-US" dirty="0" smtClean="0"/>
              <a:t>essential for slow extraction (SIS18)</a:t>
            </a:r>
          </a:p>
          <a:p>
            <a:pPr lvl="1"/>
            <a:r>
              <a:rPr lang="en-US" dirty="0" smtClean="0"/>
              <a:t>compensation of unavoidable field errors in main magnets (dipoles)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44</a:t>
            </a:fld>
            <a:endParaRPr lang="de-DE"/>
          </a:p>
        </p:txBody>
      </p:sp>
      <p:grpSp>
        <p:nvGrpSpPr>
          <p:cNvPr id="16" name="Gruppieren 15"/>
          <p:cNvGrpSpPr/>
          <p:nvPr/>
        </p:nvGrpSpPr>
        <p:grpSpPr>
          <a:xfrm>
            <a:off x="5257044" y="1395588"/>
            <a:ext cx="4698666" cy="2173211"/>
            <a:chOff x="5257044" y="2475708"/>
            <a:chExt cx="4698666" cy="2173211"/>
          </a:xfrm>
        </p:grpSpPr>
        <p:grpSp>
          <p:nvGrpSpPr>
            <p:cNvPr id="8" name="Gruppieren 7"/>
            <p:cNvGrpSpPr/>
            <p:nvPr/>
          </p:nvGrpSpPr>
          <p:grpSpPr>
            <a:xfrm>
              <a:off x="5257044" y="2475708"/>
              <a:ext cx="4698666" cy="2173211"/>
              <a:chOff x="5126372" y="2475708"/>
              <a:chExt cx="4698666" cy="2173211"/>
            </a:xfrm>
          </p:grpSpPr>
          <p:pic>
            <p:nvPicPr>
              <p:cNvPr id="819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26372" y="2497515"/>
                <a:ext cx="4698666" cy="2151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 Box 331"/>
              <p:cNvSpPr txBox="1">
                <a:spLocks noChangeArrowheads="1"/>
              </p:cNvSpPr>
              <p:nvPr/>
            </p:nvSpPr>
            <p:spPr bwMode="auto">
              <a:xfrm>
                <a:off x="6289149" y="2475708"/>
                <a:ext cx="20466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000" rIns="180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000" b="1" i="1" dirty="0" smtClean="0">
                    <a:solidFill>
                      <a:srgbClr val="FF0000"/>
                    </a:solidFill>
                    <a:latin typeface="+mn-lt"/>
                    <a:sym typeface="Math1" charset="0"/>
                  </a:rPr>
                  <a:t>N</a:t>
                </a:r>
                <a:endParaRPr lang="en-US" sz="1800" b="1" i="1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10" name="Text Box 331"/>
              <p:cNvSpPr txBox="1">
                <a:spLocks noChangeArrowheads="1"/>
              </p:cNvSpPr>
              <p:nvPr/>
            </p:nvSpPr>
            <p:spPr bwMode="auto">
              <a:xfrm>
                <a:off x="6294132" y="4152961"/>
                <a:ext cx="15497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000" rIns="180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000" b="1" i="1" dirty="0" smtClean="0">
                    <a:solidFill>
                      <a:srgbClr val="008000"/>
                    </a:solidFill>
                    <a:latin typeface="+mn-lt"/>
                    <a:sym typeface="Math1" charset="0"/>
                  </a:rPr>
                  <a:t>S</a:t>
                </a:r>
                <a:endParaRPr lang="en-US" sz="2000" b="1" i="1" dirty="0">
                  <a:solidFill>
                    <a:srgbClr val="008000"/>
                  </a:solidFill>
                  <a:latin typeface="+mn-lt"/>
                </a:endParaRPr>
              </a:p>
            </p:txBody>
          </p:sp>
          <p:sp>
            <p:nvSpPr>
              <p:cNvPr id="11" name="Text Box 331"/>
              <p:cNvSpPr txBox="1">
                <a:spLocks noChangeArrowheads="1"/>
              </p:cNvSpPr>
              <p:nvPr/>
            </p:nvSpPr>
            <p:spPr bwMode="auto">
              <a:xfrm>
                <a:off x="7043912" y="3779837"/>
                <a:ext cx="20466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000" rIns="180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000" b="1" i="1" dirty="0" smtClean="0">
                    <a:solidFill>
                      <a:srgbClr val="FF0000"/>
                    </a:solidFill>
                    <a:latin typeface="+mn-lt"/>
                    <a:sym typeface="Math1" charset="0"/>
                  </a:rPr>
                  <a:t>N</a:t>
                </a:r>
                <a:endParaRPr lang="en-US" sz="1800" b="1" i="1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12" name="Text Box 331"/>
              <p:cNvSpPr txBox="1">
                <a:spLocks noChangeArrowheads="1"/>
              </p:cNvSpPr>
              <p:nvPr/>
            </p:nvSpPr>
            <p:spPr bwMode="auto">
              <a:xfrm>
                <a:off x="5476277" y="3779837"/>
                <a:ext cx="20466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000" rIns="180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000" b="1" i="1" dirty="0" smtClean="0">
                    <a:solidFill>
                      <a:srgbClr val="FF0000"/>
                    </a:solidFill>
                    <a:latin typeface="+mn-lt"/>
                    <a:sym typeface="Math1" charset="0"/>
                  </a:rPr>
                  <a:t>N</a:t>
                </a:r>
                <a:endParaRPr lang="en-US" sz="1800" b="1" i="1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13" name="Text Box 331"/>
              <p:cNvSpPr txBox="1">
                <a:spLocks noChangeArrowheads="1"/>
              </p:cNvSpPr>
              <p:nvPr/>
            </p:nvSpPr>
            <p:spPr bwMode="auto">
              <a:xfrm>
                <a:off x="5556180" y="2903952"/>
                <a:ext cx="15497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000" rIns="180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000" b="1" i="1" dirty="0" smtClean="0">
                    <a:solidFill>
                      <a:srgbClr val="008000"/>
                    </a:solidFill>
                    <a:latin typeface="+mn-lt"/>
                    <a:sym typeface="Math1" charset="0"/>
                  </a:rPr>
                  <a:t>S</a:t>
                </a:r>
                <a:endParaRPr lang="en-US" sz="2000" b="1" i="1" dirty="0">
                  <a:solidFill>
                    <a:srgbClr val="008000"/>
                  </a:solidFill>
                  <a:latin typeface="+mn-lt"/>
                </a:endParaRPr>
              </a:p>
            </p:txBody>
          </p:sp>
          <p:sp>
            <p:nvSpPr>
              <p:cNvPr id="14" name="Text Box 331"/>
              <p:cNvSpPr txBox="1">
                <a:spLocks noChangeArrowheads="1"/>
              </p:cNvSpPr>
              <p:nvPr/>
            </p:nvSpPr>
            <p:spPr bwMode="auto">
              <a:xfrm>
                <a:off x="7068759" y="2915741"/>
                <a:ext cx="15497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000" rIns="180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000" b="1" i="1" dirty="0" smtClean="0">
                    <a:solidFill>
                      <a:srgbClr val="008000"/>
                    </a:solidFill>
                    <a:latin typeface="+mn-lt"/>
                    <a:sym typeface="Math1" charset="0"/>
                  </a:rPr>
                  <a:t>S</a:t>
                </a:r>
                <a:endParaRPr lang="en-US" sz="2000" b="1" i="1" dirty="0">
                  <a:solidFill>
                    <a:srgbClr val="008000"/>
                  </a:solidFill>
                  <a:latin typeface="+mn-lt"/>
                </a:endParaRPr>
              </a:p>
            </p:txBody>
          </p:sp>
        </p:grpSp>
        <p:sp>
          <p:nvSpPr>
            <p:cNvPr id="15" name="Textfeld 14"/>
            <p:cNvSpPr txBox="1"/>
            <p:nvPr/>
          </p:nvSpPr>
          <p:spPr>
            <a:xfrm>
              <a:off x="8208664" y="2828683"/>
              <a:ext cx="1326132" cy="338554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</a:t>
              </a:r>
              <a:r>
                <a:rPr lang="en-US" sz="1600" baseline="-25000" dirty="0"/>
                <a:t>y </a:t>
              </a:r>
              <a:r>
                <a:rPr lang="en-US" sz="1600" dirty="0"/>
                <a:t>~ x</a:t>
              </a:r>
              <a:r>
                <a:rPr lang="en-US" sz="1600" baseline="30000" dirty="0"/>
                <a:t>2</a:t>
              </a:r>
              <a:r>
                <a:rPr lang="en-US" sz="1600" dirty="0"/>
                <a:t> for </a:t>
              </a:r>
              <a:r>
                <a:rPr lang="en-US" sz="1600" dirty="0" smtClean="0"/>
                <a:t>y=0</a:t>
              </a:r>
              <a:endParaRPr lang="de-DE" sz="1600" dirty="0"/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5472360" y="3832991"/>
            <a:ext cx="4259500" cy="3241760"/>
            <a:chOff x="5472360" y="3804710"/>
            <a:chExt cx="4259500" cy="3241760"/>
          </a:xfrm>
        </p:grpSpPr>
        <p:pic>
          <p:nvPicPr>
            <p:cNvPr id="18" name="Picture 6" descr="Q:\GSI\FAIR\SIS18\Slow_Extraction\Stickstoffbetrieb\images\hades_separatrice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360" y="3851845"/>
              <a:ext cx="4259500" cy="3194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feld 16"/>
            <p:cNvSpPr txBox="1"/>
            <p:nvPr/>
          </p:nvSpPr>
          <p:spPr>
            <a:xfrm>
              <a:off x="5606949" y="3804710"/>
              <a:ext cx="412491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Particle motion during slow extraction (SIS18)</a:t>
              </a:r>
              <a:endParaRPr lang="de-DE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61776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 Magnets: </a:t>
            </a:r>
            <a:r>
              <a:rPr lang="en-US" dirty="0" err="1" smtClean="0"/>
              <a:t>Octupoles</a:t>
            </a: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sz="half" idx="1"/>
          </p:nvPr>
        </p:nvSpPr>
        <p:spPr>
          <a:xfrm>
            <a:off x="396875" y="3957628"/>
            <a:ext cx="4686300" cy="3206585"/>
          </a:xfrm>
        </p:spPr>
        <p:txBody>
          <a:bodyPr/>
          <a:lstStyle/>
          <a:p>
            <a:r>
              <a:rPr lang="en-US" dirty="0" err="1" smtClean="0"/>
              <a:t>Octupoles</a:t>
            </a:r>
            <a:r>
              <a:rPr lang="en-US" dirty="0" smtClean="0"/>
              <a:t> for SHIP beamline</a:t>
            </a:r>
          </a:p>
          <a:p>
            <a:pPr lvl="1"/>
            <a:r>
              <a:rPr lang="en-US" dirty="0" smtClean="0"/>
              <a:t>deformation of ellipse by non-linear field of </a:t>
            </a:r>
            <a:r>
              <a:rPr lang="en-US" dirty="0" err="1" smtClean="0"/>
              <a:t>octupoles</a:t>
            </a:r>
            <a:endParaRPr lang="en-US" dirty="0" smtClean="0"/>
          </a:p>
          <a:p>
            <a:pPr lvl="1"/>
            <a:r>
              <a:rPr lang="en-US" dirty="0" smtClean="0"/>
              <a:t>uniform distribution in cross section</a:t>
            </a:r>
          </a:p>
          <a:p>
            <a:pPr lvl="1"/>
            <a:r>
              <a:rPr lang="en-US" dirty="0" smtClean="0"/>
              <a:t>higher beam intensity at equal maximum particle density on target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45</a:t>
            </a:fld>
            <a:endParaRPr lang="de-DE"/>
          </a:p>
        </p:txBody>
      </p:sp>
      <p:pic>
        <p:nvPicPr>
          <p:cNvPr id="8" name="Picture 7" descr="10-41-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322" y="1115540"/>
            <a:ext cx="4309604" cy="21251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5" descr="17-13-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5144" y="1115540"/>
            <a:ext cx="4222244" cy="21134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" name="Gruppieren 12"/>
          <p:cNvGrpSpPr>
            <a:grpSpLocks noChangeAspect="1"/>
          </p:cNvGrpSpPr>
          <p:nvPr/>
        </p:nvGrpSpPr>
        <p:grpSpPr>
          <a:xfrm>
            <a:off x="5688384" y="3437563"/>
            <a:ext cx="3807142" cy="3760470"/>
            <a:chOff x="1768475" y="1173163"/>
            <a:chExt cx="5438775" cy="5372100"/>
          </a:xfrm>
        </p:grpSpPr>
        <p:pic>
          <p:nvPicPr>
            <p:cNvPr id="10" name="Picture 7" descr="SHIP_Targetra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5" t="5980" r="5905" b="5980"/>
            <a:stretch>
              <a:fillRect/>
            </a:stretch>
          </p:blipFill>
          <p:spPr bwMode="auto">
            <a:xfrm>
              <a:off x="1768475" y="1173163"/>
              <a:ext cx="5438775" cy="537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" descr="xy_Okt_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10" t="36974" r="37135" b="39438"/>
            <a:stretch>
              <a:fillRect/>
            </a:stretch>
          </p:blipFill>
          <p:spPr bwMode="auto">
            <a:xfrm>
              <a:off x="4500563" y="1412875"/>
              <a:ext cx="495300" cy="503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xy_Okt_a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58" t="29579" r="29707" b="31223"/>
            <a:stretch>
              <a:fillRect/>
            </a:stretch>
          </p:blipFill>
          <p:spPr bwMode="auto">
            <a:xfrm>
              <a:off x="3571875" y="1268413"/>
              <a:ext cx="855663" cy="865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210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Definition of elements and isotopes</a:t>
            </a:r>
          </a:p>
          <a:p>
            <a:r>
              <a:rPr lang="en-US" sz="2000" dirty="0" smtClean="0"/>
              <a:t>Special relativity and electro-dynamics</a:t>
            </a:r>
          </a:p>
          <a:p>
            <a:pPr lvl="1"/>
            <a:r>
              <a:rPr lang="en-US" sz="1800" dirty="0"/>
              <a:t>m</a:t>
            </a:r>
            <a:r>
              <a:rPr lang="en-US" sz="1800" dirty="0" smtClean="0"/>
              <a:t>asses, energies and mass-energy relation</a:t>
            </a:r>
          </a:p>
          <a:p>
            <a:pPr lvl="1"/>
            <a:r>
              <a:rPr lang="en-US" sz="1800" dirty="0" smtClean="0"/>
              <a:t>Relativistic particle motion and non-relativistic limit</a:t>
            </a:r>
          </a:p>
          <a:p>
            <a:pPr lvl="1"/>
            <a:r>
              <a:rPr lang="en-US" sz="1800" dirty="0" smtClean="0"/>
              <a:t>Lorentz force and magnetic rigidity</a:t>
            </a:r>
          </a:p>
          <a:p>
            <a:r>
              <a:rPr lang="en-US" sz="2000" dirty="0" smtClean="0"/>
              <a:t>Motion of charged particles in magnetic fields</a:t>
            </a:r>
          </a:p>
          <a:p>
            <a:pPr lvl="1"/>
            <a:r>
              <a:rPr lang="en-US" sz="1800" dirty="0" smtClean="0"/>
              <a:t>dipoles as bending magnets and separators</a:t>
            </a:r>
          </a:p>
          <a:p>
            <a:pPr lvl="1"/>
            <a:r>
              <a:rPr lang="en-US" sz="1800" dirty="0" smtClean="0"/>
              <a:t>quadrupoles as focusing magnets</a:t>
            </a:r>
          </a:p>
          <a:p>
            <a:pPr lvl="1"/>
            <a:r>
              <a:rPr lang="en-US" sz="1800" dirty="0" smtClean="0"/>
              <a:t>non-linear magnets for more sophisticated purposes</a:t>
            </a:r>
          </a:p>
          <a:p>
            <a:r>
              <a:rPr lang="en-US" sz="2000" dirty="0" smtClean="0"/>
              <a:t>Particle tracking and transverse phase space</a:t>
            </a:r>
          </a:p>
          <a:p>
            <a:pPr lvl="1"/>
            <a:r>
              <a:rPr lang="en-US" sz="1800" dirty="0" smtClean="0"/>
              <a:t>vectors for description of particles and matrix formalism</a:t>
            </a:r>
          </a:p>
          <a:p>
            <a:pPr lvl="1"/>
            <a:r>
              <a:rPr lang="en-US" sz="1800" dirty="0" smtClean="0"/>
              <a:t>FODO focusing structure</a:t>
            </a:r>
          </a:p>
          <a:p>
            <a:pPr lvl="1"/>
            <a:r>
              <a:rPr lang="en-US" sz="1800" dirty="0" smtClean="0"/>
              <a:t>emittance and acceptance</a:t>
            </a:r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09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47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 idx="4294967295"/>
          </p:nvPr>
        </p:nvSpPr>
        <p:spPr>
          <a:xfrm>
            <a:off x="748113" y="2710110"/>
            <a:ext cx="8567738" cy="1501775"/>
          </a:xfrm>
        </p:spPr>
        <p:txBody>
          <a:bodyPr/>
          <a:lstStyle/>
          <a:p>
            <a:pPr algn="ctr">
              <a:buNone/>
            </a:pPr>
            <a:r>
              <a:rPr lang="en-US" sz="3600" dirty="0" smtClean="0"/>
              <a:t>Thank you for your attention!</a:t>
            </a:r>
            <a:endParaRPr lang="de-DE" sz="360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4294967295"/>
          </p:nvPr>
        </p:nvSpPr>
        <p:spPr>
          <a:xfrm>
            <a:off x="1188492" y="5364013"/>
            <a:ext cx="7703641" cy="1008112"/>
          </a:xfrm>
        </p:spPr>
        <p:txBody>
          <a:bodyPr/>
          <a:lstStyle/>
          <a:p>
            <a:pPr marL="0" indent="0">
              <a:buNone/>
            </a:pPr>
            <a:r>
              <a:rPr lang="en-US" sz="1600" i="1" dirty="0" smtClean="0"/>
              <a:t>These slides contain material I found in talks of the following colleagues:</a:t>
            </a:r>
            <a:r>
              <a:rPr lang="de-DE" sz="1600" i="1" dirty="0" smtClean="0"/>
              <a:t/>
            </a:r>
            <a:br>
              <a:rPr lang="de-DE" sz="1600" i="1" dirty="0" smtClean="0"/>
            </a:br>
            <a:r>
              <a:rPr lang="de-DE" sz="1600" i="1" dirty="0" smtClean="0"/>
              <a:t>W. Bayer </a:t>
            </a:r>
            <a:r>
              <a:rPr lang="de-DE" sz="1600" i="1" dirty="0" err="1" smtClean="0"/>
              <a:t>and</a:t>
            </a:r>
            <a:r>
              <a:rPr lang="de-DE" sz="1600" i="1" dirty="0" smtClean="0"/>
              <a:t> M. Maier (GSI), R. </a:t>
            </a:r>
            <a:r>
              <a:rPr lang="de-DE" sz="1600" i="1" dirty="0" err="1" smtClean="0"/>
              <a:t>Steerenberg</a:t>
            </a:r>
            <a:r>
              <a:rPr lang="de-DE" sz="1600" i="1" dirty="0" smtClean="0"/>
              <a:t> (CERN), K. </a:t>
            </a:r>
            <a:r>
              <a:rPr lang="de-DE" sz="1600" i="1" dirty="0" err="1" smtClean="0"/>
              <a:t>Peach</a:t>
            </a:r>
            <a:r>
              <a:rPr lang="de-DE" sz="1600" i="1" dirty="0" smtClean="0"/>
              <a:t> (Oxford University)</a:t>
            </a:r>
          </a:p>
          <a:p>
            <a:pPr marL="0" indent="0">
              <a:buNone/>
            </a:pPr>
            <a:r>
              <a:rPr lang="en-US" sz="1600" i="1" dirty="0" smtClean="0"/>
              <a:t>I’m very grateful for the possibility of profiting from their excellent material.</a:t>
            </a:r>
          </a:p>
        </p:txBody>
      </p:sp>
    </p:spTree>
    <p:extLst>
      <p:ext uri="{BB962C8B-B14F-4D97-AF65-F5344CB8AC3E}">
        <p14:creationId xmlns:p14="http://schemas.microsoft.com/office/powerpoint/2010/main" val="102703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5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20" y="971525"/>
            <a:ext cx="9525240" cy="539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504825" y="6588149"/>
            <a:ext cx="8783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Ordering of elements according to atomic number Z and electron configuration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503808" y="6377719"/>
            <a:ext cx="5038725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i="1" dirty="0" smtClean="0"/>
              <a:t>(Source: </a:t>
            </a:r>
            <a:r>
              <a:rPr lang="de-DE" sz="1100" i="1" dirty="0"/>
              <a:t>http://</a:t>
            </a:r>
            <a:r>
              <a:rPr lang="de-DE" sz="1100" i="1" dirty="0" smtClean="0"/>
              <a:t>www.pctheory.uni-ulm.de/didactics/quantenchemie/html/PSE-F.html)</a:t>
            </a:r>
            <a:endParaRPr lang="de-DE" sz="1100" i="1" dirty="0"/>
          </a:p>
        </p:txBody>
      </p:sp>
    </p:spTree>
    <p:extLst>
      <p:ext uri="{BB962C8B-B14F-4D97-AF65-F5344CB8AC3E}">
        <p14:creationId xmlns:p14="http://schemas.microsoft.com/office/powerpoint/2010/main" val="291136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Isotopes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6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1043533"/>
            <a:ext cx="8496944" cy="511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504825" y="6434841"/>
            <a:ext cx="8783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Ordering of elements according to proton number Z and neutron number N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577651" y="6110515"/>
            <a:ext cx="5038725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i="1" dirty="0" smtClean="0"/>
              <a:t>Source: </a:t>
            </a:r>
            <a:r>
              <a:rPr lang="de-DE" sz="1100" i="1" dirty="0"/>
              <a:t>http://moriond.in2p3.fr/radio/moriond-huyse.ppt</a:t>
            </a:r>
          </a:p>
        </p:txBody>
      </p:sp>
    </p:spTree>
    <p:extLst>
      <p:ext uri="{BB962C8B-B14F-4D97-AF65-F5344CB8AC3E}">
        <p14:creationId xmlns:p14="http://schemas.microsoft.com/office/powerpoint/2010/main" val="278081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Acceleration requires charged particles</a:t>
            </a:r>
            <a:br>
              <a:rPr lang="en-US" dirty="0" smtClean="0"/>
            </a:br>
            <a:r>
              <a:rPr lang="en-US" dirty="0" smtClean="0"/>
              <a:t>(we’ll come to that...)</a:t>
            </a:r>
          </a:p>
          <a:p>
            <a:r>
              <a:rPr lang="en-US" dirty="0" smtClean="0"/>
              <a:t>Ions</a:t>
            </a:r>
          </a:p>
          <a:p>
            <a:pPr lvl="1"/>
            <a:r>
              <a:rPr lang="en-US" dirty="0" smtClean="0"/>
              <a:t>created by removing electrons from atoms (or molecules)</a:t>
            </a:r>
          </a:p>
          <a:p>
            <a:pPr lvl="1"/>
            <a:r>
              <a:rPr lang="en-US" dirty="0" smtClean="0"/>
              <a:t>characterized by their charge state Q</a:t>
            </a:r>
          </a:p>
          <a:p>
            <a:pPr lvl="1"/>
            <a:r>
              <a:rPr lang="en-US" dirty="0" smtClean="0"/>
              <a:t>notation for ions of atoms (i.e. isotopes)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notation for molecules similar</a:t>
            </a:r>
          </a:p>
          <a:p>
            <a:pPr lvl="2"/>
            <a:r>
              <a:rPr lang="en-US" dirty="0" smtClean="0"/>
              <a:t>examples: H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+</a:t>
            </a:r>
            <a:r>
              <a:rPr lang="en-US" dirty="0" smtClean="0"/>
              <a:t>, H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+</a:t>
            </a:r>
            <a:r>
              <a:rPr lang="en-US" dirty="0" smtClean="0"/>
              <a:t>, CH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+</a:t>
            </a:r>
          </a:p>
          <a:p>
            <a:pPr lvl="1"/>
            <a:r>
              <a:rPr lang="en-US" dirty="0" smtClean="0"/>
              <a:t>creation of ions from neutral particles in ion sources</a:t>
            </a:r>
          </a:p>
          <a:p>
            <a:pPr lvl="1"/>
            <a:r>
              <a:rPr lang="en-US" dirty="0" smtClean="0"/>
              <a:t>increasing of charge state by stripping in gas or foils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7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160488" y="3858018"/>
            <a:ext cx="999504" cy="830997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baseline="30000" dirty="0" smtClean="0"/>
              <a:t>A</a:t>
            </a:r>
            <a:r>
              <a:rPr lang="en-US" sz="4800" dirty="0" smtClean="0"/>
              <a:t>X</a:t>
            </a:r>
            <a:r>
              <a:rPr lang="en-US" sz="4800" baseline="30000" dirty="0"/>
              <a:t>Q</a:t>
            </a:r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70464"/>
              </p:ext>
            </p:extLst>
          </p:nvPr>
        </p:nvGraphicFramePr>
        <p:xfrm>
          <a:off x="6132009" y="3717256"/>
          <a:ext cx="3012759" cy="1112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54393"/>
                <a:gridCol w="467043"/>
                <a:gridCol w="467043"/>
                <a:gridCol w="1224280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#electrons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30000" dirty="0" smtClean="0">
                          <a:sym typeface="Wingdings" panose="05000000000000000000" pitchFamily="2" charset="2"/>
                        </a:rPr>
                        <a:t>48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Ca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20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30000" dirty="0" smtClean="0">
                          <a:sym typeface="Wingdings" panose="05000000000000000000" pitchFamily="2" charset="2"/>
                        </a:rPr>
                        <a:t>48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Ca</a:t>
                      </a:r>
                      <a:r>
                        <a:rPr lang="en-US" baseline="30000" dirty="0" smtClean="0">
                          <a:sym typeface="Wingdings" panose="05000000000000000000" pitchFamily="2" charset="2"/>
                        </a:rPr>
                        <a:t>10+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17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Masses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Acceleration of ions depends on mass of ion</a:t>
            </a:r>
          </a:p>
          <a:p>
            <a:pPr lvl="1"/>
            <a:r>
              <a:rPr lang="en-US" dirty="0" smtClean="0"/>
              <a:t>Need to know the masses of ions</a:t>
            </a:r>
            <a:endParaRPr lang="en-US" dirty="0"/>
          </a:p>
          <a:p>
            <a:r>
              <a:rPr lang="en-US" dirty="0" smtClean="0"/>
              <a:t>SI units impractical:</a:t>
            </a:r>
          </a:p>
          <a:p>
            <a:pPr lvl="1"/>
            <a:r>
              <a:rPr lang="en-US" dirty="0" err="1" smtClean="0"/>
              <a:t>m</a:t>
            </a:r>
            <a:r>
              <a:rPr lang="en-US" baseline="-25000" dirty="0" err="1" smtClean="0"/>
              <a:t>p</a:t>
            </a:r>
            <a:r>
              <a:rPr lang="en-US" baseline="30000" dirty="0" smtClean="0"/>
              <a:t> </a:t>
            </a:r>
            <a:r>
              <a:rPr lang="en-US" dirty="0" smtClean="0"/>
              <a:t>≈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n</a:t>
            </a:r>
            <a:r>
              <a:rPr lang="en-US" baseline="30000" dirty="0" smtClean="0"/>
              <a:t> </a:t>
            </a:r>
            <a:r>
              <a:rPr lang="en-US" dirty="0" smtClean="0"/>
              <a:t>≈ 1.7·10</a:t>
            </a:r>
            <a:r>
              <a:rPr lang="en-US" baseline="30000" dirty="0" smtClean="0"/>
              <a:t>-27</a:t>
            </a:r>
            <a:r>
              <a:rPr lang="en-US" dirty="0" smtClean="0"/>
              <a:t> kg</a:t>
            </a:r>
          </a:p>
          <a:p>
            <a:r>
              <a:rPr lang="en-US" dirty="0" smtClean="0"/>
              <a:t>Atomic mass units (AMU)</a:t>
            </a:r>
          </a:p>
          <a:p>
            <a:pPr lvl="1"/>
            <a:r>
              <a:rPr lang="en-US" dirty="0" smtClean="0"/>
              <a:t>definition of atomic mass unit: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for general isotopes we define a mass number M: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small difference between A and M:</a:t>
            </a:r>
          </a:p>
          <a:p>
            <a:pPr lvl="2"/>
            <a:r>
              <a:rPr lang="en-US" dirty="0" smtClean="0"/>
              <a:t>mass excess ME:</a:t>
            </a:r>
          </a:p>
          <a:p>
            <a:pPr lvl="2"/>
            <a:r>
              <a:rPr lang="en-US" dirty="0" smtClean="0"/>
              <a:t>missing electrons for ions: </a:t>
            </a:r>
          </a:p>
          <a:p>
            <a:pPr lvl="2"/>
            <a:r>
              <a:rPr lang="en-US" dirty="0" smtClean="0"/>
              <a:t>significant for high precision exp. (e.g. mass measurements in storage rings)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8</a:t>
            </a:fld>
            <a:endParaRPr lang="de-DE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381567"/>
              </p:ext>
            </p:extLst>
          </p:nvPr>
        </p:nvGraphicFramePr>
        <p:xfrm>
          <a:off x="5760392" y="1691605"/>
          <a:ext cx="4066859" cy="2595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55980"/>
                <a:gridCol w="1390968"/>
                <a:gridCol w="959168"/>
                <a:gridCol w="860743"/>
              </a:tblGrid>
              <a:tr h="370840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 units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AMU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u</a:t>
                      </a:r>
                      <a:endParaRPr lang="de-DE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1.661</a:t>
                      </a:r>
                      <a:r>
                        <a:rPr lang="en-US" sz="1600" i="0" dirty="0" smtClean="0"/>
                        <a:t>·10</a:t>
                      </a:r>
                      <a:r>
                        <a:rPr lang="en-US" sz="1600" i="0" baseline="30000" dirty="0" smtClean="0"/>
                        <a:t>-27 </a:t>
                      </a:r>
                      <a:r>
                        <a:rPr lang="en-US" sz="1600" i="0" baseline="0" dirty="0" smtClean="0"/>
                        <a:t>kg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 </a:t>
                      </a:r>
                      <a:endParaRPr lang="de-D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1u</a:t>
                      </a:r>
                      <a:endParaRPr lang="de-DE" sz="16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0</a:t>
                      </a:r>
                      <a:endParaRPr lang="de-DE" sz="16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0" dirty="0" err="1" smtClean="0"/>
                        <a:t>m</a:t>
                      </a:r>
                      <a:r>
                        <a:rPr lang="en-US" sz="1600" i="0" baseline="-25000" dirty="0" err="1" smtClean="0"/>
                        <a:t>p</a:t>
                      </a:r>
                      <a:endParaRPr lang="de-DE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1.672</a:t>
                      </a:r>
                      <a:r>
                        <a:rPr lang="en-US" sz="1600" i="0" dirty="0" smtClean="0"/>
                        <a:t>·10</a:t>
                      </a:r>
                      <a:r>
                        <a:rPr lang="en-US" sz="1600" i="0" baseline="30000" dirty="0" smtClean="0"/>
                        <a:t>-27 </a:t>
                      </a:r>
                      <a:r>
                        <a:rPr lang="en-US" sz="1600" i="0" baseline="0" dirty="0" smtClean="0"/>
                        <a:t>kg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 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1.007u</a:t>
                      </a:r>
                      <a:endParaRPr lang="de-DE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 smtClean="0"/>
                        <a:t>0.007</a:t>
                      </a:r>
                      <a:endParaRPr lang="de-DE" sz="16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0" dirty="0" err="1" smtClean="0"/>
                        <a:t>m</a:t>
                      </a:r>
                      <a:r>
                        <a:rPr lang="en-US" sz="1600" i="0" baseline="-25000" dirty="0" err="1" smtClean="0"/>
                        <a:t>n</a:t>
                      </a:r>
                      <a:endParaRPr lang="de-DE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1.675</a:t>
                      </a:r>
                      <a:r>
                        <a:rPr lang="en-US" sz="1600" i="0" dirty="0" smtClean="0"/>
                        <a:t>·10</a:t>
                      </a:r>
                      <a:r>
                        <a:rPr lang="en-US" sz="1600" i="0" baseline="30000" dirty="0" smtClean="0"/>
                        <a:t>-27 </a:t>
                      </a:r>
                      <a:r>
                        <a:rPr lang="en-US" sz="1600" i="0" baseline="0" dirty="0" smtClean="0"/>
                        <a:t>kg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 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 smtClean="0"/>
                        <a:t>1.009u</a:t>
                      </a:r>
                      <a:endParaRPr lang="de-DE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0.009</a:t>
                      </a:r>
                      <a:endParaRPr lang="de-DE" sz="16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m(</a:t>
                      </a:r>
                      <a:r>
                        <a:rPr lang="en-US" sz="1600" i="0" baseline="30000" dirty="0" smtClean="0"/>
                        <a:t>12</a:t>
                      </a:r>
                      <a:r>
                        <a:rPr lang="en-US" sz="1600" i="0" baseline="0" dirty="0" smtClean="0"/>
                        <a:t>C)</a:t>
                      </a:r>
                      <a:endParaRPr lang="de-DE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1.993</a:t>
                      </a:r>
                      <a:r>
                        <a:rPr lang="en-US" sz="1600" i="0" dirty="0" smtClean="0"/>
                        <a:t>·10</a:t>
                      </a:r>
                      <a:r>
                        <a:rPr lang="en-US" sz="1600" i="0" baseline="30000" dirty="0" smtClean="0"/>
                        <a:t>-26 </a:t>
                      </a:r>
                      <a:r>
                        <a:rPr lang="en-US" sz="1600" i="0" baseline="0" dirty="0" smtClean="0"/>
                        <a:t>kg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 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 smtClean="0"/>
                        <a:t>12u</a:t>
                      </a:r>
                      <a:endParaRPr lang="de-DE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 smtClean="0"/>
                        <a:t>0</a:t>
                      </a:r>
                      <a:endParaRPr lang="de-DE" sz="16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m(</a:t>
                      </a:r>
                      <a:r>
                        <a:rPr lang="en-US" sz="1600" i="0" baseline="30000" dirty="0" smtClean="0"/>
                        <a:t>48</a:t>
                      </a:r>
                      <a:r>
                        <a:rPr lang="en-US" sz="1600" i="0" baseline="0" dirty="0" smtClean="0"/>
                        <a:t>Ca)</a:t>
                      </a:r>
                      <a:endParaRPr lang="de-DE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7.965</a:t>
                      </a:r>
                      <a:r>
                        <a:rPr lang="en-US" sz="1600" i="0" dirty="0" smtClean="0"/>
                        <a:t>·10</a:t>
                      </a:r>
                      <a:r>
                        <a:rPr lang="en-US" sz="1600" i="0" baseline="30000" dirty="0" smtClean="0"/>
                        <a:t>-26 </a:t>
                      </a:r>
                      <a:r>
                        <a:rPr lang="en-US" sz="1600" i="0" baseline="0" dirty="0" smtClean="0"/>
                        <a:t>kg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 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 smtClean="0"/>
                        <a:t>47.953u</a:t>
                      </a:r>
                      <a:endParaRPr lang="de-DE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 smtClean="0"/>
                        <a:t>-0.047</a:t>
                      </a:r>
                      <a:endParaRPr lang="de-DE" sz="16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m</a:t>
                      </a:r>
                      <a:r>
                        <a:rPr lang="en-US" sz="1600" i="0" baseline="-25000" dirty="0" smtClean="0"/>
                        <a:t>e</a:t>
                      </a:r>
                      <a:endParaRPr lang="de-DE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9.109</a:t>
                      </a:r>
                      <a:r>
                        <a:rPr lang="en-US" sz="1600" i="0" dirty="0" smtClean="0"/>
                        <a:t>·10</a:t>
                      </a:r>
                      <a:r>
                        <a:rPr lang="en-US" sz="1600" i="0" baseline="30000" dirty="0" smtClean="0"/>
                        <a:t>-31 </a:t>
                      </a:r>
                      <a:r>
                        <a:rPr lang="en-US" sz="1600" i="0" baseline="0" dirty="0" smtClean="0"/>
                        <a:t>kg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 </a:t>
                      </a:r>
                      <a:endParaRPr lang="de-D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 smtClean="0"/>
                        <a:t>5.5</a:t>
                      </a:r>
                      <a:r>
                        <a:rPr lang="en-US" sz="1600" i="0" dirty="0" smtClean="0"/>
                        <a:t>·10</a:t>
                      </a:r>
                      <a:r>
                        <a:rPr lang="en-US" sz="1600" i="0" baseline="30000" dirty="0" smtClean="0"/>
                        <a:t>-4</a:t>
                      </a:r>
                      <a:r>
                        <a:rPr lang="en-US" sz="1600" i="0" baseline="0" dirty="0" smtClean="0"/>
                        <a:t>u</a:t>
                      </a:r>
                      <a:endParaRPr lang="de-DE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 err="1" smtClean="0"/>
                        <a:t>n.d.</a:t>
                      </a:r>
                      <a:endParaRPr lang="de-DE" sz="1600" baseline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1130327" y="3955447"/>
            <a:ext cx="2460930" cy="46166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m(</a:t>
            </a:r>
            <a:r>
              <a:rPr lang="en-US" sz="2400" baseline="30000" dirty="0" smtClean="0"/>
              <a:t>12</a:t>
            </a:r>
            <a:r>
              <a:rPr lang="en-US" sz="2400" dirty="0" smtClean="0"/>
              <a:t>C) = 12u = </a:t>
            </a:r>
            <a:r>
              <a:rPr lang="en-US" sz="2400" dirty="0" err="1" smtClean="0"/>
              <a:t>A·u</a:t>
            </a:r>
            <a:endParaRPr lang="de-DE" sz="2400" dirty="0" smtClean="0"/>
          </a:p>
        </p:txBody>
      </p:sp>
      <p:sp>
        <p:nvSpPr>
          <p:cNvPr id="13" name="Textfeld 12"/>
          <p:cNvSpPr txBox="1"/>
          <p:nvPr/>
        </p:nvSpPr>
        <p:spPr>
          <a:xfrm>
            <a:off x="1130327" y="4901663"/>
            <a:ext cx="2396810" cy="46166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m(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X) = </a:t>
            </a:r>
            <a:r>
              <a:rPr lang="en-US" sz="2400" dirty="0" err="1" smtClean="0"/>
              <a:t>M·u</a:t>
            </a:r>
            <a:r>
              <a:rPr lang="en-US" sz="2400" dirty="0" smtClean="0"/>
              <a:t> ≈ </a:t>
            </a:r>
            <a:r>
              <a:rPr lang="en-US" sz="2400" dirty="0" err="1" smtClean="0"/>
              <a:t>A·u</a:t>
            </a:r>
            <a:endParaRPr lang="de-DE" sz="2400" dirty="0"/>
          </a:p>
        </p:txBody>
      </p:sp>
      <p:sp>
        <p:nvSpPr>
          <p:cNvPr id="14" name="Textfeld 13"/>
          <p:cNvSpPr txBox="1"/>
          <p:nvPr/>
        </p:nvSpPr>
        <p:spPr>
          <a:xfrm>
            <a:off x="4202876" y="6318971"/>
            <a:ext cx="2158604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m(</a:t>
            </a:r>
            <a:r>
              <a:rPr lang="en-US" baseline="30000" dirty="0" smtClean="0"/>
              <a:t>A</a:t>
            </a:r>
            <a:r>
              <a:rPr lang="en-US" dirty="0" smtClean="0"/>
              <a:t>X</a:t>
            </a:r>
            <a:r>
              <a:rPr lang="en-US" baseline="30000" dirty="0"/>
              <a:t>Q</a:t>
            </a:r>
            <a:r>
              <a:rPr lang="en-US" dirty="0" smtClean="0"/>
              <a:t>) = (M - </a:t>
            </a:r>
            <a:r>
              <a:rPr lang="en-US" dirty="0" err="1" smtClean="0"/>
              <a:t>Q·A</a:t>
            </a:r>
            <a:r>
              <a:rPr lang="en-US" baseline="-25000" dirty="0" err="1" smtClean="0"/>
              <a:t>e</a:t>
            </a:r>
            <a:r>
              <a:rPr lang="en-US" dirty="0" smtClean="0"/>
              <a:t>)·u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4758299" y="5940077"/>
            <a:ext cx="2582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ME/M &lt; 0,1% (except e.g. p, d)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3442166" y="5889362"/>
            <a:ext cx="1266693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 = A + ME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6442765" y="6362698"/>
            <a:ext cx="1333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Z</a:t>
            </a:r>
            <a:r>
              <a:rPr lang="en-US" sz="1400" dirty="0" err="1" smtClean="0"/>
              <a:t>·A</a:t>
            </a:r>
            <a:r>
              <a:rPr lang="en-US" sz="1400" baseline="-25000" dirty="0" err="1" smtClean="0"/>
              <a:t>e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/M &lt; 0,05%</a:t>
            </a:r>
            <a:endParaRPr lang="de-DE" sz="1400" dirty="0"/>
          </a:p>
        </p:txBody>
      </p:sp>
      <p:sp>
        <p:nvSpPr>
          <p:cNvPr id="19" name="Textfeld 18"/>
          <p:cNvSpPr txBox="1"/>
          <p:nvPr/>
        </p:nvSpPr>
        <p:spPr>
          <a:xfrm>
            <a:off x="7111589" y="5987212"/>
            <a:ext cx="25829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but this is the origin of nuclear power...</a:t>
            </a:r>
            <a:endParaRPr lang="de-DE" sz="1000" i="1" dirty="0"/>
          </a:p>
        </p:txBody>
      </p:sp>
    </p:spTree>
    <p:extLst>
      <p:ext uri="{BB962C8B-B14F-4D97-AF65-F5344CB8AC3E}">
        <p14:creationId xmlns:p14="http://schemas.microsoft.com/office/powerpoint/2010/main" val="134056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Energies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Experimentalists require ions with a certain kinetic energy</a:t>
            </a:r>
          </a:p>
          <a:p>
            <a:pPr lvl="1"/>
            <a:r>
              <a:rPr lang="en-US" dirty="0" smtClean="0"/>
              <a:t>usually specified as kinetic energy per atomic mass unit</a:t>
            </a:r>
          </a:p>
          <a:p>
            <a:pPr lvl="1"/>
            <a:r>
              <a:rPr lang="en-US" dirty="0" smtClean="0"/>
              <a:t>example: </a:t>
            </a:r>
            <a:r>
              <a:rPr lang="en-US" baseline="30000" dirty="0" smtClean="0"/>
              <a:t>238</a:t>
            </a:r>
            <a:r>
              <a:rPr lang="en-US" dirty="0" smtClean="0"/>
              <a:t>U</a:t>
            </a:r>
            <a:r>
              <a:rPr lang="en-US" baseline="30000" dirty="0" smtClean="0"/>
              <a:t>73+</a:t>
            </a:r>
            <a:r>
              <a:rPr lang="en-US" dirty="0" smtClean="0"/>
              <a:t>, E=1GeV/u,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ions</a:t>
            </a:r>
            <a:r>
              <a:rPr lang="en-US" dirty="0" smtClean="0"/>
              <a:t>=10</a:t>
            </a:r>
            <a:r>
              <a:rPr lang="en-US" baseline="30000" dirty="0" smtClean="0"/>
              <a:t>9</a:t>
            </a:r>
            <a:r>
              <a:rPr lang="en-US" dirty="0" smtClean="0"/>
              <a:t> particles</a:t>
            </a:r>
          </a:p>
          <a:p>
            <a:pPr lvl="1"/>
            <a:r>
              <a:rPr lang="en-US" dirty="0" smtClean="0"/>
              <a:t>what’s this mysterious ‘GeV’?</a:t>
            </a:r>
          </a:p>
          <a:p>
            <a:pPr lvl="2"/>
            <a:r>
              <a:rPr lang="en-US" dirty="0" smtClean="0"/>
              <a:t>elementary charge:</a:t>
            </a:r>
          </a:p>
          <a:p>
            <a:pPr lvl="2"/>
            <a:r>
              <a:rPr lang="en-US" dirty="0" smtClean="0"/>
              <a:t>when pushed by a voltage of 1V, a particle with charge e gains energy 1eV</a:t>
            </a:r>
          </a:p>
          <a:p>
            <a:pPr lvl="2"/>
            <a:r>
              <a:rPr lang="en-US" dirty="0" smtClean="0"/>
              <a:t>in SI units:</a:t>
            </a:r>
          </a:p>
          <a:p>
            <a:pPr lvl="2"/>
            <a:r>
              <a:rPr lang="en-US" dirty="0" smtClean="0"/>
              <a:t>prefixes for saving digits: 1000eV=1keV, 1000keV=1MeV, 1000MeV=1GeV</a:t>
            </a:r>
          </a:p>
          <a:p>
            <a:pPr lvl="1"/>
            <a:r>
              <a:rPr lang="en-US" dirty="0" smtClean="0"/>
              <a:t>what’s the kinetic energy of the beam in the example?</a:t>
            </a:r>
          </a:p>
          <a:p>
            <a:pPr lvl="2"/>
            <a:r>
              <a:rPr lang="en-US" dirty="0" smtClean="0"/>
              <a:t>A = 238, ME = 0.05u, Q = 73 </a:t>
            </a:r>
            <a:r>
              <a:rPr lang="en-US" dirty="0" smtClean="0">
                <a:sym typeface="Wingdings" panose="05000000000000000000" pitchFamily="2" charset="2"/>
              </a:rPr>
              <a:t> M</a:t>
            </a:r>
            <a:r>
              <a:rPr lang="en-US" dirty="0" smtClean="0"/>
              <a:t> = 238.01, m = </a:t>
            </a:r>
            <a:r>
              <a:rPr lang="en-US" dirty="0" err="1" smtClean="0"/>
              <a:t>M·u</a:t>
            </a:r>
            <a:endParaRPr lang="en-US" dirty="0" smtClean="0"/>
          </a:p>
          <a:p>
            <a:pPr lvl="2"/>
            <a:r>
              <a:rPr lang="en-US" dirty="0" err="1" smtClean="0"/>
              <a:t>E</a:t>
            </a:r>
            <a:r>
              <a:rPr lang="en-US" baseline="-25000" dirty="0" err="1" smtClean="0"/>
              <a:t>ion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M·u·E</a:t>
            </a:r>
            <a:r>
              <a:rPr lang="en-US" dirty="0"/>
              <a:t> </a:t>
            </a:r>
            <a:r>
              <a:rPr lang="en-US" dirty="0" smtClean="0"/>
              <a:t>= 238.01GeV</a:t>
            </a:r>
          </a:p>
          <a:p>
            <a:pPr lvl="2"/>
            <a:r>
              <a:rPr lang="en-US" dirty="0" err="1" smtClean="0"/>
              <a:t>E</a:t>
            </a:r>
            <a:r>
              <a:rPr lang="en-US" baseline="-25000" dirty="0" err="1" smtClean="0"/>
              <a:t>beam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ions</a:t>
            </a:r>
            <a:r>
              <a:rPr lang="en-US" dirty="0" smtClean="0"/>
              <a:t>·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ion</a:t>
            </a:r>
            <a:r>
              <a:rPr lang="en-US" dirty="0" smtClean="0"/>
              <a:t> = 10</a:t>
            </a:r>
            <a:r>
              <a:rPr lang="en-US" baseline="30000" dirty="0" smtClean="0"/>
              <a:t>9</a:t>
            </a:r>
            <a:r>
              <a:rPr lang="en-US" dirty="0" smtClean="0"/>
              <a:t>·238.01GeV = 238.01·10</a:t>
            </a:r>
            <a:r>
              <a:rPr lang="en-US" baseline="30000" dirty="0" smtClean="0"/>
              <a:t>18</a:t>
            </a:r>
            <a:r>
              <a:rPr lang="en-US" dirty="0" smtClean="0"/>
              <a:t>eV ≈ 40J</a:t>
            </a:r>
            <a:endParaRPr lang="en-US" dirty="0"/>
          </a:p>
          <a:p>
            <a:pPr lvl="3"/>
            <a:r>
              <a:rPr lang="en-US" dirty="0" smtClean="0"/>
              <a:t>kinetic energy of a walking man: E = 1/2·m·v</a:t>
            </a:r>
            <a:r>
              <a:rPr lang="en-US" baseline="30000" dirty="0" smtClean="0"/>
              <a:t>2 </a:t>
            </a:r>
            <a:r>
              <a:rPr lang="en-US" dirty="0" smtClean="0"/>
              <a:t>= 1/2·80kg·1(m/s)</a:t>
            </a:r>
            <a:r>
              <a:rPr lang="en-US" baseline="30000" dirty="0" smtClean="0"/>
              <a:t>2 </a:t>
            </a:r>
            <a:r>
              <a:rPr lang="en-US" dirty="0" smtClean="0"/>
              <a:t>= 40J</a:t>
            </a:r>
          </a:p>
          <a:p>
            <a:pPr lvl="3"/>
            <a:r>
              <a:rPr lang="en-US" dirty="0" smtClean="0"/>
              <a:t>if deposited in 1ml of water: heating by 10 degrees, dose 40000Gy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Accelerator Physics / OP-Training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760-1C9D-4BB3-B914-B3430A6C9EDB}" type="slidenum">
              <a:rPr lang="de-DE" smtClean="0"/>
              <a:t>9</a:t>
            </a:fld>
            <a:endParaRPr lang="de-DE"/>
          </a:p>
        </p:txBody>
      </p:sp>
      <p:grpSp>
        <p:nvGrpSpPr>
          <p:cNvPr id="9" name="Gruppieren 8"/>
          <p:cNvGrpSpPr/>
          <p:nvPr/>
        </p:nvGrpSpPr>
        <p:grpSpPr>
          <a:xfrm>
            <a:off x="3600152" y="3019687"/>
            <a:ext cx="5040560" cy="400110"/>
            <a:chOff x="3600152" y="3848129"/>
            <a:chExt cx="5040560" cy="400110"/>
          </a:xfrm>
        </p:grpSpPr>
        <p:sp>
          <p:nvSpPr>
            <p:cNvPr id="7" name="Textfeld 6"/>
            <p:cNvSpPr txBox="1"/>
            <p:nvPr/>
          </p:nvSpPr>
          <p:spPr>
            <a:xfrm>
              <a:off x="3600152" y="3848129"/>
              <a:ext cx="1826141" cy="400110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 = 1.602·10</a:t>
              </a:r>
              <a:r>
                <a:rPr lang="en-US" sz="2000" baseline="30000" dirty="0" smtClean="0"/>
                <a:t>-19</a:t>
              </a:r>
              <a:r>
                <a:rPr lang="en-US" sz="2000" dirty="0" smtClean="0"/>
                <a:t>C</a:t>
              </a:r>
              <a:endParaRPr lang="de-DE" sz="2000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5413867" y="3894295"/>
              <a:ext cx="32268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3"/>
              <a:r>
                <a:rPr lang="en-US" sz="1400" dirty="0" smtClean="0"/>
                <a:t>charge of proton and electron (up to sign)</a:t>
              </a:r>
              <a:endParaRPr lang="de-DE" sz="1400" dirty="0" smtClean="0"/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2661648" y="3883783"/>
            <a:ext cx="2047355" cy="40011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1eV = 1.602·10</a:t>
            </a:r>
            <a:r>
              <a:rPr lang="en-US" sz="2000" baseline="30000" dirty="0" smtClean="0"/>
              <a:t>-19</a:t>
            </a:r>
            <a:r>
              <a:rPr lang="en-US" sz="2000" dirty="0" smtClean="0"/>
              <a:t>J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53776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3430</Words>
  <Application>Microsoft Office PowerPoint</Application>
  <PresentationFormat>Benutzerdefiniert</PresentationFormat>
  <Paragraphs>931</Paragraphs>
  <Slides>47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49" baseType="lpstr">
      <vt:lpstr>template</vt:lpstr>
      <vt:lpstr>Equation</vt:lpstr>
      <vt:lpstr>Introduction to Accelerator Physics</vt:lpstr>
      <vt:lpstr>Outline</vt:lpstr>
      <vt:lpstr>Experimenters wishes</vt:lpstr>
      <vt:lpstr>Elements and Isotopes</vt:lpstr>
      <vt:lpstr>Elements</vt:lpstr>
      <vt:lpstr>Isotopes</vt:lpstr>
      <vt:lpstr>Ions</vt:lpstr>
      <vt:lpstr>Ion Masses</vt:lpstr>
      <vt:lpstr>Ion Energies</vt:lpstr>
      <vt:lpstr>Relativity: Mass and Energy</vt:lpstr>
      <vt:lpstr>Relativity: Energy</vt:lpstr>
      <vt:lpstr>Relativity: Velocity</vt:lpstr>
      <vt:lpstr>Relativity: Momentum</vt:lpstr>
      <vt:lpstr>Relativity: Non-Relativistic Limit</vt:lpstr>
      <vt:lpstr>How Relativistic are GSI and FAIR?</vt:lpstr>
      <vt:lpstr>Lorentz Force and Magnetic Rigidity</vt:lpstr>
      <vt:lpstr>Manetic Rigidity: Examples</vt:lpstr>
      <vt:lpstr>Deflection in Dipoles</vt:lpstr>
      <vt:lpstr>Dipoles as Separators</vt:lpstr>
      <vt:lpstr>Example: Spectrometer</vt:lpstr>
      <vt:lpstr>Dipole Magnets</vt:lpstr>
      <vt:lpstr>Bending Magnets @ GSI and FAIR</vt:lpstr>
      <vt:lpstr>Particle Motion in Dipole Magnets</vt:lpstr>
      <vt:lpstr>Stable or Unstable Motion</vt:lpstr>
      <vt:lpstr>Quadrupole Magnets</vt:lpstr>
      <vt:lpstr>Effect of Quadrupole Magnets</vt:lpstr>
      <vt:lpstr>Focusing with Quadrupole Magnets</vt:lpstr>
      <vt:lpstr>Transverse Phase Space</vt:lpstr>
      <vt:lpstr>Quadrupole Effect Quantitatively</vt:lpstr>
      <vt:lpstr>Matrix Formalism</vt:lpstr>
      <vt:lpstr>Quadrupoles and Drifts as Matrices</vt:lpstr>
      <vt:lpstr>FODO Focusing</vt:lpstr>
      <vt:lpstr>FODO Tracking: Trajectories</vt:lpstr>
      <vt:lpstr>FODO Tracking: Envelopes</vt:lpstr>
      <vt:lpstr>FODO Focusing: Mechanical Analogue</vt:lpstr>
      <vt:lpstr>FODO Tracking: Cross section</vt:lpstr>
      <vt:lpstr>FODO Tracking: Phase Space</vt:lpstr>
      <vt:lpstr>FODO Tracking: Beam Profiles</vt:lpstr>
      <vt:lpstr>FODO Tracking: Mismatch</vt:lpstr>
      <vt:lpstr>Emittance</vt:lpstr>
      <vt:lpstr>Beam Size and Emittance</vt:lpstr>
      <vt:lpstr>Emittance Change</vt:lpstr>
      <vt:lpstr>Emittance and Acceptance</vt:lpstr>
      <vt:lpstr>Non-Linear Magnets: Sextupoles</vt:lpstr>
      <vt:lpstr>Non-Linear Magnets: Octupoles</vt:lpstr>
      <vt:lpstr>Summary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Accelerator Physics</dc:title>
  <dc:creator>Ondreka, David Dr.</dc:creator>
  <cp:lastModifiedBy>Ondreka, David Dr.</cp:lastModifiedBy>
  <cp:revision>454</cp:revision>
  <dcterms:modified xsi:type="dcterms:W3CDTF">2016-02-05T08:12:48Z</dcterms:modified>
</cp:coreProperties>
</file>