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57" r:id="rId4"/>
    <p:sldId id="258" r:id="rId5"/>
    <p:sldId id="259" r:id="rId6"/>
    <p:sldId id="264" r:id="rId7"/>
    <p:sldId id="265" r:id="rId8"/>
    <p:sldId id="260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>
        <p:scale>
          <a:sx n="100" d="100"/>
          <a:sy n="100" d="100"/>
        </p:scale>
        <p:origin x="-89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25.01.2016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25.01.2016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2" name="Gruppierung 11"/>
          <p:cNvGrpSpPr/>
          <p:nvPr userDrawn="1"/>
        </p:nvGrpSpPr>
        <p:grpSpPr>
          <a:xfrm>
            <a:off x="3193470" y="150090"/>
            <a:ext cx="5615712" cy="845209"/>
            <a:chOff x="3193470" y="150090"/>
            <a:chExt cx="5615712" cy="845209"/>
          </a:xfrm>
        </p:grpSpPr>
        <p:sp>
          <p:nvSpPr>
            <p:cNvPr id="9" name="Rechteck 8"/>
            <p:cNvSpPr/>
            <p:nvPr userDrawn="1"/>
          </p:nvSpPr>
          <p:spPr>
            <a:xfrm>
              <a:off x="7031182" y="150090"/>
              <a:ext cx="1778000" cy="560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 userDrawn="1"/>
          </p:nvSpPr>
          <p:spPr>
            <a:xfrm>
              <a:off x="3193470" y="595189"/>
              <a:ext cx="5530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00" dirty="0" smtClean="0">
                  <a:solidFill>
                    <a:srgbClr val="333333"/>
                  </a:solidFill>
                  <a:latin typeface="Arial"/>
                  <a:cs typeface="Arial"/>
                </a:rPr>
                <a:t>GSI Helmholtzzentrum für Schwerionenforschung GmbH</a:t>
              </a:r>
            </a:p>
            <a:p>
              <a:pPr algn="r"/>
              <a:endParaRPr lang="de-DE" sz="1000" dirty="0">
                <a:solidFill>
                  <a:srgbClr val="333333"/>
                </a:solidFill>
                <a:latin typeface="Arial"/>
                <a:cs typeface="Arial"/>
              </a:endParaRPr>
            </a:p>
          </p:txBody>
        </p:sp>
        <p:pic>
          <p:nvPicPr>
            <p:cNvPr id="10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7965" y="178975"/>
              <a:ext cx="1349516" cy="449839"/>
            </a:xfrm>
            <a:prstGeom prst="rect">
              <a:avLst/>
            </a:prstGeom>
          </p:spPr>
        </p:pic>
      </p:grp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20368"/>
            <a:ext cx="378083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624234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Allgemeine Belehrung</a:t>
            </a:r>
            <a:br>
              <a:rPr lang="de-DE" dirty="0" smtClean="0"/>
            </a:br>
            <a:r>
              <a:rPr lang="de-DE" dirty="0" smtClean="0"/>
              <a:t>für Betriebsteilnehmer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S.Reimann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01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Rufbereitschaft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Einsatzzeitraum für die RB: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MO </a:t>
            </a:r>
            <a:r>
              <a:rPr lang="de-DE" dirty="0">
                <a:solidFill>
                  <a:schemeClr val="tx1"/>
                </a:solidFill>
              </a:rPr>
              <a:t>– DO 18:00 bis 06:00 Uhr</a:t>
            </a:r>
          </a:p>
          <a:p>
            <a:pPr lvl="1"/>
            <a:r>
              <a:rPr lang="de-DE" dirty="0">
                <a:solidFill>
                  <a:schemeClr val="tx1"/>
                </a:solidFill>
              </a:rPr>
              <a:t>FR 15:00 bis 06:00 Uhr</a:t>
            </a:r>
          </a:p>
          <a:p>
            <a:pPr lvl="1"/>
            <a:r>
              <a:rPr lang="de-DE" dirty="0">
                <a:solidFill>
                  <a:schemeClr val="tx1"/>
                </a:solidFill>
              </a:rPr>
              <a:t>SA + SO 06:00 bis 06:00 Uhr</a:t>
            </a:r>
          </a:p>
          <a:p>
            <a:pPr marL="342900" lvl="1" indent="-342900"/>
            <a:r>
              <a:rPr lang="de-DE" sz="2400" dirty="0">
                <a:solidFill>
                  <a:schemeClr val="tx1"/>
                </a:solidFill>
              </a:rPr>
              <a:t>Rufbereitschaften außerhalb dieser Zeiten sind „Rufe außerhalb der Rufbereitschaft“ und müssen </a:t>
            </a:r>
            <a:r>
              <a:rPr lang="de-DE" sz="2400" dirty="0" smtClean="0">
                <a:solidFill>
                  <a:schemeClr val="tx1"/>
                </a:solidFill>
              </a:rPr>
              <a:t>vom BK genehmigt werden</a:t>
            </a:r>
            <a:r>
              <a:rPr lang="de-DE" sz="2400" dirty="0">
                <a:solidFill>
                  <a:schemeClr val="tx1"/>
                </a:solidFill>
              </a:rPr>
              <a:t>. </a:t>
            </a:r>
          </a:p>
          <a:p>
            <a:r>
              <a:rPr lang="de-DE" dirty="0" smtClean="0"/>
              <a:t>RB-Zettel </a:t>
            </a:r>
            <a:r>
              <a:rPr lang="de-DE" dirty="0"/>
              <a:t>werden vollständig ausgefüllt (incl. Begründung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smtClean="0"/>
              <a:t>Am </a:t>
            </a:r>
            <a:r>
              <a:rPr lang="de-DE" dirty="0"/>
              <a:t>Ende jeder Schicht werden die RB-Zettel vom Schichtleiter in die Post </a:t>
            </a:r>
            <a:r>
              <a:rPr lang="de-DE" dirty="0" smtClean="0"/>
              <a:t>vom Sekretariat </a:t>
            </a:r>
            <a:r>
              <a:rPr lang="de-DE" dirty="0" err="1" smtClean="0">
                <a:solidFill>
                  <a:srgbClr val="FF0000"/>
                </a:solidFill>
              </a:rPr>
              <a:t>L.Wunderlich</a:t>
            </a:r>
            <a:r>
              <a:rPr lang="de-DE" dirty="0" smtClean="0"/>
              <a:t> gegeben. </a:t>
            </a:r>
            <a:endParaRPr lang="de-DE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8267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Betriebskoordination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Anruf bei</a:t>
            </a:r>
          </a:p>
          <a:p>
            <a:pPr lvl="1"/>
            <a:r>
              <a:rPr lang="de-DE" dirty="0" smtClean="0"/>
              <a:t>betriebsrelevanten Katastrophen</a:t>
            </a:r>
            <a:r>
              <a:rPr lang="de-DE" dirty="0"/>
              <a:t>, Unfällen</a:t>
            </a:r>
          </a:p>
          <a:p>
            <a:pPr lvl="1"/>
            <a:r>
              <a:rPr lang="de-DE" dirty="0"/>
              <a:t>Ausfällen &gt; </a:t>
            </a:r>
            <a:r>
              <a:rPr lang="de-DE" dirty="0" smtClean="0"/>
              <a:t>4h </a:t>
            </a:r>
            <a:r>
              <a:rPr lang="de-DE" dirty="0"/>
              <a:t>oder extreme Häufung von kurzen Ausfällen</a:t>
            </a:r>
          </a:p>
          <a:p>
            <a:pPr lvl="1"/>
            <a:r>
              <a:rPr lang="de-DE" dirty="0"/>
              <a:t>kein Konsens zw. SL, EX, RB</a:t>
            </a:r>
          </a:p>
          <a:p>
            <a:pPr lvl="1"/>
            <a:r>
              <a:rPr lang="de-DE" dirty="0"/>
              <a:t>Veränderungen des Strahlzeitplans durch Absprache RB, EX, SL</a:t>
            </a:r>
          </a:p>
          <a:p>
            <a:pPr lvl="1"/>
            <a:r>
              <a:rPr lang="de-DE" dirty="0"/>
              <a:t>Rufbereitschaft nicht erreichbar</a:t>
            </a:r>
          </a:p>
          <a:p>
            <a:pPr lvl="1"/>
            <a:r>
              <a:rPr lang="de-DE" dirty="0"/>
              <a:t>Anfrage: Ruf Außerhalb der </a:t>
            </a:r>
            <a:r>
              <a:rPr lang="de-DE" dirty="0" smtClean="0"/>
              <a:t>Rufbereitschaft</a:t>
            </a:r>
          </a:p>
          <a:p>
            <a:pPr lvl="1"/>
            <a:r>
              <a:rPr lang="de-DE" dirty="0" smtClean="0"/>
              <a:t>Wenn </a:t>
            </a:r>
            <a:r>
              <a:rPr lang="de-DE" dirty="0"/>
              <a:t>BK nicht </a:t>
            </a:r>
            <a:r>
              <a:rPr lang="de-DE" dirty="0" smtClean="0"/>
              <a:t>erreichbar </a:t>
            </a:r>
            <a:r>
              <a:rPr lang="de-DE" dirty="0" smtClean="0">
                <a:sym typeface="Wingdings" panose="05000000000000000000" pitchFamily="2" charset="2"/>
              </a:rPr>
              <a:t> Meldekette einhalten</a:t>
            </a:r>
          </a:p>
          <a:p>
            <a:pPr marL="400050"/>
            <a:r>
              <a:rPr lang="de-DE" dirty="0" smtClean="0">
                <a:sym typeface="Wingdings" panose="05000000000000000000" pitchFamily="2" charset="2"/>
              </a:rPr>
              <a:t>Weitere Pflichten des BK (Änd. </a:t>
            </a:r>
            <a:r>
              <a:rPr lang="de-DE" dirty="0" err="1" smtClean="0">
                <a:sym typeface="Wingdings" panose="05000000000000000000" pitchFamily="2" charset="2"/>
              </a:rPr>
              <a:t>ggü</a:t>
            </a:r>
            <a:r>
              <a:rPr lang="de-DE" dirty="0" smtClean="0">
                <a:sym typeface="Wingdings" panose="05000000000000000000" pitchFamily="2" charset="2"/>
              </a:rPr>
              <a:t>. 2015)</a:t>
            </a:r>
          </a:p>
          <a:p>
            <a:pPr marL="800100" lvl="1"/>
            <a:r>
              <a:rPr lang="de-DE" dirty="0" smtClean="0"/>
              <a:t>Überprüfung d. Nachrichten aus Mittagssitzung, ggf. Ergänzung + Korrektur</a:t>
            </a:r>
          </a:p>
          <a:p>
            <a:pPr marL="800100" lvl="1"/>
            <a:r>
              <a:rPr lang="de-DE" dirty="0" smtClean="0"/>
              <a:t>Leitung der Mittagssitzung bei Abwesenheit des SZK</a:t>
            </a:r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13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Allgemeine </a:t>
            </a:r>
            <a:r>
              <a:rPr lang="de-DE" dirty="0" smtClean="0"/>
              <a:t>Anweisungen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Personensicherheit bei </a:t>
            </a:r>
            <a:r>
              <a:rPr lang="de-DE" dirty="0" smtClean="0"/>
              <a:t>Reparaturarbeiten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HKR als </a:t>
            </a:r>
            <a:r>
              <a:rPr lang="de-DE" dirty="0" smtClean="0"/>
              <a:t>Arbeitsplatz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Kernaufgaben der </a:t>
            </a:r>
            <a:r>
              <a:rPr lang="de-DE" dirty="0" smtClean="0"/>
              <a:t>Schichtmannschaft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Dokumentationspflichten 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„</a:t>
            </a:r>
            <a:r>
              <a:rPr lang="de-DE" dirty="0"/>
              <a:t>Training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 smtClean="0"/>
              <a:t>“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Schichtarbeit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Rufbereitschaft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Betriebskoordination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77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0017"/>
            <a:ext cx="6242342" cy="807330"/>
          </a:xfrm>
        </p:spPr>
        <p:txBody>
          <a:bodyPr/>
          <a:lstStyle/>
          <a:p>
            <a:r>
              <a:rPr lang="de-DE" dirty="0" smtClean="0"/>
              <a:t>Allgemeine Anweisungen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Informationen der Online-Belehrungen (Strahlenschutz, Sicherheit, AEB) sind zu beachten</a:t>
            </a:r>
          </a:p>
          <a:p>
            <a:r>
              <a:rPr lang="de-DE" dirty="0" smtClean="0"/>
              <a:t>Standardbesetzung der Schicht sind 3 Personen, mindestens aber 2 (Betriebsordnung C2.1.3)</a:t>
            </a:r>
          </a:p>
          <a:p>
            <a:r>
              <a:rPr lang="de-DE" dirty="0" smtClean="0"/>
              <a:t>Der HKR darf während der Strahlzeit zu keinem Zeitpunkt unbesetzt sein</a:t>
            </a:r>
          </a:p>
          <a:p>
            <a:r>
              <a:rPr lang="de-DE" dirty="0" smtClean="0"/>
              <a:t>Verlassen des HKR während der SZ nur mit Erlaubnis des Schichtleiters unter Nennung des Aufenthaltsortes </a:t>
            </a:r>
          </a:p>
          <a:p>
            <a:r>
              <a:rPr lang="de-DE" dirty="0" smtClean="0"/>
              <a:t>Nutzung des Schlüsseltresors erfolgt nur durch unterwiesene Personen</a:t>
            </a:r>
          </a:p>
        </p:txBody>
      </p:sp>
    </p:spTree>
    <p:extLst>
      <p:ext uri="{BB962C8B-B14F-4D97-AF65-F5344CB8AC3E}">
        <p14:creationId xmlns:p14="http://schemas.microsoft.com/office/powerpoint/2010/main" val="14858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Personensicherheit bei Reparaturarbeiten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Zugang zu Strahlenschutzbereichen über ZKS/TVS </a:t>
            </a:r>
            <a:r>
              <a:rPr lang="de-DE" dirty="0"/>
              <a:t>(Das Umschalten </a:t>
            </a:r>
            <a:r>
              <a:rPr lang="de-DE" dirty="0" smtClean="0"/>
              <a:t>durch </a:t>
            </a:r>
            <a:r>
              <a:rPr lang="de-DE" dirty="0"/>
              <a:t>die </a:t>
            </a:r>
            <a:r>
              <a:rPr lang="de-DE" dirty="0" smtClean="0"/>
              <a:t>Schichtmannschaft ist nur </a:t>
            </a:r>
            <a:r>
              <a:rPr lang="de-DE" dirty="0"/>
              <a:t>erlaubt, </a:t>
            </a:r>
            <a:r>
              <a:rPr lang="de-DE" dirty="0" smtClean="0"/>
              <a:t>in Zeiten in </a:t>
            </a:r>
            <a:r>
              <a:rPr lang="de-DE" dirty="0"/>
              <a:t>denen keine Strahlenschutzschicht eingeteilt ist</a:t>
            </a:r>
            <a:r>
              <a:rPr lang="de-DE" dirty="0" smtClean="0"/>
              <a:t>)</a:t>
            </a:r>
          </a:p>
          <a:p>
            <a:pPr lvl="0"/>
            <a:r>
              <a:rPr lang="de-DE" dirty="0"/>
              <a:t>Zugang zu AEBs wird durch spezielle Belehrungen </a:t>
            </a:r>
            <a:r>
              <a:rPr lang="de-DE" dirty="0" smtClean="0"/>
              <a:t>geregelt</a:t>
            </a:r>
          </a:p>
          <a:p>
            <a:pPr lvl="0"/>
            <a:r>
              <a:rPr lang="de-DE" dirty="0"/>
              <a:t>Mögliche Gefährdungen am Beschleuniger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jeweilige Belehrungen beachten</a:t>
            </a:r>
          </a:p>
          <a:p>
            <a:pPr lvl="0"/>
            <a:r>
              <a:rPr lang="de-DE" dirty="0"/>
              <a:t>Anlagenübergreifende Reparaturarbeiten regelt die Betriebsordnung bzw. zugeordnete </a:t>
            </a:r>
            <a:r>
              <a:rPr lang="de-DE" dirty="0" smtClean="0"/>
              <a:t>Betriebsanweisungen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9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HKR als Arbeitsplatz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keine defekten Werkzeuge und Hilfsmittel verwenden (Regelmäßige Prüfung elektr. Geräte, Regelmäßige Prüfung von Leitern</a:t>
            </a:r>
            <a:r>
              <a:rPr lang="de-DE" dirty="0" smtClean="0"/>
              <a:t>)</a:t>
            </a:r>
          </a:p>
          <a:p>
            <a:r>
              <a:rPr lang="de-DE" dirty="0"/>
              <a:t>Einhaltung VDE 0100 bei Mess- und </a:t>
            </a:r>
            <a:r>
              <a:rPr lang="de-DE" dirty="0" smtClean="0"/>
              <a:t>Reparaturarbeiten (anzuwendende Normen </a:t>
            </a:r>
            <a:r>
              <a:rPr lang="de-DE" dirty="0"/>
              <a:t>für elektrische Anlagen mit </a:t>
            </a:r>
            <a:r>
              <a:rPr lang="de-DE" dirty="0" smtClean="0"/>
              <a:t>Nennspannungen </a:t>
            </a:r>
            <a:r>
              <a:rPr lang="de-DE" dirty="0"/>
              <a:t>bis 1 000 V Wechselspannung (AC) und 1 500 V Gleichspannung (DC</a:t>
            </a:r>
            <a:r>
              <a:rPr lang="de-DE" dirty="0" smtClean="0"/>
              <a:t>))</a:t>
            </a:r>
          </a:p>
          <a:p>
            <a:r>
              <a:rPr lang="de-DE" dirty="0" smtClean="0"/>
              <a:t>Allgemeine Hinweise </a:t>
            </a:r>
            <a:r>
              <a:rPr lang="de-DE" dirty="0"/>
              <a:t>zur Bildschirmarbeit </a:t>
            </a:r>
            <a:r>
              <a:rPr lang="de-DE" dirty="0" smtClean="0"/>
              <a:t>beachten (</a:t>
            </a:r>
            <a:r>
              <a:rPr lang="de-DE" dirty="0" smtClean="0"/>
              <a:t>Hinweis: Antrag auf Zuschuss für Sehhilfe möglich)</a:t>
            </a:r>
            <a:endParaRPr lang="de-DE" dirty="0" smtClean="0"/>
          </a:p>
          <a:p>
            <a:r>
              <a:rPr lang="de-DE" dirty="0" smtClean="0"/>
              <a:t>Der HKR ist auch Aushängeschild und daher in Ordnung zu halten – auf professionelles Verhalten </a:t>
            </a:r>
            <a:r>
              <a:rPr lang="de-DE" dirty="0" err="1" smtClean="0"/>
              <a:t>ggü</a:t>
            </a:r>
            <a:r>
              <a:rPr lang="de-DE" dirty="0" smtClean="0"/>
              <a:t>. Besuchergruppen, Experimentatoren und Kollegen ist zu achten.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71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Kernaufgaben der Schichtmannschaft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Inbetriebnahme mit und ohne Strahl</a:t>
            </a:r>
            <a:endParaRPr lang="en-GB" dirty="0"/>
          </a:p>
          <a:p>
            <a:pPr lvl="0"/>
            <a:r>
              <a:rPr lang="de-DE" dirty="0"/>
              <a:t>Maschineneinstellung (ggf. Intensitätsabschwächung</a:t>
            </a:r>
            <a:r>
              <a:rPr lang="de-DE" dirty="0" smtClean="0"/>
              <a:t>)</a:t>
            </a:r>
          </a:p>
          <a:p>
            <a:pPr lvl="0"/>
            <a:r>
              <a:rPr lang="de-DE" dirty="0" smtClean="0"/>
              <a:t>Planungsaufgaben</a:t>
            </a:r>
            <a:r>
              <a:rPr lang="de-DE" dirty="0"/>
              <a:t>, Koordination der Abläufe</a:t>
            </a:r>
            <a:endParaRPr lang="en-GB" dirty="0"/>
          </a:p>
          <a:p>
            <a:pPr lvl="0"/>
            <a:r>
              <a:rPr lang="de-DE" dirty="0"/>
              <a:t>Teilnahme an Mittags- und </a:t>
            </a:r>
            <a:r>
              <a:rPr lang="de-DE" dirty="0" smtClean="0"/>
              <a:t>Operatingsitzung</a:t>
            </a:r>
          </a:p>
          <a:p>
            <a:r>
              <a:rPr lang="de-DE" dirty="0" smtClean="0"/>
              <a:t>Ionenquellenwechsel</a:t>
            </a:r>
            <a:endParaRPr lang="en-GB" dirty="0"/>
          </a:p>
          <a:p>
            <a:pPr lvl="0"/>
            <a:r>
              <a:rPr lang="de-DE" dirty="0" smtClean="0"/>
              <a:t>Dokumentationspflichten </a:t>
            </a:r>
            <a:r>
              <a:rPr lang="de-DE" dirty="0"/>
              <a:t>(siehe </a:t>
            </a:r>
            <a:r>
              <a:rPr lang="de-DE" dirty="0" smtClean="0"/>
              <a:t>unten)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99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Dokumentationspflichten </a:t>
            </a:r>
            <a:br>
              <a:rPr lang="de-DE" dirty="0" smtClean="0"/>
            </a:br>
            <a:r>
              <a:rPr lang="de-DE" dirty="0" smtClean="0"/>
              <a:t>(Ergänzungen zu 2015)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2565" y="1450685"/>
            <a:ext cx="8211834" cy="5150140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Vor Eintrag eines Mangels</a:t>
            </a:r>
            <a:r>
              <a:rPr lang="de-DE" dirty="0" smtClean="0"/>
              <a:t>, ggf. </a:t>
            </a:r>
            <a:r>
              <a:rPr lang="de-DE" dirty="0"/>
              <a:t>entsprechende Fachabteilung informieren </a:t>
            </a:r>
            <a:r>
              <a:rPr lang="de-DE" dirty="0" smtClean="0"/>
              <a:t>und </a:t>
            </a:r>
            <a:r>
              <a:rPr lang="de-DE" dirty="0" smtClean="0"/>
              <a:t>Namen notieren</a:t>
            </a:r>
            <a:r>
              <a:rPr lang="de-DE" dirty="0"/>
              <a:t>, </a:t>
            </a:r>
            <a:r>
              <a:rPr lang="de-DE" dirty="0" smtClean="0"/>
              <a:t>falls jemand informiert wurde</a:t>
            </a:r>
            <a:endParaRPr lang="de-DE" dirty="0" smtClean="0"/>
          </a:p>
          <a:p>
            <a:r>
              <a:rPr lang="de-DE" dirty="0"/>
              <a:t>Sich in </a:t>
            </a:r>
            <a:r>
              <a:rPr lang="de-DE" dirty="0" smtClean="0"/>
              <a:t>Kunden/ OLOG-Leser </a:t>
            </a:r>
            <a:r>
              <a:rPr lang="de-DE" dirty="0"/>
              <a:t>versetzen (RB, BK, </a:t>
            </a:r>
            <a:r>
              <a:rPr lang="de-DE" dirty="0" smtClean="0"/>
              <a:t>Geräteverantwortlicher)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zB</a:t>
            </a:r>
            <a:r>
              <a:rPr lang="de-DE" dirty="0" smtClean="0">
                <a:sym typeface="Wingdings" panose="05000000000000000000" pitchFamily="2" charset="2"/>
              </a:rPr>
              <a:t>: </a:t>
            </a:r>
            <a:r>
              <a:rPr lang="de-DE" dirty="0" smtClean="0"/>
              <a:t>regelmäßige </a:t>
            </a:r>
            <a:r>
              <a:rPr lang="de-DE" dirty="0" smtClean="0"/>
              <a:t>Wasserstandsmeldungen </a:t>
            </a:r>
            <a:r>
              <a:rPr lang="de-DE" dirty="0"/>
              <a:t>bei langen </a:t>
            </a:r>
            <a:r>
              <a:rPr lang="de-DE" dirty="0" smtClean="0"/>
              <a:t>Ausfällen, Dokumentation des Verlaufs </a:t>
            </a:r>
            <a:r>
              <a:rPr lang="de-DE" smtClean="0"/>
              <a:t>der Arbeiten</a:t>
            </a:r>
            <a:endParaRPr lang="de-DE" dirty="0" smtClean="0"/>
          </a:p>
          <a:p>
            <a:r>
              <a:rPr lang="de-DE" dirty="0" smtClean="0"/>
              <a:t>professionelle Einträge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Vermeidung von Missverständnissen + Provokationen, Standing </a:t>
            </a:r>
            <a:r>
              <a:rPr lang="de-DE" dirty="0"/>
              <a:t>der </a:t>
            </a:r>
            <a:r>
              <a:rPr lang="de-DE" dirty="0" smtClean="0"/>
              <a:t>Gruppe</a:t>
            </a:r>
          </a:p>
          <a:p>
            <a:r>
              <a:rPr lang="de-DE" dirty="0"/>
              <a:t>Entschärfung: nicht jede Schicht muss zwingend eine Transmission/Einstellung von jeder Maschine </a:t>
            </a:r>
            <a:r>
              <a:rPr lang="de-DE" dirty="0" smtClean="0"/>
              <a:t>ablegen (Ermessen </a:t>
            </a:r>
            <a:r>
              <a:rPr lang="de-DE" dirty="0"/>
              <a:t>des </a:t>
            </a:r>
            <a:r>
              <a:rPr lang="de-DE" dirty="0" smtClean="0"/>
              <a:t>SL) (Intention: Hilfe </a:t>
            </a:r>
            <a:r>
              <a:rPr lang="de-DE" dirty="0"/>
              <a:t>für </a:t>
            </a:r>
            <a:r>
              <a:rPr lang="de-DE" dirty="0" smtClean="0"/>
              <a:t>Schichtmannschaft) </a:t>
            </a:r>
          </a:p>
          <a:p>
            <a:r>
              <a:rPr lang="de-DE" dirty="0" smtClean="0"/>
              <a:t>Wenn </a:t>
            </a:r>
            <a:r>
              <a:rPr lang="de-DE" dirty="0"/>
              <a:t>sich etwas Ändert, ist </a:t>
            </a:r>
            <a:r>
              <a:rPr lang="de-DE" dirty="0" err="1" smtClean="0"/>
              <a:t>Eintrag+Save</a:t>
            </a:r>
            <a:r>
              <a:rPr lang="de-DE" dirty="0" smtClean="0"/>
              <a:t> </a:t>
            </a:r>
            <a:r>
              <a:rPr lang="de-DE" dirty="0"/>
              <a:t>aber </a:t>
            </a:r>
            <a:r>
              <a:rPr lang="de-DE" dirty="0" smtClean="0"/>
              <a:t>Pflicht!</a:t>
            </a:r>
          </a:p>
          <a:p>
            <a:endParaRPr lang="de-DE" sz="1700" dirty="0" smtClean="0"/>
          </a:p>
          <a:p>
            <a:pPr marL="0" indent="0">
              <a:buNone/>
            </a:pPr>
            <a:r>
              <a:rPr lang="de-DE" sz="1700" dirty="0" smtClean="0"/>
              <a:t>Neues OLOG: </a:t>
            </a:r>
            <a:r>
              <a:rPr lang="de-DE" sz="1700" dirty="0" smtClean="0">
                <a:sym typeface="Wingdings" panose="05000000000000000000" pitchFamily="2" charset="2"/>
              </a:rPr>
              <a:t> Vortrag: </a:t>
            </a:r>
            <a:r>
              <a:rPr lang="de-DE" sz="1700" dirty="0" err="1" smtClean="0">
                <a:sym typeface="Wingdings" panose="05000000000000000000" pitchFamily="2" charset="2"/>
              </a:rPr>
              <a:t>A.Bloch</a:t>
            </a:r>
            <a:r>
              <a:rPr lang="de-DE" sz="1700" dirty="0" smtClean="0">
                <a:sym typeface="Wingdings" panose="05000000000000000000" pitchFamily="2" charset="2"/>
              </a:rPr>
              <a:t>-Späth</a:t>
            </a:r>
          </a:p>
          <a:p>
            <a:pPr marL="0" indent="0">
              <a:buNone/>
            </a:pPr>
            <a:r>
              <a:rPr lang="de-DE" sz="1700" dirty="0" smtClean="0"/>
              <a:t>Anweisungen zur Dokumentation werden während dieses Vortrags detailliert diskutiert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62397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„Training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“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Maschineneinstellungen sind bei freien Kapazitäten zuallererst immer von den Operateuren zu erledigen (Eine evtl. resultierende Verlängerung der Einstellzeit ist </a:t>
            </a:r>
            <a:r>
              <a:rPr lang="de-DE" dirty="0" smtClean="0"/>
              <a:t>akzeptabel bis ca. Faktor 1,5) </a:t>
            </a:r>
          </a:p>
          <a:p>
            <a:r>
              <a:rPr lang="de-DE" dirty="0" smtClean="0"/>
              <a:t>Der </a:t>
            </a:r>
            <a:r>
              <a:rPr lang="de-DE" dirty="0" smtClean="0"/>
              <a:t>Schichtleiter steht für Rückfragen zur Verfügung, bzw. greift zu gegebener Zeit ein.</a:t>
            </a:r>
          </a:p>
          <a:p>
            <a:r>
              <a:rPr lang="de-DE" dirty="0" smtClean="0"/>
              <a:t>Der Anweisung des Schichtleiters ist Folge zu leisten</a:t>
            </a:r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4979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Schichtarbeit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Hansi-Standardpattern</a:t>
            </a:r>
            <a:r>
              <a:rPr lang="de-DE" dirty="0"/>
              <a:t>: F </a:t>
            </a:r>
            <a:r>
              <a:rPr lang="de-DE" dirty="0" err="1"/>
              <a:t>F</a:t>
            </a:r>
            <a:r>
              <a:rPr lang="de-DE" dirty="0"/>
              <a:t> </a:t>
            </a:r>
            <a:r>
              <a:rPr lang="de-DE" dirty="0" err="1"/>
              <a:t>F</a:t>
            </a:r>
            <a:r>
              <a:rPr lang="de-DE" dirty="0"/>
              <a:t> S - _ _ S </a:t>
            </a:r>
            <a:r>
              <a:rPr lang="de-DE" dirty="0" err="1"/>
              <a:t>S</a:t>
            </a:r>
            <a:r>
              <a:rPr lang="de-DE" dirty="0"/>
              <a:t> N </a:t>
            </a:r>
            <a:r>
              <a:rPr lang="de-DE" dirty="0" err="1"/>
              <a:t>N</a:t>
            </a:r>
            <a:r>
              <a:rPr lang="de-DE" dirty="0"/>
              <a:t> </a:t>
            </a:r>
            <a:r>
              <a:rPr lang="de-DE" dirty="0" err="1"/>
              <a:t>N</a:t>
            </a:r>
            <a:r>
              <a:rPr lang="de-DE" dirty="0"/>
              <a:t> _ _ _</a:t>
            </a:r>
            <a:endParaRPr lang="en-GB" dirty="0"/>
          </a:p>
          <a:p>
            <a:r>
              <a:rPr lang="de-DE" dirty="0" smtClean="0"/>
              <a:t>Hinweis: ab </a:t>
            </a:r>
            <a:r>
              <a:rPr lang="de-DE" dirty="0"/>
              <a:t>48J Befreiung vom Wechselschichtbetrieb </a:t>
            </a:r>
            <a:r>
              <a:rPr lang="de-DE" dirty="0" smtClean="0"/>
              <a:t>möglich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kein Wochenende/Feiertag</a:t>
            </a:r>
          </a:p>
          <a:p>
            <a:r>
              <a:rPr lang="de-DE" dirty="0" smtClean="0"/>
              <a:t>Schichtzeiten:</a:t>
            </a:r>
          </a:p>
          <a:p>
            <a:pPr lvl="1"/>
            <a:r>
              <a:rPr lang="de-DE" dirty="0" smtClean="0"/>
              <a:t>06:00 – 15:00 Frühschicht</a:t>
            </a:r>
          </a:p>
          <a:p>
            <a:pPr lvl="1"/>
            <a:r>
              <a:rPr lang="de-DE" dirty="0" smtClean="0"/>
              <a:t>14:00 – 23:00 Spätschicht</a:t>
            </a:r>
          </a:p>
          <a:p>
            <a:pPr lvl="1"/>
            <a:r>
              <a:rPr lang="de-DE" dirty="0" smtClean="0"/>
              <a:t>22:00 – 07:00 Nachtschicht</a:t>
            </a:r>
          </a:p>
          <a:p>
            <a:r>
              <a:rPr lang="de-DE" dirty="0" smtClean="0"/>
              <a:t>enthalten sind 30min Pause, die nicht im HKR verbracht werden darf (BV-Schicht)</a:t>
            </a:r>
          </a:p>
          <a:p>
            <a:r>
              <a:rPr lang="de-DE" dirty="0" smtClean="0"/>
              <a:t>Nach jeder Schicht im Wechselschichtbetrieb hat der MA Rufbereitschaft für die folgende Schicht (BV-Schicht)</a:t>
            </a:r>
          </a:p>
        </p:txBody>
      </p:sp>
    </p:spTree>
    <p:extLst>
      <p:ext uri="{BB962C8B-B14F-4D97-AF65-F5344CB8AC3E}">
        <p14:creationId xmlns:p14="http://schemas.microsoft.com/office/powerpoint/2010/main" val="4148723945"/>
      </p:ext>
    </p:extLst>
  </p:cSld>
  <p:clrMapOvr>
    <a:masterClrMapping/>
  </p:clrMapOvr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gsi-folienmaster-2014-II</Template>
  <TotalTime>0</TotalTime>
  <Words>656</Words>
  <Application>Microsoft Office PowerPoint</Application>
  <PresentationFormat>Bildschirmpräsentation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gsi-folienmaster-2014-II</vt:lpstr>
      <vt:lpstr>Allgemeine Belehrung für Betriebsteilnehmer</vt:lpstr>
      <vt:lpstr>Outline</vt:lpstr>
      <vt:lpstr>Allgemeine Anweisungen</vt:lpstr>
      <vt:lpstr>Personensicherheit bei Reparaturarbeiten</vt:lpstr>
      <vt:lpstr>HKR als Arbeitsplatz</vt:lpstr>
      <vt:lpstr>Kernaufgaben der Schichtmannschaft</vt:lpstr>
      <vt:lpstr>Dokumentationspflichten  (Ergänzungen zu 2015)</vt:lpstr>
      <vt:lpstr>„Training on the job“</vt:lpstr>
      <vt:lpstr>Schichtarbeit</vt:lpstr>
      <vt:lpstr>Rufbereitschaft</vt:lpstr>
      <vt:lpstr>Betriebskoordination</vt:lpstr>
      <vt:lpstr>Ende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 Reimann</dc:creator>
  <cp:lastModifiedBy>Stephan Reimann</cp:lastModifiedBy>
  <cp:revision>34</cp:revision>
  <dcterms:created xsi:type="dcterms:W3CDTF">2016-01-04T12:18:38Z</dcterms:created>
  <dcterms:modified xsi:type="dcterms:W3CDTF">2016-01-25T13:14:33Z</dcterms:modified>
</cp:coreProperties>
</file>