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83" r:id="rId2"/>
    <p:sldId id="313" r:id="rId3"/>
    <p:sldId id="279" r:id="rId4"/>
    <p:sldId id="270" r:id="rId5"/>
    <p:sldId id="274" r:id="rId6"/>
    <p:sldId id="315" r:id="rId7"/>
    <p:sldId id="316" r:id="rId8"/>
    <p:sldId id="317" r:id="rId9"/>
    <p:sldId id="312" r:id="rId10"/>
    <p:sldId id="318" r:id="rId11"/>
    <p:sldId id="282" r:id="rId12"/>
    <p:sldId id="284" r:id="rId13"/>
    <p:sldId id="285" r:id="rId14"/>
    <p:sldId id="286" r:id="rId15"/>
    <p:sldId id="287" r:id="rId16"/>
    <p:sldId id="308" r:id="rId17"/>
    <p:sldId id="309" r:id="rId18"/>
    <p:sldId id="295" r:id="rId19"/>
    <p:sldId id="307" r:id="rId20"/>
    <p:sldId id="289" r:id="rId21"/>
    <p:sldId id="290" r:id="rId22"/>
    <p:sldId id="292" r:id="rId23"/>
    <p:sldId id="310" r:id="rId24"/>
    <p:sldId id="311" r:id="rId25"/>
    <p:sldId id="294" r:id="rId26"/>
    <p:sldId id="296" r:id="rId27"/>
    <p:sldId id="297" r:id="rId28"/>
    <p:sldId id="298" r:id="rId29"/>
    <p:sldId id="299" r:id="rId30"/>
    <p:sldId id="300" r:id="rId31"/>
    <p:sldId id="306" r:id="rId32"/>
    <p:sldId id="288" r:id="rId33"/>
    <p:sldId id="291" r:id="rId34"/>
    <p:sldId id="314" r:id="rId35"/>
  </p:sldIdLst>
  <p:sldSz cx="9144000" cy="6858000" type="screen4x3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427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C697-D0C3-4687-A7DC-1816B31CA6E5}" type="datetimeFigureOut">
              <a:rPr lang="zh-CN" altLang="en-US" smtClean="0"/>
              <a:pPr/>
              <a:t>2016-09-19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4271" y="6456218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927FD-18F0-4E8B-814C-A7853DCA6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EA87D-E224-47F2-931E-CB464AEC8AA1}" type="datetimeFigureOut">
              <a:rPr lang="zh-CN" altLang="en-US" smtClean="0"/>
              <a:pPr/>
              <a:t>2016-09-19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8D0FC-611A-41A6-9A4F-9C9452E15E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FC107C-AF84-419F-9709-E656B19E8611}" type="slidenum">
              <a:rPr lang="zh-CN" altLang="en-US" smtClean="0"/>
              <a:pPr/>
              <a:t>13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9FB89-2A76-4DF8-A199-94CC55EE5F8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6161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The sketch view of the HIAF-SRing , high light the electron target!</a:t>
            </a:r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A82F2C-88DA-4B68-BE68-28E39A2B5C79}" type="slidenum">
              <a:rPr lang="zh-CN" altLang="en-US" smtClean="0"/>
              <a:pPr/>
              <a:t>20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The total recombined rate coefficients including RR and DR for Ar</a:t>
            </a:r>
            <a:r>
              <a:rPr lang="en-US" altLang="zh-CN" sz="500" smtClean="0">
                <a:latin typeface="Times New Roman" pitchFamily="18" charset="0"/>
                <a:cs typeface="Times New Roman" pitchFamily="18" charset="0"/>
              </a:rPr>
              <a:t>15+ </a:t>
            </a:r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ions for c.m. energy up to about 40 eV. The DR resonances involve Δn = 0 transition of the 2s core electron. The energies of Rydberg states with configurations 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altLang="zh-CN" sz="500" i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altLang="zh-CN" sz="500" i="1" smtClean="0"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nl</a:t>
            </a:r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altLang="zh-CN" sz="500" i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altLang="zh-CN" sz="500" i="1" smtClean="0">
                <a:latin typeface="Times New Roman" pitchFamily="18" charset="0"/>
                <a:cs typeface="Times New Roman" pitchFamily="18" charset="0"/>
              </a:rPr>
              <a:t>3/2</a:t>
            </a:r>
            <a:r>
              <a:rPr lang="en-US" altLang="zh-CN" i="1" smtClean="0">
                <a:latin typeface="Times New Roman" pitchFamily="18" charset="0"/>
                <a:cs typeface="Times New Roman" pitchFamily="18" charset="0"/>
              </a:rPr>
              <a:t>nl</a:t>
            </a:r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, populated during recombination process are indicated by vertical lines.</a:t>
            </a:r>
            <a:endParaRPr lang="zh-CN" altLang="en-US" smtClean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mtClean="0">
              <a:cs typeface="Times New Roman" pitchFamily="18" charset="0"/>
            </a:endParaRPr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793C13-A812-4075-8B83-33F49E247207}" type="slidenum">
              <a:rPr lang="zh-CN" altLang="en-US" smtClean="0"/>
              <a:pPr/>
              <a:t>34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163794"/>
              </a:solidFill>
              <a:latin typeface="Arial"/>
              <a:ea typeface="宋体" pitchFamily="2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000000"/>
                </a:solidFill>
                <a:latin typeface="Arial"/>
                <a:ea typeface="宋体" pitchFamily="2" charset="-122"/>
              </a:rPr>
              <a:t>Company</a:t>
            </a:r>
          </a:p>
          <a:p>
            <a:pPr>
              <a:defRPr/>
            </a:pPr>
            <a:r>
              <a:rPr lang="en-US" altLang="zh-CN" sz="2400" b="1">
                <a:solidFill>
                  <a:srgbClr val="163794"/>
                </a:solidFill>
                <a:latin typeface="Arial"/>
                <a:ea typeface="宋体" pitchFamily="2" charset="-122"/>
              </a:rPr>
              <a:t>LOGO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</p:spPr>
        <p:txBody>
          <a:bodyPr/>
          <a:lstStyle>
            <a:lvl1pPr>
              <a:defRPr sz="4000"/>
            </a:lvl1pPr>
          </a:lstStyle>
          <a:p>
            <a:r>
              <a:rPr lang="en-US" altLang="zh-CN"/>
              <a:t>Click to edit Master title</a:t>
            </a:r>
            <a:br>
              <a:rPr lang="en-US" altLang="zh-CN"/>
            </a:br>
            <a:r>
              <a:rPr lang="en-US" altLang="zh-CN"/>
              <a:t>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6B172-E06F-4036-A9A4-49D4BF2AFD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FC8E2-B646-4052-93B9-C02ED199C7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152525"/>
            <a:ext cx="8229600" cy="5248275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362A-ADF6-442E-BBDC-380DD4DCCD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000500" cy="2362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0100" y="1447800"/>
            <a:ext cx="4000500" cy="2362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000500" cy="2362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10100" y="3962400"/>
            <a:ext cx="4000500" cy="2362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7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30311D"/>
                </a:solidFill>
              </a:defRPr>
            </a:lvl1pPr>
          </a:lstStyle>
          <a:p>
            <a:pPr>
              <a:defRPr/>
            </a:pPr>
            <a:fld id="{32350350-56E1-44E8-825A-83537A5B770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3D2D-C1C4-411C-80F2-B424755631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3E770-7A7B-4CA3-A466-365AA083B2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0556D-A434-4330-9E03-B79394B3A8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0E38-7E2A-4781-82A1-CBB7C71783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B13F-61BF-4AF3-928F-7AD4F64D09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200E0-6D97-4235-A4AD-BDC116A0F6F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AADCA-C11B-43A0-AE7B-CB97FF80E0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BA0D6-76E8-4799-9E85-EC68D5666B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163794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163794"/>
                </a:solidFill>
                <a:latin typeface="+mj-lt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163794"/>
                </a:solidFill>
                <a:latin typeface="+mj-lt"/>
                <a:ea typeface="宋体" pitchFamily="2" charset="-122"/>
              </a:defRPr>
            </a:lvl1pPr>
          </a:lstStyle>
          <a:p>
            <a:pPr>
              <a:defRPr/>
            </a:pPr>
            <a:fld id="{02DA16B2-5DDC-4352-B903-3E3EF87A8B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0" b="1">
              <a:solidFill>
                <a:srgbClr val="FFFFFF"/>
              </a:solidFill>
              <a:latin typeface="Verdana" pitchFamily="34" charset="0"/>
              <a:ea typeface="宋体" pitchFamily="2" charset="-122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88" y="838200"/>
            <a:ext cx="845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FFFFFF"/>
                </a:solidFill>
                <a:latin typeface="+mj-lt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0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Conversion e-spectrometer for CRYRING </a:t>
            </a:r>
            <a:endParaRPr lang="zh-CN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610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Xinwen Ma</a:t>
            </a:r>
          </a:p>
          <a:p>
            <a:pPr algn="ctr"/>
            <a:r>
              <a:rPr lang="en-US" altLang="zh-CN" sz="2000" dirty="0" smtClean="0"/>
              <a:t>Institute of Modern Physics, Chinese Academy of Sciences</a:t>
            </a:r>
            <a:endParaRPr lang="zh-CN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20 Sept 2016, Krakow, Poland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</a:rPr>
              <a:t>SPARC Topical Workshop 2016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2214546" y="6334804"/>
            <a:ext cx="510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800" b="1" dirty="0" smtClean="0">
                <a:solidFill>
                  <a:srgbClr val="FF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Wingdings" pitchFamily="2" charset="2"/>
              </a:rPr>
              <a:t>Two Stage Spectrometer System</a:t>
            </a:r>
            <a:endParaRPr lang="zh-CN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9023" y="142852"/>
            <a:ext cx="9104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" name="组合 58"/>
          <p:cNvGrpSpPr/>
          <p:nvPr/>
        </p:nvGrpSpPr>
        <p:grpSpPr>
          <a:xfrm>
            <a:off x="214282" y="1142984"/>
            <a:ext cx="8429684" cy="5072098"/>
            <a:chOff x="214282" y="1142984"/>
            <a:chExt cx="8429684" cy="5072098"/>
          </a:xfrm>
        </p:grpSpPr>
        <p:grpSp>
          <p:nvGrpSpPr>
            <p:cNvPr id="3" name="组合 42"/>
            <p:cNvGrpSpPr/>
            <p:nvPr/>
          </p:nvGrpSpPr>
          <p:grpSpPr>
            <a:xfrm>
              <a:off x="214282" y="1142984"/>
              <a:ext cx="8358246" cy="5072098"/>
              <a:chOff x="571472" y="1714488"/>
              <a:chExt cx="8358246" cy="5072098"/>
            </a:xfrm>
          </p:grpSpPr>
          <p:pic>
            <p:nvPicPr>
              <p:cNvPr id="25603" name="Picture 3" descr="C:\Users\Dalong\Desktop\dalongguo - 副本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187" b="-3735"/>
              <a:stretch>
                <a:fillRect/>
              </a:stretch>
            </p:blipFill>
            <p:spPr bwMode="auto">
              <a:xfrm>
                <a:off x="571472" y="1714488"/>
                <a:ext cx="8358246" cy="5072098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  <p:graphicFrame>
            <p:nvGraphicFramePr>
              <p:cNvPr id="10" name="对象 9"/>
              <p:cNvGraphicFramePr>
                <a:graphicFrameLocks noChangeAspect="1"/>
              </p:cNvGraphicFramePr>
              <p:nvPr/>
            </p:nvGraphicFramePr>
            <p:xfrm>
              <a:off x="4786314" y="3286124"/>
              <a:ext cx="365671" cy="325040"/>
            </p:xfrm>
            <a:graphic>
              <a:graphicData uri="http://schemas.openxmlformats.org/presentationml/2006/ole">
                <p:oleObj spid="_x0000_s56322" name="Equation" r:id="rId4" imgW="228600" imgH="203040" progId="Equation.DSMT4">
                  <p:embed/>
                </p:oleObj>
              </a:graphicData>
            </a:graphic>
          </p:graphicFrame>
          <p:graphicFrame>
            <p:nvGraphicFramePr>
              <p:cNvPr id="25605" name="Object 5"/>
              <p:cNvGraphicFramePr>
                <a:graphicFrameLocks noChangeAspect="1"/>
              </p:cNvGraphicFramePr>
              <p:nvPr/>
            </p:nvGraphicFramePr>
            <p:xfrm>
              <a:off x="6143636" y="2928934"/>
              <a:ext cx="500066" cy="320043"/>
            </p:xfrm>
            <a:graphic>
              <a:graphicData uri="http://schemas.openxmlformats.org/presentationml/2006/ole">
                <p:oleObj spid="_x0000_s56323" name="Equation" r:id="rId5" imgW="317160" imgH="203040" progId="Equation.DSMT4">
                  <p:embed/>
                </p:oleObj>
              </a:graphicData>
            </a:graphic>
          </p:graphicFrame>
          <p:graphicFrame>
            <p:nvGraphicFramePr>
              <p:cNvPr id="25606" name="Object 6"/>
              <p:cNvGraphicFramePr>
                <a:graphicFrameLocks noChangeAspect="1"/>
              </p:cNvGraphicFramePr>
              <p:nvPr/>
            </p:nvGraphicFramePr>
            <p:xfrm>
              <a:off x="5805132" y="4267570"/>
              <a:ext cx="365671" cy="325040"/>
            </p:xfrm>
            <a:graphic>
              <a:graphicData uri="http://schemas.openxmlformats.org/presentationml/2006/ole">
                <p:oleObj spid="_x0000_s56324" name="Equation" r:id="rId6" imgW="228600" imgH="203040" progId="Equation.DSMT4">
                  <p:embed/>
                </p:oleObj>
              </a:graphicData>
            </a:graphic>
          </p:graphicFrame>
          <p:sp>
            <p:nvSpPr>
              <p:cNvPr id="15" name="矩形 14"/>
              <p:cNvSpPr/>
              <p:nvPr/>
            </p:nvSpPr>
            <p:spPr>
              <a:xfrm>
                <a:off x="4624752" y="6143644"/>
                <a:ext cx="522391" cy="8706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572000" y="6286520"/>
                <a:ext cx="957716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PSD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5607" name="Object 7"/>
              <p:cNvGraphicFramePr>
                <a:graphicFrameLocks noChangeAspect="1"/>
              </p:cNvGraphicFramePr>
              <p:nvPr/>
            </p:nvGraphicFramePr>
            <p:xfrm>
              <a:off x="1571604" y="4786322"/>
              <a:ext cx="386953" cy="325040"/>
            </p:xfrm>
            <a:graphic>
              <a:graphicData uri="http://schemas.openxmlformats.org/presentationml/2006/ole">
                <p:oleObj spid="_x0000_s56325" name="Equation" r:id="rId7" imgW="241200" imgH="203040" progId="Equation.DSMT4">
                  <p:embed/>
                </p:oleObj>
              </a:graphicData>
            </a:graphic>
          </p:graphicFrame>
          <p:graphicFrame>
            <p:nvGraphicFramePr>
              <p:cNvPr id="25608" name="Object 8"/>
              <p:cNvGraphicFramePr>
                <a:graphicFrameLocks noChangeAspect="1"/>
              </p:cNvGraphicFramePr>
              <p:nvPr/>
            </p:nvGraphicFramePr>
            <p:xfrm>
              <a:off x="2285984" y="4214818"/>
              <a:ext cx="386953" cy="325040"/>
            </p:xfrm>
            <a:graphic>
              <a:graphicData uri="http://schemas.openxmlformats.org/presentationml/2006/ole">
                <p:oleObj spid="_x0000_s56326" name="Equation" r:id="rId8" imgW="241200" imgH="203040" progId="Equation.DSMT4">
                  <p:embed/>
                </p:oleObj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1357290" y="5429264"/>
                <a:ext cx="2071702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homogeneous field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3" name="直接箭头连接符 22"/>
              <p:cNvCxnSpPr/>
              <p:nvPr/>
            </p:nvCxnSpPr>
            <p:spPr>
              <a:xfrm rot="5400000" flipH="1" flipV="1">
                <a:off x="1964513" y="5250669"/>
                <a:ext cx="357190" cy="1428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500166" y="3845486"/>
                <a:ext cx="928694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1/r field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6" name="直接箭头连接符 25"/>
              <p:cNvCxnSpPr/>
              <p:nvPr/>
            </p:nvCxnSpPr>
            <p:spPr>
              <a:xfrm rot="16200000" flipH="1">
                <a:off x="2035954" y="4393413"/>
                <a:ext cx="357189" cy="1428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5572132" y="5643578"/>
                <a:ext cx="2071702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homogeneous field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1" name="直接箭头连接符 30"/>
              <p:cNvCxnSpPr/>
              <p:nvPr/>
            </p:nvCxnSpPr>
            <p:spPr>
              <a:xfrm rot="16200000" flipV="1">
                <a:off x="6072198" y="5429264"/>
                <a:ext cx="357190" cy="714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500958" y="2000240"/>
                <a:ext cx="928694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1/r field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4" name="直接箭头连接符 33"/>
              <p:cNvCxnSpPr/>
              <p:nvPr/>
            </p:nvCxnSpPr>
            <p:spPr>
              <a:xfrm rot="10800000" flipV="1">
                <a:off x="7286644" y="2357430"/>
                <a:ext cx="357190" cy="2857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3143240" y="4249986"/>
                <a:ext cx="500066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slit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28926" y="4946782"/>
                <a:ext cx="1214446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Si detector</a:t>
                </a:r>
                <a:endParaRPr lang="zh-CN" altLang="en-US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6" name="直接箭头连接符 45"/>
            <p:cNvCxnSpPr/>
            <p:nvPr/>
          </p:nvCxnSpPr>
          <p:spPr>
            <a:xfrm rot="5400000" flipH="1" flipV="1">
              <a:off x="1465141" y="5678404"/>
              <a:ext cx="642942" cy="178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6200000">
              <a:off x="1136905" y="5494631"/>
              <a:ext cx="78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beam</a:t>
              </a:r>
              <a:endParaRPr lang="zh-CN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直接箭头连接符 51"/>
            <p:cNvCxnSpPr/>
            <p:nvPr/>
          </p:nvCxnSpPr>
          <p:spPr>
            <a:xfrm>
              <a:off x="3428992" y="2500306"/>
              <a:ext cx="357190" cy="14287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785918" y="2143116"/>
              <a:ext cx="20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homogeneous field</a:t>
              </a:r>
              <a:endParaRPr lang="zh-CN" alt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00892" y="4357694"/>
              <a:ext cx="1643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axial focus</a:t>
              </a:r>
              <a:endParaRPr lang="zh-CN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7" name="直接箭头连接符 56"/>
            <p:cNvCxnSpPr/>
            <p:nvPr/>
          </p:nvCxnSpPr>
          <p:spPr>
            <a:xfrm>
              <a:off x="6500826" y="3571876"/>
              <a:ext cx="1071570" cy="7858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5786" y="1857364"/>
            <a:ext cx="757242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chemeClr val="tx2"/>
                </a:solidFill>
              </a:rPr>
              <a:t>Schedule related to the </a:t>
            </a:r>
            <a:r>
              <a:rPr lang="en-GB" sz="2400" b="1" dirty="0" smtClean="0">
                <a:solidFill>
                  <a:schemeClr val="tx2"/>
                </a:solidFill>
                <a:cs typeface="Times New Roman" pitchFamily="18" charset="0"/>
              </a:rPr>
              <a:t>Electron Spectrometer</a:t>
            </a:r>
            <a:endParaRPr lang="de-DE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2917496"/>
            <a:ext cx="76438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</a:rPr>
              <a:t> Detailed simulation of the electron optical properties, Geometrical construction and design (</a:t>
            </a:r>
            <a:r>
              <a:rPr lang="en-US" altLang="zh-CN" dirty="0" smtClean="0"/>
              <a:t>end of 2016</a:t>
            </a:r>
            <a:r>
              <a:rPr lang="en-US" altLang="zh-CN" dirty="0" smtClean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</a:rPr>
              <a:t>  Construction of Transport Magnet and Chamber (</a:t>
            </a:r>
            <a:r>
              <a:rPr lang="en-US" altLang="zh-CN" dirty="0" smtClean="0"/>
              <a:t>2017.6</a:t>
            </a:r>
            <a:r>
              <a:rPr lang="en-US" altLang="zh-CN" dirty="0" smtClean="0">
                <a:solidFill>
                  <a:schemeClr val="tx2"/>
                </a:solidFill>
              </a:rPr>
              <a:t>)	</a:t>
            </a:r>
          </a:p>
          <a:p>
            <a:pPr>
              <a:lnSpc>
                <a:spcPct val="150000"/>
              </a:lnSpc>
              <a:spcAft>
                <a:spcPts val="1800"/>
              </a:spcAft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</a:rPr>
              <a:t>  Development of Detectors, Purchase of Power Supplies, Electronics and Parts, Mounting and Testing at Laboratory (</a:t>
            </a:r>
            <a:r>
              <a:rPr lang="en-US" altLang="zh-CN" dirty="0" smtClean="0"/>
              <a:t>2018.6</a:t>
            </a:r>
            <a:r>
              <a:rPr lang="en-US" altLang="zh-CN" dirty="0" smtClean="0">
                <a:solidFill>
                  <a:schemeClr val="tx2"/>
                </a:solidFill>
              </a:rPr>
              <a:t>)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solidFill>
                  <a:schemeClr val="tx2"/>
                </a:solidFill>
              </a:rPr>
              <a:t>  </a:t>
            </a:r>
            <a:r>
              <a:rPr lang="en-US" altLang="zh-CN" i="1" dirty="0" smtClean="0">
                <a:solidFill>
                  <a:schemeClr val="tx2"/>
                </a:solidFill>
              </a:rPr>
              <a:t>Design and Construction of High Resolution magnet, Mounting and Test (</a:t>
            </a:r>
            <a:r>
              <a:rPr lang="en-US" altLang="zh-CN" i="1" dirty="0" smtClean="0"/>
              <a:t>2018-2019</a:t>
            </a:r>
            <a:r>
              <a:rPr lang="en-US" altLang="zh-CN" i="1" dirty="0" smtClean="0">
                <a:solidFill>
                  <a:schemeClr val="tx2"/>
                </a:solidFill>
              </a:rPr>
              <a:t>) 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"/>
          <p:cNvSpPr txBox="1">
            <a:spLocks noChangeArrowheads="1"/>
          </p:cNvSpPr>
          <p:nvPr/>
        </p:nvSpPr>
        <p:spPr bwMode="auto">
          <a:xfrm>
            <a:off x="0" y="2895601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Atomic Physics plans at future facility HIAF</a:t>
            </a:r>
            <a:endParaRPr lang="en-US" altLang="zh-CN" sz="4800" b="1" dirty="0">
              <a:solidFill>
                <a:srgbClr val="FF0000"/>
              </a:solidFill>
              <a:ea typeface="宋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3200" dirty="0">
                <a:solidFill>
                  <a:srgbClr val="BFBFBF"/>
                </a:solidFill>
                <a:ea typeface="宋体" pitchFamily="2" charset="-122"/>
                <a:cs typeface="Times New Roman" pitchFamily="18" charset="0"/>
              </a:rPr>
              <a:t>Ultra-cold electron target</a:t>
            </a:r>
            <a:endParaRPr lang="zh-CN" altLang="en-US" sz="3200" dirty="0">
              <a:solidFill>
                <a:srgbClr val="BFBFBF"/>
              </a:solidFill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101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3200" b="1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High intensity heavy ion accelerator Facility</a:t>
            </a:r>
          </a:p>
        </p:txBody>
      </p:sp>
      <p:sp>
        <p:nvSpPr>
          <p:cNvPr id="30723" name="矩形 1"/>
          <p:cNvSpPr>
            <a:spLocks noChangeArrowheads="1"/>
          </p:cNvSpPr>
          <p:nvPr/>
        </p:nvSpPr>
        <p:spPr bwMode="auto">
          <a:xfrm>
            <a:off x="179785" y="1182688"/>
            <a:ext cx="878443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zh-CN" b="1">
                <a:solidFill>
                  <a:srgbClr val="0033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provide unprecedented experimental conditions for nuclear physics, atomic physics with HCIs, and nuclear-astrophysics, excellent platform for heavy ion applications</a:t>
            </a:r>
            <a:endParaRPr lang="zh-CN" altLang="en-US" b="1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0724" name="图片 1" descr="HIAF-V3.bmp"/>
          <p:cNvPicPr>
            <a:picLocks noChangeAspect="1" noChangeArrowheads="1"/>
          </p:cNvPicPr>
          <p:nvPr/>
        </p:nvPicPr>
        <p:blipFill>
          <a:blip r:embed="rId3" cstate="print"/>
          <a:srcRect l="5756" r="2147" b="1315"/>
          <a:stretch>
            <a:fillRect/>
          </a:stretch>
        </p:blipFill>
        <p:spPr bwMode="auto">
          <a:xfrm>
            <a:off x="35719" y="1844675"/>
            <a:ext cx="7525941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848" y="3716338"/>
            <a:ext cx="351115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1" descr="HIAF-2015-09.17-3.JPG"/>
          <p:cNvPicPr>
            <a:picLocks noChangeAspect="1"/>
          </p:cNvPicPr>
          <p:nvPr/>
        </p:nvPicPr>
        <p:blipFill>
          <a:blip r:embed="rId2" cstate="print"/>
          <a:srcRect l="2274" r="2274"/>
          <a:stretch>
            <a:fillRect/>
          </a:stretch>
        </p:blipFill>
        <p:spPr bwMode="auto">
          <a:xfrm>
            <a:off x="0" y="1484314"/>
            <a:ext cx="9144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179513" y="2342130"/>
            <a:ext cx="2448198" cy="749056"/>
            <a:chOff x="299712" y="3517802"/>
            <a:chExt cx="2127718" cy="857400"/>
          </a:xfrm>
        </p:grpSpPr>
        <p:sp>
          <p:nvSpPr>
            <p:cNvPr id="31761" name="矩形 7"/>
            <p:cNvSpPr>
              <a:spLocks noChangeArrowheads="1"/>
            </p:cNvSpPr>
            <p:nvPr/>
          </p:nvSpPr>
          <p:spPr bwMode="auto">
            <a:xfrm>
              <a:off x="299712" y="3776303"/>
              <a:ext cx="2071670" cy="59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Circumstance: </a:t>
              </a:r>
              <a:r>
                <a:rPr lang="en-US" altLang="zh-CN" sz="1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500 m</a:t>
              </a:r>
            </a:p>
            <a:p>
              <a:pPr eaLnBrk="1" hangingPunct="1"/>
              <a:r>
                <a:rPr lang="en-US" altLang="zh-CN" sz="1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Magnetic Rigidity: </a:t>
              </a:r>
              <a:r>
                <a:rPr lang="en-US" altLang="zh-CN" sz="1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34 </a:t>
              </a:r>
              <a:r>
                <a:rPr lang="en-US" altLang="zh-CN" sz="1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Tm</a:t>
              </a:r>
              <a:endParaRPr lang="en-US" altLang="zh-CN" sz="1400" b="1" dirty="0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1762" name="Text Box 88"/>
            <p:cNvSpPr txBox="1">
              <a:spLocks noChangeArrowheads="1"/>
            </p:cNvSpPr>
            <p:nvPr/>
          </p:nvSpPr>
          <p:spPr bwMode="auto">
            <a:xfrm>
              <a:off x="299712" y="3517802"/>
              <a:ext cx="212771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altLang="zh-CN" sz="1600" b="1">
                  <a:solidFill>
                    <a:srgbClr val="0000CC"/>
                  </a:solidFill>
                  <a:latin typeface="Times New Roman" pitchFamily="18" charset="0"/>
                  <a:ea typeface="仿宋_GB2312"/>
                  <a:cs typeface="Times New Roman" pitchFamily="18" charset="0"/>
                </a:rPr>
                <a:t>BRing: </a:t>
              </a:r>
              <a:r>
                <a:rPr lang="en-US" altLang="zh-CN" sz="1600" b="1">
                  <a:solidFill>
                    <a:srgbClr val="003366"/>
                  </a:solidFill>
                  <a:latin typeface="Times New Roman" pitchFamily="18" charset="0"/>
                  <a:ea typeface="仿宋_GB2312"/>
                  <a:cs typeface="Times New Roman" pitchFamily="18" charset="0"/>
                </a:rPr>
                <a:t>Booster ring</a:t>
              </a:r>
              <a:endParaRPr lang="zh-CN" altLang="en-US" sz="1600" b="1">
                <a:solidFill>
                  <a:srgbClr val="003366"/>
                </a:solidFill>
                <a:latin typeface="Times New Roman" pitchFamily="18" charset="0"/>
                <a:ea typeface="仿宋_GB2312"/>
                <a:cs typeface="Times New Roman" pitchFamily="18" charset="0"/>
              </a:endParaRPr>
            </a:p>
          </p:txBody>
        </p:sp>
      </p:grpSp>
      <p:grpSp>
        <p:nvGrpSpPr>
          <p:cNvPr id="3" name="组合 9"/>
          <p:cNvGrpSpPr>
            <a:grpSpLocks/>
          </p:cNvGrpSpPr>
          <p:nvPr/>
        </p:nvGrpSpPr>
        <p:grpSpPr bwMode="auto">
          <a:xfrm>
            <a:off x="5860257" y="5484814"/>
            <a:ext cx="2888456" cy="852487"/>
            <a:chOff x="6347817" y="2903700"/>
            <a:chExt cx="2653339" cy="851570"/>
          </a:xfrm>
        </p:grpSpPr>
        <p:sp>
          <p:nvSpPr>
            <p:cNvPr id="31759" name="矩形 10"/>
            <p:cNvSpPr>
              <a:spLocks noChangeArrowheads="1"/>
            </p:cNvSpPr>
            <p:nvPr/>
          </p:nvSpPr>
          <p:spPr bwMode="auto">
            <a:xfrm>
              <a:off x="6368757" y="3232050"/>
              <a:ext cx="26323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Length:180 </a:t>
              </a:r>
              <a:r>
                <a:rPr lang="en-US" altLang="zh-CN" sz="1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m</a:t>
              </a:r>
            </a:p>
            <a:p>
              <a:pPr eaLnBrk="1" hangingPunct="1"/>
              <a:r>
                <a:rPr lang="en-US" altLang="zh-CN" sz="1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Final energy: </a:t>
              </a:r>
              <a:r>
                <a:rPr lang="en-US" altLang="zh-CN" sz="1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17MeV/u(U</a:t>
              </a:r>
              <a:r>
                <a:rPr lang="en-US" altLang="zh-CN" sz="1400" b="1" baseline="30000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34+</a:t>
              </a:r>
              <a:r>
                <a:rPr lang="en-US" altLang="zh-CN" sz="1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)</a:t>
              </a:r>
            </a:p>
          </p:txBody>
        </p:sp>
        <p:sp>
          <p:nvSpPr>
            <p:cNvPr id="31760" name="Text Box 211"/>
            <p:cNvSpPr txBox="1">
              <a:spLocks noChangeArrowheads="1"/>
            </p:cNvSpPr>
            <p:nvPr/>
          </p:nvSpPr>
          <p:spPr bwMode="auto">
            <a:xfrm>
              <a:off x="6347817" y="2903700"/>
              <a:ext cx="25003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altLang="zh-CN" sz="1600" b="1">
                  <a:latin typeface="Times New Roman" pitchFamily="18" charset="0"/>
                  <a:ea typeface="仿宋_GB2312"/>
                  <a:cs typeface="Times New Roman" pitchFamily="18" charset="0"/>
                </a:rPr>
                <a:t>iLinac: Spectrometer linac</a:t>
              </a:r>
            </a:p>
          </p:txBody>
        </p:sp>
      </p:grpSp>
      <p:sp>
        <p:nvSpPr>
          <p:cNvPr id="31750" name="TextBox 24"/>
          <p:cNvSpPr txBox="1">
            <a:spLocks noChangeArrowheads="1"/>
          </p:cNvSpPr>
          <p:nvPr/>
        </p:nvSpPr>
        <p:spPr bwMode="auto">
          <a:xfrm>
            <a:off x="3232651" y="177800"/>
            <a:ext cx="29858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HIAF Overview</a:t>
            </a:r>
            <a:endParaRPr lang="zh-CN" altLang="en-US" sz="3200" b="1">
              <a:solidFill>
                <a:schemeClr val="bg1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1751" name="Text Box 211"/>
          <p:cNvSpPr txBox="1">
            <a:spLocks noChangeArrowheads="1"/>
          </p:cNvSpPr>
          <p:nvPr/>
        </p:nvSpPr>
        <p:spPr bwMode="auto">
          <a:xfrm>
            <a:off x="3602831" y="1930401"/>
            <a:ext cx="9286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0000CC"/>
                </a:solidFill>
                <a:latin typeface="Arial Narrow" pitchFamily="34" charset="0"/>
                <a:ea typeface="仿宋_GB2312"/>
                <a:cs typeface="Times New Roman" pitchFamily="18" charset="0"/>
              </a:rPr>
              <a:t>SRing-A</a:t>
            </a:r>
            <a:endParaRPr lang="en-US" altLang="zh-CN" sz="1600" b="1">
              <a:solidFill>
                <a:srgbClr val="003366"/>
              </a:solidFill>
              <a:latin typeface="Arial Narrow" pitchFamily="34" charset="0"/>
              <a:ea typeface="仿宋_GB2312"/>
              <a:cs typeface="Times New Roman" pitchFamily="18" charset="0"/>
            </a:endParaRPr>
          </a:p>
        </p:txBody>
      </p:sp>
      <p:sp>
        <p:nvSpPr>
          <p:cNvPr id="31752" name="Text Box 211"/>
          <p:cNvSpPr txBox="1">
            <a:spLocks noChangeArrowheads="1"/>
          </p:cNvSpPr>
          <p:nvPr/>
        </p:nvSpPr>
        <p:spPr bwMode="auto">
          <a:xfrm>
            <a:off x="5572125" y="3270250"/>
            <a:ext cx="9286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0000CC"/>
                </a:solidFill>
                <a:latin typeface="Arial Narrow" pitchFamily="34" charset="0"/>
                <a:ea typeface="仿宋_GB2312"/>
                <a:cs typeface="Times New Roman" pitchFamily="18" charset="0"/>
              </a:rPr>
              <a:t>SRing-B</a:t>
            </a:r>
            <a:endParaRPr lang="en-US" altLang="zh-CN" sz="1600" b="1">
              <a:solidFill>
                <a:srgbClr val="003366"/>
              </a:solidFill>
              <a:latin typeface="Arial Narrow" pitchFamily="34" charset="0"/>
              <a:ea typeface="仿宋_GB2312"/>
              <a:cs typeface="Times New Roman" pitchFamily="18" charset="0"/>
            </a:endParaRPr>
          </a:p>
        </p:txBody>
      </p:sp>
      <p:sp>
        <p:nvSpPr>
          <p:cNvPr id="31755" name="Text Box 88"/>
          <p:cNvSpPr txBox="1">
            <a:spLocks noChangeArrowheads="1"/>
          </p:cNvSpPr>
          <p:nvPr/>
        </p:nvSpPr>
        <p:spPr bwMode="auto">
          <a:xfrm>
            <a:off x="785813" y="5413376"/>
            <a:ext cx="714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altLang="zh-CN" sz="1600" b="1">
                <a:solidFill>
                  <a:srgbClr val="0000CC"/>
                </a:solidFill>
                <a:latin typeface="Arial Narrow" pitchFamily="34" charset="0"/>
                <a:ea typeface="仿宋_GB2312"/>
                <a:cs typeface="Times New Roman" pitchFamily="18" charset="0"/>
              </a:rPr>
              <a:t>BRing</a:t>
            </a:r>
            <a:endParaRPr lang="zh-CN" altLang="en-US" sz="1600" b="1">
              <a:solidFill>
                <a:srgbClr val="003366"/>
              </a:solidFill>
              <a:latin typeface="Arial Narrow" pitchFamily="34" charset="0"/>
              <a:ea typeface="仿宋_GB2312"/>
              <a:cs typeface="Times New Roman" pitchFamily="18" charset="0"/>
            </a:endParaRPr>
          </a:p>
        </p:txBody>
      </p:sp>
      <p:graphicFrame>
        <p:nvGraphicFramePr>
          <p:cNvPr id="24" name="Group 362"/>
          <p:cNvGraphicFramePr>
            <a:graphicFrameLocks noGrp="1"/>
          </p:cNvGraphicFramePr>
          <p:nvPr/>
        </p:nvGraphicFramePr>
        <p:xfrm>
          <a:off x="35496" y="1124744"/>
          <a:ext cx="3440653" cy="1076960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ysClr val="window" lastClr="FFFFFF"/>
                  </a:outerShdw>
                </a:effectLst>
              </a:tblPr>
              <a:tblGrid>
                <a:gridCol w="674638"/>
                <a:gridCol w="607173"/>
                <a:gridCol w="944494"/>
                <a:gridCol w="1214348"/>
              </a:tblGrid>
              <a:tr h="182039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黑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Ions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黑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Energy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黑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Intensity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黑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7441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SECR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0" lang="en-US" altLang="zh-CN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34+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keV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/u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0.05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pmA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7441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iLinac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0" lang="en-US" altLang="zh-CN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34+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/u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0.028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pmA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7441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</a:rPr>
                        <a:t>BRing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solidFill>
                        <a:srgbClr val="4F81B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0" lang="en-US" altLang="zh-CN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34+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0.8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GeV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/u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1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2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53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04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55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06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57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08" algn="l" defTabSz="91430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~1.0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altLang="zh-CN" sz="1400" u="none" strike="noStrike" cap="none" normalizeH="0" baseline="3000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11 </a:t>
                      </a:r>
                      <a:r>
                        <a:rPr kumimoji="0" lang="en-US" altLang="zh-CN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ppp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feld 1"/>
          <p:cNvSpPr txBox="1">
            <a:spLocks noChangeArrowheads="1"/>
          </p:cNvSpPr>
          <p:nvPr/>
        </p:nvSpPr>
        <p:spPr bwMode="auto">
          <a:xfrm>
            <a:off x="48816" y="152401"/>
            <a:ext cx="9095184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3600" b="1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Atomic &amp; Fundamental Physics</a:t>
            </a:r>
            <a:endParaRPr lang="en-US" altLang="en-US" sz="3600" b="1">
              <a:solidFill>
                <a:srgbClr val="FFFFFF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5124" name="Picture 13" descr="06_03_04-Heidelberg"/>
          <p:cNvPicPr>
            <a:picLocks noChangeAspect="1" noChangeArrowheads="1"/>
          </p:cNvPicPr>
          <p:nvPr/>
        </p:nvPicPr>
        <p:blipFill>
          <a:blip r:embed="rId3" cstate="print"/>
          <a:srcRect l="3542" t="17458" r="34242"/>
          <a:stretch>
            <a:fillRect/>
          </a:stretch>
        </p:blipFill>
        <p:spPr bwMode="auto">
          <a:xfrm>
            <a:off x="229791" y="3810001"/>
            <a:ext cx="2750344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348038" y="3859214"/>
          <a:ext cx="2657475" cy="2636837"/>
        </p:xfrm>
        <a:graphic>
          <a:graphicData uri="http://schemas.openxmlformats.org/presentationml/2006/ole">
            <p:oleObj spid="_x0000_s21506" name="Folie" r:id="rId4" imgW="2470264" imgH="3293484" progId="PowerPoint.Slide.8">
              <p:embed/>
            </p:oleObj>
          </a:graphicData>
        </a:graphic>
      </p:graphicFrame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5" cstate="print"/>
          <a:srcRect l="2946" t="37196" r="52214" b="27365"/>
          <a:stretch>
            <a:fillRect/>
          </a:stretch>
        </p:blipFill>
        <p:spPr bwMode="auto">
          <a:xfrm>
            <a:off x="6011466" y="4100514"/>
            <a:ext cx="2951559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Abgerundetes Rechteck 1"/>
          <p:cNvSpPr>
            <a:spLocks noChangeArrowheads="1"/>
          </p:cNvSpPr>
          <p:nvPr/>
        </p:nvSpPr>
        <p:spPr bwMode="auto">
          <a:xfrm>
            <a:off x="179512" y="3717032"/>
            <a:ext cx="8784132" cy="2880048"/>
          </a:xfrm>
          <a:prstGeom prst="roundRect">
            <a:avLst>
              <a:gd name="adj" fmla="val 16667"/>
            </a:avLst>
          </a:prstGeom>
          <a:solidFill>
            <a:srgbClr val="002060">
              <a:alpha val="10196"/>
            </a:srgbClr>
          </a:solidFill>
          <a:ln w="730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>
              <a:solidFill>
                <a:srgbClr val="000000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1183482" y="2444874"/>
            <a:ext cx="6732985" cy="1200150"/>
          </a:xfrm>
          <a:prstGeom prst="rect">
            <a:avLst/>
          </a:prstGeom>
          <a:solidFill>
            <a:schemeClr val="bg1"/>
          </a:solidFill>
          <a:ln w="635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Radiative corrections in the non-perturbative regime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Correlated multi-body dynamics for atoms and ions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Precision determination of fundamental constants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Influence of atomic structure on nuclear decay properties</a:t>
            </a:r>
          </a:p>
        </p:txBody>
      </p:sp>
      <p:pic>
        <p:nvPicPr>
          <p:cNvPr id="5128" name="Picture 17" descr="VP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1284883" y="1417985"/>
            <a:ext cx="890588" cy="107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6" descr="S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777831" y="1124695"/>
            <a:ext cx="712788" cy="166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feld 3"/>
          <p:cNvSpPr txBox="1">
            <a:spLocks noChangeArrowheads="1"/>
          </p:cNvSpPr>
          <p:nvPr/>
        </p:nvSpPr>
        <p:spPr bwMode="auto">
          <a:xfrm>
            <a:off x="3590925" y="1497558"/>
            <a:ext cx="20297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zh-CN" sz="5400" dirty="0"/>
              <a:t>α</a:t>
            </a:r>
            <a:r>
              <a:rPr lang="de-DE" altLang="zh-CN" sz="5400" dirty="0">
                <a:ea typeface="宋体" pitchFamily="2" charset="-122"/>
              </a:rPr>
              <a:t>Z </a:t>
            </a:r>
            <a:r>
              <a:rPr lang="de-DE" altLang="zh-CN" sz="5400" dirty="0">
                <a:ea typeface="宋体" pitchFamily="2" charset="-122"/>
                <a:sym typeface="Symbol" pitchFamily="18" charset="2"/>
              </a:rPr>
              <a:t>1</a:t>
            </a:r>
            <a:r>
              <a:rPr lang="de-DE" altLang="zh-CN" dirty="0">
                <a:ea typeface="宋体" pitchFamily="2" charset="-122"/>
                <a:sym typeface="Symbol" pitchFamily="18" charset="2"/>
              </a:rPr>
              <a:t> </a:t>
            </a:r>
            <a:endParaRPr lang="en-US" altLang="zh-CN" dirty="0">
              <a:ea typeface="宋体" pitchFamily="2" charset="-122"/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0" y="1151483"/>
            <a:ext cx="9144000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600" b="1" dirty="0">
                <a:solidFill>
                  <a:srgbClr val="000000"/>
                </a:solidFill>
                <a:cs typeface="Arial" pitchFamily="34" charset="0"/>
              </a:rPr>
              <a:t>Interplay between Relativity, Correlation, and QED in the Non-</a:t>
            </a:r>
            <a:r>
              <a:rPr lang="en-US" altLang="en-US" sz="1600" b="1" dirty="0" err="1">
                <a:solidFill>
                  <a:srgbClr val="000000"/>
                </a:solidFill>
                <a:cs typeface="Arial" pitchFamily="34" charset="0"/>
              </a:rPr>
              <a:t>Perturbative</a:t>
            </a:r>
            <a:r>
              <a:rPr lang="en-US" altLang="en-US" sz="1600" b="1" dirty="0">
                <a:solidFill>
                  <a:srgbClr val="000000"/>
                </a:solidFill>
                <a:cs typeface="Arial" pitchFamily="34" charset="0"/>
              </a:rPr>
              <a:t> Regime</a:t>
            </a:r>
          </a:p>
        </p:txBody>
      </p:sp>
      <p:sp>
        <p:nvSpPr>
          <p:cNvPr id="12" name="Textfeld 2"/>
          <p:cNvSpPr txBox="1"/>
          <p:nvPr/>
        </p:nvSpPr>
        <p:spPr>
          <a:xfrm>
            <a:off x="756048" y="3690938"/>
            <a:ext cx="169790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Critical Fields</a:t>
            </a:r>
          </a:p>
        </p:txBody>
      </p:sp>
      <p:sp>
        <p:nvSpPr>
          <p:cNvPr id="13" name="Textfeld 13"/>
          <p:cNvSpPr txBox="1"/>
          <p:nvPr/>
        </p:nvSpPr>
        <p:spPr>
          <a:xfrm>
            <a:off x="6072188" y="3719513"/>
            <a:ext cx="213391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chemeClr val="bg1"/>
                </a:solidFill>
                <a:ea typeface="宋体" pitchFamily="2" charset="-122"/>
              </a:rPr>
              <a:t>Ultrashort Pulses</a:t>
            </a:r>
          </a:p>
          <a:p>
            <a:pPr>
              <a:defRPr/>
            </a:pPr>
            <a:r>
              <a:rPr lang="en-US" altLang="zh-CN" b="1">
                <a:solidFill>
                  <a:schemeClr val="bg1"/>
                </a:solidFill>
                <a:ea typeface="宋体" pitchFamily="2" charset="-122"/>
              </a:rPr>
              <a:t>“sub-attosecond”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8144" y="654683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Borrowed from Thomas Stoehlker </a:t>
            </a:r>
            <a:endParaRPr lang="zh-CN" alt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5909544" cy="52565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33770" y="6479959"/>
            <a:ext cx="277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Today 35(8), 24 (1982)</a:t>
            </a:r>
            <a:endParaRPr lang="zh-CN" altLang="en-US"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1350300"/>
              </p:ext>
            </p:extLst>
          </p:nvPr>
        </p:nvGraphicFramePr>
        <p:xfrm>
          <a:off x="6214541" y="3045886"/>
          <a:ext cx="2389907" cy="815162"/>
        </p:xfrm>
        <a:graphic>
          <a:graphicData uri="http://schemas.openxmlformats.org/presentationml/2006/ole">
            <p:oleObj spid="_x0000_s25602" name="Equation" r:id="rId5" imgW="1638000" imgH="419040" progId="Equation.DSMT4">
              <p:embed/>
            </p:oleObj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156176" y="2319263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field strength</a:t>
            </a:r>
            <a:endParaRPr lang="zh-CN" altLang="en-US" sz="24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9" y="6488668"/>
            <a:ext cx="6659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S.S.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Gershtein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Ya.B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Zel’dovich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1969; W. Pieper, W. Greiner, 1969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11751" y="4227329"/>
            <a:ext cx="295273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dives into the negative-energy continuum at </a:t>
            </a:r>
            <a:r>
              <a:rPr lang="en-US" altLang="zh-CN" sz="2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2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+mj-lt"/>
              </a:rPr>
              <a:t>Critical- 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and Super-Critical Fields</a:t>
            </a:r>
          </a:p>
        </p:txBody>
      </p:sp>
      <p:graphicFrame>
        <p:nvGraphicFramePr>
          <p:cNvPr id="108556" name="Object 4"/>
          <p:cNvGraphicFramePr>
            <a:graphicFrameLocks noChangeAspect="1"/>
          </p:cNvGraphicFramePr>
          <p:nvPr/>
        </p:nvGraphicFramePr>
        <p:xfrm>
          <a:off x="6228209" y="1430611"/>
          <a:ext cx="2808287" cy="630237"/>
        </p:xfrm>
        <a:graphic>
          <a:graphicData uri="http://schemas.openxmlformats.org/presentationml/2006/ole">
            <p:oleObj spid="_x0000_s25603" name="Equation" r:id="rId6" imgW="1295400" imgH="2921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98846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618" y="1484784"/>
            <a:ext cx="6239846" cy="49231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 production with slow-collision of bare U+U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1972056"/>
            <a:ext cx="2514600" cy="267004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1704" y="2333897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baseline="30000" dirty="0" smtClean="0">
                <a:solidFill>
                  <a:schemeClr val="accent2"/>
                </a:solidFill>
              </a:rPr>
              <a:t>238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U</a:t>
            </a:r>
            <a:r>
              <a:rPr lang="en-US" altLang="zh-CN" sz="2000" b="1" baseline="30000" dirty="0" smtClean="0">
                <a:solidFill>
                  <a:schemeClr val="accent2"/>
                </a:solidFill>
              </a:rPr>
              <a:t>92+</a:t>
            </a:r>
            <a:endParaRPr lang="zh-CN" altLang="en-US" sz="2000" b="1" baseline="30000" dirty="0">
              <a:solidFill>
                <a:schemeClr val="accent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41359" y="3956884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baseline="30000" dirty="0" smtClean="0">
                <a:solidFill>
                  <a:schemeClr val="accent2"/>
                </a:solidFill>
              </a:rPr>
              <a:t>238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U</a:t>
            </a:r>
            <a:r>
              <a:rPr lang="en-US" altLang="zh-CN" sz="2000" b="1" baseline="30000" dirty="0" smtClean="0">
                <a:solidFill>
                  <a:schemeClr val="accent2"/>
                </a:solidFill>
              </a:rPr>
              <a:t>92+</a:t>
            </a:r>
            <a:endParaRPr lang="zh-CN" altLang="en-US" sz="2000" b="1" baseline="30000" dirty="0">
              <a:solidFill>
                <a:schemeClr val="accent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33770" y="6479959"/>
            <a:ext cx="277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Today 35(8), 24 (1982)</a:t>
            </a:r>
            <a:endParaRPr lang="zh-CN" altLang="en-US"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036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/>
          <p:cNvGrpSpPr>
            <a:grpSpLocks/>
          </p:cNvGrpSpPr>
          <p:nvPr/>
        </p:nvGrpSpPr>
        <p:grpSpPr bwMode="auto">
          <a:xfrm>
            <a:off x="2966615" y="1287345"/>
            <a:ext cx="5349801" cy="5093983"/>
            <a:chOff x="3213244" y="712133"/>
            <a:chExt cx="6076886" cy="5382105"/>
          </a:xfrm>
        </p:grpSpPr>
        <p:sp>
          <p:nvSpPr>
            <p:cNvPr id="4" name="Freeform 168"/>
            <p:cNvSpPr>
              <a:spLocks/>
            </p:cNvSpPr>
            <p:nvPr/>
          </p:nvSpPr>
          <p:spPr bwMode="auto">
            <a:xfrm>
              <a:off x="5413496" y="4071729"/>
              <a:ext cx="728655" cy="349256"/>
            </a:xfrm>
            <a:custGeom>
              <a:avLst/>
              <a:gdLst>
                <a:gd name="T0" fmla="*/ 0 w 1035"/>
                <a:gd name="T1" fmla="*/ 1200150 h 817"/>
                <a:gd name="T2" fmla="*/ 88900 w 1035"/>
                <a:gd name="T3" fmla="*/ 1039813 h 817"/>
                <a:gd name="T4" fmla="*/ 179387 w 1035"/>
                <a:gd name="T5" fmla="*/ 896938 h 817"/>
                <a:gd name="T6" fmla="*/ 271462 w 1035"/>
                <a:gd name="T7" fmla="*/ 766763 h 817"/>
                <a:gd name="T8" fmla="*/ 369887 w 1035"/>
                <a:gd name="T9" fmla="*/ 647700 h 817"/>
                <a:gd name="T10" fmla="*/ 471487 w 1035"/>
                <a:gd name="T11" fmla="*/ 538163 h 817"/>
                <a:gd name="T12" fmla="*/ 576262 w 1035"/>
                <a:gd name="T13" fmla="*/ 434975 h 817"/>
                <a:gd name="T14" fmla="*/ 688975 w 1035"/>
                <a:gd name="T15" fmla="*/ 339725 h 817"/>
                <a:gd name="T16" fmla="*/ 804862 w 1035"/>
                <a:gd name="T17" fmla="*/ 249238 h 817"/>
                <a:gd name="T18" fmla="*/ 928687 w 1035"/>
                <a:gd name="T19" fmla="*/ 163513 h 817"/>
                <a:gd name="T20" fmla="*/ 1057275 w 1035"/>
                <a:gd name="T21" fmla="*/ 80963 h 817"/>
                <a:gd name="T22" fmla="*/ 1195387 w 1035"/>
                <a:gd name="T23" fmla="*/ 0 h 817"/>
                <a:gd name="T24" fmla="*/ 1643062 w 1035"/>
                <a:gd name="T25" fmla="*/ 263525 h 817"/>
                <a:gd name="T26" fmla="*/ 1517649 w 1035"/>
                <a:gd name="T27" fmla="*/ 342900 h 817"/>
                <a:gd name="T28" fmla="*/ 1395412 w 1035"/>
                <a:gd name="T29" fmla="*/ 423863 h 817"/>
                <a:gd name="T30" fmla="*/ 1279524 w 1035"/>
                <a:gd name="T31" fmla="*/ 511175 h 817"/>
                <a:gd name="T32" fmla="*/ 1166812 w 1035"/>
                <a:gd name="T33" fmla="*/ 604838 h 817"/>
                <a:gd name="T34" fmla="*/ 1060450 w 1035"/>
                <a:gd name="T35" fmla="*/ 704850 h 817"/>
                <a:gd name="T36" fmla="*/ 957262 w 1035"/>
                <a:gd name="T37" fmla="*/ 809625 h 817"/>
                <a:gd name="T38" fmla="*/ 860425 w 1035"/>
                <a:gd name="T39" fmla="*/ 920750 h 817"/>
                <a:gd name="T40" fmla="*/ 771525 w 1035"/>
                <a:gd name="T41" fmla="*/ 1038225 h 817"/>
                <a:gd name="T42" fmla="*/ 688975 w 1035"/>
                <a:gd name="T43" fmla="*/ 1163638 h 817"/>
                <a:gd name="T44" fmla="*/ 614362 w 1035"/>
                <a:gd name="T45" fmla="*/ 1296988 h 817"/>
                <a:gd name="T46" fmla="*/ 0 w 1035"/>
                <a:gd name="T47" fmla="*/ 1200150 h 8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5"/>
                <a:gd name="T73" fmla="*/ 0 h 817"/>
                <a:gd name="T74" fmla="*/ 1035 w 1035"/>
                <a:gd name="T75" fmla="*/ 817 h 8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5" h="817">
                  <a:moveTo>
                    <a:pt x="0" y="756"/>
                  </a:moveTo>
                  <a:lnTo>
                    <a:pt x="56" y="655"/>
                  </a:lnTo>
                  <a:lnTo>
                    <a:pt x="113" y="565"/>
                  </a:lnTo>
                  <a:lnTo>
                    <a:pt x="171" y="483"/>
                  </a:lnTo>
                  <a:lnTo>
                    <a:pt x="233" y="408"/>
                  </a:lnTo>
                  <a:lnTo>
                    <a:pt x="297" y="339"/>
                  </a:lnTo>
                  <a:lnTo>
                    <a:pt x="363" y="274"/>
                  </a:lnTo>
                  <a:lnTo>
                    <a:pt x="434" y="214"/>
                  </a:lnTo>
                  <a:lnTo>
                    <a:pt x="507" y="157"/>
                  </a:lnTo>
                  <a:lnTo>
                    <a:pt x="585" y="103"/>
                  </a:lnTo>
                  <a:lnTo>
                    <a:pt x="666" y="51"/>
                  </a:lnTo>
                  <a:lnTo>
                    <a:pt x="753" y="0"/>
                  </a:lnTo>
                  <a:lnTo>
                    <a:pt x="1035" y="166"/>
                  </a:lnTo>
                  <a:lnTo>
                    <a:pt x="956" y="216"/>
                  </a:lnTo>
                  <a:lnTo>
                    <a:pt x="879" y="267"/>
                  </a:lnTo>
                  <a:lnTo>
                    <a:pt x="806" y="322"/>
                  </a:lnTo>
                  <a:lnTo>
                    <a:pt x="735" y="381"/>
                  </a:lnTo>
                  <a:lnTo>
                    <a:pt x="668" y="444"/>
                  </a:lnTo>
                  <a:lnTo>
                    <a:pt x="603" y="510"/>
                  </a:lnTo>
                  <a:lnTo>
                    <a:pt x="542" y="580"/>
                  </a:lnTo>
                  <a:lnTo>
                    <a:pt x="486" y="654"/>
                  </a:lnTo>
                  <a:lnTo>
                    <a:pt x="434" y="733"/>
                  </a:lnTo>
                  <a:lnTo>
                    <a:pt x="387" y="817"/>
                  </a:lnTo>
                  <a:lnTo>
                    <a:pt x="0" y="75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5" name="Freeform 168"/>
            <p:cNvSpPr>
              <a:spLocks/>
            </p:cNvSpPr>
            <p:nvPr/>
          </p:nvSpPr>
          <p:spPr bwMode="auto">
            <a:xfrm flipV="1">
              <a:off x="5456358" y="3820900"/>
              <a:ext cx="728654" cy="349256"/>
            </a:xfrm>
            <a:custGeom>
              <a:avLst/>
              <a:gdLst>
                <a:gd name="T0" fmla="*/ 0 w 1035"/>
                <a:gd name="T1" fmla="*/ 1200150 h 817"/>
                <a:gd name="T2" fmla="*/ 88900 w 1035"/>
                <a:gd name="T3" fmla="*/ 1039813 h 817"/>
                <a:gd name="T4" fmla="*/ 179387 w 1035"/>
                <a:gd name="T5" fmla="*/ 896938 h 817"/>
                <a:gd name="T6" fmla="*/ 271462 w 1035"/>
                <a:gd name="T7" fmla="*/ 766763 h 817"/>
                <a:gd name="T8" fmla="*/ 369887 w 1035"/>
                <a:gd name="T9" fmla="*/ 647700 h 817"/>
                <a:gd name="T10" fmla="*/ 471487 w 1035"/>
                <a:gd name="T11" fmla="*/ 538163 h 817"/>
                <a:gd name="T12" fmla="*/ 576262 w 1035"/>
                <a:gd name="T13" fmla="*/ 434975 h 817"/>
                <a:gd name="T14" fmla="*/ 688975 w 1035"/>
                <a:gd name="T15" fmla="*/ 339725 h 817"/>
                <a:gd name="T16" fmla="*/ 804862 w 1035"/>
                <a:gd name="T17" fmla="*/ 249238 h 817"/>
                <a:gd name="T18" fmla="*/ 928687 w 1035"/>
                <a:gd name="T19" fmla="*/ 163513 h 817"/>
                <a:gd name="T20" fmla="*/ 1057275 w 1035"/>
                <a:gd name="T21" fmla="*/ 80963 h 817"/>
                <a:gd name="T22" fmla="*/ 1195387 w 1035"/>
                <a:gd name="T23" fmla="*/ 0 h 817"/>
                <a:gd name="T24" fmla="*/ 1643062 w 1035"/>
                <a:gd name="T25" fmla="*/ 263525 h 817"/>
                <a:gd name="T26" fmla="*/ 1517649 w 1035"/>
                <a:gd name="T27" fmla="*/ 342900 h 817"/>
                <a:gd name="T28" fmla="*/ 1395412 w 1035"/>
                <a:gd name="T29" fmla="*/ 423863 h 817"/>
                <a:gd name="T30" fmla="*/ 1279524 w 1035"/>
                <a:gd name="T31" fmla="*/ 511175 h 817"/>
                <a:gd name="T32" fmla="*/ 1166812 w 1035"/>
                <a:gd name="T33" fmla="*/ 604838 h 817"/>
                <a:gd name="T34" fmla="*/ 1060450 w 1035"/>
                <a:gd name="T35" fmla="*/ 704850 h 817"/>
                <a:gd name="T36" fmla="*/ 957262 w 1035"/>
                <a:gd name="T37" fmla="*/ 809625 h 817"/>
                <a:gd name="T38" fmla="*/ 860425 w 1035"/>
                <a:gd name="T39" fmla="*/ 920750 h 817"/>
                <a:gd name="T40" fmla="*/ 771525 w 1035"/>
                <a:gd name="T41" fmla="*/ 1038225 h 817"/>
                <a:gd name="T42" fmla="*/ 688975 w 1035"/>
                <a:gd name="T43" fmla="*/ 1163638 h 817"/>
                <a:gd name="T44" fmla="*/ 614362 w 1035"/>
                <a:gd name="T45" fmla="*/ 1296988 h 817"/>
                <a:gd name="T46" fmla="*/ 0 w 1035"/>
                <a:gd name="T47" fmla="*/ 1200150 h 8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5"/>
                <a:gd name="T73" fmla="*/ 0 h 817"/>
                <a:gd name="T74" fmla="*/ 1035 w 1035"/>
                <a:gd name="T75" fmla="*/ 817 h 8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5" h="817">
                  <a:moveTo>
                    <a:pt x="0" y="756"/>
                  </a:moveTo>
                  <a:lnTo>
                    <a:pt x="56" y="655"/>
                  </a:lnTo>
                  <a:lnTo>
                    <a:pt x="113" y="565"/>
                  </a:lnTo>
                  <a:lnTo>
                    <a:pt x="171" y="483"/>
                  </a:lnTo>
                  <a:lnTo>
                    <a:pt x="233" y="408"/>
                  </a:lnTo>
                  <a:lnTo>
                    <a:pt x="297" y="339"/>
                  </a:lnTo>
                  <a:lnTo>
                    <a:pt x="363" y="274"/>
                  </a:lnTo>
                  <a:lnTo>
                    <a:pt x="434" y="214"/>
                  </a:lnTo>
                  <a:lnTo>
                    <a:pt x="507" y="157"/>
                  </a:lnTo>
                  <a:lnTo>
                    <a:pt x="585" y="103"/>
                  </a:lnTo>
                  <a:lnTo>
                    <a:pt x="666" y="51"/>
                  </a:lnTo>
                  <a:lnTo>
                    <a:pt x="753" y="0"/>
                  </a:lnTo>
                  <a:lnTo>
                    <a:pt x="1035" y="166"/>
                  </a:lnTo>
                  <a:lnTo>
                    <a:pt x="956" y="216"/>
                  </a:lnTo>
                  <a:lnTo>
                    <a:pt x="879" y="267"/>
                  </a:lnTo>
                  <a:lnTo>
                    <a:pt x="806" y="322"/>
                  </a:lnTo>
                  <a:lnTo>
                    <a:pt x="735" y="381"/>
                  </a:lnTo>
                  <a:lnTo>
                    <a:pt x="668" y="444"/>
                  </a:lnTo>
                  <a:lnTo>
                    <a:pt x="603" y="510"/>
                  </a:lnTo>
                  <a:lnTo>
                    <a:pt x="542" y="580"/>
                  </a:lnTo>
                  <a:lnTo>
                    <a:pt x="486" y="654"/>
                  </a:lnTo>
                  <a:lnTo>
                    <a:pt x="434" y="733"/>
                  </a:lnTo>
                  <a:lnTo>
                    <a:pt x="387" y="817"/>
                  </a:lnTo>
                  <a:lnTo>
                    <a:pt x="0" y="75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zh-CN" altLang="en-US"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371992" y="1172905"/>
              <a:ext cx="1662095" cy="109539"/>
            </a:xfrm>
            <a:prstGeom prst="line">
              <a:avLst/>
            </a:prstGeom>
            <a:ln w="76200">
              <a:solidFill>
                <a:srgbClr val="00666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22" name="Text Box 278"/>
            <p:cNvSpPr txBox="1">
              <a:spLocks noChangeArrowheads="1"/>
            </p:cNvSpPr>
            <p:nvPr/>
          </p:nvSpPr>
          <p:spPr bwMode="auto">
            <a:xfrm rot="166754">
              <a:off x="3284545" y="712133"/>
              <a:ext cx="1718799" cy="64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baseline="30000">
                  <a:solidFill>
                    <a:srgbClr val="3333FF"/>
                  </a:solidFill>
                  <a:ea typeface="宋体" pitchFamily="2" charset="-122"/>
                </a:rPr>
                <a:t>238</a:t>
              </a:r>
              <a:r>
                <a:rPr lang="en-US" altLang="zh-CN" b="1">
                  <a:solidFill>
                    <a:srgbClr val="3333FF"/>
                  </a:solidFill>
                  <a:ea typeface="宋体" pitchFamily="2" charset="-122"/>
                </a:rPr>
                <a:t>U</a:t>
              </a:r>
              <a:r>
                <a:rPr lang="en-US" altLang="zh-CN" b="1" baseline="30000">
                  <a:solidFill>
                    <a:srgbClr val="3333FF"/>
                  </a:solidFill>
                  <a:ea typeface="宋体" pitchFamily="2" charset="-122"/>
                </a:rPr>
                <a:t>92+</a:t>
              </a:r>
              <a:r>
                <a:rPr lang="en-US" altLang="zh-CN" b="1">
                  <a:solidFill>
                    <a:srgbClr val="3333FF"/>
                  </a:solidFill>
                  <a:ea typeface="宋体" pitchFamily="2" charset="-122"/>
                </a:rPr>
                <a:t>, </a:t>
              </a:r>
              <a:r>
                <a:rPr lang="en-US" altLang="zh-CN" b="1" baseline="30000">
                  <a:solidFill>
                    <a:srgbClr val="3333FF"/>
                  </a:solidFill>
                  <a:ea typeface="宋体" pitchFamily="2" charset="-122"/>
                </a:rPr>
                <a:t>238</a:t>
              </a:r>
              <a:r>
                <a:rPr lang="en-US" altLang="zh-CN" b="1">
                  <a:solidFill>
                    <a:srgbClr val="3333FF"/>
                  </a:solidFill>
                  <a:ea typeface="宋体" pitchFamily="2" charset="-122"/>
                </a:rPr>
                <a:t>U</a:t>
              </a:r>
              <a:r>
                <a:rPr lang="en-US" altLang="zh-CN" b="1" baseline="30000">
                  <a:solidFill>
                    <a:srgbClr val="3333FF"/>
                  </a:solidFill>
                  <a:ea typeface="宋体" pitchFamily="2" charset="-122"/>
                </a:rPr>
                <a:t>91+</a:t>
              </a:r>
              <a:endParaRPr lang="ru-RU" altLang="zh-CN" b="1" baseline="30000">
                <a:solidFill>
                  <a:srgbClr val="3333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213244" y="1182431"/>
              <a:ext cx="6076886" cy="2930574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080010" y="4092366"/>
              <a:ext cx="4492578" cy="2001872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38925" name="Arc 21"/>
            <p:cNvSpPr>
              <a:spLocks/>
            </p:cNvSpPr>
            <p:nvPr/>
          </p:nvSpPr>
          <p:spPr bwMode="auto">
            <a:xfrm rot="12564996" flipH="1" flipV="1">
              <a:off x="7321755" y="4635783"/>
              <a:ext cx="1260000" cy="369338"/>
            </a:xfrm>
            <a:custGeom>
              <a:avLst/>
              <a:gdLst>
                <a:gd name="T0" fmla="*/ 0 w 38542"/>
                <a:gd name="T1" fmla="*/ 5378030 h 21600"/>
                <a:gd name="T2" fmla="*/ 41191427 w 38542"/>
                <a:gd name="T3" fmla="*/ 7894437 h 21600"/>
                <a:gd name="T4" fmla="*/ 19389099 w 38542"/>
                <a:gd name="T5" fmla="*/ 11759999 h 21600"/>
                <a:gd name="T6" fmla="*/ 0 60000 65536"/>
                <a:gd name="T7" fmla="*/ 0 60000 65536"/>
                <a:gd name="T8" fmla="*/ 0 60000 65536"/>
                <a:gd name="T9" fmla="*/ 0 w 38542"/>
                <a:gd name="T10" fmla="*/ 0 h 21600"/>
                <a:gd name="T11" fmla="*/ 38542 w 38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542" h="21600" fill="none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</a:path>
                <a:path w="38542" h="21600" stroke="0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  <a:lnTo>
                    <a:pt x="18142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8926" name="Arc 21"/>
            <p:cNvSpPr>
              <a:spLocks/>
            </p:cNvSpPr>
            <p:nvPr/>
          </p:nvSpPr>
          <p:spPr bwMode="auto">
            <a:xfrm rot="14307413" flipH="1">
              <a:off x="3163497" y="2711760"/>
              <a:ext cx="1512000" cy="492437"/>
            </a:xfrm>
            <a:custGeom>
              <a:avLst/>
              <a:gdLst>
                <a:gd name="T0" fmla="*/ 0 w 38542"/>
                <a:gd name="T1" fmla="*/ 10975567 h 21600"/>
                <a:gd name="T2" fmla="*/ 59315651 w 38542"/>
                <a:gd name="T3" fmla="*/ 16111098 h 21600"/>
                <a:gd name="T4" fmla="*/ 27920293 w 38542"/>
                <a:gd name="T5" fmla="*/ 24000000 h 21600"/>
                <a:gd name="T6" fmla="*/ 0 60000 65536"/>
                <a:gd name="T7" fmla="*/ 0 60000 65536"/>
                <a:gd name="T8" fmla="*/ 0 60000 65536"/>
                <a:gd name="T9" fmla="*/ 0 w 38542"/>
                <a:gd name="T10" fmla="*/ 0 h 21600"/>
                <a:gd name="T11" fmla="*/ 38542 w 38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542" h="21600" fill="none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</a:path>
                <a:path w="38542" h="21600" stroke="0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  <a:lnTo>
                    <a:pt x="18142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8927" name="Arc 21"/>
            <p:cNvSpPr>
              <a:spLocks/>
            </p:cNvSpPr>
            <p:nvPr/>
          </p:nvSpPr>
          <p:spPr bwMode="auto">
            <a:xfrm rot="1764996" flipH="1" flipV="1">
              <a:off x="4092152" y="5206259"/>
              <a:ext cx="1439999" cy="369338"/>
            </a:xfrm>
            <a:custGeom>
              <a:avLst/>
              <a:gdLst>
                <a:gd name="T0" fmla="*/ 0 w 38542"/>
                <a:gd name="T1" fmla="*/ 6173749 h 21600"/>
                <a:gd name="T2" fmla="*/ 53801045 w 38542"/>
                <a:gd name="T3" fmla="*/ 9062500 h 21600"/>
                <a:gd name="T4" fmla="*/ 25324563 w 38542"/>
                <a:gd name="T5" fmla="*/ 13500001 h 21600"/>
                <a:gd name="T6" fmla="*/ 0 60000 65536"/>
                <a:gd name="T7" fmla="*/ 0 60000 65536"/>
                <a:gd name="T8" fmla="*/ 0 60000 65536"/>
                <a:gd name="T9" fmla="*/ 0 w 38542"/>
                <a:gd name="T10" fmla="*/ 0 h 21600"/>
                <a:gd name="T11" fmla="*/ 38542 w 38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542" h="21600" fill="none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</a:path>
                <a:path w="38542" h="21600" stroke="0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  <a:lnTo>
                    <a:pt x="18142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8928" name="Arc 21"/>
            <p:cNvSpPr>
              <a:spLocks/>
            </p:cNvSpPr>
            <p:nvPr/>
          </p:nvSpPr>
          <p:spPr bwMode="auto">
            <a:xfrm rot="14435004" flipV="1">
              <a:off x="7741867" y="2169172"/>
              <a:ext cx="1656000" cy="492437"/>
            </a:xfrm>
            <a:custGeom>
              <a:avLst/>
              <a:gdLst>
                <a:gd name="T0" fmla="*/ 0 w 38542"/>
                <a:gd name="T1" fmla="*/ 10975567 h 21600"/>
                <a:gd name="T2" fmla="*/ 71151879 w 38542"/>
                <a:gd name="T3" fmla="*/ 16111098 h 21600"/>
                <a:gd name="T4" fmla="*/ 33491697 w 38542"/>
                <a:gd name="T5" fmla="*/ 24000000 h 21600"/>
                <a:gd name="T6" fmla="*/ 0 60000 65536"/>
                <a:gd name="T7" fmla="*/ 0 60000 65536"/>
                <a:gd name="T8" fmla="*/ 0 60000 65536"/>
                <a:gd name="T9" fmla="*/ 0 w 38542"/>
                <a:gd name="T10" fmla="*/ 0 h 21600"/>
                <a:gd name="T11" fmla="*/ 38542 w 38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542" h="21600" fill="none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</a:path>
                <a:path w="38542" h="21600" stroke="0" extrusionOk="0">
                  <a:moveTo>
                    <a:pt x="-1" y="9877"/>
                  </a:moveTo>
                  <a:cubicBezTo>
                    <a:pt x="3978" y="3719"/>
                    <a:pt x="10810" y="-1"/>
                    <a:pt x="18142" y="0"/>
                  </a:cubicBezTo>
                  <a:cubicBezTo>
                    <a:pt x="27334" y="0"/>
                    <a:pt x="35520" y="5818"/>
                    <a:pt x="38541" y="14500"/>
                  </a:cubicBezTo>
                  <a:lnTo>
                    <a:pt x="18142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8929" name="Rectangle 7"/>
            <p:cNvSpPr>
              <a:spLocks noChangeArrowheads="1"/>
            </p:cNvSpPr>
            <p:nvPr/>
          </p:nvSpPr>
          <p:spPr bwMode="auto">
            <a:xfrm>
              <a:off x="3227727" y="4086320"/>
              <a:ext cx="1395605" cy="66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kumimoji="1" lang="en-US" altLang="zh-CN" sz="1400" b="1" baseline="30000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238</a:t>
              </a:r>
              <a:r>
                <a:rPr kumimoji="1" lang="en-US" altLang="zh-CN" sz="1400" b="1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U</a:t>
              </a:r>
              <a:r>
                <a:rPr kumimoji="1" lang="en-US" altLang="zh-CN" sz="1400" b="1" baseline="30000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91+</a:t>
              </a:r>
              <a:r>
                <a:rPr kumimoji="1" lang="en-US" altLang="zh-CN" sz="1400" b="1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, </a:t>
              </a:r>
              <a:r>
                <a:rPr kumimoji="1" lang="en-US" altLang="zh-CN" sz="1400" b="1" baseline="30000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238</a:t>
              </a:r>
              <a:r>
                <a:rPr kumimoji="1" lang="en-US" altLang="zh-CN" sz="1400" b="1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U</a:t>
              </a:r>
              <a:r>
                <a:rPr kumimoji="1" lang="en-US" altLang="zh-CN" sz="1400" b="1" baseline="30000">
                  <a:solidFill>
                    <a:srgbClr val="FF3399"/>
                  </a:solidFill>
                  <a:ea typeface="宋体" pitchFamily="2" charset="-122"/>
                  <a:cs typeface="Arial" pitchFamily="34" charset="0"/>
                </a:rPr>
                <a:t>90+</a:t>
              </a:r>
            </a:p>
          </p:txBody>
        </p:sp>
        <p:grpSp>
          <p:nvGrpSpPr>
            <p:cNvPr id="3" name="组合 14"/>
            <p:cNvGrpSpPr/>
            <p:nvPr/>
          </p:nvGrpSpPr>
          <p:grpSpPr>
            <a:xfrm rot="1800000">
              <a:off x="4311810" y="3837727"/>
              <a:ext cx="144000" cy="312892"/>
              <a:chOff x="4913745" y="4616837"/>
              <a:chExt cx="240146" cy="1145932"/>
            </a:xfrm>
            <a:solidFill>
              <a:schemeClr val="tx1"/>
            </a:solidFill>
          </p:grpSpPr>
          <p:sp>
            <p:nvSpPr>
              <p:cNvPr id="16" name="矩形 15"/>
              <p:cNvSpPr/>
              <p:nvPr/>
            </p:nvSpPr>
            <p:spPr>
              <a:xfrm>
                <a:off x="4913745" y="4616837"/>
                <a:ext cx="240146" cy="4446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70875" y="4971694"/>
                <a:ext cx="120073" cy="7910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7" name="组合 17"/>
            <p:cNvGrpSpPr/>
            <p:nvPr/>
          </p:nvGrpSpPr>
          <p:grpSpPr>
            <a:xfrm rot="19800000" flipV="1">
              <a:off x="4546441" y="4104455"/>
              <a:ext cx="144000" cy="343115"/>
              <a:chOff x="4913747" y="4515038"/>
              <a:chExt cx="274453" cy="1488181"/>
            </a:xfrm>
            <a:solidFill>
              <a:schemeClr val="tx1"/>
            </a:solidFill>
          </p:grpSpPr>
          <p:sp>
            <p:nvSpPr>
              <p:cNvPr id="19" name="矩形 18"/>
              <p:cNvSpPr/>
              <p:nvPr/>
            </p:nvSpPr>
            <p:spPr>
              <a:xfrm>
                <a:off x="4913747" y="4515038"/>
                <a:ext cx="274453" cy="5464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4972670" y="4968747"/>
                <a:ext cx="147782" cy="10344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38932" name="文本框 20"/>
            <p:cNvSpPr txBox="1">
              <a:spLocks noChangeArrowheads="1"/>
            </p:cNvSpPr>
            <p:nvPr/>
          </p:nvSpPr>
          <p:spPr bwMode="auto">
            <a:xfrm>
              <a:off x="3213371" y="4264411"/>
              <a:ext cx="1842794" cy="338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Ion </a:t>
              </a:r>
              <a:r>
                <a:rPr lang="en-US" altLang="zh-CN" sz="1600" b="1">
                  <a:ea typeface="宋体" pitchFamily="2" charset="-122"/>
                  <a:cs typeface="Arial" pitchFamily="34" charset="0"/>
                </a:rPr>
                <a:t>Detector</a:t>
              </a:r>
              <a:endParaRPr lang="zh-CN" altLang="en-US" sz="1600" b="1"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38933" name="Text Box 49"/>
            <p:cNvSpPr txBox="1">
              <a:spLocks noChangeArrowheads="1"/>
            </p:cNvSpPr>
            <p:nvPr/>
          </p:nvSpPr>
          <p:spPr bwMode="auto">
            <a:xfrm>
              <a:off x="4518218" y="5125095"/>
              <a:ext cx="1607586" cy="584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b="1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x-ray</a:t>
              </a:r>
              <a:r>
                <a:rPr lang="en-US" altLang="zh-CN" sz="1600" b="1">
                  <a:ea typeface="宋体" pitchFamily="2" charset="-122"/>
                  <a:cs typeface="Arial" pitchFamily="34" charset="0"/>
                </a:rPr>
                <a:t> Detector</a:t>
              </a:r>
              <a:endParaRPr lang="de-DE" altLang="zh-CN" sz="1600" b="1">
                <a:ea typeface="宋体" pitchFamily="2" charset="-122"/>
                <a:cs typeface="Arial" pitchFamily="34" charset="0"/>
              </a:endParaRPr>
            </a:p>
          </p:txBody>
        </p: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 rot="10800000">
              <a:off x="4816208" y="4086320"/>
              <a:ext cx="357516" cy="139206"/>
              <a:chOff x="856" y="3015"/>
              <a:chExt cx="528" cy="248"/>
            </a:xfrm>
          </p:grpSpPr>
          <p:sp>
            <p:nvSpPr>
              <p:cNvPr id="38966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67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sp>
          <p:nvSpPr>
            <p:cNvPr id="38935" name="Text Box 49"/>
            <p:cNvSpPr txBox="1">
              <a:spLocks noChangeArrowheads="1"/>
            </p:cNvSpPr>
            <p:nvPr/>
          </p:nvSpPr>
          <p:spPr bwMode="auto">
            <a:xfrm>
              <a:off x="4852711" y="3376726"/>
              <a:ext cx="1315423" cy="83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b="1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e</a:t>
              </a:r>
              <a:r>
                <a:rPr lang="en-US" altLang="zh-CN" sz="1600" b="1" baseline="30000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+</a:t>
              </a:r>
              <a:r>
                <a:rPr lang="en-US" altLang="zh-CN" sz="1600" b="1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 </a:t>
              </a:r>
              <a:r>
                <a:rPr lang="en-US" altLang="zh-CN" sz="1600" b="1">
                  <a:ea typeface="宋体" pitchFamily="2" charset="-122"/>
                  <a:cs typeface="Arial" pitchFamily="34" charset="0"/>
                </a:rPr>
                <a:t>Detector</a:t>
              </a:r>
              <a:endParaRPr lang="de-DE" altLang="zh-CN" sz="1600" b="1">
                <a:ea typeface="宋体" pitchFamily="2" charset="-122"/>
                <a:cs typeface="Arial" pitchFamily="34" charset="0"/>
              </a:endParaRPr>
            </a:p>
          </p:txBody>
        </p:sp>
        <p:cxnSp>
          <p:nvCxnSpPr>
            <p:cNvPr id="27" name="直接箭头连接符 26"/>
            <p:cNvCxnSpPr/>
            <p:nvPr/>
          </p:nvCxnSpPr>
          <p:spPr>
            <a:xfrm flipV="1">
              <a:off x="4929314" y="4193968"/>
              <a:ext cx="0" cy="10128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5793254" y="4010014"/>
              <a:ext cx="906079" cy="1936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2">
                  <a:lumMod val="50000"/>
                </a:schemeClr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38940" name="Text Box 49"/>
            <p:cNvSpPr txBox="1">
              <a:spLocks noChangeArrowheads="1"/>
            </p:cNvSpPr>
            <p:nvPr/>
          </p:nvSpPr>
          <p:spPr bwMode="auto">
            <a:xfrm>
              <a:off x="4916122" y="4499498"/>
              <a:ext cx="1233404" cy="83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b="1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e</a:t>
              </a:r>
              <a:r>
                <a:rPr lang="en-US" altLang="zh-CN" sz="1600" b="1">
                  <a:ea typeface="宋体" pitchFamily="2" charset="-122"/>
                  <a:cs typeface="Arial" pitchFamily="34" charset="0"/>
                </a:rPr>
                <a:t> Detector</a:t>
              </a:r>
              <a:endParaRPr lang="de-DE" altLang="zh-CN" sz="1600" b="1"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300785" y="3781211"/>
              <a:ext cx="503232" cy="6191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297610" y="4401935"/>
              <a:ext cx="503232" cy="6032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 rot="7460090">
              <a:off x="5806516" y="4334922"/>
              <a:ext cx="324000" cy="144000"/>
              <a:chOff x="856" y="3015"/>
              <a:chExt cx="528" cy="248"/>
            </a:xfrm>
          </p:grpSpPr>
          <p:sp>
            <p:nvSpPr>
              <p:cNvPr id="38964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65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 rot="3785326">
              <a:off x="6409591" y="4324618"/>
              <a:ext cx="324000" cy="144000"/>
              <a:chOff x="856" y="3015"/>
              <a:chExt cx="528" cy="248"/>
            </a:xfrm>
          </p:grpSpPr>
          <p:sp>
            <p:nvSpPr>
              <p:cNvPr id="38962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63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 rot="5400000">
              <a:off x="6117249" y="4381599"/>
              <a:ext cx="324000" cy="144000"/>
              <a:chOff x="856" y="3015"/>
              <a:chExt cx="528" cy="248"/>
            </a:xfrm>
          </p:grpSpPr>
          <p:sp>
            <p:nvSpPr>
              <p:cNvPr id="38960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61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rot="14139910" flipV="1">
              <a:off x="5855797" y="3744253"/>
              <a:ext cx="324000" cy="144000"/>
              <a:chOff x="856" y="3015"/>
              <a:chExt cx="528" cy="248"/>
            </a:xfrm>
          </p:grpSpPr>
          <p:sp>
            <p:nvSpPr>
              <p:cNvPr id="38958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59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 rot="17814674" flipV="1">
              <a:off x="6444504" y="3738236"/>
              <a:ext cx="324000" cy="144000"/>
              <a:chOff x="856" y="3015"/>
              <a:chExt cx="528" cy="248"/>
            </a:xfrm>
          </p:grpSpPr>
          <p:sp>
            <p:nvSpPr>
              <p:cNvPr id="38956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57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8" name="Group 46"/>
            <p:cNvGrpSpPr>
              <a:grpSpLocks/>
            </p:cNvGrpSpPr>
            <p:nvPr/>
          </p:nvGrpSpPr>
          <p:grpSpPr bwMode="auto">
            <a:xfrm rot="16200000" flipV="1">
              <a:off x="6157168" y="3744410"/>
              <a:ext cx="324000" cy="144000"/>
              <a:chOff x="856" y="3015"/>
              <a:chExt cx="528" cy="248"/>
            </a:xfrm>
          </p:grpSpPr>
          <p:sp>
            <p:nvSpPr>
              <p:cNvPr id="38954" name="AutoShape 47"/>
              <p:cNvSpPr>
                <a:spLocks noChangeArrowheads="1"/>
              </p:cNvSpPr>
              <p:nvPr/>
            </p:nvSpPr>
            <p:spPr bwMode="auto">
              <a:xfrm rot="-5462051">
                <a:off x="1080" y="2958"/>
                <a:ext cx="248" cy="361"/>
              </a:xfrm>
              <a:prstGeom prst="can">
                <a:avLst>
                  <a:gd name="adj" fmla="val 363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955" name="AutoShape 48"/>
              <p:cNvSpPr>
                <a:spLocks noChangeArrowheads="1"/>
              </p:cNvSpPr>
              <p:nvPr/>
            </p:nvSpPr>
            <p:spPr bwMode="auto">
              <a:xfrm rot="-5462051">
                <a:off x="894" y="3033"/>
                <a:ext cx="149" cy="226"/>
              </a:xfrm>
              <a:prstGeom prst="can">
                <a:avLst>
                  <a:gd name="adj" fmla="val 379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>
                  <a:ea typeface="宋体" pitchFamily="2" charset="-122"/>
                </a:endParaRPr>
              </a:p>
            </p:txBody>
          </p:sp>
        </p:grpSp>
        <p:sp>
          <p:nvSpPr>
            <p:cNvPr id="38949" name="Text Box 49"/>
            <p:cNvSpPr txBox="1">
              <a:spLocks noChangeArrowheads="1"/>
            </p:cNvSpPr>
            <p:nvPr/>
          </p:nvSpPr>
          <p:spPr bwMode="auto">
            <a:xfrm>
              <a:off x="5413699" y="2702095"/>
              <a:ext cx="2214930" cy="584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600" b="1" dirty="0">
                  <a:solidFill>
                    <a:srgbClr val="A50021"/>
                  </a:solidFill>
                  <a:ea typeface="宋体" pitchFamily="2" charset="-122"/>
                  <a:cs typeface="Arial" pitchFamily="34" charset="0"/>
                </a:rPr>
                <a:t>x-ray</a:t>
              </a:r>
              <a:r>
                <a:rPr lang="en-US" altLang="zh-CN" sz="1600" b="1" dirty="0">
                  <a:ea typeface="宋体" pitchFamily="2" charset="-122"/>
                  <a:cs typeface="Arial" pitchFamily="34" charset="0"/>
                </a:rPr>
                <a:t> Detector array</a:t>
              </a:r>
              <a:endParaRPr lang="de-DE" altLang="zh-CN" sz="1600" b="1" dirty="0">
                <a:ea typeface="宋体" pitchFamily="2" charset="-122"/>
                <a:cs typeface="Arial" pitchFamily="34" charset="0"/>
              </a:endParaRPr>
            </a:p>
          </p:txBody>
        </p:sp>
        <p:cxnSp>
          <p:nvCxnSpPr>
            <p:cNvPr id="51" name="直接箭头连接符 50"/>
            <p:cNvCxnSpPr/>
            <p:nvPr/>
          </p:nvCxnSpPr>
          <p:spPr>
            <a:xfrm>
              <a:off x="6326299" y="2992211"/>
              <a:ext cx="0" cy="6477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51" name="文本框 51"/>
            <p:cNvSpPr txBox="1">
              <a:spLocks noChangeArrowheads="1"/>
            </p:cNvSpPr>
            <p:nvPr/>
          </p:nvSpPr>
          <p:spPr bwMode="auto">
            <a:xfrm rot="3271093">
              <a:off x="8015823" y="2141716"/>
              <a:ext cx="1197784" cy="49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solidFill>
                    <a:srgbClr val="FF0000"/>
                  </a:solidFill>
                  <a:ea typeface="宋体" pitchFamily="2" charset="-122"/>
                </a:rPr>
                <a:t>ion beam</a:t>
              </a:r>
              <a:endParaRPr lang="zh-CN" altLang="en-US" b="1">
                <a:solidFill>
                  <a:srgbClr val="FF0000"/>
                </a:solidFill>
                <a:ea typeface="宋体" pitchFamily="2" charset="-122"/>
              </a:endParaRPr>
            </a:p>
          </p:txBody>
        </p:sp>
        <p:sp>
          <p:nvSpPr>
            <p:cNvPr id="38952" name="文本框 52"/>
            <p:cNvSpPr txBox="1">
              <a:spLocks noChangeArrowheads="1"/>
            </p:cNvSpPr>
            <p:nvPr/>
          </p:nvSpPr>
          <p:spPr bwMode="auto">
            <a:xfrm rot="2046946">
              <a:off x="7224720" y="4663737"/>
              <a:ext cx="1597002" cy="36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solidFill>
                    <a:srgbClr val="FF0000"/>
                  </a:solidFill>
                  <a:ea typeface="宋体" pitchFamily="2" charset="-122"/>
                </a:rPr>
                <a:t>ion beam</a:t>
              </a:r>
              <a:endParaRPr lang="zh-CN" altLang="en-US" b="1">
                <a:solidFill>
                  <a:srgbClr val="FF0000"/>
                </a:solidFill>
                <a:ea typeface="宋体" pitchFamily="2" charset="-122"/>
              </a:endParaRPr>
            </a:p>
          </p:txBody>
        </p:sp>
        <p:sp>
          <p:nvSpPr>
            <p:cNvPr id="38953" name="文本框 53"/>
            <p:cNvSpPr txBox="1">
              <a:spLocks noChangeArrowheads="1"/>
            </p:cNvSpPr>
            <p:nvPr/>
          </p:nvSpPr>
          <p:spPr bwMode="auto">
            <a:xfrm rot="14297242">
              <a:off x="3238373" y="2723795"/>
              <a:ext cx="1197784" cy="49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solidFill>
                    <a:srgbClr val="FF0000"/>
                  </a:solidFill>
                  <a:ea typeface="宋体" pitchFamily="2" charset="-122"/>
                </a:rPr>
                <a:t>ion beam</a:t>
              </a:r>
              <a:endParaRPr lang="zh-CN" altLang="en-US" b="1">
                <a:solidFill>
                  <a:srgbClr val="FF0000"/>
                </a:solidFill>
                <a:ea typeface="宋体" pitchFamily="2" charset="-122"/>
              </a:endParaRPr>
            </a:p>
          </p:txBody>
        </p:sp>
      </p:grpSp>
      <p:sp>
        <p:nvSpPr>
          <p:cNvPr id="38915" name="矩形 55"/>
          <p:cNvSpPr>
            <a:spLocks noChangeArrowheads="1"/>
          </p:cNvSpPr>
          <p:nvPr/>
        </p:nvSpPr>
        <p:spPr bwMode="auto">
          <a:xfrm>
            <a:off x="0" y="18864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altLang="zh-CN" sz="2800" b="1" dirty="0">
                <a:solidFill>
                  <a:schemeClr val="bg1"/>
                </a:solidFill>
                <a:ea typeface="宋体" pitchFamily="2" charset="-122"/>
                <a:cs typeface="Arial" pitchFamily="34" charset="0"/>
              </a:rPr>
              <a:t>QED in Strong Field—Pair Production @ HIAF</a:t>
            </a:r>
            <a:endParaRPr lang="en-US" altLang="zh-CN" sz="3200" b="1" dirty="0">
              <a:solidFill>
                <a:schemeClr val="bg1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179512" y="5869721"/>
            <a:ext cx="71689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Low background signals</a:t>
            </a:r>
            <a:endParaRPr lang="en-US" altLang="zh-CN" sz="2000" b="1" dirty="0">
              <a:solidFill>
                <a:srgbClr val="0070C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altLang="zh-CN" sz="2000" b="1" dirty="0" smtClean="0">
                <a:solidFill>
                  <a:srgbClr val="0070C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Super critical Stronger EM fields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;</a:t>
            </a:r>
          </a:p>
          <a:p>
            <a:pPr marL="457200" indent="-457200">
              <a:buFontTx/>
              <a:buAutoNum type="arabicPeriod"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Enhanced cross section</a:t>
            </a:r>
            <a:r>
              <a:rPr lang="en-US" altLang="zh-CN" sz="2000" b="1" dirty="0" smtClean="0">
                <a:solidFill>
                  <a:srgbClr val="0070C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;</a:t>
            </a:r>
            <a:endParaRPr lang="en-US" altLang="zh-CN" sz="2000" b="1" dirty="0">
              <a:solidFill>
                <a:srgbClr val="0070C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对象 1"/>
          <p:cNvGraphicFramePr>
            <a:graphicFrameLocks noChangeAspect="1"/>
          </p:cNvGraphicFramePr>
          <p:nvPr/>
        </p:nvGraphicFramePr>
        <p:xfrm>
          <a:off x="114301" y="1371601"/>
          <a:ext cx="4688681" cy="4646613"/>
        </p:xfrm>
        <a:graphic>
          <a:graphicData uri="http://schemas.openxmlformats.org/presentationml/2006/ole">
            <p:oleObj spid="_x0000_s24578" name="Graph" r:id="rId3" imgW="4228200" imgH="3141000" progId="Origin50.Graph">
              <p:embed/>
            </p:oleObj>
          </a:graphicData>
        </a:graphic>
      </p:graphicFrame>
      <p:graphicFrame>
        <p:nvGraphicFramePr>
          <p:cNvPr id="8195" name="对象 2"/>
          <p:cNvGraphicFramePr>
            <a:graphicFrameLocks noChangeAspect="1"/>
          </p:cNvGraphicFramePr>
          <p:nvPr/>
        </p:nvGraphicFramePr>
        <p:xfrm>
          <a:off x="4632325" y="1443038"/>
          <a:ext cx="4260850" cy="4349750"/>
        </p:xfrm>
        <a:graphic>
          <a:graphicData uri="http://schemas.openxmlformats.org/presentationml/2006/ole">
            <p:oleObj spid="_x0000_s24579" name="Graph" r:id="rId4" imgW="3920760" imgH="3001680" progId="Origin50.Graph">
              <p:embed/>
            </p:oleObj>
          </a:graphicData>
        </a:graphic>
      </p:graphicFrame>
      <p:sp>
        <p:nvSpPr>
          <p:cNvPr id="5" name="矩形 4"/>
          <p:cNvSpPr/>
          <p:nvPr/>
        </p:nvSpPr>
        <p:spPr>
          <a:xfrm>
            <a:off x="0" y="10792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ln w="10160">
                  <a:solidFill>
                    <a:srgbClr val="AACACA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The prospective electron target performance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1640" y="2780928"/>
            <a:ext cx="678955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de-DE" altLang="zh-CN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Electron Spectrometer at Internal Target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de-DE" altLang="zh-CN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Atomic physics at Future Facility HIAF</a:t>
            </a:r>
            <a:endParaRPr lang="zh-CN" altLang="en-US" sz="28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>
          <a:xfrm>
            <a:off x="1" y="116632"/>
            <a:ext cx="9144000" cy="5903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zh-CN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Experimental installation at </a:t>
            </a:r>
            <a:r>
              <a:rPr lang="en-US" altLang="zh-CN" b="1" kern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SRing</a:t>
            </a:r>
            <a:r>
              <a:rPr lang="en-US" altLang="zh-CN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 of HIAF</a:t>
            </a:r>
            <a:endParaRPr lang="en-US" altLang="zh-CN" b="1" kern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ea typeface="华文仿宋" pitchFamily="2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00400" y="1701800"/>
            <a:ext cx="1295400" cy="895350"/>
          </a:xfrm>
          <a:prstGeom prst="rect">
            <a:avLst/>
          </a:prstGeom>
          <a:noFill/>
          <a:ln w="38100">
            <a:solidFill>
              <a:srgbClr val="16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t="2" r="984" b="1321"/>
          <a:stretch>
            <a:fillRect/>
          </a:stretch>
        </p:blipFill>
        <p:spPr bwMode="auto">
          <a:xfrm>
            <a:off x="849275" y="1344613"/>
            <a:ext cx="6291263" cy="5156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3" name="组合 10"/>
          <p:cNvGrpSpPr>
            <a:grpSpLocks/>
          </p:cNvGrpSpPr>
          <p:nvPr/>
        </p:nvGrpSpPr>
        <p:grpSpPr bwMode="auto">
          <a:xfrm>
            <a:off x="2097881" y="5473700"/>
            <a:ext cx="2813784" cy="996950"/>
            <a:chOff x="3508039" y="5238652"/>
            <a:chExt cx="3590587" cy="1067391"/>
          </a:xfrm>
        </p:grpSpPr>
        <p:sp>
          <p:nvSpPr>
            <p:cNvPr id="12" name="矩形 11"/>
            <p:cNvSpPr/>
            <p:nvPr/>
          </p:nvSpPr>
          <p:spPr>
            <a:xfrm>
              <a:off x="3580966" y="5639773"/>
              <a:ext cx="2667929" cy="6662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784" name="文本框 8"/>
            <p:cNvSpPr txBox="1">
              <a:spLocks noChangeArrowheads="1"/>
            </p:cNvSpPr>
            <p:nvPr/>
          </p:nvSpPr>
          <p:spPr bwMode="auto">
            <a:xfrm>
              <a:off x="3508039" y="5238652"/>
              <a:ext cx="3590587" cy="428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DR experimental region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5" name="组合 9"/>
          <p:cNvGrpSpPr>
            <a:grpSpLocks/>
          </p:cNvGrpSpPr>
          <p:nvPr/>
        </p:nvGrpSpPr>
        <p:grpSpPr bwMode="auto">
          <a:xfrm>
            <a:off x="3612357" y="1241425"/>
            <a:ext cx="2813784" cy="998538"/>
            <a:chOff x="3508039" y="5238654"/>
            <a:chExt cx="3571304" cy="1067389"/>
          </a:xfrm>
        </p:grpSpPr>
        <p:sp>
          <p:nvSpPr>
            <p:cNvPr id="7" name="矩形 6"/>
            <p:cNvSpPr/>
            <p:nvPr/>
          </p:nvSpPr>
          <p:spPr>
            <a:xfrm>
              <a:off x="3580575" y="5639137"/>
              <a:ext cx="2668712" cy="6669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782" name="文本框 8"/>
            <p:cNvSpPr txBox="1">
              <a:spLocks noChangeArrowheads="1"/>
            </p:cNvSpPr>
            <p:nvPr/>
          </p:nvSpPr>
          <p:spPr bwMode="auto">
            <a:xfrm>
              <a:off x="3508039" y="5238654"/>
              <a:ext cx="3571304" cy="42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DR experimental region</a:t>
              </a:r>
              <a:endParaRPr lang="zh-CN" altLang="en-US" sz="2000" b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cxnSp>
        <p:nvCxnSpPr>
          <p:cNvPr id="24" name="直接箭头连接符 23"/>
          <p:cNvCxnSpPr/>
          <p:nvPr/>
        </p:nvCxnSpPr>
        <p:spPr>
          <a:xfrm flipV="1">
            <a:off x="6743700" y="2133600"/>
            <a:ext cx="0" cy="3733800"/>
          </a:xfrm>
          <a:prstGeom prst="straightConnector1">
            <a:avLst/>
          </a:prstGeom>
          <a:ln w="19050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24"/>
          <p:cNvSpPr txBox="1">
            <a:spLocks noChangeArrowheads="1"/>
          </p:cNvSpPr>
          <p:nvPr/>
        </p:nvSpPr>
        <p:spPr bwMode="auto">
          <a:xfrm>
            <a:off x="5176614" y="2959784"/>
            <a:ext cx="17716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9900FF"/>
                </a:solidFill>
                <a:ea typeface="宋体" pitchFamily="2" charset="-122"/>
              </a:rPr>
              <a:t>Laser cooling of relativistic ion beams</a:t>
            </a:r>
          </a:p>
          <a:p>
            <a:r>
              <a:rPr lang="en-US" altLang="zh-CN" dirty="0">
                <a:solidFill>
                  <a:srgbClr val="9900FF"/>
                </a:solidFill>
                <a:ea typeface="宋体" pitchFamily="2" charset="-122"/>
              </a:rPr>
              <a:t>Laser spectroscopy</a:t>
            </a:r>
            <a:endParaRPr lang="zh-CN" altLang="en-US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32779" name="TextBox 25"/>
          <p:cNvSpPr txBox="1">
            <a:spLocks noChangeArrowheads="1"/>
          </p:cNvSpPr>
          <p:nvPr/>
        </p:nvSpPr>
        <p:spPr bwMode="auto">
          <a:xfrm>
            <a:off x="2633662" y="5257800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00CC"/>
                </a:solidFill>
                <a:ea typeface="宋体" pitchFamily="2" charset="-122"/>
              </a:rPr>
              <a:t>Cold e-target</a:t>
            </a:r>
            <a:endParaRPr lang="zh-CN" altLang="en-US" b="1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2780" name="TextBox 26"/>
          <p:cNvSpPr txBox="1">
            <a:spLocks noChangeArrowheads="1"/>
          </p:cNvSpPr>
          <p:nvPr/>
        </p:nvSpPr>
        <p:spPr bwMode="auto">
          <a:xfrm>
            <a:off x="227770" y="3463109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 smtClean="0">
                <a:ea typeface="宋体" pitchFamily="2" charset="-122"/>
              </a:rPr>
              <a:t>Collision  </a:t>
            </a:r>
            <a:r>
              <a:rPr lang="en-US" altLang="zh-CN" dirty="0">
                <a:ea typeface="宋体" pitchFamily="2" charset="-122"/>
              </a:rPr>
              <a:t>dynamics</a:t>
            </a:r>
            <a:endParaRPr lang="zh-CN" altLang="en-US" dirty="0">
              <a:ea typeface="宋体" pitchFamily="2" charset="-122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143887" y="4427820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宋体" pitchFamily="2" charset="-122"/>
              </a:rPr>
              <a:t>Precision  x-ray Spec</a:t>
            </a:r>
            <a:endParaRPr lang="zh-CN" altLang="en-US" dirty="0">
              <a:ea typeface="宋体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163874" y="4005064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a typeface="宋体" pitchFamily="2" charset="-122"/>
              </a:rPr>
              <a:t>Atomic Physics Program at HIAF</a:t>
            </a:r>
            <a:endParaRPr lang="zh-CN" altLang="en-US" sz="3600" b="1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67544" y="1828800"/>
            <a:ext cx="81724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ea typeface="宋体" pitchFamily="2" charset="-122"/>
              </a:rPr>
              <a:t> QED in super critical field at </a:t>
            </a:r>
            <a:r>
              <a:rPr lang="en-US" altLang="zh-CN" sz="2400" b="1" dirty="0" err="1">
                <a:ea typeface="宋体" pitchFamily="2" charset="-122"/>
              </a:rPr>
              <a:t>MRing</a:t>
            </a:r>
            <a:endParaRPr lang="en-US" altLang="zh-CN" sz="2400" b="1" dirty="0">
              <a:ea typeface="宋体" pitchFamily="2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ea typeface="宋体" pitchFamily="2" charset="-122"/>
              </a:rPr>
              <a:t> QED in strong fields, higher order effects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ea typeface="宋体" pitchFamily="2" charset="-122"/>
              </a:rPr>
              <a:t> Radioactive Nuclear properties @ DR spectroscopy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ea typeface="宋体" pitchFamily="2" charset="-122"/>
              </a:rPr>
              <a:t> Collision dynamics in </a:t>
            </a:r>
            <a:r>
              <a:rPr lang="en-US" altLang="zh-CN" sz="2400" b="1" dirty="0" err="1">
                <a:ea typeface="宋体" pitchFamily="2" charset="-122"/>
              </a:rPr>
              <a:t>Zepto</a:t>
            </a:r>
            <a:r>
              <a:rPr lang="en-US" altLang="zh-CN" sz="2400" b="1" dirty="0">
                <a:ea typeface="宋体" pitchFamily="2" charset="-122"/>
              </a:rPr>
              <a:t>-second scale @ reaction Microscope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ea typeface="宋体" pitchFamily="2" charset="-122"/>
              </a:rPr>
              <a:t> Laser cooling of relativistic heavy ion beams and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ea typeface="宋体" pitchFamily="2" charset="-122"/>
              </a:rPr>
              <a:t>    laser spectroscopy of HCIs</a:t>
            </a:r>
            <a:endParaRPr lang="zh-CN" altLang="en-US" sz="2400" b="1" dirty="0">
              <a:ea typeface="宋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0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6284914"/>
            <a:ext cx="373856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图片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569" y="6264275"/>
            <a:ext cx="80367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图片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978" y="6270626"/>
            <a:ext cx="47982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图片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4113" y="6264276"/>
            <a:ext cx="896541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图片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0842" y="6213475"/>
            <a:ext cx="81081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图片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482" y="6299201"/>
            <a:ext cx="397669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图片 1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1438" y="6267451"/>
            <a:ext cx="426244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图片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8178" y="6292851"/>
            <a:ext cx="12144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图片 1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65331" y="6235700"/>
            <a:ext cx="496491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图片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6280150"/>
            <a:ext cx="4381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/>
          <p:cNvSpPr txBox="1"/>
          <p:nvPr/>
        </p:nvSpPr>
        <p:spPr>
          <a:xfrm>
            <a:off x="514457" y="76288"/>
            <a:ext cx="661993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DR collaboration</a:t>
            </a:r>
            <a:endParaRPr lang="zh-CN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ea typeface="华文仿宋" pitchFamily="2" charset="-122"/>
              <a:cs typeface="Times New Roman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85800" y="1173002"/>
          <a:ext cx="7715048" cy="502411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627172"/>
                <a:gridCol w="5087876"/>
              </a:tblGrid>
              <a:tr h="875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altLang="zh-CN" sz="2000" kern="100" dirty="0" smtClean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IMP</a:t>
                      </a:r>
                      <a:r>
                        <a:rPr lang="en-US" altLang="zh-CN" sz="2000" kern="100" baseline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 CAS, China</a:t>
                      </a:r>
                      <a:endParaRPr lang="zh-CN" altLang="zh-CN" sz="2000" kern="100" dirty="0" smtClean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X.</a:t>
                      </a:r>
                      <a:r>
                        <a:rPr lang="en-US" altLang="zh-CN" sz="1800" b="1" kern="1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Ma, Z K Huang, W Q Wen, H B Wang, X Y </a:t>
                      </a:r>
                      <a:r>
                        <a:rPr lang="en-US" altLang="zh-CN" sz="1800" b="1" kern="100" baseline="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Chuai</a:t>
                      </a:r>
                      <a:r>
                        <a:rPr lang="en-US" altLang="zh-CN" sz="1800" b="1" kern="1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 L J Dou, X L Zhu, D M Zhao, L J Mao, Y J Yuan, J C Yang, J Li, X M Ma, T L Yan, J W Xia, H S Hu, G Q Xiao</a:t>
                      </a: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 W L Zhan</a:t>
                      </a:r>
                      <a:r>
                        <a:rPr lang="fr-FR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E7E8E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USTC, China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L F Zhu, X Xu, S X Wang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33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GSI, </a:t>
                      </a:r>
                      <a:r>
                        <a:rPr lang="fr-FR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Darmstadt, Germany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Th. </a:t>
                      </a:r>
                      <a:r>
                        <a:rPr lang="en-US" sz="1800" b="1" kern="1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Stöhlker</a:t>
                      </a: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 C. Brandau, A. Gumberidze, </a:t>
                      </a:r>
                      <a:r>
                        <a:rPr lang="en-US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Yu</a:t>
                      </a: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. Litvinov, M. Steck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4734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Uni. </a:t>
                      </a:r>
                      <a:r>
                        <a:rPr lang="fr-FR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Giessen, Ger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A. Müller, S. Schippers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9856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BINP, </a:t>
                      </a: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Novosibirsk, Russia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V. V. Parkhomchuk</a:t>
                      </a:r>
                      <a:r>
                        <a:rPr lang="fr-FR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V. B. Reva</a:t>
                      </a:r>
                      <a:r>
                        <a:rPr lang="fr-FR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, 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6487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IAPCM, China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Y C Li, X</a:t>
                      </a:r>
                      <a:r>
                        <a:rPr lang="en-US" altLang="zh-CN" sz="1800" b="1" kern="1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y Hand, J G Li, J G Wang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048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NWNU, China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C Z Dong, L Y </a:t>
                      </a:r>
                      <a:r>
                        <a:rPr lang="en-US" altLang="zh-CN" sz="1800" b="1" kern="10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Xie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047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Uni. Strathclyde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N. R. Badnell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0478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kern="100" dirty="0" err="1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Fudan</a:t>
                      </a:r>
                      <a:r>
                        <a:rPr lang="en-US" altLang="zh-CN" sz="2000" kern="100" baseline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Univ. China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B R Wei, K Yao, R. Hutton, Y M Zou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99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kern="100" dirty="0" err="1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Benbu</a:t>
                      </a:r>
                      <a:r>
                        <a:rPr lang="en-US" altLang="zh-CN" sz="2000" kern="100" baseline="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Colleague, CN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altLang="zh-CN" sz="1800" b="1" kern="1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Q Xu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809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800" kern="100" dirty="0" err="1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Tianshui</a:t>
                      </a:r>
                      <a:r>
                        <a:rPr lang="en-US" altLang="zh-CN" sz="1800" kern="100" dirty="0" smtClean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 Colleague, CN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Shi </a:t>
                      </a:r>
                      <a:r>
                        <a:rPr lang="en-US" altLang="zh-CN" sz="1800" b="1" kern="10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Yinglong</a:t>
                      </a:r>
                      <a:endParaRPr lang="zh-CN" sz="1800" b="1" kern="1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965" y="5301208"/>
            <a:ext cx="2038136" cy="84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290" y="5301208"/>
            <a:ext cx="1405684" cy="64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Temp\HZDR-Logo-blau-CM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355" y="5125374"/>
            <a:ext cx="1833751" cy="987897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0" y="1400330"/>
            <a:ext cx="91401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770">
              <a:lnSpc>
                <a:spcPct val="150000"/>
              </a:lnSpc>
            </a:pPr>
            <a:r>
              <a:rPr lang="en-US" altLang="zh-CN" sz="2000" b="1" kern="100" dirty="0" smtClean="0">
                <a:solidFill>
                  <a:srgbClr val="0000CC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IMP: X. Ma, W Q Wen, H B Wang, Z K Huang, D M Zhao, L J Mao, Y J Yuan, J C Yang, J W Xia</a:t>
            </a: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HZDR: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Bussmann, 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M. Loeser</a:t>
            </a: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GSI: </a:t>
            </a:r>
            <a:r>
              <a:rPr lang="de-DE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D. Winters,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 Th. </a:t>
            </a:r>
            <a:r>
              <a:rPr lang="en-US" altLang="zh-CN" sz="2000" b="1" kern="100" spc="1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Stöhlker</a:t>
            </a:r>
            <a:endParaRPr lang="en-US" altLang="zh-CN" sz="2000" b="1" kern="100" spc="10" dirty="0" smtClean="0">
              <a:solidFill>
                <a:srgbClr val="0000CC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TU-Darmstadt: Thomas Walther, Gerhard Birkl</a:t>
            </a:r>
          </a:p>
          <a:p>
            <a:pPr marL="64770">
              <a:lnSpc>
                <a:spcPct val="150000"/>
              </a:lnSpc>
            </a:pPr>
            <a:endParaRPr lang="zh-CN" altLang="zh-CN" sz="2000" b="1" kern="100" spc="10" dirty="0">
              <a:solidFill>
                <a:srgbClr val="0000CC"/>
              </a:solidFill>
              <a:effectLst/>
              <a:latin typeface="Arial" panose="020B0604020202020204" pitchFamily="34" charset="0"/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323528" y="76288"/>
            <a:ext cx="661993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Laser Cooling </a:t>
            </a:r>
            <a:r>
              <a:rPr lang="en-US" altLang="zh-CN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collaboration</a:t>
            </a:r>
            <a:endParaRPr lang="zh-CN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ea typeface="华文仿宋" pitchFamily="2" charset="-122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002226"/>
            <a:ext cx="1512168" cy="143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57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290" y="5301208"/>
            <a:ext cx="1405684" cy="64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0" y="1400330"/>
            <a:ext cx="914014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770">
              <a:lnSpc>
                <a:spcPct val="150000"/>
              </a:lnSpc>
            </a:pPr>
            <a:r>
              <a:rPr lang="en-US" altLang="zh-CN" sz="2000" b="1" kern="100" dirty="0" smtClean="0">
                <a:solidFill>
                  <a:srgbClr val="0000CC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IMP: X. Ma, Dalong Guo, Xiaolong Zhu, Shaofeng Zhang, D M Zhao</a:t>
            </a:r>
            <a:endParaRPr lang="en-US" altLang="zh-CN" sz="2000" b="1" kern="100" spc="10" dirty="0" smtClean="0">
              <a:solidFill>
                <a:srgbClr val="0000CC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GSI: </a:t>
            </a:r>
            <a:r>
              <a:rPr lang="de-DE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S. Haggmann,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 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P. M. Hillenbrand, 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Y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. Litvinov, A. </a:t>
            </a:r>
            <a:r>
              <a:rPr lang="en-US" altLang="zh-CN" sz="2000" b="1" kern="100" spc="1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Bräuning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-</a:t>
            </a:r>
            <a:r>
              <a:rPr lang="en-US" altLang="zh-CN" sz="2000" b="1" kern="100" spc="1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Demian</a:t>
            </a: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, Th. </a:t>
            </a:r>
            <a:r>
              <a:rPr lang="en-US" altLang="zh-CN" sz="2000" b="1" kern="100" spc="1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Stöhlker</a:t>
            </a:r>
            <a:endParaRPr lang="en-US" altLang="zh-CN" sz="2000" b="1" kern="100" spc="10" dirty="0" smtClean="0">
              <a:solidFill>
                <a:srgbClr val="0000CC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UOC, Greece: Theo Zouros</a:t>
            </a:r>
          </a:p>
          <a:p>
            <a:pPr marL="64770">
              <a:lnSpc>
                <a:spcPct val="150000"/>
              </a:lnSpc>
            </a:pPr>
            <a:r>
              <a:rPr lang="en-US" altLang="zh-CN" sz="2000" b="1" kern="100" spc="1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ea typeface="楷体_GB2312"/>
                <a:cs typeface="Arial" panose="020B0604020202020204" pitchFamily="34" charset="0"/>
              </a:rPr>
              <a:t>… … </a:t>
            </a:r>
            <a:endParaRPr lang="zh-CN" altLang="zh-CN" sz="2000" b="1" kern="100" spc="10" dirty="0">
              <a:solidFill>
                <a:srgbClr val="0000CC"/>
              </a:solidFill>
              <a:effectLst/>
              <a:latin typeface="Arial" panose="020B0604020202020204" pitchFamily="34" charset="0"/>
              <a:ea typeface="楷体_GB2312"/>
              <a:cs typeface="Arial" panose="020B0604020202020204" pitchFamily="34" charset="0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323528" y="76288"/>
            <a:ext cx="661993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e-spec </a:t>
            </a:r>
            <a:r>
              <a:rPr lang="en-US" altLang="zh-CN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collaboration</a:t>
            </a:r>
            <a:endParaRPr lang="zh-CN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ea typeface="华文仿宋" pitchFamily="2" charset="-122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828400"/>
            <a:ext cx="1728192" cy="164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9512" y="3356992"/>
            <a:ext cx="8785225" cy="1260475"/>
          </a:xfrm>
          <a:prstGeom prst="rect">
            <a:avLst/>
          </a:prstGeom>
          <a:solidFill>
            <a:srgbClr val="A7F7AD"/>
          </a:soli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000" b="1" i="1" dirty="0">
                <a:ea typeface="宋体" pitchFamily="2" charset="-122"/>
              </a:rPr>
              <a:t>Collaboration: </a:t>
            </a:r>
            <a:r>
              <a:rPr lang="de-DE" altLang="zh-CN" dirty="0">
                <a:ea typeface="宋体" pitchFamily="2" charset="-122"/>
              </a:rPr>
              <a:t> Heraklion (Uni of Creete) // IMP-Lanzhou (China) // CSIC (Madrid) </a:t>
            </a:r>
          </a:p>
          <a:p>
            <a:pPr>
              <a:spcBef>
                <a:spcPct val="50000"/>
              </a:spcBef>
            </a:pPr>
            <a:r>
              <a:rPr lang="de-DE" altLang="zh-CN" dirty="0">
                <a:ea typeface="宋体" pitchFamily="2" charset="-122"/>
              </a:rPr>
              <a:t>                            Atomki Debrecen (Hungary) // MPI-K (Uni Heidelberg) // IKF (Uni</a:t>
            </a:r>
          </a:p>
          <a:p>
            <a:pPr>
              <a:spcBef>
                <a:spcPct val="50000"/>
              </a:spcBef>
            </a:pPr>
            <a:r>
              <a:rPr lang="de-DE" altLang="zh-CN" dirty="0">
                <a:ea typeface="宋体" pitchFamily="2" charset="-122"/>
              </a:rPr>
              <a:t>                            Frankfurt) // MSI (Uni Stockholm) //  GSI (Darmstadt)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5589240"/>
            <a:ext cx="380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Under construction … …</a:t>
            </a:r>
            <a:endParaRPr lang="zh-CN" alt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557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00278" y="3102104"/>
            <a:ext cx="588629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Thank you for your attention!</a:t>
            </a:r>
            <a:endParaRPr lang="zh-CN" altLang="en-US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502562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214439"/>
            <a:ext cx="7720013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28714" y="152486"/>
            <a:ext cx="876517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DR pilot experiment with the radioisotopes </a:t>
            </a:r>
            <a:r>
              <a:rPr lang="en-US" altLang="zh-CN" sz="3200" b="1" kern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234</a:t>
            </a: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Pa</a:t>
            </a:r>
            <a:r>
              <a:rPr lang="en-US" altLang="zh-CN" sz="3200" b="1" kern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88+</a:t>
            </a: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 and </a:t>
            </a:r>
            <a:r>
              <a:rPr lang="en-US" altLang="zh-CN" sz="3200" b="1" kern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237</a:t>
            </a: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U</a:t>
            </a:r>
            <a:r>
              <a:rPr lang="en-US" altLang="zh-CN" sz="3200" b="1" kern="0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89+</a:t>
            </a:r>
            <a:endParaRPr lang="zh-CN" altLang="en-US" sz="3200" b="1" kern="0" baseline="300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华文仿宋" pitchFamily="2" charset="-122"/>
              <a:ea typeface="华文仿宋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752601"/>
            <a:ext cx="42576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28318" y="234775"/>
            <a:ext cx="9144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Projections for NESR electron target performance </a:t>
            </a:r>
          </a:p>
          <a:p>
            <a:pPr>
              <a:defRPr/>
            </a:pP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    </a:t>
            </a:r>
            <a:endParaRPr lang="zh-CN" altLang="en-US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华文仿宋" pitchFamily="2" charset="-122"/>
              <a:ea typeface="华文仿宋" pitchFamily="2" charset="-122"/>
              <a:cs typeface="Times New Roman" pitchFamily="18" charset="0"/>
            </a:endParaRPr>
          </a:p>
        </p:txBody>
      </p:sp>
      <p:pic>
        <p:nvPicPr>
          <p:cNvPr id="41988" name="图片 14"/>
          <p:cNvPicPr>
            <a:picLocks noChangeAspect="1"/>
          </p:cNvPicPr>
          <p:nvPr/>
        </p:nvPicPr>
        <p:blipFill>
          <a:blip r:embed="rId3" cstate="print"/>
          <a:srcRect l="2107" t="4434" r="4498" b="1797"/>
          <a:stretch>
            <a:fillRect/>
          </a:stretch>
        </p:blipFill>
        <p:spPr bwMode="auto">
          <a:xfrm>
            <a:off x="4514850" y="1752601"/>
            <a:ext cx="462915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矩形 15"/>
          <p:cNvSpPr>
            <a:spLocks noChangeArrowheads="1"/>
          </p:cNvSpPr>
          <p:nvPr/>
        </p:nvSpPr>
        <p:spPr bwMode="auto">
          <a:xfrm>
            <a:off x="236935" y="968376"/>
            <a:ext cx="7189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825A70"/>
                </a:solidFill>
                <a:ea typeface="宋体" pitchFamily="2" charset="-122"/>
                <a:cs typeface="Arial" pitchFamily="34" charset="0"/>
              </a:rPr>
              <a:t>Energy Spread Due to the Electron Temperature</a:t>
            </a:r>
            <a:endParaRPr lang="zh-CN" altLang="en-US" sz="2400" b="1">
              <a:solidFill>
                <a:srgbClr val="825A70"/>
              </a:solidFill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225184"/>
            <a:ext cx="9144000" cy="609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de-DE" sz="36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b="1" kern="0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Sensititivity to higher-order QED effects</a:t>
            </a:r>
            <a:endParaRPr lang="de-DE" sz="3200" b="1" kern="0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华文仿宋" pitchFamily="2" charset="-122"/>
              <a:ea typeface="华文仿宋" pitchFamily="2" charset="-122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307307" y="835026"/>
          <a:ext cx="5893594" cy="5827713"/>
        </p:xfrm>
        <a:graphic>
          <a:graphicData uri="http://schemas.openxmlformats.org/presentationml/2006/ole">
            <p:oleObj spid="_x0000_s23554" name="Graph" r:id="rId3" imgW="5129022" imgH="3800856" progId="Origin50.Graph">
              <p:embed/>
            </p:oleObj>
          </a:graphicData>
        </a:graphic>
      </p:graphicFrame>
      <p:sp>
        <p:nvSpPr>
          <p:cNvPr id="7172" name="Textfeld 5"/>
          <p:cNvSpPr txBox="1">
            <a:spLocks noChangeArrowheads="1"/>
          </p:cNvSpPr>
          <p:nvPr/>
        </p:nvSpPr>
        <p:spPr bwMode="auto">
          <a:xfrm>
            <a:off x="6067425" y="6519864"/>
            <a:ext cx="3076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altLang="zh-CN" sz="1600">
                <a:solidFill>
                  <a:srgbClr val="006666"/>
                </a:solidFill>
                <a:ea typeface="宋体" pitchFamily="2" charset="-122"/>
              </a:rPr>
              <a:t>M. Lestinsky et al.,PRL </a:t>
            </a:r>
            <a:r>
              <a:rPr lang="de-DE" altLang="zh-CN" sz="1600" b="1">
                <a:solidFill>
                  <a:srgbClr val="006666"/>
                </a:solidFill>
                <a:ea typeface="宋体" pitchFamily="2" charset="-122"/>
              </a:rPr>
              <a:t>100</a:t>
            </a:r>
            <a:r>
              <a:rPr lang="de-DE" altLang="zh-CN" sz="1600">
                <a:solidFill>
                  <a:srgbClr val="006666"/>
                </a:solidFill>
                <a:ea typeface="宋体" pitchFamily="2" charset="-122"/>
              </a:rPr>
              <a:t> (2008) 033001</a:t>
            </a:r>
            <a:endParaRPr lang="de-DE" altLang="zh-CN" sz="1600">
              <a:solidFill>
                <a:schemeClr val="bg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8520126" cy="365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28596" y="121442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precision measurement of </a:t>
            </a:r>
            <a:r>
              <a:rPr lang="en-US" altLang="zh-CN" sz="2400" b="1" dirty="0" err="1" smtClean="0"/>
              <a:t>E</a:t>
            </a:r>
            <a:r>
              <a:rPr lang="en-US" altLang="zh-CN" sz="2400" b="1" baseline="-25000" dirty="0" err="1" smtClean="0"/>
              <a:t>b</a:t>
            </a:r>
            <a:r>
              <a:rPr lang="en-US" altLang="zh-CN" sz="2400" b="1" dirty="0" smtClean="0"/>
              <a:t> (1s) – QED test ~ 2 x 10</a:t>
            </a:r>
            <a:r>
              <a:rPr lang="en-US" altLang="zh-CN" sz="2400" b="1" baseline="30000" dirty="0" smtClean="0"/>
              <a:t>-3</a:t>
            </a:r>
            <a:endParaRPr lang="zh-CN" altLang="en-US" sz="2400" b="1" baseline="30000" dirty="0"/>
          </a:p>
        </p:txBody>
      </p:sp>
      <p:sp>
        <p:nvSpPr>
          <p:cNvPr id="4" name="矩形 3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715016"/>
            <a:ext cx="8929750" cy="44627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300" b="1" dirty="0" smtClean="0">
                <a:solidFill>
                  <a:srgbClr val="FF0000"/>
                </a:solidFill>
              </a:rPr>
              <a:t>High resolution electron spectrometer is desirable (</a:t>
            </a:r>
            <a:r>
              <a:rPr lang="zh-CN" altLang="en-US" sz="2300" dirty="0" smtClean="0">
                <a:solidFill>
                  <a:srgbClr val="FF0000"/>
                </a:solidFill>
              </a:rPr>
              <a:t>∆</a:t>
            </a:r>
            <a:r>
              <a:rPr lang="en-US" altLang="zh-CN" sz="2300" dirty="0" smtClean="0">
                <a:solidFill>
                  <a:srgbClr val="FF0000"/>
                </a:solidFill>
              </a:rPr>
              <a:t>p/p&lt;10</a:t>
            </a:r>
            <a:r>
              <a:rPr lang="en-US" altLang="zh-CN" sz="2300" baseline="30000" dirty="0" smtClean="0">
                <a:solidFill>
                  <a:srgbClr val="FF0000"/>
                </a:solidFill>
              </a:rPr>
              <a:t>-4</a:t>
            </a:r>
            <a:r>
              <a:rPr lang="en-US" altLang="zh-CN" sz="2300" dirty="0" smtClean="0">
                <a:solidFill>
                  <a:srgbClr val="FF0000"/>
                </a:solidFill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</a:rPr>
              <a:t>)</a:t>
            </a:r>
            <a:endParaRPr lang="zh-CN" altLang="en-US" sz="23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4" y="6448032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Ajay Kumar, High Resolution Electron Spectrometry at the NESR, SPARC TALK</a:t>
            </a:r>
            <a:endParaRPr lang="zh-CN" alt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2292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Branching ratio IC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1135856" y="1592263"/>
          <a:ext cx="6343650" cy="4999094"/>
        </p:xfrm>
        <a:graphic>
          <a:graphicData uri="http://schemas.openxmlformats.org/drawingml/2006/table">
            <a:tbl>
              <a:tblPr/>
              <a:tblGrid>
                <a:gridCol w="4504645"/>
                <a:gridCol w="1839005"/>
              </a:tblGrid>
              <a:tr h="487673">
                <a:tc>
                  <a:txBody>
                    <a:bodyPr/>
                    <a:lstStyle>
                      <a:lvl1pPr indent="20955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2095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Parameters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unit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value</a:t>
                      </a: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1828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Circumstance of CSRm (m)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Ions injection energy (MeV/u)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ion beam current (μA)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 time of the ion beam (s)</a:t>
                      </a:r>
                      <a:endParaRPr kumimoji="0" lang="zh-CN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spread of the ion beam</a:t>
                      </a:r>
                      <a:endParaRPr kumimoji="0" lang="zh-CN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161.00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8.37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~2×10</a:t>
                      </a:r>
                      <a:r>
                        <a:rPr kumimoji="0" lang="en-US" altLang="zh-CN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14630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Radius of the electron beam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(cm)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Cooling point (kV)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 beam current (mA)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Density of the electron (cm</a:t>
                      </a:r>
                      <a:r>
                        <a:rPr kumimoji="0" lang="en-US" altLang="zh-CN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2.61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-4.581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112.90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1.1×10</a:t>
                      </a:r>
                      <a:r>
                        <a:rPr kumimoji="0" lang="en-US" altLang="zh-CN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1219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Length of the cooling section (m)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field at cooling section (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field at gun section(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3.40 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390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1250</a:t>
                      </a:r>
                    </a:p>
                  </a:txBody>
                  <a:tcPr marL="51439" marR="5143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43011" y="152486"/>
            <a:ext cx="731500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Main parameters of Li-like argon ions experiment</a:t>
            </a:r>
            <a:endParaRPr lang="zh-C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028" name="文本框 4"/>
          <p:cNvSpPr txBox="1">
            <a:spLocks noChangeArrowheads="1"/>
          </p:cNvSpPr>
          <p:nvPr/>
        </p:nvSpPr>
        <p:spPr bwMode="auto">
          <a:xfrm>
            <a:off x="257175" y="1125538"/>
            <a:ext cx="7486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122E7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Table 1: </a:t>
            </a:r>
            <a:r>
              <a:rPr lang="en-US" altLang="zh-CN" sz="2400">
                <a:solidFill>
                  <a:srgbClr val="122E7C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main parameters of the DR experiment of Li-like Argon ions at CSRm</a:t>
            </a:r>
            <a:endParaRPr lang="zh-CN" altLang="en-US" sz="2400">
              <a:solidFill>
                <a:srgbClr val="122E7C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4008" y="228685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ln w="10160">
                  <a:solidFill>
                    <a:srgbClr val="AACACA"/>
                  </a:solidFill>
                  <a:prstDash val="solid"/>
                </a:ln>
                <a:solidFill>
                  <a:srgbClr val="FFFFFF"/>
                </a:solidFill>
                <a:latin typeface="华文仿宋" pitchFamily="2" charset="-122"/>
                <a:ea typeface="华文仿宋" pitchFamily="2" charset="-122"/>
                <a:cs typeface="Times New Roman" pitchFamily="18" charset="0"/>
              </a:rPr>
              <a:t>  Expected DR experimental condition</a:t>
            </a:r>
            <a:endParaRPr lang="zh-CN" altLang="en-US" sz="3200" b="1" kern="0" dirty="0">
              <a:ln w="10160">
                <a:solidFill>
                  <a:srgbClr val="AACACA"/>
                </a:solidFill>
                <a:prstDash val="solid"/>
              </a:ln>
              <a:solidFill>
                <a:srgbClr val="FFFFFF"/>
              </a:solidFill>
              <a:latin typeface="华文仿宋" pitchFamily="2" charset="-122"/>
              <a:ea typeface="华文仿宋" pitchFamily="2" charset="-122"/>
              <a:cs typeface="Times New Roman" pitchFamily="18" charset="0"/>
            </a:endParaRPr>
          </a:p>
        </p:txBody>
      </p:sp>
      <p:sp>
        <p:nvSpPr>
          <p:cNvPr id="49155" name="文本框 3"/>
          <p:cNvSpPr txBox="1">
            <a:spLocks noChangeArrowheads="1"/>
          </p:cNvSpPr>
          <p:nvPr/>
        </p:nvSpPr>
        <p:spPr bwMode="auto">
          <a:xfrm>
            <a:off x="285750" y="1066801"/>
            <a:ext cx="885825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Beam condition: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Momentum spread of the ion beam                       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Δp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/p~ 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-5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Lifetime of</a:t>
            </a:r>
            <a:r>
              <a:rPr lang="zh-CN" altLang="en-US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measured ions                                 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≥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20 s 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number of stored ion in the ring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5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~10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8</a:t>
            </a:r>
            <a:endParaRPr lang="zh-CN" altLang="zh-CN" sz="2000" baseline="300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accuracy of the ions energy  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-4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beam size                             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 mm</a:t>
            </a:r>
          </a:p>
          <a:p>
            <a:pPr>
              <a:spcBef>
                <a:spcPts val="12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Electron target: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stability of the main -HV PS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-5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stability of the detuning PS  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-5</a:t>
            </a: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electron beam size                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~5 mm</a:t>
            </a:r>
          </a:p>
          <a:p>
            <a:r>
              <a:rPr lang="en-US" altLang="zh-CN" sz="2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lifetime of the target                            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------(10 h)</a:t>
            </a:r>
          </a:p>
          <a:p>
            <a:r>
              <a:rPr lang="en-US" altLang="zh-CN" sz="2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Temperature  of the target                         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kT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//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~ 0.1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meV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kT</a:t>
            </a:r>
            <a:r>
              <a:rPr lang="zh-CN" altLang="en-US" sz="2400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⊥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~ 1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meV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163794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space angle between two beams                           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≤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mrad</a:t>
            </a:r>
            <a:endParaRPr lang="en-US" altLang="zh-CN" sz="2800" b="1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zh-CN" altLang="en-US" dirty="0"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228600" y="458788"/>
          <a:ext cx="5211366" cy="5256212"/>
        </p:xfrm>
        <a:graphic>
          <a:graphicData uri="http://schemas.openxmlformats.org/presentationml/2006/ole">
            <p:oleObj spid="_x0000_s22530" name="Graph" r:id="rId3" imgW="3007766" imgH="3034589" progId="Origin50.Graph">
              <p:embed/>
            </p:oleObj>
          </a:graphicData>
        </a:graphic>
      </p:graphicFrame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-228600" y="458788"/>
          <a:ext cx="5211366" cy="5256212"/>
        </p:xfrm>
        <a:graphic>
          <a:graphicData uri="http://schemas.openxmlformats.org/presentationml/2006/ole">
            <p:oleObj spid="_x0000_s22531" name="Graph" r:id="rId4" imgW="3007766" imgH="3034589" progId="Origin50.Graph">
              <p:embed/>
            </p:oleObj>
          </a:graphicData>
        </a:graphic>
      </p:graphicFrame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543050" y="2343150"/>
            <a:ext cx="447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/>
              <a:t>1s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1614487" y="2724150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>
                <a:solidFill>
                  <a:srgbClr val="FF0066"/>
                </a:solidFill>
              </a:rPr>
              <a:t>2s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1615678" y="3333750"/>
            <a:ext cx="6703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>
                <a:solidFill>
                  <a:srgbClr val="0000FF"/>
                </a:solidFill>
              </a:rPr>
              <a:t>2p</a:t>
            </a:r>
            <a:r>
              <a:rPr lang="en-US" altLang="en-US" sz="2000" b="1" baseline="-25000">
                <a:solidFill>
                  <a:srgbClr val="0000FF"/>
                </a:solidFill>
              </a:rPr>
              <a:t>1/2</a:t>
            </a:r>
            <a:endParaRPr lang="en-US" altLang="en-US" sz="2000" b="1">
              <a:solidFill>
                <a:srgbClr val="0000FF"/>
              </a:solidFill>
            </a:endParaRPr>
          </a:p>
        </p:txBody>
      </p:sp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1070373" y="39688"/>
            <a:ext cx="13454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1562606" y="0"/>
            <a:ext cx="613308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dirty="0">
                <a:solidFill>
                  <a:schemeClr val="bg1"/>
                </a:solidFill>
              </a:rPr>
              <a:t>Atomic Physics at Extreme Fields</a:t>
            </a:r>
            <a:endParaRPr lang="en-US" altLang="en-US" sz="28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Critical- and Super-Critical Fields</a:t>
            </a:r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 rot="-5400000">
            <a:off x="-885428" y="2813458"/>
            <a:ext cx="247808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b="1"/>
              <a:t>Electric Field Strength [V/cm]</a:t>
            </a:r>
          </a:p>
        </p:txBody>
      </p:sp>
      <p:sp>
        <p:nvSpPr>
          <p:cNvPr id="95" name="Text Box 111"/>
          <p:cNvSpPr txBox="1">
            <a:spLocks noChangeArrowheads="1"/>
          </p:cNvSpPr>
          <p:nvPr/>
        </p:nvSpPr>
        <p:spPr bwMode="auto">
          <a:xfrm>
            <a:off x="251223" y="5376864"/>
            <a:ext cx="8712994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1" hangingPunct="1">
              <a:buFontTx/>
              <a:buBlip>
                <a:blip r:embed="rId5"/>
              </a:buBlip>
              <a:tabLst>
                <a:tab pos="5205413" algn="l"/>
              </a:tabLst>
            </a:pPr>
            <a:r>
              <a:rPr lang="en-US" altLang="en-US" sz="140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What happens if we increase the nuclear charge Z?</a:t>
            </a:r>
          </a:p>
          <a:p>
            <a:pPr marL="342900" indent="-342900" algn="just" eaLnBrk="1" hangingPunct="1">
              <a:tabLst>
                <a:tab pos="5205413" algn="l"/>
              </a:tabLst>
            </a:pPr>
            <a:endParaRPr lang="en-US" altLang="en-US" sz="1400">
              <a:solidFill>
                <a:srgbClr val="2D2D8A"/>
              </a:solidFill>
              <a:latin typeface="Calibri" pitchFamily="34" charset="0"/>
              <a:cs typeface="Arial" pitchFamily="34" charset="0"/>
            </a:endParaRPr>
          </a:p>
          <a:p>
            <a:pPr marL="342900" indent="-342900" algn="just" eaLnBrk="1" hangingPunct="1">
              <a:buFontTx/>
              <a:buBlip>
                <a:blip r:embed="rId6"/>
              </a:buBlip>
              <a:tabLst>
                <a:tab pos="5205413" algn="l"/>
              </a:tabLst>
            </a:pPr>
            <a:r>
              <a:rPr lang="en-US" altLang="en-US" sz="1400">
                <a:solidFill>
                  <a:srgbClr val="2D2D8A"/>
                </a:solidFill>
                <a:latin typeface="Calibri" pitchFamily="34" charset="0"/>
                <a:cs typeface="Arial" pitchFamily="34" charset="0"/>
              </a:rPr>
              <a:t>If nuclear charge of the ion is greater than Z</a:t>
            </a:r>
            <a:r>
              <a:rPr lang="en-US" altLang="en-US" sz="1400" baseline="-25000">
                <a:solidFill>
                  <a:srgbClr val="2D2D8A"/>
                </a:solidFill>
                <a:latin typeface="Calibri" pitchFamily="34" charset="0"/>
                <a:cs typeface="Arial" pitchFamily="34" charset="0"/>
              </a:rPr>
              <a:t>crit</a:t>
            </a:r>
            <a:r>
              <a:rPr lang="en-US" altLang="en-US" sz="1400">
                <a:solidFill>
                  <a:srgbClr val="2D2D8A"/>
                </a:solidFill>
                <a:latin typeface="Calibri" pitchFamily="34" charset="0"/>
                <a:cs typeface="Arial" pitchFamily="34" charset="0"/>
              </a:rPr>
              <a:t> the ionic levels can “dive” into Dirac’s negative continuum. </a:t>
            </a:r>
          </a:p>
          <a:p>
            <a:pPr marL="342900" indent="-342900" algn="just" eaLnBrk="1" hangingPunct="1">
              <a:tabLst>
                <a:tab pos="5205413" algn="l"/>
              </a:tabLst>
            </a:pPr>
            <a:endParaRPr lang="en-US" altLang="en-US" sz="1400">
              <a:solidFill>
                <a:srgbClr val="2D2D8A"/>
              </a:solidFill>
              <a:latin typeface="Calibri" pitchFamily="34" charset="0"/>
              <a:cs typeface="Arial" pitchFamily="34" charset="0"/>
            </a:endParaRPr>
          </a:p>
          <a:p>
            <a:pPr marL="342900" indent="-342900" algn="just" eaLnBrk="1" hangingPunct="1">
              <a:buFontTx/>
              <a:buBlip>
                <a:blip r:embed="rId6"/>
              </a:buBlip>
              <a:tabLst>
                <a:tab pos="5205413" algn="l"/>
              </a:tabLst>
            </a:pPr>
            <a:r>
              <a:rPr lang="en-US" altLang="en-US" sz="1400">
                <a:solidFill>
                  <a:srgbClr val="2D2D8A"/>
                </a:solidFill>
                <a:latin typeface="Calibri" pitchFamily="34" charset="0"/>
                <a:cs typeface="Arial" pitchFamily="34" charset="0"/>
              </a:rPr>
              <a:t>Physical vacuum becomes unstable: creation of pairs may take place!</a:t>
            </a:r>
          </a:p>
        </p:txBody>
      </p:sp>
      <p:graphicFrame>
        <p:nvGraphicFramePr>
          <p:cNvPr id="108556" name="Object 4"/>
          <p:cNvGraphicFramePr>
            <a:graphicFrameLocks noChangeAspect="1"/>
          </p:cNvGraphicFramePr>
          <p:nvPr/>
        </p:nvGraphicFramePr>
        <p:xfrm>
          <a:off x="4500563" y="1125539"/>
          <a:ext cx="2808685" cy="630237"/>
        </p:xfrm>
        <a:graphic>
          <a:graphicData uri="http://schemas.openxmlformats.org/presentationml/2006/ole">
            <p:oleObj spid="_x0000_s22532" name="Equation" r:id="rId7" imgW="1295400" imgH="292100" progId="Equation.3">
              <p:embed/>
            </p:oleObj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52110" y="1187450"/>
            <a:ext cx="1291828" cy="915988"/>
            <a:chOff x="4631" y="748"/>
            <a:chExt cx="814" cy="577"/>
          </a:xfrm>
        </p:grpSpPr>
        <p:sp>
          <p:nvSpPr>
            <p:cNvPr id="10" name="Oval 95"/>
            <p:cNvSpPr>
              <a:spLocks noChangeArrowheads="1"/>
            </p:cNvSpPr>
            <p:nvPr/>
          </p:nvSpPr>
          <p:spPr bwMode="auto">
            <a:xfrm rot="14265963">
              <a:off x="4878" y="573"/>
              <a:ext cx="318" cy="931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de-DE" altLang="zh-CN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Arial" pitchFamily="34" charset="0"/>
              </a:endParaRPr>
            </a:p>
          </p:txBody>
        </p:sp>
        <p:grpSp>
          <p:nvGrpSpPr>
            <p:cNvPr id="3" name="Group 194"/>
            <p:cNvGrpSpPr>
              <a:grpSpLocks/>
            </p:cNvGrpSpPr>
            <p:nvPr/>
          </p:nvGrpSpPr>
          <p:grpSpPr bwMode="auto">
            <a:xfrm>
              <a:off x="4915" y="929"/>
              <a:ext cx="234" cy="228"/>
              <a:chOff x="4053" y="1584"/>
              <a:chExt cx="501" cy="516"/>
            </a:xfrm>
          </p:grpSpPr>
          <p:grpSp>
            <p:nvGrpSpPr>
              <p:cNvPr id="4" name="Group 116"/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6244" name="Oval 117"/>
                <p:cNvSpPr>
                  <a:spLocks noChangeArrowheads="1"/>
                </p:cNvSpPr>
                <p:nvPr/>
              </p:nvSpPr>
              <p:spPr bwMode="auto">
                <a:xfrm>
                  <a:off x="1202" y="1967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45" name="Oval 118"/>
                <p:cNvSpPr>
                  <a:spLocks noChangeArrowheads="1"/>
                </p:cNvSpPr>
                <p:nvPr/>
              </p:nvSpPr>
              <p:spPr bwMode="auto">
                <a:xfrm>
                  <a:off x="1231" y="1985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5" name="Group 119"/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6242" name="Oval 120"/>
                <p:cNvSpPr>
                  <a:spLocks noChangeArrowheads="1"/>
                </p:cNvSpPr>
                <p:nvPr/>
              </p:nvSpPr>
              <p:spPr bwMode="auto">
                <a:xfrm>
                  <a:off x="1201" y="1967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43" name="Oval 121"/>
                <p:cNvSpPr>
                  <a:spLocks noChangeArrowheads="1"/>
                </p:cNvSpPr>
                <p:nvPr/>
              </p:nvSpPr>
              <p:spPr bwMode="auto">
                <a:xfrm>
                  <a:off x="1232" y="1985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6" name="Group 122"/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6240" name="Oval 123"/>
                <p:cNvSpPr>
                  <a:spLocks noChangeArrowheads="1"/>
                </p:cNvSpPr>
                <p:nvPr/>
              </p:nvSpPr>
              <p:spPr bwMode="auto">
                <a:xfrm>
                  <a:off x="1420" y="1894"/>
                  <a:ext cx="148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41" name="Oval 124"/>
                <p:cNvSpPr>
                  <a:spLocks noChangeArrowheads="1"/>
                </p:cNvSpPr>
                <p:nvPr/>
              </p:nvSpPr>
              <p:spPr bwMode="auto">
                <a:xfrm>
                  <a:off x="1451" y="1912"/>
                  <a:ext cx="50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7" name="Group 125"/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6238" name="Oval 126"/>
                <p:cNvSpPr>
                  <a:spLocks noChangeArrowheads="1"/>
                </p:cNvSpPr>
                <p:nvPr/>
              </p:nvSpPr>
              <p:spPr bwMode="auto">
                <a:xfrm>
                  <a:off x="1423" y="1894"/>
                  <a:ext cx="143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39" name="Oval 127"/>
                <p:cNvSpPr>
                  <a:spLocks noChangeArrowheads="1"/>
                </p:cNvSpPr>
                <p:nvPr/>
              </p:nvSpPr>
              <p:spPr bwMode="auto">
                <a:xfrm>
                  <a:off x="1452" y="1912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9" name="Group 128"/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6236" name="Oval 129"/>
                <p:cNvSpPr>
                  <a:spLocks noChangeArrowheads="1"/>
                </p:cNvSpPr>
                <p:nvPr/>
              </p:nvSpPr>
              <p:spPr bwMode="auto">
                <a:xfrm>
                  <a:off x="1424" y="1892"/>
                  <a:ext cx="141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37" name="Oval 130"/>
                <p:cNvSpPr>
                  <a:spLocks noChangeArrowheads="1"/>
                </p:cNvSpPr>
                <p:nvPr/>
              </p:nvSpPr>
              <p:spPr bwMode="auto">
                <a:xfrm>
                  <a:off x="1453" y="1910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131"/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6234" name="Oval 132"/>
                <p:cNvSpPr>
                  <a:spLocks noChangeArrowheads="1"/>
                </p:cNvSpPr>
                <p:nvPr/>
              </p:nvSpPr>
              <p:spPr bwMode="auto">
                <a:xfrm>
                  <a:off x="1423" y="1892"/>
                  <a:ext cx="141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35" name="Oval 133"/>
                <p:cNvSpPr>
                  <a:spLocks noChangeArrowheads="1"/>
                </p:cNvSpPr>
                <p:nvPr/>
              </p:nvSpPr>
              <p:spPr bwMode="auto">
                <a:xfrm>
                  <a:off x="1452" y="1910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134"/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6232" name="Oval 135"/>
                <p:cNvSpPr>
                  <a:spLocks noChangeArrowheads="1"/>
                </p:cNvSpPr>
                <p:nvPr/>
              </p:nvSpPr>
              <p:spPr bwMode="auto">
                <a:xfrm>
                  <a:off x="1201" y="1968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33" name="Oval 136"/>
                <p:cNvSpPr>
                  <a:spLocks noChangeArrowheads="1"/>
                </p:cNvSpPr>
                <p:nvPr/>
              </p:nvSpPr>
              <p:spPr bwMode="auto">
                <a:xfrm>
                  <a:off x="1231" y="1986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3" name="Group 137"/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6230" name="Oval 138"/>
                <p:cNvSpPr>
                  <a:spLocks noChangeArrowheads="1"/>
                </p:cNvSpPr>
                <p:nvPr/>
              </p:nvSpPr>
              <p:spPr bwMode="auto">
                <a:xfrm>
                  <a:off x="1201" y="1968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31" name="Oval 139"/>
                <p:cNvSpPr>
                  <a:spLocks noChangeArrowheads="1"/>
                </p:cNvSpPr>
                <p:nvPr/>
              </p:nvSpPr>
              <p:spPr bwMode="auto">
                <a:xfrm>
                  <a:off x="1231" y="1986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4" name="Group 140"/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6228" name="Oval 141"/>
                <p:cNvSpPr>
                  <a:spLocks noChangeArrowheads="1"/>
                </p:cNvSpPr>
                <p:nvPr/>
              </p:nvSpPr>
              <p:spPr bwMode="auto">
                <a:xfrm>
                  <a:off x="1202" y="1967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29" name="Oval 142"/>
                <p:cNvSpPr>
                  <a:spLocks noChangeArrowheads="1"/>
                </p:cNvSpPr>
                <p:nvPr/>
              </p:nvSpPr>
              <p:spPr bwMode="auto">
                <a:xfrm>
                  <a:off x="1231" y="1985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5" name="Group 143"/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6226" name="Oval 144"/>
                <p:cNvSpPr>
                  <a:spLocks noChangeArrowheads="1"/>
                </p:cNvSpPr>
                <p:nvPr/>
              </p:nvSpPr>
              <p:spPr bwMode="auto">
                <a:xfrm>
                  <a:off x="1201" y="1968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27" name="Oval 145"/>
                <p:cNvSpPr>
                  <a:spLocks noChangeArrowheads="1"/>
                </p:cNvSpPr>
                <p:nvPr/>
              </p:nvSpPr>
              <p:spPr bwMode="auto">
                <a:xfrm>
                  <a:off x="1231" y="1986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6" name="Group 146"/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6224" name="Oval 147"/>
                <p:cNvSpPr>
                  <a:spLocks noChangeArrowheads="1"/>
                </p:cNvSpPr>
                <p:nvPr/>
              </p:nvSpPr>
              <p:spPr bwMode="auto">
                <a:xfrm>
                  <a:off x="1422" y="1894"/>
                  <a:ext cx="141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25" name="Oval 148"/>
                <p:cNvSpPr>
                  <a:spLocks noChangeArrowheads="1"/>
                </p:cNvSpPr>
                <p:nvPr/>
              </p:nvSpPr>
              <p:spPr bwMode="auto">
                <a:xfrm>
                  <a:off x="1453" y="1912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7" name="Group 149"/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6222" name="Oval 150"/>
                <p:cNvSpPr>
                  <a:spLocks noChangeArrowheads="1"/>
                </p:cNvSpPr>
                <p:nvPr/>
              </p:nvSpPr>
              <p:spPr bwMode="auto">
                <a:xfrm>
                  <a:off x="1425" y="1893"/>
                  <a:ext cx="141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23" name="Oval 151"/>
                <p:cNvSpPr>
                  <a:spLocks noChangeArrowheads="1"/>
                </p:cNvSpPr>
                <p:nvPr/>
              </p:nvSpPr>
              <p:spPr bwMode="auto">
                <a:xfrm>
                  <a:off x="1453" y="1911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8" name="Group 152"/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6220" name="Oval 153"/>
                <p:cNvSpPr>
                  <a:spLocks noChangeArrowheads="1"/>
                </p:cNvSpPr>
                <p:nvPr/>
              </p:nvSpPr>
              <p:spPr bwMode="auto">
                <a:xfrm>
                  <a:off x="1198" y="1967"/>
                  <a:ext cx="148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21" name="Oval 154"/>
                <p:cNvSpPr>
                  <a:spLocks noChangeArrowheads="1"/>
                </p:cNvSpPr>
                <p:nvPr/>
              </p:nvSpPr>
              <p:spPr bwMode="auto">
                <a:xfrm>
                  <a:off x="1229" y="1986"/>
                  <a:ext cx="50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19" name="Group 155"/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6218" name="Oval 156"/>
                <p:cNvSpPr>
                  <a:spLocks noChangeArrowheads="1"/>
                </p:cNvSpPr>
                <p:nvPr/>
              </p:nvSpPr>
              <p:spPr bwMode="auto">
                <a:xfrm>
                  <a:off x="1199" y="1967"/>
                  <a:ext cx="143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19" name="Oval 157"/>
                <p:cNvSpPr>
                  <a:spLocks noChangeArrowheads="1"/>
                </p:cNvSpPr>
                <p:nvPr/>
              </p:nvSpPr>
              <p:spPr bwMode="auto">
                <a:xfrm>
                  <a:off x="1230" y="1985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0" name="Group 158"/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6216" name="Oval 159"/>
                <p:cNvSpPr>
                  <a:spLocks noChangeArrowheads="1"/>
                </p:cNvSpPr>
                <p:nvPr/>
              </p:nvSpPr>
              <p:spPr bwMode="auto">
                <a:xfrm>
                  <a:off x="1201" y="1968"/>
                  <a:ext cx="141" cy="14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17" name="Oval 160"/>
                <p:cNvSpPr>
                  <a:spLocks noChangeArrowheads="1"/>
                </p:cNvSpPr>
                <p:nvPr/>
              </p:nvSpPr>
              <p:spPr bwMode="auto">
                <a:xfrm>
                  <a:off x="1231" y="1987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6214" name="Oval 162"/>
                <p:cNvSpPr>
                  <a:spLocks noChangeArrowheads="1"/>
                </p:cNvSpPr>
                <p:nvPr/>
              </p:nvSpPr>
              <p:spPr bwMode="auto">
                <a:xfrm>
                  <a:off x="1199" y="1968"/>
                  <a:ext cx="148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15" name="Oval 163"/>
                <p:cNvSpPr>
                  <a:spLocks noChangeArrowheads="1"/>
                </p:cNvSpPr>
                <p:nvPr/>
              </p:nvSpPr>
              <p:spPr bwMode="auto">
                <a:xfrm>
                  <a:off x="1229" y="1986"/>
                  <a:ext cx="50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2" name="Group 164"/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6212" name="Oval 165"/>
                <p:cNvSpPr>
                  <a:spLocks noChangeArrowheads="1"/>
                </p:cNvSpPr>
                <p:nvPr/>
              </p:nvSpPr>
              <p:spPr bwMode="auto">
                <a:xfrm>
                  <a:off x="1201" y="1967"/>
                  <a:ext cx="141" cy="145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13" name="Oval 166"/>
                <p:cNvSpPr>
                  <a:spLocks noChangeArrowheads="1"/>
                </p:cNvSpPr>
                <p:nvPr/>
              </p:nvSpPr>
              <p:spPr bwMode="auto">
                <a:xfrm>
                  <a:off x="1231" y="1985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3" name="Group 167"/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6210" name="Oval 168"/>
                <p:cNvSpPr>
                  <a:spLocks noChangeArrowheads="1"/>
                </p:cNvSpPr>
                <p:nvPr/>
              </p:nvSpPr>
              <p:spPr bwMode="auto">
                <a:xfrm>
                  <a:off x="1423" y="1892"/>
                  <a:ext cx="143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11" name="Oval 169"/>
                <p:cNvSpPr>
                  <a:spLocks noChangeArrowheads="1"/>
                </p:cNvSpPr>
                <p:nvPr/>
              </p:nvSpPr>
              <p:spPr bwMode="auto">
                <a:xfrm>
                  <a:off x="1452" y="1910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4" name="Group 170"/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6208" name="Oval 171"/>
                <p:cNvSpPr>
                  <a:spLocks noChangeArrowheads="1"/>
                </p:cNvSpPr>
                <p:nvPr/>
              </p:nvSpPr>
              <p:spPr bwMode="auto">
                <a:xfrm>
                  <a:off x="1423" y="1893"/>
                  <a:ext cx="141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09" name="Oval 172"/>
                <p:cNvSpPr>
                  <a:spLocks noChangeArrowheads="1"/>
                </p:cNvSpPr>
                <p:nvPr/>
              </p:nvSpPr>
              <p:spPr bwMode="auto">
                <a:xfrm>
                  <a:off x="1453" y="1911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5" name="Group 173"/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6206" name="Oval 174"/>
                <p:cNvSpPr>
                  <a:spLocks noChangeArrowheads="1"/>
                </p:cNvSpPr>
                <p:nvPr/>
              </p:nvSpPr>
              <p:spPr bwMode="auto">
                <a:xfrm>
                  <a:off x="1423" y="1893"/>
                  <a:ext cx="143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07" name="Oval 175"/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6" name="Group 176"/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6204" name="Oval 177"/>
                <p:cNvSpPr>
                  <a:spLocks noChangeArrowheads="1"/>
                </p:cNvSpPr>
                <p:nvPr/>
              </p:nvSpPr>
              <p:spPr bwMode="auto">
                <a:xfrm>
                  <a:off x="1423" y="1893"/>
                  <a:ext cx="141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05" name="Oval 178"/>
                <p:cNvSpPr>
                  <a:spLocks noChangeArrowheads="1"/>
                </p:cNvSpPr>
                <p:nvPr/>
              </p:nvSpPr>
              <p:spPr bwMode="auto">
                <a:xfrm>
                  <a:off x="1453" y="1911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7" name="Group 179"/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6202" name="Oval 49"/>
                <p:cNvSpPr>
                  <a:spLocks noChangeArrowheads="1"/>
                </p:cNvSpPr>
                <p:nvPr/>
              </p:nvSpPr>
              <p:spPr bwMode="auto">
                <a:xfrm>
                  <a:off x="1423" y="1893"/>
                  <a:ext cx="141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03" name="Oval 50"/>
                <p:cNvSpPr>
                  <a:spLocks noChangeArrowheads="1"/>
                </p:cNvSpPr>
                <p:nvPr/>
              </p:nvSpPr>
              <p:spPr bwMode="auto">
                <a:xfrm>
                  <a:off x="1451" y="1911"/>
                  <a:ext cx="45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182"/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6200" name="Oval 183"/>
                <p:cNvSpPr>
                  <a:spLocks noChangeArrowheads="1"/>
                </p:cNvSpPr>
                <p:nvPr/>
              </p:nvSpPr>
              <p:spPr bwMode="auto">
                <a:xfrm>
                  <a:off x="1421" y="1894"/>
                  <a:ext cx="127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201" name="Oval 184"/>
                <p:cNvSpPr>
                  <a:spLocks noChangeArrowheads="1"/>
                </p:cNvSpPr>
                <p:nvPr/>
              </p:nvSpPr>
              <p:spPr bwMode="auto">
                <a:xfrm>
                  <a:off x="1450" y="1912"/>
                  <a:ext cx="45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29" name="Group 185"/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6198" name="Oval 186"/>
                <p:cNvSpPr>
                  <a:spLocks noChangeArrowheads="1"/>
                </p:cNvSpPr>
                <p:nvPr/>
              </p:nvSpPr>
              <p:spPr bwMode="auto">
                <a:xfrm>
                  <a:off x="1423" y="1894"/>
                  <a:ext cx="141" cy="14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199" name="Oval 187"/>
                <p:cNvSpPr>
                  <a:spLocks noChangeArrowheads="1"/>
                </p:cNvSpPr>
                <p:nvPr/>
              </p:nvSpPr>
              <p:spPr bwMode="auto">
                <a:xfrm>
                  <a:off x="1453" y="1912"/>
                  <a:ext cx="47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188"/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6196" name="Oval 189"/>
                <p:cNvSpPr>
                  <a:spLocks noChangeArrowheads="1"/>
                </p:cNvSpPr>
                <p:nvPr/>
              </p:nvSpPr>
              <p:spPr bwMode="auto">
                <a:xfrm>
                  <a:off x="1201" y="1969"/>
                  <a:ext cx="141" cy="14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197" name="Oval 190"/>
                <p:cNvSpPr>
                  <a:spLocks noChangeArrowheads="1"/>
                </p:cNvSpPr>
                <p:nvPr/>
              </p:nvSpPr>
              <p:spPr bwMode="auto">
                <a:xfrm>
                  <a:off x="1231" y="1987"/>
                  <a:ext cx="47" cy="4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191"/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6194" name="Oval 192"/>
                <p:cNvSpPr>
                  <a:spLocks noChangeArrowheads="1"/>
                </p:cNvSpPr>
                <p:nvPr/>
              </p:nvSpPr>
              <p:spPr bwMode="auto">
                <a:xfrm>
                  <a:off x="1420" y="1892"/>
                  <a:ext cx="148" cy="1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6195" name="Oval 193"/>
                <p:cNvSpPr>
                  <a:spLocks noChangeArrowheads="1"/>
                </p:cNvSpPr>
                <p:nvPr/>
              </p:nvSpPr>
              <p:spPr bwMode="auto">
                <a:xfrm>
                  <a:off x="1451" y="1910"/>
                  <a:ext cx="50" cy="48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altLang="zh-CN">
                    <a:solidFill>
                      <a:srgbClr val="000000"/>
                    </a:solidFill>
                    <a:latin typeface="Calibri" pitchFamily="34" charset="0"/>
                    <a:ea typeface="宋体" pitchFamily="2" charset="-122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64" name="Group 109"/>
            <p:cNvGrpSpPr>
              <a:grpSpLocks/>
            </p:cNvGrpSpPr>
            <p:nvPr/>
          </p:nvGrpSpPr>
          <p:grpSpPr bwMode="auto">
            <a:xfrm>
              <a:off x="5378" y="748"/>
              <a:ext cx="45" cy="45"/>
              <a:chOff x="2142" y="1758"/>
              <a:chExt cx="144" cy="144"/>
            </a:xfrm>
          </p:grpSpPr>
          <p:sp>
            <p:nvSpPr>
              <p:cNvPr id="6166" name="Oval 110"/>
              <p:cNvSpPr>
                <a:spLocks noChangeArrowheads="1"/>
              </p:cNvSpPr>
              <p:nvPr/>
            </p:nvSpPr>
            <p:spPr bwMode="auto">
              <a:xfrm>
                <a:off x="2143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zh-CN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6167" name="Oval 111"/>
              <p:cNvSpPr>
                <a:spLocks noChangeArrowheads="1"/>
              </p:cNvSpPr>
              <p:nvPr/>
            </p:nvSpPr>
            <p:spPr bwMode="auto">
              <a:xfrm>
                <a:off x="2172" y="1777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zh-CN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</p:grpSp>
      </p:grpSp>
      <p:grpSp>
        <p:nvGrpSpPr>
          <p:cNvPr id="65" name="Gruppieren 2"/>
          <p:cNvGrpSpPr>
            <a:grpSpLocks/>
          </p:cNvGrpSpPr>
          <p:nvPr/>
        </p:nvGrpSpPr>
        <p:grpSpPr bwMode="auto">
          <a:xfrm>
            <a:off x="4349354" y="2111375"/>
            <a:ext cx="4760119" cy="3405188"/>
            <a:chOff x="4349750" y="2111375"/>
            <a:chExt cx="4759325" cy="3405188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 l="20470" t="17871" r="2266" b="13086"/>
            <a:stretch>
              <a:fillRect/>
            </a:stretch>
          </p:blipFill>
          <p:spPr bwMode="auto">
            <a:xfrm>
              <a:off x="4349750" y="2111375"/>
              <a:ext cx="4759325" cy="34051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160" name="Textfeld 1"/>
            <p:cNvSpPr txBox="1">
              <a:spLocks noChangeArrowheads="1"/>
            </p:cNvSpPr>
            <p:nvPr/>
          </p:nvSpPr>
          <p:spPr bwMode="auto">
            <a:xfrm>
              <a:off x="7570883" y="3436096"/>
              <a:ext cx="56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zh-CN" b="1">
                  <a:solidFill>
                    <a:srgbClr val="3333CC"/>
                  </a:solidFill>
                  <a:ea typeface="宋体" pitchFamily="2" charset="-122"/>
                </a:rPr>
                <a:t>173</a:t>
              </a:r>
            </a:p>
          </p:txBody>
        </p:sp>
      </p:grpSp>
      <p:sp>
        <p:nvSpPr>
          <p:cNvPr id="99" name="Text Box 102"/>
          <p:cNvSpPr txBox="1">
            <a:spLocks noChangeArrowheads="1"/>
          </p:cNvSpPr>
          <p:nvPr/>
        </p:nvSpPr>
        <p:spPr bwMode="auto">
          <a:xfrm>
            <a:off x="82153" y="5287964"/>
            <a:ext cx="8833247" cy="1570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sz="3200">
                <a:ea typeface="宋体" pitchFamily="2" charset="-122"/>
              </a:rPr>
              <a:t>Explore the Super-Critical Field Regime</a:t>
            </a:r>
          </a:p>
          <a:p>
            <a:r>
              <a:rPr lang="en-GB" altLang="zh-CN" sz="3200">
                <a:ea typeface="宋体" pitchFamily="2" charset="-122"/>
              </a:rPr>
              <a:t>  - decay of the vacuum </a:t>
            </a:r>
          </a:p>
          <a:p>
            <a:r>
              <a:rPr lang="en-GB" altLang="zh-CN" sz="3200">
                <a:ea typeface="宋体" pitchFamily="2" charset="-122"/>
              </a:rPr>
              <a:t>  - break down of QED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0" y="396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a typeface="宋体" pitchFamily="2" charset="-122"/>
                <a:cs typeface="Arial" pitchFamily="34" charset="0"/>
              </a:rPr>
              <a:t>New/update Storage rings @ DR</a:t>
            </a:r>
            <a:endParaRPr lang="zh-CN" altLang="en-US" sz="3600" b="1">
              <a:solidFill>
                <a:schemeClr val="bg1"/>
              </a:solidFill>
              <a:ea typeface="宋体" pitchFamily="2" charset="-122"/>
              <a:cs typeface="Arial" pitchFamily="34" charset="0"/>
            </a:endParaRPr>
          </a:p>
        </p:txBody>
      </p:sp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4" y="5534026"/>
            <a:ext cx="2314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6"/>
          <p:cNvPicPr>
            <a:picLocks noChangeAspect="1" noChangeArrowheads="1"/>
          </p:cNvPicPr>
          <p:nvPr/>
        </p:nvPicPr>
        <p:blipFill>
          <a:blip r:embed="rId3" cstate="print"/>
          <a:srcRect r="27890"/>
          <a:stretch>
            <a:fillRect/>
          </a:stretch>
        </p:blipFill>
        <p:spPr bwMode="auto">
          <a:xfrm>
            <a:off x="3456385" y="5635626"/>
            <a:ext cx="1475184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3173016" y="5157789"/>
            <a:ext cx="2595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CRYRING@FAIR</a:t>
            </a:r>
            <a:endParaRPr lang="en-US" altLang="zh-CN" sz="2000">
              <a:ea typeface="宋体" pitchFamily="2" charset="-122"/>
            </a:endParaRPr>
          </a:p>
        </p:txBody>
      </p:sp>
      <p:sp>
        <p:nvSpPr>
          <p:cNvPr id="34822" name="TextBox 30"/>
          <p:cNvSpPr txBox="1">
            <a:spLocks noChangeArrowheads="1"/>
          </p:cNvSpPr>
          <p:nvPr/>
        </p:nvSpPr>
        <p:spPr bwMode="auto">
          <a:xfrm>
            <a:off x="7658101" y="3886200"/>
            <a:ext cx="134659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FAIR</a:t>
            </a:r>
          </a:p>
        </p:txBody>
      </p:sp>
      <p:sp>
        <p:nvSpPr>
          <p:cNvPr id="34823" name="TextBox 36"/>
          <p:cNvSpPr txBox="1">
            <a:spLocks noChangeArrowheads="1"/>
          </p:cNvSpPr>
          <p:nvPr/>
        </p:nvSpPr>
        <p:spPr bwMode="auto">
          <a:xfrm>
            <a:off x="395287" y="5157789"/>
            <a:ext cx="2241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TSR@ISOLDE</a:t>
            </a:r>
          </a:p>
        </p:txBody>
      </p:sp>
      <p:pic>
        <p:nvPicPr>
          <p:cNvPr id="34824" name="图片 7" descr="HIAF-2015-10.14-1.JPG"/>
          <p:cNvPicPr>
            <a:picLocks noChangeAspect="1"/>
          </p:cNvPicPr>
          <p:nvPr/>
        </p:nvPicPr>
        <p:blipFill>
          <a:blip r:embed="rId4" cstate="print"/>
          <a:srcRect l="6250" r="7813"/>
          <a:stretch>
            <a:fillRect/>
          </a:stretch>
        </p:blipFill>
        <p:spPr bwMode="auto">
          <a:xfrm>
            <a:off x="0" y="869951"/>
            <a:ext cx="5436394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37"/>
          <p:cNvSpPr txBox="1">
            <a:spLocks noChangeArrowheads="1"/>
          </p:cNvSpPr>
          <p:nvPr/>
        </p:nvSpPr>
        <p:spPr bwMode="auto">
          <a:xfrm>
            <a:off x="395288" y="1052514"/>
            <a:ext cx="1082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HIAF</a:t>
            </a:r>
          </a:p>
        </p:txBody>
      </p:sp>
      <p:pic>
        <p:nvPicPr>
          <p:cNvPr id="34826" name="Picture 6"/>
          <p:cNvPicPr>
            <a:picLocks noChangeArrowheads="1"/>
          </p:cNvPicPr>
          <p:nvPr/>
        </p:nvPicPr>
        <p:blipFill>
          <a:blip r:embed="rId5" cstate="print"/>
          <a:srcRect l="3545" t="4242" r="5908"/>
          <a:stretch>
            <a:fillRect/>
          </a:stretch>
        </p:blipFill>
        <p:spPr bwMode="auto">
          <a:xfrm rot="-971420">
            <a:off x="3581400" y="2187576"/>
            <a:ext cx="5672138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3011" y="152486"/>
            <a:ext cx="731500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Results of Li-like argon ions</a:t>
            </a:r>
            <a:endParaRPr lang="zh-C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对象 3"/>
          <p:cNvGraphicFramePr>
            <a:graphicFrameLocks noChangeAspect="1"/>
          </p:cNvGraphicFramePr>
          <p:nvPr/>
        </p:nvGraphicFramePr>
        <p:xfrm>
          <a:off x="827584" y="1484784"/>
          <a:ext cx="7344815" cy="5143029"/>
        </p:xfrm>
        <a:graphic>
          <a:graphicData uri="http://schemas.openxmlformats.org/presentationml/2006/ole">
            <p:oleObj spid="_x0000_s52226" name="Graph" r:id="rId4" imgW="3009900" imgH="2571750" progId="Origin50.Graph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896029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Uncertainty sources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4347528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/>
              <a:t>  </a:t>
            </a:r>
            <a:r>
              <a:rPr lang="en-US" altLang="zh-CN" sz="2000" b="1" dirty="0" smtClean="0"/>
              <a:t>Kinematic line broadening (finite acceptance angle)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  Line broadening due to momentum spread of the projectile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  Momentum resolution of the spectrometer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/>
              <a:t>  </a:t>
            </a:r>
            <a:r>
              <a:rPr lang="en-US" altLang="zh-CN" sz="2000" i="1" dirty="0" smtClean="0"/>
              <a:t>Other small  effects</a:t>
            </a:r>
            <a:endParaRPr lang="zh-CN" altLang="en-US" sz="20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4911"/>
          <a:stretch>
            <a:fillRect/>
          </a:stretch>
        </p:blipFill>
        <p:spPr bwMode="auto">
          <a:xfrm>
            <a:off x="1500166" y="1142984"/>
            <a:ext cx="5357850" cy="276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4" y="6448032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T. J. M. </a:t>
            </a:r>
            <a:r>
              <a:rPr lang="en-US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Zouros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et al., Nuclear Instruments and Methods in Physics Research B31 (1988) 349-358</a:t>
            </a:r>
            <a:endParaRPr lang="zh-CN" alt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long\Desktop\dpk.jpg"/>
          <p:cNvPicPr>
            <a:picLocks noChangeAspect="1" noChangeArrowheads="1"/>
          </p:cNvPicPr>
          <p:nvPr/>
        </p:nvPicPr>
        <p:blipFill>
          <a:blip r:embed="rId2" cstate="print"/>
          <a:srcRect l="3210" r="9999"/>
          <a:stretch>
            <a:fillRect/>
          </a:stretch>
        </p:blipFill>
        <p:spPr bwMode="auto">
          <a:xfrm>
            <a:off x="-32" y="2000241"/>
            <a:ext cx="4511046" cy="366971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5786" y="1643050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Kinematic line broadening</a:t>
            </a:r>
            <a:endParaRPr lang="zh-CN" altLang="en-US" sz="2000" dirty="0"/>
          </a:p>
        </p:txBody>
      </p:sp>
      <p:pic>
        <p:nvPicPr>
          <p:cNvPr id="9" name="Picture 2" descr="C:\Users\dalong\Desktop\dpe.jpg"/>
          <p:cNvPicPr>
            <a:picLocks noChangeAspect="1" noChangeArrowheads="1"/>
          </p:cNvPicPr>
          <p:nvPr/>
        </p:nvPicPr>
        <p:blipFill>
          <a:blip r:embed="rId3" cstate="print"/>
          <a:srcRect l="4001" r="9333"/>
          <a:stretch>
            <a:fillRect/>
          </a:stretch>
        </p:blipFill>
        <p:spPr bwMode="auto">
          <a:xfrm>
            <a:off x="4500531" y="2000240"/>
            <a:ext cx="4573132" cy="3725553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714876" y="1500174"/>
            <a:ext cx="4455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/>
              <a:t>Line broadening due to </a:t>
            </a:r>
          </a:p>
          <a:p>
            <a:pPr algn="ctr"/>
            <a:r>
              <a:rPr lang="en-US" altLang="zh-CN" sz="2000" b="1" dirty="0" smtClean="0"/>
              <a:t>momentum spread of the projectile</a:t>
            </a:r>
            <a:endParaRPr lang="zh-CN" altLang="en-US" sz="200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57290" y="5929330"/>
            <a:ext cx="6929486" cy="707886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 smtClean="0">
                <a:solidFill>
                  <a:schemeClr val="tx2"/>
                </a:solidFill>
                <a:ea typeface="宋体" charset="-122"/>
              </a:rPr>
              <a:t>- increases </a:t>
            </a:r>
            <a:r>
              <a:rPr lang="en-US" altLang="zh-CN" sz="2000" dirty="0">
                <a:solidFill>
                  <a:schemeClr val="tx2"/>
                </a:solidFill>
                <a:ea typeface="宋体" charset="-122"/>
              </a:rPr>
              <a:t>with projectile </a:t>
            </a:r>
            <a:r>
              <a:rPr lang="en-US" altLang="zh-CN" sz="2000" dirty="0" smtClean="0">
                <a:solidFill>
                  <a:schemeClr val="tx2"/>
                </a:solidFill>
                <a:ea typeface="宋体" charset="-122"/>
              </a:rPr>
              <a:t>energy</a:t>
            </a:r>
            <a:endParaRPr lang="en-US" altLang="zh-CN" sz="2000" baseline="-25000" dirty="0">
              <a:solidFill>
                <a:schemeClr val="tx2"/>
              </a:solidFill>
              <a:ea typeface="宋体" charset="-122"/>
            </a:endParaRPr>
          </a:p>
          <a:p>
            <a:pPr algn="l">
              <a:buFontTx/>
              <a:buChar char="-"/>
            </a:pPr>
            <a:r>
              <a:rPr lang="en-US" altLang="zh-CN" sz="2000" dirty="0" smtClean="0">
                <a:solidFill>
                  <a:schemeClr val="tx2"/>
                </a:solidFill>
                <a:ea typeface="宋体" charset="-122"/>
              </a:rPr>
              <a:t> decreases </a:t>
            </a:r>
            <a:r>
              <a:rPr lang="en-US" altLang="zh-CN" sz="2000" dirty="0">
                <a:solidFill>
                  <a:schemeClr val="tx2"/>
                </a:solidFill>
                <a:ea typeface="宋体" charset="-122"/>
              </a:rPr>
              <a:t>with </a:t>
            </a:r>
            <a:r>
              <a:rPr lang="en-US" altLang="zh-CN" sz="2000" dirty="0" smtClean="0">
                <a:solidFill>
                  <a:schemeClr val="tx2"/>
                </a:solidFill>
                <a:ea typeface="宋体" charset="-122"/>
              </a:rPr>
              <a:t>electron energy in the projectile rest frame</a:t>
            </a:r>
            <a:endParaRPr lang="el-GR" sz="2000" baseline="-25000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28596" y="3864292"/>
          <a:ext cx="8358250" cy="20650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71650"/>
                <a:gridCol w="1671650"/>
                <a:gridCol w="1671650"/>
                <a:gridCol w="1671650"/>
                <a:gridCol w="1671650"/>
              </a:tblGrid>
              <a:tr h="14287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1428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i="0" dirty="0" err="1" smtClean="0"/>
                        <a:t>E</a:t>
                      </a:r>
                      <a:r>
                        <a:rPr lang="en-US" altLang="zh-CN" b="1" i="0" baseline="-25000" dirty="0" err="1" smtClean="0"/>
                        <a:t>p</a:t>
                      </a:r>
                      <a:endParaRPr lang="zh-CN" altLang="en-US" b="1" i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0.0017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  <a:r>
                        <a:rPr lang="en-US" altLang="zh-CN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0.44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21.24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0.13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0.78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6.00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43.73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904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smtClean="0"/>
                        <a:t>E</a:t>
                      </a:r>
                      <a:r>
                        <a:rPr lang="en-US" altLang="zh-CN" baseline="-25000" dirty="0" smtClean="0"/>
                        <a:t>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0.60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2.20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13.29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88.09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500430" y="6060064"/>
            <a:ext cx="573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err="1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err="1" smtClean="0">
                <a:solidFill>
                  <a:srgbClr val="FF0000"/>
                </a:solidFill>
              </a:rPr>
              <a:t>e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-  Broadening due to momentum spread of emitter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7158" y="6417254"/>
            <a:ext cx="7770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s</a:t>
            </a:r>
            <a:r>
              <a:rPr lang="en-US" altLang="zh-CN" dirty="0" smtClean="0"/>
              <a:t>- Broadening due to spectrometer momentum resolution (</a:t>
            </a:r>
            <a:r>
              <a:rPr lang="zh-CN" altLang="en-US" dirty="0" smtClean="0"/>
              <a:t>∆</a:t>
            </a:r>
            <a:r>
              <a:rPr lang="en-US" altLang="zh-CN" dirty="0" smtClean="0"/>
              <a:t>p/p=5*10</a:t>
            </a:r>
            <a:r>
              <a:rPr lang="en-US" altLang="zh-CN" baseline="30000" dirty="0" smtClean="0"/>
              <a:t>-5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604792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err="1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err="1" smtClean="0">
                <a:solidFill>
                  <a:srgbClr val="FF0000"/>
                </a:solidFill>
              </a:rPr>
              <a:t>k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- Kinematic broadening</a:t>
            </a:r>
            <a:endParaRPr lang="zh-CN" altLang="en-US" dirty="0" smtClean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28596" y="1578276"/>
          <a:ext cx="8358250" cy="20650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1650"/>
                <a:gridCol w="1671650"/>
                <a:gridCol w="1671650"/>
                <a:gridCol w="1671650"/>
                <a:gridCol w="1671650"/>
              </a:tblGrid>
              <a:tr h="14287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142876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i="0" dirty="0" err="1" smtClean="0"/>
                        <a:t>E</a:t>
                      </a:r>
                      <a:r>
                        <a:rPr lang="en-US" altLang="zh-CN" b="1" i="0" baseline="-25000" dirty="0" err="1" smtClean="0"/>
                        <a:t>p</a:t>
                      </a:r>
                      <a:endParaRPr lang="zh-CN" altLang="en-US" b="1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0.0020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0.040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1.15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60.99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0.078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0.62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5.47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41.66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904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smtClean="0"/>
                        <a:t>E</a:t>
                      </a:r>
                      <a:r>
                        <a:rPr lang="en-US" altLang="zh-CN" baseline="-25000" dirty="0" smtClean="0"/>
                        <a:t>s</a:t>
                      </a:r>
                      <a:r>
                        <a:rPr lang="en-US" altLang="zh-CN" dirty="0" smtClean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0.22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1.4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11.26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83.04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4786314" y="1643050"/>
          <a:ext cx="1265473" cy="285752"/>
        </p:xfrm>
        <a:graphic>
          <a:graphicData uri="http://schemas.openxmlformats.org/presentationml/2006/ole">
            <p:oleObj spid="_x0000_s54274" name="Equation" r:id="rId3" imgW="787320" imgH="177480" progId="Equation.DSMT4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929190" y="3918390"/>
          <a:ext cx="1125770" cy="303092"/>
        </p:xfrm>
        <a:graphic>
          <a:graphicData uri="http://schemas.openxmlformats.org/presentationml/2006/ole">
            <p:oleObj spid="_x0000_s54275" name="Equation" r:id="rId4" imgW="660240" imgH="177480" progId="Equation.DSMT4">
              <p:embed/>
            </p:oleObj>
          </a:graphicData>
        </a:graphic>
      </p:graphicFrame>
      <p:sp>
        <p:nvSpPr>
          <p:cNvPr id="12" name="矩形 11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36" y="114298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Resolution contributions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28596" y="3864292"/>
          <a:ext cx="8358250" cy="20650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71650"/>
                <a:gridCol w="1671650"/>
                <a:gridCol w="1671650"/>
                <a:gridCol w="1671650"/>
                <a:gridCol w="1671650"/>
              </a:tblGrid>
              <a:tr h="14287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1428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i="0" dirty="0" err="1" smtClean="0"/>
                        <a:t>E</a:t>
                      </a:r>
                      <a:r>
                        <a:rPr lang="en-US" altLang="zh-CN" b="1" i="0" baseline="-25000" dirty="0" err="1" smtClean="0"/>
                        <a:t>p</a:t>
                      </a:r>
                      <a:endParaRPr lang="zh-CN" altLang="en-US" b="1" i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k</a:t>
                      </a:r>
                      <a:r>
                        <a:rPr lang="en-US" altLang="zh-CN" dirty="0" smtClean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0.0080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0.034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0.25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6.88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0.98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3.57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15.92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86.96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904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smtClean="0"/>
                        <a:t>E</a:t>
                      </a:r>
                      <a:r>
                        <a:rPr lang="en-US" altLang="zh-CN" baseline="-25000" dirty="0" smtClean="0"/>
                        <a:t>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26.69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33.75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60.49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190.63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57158" y="6417254"/>
            <a:ext cx="776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s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- Broadening due to spectrometer momentum resolution (</a:t>
            </a:r>
            <a:r>
              <a:rPr lang="zh-CN" altLang="en-US" dirty="0" smtClean="0"/>
              <a:t>∆</a:t>
            </a:r>
            <a:r>
              <a:rPr lang="en-US" altLang="zh-CN" dirty="0" smtClean="0"/>
              <a:t>p/p=5*10</a:t>
            </a:r>
            <a:r>
              <a:rPr lang="en-US" altLang="zh-CN" baseline="30000" dirty="0" smtClean="0"/>
              <a:t>-5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pPr algn="ctr"/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604792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err="1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err="1" smtClean="0">
                <a:solidFill>
                  <a:srgbClr val="FF0000"/>
                </a:solidFill>
              </a:rPr>
              <a:t>k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- Kinematic broadening</a:t>
            </a:r>
            <a:endParaRPr lang="zh-CN" altLang="en-US" dirty="0" smtClean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28596" y="1578276"/>
          <a:ext cx="8358250" cy="20650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1650"/>
                <a:gridCol w="1671650"/>
                <a:gridCol w="1671650"/>
                <a:gridCol w="1671650"/>
                <a:gridCol w="1671650"/>
              </a:tblGrid>
              <a:tr h="14287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1428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i="0" dirty="0" err="1" smtClean="0"/>
                        <a:t>E</a:t>
                      </a:r>
                      <a:r>
                        <a:rPr lang="en-US" altLang="zh-CN" b="1" i="0" baseline="-25000" dirty="0" err="1" smtClean="0"/>
                        <a:t>p</a:t>
                      </a:r>
                      <a:endParaRPr lang="zh-CN" altLang="en-US" b="1" i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1000 </a:t>
                      </a:r>
                      <a:r>
                        <a:rPr lang="en-US" altLang="zh-CN" b="1" dirty="0" err="1" smtClean="0"/>
                        <a:t>MeV</a:t>
                      </a:r>
                      <a:endParaRPr lang="zh-CN" altLang="en-US" b="1" dirty="0"/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0.0027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0.018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0.23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9.03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387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err="1" smtClean="0"/>
                        <a:t>E</a:t>
                      </a:r>
                      <a:r>
                        <a:rPr lang="en-US" altLang="zh-CN" baseline="-25000" dirty="0" err="1" smtClean="0"/>
                        <a:t>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0.29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1.31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7.76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50.80 </a:t>
                      </a:r>
                      <a:r>
                        <a:rPr lang="en-US" altLang="zh-C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3904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∆</a:t>
                      </a:r>
                      <a:r>
                        <a:rPr lang="en-US" altLang="zh-CN" dirty="0" smtClean="0"/>
                        <a:t>E</a:t>
                      </a:r>
                      <a:r>
                        <a:rPr lang="en-US" altLang="zh-CN" baseline="-25000" dirty="0" smtClean="0"/>
                        <a:t>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3.01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5.91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20.66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400"/>
                        </a:spcBef>
                      </a:pPr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105.22 </a:t>
                      </a:r>
                      <a:r>
                        <a:rPr lang="en-US" altLang="zh-CN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endParaRPr lang="zh-CN" alt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4786314" y="1643065"/>
          <a:ext cx="1204912" cy="285750"/>
        </p:xfrm>
        <a:graphic>
          <a:graphicData uri="http://schemas.openxmlformats.org/presentationml/2006/ole">
            <p:oleObj spid="_x0000_s55298" name="Equation" r:id="rId3" imgW="749160" imgH="177480" progId="Equation.DSMT4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786314" y="3935730"/>
          <a:ext cx="1326705" cy="285752"/>
        </p:xfrm>
        <a:graphic>
          <a:graphicData uri="http://schemas.openxmlformats.org/presentationml/2006/ole">
            <p:oleObj spid="_x0000_s55299" name="Equation" r:id="rId4" imgW="825480" imgH="177480" progId="Equation.DSMT4">
              <p:embed/>
            </p:oleObj>
          </a:graphicData>
        </a:graphic>
      </p:graphicFrame>
      <p:sp>
        <p:nvSpPr>
          <p:cNvPr id="12" name="矩形 11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1736" y="114298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Resolution contributions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28992" y="6060064"/>
            <a:ext cx="573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∆</a:t>
            </a:r>
            <a:r>
              <a:rPr lang="en-US" altLang="zh-CN" dirty="0" err="1" smtClean="0">
                <a:solidFill>
                  <a:srgbClr val="FF0000"/>
                </a:solidFill>
              </a:rPr>
              <a:t>E</a:t>
            </a:r>
            <a:r>
              <a:rPr lang="en-US" altLang="zh-CN" baseline="-25000" dirty="0" err="1" smtClean="0">
                <a:solidFill>
                  <a:srgbClr val="FF0000"/>
                </a:solidFill>
              </a:rPr>
              <a:t>e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-  Broadening due to momentum spread of emitter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357158" y="1928802"/>
          <a:ext cx="5643602" cy="4450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71768"/>
                <a:gridCol w="1500198"/>
                <a:gridCol w="15716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Parameter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 magnet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2 magnet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Mean radius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50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100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Distance of object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500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205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Entrance angle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5.5º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altLang="zh-CN" baseline="30000" dirty="0" smtClean="0">
                          <a:solidFill>
                            <a:schemeClr val="tx2"/>
                          </a:solidFill>
                        </a:rPr>
                        <a:t>st</a:t>
                      </a:r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 homogeneous field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45º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30º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1/r field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45º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216º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en-US" altLang="zh-CN" baseline="30000" dirty="0" smtClean="0">
                          <a:solidFill>
                            <a:schemeClr val="tx2"/>
                          </a:solidFill>
                        </a:rPr>
                        <a:t>nd</a:t>
                      </a:r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 homogeneous field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none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30º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Exit angle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5.5º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Focal length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65.76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210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Radial scaling factor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-0.158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Axial scaling factor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-0.152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Dispersion coefficient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126.9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2"/>
                          </a:solidFill>
                        </a:rPr>
                        <a:t>1146.7 cm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5720" y="128586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Preliminary simulation (Transfer matrix method) </a:t>
            </a:r>
            <a:endParaRPr lang="zh-CN" altLang="en-US" sz="2400" b="1" dirty="0"/>
          </a:p>
        </p:txBody>
      </p:sp>
      <p:sp>
        <p:nvSpPr>
          <p:cNvPr id="14" name="矩形 13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43636" y="2428868"/>
            <a:ext cx="2873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b="1" dirty="0" smtClean="0">
                <a:solidFill>
                  <a:srgbClr val="FF0000"/>
                </a:solidFill>
                <a:ea typeface="宋体" charset="-122"/>
                <a:sym typeface="Wingdings" pitchFamily="2" charset="2"/>
              </a:rPr>
              <a:t>Two Stage Spectrometer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72198" y="3000372"/>
            <a:ext cx="30718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u"/>
            </a:pPr>
            <a:r>
              <a:rPr lang="en-GB" altLang="ja-JP" b="1" dirty="0" smtClean="0">
                <a:solidFill>
                  <a:schemeClr val="tx2"/>
                </a:solidFill>
                <a:ea typeface="ＭＳ Ｐゴシック" charset="-128"/>
              </a:rPr>
              <a:t>  transport magnet</a:t>
            </a:r>
          </a:p>
          <a:p>
            <a:pPr>
              <a:buFont typeface="Wingdings" pitchFamily="2" charset="2"/>
              <a:buChar char="u"/>
            </a:pPr>
            <a:r>
              <a:rPr lang="en-GB" altLang="ja-JP" b="1" dirty="0" smtClean="0">
                <a:solidFill>
                  <a:schemeClr val="tx2"/>
                </a:solidFill>
                <a:ea typeface="ＭＳ Ｐゴシック" charset="-128"/>
              </a:rPr>
              <a:t> high resolution double focusing spectrometer</a:t>
            </a:r>
          </a:p>
          <a:p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88" y="4572008"/>
            <a:ext cx="242889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Ultimate resolution - </a:t>
            </a:r>
            <a:r>
              <a:rPr lang="zh-CN" altLang="en-US" dirty="0" smtClean="0"/>
              <a:t>∆</a:t>
            </a:r>
            <a:r>
              <a:rPr lang="en-US" altLang="zh-CN" dirty="0" smtClean="0"/>
              <a:t>p/p&lt;10</a:t>
            </a:r>
            <a:r>
              <a:rPr lang="en-US" altLang="zh-CN" baseline="30000" dirty="0" smtClean="0"/>
              <a:t>-4</a:t>
            </a:r>
            <a:endParaRPr lang="zh-CN" alt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-spectrometermod2"/>
          <p:cNvPicPr>
            <a:picLocks noChangeAspect="1" noChangeArrowheads="1"/>
          </p:cNvPicPr>
          <p:nvPr/>
        </p:nvPicPr>
        <p:blipFill>
          <a:blip r:embed="rId2" cstate="print"/>
          <a:srcRect l="20465" r="12558"/>
          <a:stretch>
            <a:fillRect/>
          </a:stretch>
        </p:blipFill>
        <p:spPr bwMode="auto">
          <a:xfrm>
            <a:off x="323850" y="1112018"/>
            <a:ext cx="5040238" cy="56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20072" y="2924944"/>
            <a:ext cx="36718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ja-JP" sz="1600" b="1" dirty="0">
                <a:ea typeface="MS PGothic" pitchFamily="34" charset="-128"/>
              </a:rPr>
              <a:t>The 270</a:t>
            </a:r>
            <a:r>
              <a:rPr lang="en-GB" altLang="ja-JP" sz="1600" b="1" baseline="30000" dirty="0">
                <a:ea typeface="MS PGothic" pitchFamily="34" charset="-128"/>
              </a:rPr>
              <a:t>o</a:t>
            </a:r>
            <a:r>
              <a:rPr lang="en-GB" altLang="ja-JP" sz="1600" b="1" dirty="0">
                <a:ea typeface="MS PGothic" pitchFamily="34" charset="-128"/>
              </a:rPr>
              <a:t> dipole transport magnet, the high resolution double focusing spectrometer, beam compensating magnets, gas jet target position, electron gun for calibration and alternative solid detector (the numbers are given in mm)</a:t>
            </a:r>
            <a:r>
              <a:rPr lang="de-DE" altLang="ja-JP" sz="1600" b="1" dirty="0">
                <a:ea typeface="MS PGothic" pitchFamily="34" charset="-128"/>
              </a:rPr>
              <a:t> </a:t>
            </a:r>
            <a:endParaRPr lang="de-DE" altLang="zh-CN" sz="1600" b="1" dirty="0"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23" y="142852"/>
            <a:ext cx="9013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3600" b="1" dirty="0" smtClean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Electron Spectrometer @ Internal Target</a:t>
            </a:r>
            <a:endParaRPr lang="zh-CN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22040</TotalTime>
  <Words>1773</Words>
  <Application>Microsoft Office PowerPoint</Application>
  <PresentationFormat>全屏显示(4:3)</PresentationFormat>
  <Paragraphs>371</Paragraphs>
  <Slides>34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38" baseType="lpstr">
      <vt:lpstr>sample</vt:lpstr>
      <vt:lpstr>Equation</vt:lpstr>
      <vt:lpstr>Folie</vt:lpstr>
      <vt:lpstr>Graph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Spectroscopy at the Internal Target</dc:title>
  <dc:creator>dalong</dc:creator>
  <cp:lastModifiedBy>IMP-Ma</cp:lastModifiedBy>
  <cp:revision>827</cp:revision>
  <dcterms:created xsi:type="dcterms:W3CDTF">2016-05-25T09:20:07Z</dcterms:created>
  <dcterms:modified xsi:type="dcterms:W3CDTF">2016-09-19T11:34:15Z</dcterms:modified>
</cp:coreProperties>
</file>