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0"/>
  </p:notesMasterIdLst>
  <p:sldIdLst>
    <p:sldId id="256" r:id="rId2"/>
    <p:sldId id="267" r:id="rId3"/>
    <p:sldId id="268" r:id="rId4"/>
    <p:sldId id="259" r:id="rId5"/>
    <p:sldId id="261" r:id="rId6"/>
    <p:sldId id="262" r:id="rId7"/>
    <p:sldId id="263" r:id="rId8"/>
    <p:sldId id="264" r:id="rId9"/>
    <p:sldId id="265" r:id="rId10"/>
    <p:sldId id="269" r:id="rId11"/>
    <p:sldId id="258" r:id="rId12"/>
    <p:sldId id="270" r:id="rId13"/>
    <p:sldId id="274" r:id="rId14"/>
    <p:sldId id="272" r:id="rId15"/>
    <p:sldId id="276" r:id="rId16"/>
    <p:sldId id="277" r:id="rId17"/>
    <p:sldId id="273" r:id="rId18"/>
    <p:sldId id="275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075" autoAdjust="0"/>
  </p:normalViewPr>
  <p:slideViewPr>
    <p:cSldViewPr snapToGrid="0">
      <p:cViewPr>
        <p:scale>
          <a:sx n="100" d="100"/>
          <a:sy n="100" d="100"/>
        </p:scale>
        <p:origin x="-498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01B96-0397-420D-B2A3-42255AB05AE4}" type="doc">
      <dgm:prSet loTypeId="urn:microsoft.com/office/officeart/2011/layout/RadialPictureList" loCatId="picture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59FA9F5F-5D61-4E58-BCA5-1F633B9439DE}">
      <dgm:prSet phldrT="[Text]"/>
      <dgm:spPr>
        <a:solidFill>
          <a:schemeClr val="bg1"/>
        </a:solidFill>
      </dgm:spPr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D534C180-D1D2-457F-A0BD-30C424AC199C}" type="parTrans" cxnId="{28AEE2FA-1A72-4BAB-9693-6D3361E82B5C}">
      <dgm:prSet/>
      <dgm:spPr/>
      <dgm:t>
        <a:bodyPr/>
        <a:lstStyle/>
        <a:p>
          <a:endParaRPr lang="en-US"/>
        </a:p>
      </dgm:t>
    </dgm:pt>
    <dgm:pt modelId="{60EFAD11-1C55-47FF-AAF6-78D540A6A053}" type="sibTrans" cxnId="{28AEE2FA-1A72-4BAB-9693-6D3361E82B5C}">
      <dgm:prSet/>
      <dgm:spPr/>
      <dgm:t>
        <a:bodyPr/>
        <a:lstStyle/>
        <a:p>
          <a:endParaRPr lang="en-US"/>
        </a:p>
      </dgm:t>
    </dgm:pt>
    <dgm:pt modelId="{AE0E4D75-1BE7-47DE-870A-95766AC42971}">
      <dgm:prSet phldrT="[Text]" custT="1"/>
      <dgm:spPr/>
      <dgm:t>
        <a:bodyPr/>
        <a:lstStyle/>
        <a:p>
          <a:pPr marL="0" indent="895350"/>
          <a:r>
            <a:rPr lang="en-US" sz="4000" dirty="0">
              <a:solidFill>
                <a:schemeClr val="tx1"/>
              </a:solidFill>
            </a:rPr>
            <a:t>Background</a:t>
          </a:r>
        </a:p>
      </dgm:t>
    </dgm:pt>
    <dgm:pt modelId="{381C5D07-E62A-4B65-B994-988E2FDAA279}" type="parTrans" cxnId="{FB7CDC50-FCF6-4698-90FE-CEEF49B5E9C4}">
      <dgm:prSet/>
      <dgm:spPr/>
      <dgm:t>
        <a:bodyPr/>
        <a:lstStyle/>
        <a:p>
          <a:endParaRPr lang="en-US"/>
        </a:p>
      </dgm:t>
    </dgm:pt>
    <dgm:pt modelId="{E403E368-90AA-4177-AE65-E8F475F046E1}" type="sibTrans" cxnId="{FB7CDC50-FCF6-4698-90FE-CEEF49B5E9C4}">
      <dgm:prSet/>
      <dgm:spPr/>
      <dgm:t>
        <a:bodyPr/>
        <a:lstStyle/>
        <a:p>
          <a:endParaRPr lang="en-US"/>
        </a:p>
      </dgm:t>
    </dgm:pt>
    <dgm:pt modelId="{E75133D0-6BE0-47EE-A9C1-1D66AB54B159}">
      <dgm:prSet phldrT="[Text]" custT="1"/>
      <dgm:spPr/>
      <dgm:t>
        <a:bodyPr/>
        <a:lstStyle/>
        <a:p>
          <a:pPr marL="533400" indent="0"/>
          <a:r>
            <a:rPr lang="en-US" sz="4000" dirty="0">
              <a:solidFill>
                <a:schemeClr val="tx1"/>
              </a:solidFill>
            </a:rPr>
            <a:t>Research </a:t>
          </a:r>
        </a:p>
      </dgm:t>
    </dgm:pt>
    <dgm:pt modelId="{452B0A67-67CB-4D1C-9931-7CA60F933694}" type="parTrans" cxnId="{5993DFB0-169E-4ABB-B10E-061835F36D70}">
      <dgm:prSet/>
      <dgm:spPr/>
      <dgm:t>
        <a:bodyPr/>
        <a:lstStyle/>
        <a:p>
          <a:endParaRPr lang="en-US"/>
        </a:p>
      </dgm:t>
    </dgm:pt>
    <dgm:pt modelId="{042904A3-C66F-47B9-B723-68A7EA50E0ED}" type="sibTrans" cxnId="{5993DFB0-169E-4ABB-B10E-061835F36D70}">
      <dgm:prSet/>
      <dgm:spPr/>
      <dgm:t>
        <a:bodyPr/>
        <a:lstStyle/>
        <a:p>
          <a:endParaRPr lang="en-US"/>
        </a:p>
      </dgm:t>
    </dgm:pt>
    <dgm:pt modelId="{17194484-9E99-4394-84BA-CDD6D3ACF467}">
      <dgm:prSet phldrT="[Text]" custT="1"/>
      <dgm:spPr/>
      <dgm:t>
        <a:bodyPr/>
        <a:lstStyle/>
        <a:p>
          <a:pPr marL="0" indent="0" algn="l"/>
          <a:r>
            <a:rPr lang="en-US" sz="4000" dirty="0">
              <a:solidFill>
                <a:schemeClr val="tx1"/>
              </a:solidFill>
            </a:rPr>
            <a:t>AVA Events</a:t>
          </a:r>
        </a:p>
      </dgm:t>
    </dgm:pt>
    <dgm:pt modelId="{490C96F0-C8D5-40AC-AA12-31592E19A98A}" type="sibTrans" cxnId="{0DEA24A8-0C87-4EE0-879A-39E385C3A6CD}">
      <dgm:prSet/>
      <dgm:spPr/>
      <dgm:t>
        <a:bodyPr/>
        <a:lstStyle/>
        <a:p>
          <a:endParaRPr lang="en-US"/>
        </a:p>
      </dgm:t>
    </dgm:pt>
    <dgm:pt modelId="{A9A03F81-BEFB-4A31-92A3-2CF3C5DBD680}" type="parTrans" cxnId="{0DEA24A8-0C87-4EE0-879A-39E385C3A6CD}">
      <dgm:prSet/>
      <dgm:spPr/>
      <dgm:t>
        <a:bodyPr/>
        <a:lstStyle/>
        <a:p>
          <a:endParaRPr lang="en-US"/>
        </a:p>
      </dgm:t>
    </dgm:pt>
    <dgm:pt modelId="{09320726-CBE1-4312-86F9-9973E683A059}" type="pres">
      <dgm:prSet presAssocID="{5C701B96-0397-420D-B2A3-42255AB05AE4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799CA23-3A6F-48C3-BDFB-698C009209A7}" type="pres">
      <dgm:prSet presAssocID="{59FA9F5F-5D61-4E58-BCA5-1F633B9439DE}" presName="Parent" presStyleLbl="node1" presStyleIdx="0" presStyleCnt="2" custLinFactNeighborX="-3563" custLinFactNeighborY="-920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35C46A49-7346-47C9-936E-C11F753C4414}" type="pres">
      <dgm:prSet presAssocID="{AE0E4D75-1BE7-47DE-870A-95766AC42971}" presName="Accent" presStyleLbl="node1" presStyleIdx="1" presStyleCnt="2"/>
      <dgm:spPr>
        <a:solidFill>
          <a:schemeClr val="bg1"/>
        </a:solidFill>
      </dgm:spPr>
    </dgm:pt>
    <dgm:pt modelId="{B0D9371F-21A8-4702-8529-BD43B25DD51C}" type="pres">
      <dgm:prSet presAssocID="{AE0E4D75-1BE7-47DE-870A-95766AC42971}" presName="Image1" presStyleLbl="fgImgPlace1" presStyleIdx="0" presStyleCnt="3"/>
      <dgm:spPr>
        <a:blipFill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/>
          </a:stretch>
        </a:blipFill>
      </dgm:spPr>
    </dgm:pt>
    <dgm:pt modelId="{2F3FE82E-A472-41AC-A4C9-40A33A109E6C}" type="pres">
      <dgm:prSet presAssocID="{AE0E4D75-1BE7-47DE-870A-95766AC42971}" presName="Child1" presStyleLbl="revTx" presStyleIdx="0" presStyleCnt="3" custScaleX="256558" custLinFactNeighborX="98296" custLinFactNeighborY="-6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273D8B-1853-4375-AB52-5D7B53967546}" type="pres">
      <dgm:prSet presAssocID="{E75133D0-6BE0-47EE-A9C1-1D66AB54B159}" presName="Image2" presStyleCnt="0"/>
      <dgm:spPr/>
    </dgm:pt>
    <dgm:pt modelId="{EC8C8196-30EC-4B6F-B622-25057D574B07}" type="pres">
      <dgm:prSet presAssocID="{E75133D0-6BE0-47EE-A9C1-1D66AB54B159}" presName="Image" presStyleLbl="fgImgPlace1" presStyleIdx="1" presStyleCnt="3"/>
      <dgm:spPr>
        <a:blipFill>
          <a:blip xmlns:r="http://schemas.openxmlformats.org/officeDocument/2006/relationships" r:embed="rId2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/>
          </a:stretch>
        </a:blipFill>
      </dgm:spPr>
    </dgm:pt>
    <dgm:pt modelId="{83620124-3198-467E-BDD8-F498589F4F3B}" type="pres">
      <dgm:prSet presAssocID="{E75133D0-6BE0-47EE-A9C1-1D66AB54B159}" presName="Child2" presStyleLbl="revTx" presStyleIdx="1" presStyleCnt="3" custScaleX="235477" custLinFactNeighborX="76628" custLinFactNeighborY="-1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5F7D4-9C1A-4967-8DFF-C3FC43BCEA71}" type="pres">
      <dgm:prSet presAssocID="{17194484-9E99-4394-84BA-CDD6D3ACF467}" presName="Image3" presStyleCnt="0"/>
      <dgm:spPr/>
    </dgm:pt>
    <dgm:pt modelId="{469646B2-2C16-4A82-A22D-7424A7DD5FBA}" type="pres">
      <dgm:prSet presAssocID="{17194484-9E99-4394-84BA-CDD6D3ACF467}" presName="Image" presStyleLbl="fgImgPlace1" presStyleIdx="2" presStyleCnt="3"/>
      <dgm:spPr>
        <a:blipFill>
          <a:blip xmlns:r="http://schemas.openxmlformats.org/officeDocument/2006/relationships" r:embed="rId3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3000" r="-23000"/>
          </a:stretch>
        </a:blipFill>
      </dgm:spPr>
    </dgm:pt>
    <dgm:pt modelId="{4B428005-A9B6-43F8-9D58-ABBC13685C48}" type="pres">
      <dgm:prSet presAssocID="{17194484-9E99-4394-84BA-CDD6D3ACF467}" presName="Child3" presStyleLbl="revTx" presStyleIdx="2" presStyleCnt="3" custFlipHor="1" custScaleX="194550" custLinFactNeighborX="67211" custLinFactNeighborY="-146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785289-876B-46D9-840D-DC74281799F6}" type="presOf" srcId="{E75133D0-6BE0-47EE-A9C1-1D66AB54B159}" destId="{83620124-3198-467E-BDD8-F498589F4F3B}" srcOrd="0" destOrd="0" presId="urn:microsoft.com/office/officeart/2011/layout/RadialPictureList"/>
    <dgm:cxn modelId="{03F67479-6B95-426B-AFBB-20E729FEA7D1}" type="presOf" srcId="{17194484-9E99-4394-84BA-CDD6D3ACF467}" destId="{4B428005-A9B6-43F8-9D58-ABBC13685C48}" srcOrd="0" destOrd="0" presId="urn:microsoft.com/office/officeart/2011/layout/RadialPictureList"/>
    <dgm:cxn modelId="{28296B4C-EBDD-4E0C-8755-982F3399AC79}" type="presOf" srcId="{59FA9F5F-5D61-4E58-BCA5-1F633B9439DE}" destId="{A799CA23-3A6F-48C3-BDFB-698C009209A7}" srcOrd="0" destOrd="0" presId="urn:microsoft.com/office/officeart/2011/layout/RadialPictureList"/>
    <dgm:cxn modelId="{FB7CDC50-FCF6-4698-90FE-CEEF49B5E9C4}" srcId="{59FA9F5F-5D61-4E58-BCA5-1F633B9439DE}" destId="{AE0E4D75-1BE7-47DE-870A-95766AC42971}" srcOrd="0" destOrd="0" parTransId="{381C5D07-E62A-4B65-B994-988E2FDAA279}" sibTransId="{E403E368-90AA-4177-AE65-E8F475F046E1}"/>
    <dgm:cxn modelId="{28AEE2FA-1A72-4BAB-9693-6D3361E82B5C}" srcId="{5C701B96-0397-420D-B2A3-42255AB05AE4}" destId="{59FA9F5F-5D61-4E58-BCA5-1F633B9439DE}" srcOrd="0" destOrd="0" parTransId="{D534C180-D1D2-457F-A0BD-30C424AC199C}" sibTransId="{60EFAD11-1C55-47FF-AAF6-78D540A6A053}"/>
    <dgm:cxn modelId="{6F7BB340-A946-45A6-AA28-8C056C9D8F7B}" type="presOf" srcId="{AE0E4D75-1BE7-47DE-870A-95766AC42971}" destId="{2F3FE82E-A472-41AC-A4C9-40A33A109E6C}" srcOrd="0" destOrd="0" presId="urn:microsoft.com/office/officeart/2011/layout/RadialPictureList"/>
    <dgm:cxn modelId="{7A55A14A-D871-4AA2-BD61-C03E80945C7F}" type="presOf" srcId="{5C701B96-0397-420D-B2A3-42255AB05AE4}" destId="{09320726-CBE1-4312-86F9-9973E683A059}" srcOrd="0" destOrd="0" presId="urn:microsoft.com/office/officeart/2011/layout/RadialPictureList"/>
    <dgm:cxn modelId="{5993DFB0-169E-4ABB-B10E-061835F36D70}" srcId="{59FA9F5F-5D61-4E58-BCA5-1F633B9439DE}" destId="{E75133D0-6BE0-47EE-A9C1-1D66AB54B159}" srcOrd="1" destOrd="0" parTransId="{452B0A67-67CB-4D1C-9931-7CA60F933694}" sibTransId="{042904A3-C66F-47B9-B723-68A7EA50E0ED}"/>
    <dgm:cxn modelId="{0DEA24A8-0C87-4EE0-879A-39E385C3A6CD}" srcId="{59FA9F5F-5D61-4E58-BCA5-1F633B9439DE}" destId="{17194484-9E99-4394-84BA-CDD6D3ACF467}" srcOrd="2" destOrd="0" parTransId="{A9A03F81-BEFB-4A31-92A3-2CF3C5DBD680}" sibTransId="{490C96F0-C8D5-40AC-AA12-31592E19A98A}"/>
    <dgm:cxn modelId="{37F861B5-B79B-412E-B728-6350F9E39FFC}" type="presParOf" srcId="{09320726-CBE1-4312-86F9-9973E683A059}" destId="{A799CA23-3A6F-48C3-BDFB-698C009209A7}" srcOrd="0" destOrd="0" presId="urn:microsoft.com/office/officeart/2011/layout/RadialPictureList"/>
    <dgm:cxn modelId="{74FC1E53-5DD2-4089-A76D-E5A320BA3EA5}" type="presParOf" srcId="{09320726-CBE1-4312-86F9-9973E683A059}" destId="{35C46A49-7346-47C9-936E-C11F753C4414}" srcOrd="1" destOrd="0" presId="urn:microsoft.com/office/officeart/2011/layout/RadialPictureList"/>
    <dgm:cxn modelId="{EED7F606-3E84-42CD-B81C-8EF58F77D820}" type="presParOf" srcId="{09320726-CBE1-4312-86F9-9973E683A059}" destId="{B0D9371F-21A8-4702-8529-BD43B25DD51C}" srcOrd="2" destOrd="0" presId="urn:microsoft.com/office/officeart/2011/layout/RadialPictureList"/>
    <dgm:cxn modelId="{CB769BB3-E252-47ED-942C-0A1846161890}" type="presParOf" srcId="{09320726-CBE1-4312-86F9-9973E683A059}" destId="{2F3FE82E-A472-41AC-A4C9-40A33A109E6C}" srcOrd="3" destOrd="0" presId="urn:microsoft.com/office/officeart/2011/layout/RadialPictureList"/>
    <dgm:cxn modelId="{4BAA808A-996B-4F03-8FE0-B33501648DA1}" type="presParOf" srcId="{09320726-CBE1-4312-86F9-9973E683A059}" destId="{F9273D8B-1853-4375-AB52-5D7B53967546}" srcOrd="4" destOrd="0" presId="urn:microsoft.com/office/officeart/2011/layout/RadialPictureList"/>
    <dgm:cxn modelId="{5214A95C-4F6A-41CC-B1B4-0F1B16EF660B}" type="presParOf" srcId="{F9273D8B-1853-4375-AB52-5D7B53967546}" destId="{EC8C8196-30EC-4B6F-B622-25057D574B07}" srcOrd="0" destOrd="0" presId="urn:microsoft.com/office/officeart/2011/layout/RadialPictureList"/>
    <dgm:cxn modelId="{BB1DAF2A-8428-44E8-B588-EED403AA80F8}" type="presParOf" srcId="{09320726-CBE1-4312-86F9-9973E683A059}" destId="{83620124-3198-467E-BDD8-F498589F4F3B}" srcOrd="5" destOrd="0" presId="urn:microsoft.com/office/officeart/2011/layout/RadialPictureList"/>
    <dgm:cxn modelId="{04BA0496-ADCC-48A4-8105-9743A748FB4A}" type="presParOf" srcId="{09320726-CBE1-4312-86F9-9973E683A059}" destId="{3445F7D4-9C1A-4967-8DFF-C3FC43BCEA71}" srcOrd="6" destOrd="0" presId="urn:microsoft.com/office/officeart/2011/layout/RadialPictureList"/>
    <dgm:cxn modelId="{98AA72D5-D30F-4602-ADCC-7A148EE73427}" type="presParOf" srcId="{3445F7D4-9C1A-4967-8DFF-C3FC43BCEA71}" destId="{469646B2-2C16-4A82-A22D-7424A7DD5FBA}" srcOrd="0" destOrd="0" presId="urn:microsoft.com/office/officeart/2011/layout/RadialPictureList"/>
    <dgm:cxn modelId="{DB89AC25-4475-4636-B3D6-0D847A983DCB}" type="presParOf" srcId="{09320726-CBE1-4312-86F9-9973E683A059}" destId="{4B428005-A9B6-43F8-9D58-ABBC13685C48}" srcOrd="7" destOrd="0" presId="urn:microsoft.com/office/officeart/2011/layout/RadialPictureList"/>
  </dgm:cxnLst>
  <dgm:bg/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99CA23-3A6F-48C3-BDFB-698C009209A7}">
      <dsp:nvSpPr>
        <dsp:cNvPr id="0" name=""/>
        <dsp:cNvSpPr/>
      </dsp:nvSpPr>
      <dsp:spPr>
        <a:xfrm>
          <a:off x="2563107" y="1371498"/>
          <a:ext cx="2508106" cy="2508230"/>
        </a:xfrm>
        <a:prstGeom prst="ellipse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chemeClr val="bg1"/>
            </a:solidFill>
          </a:endParaRPr>
        </a:p>
      </dsp:txBody>
      <dsp:txXfrm>
        <a:off x="2563107" y="1371498"/>
        <a:ext cx="2508106" cy="2508230"/>
      </dsp:txXfrm>
    </dsp:sp>
    <dsp:sp modelId="{35C46A49-7346-47C9-936E-C11F753C4414}">
      <dsp:nvSpPr>
        <dsp:cNvPr id="0" name=""/>
        <dsp:cNvSpPr/>
      </dsp:nvSpPr>
      <dsp:spPr>
        <a:xfrm>
          <a:off x="1359076" y="0"/>
          <a:ext cx="5055929" cy="527050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D9371F-21A8-4702-8529-BD43B25DD51C}">
      <dsp:nvSpPr>
        <dsp:cNvPr id="0" name=""/>
        <dsp:cNvSpPr/>
      </dsp:nvSpPr>
      <dsp:spPr>
        <a:xfrm>
          <a:off x="5081894" y="444303"/>
          <a:ext cx="1343601" cy="1343977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F3FE82E-A472-41AC-A4C9-40A33A109E6C}">
      <dsp:nvSpPr>
        <dsp:cNvPr id="0" name=""/>
        <dsp:cNvSpPr/>
      </dsp:nvSpPr>
      <dsp:spPr>
        <a:xfrm>
          <a:off x="6815899" y="456949"/>
          <a:ext cx="4614101" cy="130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89535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kern="1200" dirty="0">
              <a:solidFill>
                <a:schemeClr val="tx1"/>
              </a:solidFill>
            </a:rPr>
            <a:t>Background</a:t>
          </a:r>
        </a:p>
      </dsp:txBody>
      <dsp:txXfrm>
        <a:off x="6815899" y="456949"/>
        <a:ext cx="4614101" cy="1300759"/>
      </dsp:txXfrm>
    </dsp:sp>
    <dsp:sp modelId="{EC8C8196-30EC-4B6F-B622-25057D574B07}">
      <dsp:nvSpPr>
        <dsp:cNvPr id="0" name=""/>
        <dsp:cNvSpPr/>
      </dsp:nvSpPr>
      <dsp:spPr>
        <a:xfrm>
          <a:off x="5601201" y="1973275"/>
          <a:ext cx="1343601" cy="1343977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3620124-3198-467E-BDD8-F498589F4F3B}">
      <dsp:nvSpPr>
        <dsp:cNvPr id="0" name=""/>
        <dsp:cNvSpPr/>
      </dsp:nvSpPr>
      <dsp:spPr>
        <a:xfrm>
          <a:off x="7195033" y="1966402"/>
          <a:ext cx="4234967" cy="130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533400" lvl="0" indent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kern="1200" dirty="0">
              <a:solidFill>
                <a:schemeClr val="tx1"/>
              </a:solidFill>
            </a:rPr>
            <a:t>Research </a:t>
          </a:r>
        </a:p>
      </dsp:txBody>
      <dsp:txXfrm>
        <a:off x="7195033" y="1966402"/>
        <a:ext cx="4234967" cy="1300759"/>
      </dsp:txXfrm>
    </dsp:sp>
    <dsp:sp modelId="{469646B2-2C16-4A82-A22D-7424A7DD5FBA}">
      <dsp:nvSpPr>
        <dsp:cNvPr id="0" name=""/>
        <dsp:cNvSpPr/>
      </dsp:nvSpPr>
      <dsp:spPr>
        <a:xfrm>
          <a:off x="5081894" y="3523856"/>
          <a:ext cx="1343601" cy="1343977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B428005-A9B6-43F8-9D58-ABBC13685C48}">
      <dsp:nvSpPr>
        <dsp:cNvPr id="0" name=""/>
        <dsp:cNvSpPr/>
      </dsp:nvSpPr>
      <dsp:spPr>
        <a:xfrm flipH="1">
          <a:off x="6885951" y="3360142"/>
          <a:ext cx="3498910" cy="130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kern="1200" dirty="0">
              <a:solidFill>
                <a:schemeClr val="tx1"/>
              </a:solidFill>
            </a:rPr>
            <a:t>AVA Events</a:t>
          </a:r>
        </a:p>
      </dsp:txBody>
      <dsp:txXfrm flipH="1">
        <a:off x="6885951" y="3360142"/>
        <a:ext cx="3498910" cy="1300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46C63F8-5ECE-4C13-B050-29C5EF1C4332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A60FC0A-99AB-454A-AA63-4CDF156813EB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8B3F01-D81B-4092-9343-8741C2A23EA6}" type="slidenum">
              <a:rPr lang="de-DE" altLang="en-US">
                <a:latin typeface="Arial" charset="0"/>
                <a:ea typeface="ＭＳ Ｐゴシック" pitchFamily="34" charset="-128"/>
              </a:rPr>
              <a:pPr/>
              <a:t>3</a:t>
            </a:fld>
            <a:endParaRPr lang="de-DE" alt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49F3DF-FF99-4F7C-BF65-876323FFBE9F}" type="slidenum">
              <a:rPr lang="de-DE" altLang="en-US">
                <a:latin typeface="Arial" charset="0"/>
                <a:ea typeface="ＭＳ Ｐゴシック" pitchFamily="34" charset="-128"/>
              </a:rPr>
              <a:pPr/>
              <a:t>4</a:t>
            </a:fld>
            <a:endParaRPr lang="de-DE" alt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0FC0A-99AB-454A-AA63-4CDF156813EB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047DA9-D6B1-4E41-81AF-F0D7197B1BD0}" type="slidenum">
              <a:rPr lang="en-GB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CC3BEA-07AA-4208-9068-A0F23413CDCE}" type="slidenum">
              <a:rPr lang="en-GB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D-ShadowLon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43388"/>
            <a:ext cx="67262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D-ShadowShor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4188" y="4243388"/>
            <a:ext cx="23066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ltGray">
          <a:xfrm>
            <a:off x="0" y="2590800"/>
            <a:ext cx="6726238" cy="165893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6834188" y="2590800"/>
            <a:ext cx="2308225" cy="16589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56125" y="5935663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963F9D-885E-468E-8F43-6DC4218DD4F1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5663"/>
            <a:ext cx="40211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2749550"/>
            <a:ext cx="1370013" cy="1357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8427B7D6-768D-4D3A-819D-F96FEDAE24B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4572000"/>
            <a:ext cx="9161463" cy="1676400"/>
            <a:chOff x="0" y="2895600"/>
            <a:chExt cx="9161969" cy="1677035"/>
          </a:xfrm>
        </p:grpSpPr>
        <p:pic>
          <p:nvPicPr>
            <p:cNvPr id="6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9C12D1-F76B-4E87-86EC-FA68DBAFD815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538" y="4711700"/>
            <a:ext cx="1149350" cy="1090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56E8971-1B33-471B-A4F0-0B20891EFB4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4572000"/>
            <a:ext cx="9161463" cy="1676400"/>
            <a:chOff x="0" y="2895600"/>
            <a:chExt cx="9161969" cy="1677035"/>
          </a:xfrm>
        </p:grpSpPr>
        <p:pic>
          <p:nvPicPr>
            <p:cNvPr id="6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CAD4D4-2936-437B-A3D8-766B2CD6DC0B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538" y="4711700"/>
            <a:ext cx="1149350" cy="1090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A30C34E-DFBC-48EB-A149-CB9DE506D56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4572000"/>
            <a:ext cx="9161463" cy="1676400"/>
            <a:chOff x="0" y="2895600"/>
            <a:chExt cx="9161969" cy="1677035"/>
          </a:xfrm>
        </p:grpSpPr>
        <p:pic>
          <p:nvPicPr>
            <p:cNvPr id="6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" name="TextBox 9"/>
          <p:cNvSpPr txBox="1"/>
          <p:nvPr/>
        </p:nvSpPr>
        <p:spPr>
          <a:xfrm>
            <a:off x="271463" y="747713"/>
            <a:ext cx="5334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7200" dirty="0">
                <a:effectLst/>
                <a:latin typeface="+mn-lt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7538" y="299878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72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B21240-3CC2-4605-874C-FE2BFFCFA2BA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7856538" y="4710113"/>
            <a:ext cx="1149350" cy="10906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CBA2F4D-8E48-4D3B-9A60-089BA34CDED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4572000"/>
            <a:ext cx="9161463" cy="1676400"/>
            <a:chOff x="0" y="2895600"/>
            <a:chExt cx="9161969" cy="1677035"/>
          </a:xfrm>
        </p:grpSpPr>
        <p:pic>
          <p:nvPicPr>
            <p:cNvPr id="6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F62BED-D7D0-45D3-AA01-E65F264AC3DE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538" y="4710113"/>
            <a:ext cx="1149350" cy="10906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D5584FD1-733A-4610-BA8B-628F962142A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14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040E85-071E-4740-BBE4-C4A8B7C384B9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20"/>
          </p:nvPr>
        </p:nvSpPr>
        <p:spPr>
          <a:xfrm>
            <a:off x="7848600" y="752475"/>
            <a:ext cx="1157288" cy="1092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AB1BF6F-3165-461E-B4B3-B145BEB74D9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13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D8A873-0CE6-47B3-B11C-7CEDD406828F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25"/>
          </p:nvPr>
        </p:nvSpPr>
        <p:spPr>
          <a:xfrm>
            <a:off x="7848600" y="752475"/>
            <a:ext cx="1157288" cy="1092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9703705-ECE2-4548-A6FD-81479E19AA0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5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C6E71C-17E9-462A-8B23-3C0BB99BC98C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752475"/>
            <a:ext cx="1157288" cy="1092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2ED27F6-16E8-4CEC-98B1-62E0DCEBFE9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 rot="5400000">
            <a:off x="4575175" y="2747963"/>
            <a:ext cx="6862763" cy="1366837"/>
            <a:chOff x="2281445" y="609600"/>
            <a:chExt cx="6862555" cy="1368199"/>
          </a:xfrm>
        </p:grpSpPr>
        <p:sp>
          <p:nvSpPr>
            <p:cNvPr id="5" name="Rectangle 4"/>
            <p:cNvSpPr/>
            <p:nvPr/>
          </p:nvSpPr>
          <p:spPr bwMode="ltGray">
            <a:xfrm>
              <a:off x="2281445" y="609600"/>
              <a:ext cx="5286215" cy="1368199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7710530" y="609600"/>
              <a:ext cx="1433470" cy="1368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200" y="5935663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0AB22D-4439-46D5-8037-EEFEFF7E890E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588" y="5935663"/>
            <a:ext cx="45196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088" y="5432425"/>
            <a:ext cx="1149350" cy="1273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fld id="{7BE53C02-5707-425D-92C5-E1CBEB53B62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338138"/>
            <a:ext cx="9161463" cy="1139825"/>
            <a:chOff x="0" y="2759061"/>
            <a:chExt cx="9161969" cy="1813574"/>
          </a:xfrm>
        </p:grpSpPr>
        <p:pic>
          <p:nvPicPr>
            <p:cNvPr id="5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ltGray">
            <a:xfrm>
              <a:off x="0" y="2759061"/>
              <a:ext cx="7566443" cy="1369021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77462"/>
            <a:ext cx="8454968" cy="4942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2728913"/>
            <a:ext cx="9161463" cy="1676400"/>
            <a:chOff x="0" y="2895600"/>
            <a:chExt cx="9161969" cy="1677035"/>
          </a:xfrm>
        </p:grpSpPr>
        <p:pic>
          <p:nvPicPr>
            <p:cNvPr id="5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750" y="5935663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140868-E238-486D-B2C9-721EE9BF9E34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538" y="2870200"/>
            <a:ext cx="1149350" cy="1090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454E7AA-43BD-4998-976E-E6F79CAD569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6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229FF9-E094-4CFB-A938-18897BB4D00B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48600" y="752475"/>
            <a:ext cx="1157288" cy="1092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573A35E-5FF9-4559-AD41-BF1DA4801E8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8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560055-154E-475A-BBBA-E8E7F999F25A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48600" y="752475"/>
            <a:ext cx="1157288" cy="1092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85349562-CFAE-4A9B-9E55-12A913861D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4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99024E-A8C7-4F69-B873-80D5DB671620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48600" y="752475"/>
            <a:ext cx="1157288" cy="1092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8BA8180E-C67A-4126-B9C6-CE90CCF949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D-ShadowShort.png"/>
          <p:cNvPicPr>
            <a:picLocks noChangeAspect="1"/>
          </p:cNvPicPr>
          <p:nvPr/>
        </p:nvPicPr>
        <p:blipFill>
          <a:blip r:embed="rId2" cstate="print"/>
          <a:srcRect r="9871"/>
          <a:stretch>
            <a:fillRect/>
          </a:stretch>
        </p:blipFill>
        <p:spPr bwMode="auto">
          <a:xfrm>
            <a:off x="7716838" y="1973263"/>
            <a:ext cx="1444625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710488" y="609600"/>
            <a:ext cx="1433512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7BC8C6-6CA9-449A-B278-55A58BB12CAC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48600" y="752475"/>
            <a:ext cx="1157288" cy="1092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1094157-B9ED-4236-B11A-6BB92690E8F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6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67E7DB-3DC8-4438-ADA2-DEBB0B2E9181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48600" y="752475"/>
            <a:ext cx="1157288" cy="1092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DD91960B-174D-4C30-9271-5E77E4D46A0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6" name="Picture 9" descr="HD-ShadowLong.png"/>
            <p:cNvPicPr>
              <a:picLocks noChangeAspect="1"/>
            </p:cNvPicPr>
            <p:nvPr/>
          </p:nvPicPr>
          <p:blipFill>
            <a:blip r:embed="rId2" cstate="print"/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HD-ShadowShort.png"/>
            <p:cNvPicPr>
              <a:picLocks noChangeAspect="1"/>
            </p:cNvPicPr>
            <p:nvPr/>
          </p:nvPicPr>
          <p:blipFill>
            <a:blip r:embed="rId3" cstate="print"/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5ABB6C-1DE8-438C-9CF7-E8A124C0B545}" type="datetimeFigureOut">
              <a:rPr lang="en-GB"/>
              <a:pPr>
                <a:defRPr/>
              </a:pPr>
              <a:t>16/09/2016</a:t>
            </a:fld>
            <a:endParaRPr lang="en-GB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48600" y="752475"/>
            <a:ext cx="1157288" cy="1092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34AC50D-95B1-4FAA-9201-20B30556E32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8925"/>
            </a:gs>
            <a:gs pos="50000">
              <a:srgbClr val="D54209"/>
            </a:gs>
            <a:gs pos="100000">
              <a:srgbClr val="8D0000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33400" y="244475"/>
            <a:ext cx="68961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1457325"/>
            <a:ext cx="8455025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8813" y="59356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Dr Lee Devlin, Liverpool/CI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5663"/>
            <a:ext cx="4833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SPARC Workshop, Poland – September 2016</a:t>
            </a:r>
          </a:p>
        </p:txBody>
      </p:sp>
      <p:pic>
        <p:nvPicPr>
          <p:cNvPr id="1031" name="Picture 12" descr="AVA logo.eps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737475" y="422275"/>
            <a:ext cx="11557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verpool.ac.uk/physic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wm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23.jpe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/>
          </p:nvPr>
        </p:nvSpPr>
        <p:spPr>
          <a:xfrm>
            <a:off x="509588" y="2733675"/>
            <a:ext cx="6070600" cy="1373188"/>
          </a:xfrm>
        </p:spPr>
        <p:txBody>
          <a:bodyPr/>
          <a:lstStyle/>
          <a:p>
            <a:endParaRPr lang="en-GB" smtClean="0"/>
          </a:p>
        </p:txBody>
      </p:sp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>
          <a:xfrm>
            <a:off x="509588" y="4394200"/>
            <a:ext cx="6108700" cy="1117600"/>
          </a:xfrm>
        </p:spPr>
        <p:txBody>
          <a:bodyPr/>
          <a:lstStyle/>
          <a:p>
            <a:endParaRPr lang="en-GB" smtClean="0"/>
          </a:p>
        </p:txBody>
      </p:sp>
      <p:pic>
        <p:nvPicPr>
          <p:cNvPr id="20484" name="Picture 11" descr="swirl_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16813" cy="720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038" y="4876800"/>
            <a:ext cx="7424737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431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cap="all" spc="-230" dirty="0">
                <a:solidFill>
                  <a:srgbClr val="FF652C"/>
                </a:solidFill>
                <a:latin typeface="Arial"/>
                <a:ea typeface="ＭＳ Ｐゴシック" charset="0"/>
                <a:cs typeface="Arial"/>
              </a:rPr>
              <a:t>Accelerators </a:t>
            </a:r>
          </a:p>
          <a:p>
            <a:pPr defTabSz="10431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cap="all" spc="-23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Validating </a:t>
            </a:r>
          </a:p>
          <a:p>
            <a:pPr defTabSz="10431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cap="all" spc="-23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Antimatter</a:t>
            </a:r>
            <a:r>
              <a:rPr lang="en-US" sz="3000" b="1" cap="all" spc="-230" dirty="0">
                <a:latin typeface="Arial"/>
                <a:ea typeface="ＭＳ Ｐゴシック" charset="0"/>
                <a:cs typeface="Arial"/>
              </a:rPr>
              <a:t> </a:t>
            </a:r>
          </a:p>
          <a:p>
            <a:pPr defTabSz="10431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cap="all" spc="-230" dirty="0">
                <a:solidFill>
                  <a:schemeClr val="bg1">
                    <a:lumMod val="50000"/>
                    <a:lumOff val="50000"/>
                  </a:schemeClr>
                </a:solidFill>
                <a:latin typeface="Arial"/>
                <a:ea typeface="ＭＳ Ｐゴシック" charset="0"/>
                <a:cs typeface="Arial"/>
              </a:rPr>
              <a:t>physics</a:t>
            </a:r>
            <a:endParaRPr lang="en-US" sz="3000" b="1" cap="all" spc="-230" dirty="0">
              <a:solidFill>
                <a:schemeClr val="bg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5600" y="6078538"/>
            <a:ext cx="2058988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 Lee Devlin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</a:rPr>
              <a:t>University of Liverpool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</a:rPr>
              <a:t>Cockcroft Institute, UK</a:t>
            </a:r>
          </a:p>
        </p:txBody>
      </p:sp>
      <p:pic>
        <p:nvPicPr>
          <p:cNvPr id="20487" name="Picture 6" descr="LVP_UNI_LOGO_CMY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0" y="6419850"/>
            <a:ext cx="12477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9" descr="QUAS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5100" y="2984500"/>
            <a:ext cx="110807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ctrTitle"/>
          </p:nvPr>
        </p:nvSpPr>
        <p:spPr>
          <a:xfrm>
            <a:off x="509588" y="2733675"/>
            <a:ext cx="6070600" cy="1373188"/>
          </a:xfrm>
        </p:spPr>
        <p:txBody>
          <a:bodyPr/>
          <a:lstStyle/>
          <a:p>
            <a:endParaRPr lang="en-GB" smtClean="0"/>
          </a:p>
        </p:txBody>
      </p:sp>
      <p:sp>
        <p:nvSpPr>
          <p:cNvPr id="33795" name="Subtitle 2"/>
          <p:cNvSpPr>
            <a:spLocks noGrp="1"/>
          </p:cNvSpPr>
          <p:nvPr>
            <p:ph type="subTitle" idx="1"/>
          </p:nvPr>
        </p:nvSpPr>
        <p:spPr>
          <a:xfrm>
            <a:off x="509588" y="4394200"/>
            <a:ext cx="6108700" cy="1117600"/>
          </a:xfrm>
        </p:spPr>
        <p:txBody>
          <a:bodyPr/>
          <a:lstStyle/>
          <a:p>
            <a:endParaRPr lang="en-GB" smtClean="0"/>
          </a:p>
        </p:txBody>
      </p:sp>
      <p:pic>
        <p:nvPicPr>
          <p:cNvPr id="33796" name="Picture 11" descr="swirl_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16813" cy="720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038" y="4876800"/>
            <a:ext cx="7424737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431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cap="all" spc="-230" dirty="0">
                <a:solidFill>
                  <a:srgbClr val="FF652C"/>
                </a:solidFill>
                <a:latin typeface="Arial"/>
                <a:ea typeface="ＭＳ Ｐゴシック" charset="0"/>
                <a:cs typeface="Arial"/>
              </a:rPr>
              <a:t>Accelerators </a:t>
            </a:r>
          </a:p>
          <a:p>
            <a:pPr defTabSz="10431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cap="all" spc="-23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Validating </a:t>
            </a:r>
          </a:p>
          <a:p>
            <a:pPr defTabSz="10431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cap="all" spc="-23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Antimatter</a:t>
            </a:r>
            <a:r>
              <a:rPr lang="en-US" sz="3000" b="1" cap="all" spc="-230" dirty="0">
                <a:latin typeface="Arial"/>
                <a:ea typeface="ＭＳ Ｐゴシック" charset="0"/>
                <a:cs typeface="Arial"/>
              </a:rPr>
              <a:t> </a:t>
            </a:r>
          </a:p>
          <a:p>
            <a:pPr defTabSz="10431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cap="all" spc="-230" dirty="0">
                <a:solidFill>
                  <a:schemeClr val="bg1">
                    <a:lumMod val="50000"/>
                    <a:lumOff val="50000"/>
                  </a:schemeClr>
                </a:solidFill>
                <a:latin typeface="Arial"/>
                <a:ea typeface="ＭＳ Ｐゴシック" charset="0"/>
                <a:cs typeface="Arial"/>
              </a:rPr>
              <a:t>physics</a:t>
            </a:r>
            <a:endParaRPr lang="en-US" sz="3000" b="1" cap="all" spc="-230" dirty="0">
              <a:solidFill>
                <a:schemeClr val="bg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438" y="6440488"/>
            <a:ext cx="20256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  <a:latin typeface="+mn-lt"/>
              </a:rPr>
              <a:t>Research and Training</a:t>
            </a:r>
            <a:endParaRPr lang="en-GB" sz="1400" b="1" dirty="0">
              <a:solidFill>
                <a:schemeClr val="bg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33799" name="Picture 6" descr="LVP_UNI_LOGO_CMY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0" y="6419850"/>
            <a:ext cx="12477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9" descr="QUAS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5100" y="2984500"/>
            <a:ext cx="110807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Antimatter Facilities</a:t>
            </a:r>
            <a:endParaRPr lang="en-GB" alt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2022475" y="1839913"/>
            <a:ext cx="7121525" cy="4941887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DE" altLang="en-US" sz="2800" dirty="0" smtClean="0"/>
              <a:t>Better facility design</a:t>
            </a:r>
          </a:p>
          <a:p>
            <a:pPr>
              <a:buFont typeface="Wingdings" pitchFamily="2" charset="2"/>
              <a:buChar char="§"/>
            </a:pPr>
            <a:r>
              <a:rPr lang="de-DE" altLang="en-US" sz="2800" dirty="0" smtClean="0"/>
              <a:t>New beam handling techniques</a:t>
            </a:r>
          </a:p>
          <a:p>
            <a:pPr>
              <a:buFont typeface="Wingdings" pitchFamily="2" charset="2"/>
              <a:buChar char="§"/>
            </a:pPr>
            <a:endParaRPr lang="de-DE" altLang="en-US" sz="4000" dirty="0" smtClean="0"/>
          </a:p>
          <a:p>
            <a:pPr>
              <a:buFont typeface="Wingdings" pitchFamily="2" charset="2"/>
              <a:buChar char="§"/>
            </a:pPr>
            <a:r>
              <a:rPr lang="de-DE" altLang="en-US" sz="2800" dirty="0" smtClean="0"/>
              <a:t>Online diagnostics</a:t>
            </a:r>
          </a:p>
          <a:p>
            <a:pPr>
              <a:buFont typeface="Wingdings" pitchFamily="2" charset="2"/>
              <a:buChar char="§"/>
            </a:pPr>
            <a:r>
              <a:rPr lang="de-DE" altLang="en-US" sz="2800" dirty="0" smtClean="0"/>
              <a:t>Improved detectors</a:t>
            </a:r>
          </a:p>
          <a:p>
            <a:pPr>
              <a:buFont typeface="Wingdings" pitchFamily="2" charset="2"/>
              <a:buChar char="§"/>
            </a:pPr>
            <a:endParaRPr lang="de-DE" altLang="en-US" sz="2800" dirty="0" smtClean="0"/>
          </a:p>
          <a:p>
            <a:pPr>
              <a:buFont typeface="Wingdings" pitchFamily="2" charset="2"/>
              <a:buChar char="§"/>
            </a:pPr>
            <a:r>
              <a:rPr lang="de-DE" altLang="en-US" sz="2800" dirty="0" smtClean="0"/>
              <a:t>Experiments: Novel cooling schemes</a:t>
            </a:r>
          </a:p>
          <a:p>
            <a:pPr>
              <a:buFont typeface="Wingdings" pitchFamily="2" charset="2"/>
              <a:buChar char="§"/>
            </a:pPr>
            <a:r>
              <a:rPr lang="de-DE" altLang="en-US" sz="2800" dirty="0" smtClean="0"/>
              <a:t>Spectroscopy on antihydrogen.</a:t>
            </a:r>
            <a:endParaRPr lang="en-GB" altLang="en-US" sz="2800" dirty="0" smtClean="0"/>
          </a:p>
        </p:txBody>
      </p:sp>
      <p:pic>
        <p:nvPicPr>
          <p:cNvPr id="34820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1690688"/>
            <a:ext cx="146685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AVA Events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533400" y="1477963"/>
            <a:ext cx="8455025" cy="4941887"/>
          </a:xfrm>
        </p:spPr>
        <p:txBody>
          <a:bodyPr/>
          <a:lstStyle/>
          <a:p>
            <a:r>
              <a:rPr lang="de-DE" altLang="en-US" smtClean="0">
                <a:solidFill>
                  <a:schemeClr val="bg1"/>
                </a:solidFill>
              </a:rPr>
              <a:t>International Schools </a:t>
            </a:r>
            <a:r>
              <a:rPr lang="de-DE" altLang="en-US" smtClean="0"/>
              <a:t>on Antimatter Physics and Fundamental Symmetries;</a:t>
            </a:r>
          </a:p>
          <a:p>
            <a:r>
              <a:rPr lang="de-DE" altLang="en-US" smtClean="0">
                <a:solidFill>
                  <a:schemeClr val="bg1"/>
                </a:solidFill>
              </a:rPr>
              <a:t>Topical Workshops </a:t>
            </a:r>
            <a:r>
              <a:rPr lang="de-DE" altLang="en-US" smtClean="0"/>
              <a:t>on focused research topics – always across the different project Work Packages;</a:t>
            </a:r>
          </a:p>
          <a:p>
            <a:r>
              <a:rPr lang="de-DE" altLang="en-US" smtClean="0"/>
              <a:t>Final </a:t>
            </a:r>
            <a:r>
              <a:rPr lang="de-DE" altLang="en-US" smtClean="0">
                <a:solidFill>
                  <a:schemeClr val="bg1"/>
                </a:solidFill>
              </a:rPr>
              <a:t>Conference </a:t>
            </a:r>
            <a:r>
              <a:rPr lang="de-DE" altLang="en-US" smtClean="0"/>
              <a:t>and </a:t>
            </a:r>
            <a:r>
              <a:rPr lang="de-DE" altLang="en-US" smtClean="0">
                <a:solidFill>
                  <a:schemeClr val="bg1"/>
                </a:solidFill>
              </a:rPr>
              <a:t>Outreach Symposium </a:t>
            </a:r>
            <a:r>
              <a:rPr lang="de-DE" altLang="en-US" smtClean="0"/>
              <a:t>to present project results.</a:t>
            </a:r>
          </a:p>
          <a:p>
            <a:r>
              <a:rPr lang="de-DE" altLang="en-US" smtClean="0">
                <a:solidFill>
                  <a:schemeClr val="bg1"/>
                </a:solidFill>
              </a:rPr>
              <a:t>Events are open to all Fellows and wider community !</a:t>
            </a:r>
            <a:endParaRPr lang="en-GB" altLang="en-US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602" y="4714265"/>
            <a:ext cx="3793317" cy="185783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1" y="4841269"/>
            <a:ext cx="1495143" cy="160382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6" descr="https://www.liverpool.ac.uk/media/livacuk/quasargroup/images/events/Symp2015audience2-450x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27" y="4841269"/>
            <a:ext cx="2356332" cy="157088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AVA Events - Details</a:t>
            </a:r>
          </a:p>
        </p:txBody>
      </p:sp>
      <p:sp>
        <p:nvSpPr>
          <p:cNvPr id="36868" name="Content Placeholder 2"/>
          <p:cNvSpPr>
            <a:spLocks noGrp="1"/>
          </p:cNvSpPr>
          <p:nvPr>
            <p:ph idx="1"/>
          </p:nvPr>
        </p:nvSpPr>
        <p:spPr>
          <a:xfrm>
            <a:off x="533400" y="4732338"/>
            <a:ext cx="8455025" cy="178276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 smtClean="0"/>
              <a:t>Symposium will be held in June 2019 together with the OMA Project to maximize impact;</a:t>
            </a:r>
          </a:p>
          <a:p>
            <a:pPr>
              <a:buFont typeface="Wingdings" pitchFamily="2" charset="2"/>
              <a:buChar char="§"/>
            </a:pPr>
            <a:r>
              <a:rPr lang="en-GB" smtClean="0"/>
              <a:t>Final conference location will be decided in due time.</a:t>
            </a:r>
          </a:p>
        </p:txBody>
      </p:sp>
      <p:grpSp>
        <p:nvGrpSpPr>
          <p:cNvPr id="36869" name="Group 7"/>
          <p:cNvGrpSpPr>
            <a:grpSpLocks/>
          </p:cNvGrpSpPr>
          <p:nvPr/>
        </p:nvGrpSpPr>
        <p:grpSpPr bwMode="auto">
          <a:xfrm>
            <a:off x="2943225" y="2222500"/>
            <a:ext cx="701675" cy="176213"/>
            <a:chOff x="2943225" y="2222500"/>
            <a:chExt cx="701675" cy="175634"/>
          </a:xfrm>
        </p:grpSpPr>
        <p:sp>
          <p:nvSpPr>
            <p:cNvPr id="7" name="Rectangle 6"/>
            <p:cNvSpPr/>
            <p:nvPr/>
          </p:nvSpPr>
          <p:spPr>
            <a:xfrm>
              <a:off x="2943225" y="2222500"/>
              <a:ext cx="701675" cy="1677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6874" name="Picture 12" descr="AVA logo.eps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17850" y="2224932"/>
              <a:ext cx="316923" cy="173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870" name="Group 8"/>
          <p:cNvGrpSpPr>
            <a:grpSpLocks/>
          </p:cNvGrpSpPr>
          <p:nvPr/>
        </p:nvGrpSpPr>
        <p:grpSpPr bwMode="auto">
          <a:xfrm>
            <a:off x="2971800" y="3438525"/>
            <a:ext cx="701675" cy="176213"/>
            <a:chOff x="2943225" y="2222500"/>
            <a:chExt cx="701675" cy="175634"/>
          </a:xfrm>
        </p:grpSpPr>
        <p:sp>
          <p:nvSpPr>
            <p:cNvPr id="10" name="Rectangle 9"/>
            <p:cNvSpPr/>
            <p:nvPr/>
          </p:nvSpPr>
          <p:spPr>
            <a:xfrm>
              <a:off x="2943225" y="2222500"/>
              <a:ext cx="701675" cy="1677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6872" name="Picture 12" descr="AVA logo.eps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17850" y="2224932"/>
              <a:ext cx="316923" cy="173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11"/>
          <p:cNvSpPr/>
          <p:nvPr/>
        </p:nvSpPr>
        <p:spPr>
          <a:xfrm>
            <a:off x="2514599" y="1524001"/>
            <a:ext cx="3810001" cy="30099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651125" y="1700212"/>
          <a:ext cx="3479800" cy="2695575"/>
        </p:xfrm>
        <a:graphic>
          <a:graphicData uri="http://schemas.openxmlformats.org/drawingml/2006/table">
            <a:tbl>
              <a:tblPr/>
              <a:tblGrid>
                <a:gridCol w="609600"/>
                <a:gridCol w="2870200"/>
              </a:tblGrid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Main Training 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Events 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&amp; Conferences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Complementary skills and media school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HPC Training Week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1st AVA school on Antimatter physics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Detector hands-on training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Hands on beam diagnostics training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TW: Optimization via diagnostics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TW: Diagnostics in acclerators and experiments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TW: Machine-Experiment interface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2nd AVA school 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 </a:t>
                      </a:r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precision 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studies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Advanced researcher skills school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Workshop "Techology transfer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Workshop "Researcher Careers"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Final conference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Project Web Site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77963"/>
            <a:ext cx="8455025" cy="4941887"/>
          </a:xfrm>
        </p:spPr>
        <p:txBody>
          <a:bodyPr/>
          <a:lstStyle/>
          <a:p>
            <a:r>
              <a:rPr lang="de-DE" altLang="en-US" smtClean="0"/>
              <a:t>URL:	(http://www.)ava-project.eu</a:t>
            </a:r>
          </a:p>
          <a:p>
            <a:endParaRPr lang="de-DE" altLang="en-US" smtClean="0"/>
          </a:p>
          <a:p>
            <a:endParaRPr lang="de-DE" altLang="en-US" smtClean="0"/>
          </a:p>
          <a:p>
            <a:endParaRPr lang="de-DE" altLang="en-US" smtClean="0"/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7261225" y="5640388"/>
            <a:ext cx="17272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1400"/>
              <a:t>QUASAR Group + CI</a:t>
            </a:r>
          </a:p>
        </p:txBody>
      </p:sp>
      <p:sp>
        <p:nvSpPr>
          <p:cNvPr id="7" name="Rectangle 6"/>
          <p:cNvSpPr/>
          <p:nvPr/>
        </p:nvSpPr>
        <p:spPr>
          <a:xfrm>
            <a:off x="2424113" y="2095500"/>
            <a:ext cx="630237" cy="2159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7894" name="Picture 4" descr="http://mediad.publicbroadcasting.net/p/klcc/files/styles/medium/public/201503/FB_Twitter_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2475" y="5907088"/>
            <a:ext cx="204152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887538"/>
            <a:ext cx="5886450" cy="48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MIRROR Newsletter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533400" y="1477963"/>
            <a:ext cx="8455025" cy="4941887"/>
          </a:xfrm>
        </p:spPr>
        <p:txBody>
          <a:bodyPr/>
          <a:lstStyle/>
          <a:p>
            <a:r>
              <a:rPr lang="en-GB" smtClean="0"/>
              <a:t>Main communication channel of the FLAIR collaboration</a:t>
            </a:r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534988" y="2916238"/>
            <a:ext cx="8609012" cy="1439862"/>
            <a:chOff x="497906" y="4365104"/>
            <a:chExt cx="8608301" cy="1440160"/>
          </a:xfrm>
        </p:grpSpPr>
        <p:pic>
          <p:nvPicPr>
            <p:cNvPr id="38917" name="Picture 4" descr="http://nebula.wsimg.com/1ed38b45bd4e04f09c7b5804a1ae38b6?AccessKeyId=F5915100B356825820EA&amp;disposition=0&amp;alloworigin=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7906" y="4365104"/>
              <a:ext cx="2633934" cy="1367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Rectangle 5"/>
            <p:cNvSpPr>
              <a:spLocks noChangeArrowheads="1"/>
            </p:cNvSpPr>
            <p:nvPr/>
          </p:nvSpPr>
          <p:spPr bwMode="auto">
            <a:xfrm>
              <a:off x="2987824" y="4420269"/>
              <a:ext cx="6118383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GB" sz="2800">
                  <a:solidFill>
                    <a:schemeClr val="bg1"/>
                  </a:solidFill>
                </a:rPr>
                <a:t>Quarterly newsletter </a:t>
              </a:r>
              <a:r>
                <a:rPr lang="en-GB" sz="2800"/>
                <a:t>for the antimatter research community</a:t>
              </a:r>
            </a:p>
            <a:p>
              <a:pPr algn="ctr" eaLnBrk="1" hangingPunct="1"/>
              <a:r>
                <a:rPr lang="en-GB" sz="2800" b="1">
                  <a:solidFill>
                    <a:schemeClr val="bg1"/>
                  </a:solidFill>
                </a:rPr>
                <a:t>www.flairatfair.eu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Position Vacancies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825" y="1574800"/>
            <a:ext cx="4546600" cy="5327650"/>
          </a:xfrm>
        </p:spPr>
        <p:txBody>
          <a:bodyPr rtlCol="0">
            <a:normAutofit/>
          </a:bodyPr>
          <a:lstStyle/>
          <a:p>
            <a:pPr fontAlgn="auto">
              <a:spcAft>
                <a:spcPts val="2000"/>
              </a:spcAft>
              <a:buFont typeface="Wingdings" panose="05000000000000000000" pitchFamily="2" charset="2"/>
              <a:buChar char="§"/>
              <a:defRPr/>
            </a:pPr>
            <a:r>
              <a:rPr lang="en-GB" dirty="0"/>
              <a:t>15 Fellowships on offer for start spring / summer 2017;</a:t>
            </a:r>
          </a:p>
          <a:p>
            <a:pPr fontAlgn="auto">
              <a:spcAft>
                <a:spcPts val="2000"/>
              </a:spcAft>
              <a:buFont typeface="Wingdings" panose="05000000000000000000" pitchFamily="2" charset="2"/>
              <a:buChar char="§"/>
              <a:defRPr/>
            </a:pPr>
            <a:r>
              <a:rPr lang="en-GB" dirty="0"/>
              <a:t>R&amp;D projects across the 3 AVA Work Packages;</a:t>
            </a:r>
          </a:p>
          <a:p>
            <a:pPr fontAlgn="auto">
              <a:spcAft>
                <a:spcPts val="2000"/>
              </a:spcAft>
              <a:buFont typeface="Wingdings" panose="05000000000000000000" pitchFamily="2" charset="2"/>
              <a:buChar char="§"/>
              <a:defRPr/>
            </a:pPr>
            <a:r>
              <a:rPr lang="en-GB" dirty="0"/>
              <a:t>International training program</a:t>
            </a:r>
          </a:p>
          <a:p>
            <a:pPr fontAlgn="auto">
              <a:spcAft>
                <a:spcPts val="2000"/>
              </a:spcAft>
              <a:buFont typeface="Wingdings" panose="05000000000000000000" pitchFamily="2" charset="2"/>
              <a:buChar char="§"/>
              <a:defRPr/>
            </a:pPr>
            <a:r>
              <a:rPr lang="en-GB" dirty="0"/>
              <a:t>Excellent salaries will be offered.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3000" b="1" dirty="0">
                <a:solidFill>
                  <a:schemeClr val="bg1"/>
                </a:solidFill>
              </a:rPr>
              <a:t>www.ava-project.eu</a:t>
            </a:r>
          </a:p>
        </p:txBody>
      </p:sp>
      <p:pic>
        <p:nvPicPr>
          <p:cNvPr id="39940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950" y="1325563"/>
            <a:ext cx="3743325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77963"/>
            <a:ext cx="8455025" cy="49418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dirty="0"/>
              <a:t>A major European initiative in antimatter research and accelerator science will start in January 2017;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GB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dirty="0"/>
              <a:t>Three work packages address many of the most important open challenges;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GB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dirty="0"/>
              <a:t>There are many opportunities for getting involved.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457200" lvl="1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3000" b="1" dirty="0"/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3000" b="1" dirty="0"/>
              <a:t>Spread the word – participate – benefit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Contact and Further Details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342900" y="2459038"/>
            <a:ext cx="8455025" cy="4941887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GB" smtClean="0"/>
              <a:t>Prof. Dr. Carsten P. Welsch</a:t>
            </a:r>
          </a:p>
          <a:p>
            <a:pPr marL="0" indent="0" algn="ctr">
              <a:buFont typeface="Arial" charset="0"/>
              <a:buNone/>
            </a:pPr>
            <a:r>
              <a:rPr lang="en-GB" i="1" smtClean="0">
                <a:solidFill>
                  <a:schemeClr val="bg1"/>
                </a:solidFill>
              </a:rPr>
              <a:t>AVA Coordinator</a:t>
            </a:r>
          </a:p>
          <a:p>
            <a:pPr marL="0" indent="0" algn="ctr">
              <a:buFont typeface="Arial" charset="0"/>
              <a:buNone/>
            </a:pPr>
            <a:r>
              <a:rPr lang="en-GB" smtClean="0"/>
              <a:t>Department of Physics</a:t>
            </a:r>
          </a:p>
          <a:p>
            <a:pPr marL="0" indent="0" algn="ctr">
              <a:buFont typeface="Arial" charset="0"/>
              <a:buNone/>
            </a:pPr>
            <a:r>
              <a:rPr lang="en-GB" smtClean="0"/>
              <a:t>University of Liverpool</a:t>
            </a:r>
          </a:p>
          <a:p>
            <a:pPr marL="0" indent="0" algn="ctr">
              <a:buFont typeface="Arial" charset="0"/>
              <a:buNone/>
            </a:pPr>
            <a:r>
              <a:rPr lang="en-GB" smtClean="0">
                <a:hlinkClick r:id="rId2"/>
              </a:rPr>
              <a:t>www.liverpool.ac.uk/physics</a:t>
            </a:r>
            <a:endParaRPr lang="en-GB" smtClean="0"/>
          </a:p>
          <a:p>
            <a:pPr marL="0" indent="0" algn="ctr">
              <a:buFont typeface="Arial" charset="0"/>
              <a:buNone/>
            </a:pPr>
            <a:r>
              <a:rPr lang="en-GB" smtClean="0"/>
              <a:t>c.p.Welsch@liverpool.ac.uk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Overview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-2084141" y="1325210"/>
          <a:ext cx="11430001" cy="527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508" name="Oval 5"/>
          <p:cNvSpPr>
            <a:spLocks noChangeArrowheads="1"/>
          </p:cNvSpPr>
          <p:nvPr/>
        </p:nvSpPr>
        <p:spPr bwMode="auto">
          <a:xfrm>
            <a:off x="715963" y="2933700"/>
            <a:ext cx="2017712" cy="2016125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defTabSz="914400"/>
            <a:endParaRPr lang="en-GB" sz="2400"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21509" name="Picture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0450" y="3605213"/>
            <a:ext cx="1328738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Accelerator Physics Group</a:t>
            </a:r>
          </a:p>
        </p:txBody>
      </p:sp>
      <p:sp>
        <p:nvSpPr>
          <p:cNvPr id="22531" name="Content Placeholder 1"/>
          <p:cNvSpPr>
            <a:spLocks noGrp="1"/>
          </p:cNvSpPr>
          <p:nvPr>
            <p:ph idx="1"/>
          </p:nvPr>
        </p:nvSpPr>
        <p:spPr>
          <a:xfrm>
            <a:off x="533400" y="1477963"/>
            <a:ext cx="8455025" cy="4941887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DE" smtClean="0"/>
              <a:t>2 academics</a:t>
            </a:r>
          </a:p>
          <a:p>
            <a:pPr>
              <a:buFont typeface="Wingdings" pitchFamily="2" charset="2"/>
              <a:buChar char="§"/>
            </a:pPr>
            <a:r>
              <a:rPr lang="de-DE" smtClean="0"/>
              <a:t>+30 members</a:t>
            </a:r>
          </a:p>
          <a:p>
            <a:pPr>
              <a:buFont typeface="Wingdings" pitchFamily="2" charset="2"/>
              <a:buChar char="§"/>
            </a:pPr>
            <a:endParaRPr lang="de-DE" smtClean="0"/>
          </a:p>
          <a:p>
            <a:pPr>
              <a:buFont typeface="Wingdings" pitchFamily="2" charset="2"/>
              <a:buChar char="§"/>
            </a:pPr>
            <a:r>
              <a:rPr lang="de-DE" smtClean="0"/>
              <a:t>Mostly at CI</a:t>
            </a:r>
          </a:p>
          <a:p>
            <a:pPr>
              <a:buFont typeface="Wingdings" pitchFamily="2" charset="2"/>
              <a:buChar char="§"/>
            </a:pPr>
            <a:r>
              <a:rPr lang="de-DE" smtClean="0"/>
              <a:t>But also:</a:t>
            </a:r>
          </a:p>
          <a:p>
            <a:pPr lvl="1"/>
            <a:r>
              <a:rPr lang="de-DE" smtClean="0"/>
              <a:t>CERN</a:t>
            </a:r>
          </a:p>
          <a:p>
            <a:pPr lvl="1"/>
            <a:r>
              <a:rPr lang="de-DE" smtClean="0"/>
              <a:t>RIKEN</a:t>
            </a:r>
          </a:p>
          <a:p>
            <a:pPr lvl="1"/>
            <a:r>
              <a:rPr lang="de-DE" smtClean="0"/>
              <a:t>SOLEIL</a:t>
            </a: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1913" y="1511300"/>
            <a:ext cx="2552700" cy="31718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22533" name="Group 13"/>
          <p:cNvGrpSpPr>
            <a:grpSpLocks/>
          </p:cNvGrpSpPr>
          <p:nvPr/>
        </p:nvGrpSpPr>
        <p:grpSpPr bwMode="auto">
          <a:xfrm>
            <a:off x="0" y="4868863"/>
            <a:ext cx="9144000" cy="1895475"/>
            <a:chOff x="0" y="2715"/>
            <a:chExt cx="5760" cy="1194"/>
          </a:xfrm>
        </p:grpSpPr>
        <p:pic>
          <p:nvPicPr>
            <p:cNvPr id="22534" name="Picture 5" descr="Uni Base Spread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715"/>
              <a:ext cx="5760" cy="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9" descr="lu-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7" y="3716"/>
              <a:ext cx="31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Picture 10" descr="New Imag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23" y="3723"/>
              <a:ext cx="907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7" name="Picture 11" descr="STFC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04" y="3712"/>
              <a:ext cx="681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8" name="Picture 12" descr="LTD_TUOM_4COL-[Converted]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43" y="3714"/>
              <a:ext cx="4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7350" y="3071813"/>
            <a:ext cx="5943600" cy="31575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57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The Cockcroft Model</a:t>
            </a:r>
          </a:p>
        </p:txBody>
      </p:sp>
      <p:pic>
        <p:nvPicPr>
          <p:cNvPr id="2458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81300" y="3279775"/>
            <a:ext cx="3959225" cy="2786063"/>
          </a:xfrm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2032000"/>
            <a:ext cx="91440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GB" altLang="en-US" sz="2400" b="1">
                <a:latin typeface="Arial" charset="0"/>
              </a:rPr>
              <a:t>(Universities) + (STFC: ASTeC and elements at DL)</a:t>
            </a:r>
            <a:br>
              <a:rPr lang="en-GB" altLang="en-US" sz="2400" b="1">
                <a:latin typeface="Arial" charset="0"/>
              </a:rPr>
            </a:br>
            <a:r>
              <a:rPr lang="en-GB" altLang="en-US" sz="2400" b="1">
                <a:latin typeface="Arial" charset="0"/>
              </a:rPr>
              <a:t>+</a:t>
            </a:r>
            <a:br>
              <a:rPr lang="en-GB" altLang="en-US" sz="2400" b="1">
                <a:latin typeface="Arial" charset="0"/>
              </a:rPr>
            </a:br>
            <a:r>
              <a:rPr lang="en-GB" altLang="en-US" sz="2400" b="1">
                <a:latin typeface="Arial" charset="0"/>
              </a:rPr>
              <a:t>Integration of all the above</a:t>
            </a:r>
            <a:br>
              <a:rPr lang="en-GB" altLang="en-US" sz="2400" b="1">
                <a:latin typeface="Arial" charset="0"/>
              </a:rPr>
            </a:br>
            <a:r>
              <a:rPr lang="en-GB" altLang="en-US" sz="2400" b="1">
                <a:latin typeface="Arial" charset="0"/>
              </a:rPr>
              <a:t/>
            </a:r>
            <a:br>
              <a:rPr lang="en-GB" altLang="en-US" sz="2400" b="1">
                <a:latin typeface="Arial" charset="0"/>
              </a:rPr>
            </a:br>
            <a:endParaRPr lang="en-GB" altLang="en-US" sz="24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663700"/>
            <a:ext cx="9144000" cy="40274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893763" y="4878388"/>
            <a:ext cx="1828800" cy="660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6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Marie Curie Networks</a:t>
            </a:r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477963"/>
            <a:ext cx="8455025" cy="4941887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bg1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chemeClr val="bg1"/>
                </a:solidFill>
              </a:rPr>
              <a:t> 	 		       	(Beam </a:t>
            </a:r>
            <a:r>
              <a:rPr lang="de-DE" dirty="0" err="1">
                <a:solidFill>
                  <a:schemeClr val="bg1"/>
                </a:solidFill>
              </a:rPr>
              <a:t>Diagnostics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>
                <a:solidFill>
                  <a:schemeClr val="accent1"/>
                </a:solidFill>
              </a:rPr>
              <a:t>Physics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chemeClr val="bg1"/>
                </a:solidFill>
              </a:rPr>
              <a:t>			       	</a:t>
            </a:r>
            <a:r>
              <a:rPr lang="de-DE" i="1" dirty="0">
                <a:solidFill>
                  <a:schemeClr val="bg1"/>
                </a:solidFill>
              </a:rPr>
              <a:t>4.2 M€, 32 </a:t>
            </a:r>
            <a:r>
              <a:rPr lang="de-DE" i="1" dirty="0" err="1">
                <a:solidFill>
                  <a:schemeClr val="bg1"/>
                </a:solidFill>
              </a:rPr>
              <a:t>partners</a:t>
            </a:r>
            <a:endParaRPr lang="de-DE" i="1" dirty="0">
              <a:solidFill>
                <a:schemeClr val="bg1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bg1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bg1"/>
              </a:solidFill>
            </a:endParaRP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  		       		(Laser </a:t>
            </a:r>
            <a:r>
              <a:rPr lang="de-DE" dirty="0" err="1">
                <a:solidFill>
                  <a:schemeClr val="bg1"/>
                </a:solidFill>
              </a:rPr>
              <a:t>Applications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>
                <a:solidFill>
                  <a:schemeClr val="accent1"/>
                </a:solidFill>
              </a:rPr>
              <a:t>Engineering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 			       	</a:t>
            </a:r>
            <a:r>
              <a:rPr lang="de-DE" i="1" dirty="0">
                <a:solidFill>
                  <a:schemeClr val="bg1"/>
                </a:solidFill>
              </a:rPr>
              <a:t>4.6 M€, 38 </a:t>
            </a:r>
            <a:r>
              <a:rPr lang="de-DE" i="1" dirty="0" err="1">
                <a:solidFill>
                  <a:schemeClr val="bg1"/>
                </a:solidFill>
              </a:rPr>
              <a:t>partners</a:t>
            </a:r>
            <a:endParaRPr lang="de-DE" i="1" dirty="0">
              <a:solidFill>
                <a:schemeClr val="bg1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bg1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bg1"/>
              </a:solidFill>
            </a:endParaRP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   		       		(</a:t>
            </a:r>
            <a:r>
              <a:rPr lang="de-DE" dirty="0" err="1">
                <a:solidFill>
                  <a:schemeClr val="bg1"/>
                </a:solidFill>
              </a:rPr>
              <a:t>Accelerator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Optimization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>
                <a:solidFill>
                  <a:schemeClr val="accent1"/>
                </a:solidFill>
              </a:rPr>
              <a:t>Physics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			       	</a:t>
            </a:r>
            <a:r>
              <a:rPr lang="de-DE" i="1" dirty="0">
                <a:solidFill>
                  <a:schemeClr val="bg1"/>
                </a:solidFill>
              </a:rPr>
              <a:t>6 M€, 35 </a:t>
            </a:r>
            <a:r>
              <a:rPr lang="de-DE" i="1" dirty="0" err="1">
                <a:solidFill>
                  <a:schemeClr val="bg1"/>
                </a:solidFill>
              </a:rPr>
              <a:t>partners</a:t>
            </a:r>
            <a:endParaRPr lang="de-DE" i="1" dirty="0">
              <a:solidFill>
                <a:schemeClr val="bg1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bg1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bg1"/>
              </a:solidFill>
            </a:endParaRP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 	 		       	(Medical </a:t>
            </a:r>
            <a:r>
              <a:rPr lang="de-DE" dirty="0" err="1">
                <a:solidFill>
                  <a:schemeClr val="bg1"/>
                </a:solidFill>
              </a:rPr>
              <a:t>Accelerators</a:t>
            </a:r>
            <a:r>
              <a:rPr lang="de-DE" dirty="0">
                <a:solidFill>
                  <a:schemeClr val="bg1"/>
                </a:solidFill>
              </a:rPr>
              <a:t> R&amp;D, </a:t>
            </a:r>
            <a:r>
              <a:rPr lang="de-DE" dirty="0">
                <a:solidFill>
                  <a:schemeClr val="accent1"/>
                </a:solidFill>
              </a:rPr>
              <a:t>Life </a:t>
            </a:r>
            <a:r>
              <a:rPr lang="de-DE" dirty="0" err="1">
                <a:solidFill>
                  <a:schemeClr val="accent1"/>
                </a:solidFill>
              </a:rPr>
              <a:t>Sciences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 			       </a:t>
            </a:r>
            <a:r>
              <a:rPr lang="de-DE" i="1" dirty="0">
                <a:solidFill>
                  <a:schemeClr val="bg1"/>
                </a:solidFill>
              </a:rPr>
              <a:t>	4.0 M€, 24 </a:t>
            </a:r>
            <a:r>
              <a:rPr lang="de-DE" i="1" dirty="0" err="1">
                <a:solidFill>
                  <a:schemeClr val="bg1"/>
                </a:solidFill>
              </a:rPr>
              <a:t>partners</a:t>
            </a:r>
            <a:endParaRPr lang="de-DE" i="1" dirty="0">
              <a:solidFill>
                <a:schemeClr val="bg1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bg1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bg1"/>
              </a:solidFill>
            </a:endParaRP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				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630" name="Picture 4" descr="Logo_ditanet_final_colo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1758950"/>
            <a:ext cx="292735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 descr="C:\Cockcroft\Proposal\Marie Curie ITN\oPAC\Logo\oPAC-logo-cmy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763" y="3765550"/>
            <a:ext cx="18637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2" name="Group 9"/>
          <p:cNvGrpSpPr>
            <a:grpSpLocks/>
          </p:cNvGrpSpPr>
          <p:nvPr/>
        </p:nvGrpSpPr>
        <p:grpSpPr bwMode="auto">
          <a:xfrm>
            <a:off x="912272" y="2707737"/>
            <a:ext cx="1810139" cy="814491"/>
            <a:chOff x="7296729" y="93482"/>
            <a:chExt cx="1656184" cy="764704"/>
          </a:xfrm>
          <a:solidFill>
            <a:schemeClr val="tx1"/>
          </a:solidFill>
        </p:grpSpPr>
        <p:sp>
          <p:nvSpPr>
            <p:cNvPr id="14347" name="Rectangle 8"/>
            <p:cNvSpPr>
              <a:spLocks noChangeArrowheads="1"/>
            </p:cNvSpPr>
            <p:nvPr/>
          </p:nvSpPr>
          <p:spPr bwMode="auto">
            <a:xfrm>
              <a:off x="7296729" y="93482"/>
              <a:ext cx="1656184" cy="764704"/>
            </a:xfrm>
            <a:prstGeom prst="rect">
              <a:avLst/>
            </a:prstGeom>
            <a:grpFill/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altLang="en-US" sz="2400"/>
            </a:p>
          </p:txBody>
        </p:sp>
        <p:pic>
          <p:nvPicPr>
            <p:cNvPr id="14348" name="Picture 7" descr="la3net-logo-cmyk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188640"/>
              <a:ext cx="1504735" cy="52988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</p:grpSp>
      <p:pic>
        <p:nvPicPr>
          <p:cNvPr id="26635" name="Picture 2" descr="https://www.liverpool.ac.uk/media/livacuk/omaproject/logos/OMA,Logo,(CMYK-print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3625" y="4981575"/>
            <a:ext cx="15224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809749" y="5829300"/>
            <a:ext cx="7000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de-DE" altLang="en-US" sz="2400" dirty="0" smtClean="0">
                <a:latin typeface="Arial" charset="0"/>
              </a:rPr>
              <a:t>Largest portfolio of Marie Curie networks </a:t>
            </a:r>
          </a:p>
          <a:p>
            <a:pPr algn="ctr" eaLnBrk="1" hangingPunct="1"/>
            <a:r>
              <a:rPr lang="de-DE" altLang="en-US" sz="2400" dirty="0" smtClean="0">
                <a:latin typeface="Arial" charset="0"/>
              </a:rPr>
              <a:t>in any scientific area. </a:t>
            </a:r>
          </a:p>
          <a:p>
            <a:pPr algn="ctr"/>
            <a:endParaRPr lang="en-GB" sz="2400" dirty="0"/>
          </a:p>
        </p:txBody>
      </p:sp>
      <p:sp>
        <p:nvSpPr>
          <p:cNvPr id="18" name="Right Arrow 17"/>
          <p:cNvSpPr/>
          <p:nvPr/>
        </p:nvSpPr>
        <p:spPr>
          <a:xfrm>
            <a:off x="1447800" y="6067425"/>
            <a:ext cx="581025" cy="390525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The 2016 MSCA ITN Call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875" y="1524000"/>
            <a:ext cx="714746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/>
              <a:t> One </a:t>
            </a:r>
            <a:r>
              <a:rPr lang="en-US" altLang="en-US" sz="2000" dirty="0"/>
              <a:t>of the most competitive (EU) funding schemes.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/>
              <a:t> 1,367 </a:t>
            </a:r>
            <a:r>
              <a:rPr lang="en-US" altLang="en-US" sz="2000" dirty="0"/>
              <a:t>proposals were received in ETN scheme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/>
              <a:t> Proposals </a:t>
            </a:r>
            <a:r>
              <a:rPr lang="en-US" altLang="en-US" sz="2000" dirty="0"/>
              <a:t>were evaluated within 8 “Panels</a:t>
            </a:r>
            <a:r>
              <a:rPr lang="en-US" altLang="en-US" sz="2000" dirty="0" smtClean="0"/>
              <a:t>”</a:t>
            </a:r>
          </a:p>
          <a:p>
            <a:pPr fontAlgn="auto">
              <a:spcAft>
                <a:spcPts val="0"/>
              </a:spcAft>
              <a:defRPr/>
            </a:pPr>
            <a:endParaRPr lang="en-US" altLang="en-US" sz="2000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CHE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LIF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ENV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ECO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SSH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ENG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MAT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</a:rPr>
              <a:t>PHY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20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000" dirty="0"/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dirty="0"/>
              <a:t>This is an excellent quality indicator for </a:t>
            </a:r>
            <a:r>
              <a:rPr lang="en-US" altLang="en-US" sz="2000" dirty="0" smtClean="0"/>
              <a:t>attractiveness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dirty="0" smtClean="0"/>
              <a:t> </a:t>
            </a:r>
            <a:r>
              <a:rPr lang="en-US" altLang="en-US" sz="2000" dirty="0"/>
              <a:t>of antimatter research !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2000" dirty="0"/>
          </a:p>
          <a:p>
            <a:endParaRPr lang="en-US" sz="2000" dirty="0"/>
          </a:p>
        </p:txBody>
      </p:sp>
      <p:sp>
        <p:nvSpPr>
          <p:cNvPr id="15" name="Right Brace 14"/>
          <p:cNvSpPr/>
          <p:nvPr/>
        </p:nvSpPr>
        <p:spPr>
          <a:xfrm>
            <a:off x="6229350" y="2857500"/>
            <a:ext cx="419100" cy="2314575"/>
          </a:xfrm>
          <a:prstGeom prst="rightBrace">
            <a:avLst/>
          </a:prstGeom>
          <a:ln w="254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724650" y="3838576"/>
            <a:ext cx="175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en-US" dirty="0" smtClean="0">
                <a:latin typeface="Arial" charset="0"/>
              </a:rPr>
              <a:t>&lt; 100 selected.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05725" y="448627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en-US" b="1" dirty="0" smtClean="0">
                <a:solidFill>
                  <a:schemeClr val="bg1"/>
                </a:solidFill>
                <a:latin typeface="Arial" charset="0"/>
              </a:rPr>
              <a:t>7 % !!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7086600" y="4467225"/>
            <a:ext cx="581025" cy="390525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is AVA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28575" y="1409700"/>
            <a:ext cx="9312165" cy="3062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1900" dirty="0" smtClean="0"/>
              <a:t> Funding for 15 Fellows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1900" dirty="0" smtClean="0"/>
              <a:t> One of the largest Marie Curie networks in this call  with a budget of around 4 M€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1900" dirty="0" smtClean="0"/>
              <a:t> Gives industry an important role in training the next generation of scientists !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1900" dirty="0" smtClean="0"/>
              <a:t> Allows for organizing (large) number of events.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1900" dirty="0" smtClean="0"/>
              <a:t> Recognized importance of R&amp;D into fundamental  physics and accelerator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900" dirty="0" smtClean="0"/>
              <a:t>   sciences at European level ! </a:t>
            </a:r>
          </a:p>
          <a:p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81150"/>
            <a:ext cx="9144000" cy="428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Beneficiaries</a:t>
            </a:r>
          </a:p>
        </p:txBody>
      </p:sp>
      <p:pic>
        <p:nvPicPr>
          <p:cNvPr id="29700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1450" y="6122988"/>
            <a:ext cx="833438" cy="550862"/>
          </a:xfrm>
          <a:prstGeom prst="rect">
            <a:avLst/>
          </a:prstGeom>
          <a:noFill/>
          <a:ln w="9525">
            <a:solidFill>
              <a:srgbClr val="E7EFF9"/>
            </a:solidFill>
            <a:miter lim="800000"/>
            <a:headEnd/>
            <a:tailEnd/>
          </a:ln>
        </p:spPr>
      </p:pic>
      <p:sp>
        <p:nvSpPr>
          <p:cNvPr id="29701" name="TextBox 15"/>
          <p:cNvSpPr txBox="1">
            <a:spLocks noChangeArrowheads="1"/>
          </p:cNvSpPr>
          <p:nvPr/>
        </p:nvSpPr>
        <p:spPr bwMode="auto">
          <a:xfrm>
            <a:off x="-88900" y="2095500"/>
            <a:ext cx="70961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GB" sz="2400"/>
          </a:p>
        </p:txBody>
      </p:sp>
      <p:pic>
        <p:nvPicPr>
          <p:cNvPr id="29702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950" y="2043113"/>
            <a:ext cx="674688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675" y="1981200"/>
            <a:ext cx="1343025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0700" y="3446463"/>
            <a:ext cx="142716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2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00" y="4852988"/>
            <a:ext cx="118268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2738" y="2138363"/>
            <a:ext cx="219075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37388" y="2219325"/>
            <a:ext cx="17192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825" y="3486150"/>
            <a:ext cx="1989138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3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5913" y="3390900"/>
            <a:ext cx="2105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14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56500" y="3244850"/>
            <a:ext cx="930275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1" name="Picture 1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7375" y="4525963"/>
            <a:ext cx="18430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27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44913" y="4691063"/>
            <a:ext cx="22796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581150"/>
            <a:ext cx="9144000" cy="428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1747" name="Picture 2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3163" y="3735388"/>
            <a:ext cx="1882775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050" y="3711575"/>
            <a:ext cx="1957388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1450" y="6122988"/>
            <a:ext cx="833438" cy="550862"/>
          </a:xfrm>
          <a:prstGeom prst="rect">
            <a:avLst/>
          </a:prstGeom>
          <a:noFill/>
          <a:ln w="9525">
            <a:solidFill>
              <a:srgbClr val="E7EFF9"/>
            </a:solidFill>
            <a:miter lim="800000"/>
            <a:headEnd/>
            <a:tailEnd/>
          </a:ln>
        </p:spPr>
      </p:pic>
      <p:sp>
        <p:nvSpPr>
          <p:cNvPr id="317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Partner Organizations </a:t>
            </a:r>
          </a:p>
        </p:txBody>
      </p:sp>
      <p:pic>
        <p:nvPicPr>
          <p:cNvPr id="31751" name="Picture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00" y="1958975"/>
            <a:ext cx="126206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213100"/>
            <a:ext cx="147955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2650" y="3371850"/>
            <a:ext cx="19494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2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61325" y="4138613"/>
            <a:ext cx="77152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0688" y="2020888"/>
            <a:ext cx="1703387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0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70200" y="1958975"/>
            <a:ext cx="5524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1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2152650"/>
            <a:ext cx="242887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8" name="Picture 12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85000" y="3209925"/>
            <a:ext cx="17653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9" name="Picture 15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" y="4183063"/>
            <a:ext cx="1881188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0" name="Picture 25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3400" y="5135563"/>
            <a:ext cx="14239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1" name="Picture 26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59250" y="5178425"/>
            <a:ext cx="13112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2" name="Picture 27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00875" y="5178425"/>
            <a:ext cx="1579563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78&quot;&gt;&lt;object type=&quot;3&quot; unique_id=&quot;10179&quot;&gt;&lt;property id=&quot;20148&quot; value=&quot;5&quot;/&gt;&lt;property id=&quot;20300&quot; value=&quot;Slide 1&quot;/&gt;&lt;property id=&quot;20307&quot; value=&quot;256&quot;/&gt;&lt;/object&gt;&lt;object type=&quot;3&quot; unique_id=&quot;10180&quot;&gt;&lt;property id=&quot;20148&quot; value=&quot;5&quot;/&gt;&lt;property id=&quot;20300&quot; value=&quot;Slide 2 - &amp;quot;Overview&amp;quot;&quot;/&gt;&lt;property id=&quot;20307&quot; value=&quot;267&quot;/&gt;&lt;/object&gt;&lt;object type=&quot;3&quot; unique_id=&quot;10181&quot;&gt;&lt;property id=&quot;20148&quot; value=&quot;5&quot;/&gt;&lt;property id=&quot;20300&quot; value=&quot;Slide 3 - &amp;quot;Accelerator Physics Group&amp;quot;&quot;/&gt;&lt;property id=&quot;20307&quot; value=&quot;268&quot;/&gt;&lt;/object&gt;&lt;object type=&quot;3&quot; unique_id=&quot;10182&quot;&gt;&lt;property id=&quot;20148&quot; value=&quot;5&quot;/&gt;&lt;property id=&quot;20300&quot; value=&quot;Slide 4 - &amp;quot;The Cockcroft Model&amp;quot;&quot;/&gt;&lt;property id=&quot;20307&quot; value=&quot;259&quot;/&gt;&lt;/object&gt;&lt;object type=&quot;3&quot; unique_id=&quot;10183&quot;&gt;&lt;property id=&quot;20148&quot; value=&quot;5&quot;/&gt;&lt;property id=&quot;20300&quot; value=&quot;Slide 5 - &amp;quot;Marie Curie Networks&amp;quot;&quot;/&gt;&lt;property id=&quot;20307&quot; value=&quot;261&quot;/&gt;&lt;/object&gt;&lt;object type=&quot;3&quot; unique_id=&quot;10184&quot;&gt;&lt;property id=&quot;20148&quot; value=&quot;5&quot;/&gt;&lt;property id=&quot;20300&quot; value=&quot;Slide 6 - &amp;quot;The 2016 MSCA ITN Call&amp;quot;&quot;/&gt;&lt;property id=&quot;20307&quot; value=&quot;262&quot;/&gt;&lt;/object&gt;&lt;object type=&quot;3&quot; unique_id=&quot;10185&quot;&gt;&lt;property id=&quot;20148&quot; value=&quot;5&quot;/&gt;&lt;property id=&quot;20300&quot; value=&quot;Slide 7 - &amp;quot;What is AVA ?&amp;quot;&quot;/&gt;&lt;property id=&quot;20307&quot; value=&quot;263&quot;/&gt;&lt;/object&gt;&lt;object type=&quot;3&quot; unique_id=&quot;10186&quot;&gt;&lt;property id=&quot;20148&quot; value=&quot;5&quot;/&gt;&lt;property id=&quot;20300&quot; value=&quot;Slide 8 - &amp;quot;Beneficiaries&amp;quot;&quot;/&gt;&lt;property id=&quot;20307&quot; value=&quot;264&quot;/&gt;&lt;/object&gt;&lt;object type=&quot;3&quot; unique_id=&quot;10187&quot;&gt;&lt;property id=&quot;20148&quot; value=&quot;5&quot;/&gt;&lt;property id=&quot;20300&quot; value=&quot;Slide 9 - &amp;quot;Partner Organizations &amp;quot;&quot;/&gt;&lt;property id=&quot;20307&quot; value=&quot;265&quot;/&gt;&lt;/object&gt;&lt;object type=&quot;3&quot; unique_id=&quot;10188&quot;&gt;&lt;property id=&quot;20148&quot; value=&quot;5&quot;/&gt;&lt;property id=&quot;20300&quot; value=&quot;Slide 10&quot;/&gt;&lt;property id=&quot;20307&quot; value=&quot;269&quot;/&gt;&lt;/object&gt;&lt;object type=&quot;3&quot; unique_id=&quot;10189&quot;&gt;&lt;property id=&quot;20148&quot; value=&quot;5&quot;/&gt;&lt;property id=&quot;20300&quot; value=&quot;Slide 11 - &amp;quot;Antimatter Facilities&amp;quot;&quot;/&gt;&lt;property id=&quot;20307&quot; value=&quot;258&quot;/&gt;&lt;/object&gt;&lt;object type=&quot;3&quot; unique_id=&quot;10190&quot;&gt;&lt;property id=&quot;20148&quot; value=&quot;5&quot;/&gt;&lt;property id=&quot;20300&quot; value=&quot;Slide 12 - &amp;quot;AVA Events&amp;quot;&quot;/&gt;&lt;property id=&quot;20307&quot; value=&quot;270&quot;/&gt;&lt;/object&gt;&lt;object type=&quot;3&quot; unique_id=&quot;10191&quot;&gt;&lt;property id=&quot;20148&quot; value=&quot;5&quot;/&gt;&lt;property id=&quot;20300&quot; value=&quot;Slide 13 - &amp;quot;AVA Events - Details&amp;quot;&quot;/&gt;&lt;property id=&quot;20307&quot; value=&quot;274&quot;/&gt;&lt;/object&gt;&lt;object type=&quot;3&quot; unique_id=&quot;10192&quot;&gt;&lt;property id=&quot;20148&quot; value=&quot;5&quot;/&gt;&lt;property id=&quot;20300&quot; value=&quot;Slide 14 - &amp;quot;Project Web Site&amp;quot;&quot;/&gt;&lt;property id=&quot;20307&quot; value=&quot;272&quot;/&gt;&lt;/object&gt;&lt;object type=&quot;3&quot; unique_id=&quot;10193&quot;&gt;&lt;property id=&quot;20148&quot; value=&quot;5&quot;/&gt;&lt;property id=&quot;20300&quot; value=&quot;Slide 15 - &amp;quot;MIRROR Newsletter&amp;quot;&quot;/&gt;&lt;property id=&quot;20307&quot; value=&quot;276&quot;/&gt;&lt;/object&gt;&lt;object type=&quot;3&quot; unique_id=&quot;10194&quot;&gt;&lt;property id=&quot;20148&quot; value=&quot;5&quot;/&gt;&lt;property id=&quot;20300&quot; value=&quot;Slide 16 - &amp;quot;Position Vacancies&amp;quot;&quot;/&gt;&lt;property id=&quot;20307&quot; value=&quot;277&quot;/&gt;&lt;/object&gt;&lt;object type=&quot;3&quot; unique_id=&quot;10195&quot;&gt;&lt;property id=&quot;20148&quot; value=&quot;5&quot;/&gt;&lt;property id=&quot;20300&quot; value=&quot;Slide 17 - &amp;quot;Summary&amp;quot;&quot;/&gt;&lt;property id=&quot;20307&quot; value=&quot;273&quot;/&gt;&lt;/object&gt;&lt;object type=&quot;3&quot; unique_id=&quot;10196&quot;&gt;&lt;property id=&quot;20148&quot; value=&quot;5&quot;/&gt;&lt;property id=&quot;20300&quot; value=&quot;Slide 18 - &amp;quot;Contact and Further Details&amp;quot;&quot;/&gt;&lt;property id=&quot;20307&quot; value=&quot;275&quot;/&gt;&lt;/object&gt;&lt;/object&gt;&lt;object type=&quot;8&quot; unique_id=&quot;1021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74</TotalTime>
  <Words>513</Words>
  <Application>Microsoft Office PowerPoint</Application>
  <PresentationFormat>On-screen Show (4:3)</PresentationFormat>
  <Paragraphs>156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Berlin</vt:lpstr>
      <vt:lpstr>Slide 1</vt:lpstr>
      <vt:lpstr>Overview</vt:lpstr>
      <vt:lpstr>Accelerator Physics Group</vt:lpstr>
      <vt:lpstr>The Cockcroft Model</vt:lpstr>
      <vt:lpstr>Marie Curie Networks</vt:lpstr>
      <vt:lpstr>The 2016 MSCA ITN Call</vt:lpstr>
      <vt:lpstr>What is AVA ?</vt:lpstr>
      <vt:lpstr>Beneficiaries</vt:lpstr>
      <vt:lpstr>Partner Organizations </vt:lpstr>
      <vt:lpstr>Slide 10</vt:lpstr>
      <vt:lpstr>Antimatter Facilities</vt:lpstr>
      <vt:lpstr>AVA Events</vt:lpstr>
      <vt:lpstr>AVA Events - Details</vt:lpstr>
      <vt:lpstr>Project Web Site</vt:lpstr>
      <vt:lpstr>MIRROR Newsletter</vt:lpstr>
      <vt:lpstr>Position Vacancies</vt:lpstr>
      <vt:lpstr>Summary</vt:lpstr>
      <vt:lpstr>Contact and Further Details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Carsten (Cockcroft Inst,DL,-)</dc:creator>
  <cp:lastModifiedBy>Lee</cp:lastModifiedBy>
  <cp:revision>23</cp:revision>
  <dcterms:created xsi:type="dcterms:W3CDTF">2016-09-04T16:43:19Z</dcterms:created>
  <dcterms:modified xsi:type="dcterms:W3CDTF">2016-09-16T19:45:29Z</dcterms:modified>
</cp:coreProperties>
</file>