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43" r:id="rId3"/>
    <p:sldId id="400" r:id="rId4"/>
    <p:sldId id="416" r:id="rId5"/>
    <p:sldId id="348" r:id="rId6"/>
    <p:sldId id="414" r:id="rId7"/>
    <p:sldId id="418" r:id="rId8"/>
    <p:sldId id="384" r:id="rId9"/>
    <p:sldId id="419" r:id="rId10"/>
    <p:sldId id="410" r:id="rId11"/>
    <p:sldId id="420" r:id="rId12"/>
    <p:sldId id="421" r:id="rId13"/>
    <p:sldId id="387" r:id="rId14"/>
    <p:sldId id="422" r:id="rId15"/>
    <p:sldId id="411" r:id="rId16"/>
    <p:sldId id="423" r:id="rId17"/>
    <p:sldId id="424" r:id="rId18"/>
    <p:sldId id="425" r:id="rId19"/>
    <p:sldId id="301" r:id="rId20"/>
    <p:sldId id="417" r:id="rId21"/>
    <p:sldId id="426" r:id="rId22"/>
    <p:sldId id="427" r:id="rId23"/>
  </p:sldIdLst>
  <p:sldSz cx="9144000" cy="6858000" type="screen4x3"/>
  <p:notesSz cx="6867525" cy="999331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3399FF"/>
    <a:srgbClr val="006699"/>
    <a:srgbClr val="008000"/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2024" autoAdjust="0"/>
  </p:normalViewPr>
  <p:slideViewPr>
    <p:cSldViewPr snapToGrid="0">
      <p:cViewPr>
        <p:scale>
          <a:sx n="60" d="100"/>
          <a:sy n="60" d="100"/>
        </p:scale>
        <p:origin x="-13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2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3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0063"/>
          </a:xfrm>
          <a:prstGeom prst="rect">
            <a:avLst/>
          </a:prstGeom>
        </p:spPr>
        <p:txBody>
          <a:bodyPr vert="horz" lIns="91978" tIns="45988" rIns="91978" bIns="45988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90963" y="0"/>
            <a:ext cx="2974975" cy="500063"/>
          </a:xfrm>
          <a:prstGeom prst="rect">
            <a:avLst/>
          </a:prstGeom>
        </p:spPr>
        <p:txBody>
          <a:bodyPr vert="horz" lIns="91978" tIns="45988" rIns="91978" bIns="45988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0CB3741-907A-44B6-A951-04C41138D6C7}" type="datetimeFigureOut">
              <a:rPr lang="en-US"/>
              <a:pPr>
                <a:defRPr/>
              </a:pPr>
              <a:t>9/20/2016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91663"/>
            <a:ext cx="2974975" cy="500062"/>
          </a:xfrm>
          <a:prstGeom prst="rect">
            <a:avLst/>
          </a:prstGeom>
        </p:spPr>
        <p:txBody>
          <a:bodyPr vert="horz" lIns="91978" tIns="45988" rIns="91978" bIns="45988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90963" y="9491663"/>
            <a:ext cx="2974975" cy="500062"/>
          </a:xfrm>
          <a:prstGeom prst="rect">
            <a:avLst/>
          </a:prstGeom>
        </p:spPr>
        <p:txBody>
          <a:bodyPr vert="horz" lIns="91978" tIns="45988" rIns="91978" bIns="45988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6A433F2-2351-46FC-B548-67AC33EC5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6563" cy="500063"/>
          </a:xfrm>
          <a:prstGeom prst="rect">
            <a:avLst/>
          </a:prstGeom>
        </p:spPr>
        <p:txBody>
          <a:bodyPr vert="horz" lIns="96312" tIns="48156" rIns="96312" bIns="4815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9375" y="0"/>
            <a:ext cx="2976563" cy="500063"/>
          </a:xfrm>
          <a:prstGeom prst="rect">
            <a:avLst/>
          </a:prstGeom>
        </p:spPr>
        <p:txBody>
          <a:bodyPr vert="horz" lIns="96312" tIns="48156" rIns="96312" bIns="4815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863A658-F5AF-44D7-B8C9-E6E2B66A3ACE}" type="datetimeFigureOut">
              <a:rPr lang="pl-PL"/>
              <a:pPr>
                <a:defRPr/>
              </a:pPr>
              <a:t>2016-09-20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47713"/>
            <a:ext cx="4997450" cy="37480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12" tIns="48156" rIns="96312" bIns="48156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7388" y="4746625"/>
            <a:ext cx="5492750" cy="4497388"/>
          </a:xfrm>
          <a:prstGeom prst="rect">
            <a:avLst/>
          </a:prstGeom>
        </p:spPr>
        <p:txBody>
          <a:bodyPr vert="horz" lIns="96312" tIns="48156" rIns="96312" bIns="48156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91663"/>
            <a:ext cx="2976563" cy="500062"/>
          </a:xfrm>
          <a:prstGeom prst="rect">
            <a:avLst/>
          </a:prstGeom>
        </p:spPr>
        <p:txBody>
          <a:bodyPr vert="horz" lIns="96312" tIns="48156" rIns="96312" bIns="4815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9375" y="9491663"/>
            <a:ext cx="2976563" cy="500062"/>
          </a:xfrm>
          <a:prstGeom prst="rect">
            <a:avLst/>
          </a:prstGeom>
        </p:spPr>
        <p:txBody>
          <a:bodyPr vert="horz" lIns="96312" tIns="48156" rIns="96312" bIns="4815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5ACE1E1-5921-46EC-B492-94760BB0E73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B9F49B-6882-429F-89E8-0A12F3A08364}" type="slidenum">
              <a:rPr lang="pl-PL" smtClean="0"/>
              <a:pPr>
                <a:defRPr/>
              </a:pPr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  <a:buSzPts val="3200"/>
            </a:pPr>
            <a:r>
              <a:rPr lang="en-GB" altLang="pl-PL" smtClean="0">
                <a:solidFill>
                  <a:srgbClr val="000000"/>
                </a:solidFill>
                <a:ea typeface="Tahoma" pitchFamily="34" charset="0"/>
                <a:cs typeface="Calibri" pitchFamily="34" charset="0"/>
              </a:rPr>
              <a:t>The low-resolution x-ray measurements deliver information important for understanding the dynamics and equilibration of the atomic processes occurring in the EBIT plasmas. </a:t>
            </a:r>
          </a:p>
          <a:p>
            <a:pPr algn="just" eaLnBrk="1" hangingPunct="1">
              <a:spcBef>
                <a:spcPct val="0"/>
              </a:spcBef>
              <a:buSzPts val="3200"/>
            </a:pPr>
            <a:r>
              <a:rPr lang="en-GB" altLang="pl-PL" smtClean="0">
                <a:solidFill>
                  <a:srgbClr val="000000"/>
                </a:solidFill>
                <a:ea typeface="Tahoma" pitchFamily="34" charset="0"/>
                <a:cs typeface="Calibri" pitchFamily="34" charset="0"/>
              </a:rPr>
              <a:t>In turn, the high resolution studies of EUV/x-ray from the EBITs yield precise characteristics of a structure of few-electron ions and thus are important for testing the atomic structure calculations, in particular, using the relativistic multiconfiguration Dirac-Fock (MCDF) approach including QED corrections. </a:t>
            </a:r>
          </a:p>
          <a:p>
            <a:pPr eaLnBrk="1" hangingPunct="1"/>
            <a:endParaRPr lang="en-GB" smtClean="0">
              <a:ea typeface="Tahoma" pitchFamily="34" charset="0"/>
              <a:cs typeface="Calibri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59567-41AF-4100-BA2E-CE05AA0BA583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B0E990-8F01-4529-BCE1-E2EFDA8B23BD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 userDrawn="1"/>
        </p:nvSpPr>
        <p:spPr>
          <a:xfrm>
            <a:off x="0" y="0"/>
            <a:ext cx="9144000" cy="35718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D55C9-14BD-43FA-B5D5-E93FD7554B32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lang="pl-PL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92BC-6176-40ED-B34B-E679CFF247B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 userDrawn="1"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0324"/>
            <a:ext cx="8229600" cy="725470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DD2A8-8B0B-424C-A8F6-9D1F417B045D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C99FD-F575-40B9-91CC-510BA1DAE13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 userDrawn="1"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457200" y="60324"/>
            <a:ext cx="8229600" cy="72547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6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8D57C-0FDC-484D-BE54-B4079E6BDF53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7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C85FF-DAC0-4610-B2AB-5BDE0CECF0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457200" y="60324"/>
            <a:ext cx="8229600" cy="72547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8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5F2A3-1E16-4025-A149-EB98FC047914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9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10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B5A59-A90C-41EE-9081-B82B97B4286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 userDrawn="1"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60324"/>
            <a:ext cx="8229600" cy="72547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4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90828-ACC4-4817-8089-CDAE771DE3FF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59997-3C54-4F4E-855E-1B88993C56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7411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7412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071563"/>
            <a:ext cx="82296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104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ECAFD6-E0ED-4996-92B0-E5F24453D723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571625" y="6492875"/>
            <a:ext cx="6429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lang="pl-PL"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072438" y="6492875"/>
            <a:ext cx="614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54FB9C-9AD2-42AF-B0D8-2A1C6342CF3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21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2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16"/>
          <p:cNvSpPr>
            <a:spLocks noGrp="1"/>
          </p:cNvSpPr>
          <p:nvPr>
            <p:ph type="ctrTitle"/>
          </p:nvPr>
        </p:nvSpPr>
        <p:spPr>
          <a:xfrm>
            <a:off x="608013" y="588963"/>
            <a:ext cx="7772400" cy="1809750"/>
          </a:xfrm>
        </p:spPr>
        <p:txBody>
          <a:bodyPr/>
          <a:lstStyle/>
          <a:p>
            <a:pPr algn="ctr" eaLnBrk="1" hangingPunct="1">
              <a:lnSpc>
                <a:spcPts val="4000"/>
              </a:lnSpc>
            </a:pPr>
            <a:r>
              <a:rPr lang="pl-PL" sz="4400" b="1" smtClean="0">
                <a:solidFill>
                  <a:srgbClr val="FF0000"/>
                </a:solidFill>
              </a:rPr>
              <a:t>X-RAY SPECTROSCOPY EXPERIMENTS AT EBIS FACILLITY IN KIELCE</a:t>
            </a:r>
            <a:endParaRPr lang="pl-PL" sz="4400" smtClean="0">
              <a:solidFill>
                <a:srgbClr val="FF0000"/>
              </a:solidFill>
            </a:endParaRPr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236538" y="2330450"/>
            <a:ext cx="8755062" cy="2116138"/>
          </a:xfrm>
        </p:spPr>
        <p:txBody>
          <a:bodyPr/>
          <a:lstStyle/>
          <a:p>
            <a:pPr eaLnBrk="1" hangingPunct="1">
              <a:defRPr/>
            </a:pPr>
            <a:r>
              <a:rPr lang="pl-PL" sz="2400" b="1" dirty="0" smtClean="0"/>
              <a:t>Ł. </a:t>
            </a:r>
            <a:r>
              <a:rPr lang="pl-PL" sz="2400" b="1" dirty="0" err="1" smtClean="0"/>
              <a:t>Jabłoński</a:t>
            </a:r>
            <a:r>
              <a:rPr lang="pl-PL" sz="2400" baseline="30000" dirty="0" err="1" smtClean="0"/>
              <a:t>a</a:t>
            </a:r>
            <a:r>
              <a:rPr lang="pl-PL" sz="2400" b="1" dirty="0"/>
              <a:t>, </a:t>
            </a:r>
            <a:r>
              <a:rPr lang="pl-PL" sz="2400" dirty="0" smtClean="0"/>
              <a:t>D. </a:t>
            </a:r>
            <a:r>
              <a:rPr lang="pl-PL" sz="2400" dirty="0" err="1" smtClean="0"/>
              <a:t>Banaś</a:t>
            </a:r>
            <a:r>
              <a:rPr lang="pl-PL" sz="2400" baseline="30000" dirty="0" err="1" smtClean="0"/>
              <a:t>a</a:t>
            </a:r>
            <a:r>
              <a:rPr lang="pl-PL" sz="2400" dirty="0"/>
              <a:t>, J. </a:t>
            </a:r>
            <a:r>
              <a:rPr lang="pl-PL" sz="2400" dirty="0" err="1" smtClean="0"/>
              <a:t>Braziewicz</a:t>
            </a:r>
            <a:r>
              <a:rPr lang="pl-PL" sz="2400" baseline="30000" dirty="0" err="1" smtClean="0"/>
              <a:t>a</a:t>
            </a:r>
            <a:r>
              <a:rPr lang="pl-PL" sz="2400" dirty="0"/>
              <a:t>, </a:t>
            </a:r>
            <a:r>
              <a:rPr lang="pl-PL" sz="2400" dirty="0" smtClean="0"/>
              <a:t>J. Czub</a:t>
            </a:r>
            <a:r>
              <a:rPr lang="pl-PL" sz="2400" baseline="30000" dirty="0" smtClean="0"/>
              <a:t>a</a:t>
            </a:r>
            <a:r>
              <a:rPr lang="pl-PL" sz="2400" dirty="0"/>
              <a:t>, </a:t>
            </a:r>
            <a:r>
              <a:rPr lang="pl-PL" sz="2400" dirty="0" smtClean="0"/>
              <a:t>P</a:t>
            </a:r>
            <a:r>
              <a:rPr lang="pl-PL" sz="2400" dirty="0"/>
              <a:t>. </a:t>
            </a:r>
            <a:r>
              <a:rPr lang="pl-PL" sz="2400" dirty="0" err="1"/>
              <a:t>Jagodziński</a:t>
            </a:r>
            <a:r>
              <a:rPr lang="pl-PL" sz="2400" baseline="30000" dirty="0" err="1"/>
              <a:t>b</a:t>
            </a:r>
            <a:r>
              <a:rPr lang="pl-PL" sz="2400" dirty="0"/>
              <a:t>,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A</a:t>
            </a:r>
            <a:r>
              <a:rPr lang="pl-PL" sz="2400" dirty="0"/>
              <a:t>. </a:t>
            </a:r>
            <a:r>
              <a:rPr lang="pl-PL" sz="2400" dirty="0" err="1"/>
              <a:t>Kubala-Kukuś</a:t>
            </a:r>
            <a:r>
              <a:rPr lang="pl-PL" sz="2400" baseline="30000" dirty="0" err="1"/>
              <a:t>a</a:t>
            </a:r>
            <a:r>
              <a:rPr lang="pl-PL" sz="2400" dirty="0" smtClean="0"/>
              <a:t>, U. </a:t>
            </a:r>
            <a:r>
              <a:rPr lang="pl-PL" sz="2400" dirty="0" err="1" smtClean="0"/>
              <a:t>Majewska</a:t>
            </a:r>
            <a:r>
              <a:rPr lang="pl-PL" sz="2400" baseline="30000" dirty="0" err="1" smtClean="0"/>
              <a:t>a</a:t>
            </a:r>
            <a:r>
              <a:rPr lang="pl-PL" sz="2400" dirty="0" smtClean="0"/>
              <a:t>, D</a:t>
            </a:r>
            <a:r>
              <a:rPr lang="pl-PL" sz="2400" dirty="0"/>
              <a:t>. </a:t>
            </a:r>
            <a:r>
              <a:rPr lang="pl-PL" sz="2400" dirty="0" err="1"/>
              <a:t>Sobota</a:t>
            </a:r>
            <a:r>
              <a:rPr lang="pl-PL" sz="2400" baseline="30000" dirty="0" err="1"/>
              <a:t>a</a:t>
            </a:r>
            <a:r>
              <a:rPr lang="pl-PL" sz="2400" dirty="0"/>
              <a:t>, I. </a:t>
            </a:r>
            <a:r>
              <a:rPr lang="pl-PL" sz="2400" dirty="0" err="1" smtClean="0"/>
              <a:t>Stabrawa</a:t>
            </a:r>
            <a:r>
              <a:rPr lang="pl-PL" sz="2400" baseline="30000" dirty="0" err="1" smtClean="0"/>
              <a:t>a</a:t>
            </a:r>
            <a:r>
              <a:rPr lang="pl-PL" sz="2400" dirty="0" smtClean="0"/>
              <a:t>, </a:t>
            </a:r>
            <a:br>
              <a:rPr lang="pl-PL" sz="2400" dirty="0" smtClean="0"/>
            </a:br>
            <a:r>
              <a:rPr lang="pl-PL" sz="2400" dirty="0" smtClean="0"/>
              <a:t>J. </a:t>
            </a:r>
            <a:r>
              <a:rPr lang="pl-PL" sz="2400" dirty="0" err="1" smtClean="0"/>
              <a:t>Szlachetko</a:t>
            </a:r>
            <a:r>
              <a:rPr lang="pl-PL" sz="2400" baseline="30000" dirty="0" err="1"/>
              <a:t>a</a:t>
            </a:r>
            <a:r>
              <a:rPr lang="pl-PL" sz="2400" dirty="0" smtClean="0"/>
              <a:t> and M</a:t>
            </a:r>
            <a:r>
              <a:rPr lang="pl-PL" sz="2400" dirty="0"/>
              <a:t>. </a:t>
            </a:r>
            <a:r>
              <a:rPr lang="pl-PL" sz="2400" dirty="0" err="1"/>
              <a:t>Pajek</a:t>
            </a:r>
            <a:r>
              <a:rPr lang="pl-PL" sz="2400" baseline="30000" dirty="0" err="1"/>
              <a:t>a</a:t>
            </a:r>
            <a:r>
              <a:rPr lang="pl-PL" sz="2400" dirty="0"/>
              <a:t> </a:t>
            </a:r>
            <a:endParaRPr lang="en-GB" sz="2400" dirty="0"/>
          </a:p>
          <a:p>
            <a:pPr eaLnBrk="1" hangingPunct="1">
              <a:spcBef>
                <a:spcPts val="0"/>
              </a:spcBef>
              <a:defRPr/>
            </a:pPr>
            <a:r>
              <a:rPr lang="pl-PL" sz="2000" i="1" dirty="0" smtClean="0">
                <a:solidFill>
                  <a:schemeClr val="tx1"/>
                </a:solidFill>
              </a:rPr>
              <a:t/>
            </a:r>
            <a:br>
              <a:rPr lang="pl-PL" sz="2000" i="1" dirty="0" smtClean="0">
                <a:solidFill>
                  <a:schemeClr val="tx1"/>
                </a:solidFill>
              </a:rPr>
            </a:br>
            <a:r>
              <a:rPr lang="pl-PL" sz="2000" i="1" baseline="30000" dirty="0" smtClean="0">
                <a:solidFill>
                  <a:schemeClr val="tx1"/>
                </a:solidFill>
              </a:rPr>
              <a:t>a</a:t>
            </a:r>
            <a:r>
              <a:rPr lang="en-US" sz="2000" i="1" dirty="0" smtClean="0">
                <a:solidFill>
                  <a:schemeClr val="tx1"/>
                </a:solidFill>
              </a:rPr>
              <a:t>Institute </a:t>
            </a:r>
            <a:r>
              <a:rPr lang="en-US" sz="2000" i="1" dirty="0">
                <a:solidFill>
                  <a:schemeClr val="tx1"/>
                </a:solidFill>
              </a:rPr>
              <a:t>of Physics, Jan Kochanowski </a:t>
            </a:r>
            <a:r>
              <a:rPr lang="en-US" sz="2000" i="1" dirty="0" smtClean="0">
                <a:solidFill>
                  <a:schemeClr val="tx1"/>
                </a:solidFill>
              </a:rPr>
              <a:t>University</a:t>
            </a:r>
            <a:r>
              <a:rPr lang="pl-PL" sz="2000" i="1" dirty="0" smtClean="0">
                <a:solidFill>
                  <a:schemeClr val="tx1"/>
                </a:solidFill>
              </a:rPr>
              <a:t>, </a:t>
            </a:r>
            <a:r>
              <a:rPr lang="en-US" sz="2000" i="1" dirty="0" smtClean="0">
                <a:solidFill>
                  <a:schemeClr val="tx1"/>
                </a:solidFill>
              </a:rPr>
              <a:t>Kielce</a:t>
            </a:r>
            <a:r>
              <a:rPr lang="en-US" sz="2000" i="1" dirty="0">
                <a:solidFill>
                  <a:schemeClr val="tx1"/>
                </a:solidFill>
              </a:rPr>
              <a:t>, Poland </a:t>
            </a:r>
            <a:endParaRPr lang="pl-PL" sz="2000" i="1" dirty="0" smtClean="0">
              <a:solidFill>
                <a:schemeClr val="tx1"/>
              </a:solidFill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pl-PL" sz="2000" i="1" baseline="30000" dirty="0" smtClean="0">
                <a:solidFill>
                  <a:schemeClr val="tx1"/>
                </a:solidFill>
              </a:rPr>
              <a:t>b</a:t>
            </a:r>
            <a:r>
              <a:rPr lang="en-US" sz="2000" i="1" dirty="0" smtClean="0">
                <a:solidFill>
                  <a:schemeClr val="tx1"/>
                </a:solidFill>
              </a:rPr>
              <a:t>Department </a:t>
            </a:r>
            <a:r>
              <a:rPr lang="en-US" sz="2000" i="1" dirty="0">
                <a:solidFill>
                  <a:schemeClr val="tx1"/>
                </a:solidFill>
              </a:rPr>
              <a:t>of Mathematics and Physics, Kielce University of Technology, </a:t>
            </a:r>
            <a:r>
              <a:rPr lang="en-US" sz="2000" i="1" dirty="0" smtClean="0">
                <a:solidFill>
                  <a:schemeClr val="tx1"/>
                </a:solidFill>
              </a:rPr>
              <a:t>Kielce</a:t>
            </a:r>
            <a:r>
              <a:rPr lang="en-US" sz="2000" i="1" dirty="0">
                <a:solidFill>
                  <a:schemeClr val="tx1"/>
                </a:solidFill>
              </a:rPr>
              <a:t>, Poland</a:t>
            </a:r>
            <a:endParaRPr lang="pl-PL" sz="2000" i="1" dirty="0" smtClean="0">
              <a:solidFill>
                <a:schemeClr val="tx1"/>
              </a:solidFill>
            </a:endParaRPr>
          </a:p>
        </p:txBody>
      </p:sp>
      <p:sp>
        <p:nvSpPr>
          <p:cNvPr id="1029" name="Symbol zastępczy daty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D39A1-E116-481D-8A86-59057FB34B43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1031" name="Symbol zastępczy stopki 5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/>
              <a:t>SPARC Topical Workshop, </a:t>
            </a:r>
            <a:r>
              <a:rPr lang="en-US" dirty="0" err="1"/>
              <a:t>Kraków</a:t>
            </a:r>
            <a:r>
              <a:rPr lang="en-US" dirty="0"/>
              <a:t>, Poland</a:t>
            </a:r>
            <a:endParaRPr lang="en-GB" dirty="0"/>
          </a:p>
        </p:txBody>
      </p:sp>
      <p:sp>
        <p:nvSpPr>
          <p:cNvPr id="1030" name="Symbol zastępczy numeru slajdu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3AB8F3-A37E-48BC-9735-E4AE70644403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l-PL"/>
          </a:p>
        </p:txBody>
      </p:sp>
      <p:pic>
        <p:nvPicPr>
          <p:cNvPr id="23559" name="Obraz 10" descr="Wersja_An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7575" y="5145088"/>
            <a:ext cx="13081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Obraz 7" descr="INNOVATIVE_ECONOMY.jpg"/>
          <p:cNvPicPr>
            <a:picLocks noChangeAspect="1"/>
          </p:cNvPicPr>
          <p:nvPr/>
        </p:nvPicPr>
        <p:blipFill>
          <a:blip r:embed="rId4"/>
          <a:srcRect t="16682" b="16682"/>
          <a:stretch>
            <a:fillRect/>
          </a:stretch>
        </p:blipFill>
        <p:spPr bwMode="auto">
          <a:xfrm>
            <a:off x="5484813" y="5108575"/>
            <a:ext cx="3335337" cy="92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1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73350" y="5108575"/>
            <a:ext cx="950913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pPr eaLnBrk="1" hangingPunct="1"/>
            <a:r>
              <a:rPr lang="pl-PL" smtClean="0"/>
              <a:t>EBIT ion source: </a:t>
            </a:r>
            <a:r>
              <a:rPr lang="en-US" smtClean="0"/>
              <a:t>X-ray spectr</a:t>
            </a:r>
            <a:r>
              <a:rPr lang="pl-PL" smtClean="0"/>
              <a:t>um</a:t>
            </a:r>
            <a:r>
              <a:rPr lang="en-US" smtClean="0"/>
              <a:t> of</a:t>
            </a:r>
            <a:r>
              <a:rPr lang="pl-PL" smtClean="0"/>
              <a:t> </a:t>
            </a:r>
            <a:r>
              <a:rPr lang="en-US" smtClean="0"/>
              <a:t>Xe</a:t>
            </a:r>
            <a:r>
              <a:rPr lang="pl-PL" baseline="30000" smtClean="0"/>
              <a:t>q+</a:t>
            </a:r>
            <a:endParaRPr lang="en-GB" smtClean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E59649D-459C-4BB5-863C-64171EE275EE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F3859-B6EA-4E43-B48E-8AEF71B5518A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  <p:graphicFrame>
        <p:nvGraphicFramePr>
          <p:cNvPr id="6146" name="Object 85"/>
          <p:cNvGraphicFramePr>
            <a:graphicFrameLocks noChangeAspect="1"/>
          </p:cNvGraphicFramePr>
          <p:nvPr/>
        </p:nvGraphicFramePr>
        <p:xfrm>
          <a:off x="301625" y="473075"/>
          <a:ext cx="6148388" cy="6148388"/>
        </p:xfrm>
        <a:graphic>
          <a:graphicData uri="http://schemas.openxmlformats.org/presentationml/2006/ole">
            <p:oleObj spid="_x0000_s6146" name="Graph" r:id="rId3" imgW="4180320" imgH="4180320" progId="Origin50.Graph">
              <p:embed/>
            </p:oleObj>
          </a:graphicData>
        </a:graphic>
      </p:graphicFrame>
      <p:sp>
        <p:nvSpPr>
          <p:cNvPr id="6151" name="pole tekstowe 6"/>
          <p:cNvSpPr txBox="1">
            <a:spLocks noChangeArrowheads="1"/>
          </p:cNvSpPr>
          <p:nvPr/>
        </p:nvSpPr>
        <p:spPr bwMode="auto">
          <a:xfrm>
            <a:off x="5754688" y="2376488"/>
            <a:ext cx="30432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b="1"/>
              <a:t>Transitions to L-shell  was observed (indication of direct electron impact excitation process)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pPr eaLnBrk="1" hangingPunct="1"/>
            <a:r>
              <a:rPr lang="pl-PL" smtClean="0"/>
              <a:t>EBIT ion source: </a:t>
            </a:r>
            <a:r>
              <a:rPr lang="en-US" smtClean="0"/>
              <a:t>X-ray spectr</a:t>
            </a:r>
            <a:r>
              <a:rPr lang="pl-PL" smtClean="0"/>
              <a:t>um</a:t>
            </a:r>
            <a:r>
              <a:rPr lang="en-US" smtClean="0"/>
              <a:t> of</a:t>
            </a:r>
            <a:r>
              <a:rPr lang="pl-PL" smtClean="0"/>
              <a:t> </a:t>
            </a:r>
            <a:r>
              <a:rPr lang="en-US" smtClean="0"/>
              <a:t>Xe</a:t>
            </a:r>
            <a:r>
              <a:rPr lang="pl-PL" baseline="30000" smtClean="0"/>
              <a:t>q+</a:t>
            </a:r>
            <a:r>
              <a:rPr lang="pl-PL" smtClean="0"/>
              <a:t>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FD5331A-7177-4B58-BB22-9F04DD4D3316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847B68-ACD7-403E-A692-E06AF87493E1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01625" y="469900"/>
          <a:ext cx="6146800" cy="6146800"/>
        </p:xfrm>
        <a:graphic>
          <a:graphicData uri="http://schemas.openxmlformats.org/presentationml/2006/ole">
            <p:oleObj spid="_x0000_s7170" name="Graph" r:id="rId3" imgW="4180320" imgH="4180320" progId="Origin50.Graph">
              <p:embed/>
            </p:oleObj>
          </a:graphicData>
        </a:graphic>
      </p:graphicFrame>
      <p:sp>
        <p:nvSpPr>
          <p:cNvPr id="7175" name="pole tekstowe 6"/>
          <p:cNvSpPr txBox="1">
            <a:spLocks noChangeArrowheads="1"/>
          </p:cNvSpPr>
          <p:nvPr/>
        </p:nvSpPr>
        <p:spPr bwMode="auto">
          <a:xfrm>
            <a:off x="5815013" y="2335213"/>
            <a:ext cx="308133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b="1"/>
              <a:t>Transitions to M-shell was observed (deexcitation  to the holes in M-shell or direct  electron impact excitation/deexcitation)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ytuł 1"/>
          <p:cNvSpPr>
            <a:spLocks noGrp="1"/>
          </p:cNvSpPr>
          <p:nvPr>
            <p:ph type="title"/>
          </p:nvPr>
        </p:nvSpPr>
        <p:spPr>
          <a:xfrm>
            <a:off x="0" y="60325"/>
            <a:ext cx="9144000" cy="725488"/>
          </a:xfrm>
        </p:spPr>
        <p:txBody>
          <a:bodyPr/>
          <a:lstStyle/>
          <a:p>
            <a:pPr eaLnBrk="1" hangingPunct="1"/>
            <a:r>
              <a:rPr lang="pl-PL" smtClean="0"/>
              <a:t>X-rays emitted in interaction of HCI with surface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FD5331A-7177-4B58-BB22-9F04DD4D3316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7CEA9-1B12-44C4-8D2B-787B0E0892DB}" type="slidenum">
              <a:rPr lang="pl-PL" smtClean="0"/>
              <a:pPr>
                <a:defRPr/>
              </a:pPr>
              <a:t>12</a:t>
            </a:fld>
            <a:endParaRPr lang="pl-PL"/>
          </a:p>
        </p:txBody>
      </p:sp>
      <p:pic>
        <p:nvPicPr>
          <p:cNvPr id="8200" name="Picture 1" descr="C:\Users\Łukasz\Downloads\20160908_215009_resiz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0" y="1173163"/>
            <a:ext cx="4621213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Prostokąt 9"/>
          <p:cNvSpPr>
            <a:spLocks noChangeArrowheads="1"/>
          </p:cNvSpPr>
          <p:nvPr/>
        </p:nvSpPr>
        <p:spPr bwMode="auto">
          <a:xfrm>
            <a:off x="4932363" y="1476375"/>
            <a:ext cx="3824287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Clr>
                <a:srgbClr val="FF0000"/>
              </a:buClr>
              <a:buSzPts val="3200"/>
            </a:pPr>
            <a:endParaRPr lang="pl-PL" altLang="pl-PL" b="1">
              <a:solidFill>
                <a:srgbClr val="000000"/>
              </a:solidFill>
              <a:cs typeface="Tahoma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r>
              <a:rPr lang="pl-PL" b="1">
                <a:cs typeface="Tahoma" pitchFamily="34" charset="0"/>
              </a:rPr>
              <a:t>X-rays emitted in interaction of Xe</a:t>
            </a:r>
            <a:r>
              <a:rPr lang="pl-PL" b="1" baseline="30000">
                <a:cs typeface="Tahoma" pitchFamily="34" charset="0"/>
              </a:rPr>
              <a:t>q+</a:t>
            </a:r>
            <a:r>
              <a:rPr lang="pl-PL" b="1">
                <a:cs typeface="Tahoma" pitchFamily="34" charset="0"/>
              </a:rPr>
              <a:t> ions with beryllium foil</a:t>
            </a:r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endParaRPr lang="pl-PL" altLang="pl-PL" b="1">
              <a:solidFill>
                <a:srgbClr val="000000"/>
              </a:solidFill>
              <a:cs typeface="Tahoma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r>
              <a:rPr lang="pl-PL" b="1"/>
              <a:t>Kinetic energy of ions:        ~3 keV×q</a:t>
            </a:r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endParaRPr lang="pl-PL" b="1"/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r>
              <a:rPr lang="pl-PL" b="1"/>
              <a:t>Ion charge states: Xe</a:t>
            </a:r>
            <a:r>
              <a:rPr lang="pl-PL" b="1" baseline="30000"/>
              <a:t>26+</a:t>
            </a:r>
            <a:r>
              <a:rPr lang="pl-PL" b="1"/>
              <a:t>, Xe</a:t>
            </a:r>
            <a:r>
              <a:rPr lang="pl-PL" b="1" baseline="30000"/>
              <a:t>27+</a:t>
            </a:r>
            <a:r>
              <a:rPr lang="pl-PL" b="1"/>
              <a:t>, Xe</a:t>
            </a:r>
            <a:r>
              <a:rPr lang="pl-PL" b="1" baseline="30000"/>
              <a:t>35+</a:t>
            </a:r>
            <a:r>
              <a:rPr lang="pl-PL" b="1"/>
              <a:t>, Xe</a:t>
            </a:r>
            <a:r>
              <a:rPr lang="pl-PL" b="1" baseline="30000"/>
              <a:t>40+</a:t>
            </a:r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endParaRPr lang="pl-PL" b="1"/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r>
              <a:rPr lang="pl-PL" b="1"/>
              <a:t>X-ray measured by SDD XFlash detector</a:t>
            </a:r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endParaRPr lang="pl-PL" b="1" baseline="30000"/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endParaRPr lang="pl-PL" b="1" baseline="30000"/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endParaRPr lang="pl-PL" b="1"/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endParaRPr lang="pl-PL"/>
          </a:p>
          <a:p>
            <a:pPr marL="457200" indent="-457200" algn="just">
              <a:buClr>
                <a:srgbClr val="FF0000"/>
              </a:buClr>
              <a:buSzPts val="3200"/>
            </a:pPr>
            <a:endParaRPr lang="pl-PL" altLang="pl-PL" b="1">
              <a:solidFill>
                <a:srgbClr val="000000"/>
              </a:solidFill>
              <a:cs typeface="Tahoma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endParaRPr lang="en-GB" altLang="pl-PL" b="1">
              <a:solidFill>
                <a:srgbClr val="000000"/>
              </a:solidFill>
              <a:cs typeface="Tahoma" pitchFamily="34" charset="0"/>
            </a:endParaRPr>
          </a:p>
        </p:txBody>
      </p:sp>
      <p:graphicFrame>
        <p:nvGraphicFramePr>
          <p:cNvPr id="8194" name="Object 1"/>
          <p:cNvGraphicFramePr>
            <a:graphicFrameLocks noChangeAspect="1"/>
          </p:cNvGraphicFramePr>
          <p:nvPr/>
        </p:nvGraphicFramePr>
        <p:xfrm>
          <a:off x="130175" y="4102100"/>
          <a:ext cx="2343150" cy="2227263"/>
        </p:xfrm>
        <a:graphic>
          <a:graphicData uri="http://schemas.openxmlformats.org/presentationml/2006/ole">
            <p:oleObj spid="_x0000_s8194" name="Graph" r:id="rId4" imgW="2568600" imgH="2434680" progId="Origin50.Graph">
              <p:embed/>
            </p:oleObj>
          </a:graphicData>
        </a:graphic>
      </p:graphicFrame>
      <p:graphicFrame>
        <p:nvGraphicFramePr>
          <p:cNvPr id="8195" name="Object 2"/>
          <p:cNvGraphicFramePr>
            <a:graphicFrameLocks noChangeAspect="1"/>
          </p:cNvGraphicFramePr>
          <p:nvPr/>
        </p:nvGraphicFramePr>
        <p:xfrm>
          <a:off x="2547938" y="4102100"/>
          <a:ext cx="2270125" cy="2225675"/>
        </p:xfrm>
        <a:graphic>
          <a:graphicData uri="http://schemas.openxmlformats.org/presentationml/2006/ole">
            <p:oleObj spid="_x0000_s8195" name="Graph" r:id="rId5" imgW="2560320" imgH="2511360" progId="Origin50.Graph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ytuł 1"/>
          <p:cNvSpPr>
            <a:spLocks noGrp="1"/>
          </p:cNvSpPr>
          <p:nvPr>
            <p:ph type="title"/>
          </p:nvPr>
        </p:nvSpPr>
        <p:spPr>
          <a:xfrm>
            <a:off x="0" y="60325"/>
            <a:ext cx="9144000" cy="725488"/>
          </a:xfrm>
        </p:spPr>
        <p:txBody>
          <a:bodyPr/>
          <a:lstStyle/>
          <a:p>
            <a:pPr eaLnBrk="1" hangingPunct="1"/>
            <a:r>
              <a:rPr lang="pl-PL" smtClean="0"/>
              <a:t>X-rays emitted in interaction of HCI with surface</a:t>
            </a:r>
            <a:endParaRPr lang="en-GB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9221" name="Prostokąt 485"/>
          <p:cNvSpPr>
            <a:spLocks noChangeArrowheads="1"/>
          </p:cNvSpPr>
          <p:nvPr/>
        </p:nvSpPr>
        <p:spPr bwMode="auto">
          <a:xfrm>
            <a:off x="254000" y="5969000"/>
            <a:ext cx="86883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pl-PL" sz="1600"/>
              <a:t>M</a:t>
            </a:r>
            <a:r>
              <a:rPr lang="en-US" sz="1600"/>
              <a:t>easurements of xenon</a:t>
            </a:r>
            <a:r>
              <a:rPr lang="pl-PL" sz="1600"/>
              <a:t> M-X</a:t>
            </a:r>
            <a:r>
              <a:rPr lang="en-US" sz="1600"/>
              <a:t>-rays emitted from the </a:t>
            </a:r>
            <a:r>
              <a:rPr lang="pl-PL" sz="1600"/>
              <a:t>interaction of Xe</a:t>
            </a:r>
            <a:r>
              <a:rPr lang="pl-PL" sz="1600" baseline="30000"/>
              <a:t>q+</a:t>
            </a:r>
            <a:r>
              <a:rPr lang="pl-PL" sz="1600"/>
              <a:t> ions with Be foil</a:t>
            </a:r>
            <a:r>
              <a:rPr lang="en-US" sz="1600"/>
              <a:t>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08C16C5-8FAA-4B07-A03C-10DAFAB2AAED}" type="datetime5">
              <a:rPr lang="en-US"/>
              <a:pPr>
                <a:defRPr/>
              </a:pPr>
              <a:t>20-Sep-16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31BBFF-0B17-4FB7-846A-0C9B67CE7C91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  <p:graphicFrame>
        <p:nvGraphicFramePr>
          <p:cNvPr id="9218" name="Object 118"/>
          <p:cNvGraphicFramePr>
            <a:graphicFrameLocks noChangeAspect="1"/>
          </p:cNvGraphicFramePr>
          <p:nvPr/>
        </p:nvGraphicFramePr>
        <p:xfrm>
          <a:off x="1830388" y="1135063"/>
          <a:ext cx="4981575" cy="4725987"/>
        </p:xfrm>
        <a:graphic>
          <a:graphicData uri="http://schemas.openxmlformats.org/presentationml/2006/ole">
            <p:oleObj spid="_x0000_s9218" name="Graph" r:id="rId4" imgW="2568600" imgH="243468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pPr eaLnBrk="1" hangingPunct="1"/>
            <a:r>
              <a:rPr lang="pl-PL" smtClean="0"/>
              <a:t>Interaction of HCI with surface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FD5331A-7177-4B58-BB22-9F04DD4D3316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4D24E-E871-43A9-A5A8-C2010F94FF15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  <p:grpSp>
        <p:nvGrpSpPr>
          <p:cNvPr id="10248" name="Group 229"/>
          <p:cNvGrpSpPr>
            <a:grpSpLocks/>
          </p:cNvGrpSpPr>
          <p:nvPr/>
        </p:nvGrpSpPr>
        <p:grpSpPr bwMode="auto">
          <a:xfrm>
            <a:off x="1323975" y="1119188"/>
            <a:ext cx="6780213" cy="3468687"/>
            <a:chOff x="1307" y="1345"/>
            <a:chExt cx="9130" cy="4379"/>
          </a:xfrm>
        </p:grpSpPr>
        <p:grpSp>
          <p:nvGrpSpPr>
            <p:cNvPr id="10250" name="Group 230"/>
            <p:cNvGrpSpPr>
              <a:grpSpLocks/>
            </p:cNvGrpSpPr>
            <p:nvPr/>
          </p:nvGrpSpPr>
          <p:grpSpPr bwMode="auto">
            <a:xfrm>
              <a:off x="1307" y="1345"/>
              <a:ext cx="8835" cy="4379"/>
              <a:chOff x="993" y="1093"/>
              <a:chExt cx="8835" cy="4379"/>
            </a:xfrm>
          </p:grpSpPr>
          <p:grpSp>
            <p:nvGrpSpPr>
              <p:cNvPr id="10252" name="Group 231"/>
              <p:cNvGrpSpPr>
                <a:grpSpLocks/>
              </p:cNvGrpSpPr>
              <p:nvPr/>
            </p:nvGrpSpPr>
            <p:grpSpPr bwMode="auto">
              <a:xfrm>
                <a:off x="993" y="1093"/>
                <a:ext cx="8835" cy="4379"/>
                <a:chOff x="1478" y="1184"/>
                <a:chExt cx="8835" cy="4379"/>
              </a:xfrm>
            </p:grpSpPr>
            <p:grpSp>
              <p:nvGrpSpPr>
                <p:cNvPr id="10256" name="Group 232"/>
                <p:cNvGrpSpPr>
                  <a:grpSpLocks/>
                </p:cNvGrpSpPr>
                <p:nvPr/>
              </p:nvGrpSpPr>
              <p:grpSpPr bwMode="auto">
                <a:xfrm>
                  <a:off x="1478" y="1184"/>
                  <a:ext cx="8835" cy="4379"/>
                  <a:chOff x="1478" y="1184"/>
                  <a:chExt cx="8835" cy="4379"/>
                </a:xfrm>
              </p:grpSpPr>
              <p:sp>
                <p:nvSpPr>
                  <p:cNvPr id="10258" name="Text Box 2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22" y="1536"/>
                    <a:ext cx="2721" cy="6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spcAft>
                        <a:spcPts val="1000"/>
                      </a:spcAft>
                    </a:pPr>
                    <a:r>
                      <a:rPr lang="pl-PL" sz="2000">
                        <a:latin typeface="Verdana" pitchFamily="34" charset="0"/>
                      </a:rPr>
                      <a:t>Auger Cascade</a:t>
                    </a:r>
                    <a:endParaRPr lang="pl-PL" sz="3200"/>
                  </a:p>
                </p:txBody>
              </p:sp>
              <p:grpSp>
                <p:nvGrpSpPr>
                  <p:cNvPr id="10259" name="Group 234"/>
                  <p:cNvGrpSpPr>
                    <a:grpSpLocks/>
                  </p:cNvGrpSpPr>
                  <p:nvPr/>
                </p:nvGrpSpPr>
                <p:grpSpPr bwMode="auto">
                  <a:xfrm>
                    <a:off x="1478" y="1184"/>
                    <a:ext cx="8835" cy="4379"/>
                    <a:chOff x="1478" y="1184"/>
                    <a:chExt cx="8835" cy="4379"/>
                  </a:xfrm>
                </p:grpSpPr>
                <p:grpSp>
                  <p:nvGrpSpPr>
                    <p:cNvPr id="10260" name="Group 2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78" y="1184"/>
                      <a:ext cx="8835" cy="4379"/>
                      <a:chOff x="1478" y="1184"/>
                      <a:chExt cx="8835" cy="4379"/>
                    </a:xfrm>
                  </p:grpSpPr>
                  <p:grpSp>
                    <p:nvGrpSpPr>
                      <p:cNvPr id="10262" name="Group 23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478" y="1184"/>
                        <a:ext cx="8835" cy="4379"/>
                        <a:chOff x="1075" y="1509"/>
                        <a:chExt cx="8835" cy="4379"/>
                      </a:xfrm>
                    </p:grpSpPr>
                    <p:cxnSp>
                      <p:nvCxnSpPr>
                        <p:cNvPr id="10264" name="AutoShape 237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6781" y="4522"/>
                          <a:ext cx="0" cy="975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prstDash val="dash"/>
                          <a:round/>
                          <a:headEnd/>
                          <a:tailEnd type="triangle" w="med" len="med"/>
                        </a:ln>
                      </p:spPr>
                    </p:cxnSp>
                    <p:grpSp>
                      <p:nvGrpSpPr>
                        <p:cNvPr id="10265" name="Group 23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75" y="1509"/>
                          <a:ext cx="8835" cy="4379"/>
                          <a:chOff x="1075" y="1509"/>
                          <a:chExt cx="8835" cy="4379"/>
                        </a:xfrm>
                      </p:grpSpPr>
                      <p:cxnSp>
                        <p:nvCxnSpPr>
                          <p:cNvPr id="10266" name="AutoShape 239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>
                            <a:off x="1105" y="4559"/>
                            <a:ext cx="552" cy="0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grpSp>
                        <p:nvGrpSpPr>
                          <p:cNvPr id="10267" name="Group 24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075" y="1509"/>
                            <a:ext cx="8835" cy="4379"/>
                            <a:chOff x="1075" y="1509"/>
                            <a:chExt cx="8835" cy="4379"/>
                          </a:xfrm>
                        </p:grpSpPr>
                        <p:cxnSp>
                          <p:nvCxnSpPr>
                            <p:cNvPr id="10268" name="AutoShape 241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H="1">
                              <a:off x="1107" y="3396"/>
                              <a:ext cx="268" cy="206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10269" name="AutoShape 242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H="1">
                              <a:off x="1075" y="3398"/>
                              <a:ext cx="737" cy="624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10270" name="AutoShape 243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H="1">
                              <a:off x="1094" y="3383"/>
                              <a:ext cx="1134" cy="1020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10271" name="AutoShape 244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H="1">
                              <a:off x="1368" y="3402"/>
                              <a:ext cx="1247" cy="1134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10272" name="AutoShape 245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H="1">
                              <a:off x="1778" y="3404"/>
                              <a:ext cx="1247" cy="1134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10273" name="AutoShape 246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H="1">
                              <a:off x="2267" y="3791"/>
                              <a:ext cx="680" cy="624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grpSp>
                          <p:nvGrpSpPr>
                            <p:cNvPr id="10274" name="Group 24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1105" y="1509"/>
                              <a:ext cx="8805" cy="4379"/>
                              <a:chOff x="1105" y="1509"/>
                              <a:chExt cx="8805" cy="4379"/>
                            </a:xfrm>
                          </p:grpSpPr>
                          <p:cxnSp>
                            <p:nvCxnSpPr>
                              <p:cNvPr id="10275" name="AutoShape 248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>
                                <a:off x="1105" y="1691"/>
                                <a:ext cx="8787" cy="0"/>
                              </a:xfrm>
                              <a:prstGeom prst="straightConnector1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prstDash val="lgDash"/>
                                <a:round/>
                                <a:headEnd/>
                                <a:tailEnd/>
                              </a:ln>
                            </p:spPr>
                          </p:cxnSp>
                          <p:cxnSp>
                            <p:nvCxnSpPr>
                              <p:cNvPr id="10276" name="AutoShape 249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>
                                <a:off x="3250" y="3396"/>
                                <a:ext cx="2381" cy="0"/>
                              </a:xfrm>
                              <a:prstGeom prst="straightConnector1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prstDash val="lgDash"/>
                                <a:round/>
                                <a:headEnd/>
                                <a:tailEnd/>
                              </a:ln>
                            </p:spPr>
                          </p:cxnSp>
                          <p:cxnSp>
                            <p:nvCxnSpPr>
                              <p:cNvPr id="10277" name="AutoShape 250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>
                                <a:off x="1105" y="3396"/>
                                <a:ext cx="2098" cy="0"/>
                              </a:xfrm>
                              <a:prstGeom prst="straightConnector1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</p:cxnSp>
                          <p:cxnSp>
                            <p:nvCxnSpPr>
                              <p:cNvPr id="10278" name="AutoShape 251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>
                                <a:off x="5636" y="3396"/>
                                <a:ext cx="1701" cy="0"/>
                              </a:xfrm>
                              <a:prstGeom prst="straightConnector1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</p:cxnSp>
                          <p:cxnSp>
                            <p:nvCxnSpPr>
                              <p:cNvPr id="10279" name="AutoShape 252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>
                                <a:off x="5796" y="3602"/>
                                <a:ext cx="1474" cy="0"/>
                              </a:xfrm>
                              <a:prstGeom prst="straightConnector1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</p:cxnSp>
                          <p:cxnSp>
                            <p:nvCxnSpPr>
                              <p:cNvPr id="10280" name="AutoShape 253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>
                                <a:off x="5915" y="3842"/>
                                <a:ext cx="1304" cy="0"/>
                              </a:xfrm>
                              <a:prstGeom prst="straightConnector1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</p:cxnSp>
                          <p:cxnSp>
                            <p:nvCxnSpPr>
                              <p:cNvPr id="10281" name="AutoShape 254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>
                                <a:off x="6119" y="4469"/>
                                <a:ext cx="964" cy="0"/>
                              </a:xfrm>
                              <a:prstGeom prst="straightConnector1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</p:cxnSp>
                          <p:cxnSp>
                            <p:nvCxnSpPr>
                              <p:cNvPr id="10282" name="AutoShape 255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>
                                <a:off x="6272" y="5576"/>
                                <a:ext cx="712" cy="0"/>
                              </a:xfrm>
                              <a:prstGeom prst="straightConnector1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</p:cxnSp>
                          <p:grpSp>
                            <p:nvGrpSpPr>
                              <p:cNvPr id="10283" name="Group 256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7030" y="1742"/>
                                <a:ext cx="2880" cy="4073"/>
                                <a:chOff x="7030" y="1742"/>
                                <a:chExt cx="2880" cy="4073"/>
                              </a:xfrm>
                            </p:grpSpPr>
                            <p:sp>
                              <p:nvSpPr>
                                <p:cNvPr id="10297" name="Arc 257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 rot="16933212" flipH="1">
                                  <a:off x="8189" y="2896"/>
                                  <a:ext cx="534" cy="2641"/>
                                </a:xfrm>
                                <a:custGeom>
                                  <a:avLst/>
                                  <a:gdLst>
                                    <a:gd name="T0" fmla="*/ 0 w 3902"/>
                                    <a:gd name="T1" fmla="*/ 0 h 21600"/>
                                    <a:gd name="T2" fmla="*/ 1 w 3902"/>
                                    <a:gd name="T3" fmla="*/ 0 h 21600"/>
                                    <a:gd name="T4" fmla="*/ 0 w 3902"/>
                                    <a:gd name="T5" fmla="*/ 5 h 21600"/>
                                    <a:gd name="T6" fmla="*/ 0 60000 65536"/>
                                    <a:gd name="T7" fmla="*/ 0 60000 65536"/>
                                    <a:gd name="T8" fmla="*/ 0 60000 65536"/>
                                    <a:gd name="T9" fmla="*/ 0 w 3902"/>
                                    <a:gd name="T10" fmla="*/ 0 h 21600"/>
                                    <a:gd name="T11" fmla="*/ 3902 w 3902"/>
                                    <a:gd name="T12" fmla="*/ 21600 h 21600"/>
                                  </a:gdLst>
                                  <a:ahLst/>
                                  <a:cxnLst>
                                    <a:cxn ang="T6">
                                      <a:pos x="T0" y="T1"/>
                                    </a:cxn>
                                    <a:cxn ang="T7">
                                      <a:pos x="T2" y="T3"/>
                                    </a:cxn>
                                    <a:cxn ang="T8">
                                      <a:pos x="T4" y="T5"/>
                                    </a:cxn>
                                  </a:cxnLst>
                                  <a:rect l="T9" t="T10" r="T11" b="T12"/>
                                  <a:pathLst>
                                    <a:path w="3902" h="21600" fill="none" extrusionOk="0">
                                      <a:moveTo>
                                        <a:pt x="-1" y="0"/>
                                      </a:moveTo>
                                      <a:cubicBezTo>
                                        <a:pt x="1308" y="0"/>
                                        <a:pt x="2614" y="118"/>
                                        <a:pt x="3901" y="355"/>
                                      </a:cubicBezTo>
                                    </a:path>
                                    <a:path w="3902" h="21600" stroke="0" extrusionOk="0">
                                      <a:moveTo>
                                        <a:pt x="-1" y="0"/>
                                      </a:moveTo>
                                      <a:cubicBezTo>
                                        <a:pt x="1308" y="0"/>
                                        <a:pt x="2614" y="118"/>
                                        <a:pt x="3901" y="355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l-PL"/>
                                </a:p>
                              </p:txBody>
                            </p:sp>
                            <p:sp>
                              <p:nvSpPr>
                                <p:cNvPr id="10298" name="Arc 258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 flipH="1">
                                  <a:off x="7235" y="1742"/>
                                  <a:ext cx="2675" cy="2662"/>
                                </a:xfrm>
                                <a:custGeom>
                                  <a:avLst/>
                                  <a:gdLst>
                                    <a:gd name="T0" fmla="*/ 0 w 20915"/>
                                    <a:gd name="T1" fmla="*/ 0 h 21600"/>
                                    <a:gd name="T2" fmla="*/ 6 w 20915"/>
                                    <a:gd name="T3" fmla="*/ 4 h 21600"/>
                                    <a:gd name="T4" fmla="*/ 0 w 20915"/>
                                    <a:gd name="T5" fmla="*/ 5 h 21600"/>
                                    <a:gd name="T6" fmla="*/ 0 60000 65536"/>
                                    <a:gd name="T7" fmla="*/ 0 60000 65536"/>
                                    <a:gd name="T8" fmla="*/ 0 60000 65536"/>
                                    <a:gd name="T9" fmla="*/ 0 w 20915"/>
                                    <a:gd name="T10" fmla="*/ 0 h 21600"/>
                                    <a:gd name="T11" fmla="*/ 20915 w 20915"/>
                                    <a:gd name="T12" fmla="*/ 21600 h 21600"/>
                                  </a:gdLst>
                                  <a:ahLst/>
                                  <a:cxnLst>
                                    <a:cxn ang="T6">
                                      <a:pos x="T0" y="T1"/>
                                    </a:cxn>
                                    <a:cxn ang="T7">
                                      <a:pos x="T2" y="T3"/>
                                    </a:cxn>
                                    <a:cxn ang="T8">
                                      <a:pos x="T4" y="T5"/>
                                    </a:cxn>
                                  </a:cxnLst>
                                  <a:rect l="T9" t="T10" r="T11" b="T12"/>
                                  <a:pathLst>
                                    <a:path w="20915" h="21600" fill="none" extrusionOk="0">
                                      <a:moveTo>
                                        <a:pt x="-1" y="0"/>
                                      </a:moveTo>
                                      <a:cubicBezTo>
                                        <a:pt x="9850" y="0"/>
                                        <a:pt x="18453" y="6664"/>
                                        <a:pt x="20914" y="16203"/>
                                      </a:cubicBezTo>
                                    </a:path>
                                    <a:path w="20915" h="21600" stroke="0" extrusionOk="0">
                                      <a:moveTo>
                                        <a:pt x="-1" y="0"/>
                                      </a:moveTo>
                                      <a:cubicBezTo>
                                        <a:pt x="9850" y="0"/>
                                        <a:pt x="18453" y="6664"/>
                                        <a:pt x="20914" y="16203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l-PL"/>
                                </a:p>
                              </p:txBody>
                            </p:sp>
                            <p:sp>
                              <p:nvSpPr>
                                <p:cNvPr id="10299" name="Arc 259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 rot="16545714" flipH="1">
                                  <a:off x="7284" y="4067"/>
                                  <a:ext cx="1494" cy="2002"/>
                                </a:xfrm>
                                <a:custGeom>
                                  <a:avLst/>
                                  <a:gdLst>
                                    <a:gd name="T0" fmla="*/ 0 w 3902"/>
                                    <a:gd name="T1" fmla="*/ 0 h 21600"/>
                                    <a:gd name="T2" fmla="*/ 84 w 3902"/>
                                    <a:gd name="T3" fmla="*/ 0 h 21600"/>
                                    <a:gd name="T4" fmla="*/ 0 w 3902"/>
                                    <a:gd name="T5" fmla="*/ 2 h 21600"/>
                                    <a:gd name="T6" fmla="*/ 0 60000 65536"/>
                                    <a:gd name="T7" fmla="*/ 0 60000 65536"/>
                                    <a:gd name="T8" fmla="*/ 0 60000 65536"/>
                                    <a:gd name="T9" fmla="*/ 0 w 3902"/>
                                    <a:gd name="T10" fmla="*/ 0 h 21600"/>
                                    <a:gd name="T11" fmla="*/ 3902 w 3902"/>
                                    <a:gd name="T12" fmla="*/ 21600 h 21600"/>
                                  </a:gdLst>
                                  <a:ahLst/>
                                  <a:cxnLst>
                                    <a:cxn ang="T6">
                                      <a:pos x="T0" y="T1"/>
                                    </a:cxn>
                                    <a:cxn ang="T7">
                                      <a:pos x="T2" y="T3"/>
                                    </a:cxn>
                                    <a:cxn ang="T8">
                                      <a:pos x="T4" y="T5"/>
                                    </a:cxn>
                                  </a:cxnLst>
                                  <a:rect l="T9" t="T10" r="T11" b="T12"/>
                                  <a:pathLst>
                                    <a:path w="3902" h="21600" fill="none" extrusionOk="0">
                                      <a:moveTo>
                                        <a:pt x="-1" y="0"/>
                                      </a:moveTo>
                                      <a:cubicBezTo>
                                        <a:pt x="1308" y="0"/>
                                        <a:pt x="2614" y="118"/>
                                        <a:pt x="3901" y="355"/>
                                      </a:cubicBezTo>
                                    </a:path>
                                    <a:path w="3902" h="21600" stroke="0" extrusionOk="0">
                                      <a:moveTo>
                                        <a:pt x="-1" y="0"/>
                                      </a:moveTo>
                                      <a:cubicBezTo>
                                        <a:pt x="1308" y="0"/>
                                        <a:pt x="2614" y="118"/>
                                        <a:pt x="3901" y="355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pl-PL"/>
                                </a:p>
                              </p:txBody>
                            </p:sp>
                          </p:grpSp>
                          <p:sp>
                            <p:nvSpPr>
                              <p:cNvPr id="10284" name="Arc 260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431" y="2724"/>
                                <a:ext cx="1512" cy="2173"/>
                              </a:xfrm>
                              <a:custGeom>
                                <a:avLst/>
                                <a:gdLst>
                                  <a:gd name="T0" fmla="*/ 0 w 19105"/>
                                  <a:gd name="T1" fmla="*/ 0 h 21600"/>
                                  <a:gd name="T2" fmla="*/ 1 w 19105"/>
                                  <a:gd name="T3" fmla="*/ 1 h 21600"/>
                                  <a:gd name="T4" fmla="*/ 0 w 19105"/>
                                  <a:gd name="T5" fmla="*/ 2 h 21600"/>
                                  <a:gd name="T6" fmla="*/ 0 60000 65536"/>
                                  <a:gd name="T7" fmla="*/ 0 60000 65536"/>
                                  <a:gd name="T8" fmla="*/ 0 60000 65536"/>
                                  <a:gd name="T9" fmla="*/ 0 w 19105"/>
                                  <a:gd name="T10" fmla="*/ 0 h 21600"/>
                                  <a:gd name="T11" fmla="*/ 19105 w 19105"/>
                                  <a:gd name="T12" fmla="*/ 21600 h 21600"/>
                                </a:gdLst>
                                <a:ahLst/>
                                <a:cxnLst>
                                  <a:cxn ang="T6">
                                    <a:pos x="T0" y="T1"/>
                                  </a:cxn>
                                  <a:cxn ang="T7">
                                    <a:pos x="T2" y="T3"/>
                                  </a:cxn>
                                  <a:cxn ang="T8">
                                    <a:pos x="T4" y="T5"/>
                                  </a:cxn>
                                </a:cxnLst>
                                <a:rect l="T9" t="T10" r="T11" b="T12"/>
                                <a:pathLst>
                                  <a:path w="19105" h="21600" fill="none" extrusionOk="0">
                                    <a:moveTo>
                                      <a:pt x="-1" y="0"/>
                                    </a:moveTo>
                                    <a:cubicBezTo>
                                      <a:pt x="8012" y="0"/>
                                      <a:pt x="15367" y="4435"/>
                                      <a:pt x="19105" y="11522"/>
                                    </a:cubicBezTo>
                                  </a:path>
                                  <a:path w="19105" h="21600" stroke="0" extrusionOk="0">
                                    <a:moveTo>
                                      <a:pt x="-1" y="0"/>
                                    </a:moveTo>
                                    <a:cubicBezTo>
                                      <a:pt x="8012" y="0"/>
                                      <a:pt x="15367" y="4435"/>
                                      <a:pt x="19105" y="11522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l-PL"/>
                              </a:p>
                            </p:txBody>
                          </p:sp>
                          <p:sp>
                            <p:nvSpPr>
                              <p:cNvPr id="10285" name="Arc 261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 rot="4676561">
                                <a:off x="4161" y="3058"/>
                                <a:ext cx="911" cy="2992"/>
                              </a:xfrm>
                              <a:custGeom>
                                <a:avLst/>
                                <a:gdLst>
                                  <a:gd name="T0" fmla="*/ 0 w 6080"/>
                                  <a:gd name="T1" fmla="*/ 0 h 21600"/>
                                  <a:gd name="T2" fmla="*/ 3 w 6080"/>
                                  <a:gd name="T3" fmla="*/ 0 h 21600"/>
                                  <a:gd name="T4" fmla="*/ 1 w 6080"/>
                                  <a:gd name="T5" fmla="*/ 8 h 21600"/>
                                  <a:gd name="T6" fmla="*/ 0 60000 65536"/>
                                  <a:gd name="T7" fmla="*/ 0 60000 65536"/>
                                  <a:gd name="T8" fmla="*/ 0 60000 65536"/>
                                  <a:gd name="T9" fmla="*/ 0 w 6080"/>
                                  <a:gd name="T10" fmla="*/ 0 h 21600"/>
                                  <a:gd name="T11" fmla="*/ 6080 w 6080"/>
                                  <a:gd name="T12" fmla="*/ 21600 h 21600"/>
                                </a:gdLst>
                                <a:ahLst/>
                                <a:cxnLst>
                                  <a:cxn ang="T6">
                                    <a:pos x="T0" y="T1"/>
                                  </a:cxn>
                                  <a:cxn ang="T7">
                                    <a:pos x="T2" y="T3"/>
                                  </a:cxn>
                                  <a:cxn ang="T8">
                                    <a:pos x="T4" y="T5"/>
                                  </a:cxn>
                                </a:cxnLst>
                                <a:rect l="T9" t="T10" r="T11" b="T12"/>
                                <a:pathLst>
                                  <a:path w="6080" h="21600" fill="none" extrusionOk="0">
                                    <a:moveTo>
                                      <a:pt x="0" y="110"/>
                                    </a:moveTo>
                                    <a:cubicBezTo>
                                      <a:pt x="723" y="36"/>
                                      <a:pt x="1450" y="-1"/>
                                      <a:pt x="2178" y="0"/>
                                    </a:cubicBezTo>
                                    <a:cubicBezTo>
                                      <a:pt x="3486" y="0"/>
                                      <a:pt x="4792" y="118"/>
                                      <a:pt x="6079" y="355"/>
                                    </a:cubicBezTo>
                                  </a:path>
                                  <a:path w="6080" h="21600" stroke="0" extrusionOk="0">
                                    <a:moveTo>
                                      <a:pt x="0" y="110"/>
                                    </a:moveTo>
                                    <a:cubicBezTo>
                                      <a:pt x="723" y="36"/>
                                      <a:pt x="1450" y="-1"/>
                                      <a:pt x="2178" y="0"/>
                                    </a:cubicBezTo>
                                    <a:cubicBezTo>
                                      <a:pt x="3486" y="0"/>
                                      <a:pt x="4792" y="118"/>
                                      <a:pt x="6079" y="355"/>
                                    </a:cubicBezTo>
                                    <a:lnTo>
                                      <a:pt x="2178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l-PL"/>
                              </a:p>
                            </p:txBody>
                          </p:sp>
                          <p:sp>
                            <p:nvSpPr>
                              <p:cNvPr id="10286" name="Arc 26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 flipH="1">
                                <a:off x="3049" y="2724"/>
                                <a:ext cx="1392" cy="2173"/>
                              </a:xfrm>
                              <a:custGeom>
                                <a:avLst/>
                                <a:gdLst>
                                  <a:gd name="T0" fmla="*/ 0 w 17584"/>
                                  <a:gd name="T1" fmla="*/ 0 h 21600"/>
                                  <a:gd name="T2" fmla="*/ 1 w 17584"/>
                                  <a:gd name="T3" fmla="*/ 1 h 21600"/>
                                  <a:gd name="T4" fmla="*/ 0 w 17584"/>
                                  <a:gd name="T5" fmla="*/ 2 h 21600"/>
                                  <a:gd name="T6" fmla="*/ 0 60000 65536"/>
                                  <a:gd name="T7" fmla="*/ 0 60000 65536"/>
                                  <a:gd name="T8" fmla="*/ 0 60000 65536"/>
                                  <a:gd name="T9" fmla="*/ 0 w 17584"/>
                                  <a:gd name="T10" fmla="*/ 0 h 21600"/>
                                  <a:gd name="T11" fmla="*/ 17584 w 17584"/>
                                  <a:gd name="T12" fmla="*/ 21600 h 21600"/>
                                </a:gdLst>
                                <a:ahLst/>
                                <a:cxnLst>
                                  <a:cxn ang="T6">
                                    <a:pos x="T0" y="T1"/>
                                  </a:cxn>
                                  <a:cxn ang="T7">
                                    <a:pos x="T2" y="T3"/>
                                  </a:cxn>
                                  <a:cxn ang="T8">
                                    <a:pos x="T4" y="T5"/>
                                  </a:cxn>
                                </a:cxnLst>
                                <a:rect l="T9" t="T10" r="T11" b="T12"/>
                                <a:pathLst>
                                  <a:path w="17584" h="21600" fill="none" extrusionOk="0">
                                    <a:moveTo>
                                      <a:pt x="-1" y="0"/>
                                    </a:moveTo>
                                    <a:cubicBezTo>
                                      <a:pt x="6980" y="0"/>
                                      <a:pt x="13530" y="3373"/>
                                      <a:pt x="17584" y="9055"/>
                                    </a:cubicBezTo>
                                  </a:path>
                                  <a:path w="17584" h="21600" stroke="0" extrusionOk="0">
                                    <a:moveTo>
                                      <a:pt x="-1" y="0"/>
                                    </a:moveTo>
                                    <a:cubicBezTo>
                                      <a:pt x="6980" y="0"/>
                                      <a:pt x="13530" y="3373"/>
                                      <a:pt x="17584" y="9055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l-PL"/>
                              </a:p>
                            </p:txBody>
                          </p:sp>
                          <p:sp>
                            <p:nvSpPr>
                              <p:cNvPr id="10287" name="Arc 263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 flipV="1">
                                <a:off x="1657" y="2386"/>
                                <a:ext cx="1392" cy="2173"/>
                              </a:xfrm>
                              <a:custGeom>
                                <a:avLst/>
                                <a:gdLst>
                                  <a:gd name="T0" fmla="*/ 0 w 17584"/>
                                  <a:gd name="T1" fmla="*/ 0 h 21600"/>
                                  <a:gd name="T2" fmla="*/ 1 w 17584"/>
                                  <a:gd name="T3" fmla="*/ 1 h 21600"/>
                                  <a:gd name="T4" fmla="*/ 0 w 17584"/>
                                  <a:gd name="T5" fmla="*/ 2 h 21600"/>
                                  <a:gd name="T6" fmla="*/ 0 60000 65536"/>
                                  <a:gd name="T7" fmla="*/ 0 60000 65536"/>
                                  <a:gd name="T8" fmla="*/ 0 60000 65536"/>
                                  <a:gd name="T9" fmla="*/ 0 w 17584"/>
                                  <a:gd name="T10" fmla="*/ 0 h 21600"/>
                                  <a:gd name="T11" fmla="*/ 17584 w 17584"/>
                                  <a:gd name="T12" fmla="*/ 21600 h 21600"/>
                                </a:gdLst>
                                <a:ahLst/>
                                <a:cxnLst>
                                  <a:cxn ang="T6">
                                    <a:pos x="T0" y="T1"/>
                                  </a:cxn>
                                  <a:cxn ang="T7">
                                    <a:pos x="T2" y="T3"/>
                                  </a:cxn>
                                  <a:cxn ang="T8">
                                    <a:pos x="T4" y="T5"/>
                                  </a:cxn>
                                </a:cxnLst>
                                <a:rect l="T9" t="T10" r="T11" b="T12"/>
                                <a:pathLst>
                                  <a:path w="17584" h="21600" fill="none" extrusionOk="0">
                                    <a:moveTo>
                                      <a:pt x="-1" y="0"/>
                                    </a:moveTo>
                                    <a:cubicBezTo>
                                      <a:pt x="6980" y="0"/>
                                      <a:pt x="13530" y="3373"/>
                                      <a:pt x="17584" y="9055"/>
                                    </a:cubicBezTo>
                                  </a:path>
                                  <a:path w="17584" h="21600" stroke="0" extrusionOk="0">
                                    <a:moveTo>
                                      <a:pt x="-1" y="0"/>
                                    </a:moveTo>
                                    <a:cubicBezTo>
                                      <a:pt x="6980" y="0"/>
                                      <a:pt x="13530" y="3373"/>
                                      <a:pt x="17584" y="9055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l-PL"/>
                              </a:p>
                            </p:txBody>
                          </p:sp>
                          <p:sp>
                            <p:nvSpPr>
                              <p:cNvPr id="10288" name="Arc 264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 rot="5037160">
                                <a:off x="5187" y="4846"/>
                                <a:ext cx="1095" cy="989"/>
                              </a:xfrm>
                              <a:custGeom>
                                <a:avLst/>
                                <a:gdLst>
                                  <a:gd name="T0" fmla="*/ 0 w 6080"/>
                                  <a:gd name="T1" fmla="*/ 0 h 21600"/>
                                  <a:gd name="T2" fmla="*/ 6 w 6080"/>
                                  <a:gd name="T3" fmla="*/ 0 h 21600"/>
                                  <a:gd name="T4" fmla="*/ 2 w 6080"/>
                                  <a:gd name="T5" fmla="*/ 0 h 21600"/>
                                  <a:gd name="T6" fmla="*/ 0 60000 65536"/>
                                  <a:gd name="T7" fmla="*/ 0 60000 65536"/>
                                  <a:gd name="T8" fmla="*/ 0 60000 65536"/>
                                  <a:gd name="T9" fmla="*/ 0 w 6080"/>
                                  <a:gd name="T10" fmla="*/ 0 h 21600"/>
                                  <a:gd name="T11" fmla="*/ 6080 w 6080"/>
                                  <a:gd name="T12" fmla="*/ 21600 h 21600"/>
                                </a:gdLst>
                                <a:ahLst/>
                                <a:cxnLst>
                                  <a:cxn ang="T6">
                                    <a:pos x="T0" y="T1"/>
                                  </a:cxn>
                                  <a:cxn ang="T7">
                                    <a:pos x="T2" y="T3"/>
                                  </a:cxn>
                                  <a:cxn ang="T8">
                                    <a:pos x="T4" y="T5"/>
                                  </a:cxn>
                                </a:cxnLst>
                                <a:rect l="T9" t="T10" r="T11" b="T12"/>
                                <a:pathLst>
                                  <a:path w="6080" h="21600" fill="none" extrusionOk="0">
                                    <a:moveTo>
                                      <a:pt x="0" y="110"/>
                                    </a:moveTo>
                                    <a:cubicBezTo>
                                      <a:pt x="723" y="36"/>
                                      <a:pt x="1450" y="-1"/>
                                      <a:pt x="2178" y="0"/>
                                    </a:cubicBezTo>
                                    <a:cubicBezTo>
                                      <a:pt x="3486" y="0"/>
                                      <a:pt x="4792" y="118"/>
                                      <a:pt x="6079" y="355"/>
                                    </a:cubicBezTo>
                                  </a:path>
                                  <a:path w="6080" h="21600" stroke="0" extrusionOk="0">
                                    <a:moveTo>
                                      <a:pt x="0" y="110"/>
                                    </a:moveTo>
                                    <a:cubicBezTo>
                                      <a:pt x="723" y="36"/>
                                      <a:pt x="1450" y="-1"/>
                                      <a:pt x="2178" y="0"/>
                                    </a:cubicBezTo>
                                    <a:cubicBezTo>
                                      <a:pt x="3486" y="0"/>
                                      <a:pt x="4792" y="118"/>
                                      <a:pt x="6079" y="355"/>
                                    </a:cubicBezTo>
                                    <a:lnTo>
                                      <a:pt x="2178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l-PL"/>
                              </a:p>
                            </p:txBody>
                          </p:sp>
                          <p:sp>
                            <p:nvSpPr>
                              <p:cNvPr id="10289" name="Oval 26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244" y="3300"/>
                                <a:ext cx="170" cy="16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000000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l-PL"/>
                              </a:p>
                            </p:txBody>
                          </p:sp>
                          <p:sp>
                            <p:nvSpPr>
                              <p:cNvPr id="10290" name="Oval 266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6031" y="3302"/>
                                <a:ext cx="170" cy="16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000000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l-PL"/>
                              </a:p>
                            </p:txBody>
                          </p:sp>
                          <p:sp>
                            <p:nvSpPr>
                              <p:cNvPr id="10291" name="Oval 26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6371" y="3302"/>
                                <a:ext cx="170" cy="16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000000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l-PL"/>
                              </a:p>
                            </p:txBody>
                          </p:sp>
                          <p:sp>
                            <p:nvSpPr>
                              <p:cNvPr id="10292" name="Oval 268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6696" y="3304"/>
                                <a:ext cx="170" cy="16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000000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l-PL"/>
                              </a:p>
                            </p:txBody>
                          </p:sp>
                          <p:sp>
                            <p:nvSpPr>
                              <p:cNvPr id="10293" name="Oval 269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6694" y="4373"/>
                                <a:ext cx="170" cy="16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000000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l-PL"/>
                              </a:p>
                            </p:txBody>
                          </p:sp>
                          <p:cxnSp>
                            <p:nvCxnSpPr>
                              <p:cNvPr id="10294" name="AutoShape 270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>
                                <a:off x="6456" y="3449"/>
                                <a:ext cx="1" cy="975"/>
                              </a:xfrm>
                              <a:prstGeom prst="straightConnector1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 type="triangle" w="med" len="med"/>
                              </a:ln>
                            </p:spPr>
                          </p:cxnSp>
                          <p:cxnSp>
                            <p:nvCxnSpPr>
                              <p:cNvPr id="10295" name="AutoShape 271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 flipV="1">
                                <a:off x="6119" y="1509"/>
                                <a:ext cx="1" cy="1871"/>
                              </a:xfrm>
                              <a:prstGeom prst="straightConnector1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 type="triangle" w="med" len="med"/>
                              </a:ln>
                            </p:spPr>
                          </p:cxnSp>
                          <p:cxnSp>
                            <p:nvCxnSpPr>
                              <p:cNvPr id="10296" name="AutoShape 272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 rot="-5400000">
                                <a:off x="4339" y="3375"/>
                                <a:ext cx="0" cy="454"/>
                              </a:xfrm>
                              <a:prstGeom prst="straightConnector1">
                                <a:avLst/>
                              </a:prstGeom>
                              <a:noFill/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 type="triangle" w="med" len="med"/>
                              </a:ln>
                            </p:spPr>
                          </p:cxnSp>
                        </p:grpSp>
                      </p:grpSp>
                    </p:grpSp>
                  </p:grpSp>
                  <p:sp>
                    <p:nvSpPr>
                      <p:cNvPr id="10263" name="Text Box 27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478" y="3358"/>
                        <a:ext cx="2721" cy="64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Aft>
                            <a:spcPts val="1000"/>
                          </a:spcAft>
                        </a:pPr>
                        <a:r>
                          <a:rPr lang="pl-PL" sz="2000">
                            <a:latin typeface="Verdana" pitchFamily="34" charset="0"/>
                          </a:rPr>
                          <a:t>Resonat capture</a:t>
                        </a:r>
                        <a:endParaRPr lang="pl-PL" sz="3200"/>
                      </a:p>
                    </p:txBody>
                  </p:sp>
                </p:grpSp>
                <p:sp>
                  <p:nvSpPr>
                    <p:cNvPr id="10261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46" y="4446"/>
                      <a:ext cx="2721" cy="6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pl-PL" sz="2000">
                          <a:latin typeface="Verdana" pitchFamily="34" charset="0"/>
                        </a:rPr>
                        <a:t>Solid</a:t>
                      </a:r>
                      <a:endParaRPr lang="pl-PL" sz="3200"/>
                    </a:p>
                  </p:txBody>
                </p:sp>
              </p:grpSp>
            </p:grpSp>
            <p:sp>
              <p:nvSpPr>
                <p:cNvPr id="10257" name="Text Box 275"/>
                <p:cNvSpPr txBox="1">
                  <a:spLocks noChangeArrowheads="1"/>
                </p:cNvSpPr>
                <p:nvPr/>
              </p:nvSpPr>
              <p:spPr bwMode="auto">
                <a:xfrm>
                  <a:off x="7673" y="4242"/>
                  <a:ext cx="1570" cy="6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spcAft>
                      <a:spcPts val="1000"/>
                    </a:spcAft>
                  </a:pPr>
                  <a:r>
                    <a:rPr lang="pl-PL" sz="2000">
                      <a:latin typeface="Verdana" pitchFamily="34" charset="0"/>
                    </a:rPr>
                    <a:t>Ion</a:t>
                  </a:r>
                  <a:endParaRPr lang="pl-PL"/>
                </a:p>
              </p:txBody>
            </p:sp>
          </p:grpSp>
          <p:grpSp>
            <p:nvGrpSpPr>
              <p:cNvPr id="10253" name="Group 276"/>
              <p:cNvGrpSpPr>
                <a:grpSpLocks/>
              </p:cNvGrpSpPr>
              <p:nvPr/>
            </p:nvGrpSpPr>
            <p:grpSpPr bwMode="auto">
              <a:xfrm>
                <a:off x="6699" y="3466"/>
                <a:ext cx="1859" cy="256"/>
                <a:chOff x="6699" y="3466"/>
                <a:chExt cx="1859" cy="256"/>
              </a:xfrm>
            </p:grpSpPr>
            <p:sp>
              <p:nvSpPr>
                <p:cNvPr id="10254" name="Freeform 277"/>
                <p:cNvSpPr>
                  <a:spLocks/>
                </p:cNvSpPr>
                <p:nvPr/>
              </p:nvSpPr>
              <p:spPr bwMode="auto">
                <a:xfrm>
                  <a:off x="6699" y="3466"/>
                  <a:ext cx="1717" cy="256"/>
                </a:xfrm>
                <a:custGeom>
                  <a:avLst/>
                  <a:gdLst>
                    <a:gd name="T0" fmla="*/ 0 w 2222"/>
                    <a:gd name="T1" fmla="*/ 271 h 248"/>
                    <a:gd name="T2" fmla="*/ 98 w 2222"/>
                    <a:gd name="T3" fmla="*/ 15 h 248"/>
                    <a:gd name="T4" fmla="*/ 202 w 2222"/>
                    <a:gd name="T5" fmla="*/ 265 h 248"/>
                    <a:gd name="T6" fmla="*/ 316 w 2222"/>
                    <a:gd name="T7" fmla="*/ 9 h 248"/>
                    <a:gd name="T8" fmla="*/ 407 w 2222"/>
                    <a:gd name="T9" fmla="*/ 271 h 248"/>
                    <a:gd name="T10" fmla="*/ 508 w 2222"/>
                    <a:gd name="T11" fmla="*/ 15 h 248"/>
                    <a:gd name="T12" fmla="*/ 612 w 2222"/>
                    <a:gd name="T13" fmla="*/ 258 h 248"/>
                    <a:gd name="T14" fmla="*/ 716 w 2222"/>
                    <a:gd name="T15" fmla="*/ 15 h 248"/>
                    <a:gd name="T16" fmla="*/ 817 w 2222"/>
                    <a:gd name="T17" fmla="*/ 271 h 248"/>
                    <a:gd name="T18" fmla="*/ 920 w 2222"/>
                    <a:gd name="T19" fmla="*/ 15 h 248"/>
                    <a:gd name="T20" fmla="*/ 979 w 2222"/>
                    <a:gd name="T21" fmla="*/ 174 h 248"/>
                    <a:gd name="T22" fmla="*/ 1025 w 2222"/>
                    <a:gd name="T23" fmla="*/ 190 h 2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222"/>
                    <a:gd name="T37" fmla="*/ 0 h 248"/>
                    <a:gd name="T38" fmla="*/ 2222 w 2222"/>
                    <a:gd name="T39" fmla="*/ 248 h 24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222" h="248">
                      <a:moveTo>
                        <a:pt x="0" y="247"/>
                      </a:moveTo>
                      <a:cubicBezTo>
                        <a:pt x="69" y="131"/>
                        <a:pt x="139" y="16"/>
                        <a:pt x="212" y="15"/>
                      </a:cubicBezTo>
                      <a:cubicBezTo>
                        <a:pt x="285" y="14"/>
                        <a:pt x="359" y="242"/>
                        <a:pt x="438" y="241"/>
                      </a:cubicBezTo>
                      <a:cubicBezTo>
                        <a:pt x="517" y="240"/>
                        <a:pt x="610" y="8"/>
                        <a:pt x="684" y="9"/>
                      </a:cubicBezTo>
                      <a:cubicBezTo>
                        <a:pt x="758" y="10"/>
                        <a:pt x="813" y="246"/>
                        <a:pt x="882" y="247"/>
                      </a:cubicBezTo>
                      <a:cubicBezTo>
                        <a:pt x="951" y="248"/>
                        <a:pt x="1027" y="17"/>
                        <a:pt x="1101" y="15"/>
                      </a:cubicBezTo>
                      <a:cubicBezTo>
                        <a:pt x="1175" y="13"/>
                        <a:pt x="1252" y="234"/>
                        <a:pt x="1327" y="234"/>
                      </a:cubicBezTo>
                      <a:cubicBezTo>
                        <a:pt x="1402" y="234"/>
                        <a:pt x="1478" y="13"/>
                        <a:pt x="1552" y="15"/>
                      </a:cubicBezTo>
                      <a:cubicBezTo>
                        <a:pt x="1626" y="17"/>
                        <a:pt x="1698" y="247"/>
                        <a:pt x="1771" y="247"/>
                      </a:cubicBezTo>
                      <a:cubicBezTo>
                        <a:pt x="1844" y="247"/>
                        <a:pt x="1935" y="30"/>
                        <a:pt x="1993" y="15"/>
                      </a:cubicBezTo>
                      <a:cubicBezTo>
                        <a:pt x="2051" y="0"/>
                        <a:pt x="2084" y="133"/>
                        <a:pt x="2122" y="159"/>
                      </a:cubicBezTo>
                      <a:cubicBezTo>
                        <a:pt x="2160" y="185"/>
                        <a:pt x="2205" y="170"/>
                        <a:pt x="2222" y="17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cxnSp>
              <p:nvCxnSpPr>
                <p:cNvPr id="10255" name="AutoShape 278"/>
                <p:cNvCxnSpPr>
                  <a:cxnSpLocks noChangeShapeType="1"/>
                </p:cNvCxnSpPr>
                <p:nvPr/>
              </p:nvCxnSpPr>
              <p:spPr bwMode="auto">
                <a:xfrm>
                  <a:off x="8362" y="3651"/>
                  <a:ext cx="196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</p:grpSp>
        </p:grpSp>
        <p:sp>
          <p:nvSpPr>
            <p:cNvPr id="10251" name="Text Box 279"/>
            <p:cNvSpPr txBox="1">
              <a:spLocks noChangeArrowheads="1"/>
            </p:cNvSpPr>
            <p:nvPr/>
          </p:nvSpPr>
          <p:spPr bwMode="auto">
            <a:xfrm>
              <a:off x="9058" y="3684"/>
              <a:ext cx="1379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pl-PL" sz="2000">
                  <a:latin typeface="Verdana" pitchFamily="34" charset="0"/>
                </a:rPr>
                <a:t>X-rays</a:t>
              </a:r>
              <a:endParaRPr lang="pl-PL" sz="3200"/>
            </a:p>
          </p:txBody>
        </p:sp>
      </p:grp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624013" y="4084638"/>
          <a:ext cx="3148012" cy="1727200"/>
        </p:xfrm>
        <a:graphic>
          <a:graphicData uri="http://schemas.openxmlformats.org/presentationml/2006/ole">
            <p:oleObj spid="_x0000_s10242" name="Równanie" r:id="rId3" imgW="1688760" imgH="927000" progId="Equation.3">
              <p:embed/>
            </p:oleObj>
          </a:graphicData>
        </a:graphic>
      </p:graphicFrame>
      <p:sp>
        <p:nvSpPr>
          <p:cNvPr id="10249" name="pole tekstowe 58"/>
          <p:cNvSpPr txBox="1">
            <a:spLocks noChangeArrowheads="1"/>
          </p:cNvSpPr>
          <p:nvPr/>
        </p:nvSpPr>
        <p:spPr bwMode="auto">
          <a:xfrm>
            <a:off x="0" y="5965825"/>
            <a:ext cx="10134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J. Burgdörfer, F. Meyer 1993 </a:t>
            </a:r>
            <a:r>
              <a:rPr lang="en-GB" i="1">
                <a:solidFill>
                  <a:srgbClr val="FF0000"/>
                </a:solidFill>
              </a:rPr>
              <a:t>Phys. Scripta</a:t>
            </a:r>
            <a:r>
              <a:rPr lang="en-GB">
                <a:solidFill>
                  <a:srgbClr val="FF0000"/>
                </a:solidFill>
              </a:rPr>
              <a:t> T46</a:t>
            </a:r>
            <a:r>
              <a:rPr lang="pl-PL">
                <a:solidFill>
                  <a:srgbClr val="FF0000"/>
                </a:solidFill>
              </a:rPr>
              <a:t> 225</a:t>
            </a:r>
          </a:p>
          <a:p>
            <a:endParaRPr lang="pl-PL"/>
          </a:p>
        </p:txBody>
      </p:sp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5984875" y="4773613"/>
          <a:ext cx="992188" cy="469900"/>
        </p:xfrm>
        <a:graphic>
          <a:graphicData uri="http://schemas.openxmlformats.org/presentationml/2006/ole">
            <p:oleObj spid="_x0000_s10243" name="Równanie" r:id="rId4" imgW="482400" imgH="228600" progId="Equation.3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pPr eaLnBrk="1" hangingPunct="1"/>
            <a:r>
              <a:rPr lang="pl-PL" smtClean="0"/>
              <a:t>Xe</a:t>
            </a:r>
            <a:r>
              <a:rPr lang="pl-PL" baseline="30000" smtClean="0"/>
              <a:t>35+</a:t>
            </a:r>
            <a:r>
              <a:rPr lang="pl-PL" smtClean="0"/>
              <a:t> electron configuration</a:t>
            </a:r>
            <a:endParaRPr lang="en-GB" smtClean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7117367-FCF0-4033-AC6F-3EC428CD3DD5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ED39F-D78E-4D3C-AB9C-36FE6C54CF6D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  <p:sp>
        <p:nvSpPr>
          <p:cNvPr id="11271" name="Rectangle 2"/>
          <p:cNvSpPr>
            <a:spLocks noChangeArrowheads="1"/>
          </p:cNvSpPr>
          <p:nvPr/>
        </p:nvSpPr>
        <p:spPr bwMode="auto">
          <a:xfrm>
            <a:off x="-673100" y="3251200"/>
            <a:ext cx="15633700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1272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/>
          </a:p>
        </p:txBody>
      </p:sp>
      <p:grpSp>
        <p:nvGrpSpPr>
          <p:cNvPr id="11273" name="Group 55"/>
          <p:cNvGrpSpPr>
            <a:grpSpLocks/>
          </p:cNvGrpSpPr>
          <p:nvPr/>
        </p:nvGrpSpPr>
        <p:grpSpPr bwMode="auto">
          <a:xfrm>
            <a:off x="414338" y="1714500"/>
            <a:ext cx="4081462" cy="4476750"/>
            <a:chOff x="1190" y="1129"/>
            <a:chExt cx="8540" cy="8134"/>
          </a:xfrm>
        </p:grpSpPr>
        <p:grpSp>
          <p:nvGrpSpPr>
            <p:cNvPr id="11277" name="Group 56"/>
            <p:cNvGrpSpPr>
              <a:grpSpLocks/>
            </p:cNvGrpSpPr>
            <p:nvPr/>
          </p:nvGrpSpPr>
          <p:grpSpPr bwMode="auto">
            <a:xfrm>
              <a:off x="1984" y="1129"/>
              <a:ext cx="7746" cy="8134"/>
              <a:chOff x="1417" y="1129"/>
              <a:chExt cx="7746" cy="8134"/>
            </a:xfrm>
          </p:grpSpPr>
          <p:sp>
            <p:nvSpPr>
              <p:cNvPr id="11280" name="Text Box 57"/>
              <p:cNvSpPr txBox="1">
                <a:spLocks noChangeArrowheads="1"/>
              </p:cNvSpPr>
              <p:nvPr/>
            </p:nvSpPr>
            <p:spPr bwMode="auto">
              <a:xfrm>
                <a:off x="7654" y="1816"/>
                <a:ext cx="1329" cy="1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tIns="10800"/>
              <a:lstStyle/>
              <a:p>
                <a:r>
                  <a:rPr lang="en-GB" sz="1100" b="1">
                    <a:latin typeface="Times New Roman" pitchFamily="18" charset="0"/>
                    <a:cs typeface="Times New Roman" pitchFamily="18" charset="0"/>
                  </a:rPr>
                  <a:t>4p</a:t>
                </a:r>
                <a:endParaRPr lang="en-GB" sz="900"/>
              </a:p>
              <a:p>
                <a:pPr eaLnBrk="0" hangingPunct="0"/>
                <a:endParaRPr lang="en-GB"/>
              </a:p>
            </p:txBody>
          </p:sp>
          <p:grpSp>
            <p:nvGrpSpPr>
              <p:cNvPr id="11281" name="Group 58"/>
              <p:cNvGrpSpPr>
                <a:grpSpLocks/>
              </p:cNvGrpSpPr>
              <p:nvPr/>
            </p:nvGrpSpPr>
            <p:grpSpPr bwMode="auto">
              <a:xfrm>
                <a:off x="1417" y="1129"/>
                <a:ext cx="7746" cy="8134"/>
                <a:chOff x="1984" y="1129"/>
                <a:chExt cx="7746" cy="8134"/>
              </a:xfrm>
            </p:grpSpPr>
            <p:sp>
              <p:nvSpPr>
                <p:cNvPr id="11282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8221" y="1129"/>
                  <a:ext cx="1329" cy="10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tIns="0"/>
                <a:lstStyle/>
                <a:p>
                  <a:r>
                    <a:rPr lang="en-GB" sz="1100" b="1">
                      <a:latin typeface="Times New Roman" pitchFamily="18" charset="0"/>
                      <a:cs typeface="Times New Roman" pitchFamily="18" charset="0"/>
                    </a:rPr>
                    <a:t>4f</a:t>
                  </a:r>
                  <a:endParaRPr lang="en-GB" sz="900"/>
                </a:p>
                <a:p>
                  <a:pPr eaLnBrk="0" hangingPunct="0"/>
                  <a:endParaRPr lang="en-GB"/>
                </a:p>
              </p:txBody>
            </p:sp>
            <p:sp>
              <p:nvSpPr>
                <p:cNvPr id="11283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8220" y="1462"/>
                  <a:ext cx="1371" cy="10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tIns="10800"/>
                <a:lstStyle/>
                <a:p>
                  <a:r>
                    <a:rPr lang="en-GB" sz="1100" b="1">
                      <a:latin typeface="Times New Roman" pitchFamily="18" charset="0"/>
                      <a:cs typeface="Times New Roman" pitchFamily="18" charset="0"/>
                    </a:rPr>
                    <a:t>4d</a:t>
                  </a:r>
                  <a:endParaRPr lang="en-GB"/>
                </a:p>
              </p:txBody>
            </p:sp>
            <p:sp>
              <p:nvSpPr>
                <p:cNvPr id="11284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8221" y="2132"/>
                  <a:ext cx="1329" cy="10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tIns="10800"/>
                <a:lstStyle/>
                <a:p>
                  <a:r>
                    <a:rPr lang="en-GB" sz="1100" b="1">
                      <a:latin typeface="Times New Roman" pitchFamily="18" charset="0"/>
                      <a:cs typeface="Times New Roman" pitchFamily="18" charset="0"/>
                    </a:rPr>
                    <a:t>4s</a:t>
                  </a:r>
                  <a:endParaRPr lang="en-GB" sz="900"/>
                </a:p>
                <a:p>
                  <a:pPr eaLnBrk="0" hangingPunct="0"/>
                  <a:endParaRPr lang="en-GB"/>
                </a:p>
              </p:txBody>
            </p:sp>
            <p:sp>
              <p:nvSpPr>
                <p:cNvPr id="11285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8221" y="6811"/>
                  <a:ext cx="1329" cy="10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tIns="28800"/>
                <a:lstStyle/>
                <a:p>
                  <a:r>
                    <a:rPr lang="en-GB" sz="1100" b="1">
                      <a:latin typeface="Times New Roman" pitchFamily="18" charset="0"/>
                      <a:cs typeface="Times New Roman" pitchFamily="18" charset="0"/>
                    </a:rPr>
                    <a:t>3d</a:t>
                  </a:r>
                  <a:endParaRPr lang="en-GB" sz="900"/>
                </a:p>
                <a:p>
                  <a:pPr eaLnBrk="0" hangingPunct="0"/>
                  <a:endParaRPr lang="en-GB"/>
                </a:p>
              </p:txBody>
            </p:sp>
            <p:sp>
              <p:nvSpPr>
                <p:cNvPr id="11286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8221" y="7711"/>
                  <a:ext cx="1329" cy="10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tIns="10800"/>
                <a:lstStyle/>
                <a:p>
                  <a:r>
                    <a:rPr lang="en-GB" sz="1100" b="1">
                      <a:latin typeface="Times New Roman" pitchFamily="18" charset="0"/>
                      <a:cs typeface="Times New Roman" pitchFamily="18" charset="0"/>
                    </a:rPr>
                    <a:t>3p</a:t>
                  </a:r>
                  <a:endParaRPr lang="en-GB" sz="900"/>
                </a:p>
                <a:p>
                  <a:pPr eaLnBrk="0" hangingPunct="0"/>
                  <a:endParaRPr lang="en-GB"/>
                </a:p>
              </p:txBody>
            </p:sp>
            <p:grpSp>
              <p:nvGrpSpPr>
                <p:cNvPr id="11287" name="Group 64"/>
                <p:cNvGrpSpPr>
                  <a:grpSpLocks/>
                </p:cNvGrpSpPr>
                <p:nvPr/>
              </p:nvGrpSpPr>
              <p:grpSpPr bwMode="auto">
                <a:xfrm>
                  <a:off x="1984" y="1297"/>
                  <a:ext cx="6236" cy="7361"/>
                  <a:chOff x="1984" y="1297"/>
                  <a:chExt cx="6236" cy="7361"/>
                </a:xfrm>
              </p:grpSpPr>
              <p:grpSp>
                <p:nvGrpSpPr>
                  <p:cNvPr id="11289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1984" y="1297"/>
                    <a:ext cx="6236" cy="5668"/>
                    <a:chOff x="1984" y="1297"/>
                    <a:chExt cx="6236" cy="5668"/>
                  </a:xfrm>
                </p:grpSpPr>
                <p:cxnSp>
                  <p:nvCxnSpPr>
                    <p:cNvPr id="11312" name="AutoShape 6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984" y="1417"/>
                      <a:ext cx="6236" cy="1"/>
                    </a:xfrm>
                    <a:prstGeom prst="straightConnector1">
                      <a:avLst/>
                    </a:prstGeom>
                    <a:noFill/>
                    <a:ln w="19050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1313" name="AutoShape 6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984" y="1755"/>
                      <a:ext cx="6236" cy="1"/>
                    </a:xfrm>
                    <a:prstGeom prst="straightConnector1">
                      <a:avLst/>
                    </a:prstGeom>
                    <a:noFill/>
                    <a:ln w="19050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1314" name="AutoShape 6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984" y="2379"/>
                      <a:ext cx="6236" cy="1"/>
                    </a:xfrm>
                    <a:prstGeom prst="straightConnector1">
                      <a:avLst/>
                    </a:prstGeom>
                    <a:noFill/>
                    <a:ln w="19050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1315" name="AutoShape 6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984" y="2119"/>
                      <a:ext cx="6236" cy="1"/>
                    </a:xfrm>
                    <a:prstGeom prst="straightConnector1">
                      <a:avLst/>
                    </a:prstGeom>
                    <a:noFill/>
                    <a:ln w="19050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1316" name="AutoShape 70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035" y="1409"/>
                      <a:ext cx="1" cy="5556"/>
                    </a:xfrm>
                    <a:prstGeom prst="straightConnector1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</p:cxnSp>
                <p:sp>
                  <p:nvSpPr>
                    <p:cNvPr id="11317" name="AutoShape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1297"/>
                      <a:ext cx="211" cy="232"/>
                    </a:xfrm>
                    <a:prstGeom prst="flowChartConnector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  <p:grpSp>
                <p:nvGrpSpPr>
                  <p:cNvPr id="11290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1984" y="6983"/>
                    <a:ext cx="6236" cy="1675"/>
                    <a:chOff x="1984" y="6983"/>
                    <a:chExt cx="6236" cy="1675"/>
                  </a:xfrm>
                </p:grpSpPr>
                <p:cxnSp>
                  <p:nvCxnSpPr>
                    <p:cNvPr id="11291" name="AutoShape 7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984" y="7998"/>
                      <a:ext cx="6236" cy="0"/>
                    </a:xfrm>
                    <a:prstGeom prst="straightConnector1">
                      <a:avLst/>
                    </a:prstGeom>
                    <a:noFill/>
                    <a:ln w="19050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1292" name="AutoShape 7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984" y="8535"/>
                      <a:ext cx="6236" cy="1"/>
                    </a:xfrm>
                    <a:prstGeom prst="straightConnector1">
                      <a:avLst/>
                    </a:prstGeom>
                    <a:noFill/>
                    <a:ln w="19050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1293" name="AutoShape 7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984" y="7113"/>
                      <a:ext cx="6236" cy="0"/>
                    </a:xfrm>
                    <a:prstGeom prst="straightConnector1">
                      <a:avLst/>
                    </a:prstGeom>
                    <a:noFill/>
                    <a:ln w="19050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</p:cxnSp>
                <p:sp>
                  <p:nvSpPr>
                    <p:cNvPr id="11294" name="AutoShape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9" y="6997"/>
                      <a:ext cx="210" cy="232"/>
                    </a:xfrm>
                    <a:prstGeom prst="flowChartConnector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295" name="AutoShap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39" y="6983"/>
                      <a:ext cx="211" cy="232"/>
                    </a:xfrm>
                    <a:prstGeom prst="flowChartConnector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296" name="AutoShape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08" y="6983"/>
                      <a:ext cx="211" cy="232"/>
                    </a:xfrm>
                    <a:prstGeom prst="flowChartConnector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297" name="AutoShap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78" y="6983"/>
                      <a:ext cx="211" cy="232"/>
                    </a:xfrm>
                    <a:prstGeom prst="flowChartConnector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298" name="AutoShape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22" y="6983"/>
                      <a:ext cx="211" cy="232"/>
                    </a:xfrm>
                    <a:prstGeom prst="flowChartConnector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299" name="AutoShape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75" y="6983"/>
                      <a:ext cx="211" cy="232"/>
                    </a:xfrm>
                    <a:prstGeom prst="flowChartConnector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300" name="AutoShape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45" y="6983"/>
                      <a:ext cx="210" cy="232"/>
                    </a:xfrm>
                    <a:prstGeom prst="flowChartConnector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301" name="AutoShape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88" y="6983"/>
                      <a:ext cx="211" cy="232"/>
                    </a:xfrm>
                    <a:prstGeom prst="flowChartConnector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302" name="Oval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17" y="6990"/>
                      <a:ext cx="211" cy="2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303" name="Oval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91" y="6984"/>
                      <a:ext cx="216" cy="2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304" name="AutoShape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6" y="7890"/>
                      <a:ext cx="210" cy="232"/>
                    </a:xfrm>
                    <a:prstGeom prst="flowChartConnector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305" name="AutoShap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22" y="7890"/>
                      <a:ext cx="211" cy="232"/>
                    </a:xfrm>
                    <a:prstGeom prst="flowChartConnector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306" name="AutoShape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44" y="7890"/>
                      <a:ext cx="211" cy="232"/>
                    </a:xfrm>
                    <a:prstGeom prst="flowChartConnector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307" name="AutoShape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75" y="7890"/>
                      <a:ext cx="211" cy="232"/>
                    </a:xfrm>
                    <a:prstGeom prst="flowChartConnector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308" name="AutoShape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52" y="7890"/>
                      <a:ext cx="211" cy="232"/>
                    </a:xfrm>
                    <a:prstGeom prst="flowChartConnector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309" name="AutoShap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09" y="7890"/>
                      <a:ext cx="211" cy="232"/>
                    </a:xfrm>
                    <a:prstGeom prst="flowChartConnector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310" name="AutoShape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22" y="8425"/>
                      <a:ext cx="211" cy="233"/>
                    </a:xfrm>
                    <a:prstGeom prst="flowChartConnector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1311" name="AutoShap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6" y="8425"/>
                      <a:ext cx="210" cy="233"/>
                    </a:xfrm>
                    <a:prstGeom prst="flowChartConnector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</p:grpSp>
            <p:sp>
              <p:nvSpPr>
                <p:cNvPr id="11288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8221" y="8237"/>
                  <a:ext cx="1509" cy="10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tIns="10800"/>
                <a:lstStyle/>
                <a:p>
                  <a:r>
                    <a:rPr lang="en-GB" sz="1100" b="1">
                      <a:latin typeface="Times New Roman" pitchFamily="18" charset="0"/>
                      <a:cs typeface="Times New Roman" pitchFamily="18" charset="0"/>
                    </a:rPr>
                    <a:t>3s</a:t>
                  </a:r>
                  <a:endParaRPr lang="en-GB"/>
                </a:p>
              </p:txBody>
            </p:sp>
          </p:grpSp>
        </p:grpSp>
        <p:sp>
          <p:nvSpPr>
            <p:cNvPr id="11278" name="Text Box 95"/>
            <p:cNvSpPr txBox="1">
              <a:spLocks noChangeArrowheads="1"/>
            </p:cNvSpPr>
            <p:nvPr/>
          </p:nvSpPr>
          <p:spPr bwMode="auto">
            <a:xfrm>
              <a:off x="1190" y="1685"/>
              <a:ext cx="941" cy="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/>
            <a:lstStyle/>
            <a:p>
              <a:r>
                <a:rPr lang="en-GB" sz="1400" b="1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GB" sz="900"/>
            </a:p>
            <a:p>
              <a:pPr eaLnBrk="0" hangingPunct="0"/>
              <a:endParaRPr lang="en-GB"/>
            </a:p>
          </p:txBody>
        </p:sp>
        <p:sp>
          <p:nvSpPr>
            <p:cNvPr id="11279" name="Text Box 96"/>
            <p:cNvSpPr txBox="1">
              <a:spLocks noChangeArrowheads="1"/>
            </p:cNvSpPr>
            <p:nvPr/>
          </p:nvSpPr>
          <p:spPr bwMode="auto">
            <a:xfrm>
              <a:off x="1190" y="7541"/>
              <a:ext cx="750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/>
            <a:lstStyle/>
            <a:p>
              <a:r>
                <a:rPr lang="en-GB" sz="1400" b="1"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GB" sz="900"/>
            </a:p>
            <a:p>
              <a:pPr eaLnBrk="0" hangingPunct="0"/>
              <a:endParaRPr lang="en-GB"/>
            </a:p>
          </p:txBody>
        </p:sp>
      </p:grpSp>
      <p:sp>
        <p:nvSpPr>
          <p:cNvPr id="11274" name="pole tekstowe 50"/>
          <p:cNvSpPr txBox="1">
            <a:spLocks noChangeArrowheads="1"/>
          </p:cNvSpPr>
          <p:nvPr/>
        </p:nvSpPr>
        <p:spPr bwMode="auto">
          <a:xfrm>
            <a:off x="2486025" y="4327525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rgbClr val="FF0000"/>
                </a:solidFill>
              </a:rPr>
              <a:t>Hypersatellite</a:t>
            </a:r>
          </a:p>
        </p:txBody>
      </p:sp>
      <p:sp>
        <p:nvSpPr>
          <p:cNvPr id="11275" name="pole tekstowe 51"/>
          <p:cNvSpPr txBox="1">
            <a:spLocks noChangeArrowheads="1"/>
          </p:cNvSpPr>
          <p:nvPr/>
        </p:nvSpPr>
        <p:spPr bwMode="auto">
          <a:xfrm>
            <a:off x="2792413" y="1355725"/>
            <a:ext cx="157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rgbClr val="FF0000"/>
                </a:solidFill>
              </a:rPr>
              <a:t>Satellite</a:t>
            </a:r>
          </a:p>
        </p:txBody>
      </p:sp>
      <p:graphicFrame>
        <p:nvGraphicFramePr>
          <p:cNvPr id="11266" name="Object 1"/>
          <p:cNvGraphicFramePr>
            <a:graphicFrameLocks noChangeAspect="1"/>
          </p:cNvGraphicFramePr>
          <p:nvPr/>
        </p:nvGraphicFramePr>
        <p:xfrm>
          <a:off x="4640263" y="1223963"/>
          <a:ext cx="4198937" cy="3673475"/>
        </p:xfrm>
        <a:graphic>
          <a:graphicData uri="http://schemas.openxmlformats.org/presentationml/2006/ole">
            <p:oleObj spid="_x0000_s11266" name="Graph" r:id="rId3" imgW="3456360" imgH="3023280" progId="Origin50.Graph">
              <p:embed/>
            </p:oleObj>
          </a:graphicData>
        </a:graphic>
      </p:graphicFrame>
      <p:sp>
        <p:nvSpPr>
          <p:cNvPr id="11276" name="Prostokąt 52"/>
          <p:cNvSpPr>
            <a:spLocks noChangeArrowheads="1"/>
          </p:cNvSpPr>
          <p:nvPr/>
        </p:nvSpPr>
        <p:spPr bwMode="auto">
          <a:xfrm>
            <a:off x="5665788" y="4819650"/>
            <a:ext cx="29829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B. Rudek et al. 2012 </a:t>
            </a:r>
            <a:r>
              <a:rPr lang="en-GB" i="1">
                <a:solidFill>
                  <a:srgbClr val="FF0000"/>
                </a:solidFill>
              </a:rPr>
              <a:t>Nature Photonics </a:t>
            </a:r>
            <a:r>
              <a:rPr lang="en-GB">
                <a:solidFill>
                  <a:srgbClr val="FF0000"/>
                </a:solidFill>
              </a:rPr>
              <a:t>6 858</a:t>
            </a:r>
            <a:endParaRPr lang="pl-PL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pPr eaLnBrk="1" hangingPunct="1"/>
            <a:r>
              <a:rPr lang="pl-PL" smtClean="0"/>
              <a:t>X-ray spectrum of Xe</a:t>
            </a:r>
            <a:r>
              <a:rPr lang="pl-PL" baseline="30000" smtClean="0"/>
              <a:t>35+</a:t>
            </a:r>
            <a:endParaRPr lang="pl-PL" smtClean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FD5331A-7177-4B58-BB22-9F04DD4D3316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90B63-A20B-4430-B13B-BE0D5E3891E6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04788" y="1179513"/>
          <a:ext cx="5045075" cy="4943475"/>
        </p:xfrm>
        <a:graphic>
          <a:graphicData uri="http://schemas.openxmlformats.org/presentationml/2006/ole">
            <p:oleObj spid="_x0000_s12290" name="Graph" r:id="rId3" imgW="2560320" imgH="2511360" progId="Origin50.Graph">
              <p:embed/>
            </p:oleObj>
          </a:graphicData>
        </a:graphic>
      </p:graphicFrame>
      <p:sp>
        <p:nvSpPr>
          <p:cNvPr id="12296" name="Prostokąt 8"/>
          <p:cNvSpPr>
            <a:spLocks noChangeArrowheads="1"/>
          </p:cNvSpPr>
          <p:nvPr/>
        </p:nvSpPr>
        <p:spPr bwMode="auto">
          <a:xfrm>
            <a:off x="5319713" y="1255713"/>
            <a:ext cx="3635375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Clr>
                <a:srgbClr val="FF0000"/>
              </a:buClr>
              <a:buSzPts val="3200"/>
            </a:pPr>
            <a:endParaRPr lang="pl-PL" altLang="pl-PL" b="1">
              <a:solidFill>
                <a:srgbClr val="000000"/>
              </a:solidFill>
              <a:cs typeface="Tahoma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r>
              <a:rPr lang="pl-PL" b="1">
                <a:cs typeface="Tahoma" pitchFamily="34" charset="0"/>
              </a:rPr>
              <a:t>Transitions from high Rydberg states up to n=20 (consistent with COB model)</a:t>
            </a:r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endParaRPr lang="pl-PL" b="1">
              <a:cs typeface="Tahoma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r>
              <a:rPr lang="pl-PL" b="1">
                <a:cs typeface="Tahoma" pitchFamily="34" charset="0"/>
              </a:rPr>
              <a:t>Relative intensity of hypersatellites:</a:t>
            </a:r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endParaRPr lang="pl-PL" b="1">
              <a:cs typeface="Tahoma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</a:pPr>
            <a:r>
              <a:rPr lang="pl-PL" sz="2400" b="1">
                <a:cs typeface="Tahoma" pitchFamily="34" charset="0"/>
              </a:rPr>
              <a:t>		</a:t>
            </a:r>
            <a:r>
              <a:rPr lang="pl-PL" b="1">
                <a:cs typeface="Tahoma" pitchFamily="34" charset="0"/>
              </a:rPr>
              <a:t>I</a:t>
            </a:r>
            <a:r>
              <a:rPr lang="pl-PL" b="1" baseline="-25000">
                <a:cs typeface="Tahoma" pitchFamily="34" charset="0"/>
              </a:rPr>
              <a:t>h</a:t>
            </a:r>
            <a:r>
              <a:rPr lang="pl-PL" b="1">
                <a:cs typeface="Tahoma" pitchFamily="34" charset="0"/>
              </a:rPr>
              <a:t>~1/(m-1)</a:t>
            </a:r>
            <a:r>
              <a:rPr lang="el-GR" b="1" baseline="30000">
                <a:cs typeface="Tahoma" pitchFamily="34" charset="0"/>
              </a:rPr>
              <a:t>α</a:t>
            </a:r>
            <a:endParaRPr lang="pl-PL" b="1">
              <a:cs typeface="Tahoma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endParaRPr lang="pl-PL" b="1">
              <a:cs typeface="Tahoma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</a:pPr>
            <a:r>
              <a:rPr lang="pl-PL">
                <a:solidFill>
                  <a:srgbClr val="FF0000"/>
                </a:solidFill>
                <a:latin typeface="Verdana" pitchFamily="34" charset="0"/>
                <a:cs typeface="Tahoma" pitchFamily="34" charset="0"/>
              </a:rPr>
              <a:t>	</a:t>
            </a:r>
            <a:r>
              <a:rPr lang="pl-PL" b="1"/>
              <a:t>m=2÷10   </a:t>
            </a:r>
            <a:r>
              <a:rPr lang="el-GR" b="1"/>
              <a:t>α</a:t>
            </a:r>
            <a:r>
              <a:rPr lang="pl-PL" b="1"/>
              <a:t>=0÷1.1</a:t>
            </a:r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endParaRPr lang="pl-PL" sz="2400" b="1" baseline="30000"/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r>
              <a:rPr lang="pl-PL" b="1"/>
              <a:t>experimental broadering and broadering caused by satellite structure</a:t>
            </a:r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endParaRPr lang="pl-PL"/>
          </a:p>
          <a:p>
            <a:pPr marL="457200" indent="-457200" algn="just">
              <a:buClr>
                <a:srgbClr val="FF0000"/>
              </a:buClr>
              <a:buSzPts val="3200"/>
            </a:pPr>
            <a:endParaRPr lang="pl-PL" altLang="pl-PL" b="1">
              <a:solidFill>
                <a:srgbClr val="000000"/>
              </a:solidFill>
              <a:cs typeface="Tahoma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endParaRPr lang="en-GB" altLang="pl-PL" b="1">
              <a:solidFill>
                <a:srgbClr val="000000"/>
              </a:solidFill>
              <a:cs typeface="Tahoma" pitchFamily="34" charset="0"/>
            </a:endParaRP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4489450" y="3314700"/>
          <a:ext cx="165100" cy="228600"/>
        </p:xfrm>
        <a:graphic>
          <a:graphicData uri="http://schemas.openxmlformats.org/presentationml/2006/ole">
            <p:oleObj spid="_x0000_s12291" name="Równanie" r:id="rId4" imgW="164880" imgH="228600" progId="Equation.3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pPr eaLnBrk="1" hangingPunct="1"/>
            <a:r>
              <a:rPr lang="pl-PL" smtClean="0"/>
              <a:t>Satellite structure of M-X-rays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FD5331A-7177-4B58-BB22-9F04DD4D3316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1C258-1B59-40CB-951C-2EEC7D1ECFE3}" type="slidenum">
              <a:rPr lang="pl-PL" smtClean="0"/>
              <a:pPr>
                <a:defRPr/>
              </a:pPr>
              <a:t>17</a:t>
            </a:fld>
            <a:endParaRPr lang="pl-PL"/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0" y="866775"/>
          <a:ext cx="5291138" cy="5291138"/>
        </p:xfrm>
        <a:graphic>
          <a:graphicData uri="http://schemas.openxmlformats.org/presentationml/2006/ole">
            <p:oleObj spid="_x0000_s13314" name="Graph" r:id="rId3" imgW="3023280" imgH="3023280" progId="Origin50.Graph">
              <p:embed/>
            </p:oleObj>
          </a:graphicData>
        </a:graphic>
      </p:graphicFrame>
      <p:sp>
        <p:nvSpPr>
          <p:cNvPr id="13319" name="Prostokąt 7"/>
          <p:cNvSpPr>
            <a:spLocks noChangeArrowheads="1"/>
          </p:cNvSpPr>
          <p:nvPr/>
        </p:nvSpPr>
        <p:spPr bwMode="auto">
          <a:xfrm>
            <a:off x="4859338" y="2535238"/>
            <a:ext cx="395605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just">
              <a:buClr>
                <a:srgbClr val="FF0000"/>
              </a:buClr>
              <a:buSzPts val="3200"/>
            </a:pPr>
            <a:r>
              <a:rPr lang="pl-PL" b="1"/>
              <a:t>	Relative intensity of satellites:</a:t>
            </a:r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endParaRPr lang="pl-PL" b="1"/>
          </a:p>
          <a:p>
            <a:pPr marL="457200" indent="-457200" algn="just">
              <a:buClr>
                <a:srgbClr val="FF0000"/>
              </a:buClr>
              <a:buSzPts val="3200"/>
            </a:pPr>
            <a:r>
              <a:rPr lang="pl-PL" b="1"/>
              <a:t>	I</a:t>
            </a:r>
            <a:r>
              <a:rPr lang="pl-PL" b="1" baseline="-25000"/>
              <a:t>s</a:t>
            </a:r>
            <a:r>
              <a:rPr lang="pl-PL" b="1"/>
              <a:t>~1/(n-1)</a:t>
            </a:r>
          </a:p>
          <a:p>
            <a:pPr marL="457200" indent="-457200" algn="just">
              <a:buClr>
                <a:srgbClr val="FF0000"/>
              </a:buClr>
              <a:buSzPts val="3200"/>
            </a:pPr>
            <a:endParaRPr lang="pl-PL" b="1"/>
          </a:p>
          <a:p>
            <a:pPr marL="457200" indent="-457200" algn="just">
              <a:buClr>
                <a:srgbClr val="FF0000"/>
              </a:buClr>
              <a:buSzPts val="3200"/>
            </a:pPr>
            <a:r>
              <a:rPr lang="pl-PL" b="1"/>
              <a:t>	n=1÷14</a:t>
            </a:r>
          </a:p>
          <a:p>
            <a:pPr marL="457200" indent="-457200" algn="just">
              <a:buClr>
                <a:srgbClr val="FF0000"/>
              </a:buClr>
              <a:buSzPts val="3200"/>
            </a:pPr>
            <a:endParaRPr lang="pl-PL"/>
          </a:p>
          <a:p>
            <a:pPr marL="457200" indent="-457200" algn="just">
              <a:buClr>
                <a:srgbClr val="FF0000"/>
              </a:buClr>
              <a:buSzPts val="3200"/>
              <a:buFont typeface="Arial" charset="0"/>
              <a:buChar char="•"/>
            </a:pPr>
            <a:endParaRPr lang="pl-PL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ytuł 1"/>
          <p:cNvSpPr>
            <a:spLocks noGrp="1"/>
          </p:cNvSpPr>
          <p:nvPr>
            <p:ph type="title"/>
          </p:nvPr>
        </p:nvSpPr>
        <p:spPr>
          <a:xfrm>
            <a:off x="0" y="60325"/>
            <a:ext cx="9144000" cy="725488"/>
          </a:xfrm>
        </p:spPr>
        <p:txBody>
          <a:bodyPr/>
          <a:lstStyle/>
          <a:p>
            <a:pPr eaLnBrk="1" hangingPunct="1"/>
            <a:r>
              <a:rPr lang="pl-PL" smtClean="0"/>
              <a:t>Relative population of electrons in high n-states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FD5331A-7177-4B58-BB22-9F04DD4D3316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722AF6-4848-4859-8E06-3AC732A7516A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  <p:sp>
        <p:nvSpPr>
          <p:cNvPr id="1434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/>
          </a:p>
        </p:txBody>
      </p:sp>
      <p:graphicFrame>
        <p:nvGraphicFramePr>
          <p:cNvPr id="14338" name="Object 1"/>
          <p:cNvGraphicFramePr>
            <a:graphicFrameLocks noChangeAspect="1"/>
          </p:cNvGraphicFramePr>
          <p:nvPr/>
        </p:nvGraphicFramePr>
        <p:xfrm>
          <a:off x="-361950" y="808038"/>
          <a:ext cx="5240338" cy="5241925"/>
        </p:xfrm>
        <a:graphic>
          <a:graphicData uri="http://schemas.openxmlformats.org/presentationml/2006/ole">
            <p:oleObj spid="_x0000_s14338" name="Graph" r:id="rId3" imgW="3023616" imgH="3023616" progId="Origin50.Graph">
              <p:embed/>
            </p:oleObj>
          </a:graphicData>
        </a:graphic>
      </p:graphicFrame>
      <p:sp>
        <p:nvSpPr>
          <p:cNvPr id="14345" name="Prostokąt 8"/>
          <p:cNvSpPr>
            <a:spLocks noChangeArrowheads="1"/>
          </p:cNvSpPr>
          <p:nvPr/>
        </p:nvSpPr>
        <p:spPr bwMode="auto">
          <a:xfrm>
            <a:off x="1214438" y="2587625"/>
            <a:ext cx="874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/>
              <a:t>I~N</a:t>
            </a:r>
            <a:r>
              <a:rPr lang="pl-PL" sz="2800" baseline="-25000"/>
              <a:t>k</a:t>
            </a:r>
            <a:endParaRPr lang="pl-PL" sz="2800"/>
          </a:p>
        </p:txBody>
      </p:sp>
      <p:sp>
        <p:nvSpPr>
          <p:cNvPr id="14346" name="Prostokąt 9"/>
          <p:cNvSpPr>
            <a:spLocks noChangeArrowheads="1"/>
          </p:cNvSpPr>
          <p:nvPr/>
        </p:nvSpPr>
        <p:spPr bwMode="auto">
          <a:xfrm>
            <a:off x="5167313" y="1274763"/>
            <a:ext cx="33226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>
                <a:solidFill>
                  <a:srgbClr val="FF0000"/>
                </a:solidFill>
                <a:sym typeface="Symbol" pitchFamily="18" charset="2"/>
              </a:rPr>
              <a:t>Increase of relative population of electrons in high n-states („hollow atoms”)</a:t>
            </a:r>
          </a:p>
        </p:txBody>
      </p:sp>
      <p:graphicFrame>
        <p:nvGraphicFramePr>
          <p:cNvPr id="14339" name="Object 2"/>
          <p:cNvGraphicFramePr>
            <a:graphicFrameLocks noChangeAspect="1"/>
          </p:cNvGraphicFramePr>
          <p:nvPr/>
        </p:nvGraphicFramePr>
        <p:xfrm>
          <a:off x="4894263" y="2324100"/>
          <a:ext cx="3849687" cy="3771900"/>
        </p:xfrm>
        <a:graphic>
          <a:graphicData uri="http://schemas.openxmlformats.org/presentationml/2006/ole">
            <p:oleObj spid="_x0000_s14339" name="Graph" r:id="rId4" imgW="2560320" imgH="2511360" progId="Origin50.Graph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pPr eaLnBrk="1" hangingPunct="1"/>
            <a:r>
              <a:rPr lang="pl-PL" smtClean="0"/>
              <a:t>Summary</a:t>
            </a:r>
          </a:p>
        </p:txBody>
      </p:sp>
      <p:sp>
        <p:nvSpPr>
          <p:cNvPr id="2765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l-PL" altLang="pl-PL" sz="2400" smtClean="0"/>
              <a:t>X-rays emitted from EBIT ion source carry information about atomic processes which occur in the cold, magnetized plasma</a:t>
            </a:r>
            <a:endParaRPr lang="en-US" altLang="pl-PL" sz="2400" smtClean="0"/>
          </a:p>
          <a:p>
            <a:pPr eaLnBrk="1" hangingPunct="1"/>
            <a:endParaRPr lang="en-US" altLang="en-US" sz="2400" smtClean="0"/>
          </a:p>
          <a:p>
            <a:pPr eaLnBrk="1" hangingPunct="1"/>
            <a:r>
              <a:rPr lang="pl-PL" altLang="pl-PL" sz="2400" smtClean="0"/>
              <a:t>Analysis of M-X-ray spectra from interaction of higly charged ions with surface indicate formation of „hollow atoms”</a:t>
            </a:r>
          </a:p>
          <a:p>
            <a:pPr eaLnBrk="1" hangingPunct="1"/>
            <a:endParaRPr lang="pl-PL" altLang="pl-PL" sz="2400" smtClean="0"/>
          </a:p>
          <a:p>
            <a:pPr eaLnBrk="1" hangingPunct="1"/>
            <a:r>
              <a:rPr lang="pl-PL" altLang="pl-PL" sz="2400" smtClean="0"/>
              <a:t>Satellite and hypersatellite structure should be taken into acount to corectly interpret the spectra in both experiments</a:t>
            </a:r>
          </a:p>
          <a:p>
            <a:pPr eaLnBrk="1" hangingPunct="1"/>
            <a:endParaRPr lang="pl-PL" altLang="pl-PL" sz="2400" smtClean="0"/>
          </a:p>
          <a:p>
            <a:pPr eaLnBrk="1" hangingPunct="1"/>
            <a:r>
              <a:rPr lang="pl-PL" altLang="pl-PL" sz="2400" smtClean="0"/>
              <a:t>More complex MCDF calculation of electron binding energies are needed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A0FC82C-754C-491B-87AE-91CD42B0B19A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CCFF9-673F-405E-BCF9-F03CDE162A5A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23" descr="C:\Users\Darek\Pictures\2014-07-11 data\data 0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9050" y="1063625"/>
            <a:ext cx="38004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Obraz 11" descr="DSCF039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363" y="4114800"/>
            <a:ext cx="29940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Obraz 7" descr="DSCF039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2375" y="4111625"/>
            <a:ext cx="1712913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22" descr="G:\Zdjęcie-04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6288" y="4132263"/>
            <a:ext cx="3043237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pPr eaLnBrk="1" hangingPunct="1"/>
            <a:r>
              <a:rPr lang="pl-PL" smtClean="0"/>
              <a:t>Kielce EBIS facility (Dreebit)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0363" y="1063625"/>
            <a:ext cx="4738687" cy="1966913"/>
          </a:xfrm>
        </p:spPr>
        <p:txBody>
          <a:bodyPr/>
          <a:lstStyle/>
          <a:p>
            <a:pPr marL="180975" indent="-180975" eaLnBrk="1" hangingPunct="1">
              <a:spcBef>
                <a:spcPts val="0"/>
              </a:spcBef>
              <a:tabLst>
                <a:tab pos="180975" algn="l"/>
              </a:tabLst>
              <a:defRPr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Dresden EBI</a:t>
            </a:r>
            <a:r>
              <a:rPr lang="pl-PL" sz="15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ion source</a:t>
            </a:r>
          </a:p>
          <a:p>
            <a:pPr marL="180975" indent="-180975" eaLnBrk="1" hangingPunct="1">
              <a:spcBef>
                <a:spcPts val="0"/>
              </a:spcBef>
              <a:tabLst>
                <a:tab pos="180975" algn="l"/>
              </a:tabLst>
              <a:defRPr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beam guiding components (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Einzel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lens, deflectors)</a:t>
            </a:r>
          </a:p>
          <a:p>
            <a:pPr marL="180975" indent="-180975" eaLnBrk="1" hangingPunct="1">
              <a:spcBef>
                <a:spcPts val="0"/>
              </a:spcBef>
              <a:tabLst>
                <a:tab pos="180975" algn="l"/>
              </a:tabLst>
              <a:defRPr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beam diagnostics (Faraday cups)</a:t>
            </a:r>
          </a:p>
          <a:p>
            <a:pPr marL="180975" indent="-180975" eaLnBrk="1" hangingPunct="1">
              <a:spcBef>
                <a:spcPts val="0"/>
              </a:spcBef>
              <a:tabLst>
                <a:tab pos="180975" algn="l"/>
              </a:tabLst>
              <a:defRPr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Charge state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separation (double focusing analyzing magnet)</a:t>
            </a:r>
          </a:p>
          <a:p>
            <a:pPr marL="180975" indent="-180975" eaLnBrk="1" hangingPunct="1">
              <a:spcBef>
                <a:spcPts val="0"/>
              </a:spcBef>
              <a:tabLst>
                <a:tab pos="180975" algn="l"/>
              </a:tabLst>
              <a:defRPr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multipurpose target chamber</a:t>
            </a:r>
          </a:p>
          <a:p>
            <a:pPr marL="180975" indent="-180975" eaLnBrk="1" hangingPunct="1">
              <a:spcBef>
                <a:spcPts val="0"/>
              </a:spcBef>
              <a:tabLst>
                <a:tab pos="180975" algn="l"/>
              </a:tabLst>
              <a:defRPr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UHV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system</a:t>
            </a:r>
            <a:r>
              <a:rPr lang="pl-PL" sz="1500" dirty="0" smtClean="0">
                <a:latin typeface="Arial" pitchFamily="34" charset="0"/>
                <a:cs typeface="Arial" pitchFamily="34" charset="0"/>
              </a:rPr>
              <a:t> (10</a:t>
            </a:r>
            <a:r>
              <a:rPr lang="pl-PL" sz="1500" baseline="30000" dirty="0" smtClean="0">
                <a:latin typeface="Arial" pitchFamily="34" charset="0"/>
                <a:cs typeface="Arial" pitchFamily="34" charset="0"/>
              </a:rPr>
              <a:t>-10</a:t>
            </a:r>
            <a:r>
              <a:rPr lang="pl-PL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500" dirty="0" err="1" smtClean="0">
                <a:latin typeface="Arial" pitchFamily="34" charset="0"/>
                <a:cs typeface="Arial" pitchFamily="34" charset="0"/>
              </a:rPr>
              <a:t>mbar</a:t>
            </a:r>
            <a:r>
              <a:rPr lang="pl-PL" sz="15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pPr marL="180975" indent="-180975" eaLnBrk="1" hangingPunct="1">
              <a:spcBef>
                <a:spcPts val="0"/>
              </a:spcBef>
              <a:buFont typeface="Arial" charset="0"/>
              <a:buNone/>
              <a:tabLst>
                <a:tab pos="180975" algn="l"/>
              </a:tabLst>
              <a:defRPr/>
            </a:pP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pl-PL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759DF40-4AFF-4AE6-9707-37D3C3A61ACA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193CB5-813B-49EA-A5B8-237C6C39A9A8}" type="slidenum">
              <a:rPr lang="pl-PL" smtClean="0"/>
              <a:pPr>
                <a:defRPr/>
              </a:pPr>
              <a:t>2</a:t>
            </a:fld>
            <a:endParaRPr lang="pl-PL"/>
          </a:p>
        </p:txBody>
      </p:sp>
      <p:sp>
        <p:nvSpPr>
          <p:cNvPr id="24587" name="pole tekstowe 9"/>
          <p:cNvSpPr txBox="1">
            <a:spLocks noChangeArrowheads="1"/>
          </p:cNvSpPr>
          <p:nvPr/>
        </p:nvSpPr>
        <p:spPr bwMode="auto">
          <a:xfrm>
            <a:off x="360363" y="2700338"/>
            <a:ext cx="50228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/>
            <a:endParaRPr lang="en-US" sz="1400" b="1">
              <a:solidFill>
                <a:srgbClr val="FF0000"/>
              </a:solidFill>
            </a:endParaRPr>
          </a:p>
          <a:p>
            <a:pPr marL="174625" indent="-174625">
              <a:buFont typeface="Arial" charset="0"/>
              <a:buChar char="•"/>
            </a:pPr>
            <a:r>
              <a:rPr lang="en-US" sz="1500" b="1">
                <a:solidFill>
                  <a:srgbClr val="FF0000"/>
                </a:solidFill>
              </a:rPr>
              <a:t>DC and pulsed beams</a:t>
            </a:r>
            <a:r>
              <a:rPr lang="pl-PL" sz="1500" b="1">
                <a:solidFill>
                  <a:srgbClr val="FF0000"/>
                </a:solidFill>
              </a:rPr>
              <a:t> (</a:t>
            </a:r>
            <a:r>
              <a:rPr lang="en-US" sz="1500" b="1">
                <a:solidFill>
                  <a:srgbClr val="FF0000"/>
                </a:solidFill>
              </a:rPr>
              <a:t>10ns to 100 </a:t>
            </a:r>
            <a:r>
              <a:rPr lang="en-US" sz="1500" b="1">
                <a:solidFill>
                  <a:srgbClr val="FF0000"/>
                </a:solidFill>
                <a:sym typeface="Symbol" pitchFamily="18" charset="2"/>
              </a:rPr>
              <a:t></a:t>
            </a:r>
            <a:r>
              <a:rPr lang="pl-PL" sz="1500" b="1">
                <a:solidFill>
                  <a:srgbClr val="FF0000"/>
                </a:solidFill>
                <a:sym typeface="Symbol" pitchFamily="18" charset="2"/>
              </a:rPr>
              <a:t>s</a:t>
            </a:r>
            <a:r>
              <a:rPr lang="en-US" sz="1500" b="1">
                <a:solidFill>
                  <a:srgbClr val="FF0000"/>
                </a:solidFill>
              </a:rPr>
              <a:t> per pulse</a:t>
            </a:r>
            <a:r>
              <a:rPr lang="pl-PL" sz="1500" b="1">
                <a:solidFill>
                  <a:srgbClr val="FF0000"/>
                </a:solidFill>
              </a:rPr>
              <a:t>)</a:t>
            </a:r>
            <a:endParaRPr lang="en-US" sz="1500" b="1">
              <a:solidFill>
                <a:srgbClr val="FF0000"/>
              </a:solidFill>
            </a:endParaRPr>
          </a:p>
          <a:p>
            <a:pPr marL="174625" indent="-174625">
              <a:buFont typeface="Arial" charset="0"/>
              <a:buChar char="•"/>
            </a:pPr>
            <a:r>
              <a:rPr lang="pl-PL" sz="1500" b="1">
                <a:solidFill>
                  <a:srgbClr val="FF0000"/>
                </a:solidFill>
              </a:rPr>
              <a:t>Typical </a:t>
            </a:r>
            <a:r>
              <a:rPr lang="en-US" sz="1500" b="1">
                <a:solidFill>
                  <a:srgbClr val="FF0000"/>
                </a:solidFill>
              </a:rPr>
              <a:t>ion</a:t>
            </a:r>
            <a:r>
              <a:rPr lang="pl-PL" sz="1500" b="1">
                <a:solidFill>
                  <a:srgbClr val="FF0000"/>
                </a:solidFill>
              </a:rPr>
              <a:t>s</a:t>
            </a:r>
            <a:r>
              <a:rPr lang="en-US" sz="1500" b="1">
                <a:solidFill>
                  <a:srgbClr val="FF0000"/>
                </a:solidFill>
              </a:rPr>
              <a:t> </a:t>
            </a:r>
            <a:r>
              <a:rPr lang="pl-PL" sz="1500" b="1">
                <a:solidFill>
                  <a:srgbClr val="FF0000"/>
                </a:solidFill>
              </a:rPr>
              <a:t>energy 1 - 20</a:t>
            </a:r>
            <a:r>
              <a:rPr lang="en-US" sz="1500" b="1">
                <a:solidFill>
                  <a:srgbClr val="FF0000"/>
                </a:solidFill>
              </a:rPr>
              <a:t> keV</a:t>
            </a:r>
            <a:r>
              <a:rPr lang="pl-PL" sz="1500" b="1">
                <a:solidFill>
                  <a:srgbClr val="FF0000"/>
                </a:solidFill>
              </a:rPr>
              <a:t> </a:t>
            </a:r>
            <a:r>
              <a:rPr lang="en-US" sz="1500" b="1">
                <a:solidFill>
                  <a:srgbClr val="FF0000"/>
                </a:solidFill>
              </a:rPr>
              <a:t>x</a:t>
            </a:r>
            <a:r>
              <a:rPr lang="pl-PL" sz="1500" b="1">
                <a:solidFill>
                  <a:srgbClr val="FF0000"/>
                </a:solidFill>
              </a:rPr>
              <a:t> </a:t>
            </a:r>
            <a:r>
              <a:rPr lang="en-US" sz="1500" b="1">
                <a:solidFill>
                  <a:srgbClr val="FF0000"/>
                </a:solidFill>
              </a:rPr>
              <a:t>q </a:t>
            </a:r>
          </a:p>
        </p:txBody>
      </p:sp>
      <p:sp>
        <p:nvSpPr>
          <p:cNvPr id="24588" name="pole tekstowe 9"/>
          <p:cNvSpPr txBox="1">
            <a:spLocks noChangeArrowheads="1"/>
          </p:cNvSpPr>
          <p:nvPr/>
        </p:nvSpPr>
        <p:spPr bwMode="auto">
          <a:xfrm>
            <a:off x="5962650" y="4197350"/>
            <a:ext cx="29670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rgbClr val="FF0000"/>
                </a:solidFill>
              </a:rPr>
              <a:t>Experimental chamber (+XPS system)</a:t>
            </a:r>
          </a:p>
        </p:txBody>
      </p:sp>
      <p:sp>
        <p:nvSpPr>
          <p:cNvPr id="24589" name="pole tekstowe 10"/>
          <p:cNvSpPr txBox="1">
            <a:spLocks noChangeArrowheads="1"/>
          </p:cNvSpPr>
          <p:nvPr/>
        </p:nvSpPr>
        <p:spPr bwMode="auto">
          <a:xfrm>
            <a:off x="3775075" y="4197350"/>
            <a:ext cx="164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rgbClr val="FF0000"/>
                </a:solidFill>
              </a:rPr>
              <a:t>dipole magnet</a:t>
            </a:r>
          </a:p>
        </p:txBody>
      </p:sp>
      <p:sp>
        <p:nvSpPr>
          <p:cNvPr id="24590" name="pole tekstowe 13"/>
          <p:cNvSpPr txBox="1">
            <a:spLocks noChangeArrowheads="1"/>
          </p:cNvSpPr>
          <p:nvPr/>
        </p:nvSpPr>
        <p:spPr bwMode="auto">
          <a:xfrm>
            <a:off x="5748338" y="1155700"/>
            <a:ext cx="31511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rgbClr val="FF0000"/>
                </a:solidFill>
              </a:rPr>
              <a:t>HV supplies &amp; controls</a:t>
            </a:r>
          </a:p>
        </p:txBody>
      </p:sp>
      <p:sp>
        <p:nvSpPr>
          <p:cNvPr id="24591" name="pole tekstowe 12"/>
          <p:cNvSpPr txBox="1">
            <a:spLocks noChangeArrowheads="1"/>
          </p:cNvSpPr>
          <p:nvPr/>
        </p:nvSpPr>
        <p:spPr bwMode="auto">
          <a:xfrm>
            <a:off x="1096963" y="4197350"/>
            <a:ext cx="1728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rgbClr val="FF0000"/>
                </a:solidFill>
              </a:rPr>
              <a:t>EBIT source</a:t>
            </a:r>
          </a:p>
        </p:txBody>
      </p:sp>
      <p:pic>
        <p:nvPicPr>
          <p:cNvPr id="24592" name="Obraz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64138" y="3352800"/>
            <a:ext cx="14636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pl-PL" dirty="0" smtClean="0"/>
          </a:p>
          <a:p>
            <a:pPr eaLnBrk="1" hangingPunct="1">
              <a:defRPr/>
            </a:pPr>
            <a:endParaRPr lang="pl-PL" dirty="0"/>
          </a:p>
          <a:p>
            <a:pPr eaLnBrk="1" hangingPunct="1">
              <a:defRPr/>
            </a:pPr>
            <a:endParaRPr lang="pl-PL" dirty="0" smtClean="0"/>
          </a:p>
          <a:p>
            <a:pPr eaLnBrk="1" hangingPunct="1">
              <a:defRPr/>
            </a:pPr>
            <a:endParaRPr lang="pl-PL" dirty="0"/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pl-PL" dirty="0" err="1" smtClean="0"/>
              <a:t>Thank</a:t>
            </a:r>
            <a:r>
              <a:rPr lang="pl-PL" dirty="0" smtClean="0"/>
              <a:t> </a:t>
            </a:r>
            <a:r>
              <a:rPr lang="pl-PL" dirty="0" err="1" smtClean="0"/>
              <a:t>you</a:t>
            </a:r>
            <a:r>
              <a:rPr lang="pl-PL" dirty="0" smtClean="0"/>
              <a:t> for </a:t>
            </a:r>
            <a:r>
              <a:rPr lang="pl-PL" dirty="0" err="1" smtClean="0"/>
              <a:t>your</a:t>
            </a:r>
            <a:r>
              <a:rPr lang="pl-PL" dirty="0" smtClean="0"/>
              <a:t> </a:t>
            </a:r>
            <a:r>
              <a:rPr lang="pl-PL" dirty="0" err="1" smtClean="0"/>
              <a:t>attention</a:t>
            </a:r>
            <a:r>
              <a:rPr lang="pl-PL" dirty="0" smtClean="0"/>
              <a:t>!</a:t>
            </a:r>
            <a:endParaRPr lang="en-GB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408D2F9-5824-499A-9DC8-2C92F18696A7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CF473-80CA-4534-BC48-73F434FEB8C9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1A7830-EF49-4F55-B87F-2D804A00B7B6}" type="datetime5">
              <a:rPr lang="en-US" smtClean="0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2AD88-FDAC-42D2-B455-0796AB5E8956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  <p:sp>
        <p:nvSpPr>
          <p:cNvPr id="15366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pPr eaLnBrk="1" hangingPunct="1"/>
            <a:r>
              <a:rPr lang="pl-PL" altLang="pl-PL" smtClean="0"/>
              <a:t> XPS system: multiprobe surface analysis </a:t>
            </a:r>
            <a:endParaRPr lang="en-US" altLang="pl-PL" smtClean="0"/>
          </a:p>
        </p:txBody>
      </p:sp>
      <p:pic>
        <p:nvPicPr>
          <p:cNvPr id="153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1085850"/>
            <a:ext cx="2713038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1"/>
          <p:cNvGraphicFramePr>
            <a:graphicFrameLocks noChangeAspect="1"/>
          </p:cNvGraphicFramePr>
          <p:nvPr/>
        </p:nvGraphicFramePr>
        <p:xfrm>
          <a:off x="928688" y="4810125"/>
          <a:ext cx="2633662" cy="1527175"/>
        </p:xfrm>
        <a:graphic>
          <a:graphicData uri="http://schemas.openxmlformats.org/presentationml/2006/ole">
            <p:oleObj spid="_x0000_s15362" name="Obraz - mapa bitowa" r:id="rId4" imgW="8438095" imgH="4877481" progId="PBrush">
              <p:embed/>
            </p:oleObj>
          </a:graphicData>
        </a:graphic>
      </p:graphicFrame>
      <p:sp>
        <p:nvSpPr>
          <p:cNvPr id="10" name="Symbol zastępczy zawartości 6"/>
          <p:cNvSpPr txBox="1">
            <a:spLocks/>
          </p:cNvSpPr>
          <p:nvPr/>
        </p:nvSpPr>
        <p:spPr bwMode="auto">
          <a:xfrm>
            <a:off x="3657600" y="1055688"/>
            <a:ext cx="50450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80000"/>
              <a:buFont typeface="Wingdings" pitchFamily="2" charset="2"/>
              <a:buChar char="®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PHOIBOS 100 electron/ion energy </a:t>
            </a:r>
            <a:r>
              <a:rPr lang="en-US" sz="2000" kern="0" dirty="0" err="1">
                <a:solidFill>
                  <a:srgbClr val="000000"/>
                </a:solidFill>
                <a:latin typeface="Arial"/>
                <a:cs typeface="+mn-cs"/>
              </a:rPr>
              <a:t>analyser</a:t>
            </a: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 with 1D-DLD</a:t>
            </a:r>
            <a:endParaRPr lang="en-US" sz="2000" kern="0" dirty="0">
              <a:solidFill>
                <a:srgbClr val="FF0000"/>
              </a:solidFill>
              <a:latin typeface="Arial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80000"/>
              <a:buFont typeface="Wingdings" pitchFamily="2" charset="2"/>
              <a:buChar char="®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X-ray source (Al/Ag) with quartz </a:t>
            </a:r>
            <a:r>
              <a:rPr lang="en-US" sz="2000" kern="0" dirty="0" err="1">
                <a:solidFill>
                  <a:srgbClr val="000000"/>
                </a:solidFill>
                <a:latin typeface="Arial"/>
                <a:cs typeface="+mn-cs"/>
              </a:rPr>
              <a:t>monochromator</a:t>
            </a: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 (160 </a:t>
            </a:r>
            <a:r>
              <a:rPr lang="en-US" sz="2000" kern="0" dirty="0" err="1">
                <a:solidFill>
                  <a:srgbClr val="000000"/>
                </a:solidFill>
                <a:latin typeface="Arial"/>
                <a:cs typeface="+mn-cs"/>
              </a:rPr>
              <a:t>meV</a:t>
            </a: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80000"/>
              <a:buFont typeface="Wingdings" pitchFamily="2" charset="2"/>
              <a:buChar char="®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X-ray source (Mg/Cr)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80000"/>
              <a:buFont typeface="Wingdings" pitchFamily="2" charset="2"/>
              <a:buChar char="®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Ultraviolet source (</a:t>
            </a:r>
            <a:r>
              <a:rPr lang="en-US" sz="2000" kern="0" dirty="0" err="1">
                <a:solidFill>
                  <a:srgbClr val="000000"/>
                </a:solidFill>
                <a:latin typeface="Arial"/>
                <a:cs typeface="+mn-cs"/>
              </a:rPr>
              <a:t>HeI</a:t>
            </a: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latin typeface="Arial"/>
                <a:cs typeface="+mn-cs"/>
              </a:rPr>
              <a:t>HeII</a:t>
            </a: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80000"/>
              <a:buFont typeface="Wingdings" pitchFamily="2" charset="2"/>
              <a:buChar char="®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Scanning e-beam (4 </a:t>
            </a:r>
            <a:r>
              <a:rPr lang="en-US" sz="2000" kern="0" dirty="0" err="1">
                <a:solidFill>
                  <a:srgbClr val="000000"/>
                </a:solidFill>
                <a:latin typeface="Arial"/>
                <a:cs typeface="+mn-cs"/>
              </a:rPr>
              <a:t>μm</a:t>
            </a: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80000"/>
              <a:buFont typeface="Wingdings" pitchFamily="2" charset="2"/>
              <a:buChar char="®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Scanning ion-beam (100 </a:t>
            </a:r>
            <a:r>
              <a:rPr lang="en-US" sz="2000" kern="0" dirty="0" err="1">
                <a:solidFill>
                  <a:srgbClr val="000000"/>
                </a:solidFill>
                <a:cs typeface="+mn-cs"/>
              </a:rPr>
              <a:t>μm</a:t>
            </a:r>
            <a:r>
              <a:rPr lang="en-US" sz="2000" kern="0" dirty="0">
                <a:solidFill>
                  <a:srgbClr val="000000"/>
                </a:solidFill>
                <a:cs typeface="+mn-cs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80000"/>
              <a:buFont typeface="Wingdings" pitchFamily="2" charset="2"/>
              <a:buChar char="®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Flood e-gun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80000"/>
              <a:buFont typeface="Wingdings" pitchFamily="2" charset="2"/>
              <a:buChar char="®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Cleaning/sputtering ion source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80000"/>
              <a:buFont typeface="Wingdings" pitchFamily="2" charset="2"/>
              <a:buChar char="®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Electron beam evaporator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80000"/>
              <a:buFont typeface="Wingdings" pitchFamily="2" charset="2"/>
              <a:buChar char="®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5-axis VT (100-1000 K) sample manipulator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80000"/>
              <a:buFont typeface="Wingdings" pitchFamily="2" charset="2"/>
              <a:buChar char="®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+mn-cs"/>
              </a:rPr>
              <a:t>XPS/UPS, SEM/SAM, AES, ISS</a:t>
            </a:r>
            <a:r>
              <a:rPr lang="pl-PL" sz="2000" kern="0" dirty="0">
                <a:solidFill>
                  <a:srgbClr val="000000"/>
                </a:solidFill>
                <a:latin typeface="Arial"/>
                <a:cs typeface="+mn-cs"/>
              </a:rPr>
              <a:t>, GEXRF (</a:t>
            </a:r>
            <a:r>
              <a:rPr lang="pl-PL" sz="2000" kern="0" dirty="0" err="1">
                <a:solidFill>
                  <a:srgbClr val="000000"/>
                </a:solidFill>
                <a:latin typeface="Arial"/>
                <a:cs typeface="+mn-cs"/>
              </a:rPr>
              <a:t>planned</a:t>
            </a:r>
            <a:r>
              <a:rPr lang="pl-PL" sz="2000" kern="0" dirty="0">
                <a:solidFill>
                  <a:srgbClr val="000000"/>
                </a:solidFill>
                <a:latin typeface="Arial"/>
                <a:cs typeface="+mn-cs"/>
              </a:rPr>
              <a:t>)</a:t>
            </a:r>
            <a:endParaRPr lang="en-US" sz="2000" kern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80000"/>
              <a:defRPr/>
            </a:pPr>
            <a:endParaRPr lang="en-US" sz="2000" kern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80000"/>
              <a:buFont typeface="Wingdings" pitchFamily="2" charset="2"/>
              <a:buChar char="®"/>
              <a:defRPr/>
            </a:pPr>
            <a:endParaRPr lang="en-US" sz="2000" kern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80000"/>
              <a:buFont typeface="Wingdings" pitchFamily="2" charset="2"/>
              <a:buChar char="§"/>
              <a:defRPr/>
            </a:pPr>
            <a:endParaRPr lang="en-US" sz="2800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r>
              <a:rPr lang="pl-PL" smtClean="0"/>
              <a:t>Internal dielectronic excitation?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1A7830-EF49-4F55-B87F-2D804A00B7B6}" type="datetime5">
              <a:rPr lang="en-US" smtClean="0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72A364-400E-4FD0-9AE8-71093188F733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  <p:graphicFrame>
        <p:nvGraphicFramePr>
          <p:cNvPr id="16386" name="Object 118"/>
          <p:cNvGraphicFramePr>
            <a:graphicFrameLocks noChangeAspect="1"/>
          </p:cNvGraphicFramePr>
          <p:nvPr/>
        </p:nvGraphicFramePr>
        <p:xfrm>
          <a:off x="1830388" y="1135063"/>
          <a:ext cx="4981575" cy="4725987"/>
        </p:xfrm>
        <a:graphic>
          <a:graphicData uri="http://schemas.openxmlformats.org/presentationml/2006/ole">
            <p:oleObj spid="_x0000_s16386" name="Graph" r:id="rId3" imgW="2568600" imgH="2434680" progId="Origin50.Graph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pPr eaLnBrk="1" hangingPunct="1"/>
            <a:r>
              <a:rPr lang="en-GB" smtClean="0"/>
              <a:t>charge states</a:t>
            </a:r>
            <a:r>
              <a:rPr lang="pl-PL" smtClean="0"/>
              <a:t> distribution</a:t>
            </a:r>
            <a:endParaRPr lang="en-GB" smtClean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BF19FFE-924D-420E-87BE-ECBD1B98FE43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31B15-84B2-4450-835B-5661971B4B5E}" type="slidenum">
              <a:rPr lang="pl-PL" smtClean="0"/>
              <a:pPr>
                <a:defRPr/>
              </a:pPr>
              <a:t>3</a:t>
            </a:fld>
            <a:endParaRPr lang="pl-PL"/>
          </a:p>
        </p:txBody>
      </p:sp>
      <p:graphicFrame>
        <p:nvGraphicFramePr>
          <p:cNvPr id="1026" name="Object 160"/>
          <p:cNvGraphicFramePr>
            <a:graphicFrameLocks noChangeAspect="1"/>
          </p:cNvGraphicFramePr>
          <p:nvPr/>
        </p:nvGraphicFramePr>
        <p:xfrm>
          <a:off x="322263" y="1849438"/>
          <a:ext cx="4117975" cy="3968750"/>
        </p:xfrm>
        <a:graphic>
          <a:graphicData uri="http://schemas.openxmlformats.org/presentationml/2006/ole">
            <p:oleObj spid="_x0000_s1026" name="Graph" r:id="rId3" imgW="5225796" imgH="3662172" progId="Origin50.Graph">
              <p:embed/>
            </p:oleObj>
          </a:graphicData>
        </a:graphic>
      </p:graphicFrame>
      <p:graphicFrame>
        <p:nvGraphicFramePr>
          <p:cNvPr id="1027" name="Object 161"/>
          <p:cNvGraphicFramePr>
            <a:graphicFrameLocks noChangeAspect="1"/>
          </p:cNvGraphicFramePr>
          <p:nvPr/>
        </p:nvGraphicFramePr>
        <p:xfrm>
          <a:off x="4530725" y="1852613"/>
          <a:ext cx="3990975" cy="3841750"/>
        </p:xfrm>
        <a:graphic>
          <a:graphicData uri="http://schemas.openxmlformats.org/presentationml/2006/ole">
            <p:oleObj spid="_x0000_s1027" name="Graph" r:id="rId4" imgW="2628360" imgH="2530800" progId="Origin50.Graph">
              <p:embed/>
            </p:oleObj>
          </a:graphicData>
        </a:graphic>
      </p:graphicFrame>
      <p:sp>
        <p:nvSpPr>
          <p:cNvPr id="1032" name="Prostokąt 485"/>
          <p:cNvSpPr>
            <a:spLocks noChangeArrowheads="1"/>
          </p:cNvSpPr>
          <p:nvPr/>
        </p:nvSpPr>
        <p:spPr bwMode="auto">
          <a:xfrm>
            <a:off x="457200" y="5721350"/>
            <a:ext cx="7975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pl-PL"/>
              <a:t>Measurement of Xe</a:t>
            </a:r>
            <a:r>
              <a:rPr lang="en-US" altLang="pl-PL" baseline="30000"/>
              <a:t>q+</a:t>
            </a:r>
            <a:r>
              <a:rPr lang="en-US" altLang="pl-PL"/>
              <a:t> and Ar</a:t>
            </a:r>
            <a:r>
              <a:rPr lang="en-US" altLang="pl-PL" baseline="30000"/>
              <a:t>q+</a:t>
            </a:r>
            <a:r>
              <a:rPr lang="en-US" altLang="pl-PL"/>
              <a:t> beams charge states for </a:t>
            </a:r>
            <a:r>
              <a:rPr lang="pl-PL" altLang="pl-PL"/>
              <a:t>different </a:t>
            </a:r>
            <a:r>
              <a:rPr lang="en-US" altLang="pl-PL"/>
              <a:t>confinement times in the EBIS-A ion source.</a:t>
            </a:r>
          </a:p>
        </p:txBody>
      </p:sp>
      <p:sp>
        <p:nvSpPr>
          <p:cNvPr id="1033" name="Prostokąt 9"/>
          <p:cNvSpPr>
            <a:spLocks noChangeArrowheads="1"/>
          </p:cNvSpPr>
          <p:nvPr/>
        </p:nvSpPr>
        <p:spPr bwMode="auto">
          <a:xfrm>
            <a:off x="260350" y="1030288"/>
            <a:ext cx="82311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rgbClr val="FF0000"/>
                </a:solidFill>
              </a:rPr>
              <a:t>Xe</a:t>
            </a:r>
            <a:r>
              <a:rPr lang="pl-PL" baseline="30000">
                <a:solidFill>
                  <a:srgbClr val="FF0000"/>
                </a:solidFill>
              </a:rPr>
              <a:t>q+</a:t>
            </a:r>
            <a:r>
              <a:rPr lang="pl-PL">
                <a:solidFill>
                  <a:srgbClr val="FF0000"/>
                </a:solidFill>
              </a:rPr>
              <a:t> (q = 10 - 44) and Ar </a:t>
            </a:r>
            <a:r>
              <a:rPr lang="pl-PL" baseline="30000">
                <a:solidFill>
                  <a:srgbClr val="FF0000"/>
                </a:solidFill>
              </a:rPr>
              <a:t>+</a:t>
            </a:r>
            <a:r>
              <a:rPr lang="pl-PL">
                <a:solidFill>
                  <a:srgbClr val="FF0000"/>
                </a:solidFill>
              </a:rPr>
              <a:t> (q = up to 18) ion beams</a:t>
            </a:r>
          </a:p>
          <a:p>
            <a:endParaRPr lang="pl-PL"/>
          </a:p>
        </p:txBody>
      </p:sp>
      <p:sp>
        <p:nvSpPr>
          <p:cNvPr id="1034" name="pole tekstowe 10"/>
          <p:cNvSpPr txBox="1">
            <a:spLocks noChangeArrowheads="1"/>
          </p:cNvSpPr>
          <p:nvPr/>
        </p:nvSpPr>
        <p:spPr bwMode="auto">
          <a:xfrm>
            <a:off x="7539038" y="3003550"/>
            <a:ext cx="1604962" cy="830263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200"/>
              <a:t>DC mode:</a:t>
            </a:r>
          </a:p>
          <a:p>
            <a:r>
              <a:rPr lang="pl-PL" sz="1200"/>
              <a:t>Xe</a:t>
            </a:r>
            <a:r>
              <a:rPr lang="pl-PL" sz="1200" baseline="30000"/>
              <a:t>44+</a:t>
            </a:r>
            <a:r>
              <a:rPr lang="pl-PL" sz="1200"/>
              <a:t>: ~ 4</a:t>
            </a:r>
            <a:r>
              <a:rPr lang="pl-PL" sz="1200">
                <a:sym typeface="Symbol" pitchFamily="18" charset="2"/>
              </a:rPr>
              <a:t></a:t>
            </a:r>
            <a:r>
              <a:rPr lang="pl-PL" sz="1200"/>
              <a:t>10</a:t>
            </a:r>
            <a:r>
              <a:rPr lang="pl-PL" sz="1200" baseline="30000"/>
              <a:t>4</a:t>
            </a:r>
            <a:r>
              <a:rPr lang="pl-PL" sz="1200"/>
              <a:t> ions/s</a:t>
            </a:r>
          </a:p>
          <a:p>
            <a:r>
              <a:rPr lang="pl-PL" sz="1200"/>
              <a:t>AC mode:</a:t>
            </a:r>
          </a:p>
          <a:p>
            <a:r>
              <a:rPr lang="pl-PL" sz="1200"/>
              <a:t>Xe</a:t>
            </a:r>
            <a:r>
              <a:rPr lang="pl-PL" sz="1200" baseline="30000"/>
              <a:t>44+</a:t>
            </a:r>
            <a:r>
              <a:rPr lang="pl-PL" sz="1200"/>
              <a:t> : ~ 7</a:t>
            </a:r>
            <a:r>
              <a:rPr lang="pl-PL" sz="1200">
                <a:sym typeface="Symbol" pitchFamily="18" charset="2"/>
              </a:rPr>
              <a:t></a:t>
            </a:r>
            <a:r>
              <a:rPr lang="pl-PL" sz="1200"/>
              <a:t>10</a:t>
            </a:r>
            <a:r>
              <a:rPr lang="pl-PL" sz="1200" baseline="30000"/>
              <a:t>5</a:t>
            </a:r>
            <a:r>
              <a:rPr lang="pl-PL" sz="1200"/>
              <a:t> ions/s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pPr eaLnBrk="1" hangingPunct="1"/>
            <a:r>
              <a:rPr lang="pl-PL" smtClean="0"/>
              <a:t>X-ray spectroscopy</a:t>
            </a:r>
            <a:endParaRPr lang="en-GB" smtClean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89ABB97-97B3-42C8-BF98-CADFF0550262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02DEE-FDED-406C-AE82-56CC8FF22218}" type="slidenum">
              <a:rPr lang="pl-PL" smtClean="0"/>
              <a:pPr>
                <a:defRPr/>
              </a:pPr>
              <a:t>4</a:t>
            </a:fld>
            <a:endParaRPr lang="pl-PL"/>
          </a:p>
        </p:txBody>
      </p:sp>
      <p:pic>
        <p:nvPicPr>
          <p:cNvPr id="25606" name="Picture 124" descr="C:\Users\Darek\Pictures\2014-07-11 data\data 0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150" y="1470025"/>
            <a:ext cx="2894013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pole tekstowe 12"/>
          <p:cNvSpPr txBox="1">
            <a:spLocks noChangeArrowheads="1"/>
          </p:cNvSpPr>
          <p:nvPr/>
        </p:nvSpPr>
        <p:spPr bwMode="auto">
          <a:xfrm>
            <a:off x="361950" y="954088"/>
            <a:ext cx="4138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2000" b="1">
                <a:solidFill>
                  <a:srgbClr val="FF0000"/>
                </a:solidFill>
                <a:latin typeface="Verdana" pitchFamily="34" charset="0"/>
              </a:rPr>
              <a:t>Experiments</a:t>
            </a:r>
            <a:r>
              <a:rPr lang="en-GB" altLang="pl-PL" sz="2000" b="1">
                <a:solidFill>
                  <a:srgbClr val="FF0000"/>
                </a:solidFill>
                <a:latin typeface="Verdana" pitchFamily="34" charset="0"/>
              </a:rPr>
              <a:t>ts</a:t>
            </a:r>
            <a:r>
              <a:rPr lang="pl-PL" altLang="pl-PL" sz="2000" b="1">
                <a:solidFill>
                  <a:srgbClr val="FF0000"/>
                </a:solidFill>
                <a:latin typeface="Verdana" pitchFamily="34" charset="0"/>
              </a:rPr>
              <a:t> in the EBIT</a:t>
            </a:r>
            <a:r>
              <a:rPr lang="en-GB" altLang="pl-PL" sz="2000" b="1">
                <a:solidFill>
                  <a:srgbClr val="FF0000"/>
                </a:solidFill>
                <a:latin typeface="Verdana" pitchFamily="34" charset="0"/>
              </a:rPr>
              <a:t>:</a:t>
            </a:r>
          </a:p>
        </p:txBody>
      </p:sp>
      <p:sp>
        <p:nvSpPr>
          <p:cNvPr id="25608" name="pole tekstowe 132"/>
          <p:cNvSpPr txBox="1">
            <a:spLocks noChangeArrowheads="1"/>
          </p:cNvSpPr>
          <p:nvPr/>
        </p:nvSpPr>
        <p:spPr bwMode="auto">
          <a:xfrm>
            <a:off x="361950" y="3725863"/>
            <a:ext cx="4438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2000" b="1">
                <a:solidFill>
                  <a:srgbClr val="FF0000"/>
                </a:solidFill>
                <a:latin typeface="Verdana" pitchFamily="34" charset="0"/>
              </a:rPr>
              <a:t>Experiments in the chamber:</a:t>
            </a:r>
            <a:endParaRPr lang="en-GB" altLang="pl-PL" sz="2000" b="1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25609" name="Picture 1" descr="C:\Users\Łukasz\Downloads\20160908_215009_resiz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738" y="4392613"/>
            <a:ext cx="28797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pole tekstowe 12"/>
          <p:cNvSpPr txBox="1">
            <a:spLocks noChangeArrowheads="1"/>
          </p:cNvSpPr>
          <p:nvPr/>
        </p:nvSpPr>
        <p:spPr bwMode="auto">
          <a:xfrm>
            <a:off x="4140200" y="1800225"/>
            <a:ext cx="4654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/>
              <a:t>Measurements of X-rays emitted in various atomic processes (electron excitation/ deexcitation, radiative recombination, X-ray fluorescence)  in the EBIT plasma</a:t>
            </a:r>
          </a:p>
        </p:txBody>
      </p:sp>
      <p:sp>
        <p:nvSpPr>
          <p:cNvPr id="25611" name="pole tekstowe 13"/>
          <p:cNvSpPr txBox="1">
            <a:spLocks noChangeArrowheads="1"/>
          </p:cNvSpPr>
          <p:nvPr/>
        </p:nvSpPr>
        <p:spPr bwMode="auto">
          <a:xfrm>
            <a:off x="4140200" y="4749800"/>
            <a:ext cx="46545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/>
              <a:t>Measurements of X-rays emitted in interaction of highly charged ions with surfaces (formation of „hollow atoms”)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pPr eaLnBrk="1" hangingPunct="1"/>
            <a:r>
              <a:rPr lang="en-US" smtClean="0"/>
              <a:t>X-ray spectrometers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7038" indent="-427038" eaLnBrk="1" hangingPunct="1">
              <a:defRPr/>
            </a:pPr>
            <a:r>
              <a:rPr lang="pl-PL" sz="2600" dirty="0" err="1" smtClean="0">
                <a:latin typeface="Arial" pitchFamily="34" charset="0"/>
                <a:cs typeface="Arial" pitchFamily="34" charset="0"/>
              </a:rPr>
              <a:t>X-ray</a:t>
            </a:r>
            <a:r>
              <a:rPr lang="pl-PL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600" dirty="0" err="1" smtClean="0">
                <a:latin typeface="Arial" pitchFamily="34" charset="0"/>
                <a:cs typeface="Arial" pitchFamily="34" charset="0"/>
              </a:rPr>
              <a:t>INCAWave</a:t>
            </a:r>
            <a:r>
              <a:rPr lang="pl-PL" sz="2600" dirty="0" smtClean="0">
                <a:latin typeface="Arial" pitchFamily="34" charset="0"/>
                <a:cs typeface="Arial" pitchFamily="34" charset="0"/>
              </a:rPr>
              <a:t> (Oxford Instruments)</a:t>
            </a:r>
          </a:p>
          <a:p>
            <a:pPr marL="427038" indent="-427038" eaLnBrk="1" hangingPunct="1">
              <a:defRPr/>
            </a:pPr>
            <a:r>
              <a:rPr lang="pl-PL" sz="2600" dirty="0" err="1" smtClean="0">
                <a:latin typeface="Arial" pitchFamily="34" charset="0"/>
                <a:cs typeface="Arial" pitchFamily="34" charset="0"/>
              </a:rPr>
              <a:t>X-ray</a:t>
            </a:r>
            <a:r>
              <a:rPr lang="pl-PL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600" dirty="0" err="1" smtClean="0">
                <a:latin typeface="Arial" pitchFamily="34" charset="0"/>
                <a:cs typeface="Arial" pitchFamily="34" charset="0"/>
              </a:rPr>
              <a:t>XFlash</a:t>
            </a:r>
            <a:r>
              <a:rPr lang="pl-PL" sz="2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l-PL" sz="2600" dirty="0" err="1" smtClean="0">
                <a:latin typeface="Arial" pitchFamily="34" charset="0"/>
                <a:cs typeface="Arial" pitchFamily="34" charset="0"/>
              </a:rPr>
              <a:t>Bruker</a:t>
            </a:r>
            <a:r>
              <a:rPr lang="pl-PL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600" dirty="0" err="1" smtClean="0">
                <a:latin typeface="Arial" pitchFamily="34" charset="0"/>
                <a:cs typeface="Arial" pitchFamily="34" charset="0"/>
              </a:rPr>
              <a:t>GmbH</a:t>
            </a:r>
            <a:r>
              <a:rPr lang="pl-PL" sz="26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en-US" sz="2800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0C332E2-EB53-48AF-9DDC-276E0FA1DE66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011D7-9C42-488F-9D8A-A5941D9549F8}" type="slidenum">
              <a:rPr lang="pl-PL" smtClean="0"/>
              <a:pPr>
                <a:defRPr/>
              </a:pPr>
              <a:t>5</a:t>
            </a:fld>
            <a:endParaRPr lang="pl-PL"/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9525" y="2144713"/>
            <a:ext cx="3527425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pole tekstowe 11"/>
          <p:cNvSpPr txBox="1">
            <a:spLocks noChangeArrowheads="1"/>
          </p:cNvSpPr>
          <p:nvPr/>
        </p:nvSpPr>
        <p:spPr bwMode="auto">
          <a:xfrm>
            <a:off x="277813" y="5635625"/>
            <a:ext cx="42243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X-ray/ EUV energy range: </a:t>
            </a:r>
            <a:r>
              <a:rPr lang="pl-PL" sz="1600">
                <a:solidFill>
                  <a:srgbClr val="FF0000"/>
                </a:solidFill>
              </a:rPr>
              <a:t>70</a:t>
            </a:r>
            <a:r>
              <a:rPr lang="en-US" sz="1600">
                <a:solidFill>
                  <a:srgbClr val="FF0000"/>
                </a:solidFill>
              </a:rPr>
              <a:t> eV–15 keV</a:t>
            </a:r>
          </a:p>
        </p:txBody>
      </p:sp>
      <p:pic>
        <p:nvPicPr>
          <p:cNvPr id="26633" name="Picture 490"/>
          <p:cNvPicPr>
            <a:picLocks noChangeAspect="1" noChangeArrowheads="1"/>
          </p:cNvPicPr>
          <p:nvPr/>
        </p:nvPicPr>
        <p:blipFill>
          <a:blip r:embed="rId3"/>
          <a:srcRect t="21046"/>
          <a:stretch>
            <a:fillRect/>
          </a:stretch>
        </p:blipFill>
        <p:spPr bwMode="auto">
          <a:xfrm>
            <a:off x="660400" y="2176463"/>
            <a:ext cx="3141663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pole tekstowe 12"/>
          <p:cNvSpPr txBox="1">
            <a:spLocks noChangeArrowheads="1"/>
          </p:cNvSpPr>
          <p:nvPr/>
        </p:nvSpPr>
        <p:spPr bwMode="auto">
          <a:xfrm>
            <a:off x="266700" y="5349875"/>
            <a:ext cx="3262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6-crystals diffraction spectrometer</a:t>
            </a:r>
          </a:p>
        </p:txBody>
      </p:sp>
      <p:sp>
        <p:nvSpPr>
          <p:cNvPr id="26635" name="pole tekstowe 10"/>
          <p:cNvSpPr txBox="1">
            <a:spLocks noChangeArrowheads="1"/>
          </p:cNvSpPr>
          <p:nvPr/>
        </p:nvSpPr>
        <p:spPr bwMode="auto">
          <a:xfrm>
            <a:off x="266700" y="5062538"/>
            <a:ext cx="2105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600">
                <a:solidFill>
                  <a:srgbClr val="FF0000"/>
                </a:solidFill>
              </a:rPr>
              <a:t>Resolution = 1-20 eV</a:t>
            </a:r>
          </a:p>
        </p:txBody>
      </p:sp>
      <p:pic>
        <p:nvPicPr>
          <p:cNvPr id="26636" name="Picture 49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8163" y="2006600"/>
            <a:ext cx="18669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Obraz 526" descr="XFCrystal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67538" y="2074863"/>
            <a:ext cx="1960562" cy="1073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6638" name="pole tekstowe 110"/>
          <p:cNvSpPr txBox="1">
            <a:spLocks noChangeArrowheads="1"/>
          </p:cNvSpPr>
          <p:nvPr/>
        </p:nvSpPr>
        <p:spPr bwMode="auto">
          <a:xfrm>
            <a:off x="258763" y="5908675"/>
            <a:ext cx="39290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UHV compatibile via differential pumping </a:t>
            </a:r>
          </a:p>
        </p:txBody>
      </p:sp>
      <p:sp>
        <p:nvSpPr>
          <p:cNvPr id="26639" name="pole tekstowe 8"/>
          <p:cNvSpPr txBox="1">
            <a:spLocks noChangeArrowheads="1"/>
          </p:cNvSpPr>
          <p:nvPr/>
        </p:nvSpPr>
        <p:spPr bwMode="auto">
          <a:xfrm>
            <a:off x="4757738" y="5395913"/>
            <a:ext cx="41275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Silicon Drift Detector (30 mm</a:t>
            </a:r>
            <a:r>
              <a:rPr lang="en-US" sz="1600" baseline="30000">
                <a:solidFill>
                  <a:srgbClr val="FF0000"/>
                </a:solidFill>
              </a:rPr>
              <a:t>2</a:t>
            </a:r>
            <a:r>
              <a:rPr lang="en-US" sz="1600">
                <a:solidFill>
                  <a:srgbClr val="FF0000"/>
                </a:solidFill>
              </a:rPr>
              <a:t> active area)</a:t>
            </a:r>
          </a:p>
          <a:p>
            <a:r>
              <a:rPr lang="pl-PL" sz="1600">
                <a:solidFill>
                  <a:srgbClr val="FF0000"/>
                </a:solidFill>
              </a:rPr>
              <a:t>Energy r</a:t>
            </a:r>
            <a:r>
              <a:rPr lang="en-US" sz="1600">
                <a:solidFill>
                  <a:srgbClr val="FF0000"/>
                </a:solidFill>
              </a:rPr>
              <a:t>esolution  </a:t>
            </a:r>
            <a:r>
              <a:rPr lang="pl-PL" sz="1600">
                <a:solidFill>
                  <a:srgbClr val="FF0000"/>
                </a:solidFill>
              </a:rPr>
              <a:t>-</a:t>
            </a:r>
            <a:r>
              <a:rPr lang="en-US" sz="1600">
                <a:solidFill>
                  <a:srgbClr val="FF0000"/>
                </a:solidFill>
              </a:rPr>
              <a:t> 127 eV (Mn K</a:t>
            </a:r>
            <a:r>
              <a:rPr lang="en-US" sz="1600">
                <a:solidFill>
                  <a:srgbClr val="FF0000"/>
                </a:solidFill>
                <a:sym typeface="Symbol" pitchFamily="18" charset="2"/>
              </a:rPr>
              <a:t>)</a:t>
            </a:r>
            <a:endParaRPr lang="en-US" sz="1600">
              <a:solidFill>
                <a:srgbClr val="FF0000"/>
              </a:solidFill>
            </a:endParaRPr>
          </a:p>
          <a:p>
            <a:r>
              <a:rPr lang="pl-PL" sz="1600">
                <a:solidFill>
                  <a:srgbClr val="FF0000"/>
                </a:solidFill>
              </a:rPr>
              <a:t>Be window - 12.5 </a:t>
            </a:r>
            <a:r>
              <a:rPr lang="el-GR" sz="1600">
                <a:solidFill>
                  <a:srgbClr val="FF0000"/>
                </a:solidFill>
              </a:rPr>
              <a:t>μ</a:t>
            </a:r>
            <a:r>
              <a:rPr lang="pl-PL" sz="1600">
                <a:solidFill>
                  <a:srgbClr val="FF0000"/>
                </a:solidFill>
              </a:rPr>
              <a:t>m</a:t>
            </a:r>
            <a:endParaRPr lang="en-US" sz="1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pPr eaLnBrk="1" hangingPunct="1"/>
            <a:r>
              <a:rPr lang="pl-PL" smtClean="0"/>
              <a:t>INCA Wave X-ray </a:t>
            </a:r>
            <a:r>
              <a:rPr lang="en-GB" smtClean="0"/>
              <a:t>spectrometer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A86618-306C-40F9-8280-C8728B1C03E4}" type="slidenum">
              <a:rPr lang="pl-PL" smtClean="0"/>
              <a:pPr>
                <a:defRPr/>
              </a:pPr>
              <a:t>6</a:t>
            </a:fld>
            <a:endParaRPr lang="pl-PL" dirty="0"/>
          </a:p>
        </p:txBody>
      </p:sp>
      <p:sp>
        <p:nvSpPr>
          <p:cNvPr id="2055" name="pole tekstowe 13"/>
          <p:cNvSpPr txBox="1">
            <a:spLocks noChangeArrowheads="1"/>
          </p:cNvSpPr>
          <p:nvPr/>
        </p:nvSpPr>
        <p:spPr bwMode="auto">
          <a:xfrm>
            <a:off x="4456113" y="6038850"/>
            <a:ext cx="4418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pl-PL" sz="2000">
                <a:solidFill>
                  <a:srgbClr val="FF0000"/>
                </a:solidFill>
              </a:rPr>
              <a:t>Declared resolution confirmed</a:t>
            </a:r>
            <a:r>
              <a:rPr lang="pl-PL" altLang="pl-PL" sz="2000">
                <a:solidFill>
                  <a:srgbClr val="FF0000"/>
                </a:solidFill>
              </a:rPr>
              <a:t>!</a:t>
            </a:r>
            <a:r>
              <a:rPr lang="en-GB" altLang="pl-PL" sz="200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2050" name="Object 35"/>
          <p:cNvGraphicFramePr>
            <a:graphicFrameLocks noChangeAspect="1"/>
          </p:cNvGraphicFramePr>
          <p:nvPr/>
        </p:nvGraphicFramePr>
        <p:xfrm>
          <a:off x="5992813" y="3613150"/>
          <a:ext cx="2547937" cy="2441575"/>
        </p:xfrm>
        <a:graphic>
          <a:graphicData uri="http://schemas.openxmlformats.org/presentationml/2006/ole">
            <p:oleObj spid="_x0000_s2050" name="Graph" r:id="rId3" imgW="2593238" imgH="2482291" progId="Origin50.Graph">
              <p:embed/>
            </p:oleObj>
          </a:graphicData>
        </a:graphic>
      </p:graphicFrame>
      <p:graphicFrame>
        <p:nvGraphicFramePr>
          <p:cNvPr id="2051" name="Object 36"/>
          <p:cNvGraphicFramePr>
            <a:graphicFrameLocks noChangeAspect="1"/>
          </p:cNvGraphicFramePr>
          <p:nvPr/>
        </p:nvGraphicFramePr>
        <p:xfrm>
          <a:off x="696913" y="3603625"/>
          <a:ext cx="2538412" cy="2484438"/>
        </p:xfrm>
        <a:graphic>
          <a:graphicData uri="http://schemas.openxmlformats.org/presentationml/2006/ole">
            <p:oleObj spid="_x0000_s2051" name="Graph" r:id="rId4" imgW="2537155" imgH="2482291" progId="Origin50.Graph">
              <p:embed/>
            </p:oleObj>
          </a:graphicData>
        </a:graphic>
      </p:graphicFrame>
      <p:graphicFrame>
        <p:nvGraphicFramePr>
          <p:cNvPr id="2052" name="Object 37"/>
          <p:cNvGraphicFramePr>
            <a:graphicFrameLocks noChangeAspect="1"/>
          </p:cNvGraphicFramePr>
          <p:nvPr/>
        </p:nvGraphicFramePr>
        <p:xfrm>
          <a:off x="3279775" y="3508375"/>
          <a:ext cx="2668588" cy="2513013"/>
        </p:xfrm>
        <a:graphic>
          <a:graphicData uri="http://schemas.openxmlformats.org/presentationml/2006/ole">
            <p:oleObj spid="_x0000_s2052" name="Graph" r:id="rId5" imgW="2707843" imgH="2549347" progId="Origin50.Graph">
              <p:embed/>
            </p:oleObj>
          </a:graphicData>
        </a:graphic>
      </p:graphicFrame>
      <p:pic>
        <p:nvPicPr>
          <p:cNvPr id="2056" name="Obraz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8350" y="1000125"/>
            <a:ext cx="3244850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Prostokąt 8"/>
          <p:cNvSpPr>
            <a:spLocks noChangeArrowheads="1"/>
          </p:cNvSpPr>
          <p:nvPr/>
        </p:nvSpPr>
        <p:spPr bwMode="auto">
          <a:xfrm>
            <a:off x="4572000" y="971550"/>
            <a:ext cx="41624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2000"/>
              <a:t>T</a:t>
            </a:r>
            <a:r>
              <a:rPr lang="en-GB" altLang="pl-PL" sz="2000"/>
              <a:t>he INCAWave </a:t>
            </a:r>
            <a:r>
              <a:rPr lang="pl-PL" altLang="pl-PL" sz="2000"/>
              <a:t>X-ray </a:t>
            </a:r>
            <a:r>
              <a:rPr lang="en-GB" altLang="pl-PL" sz="2000"/>
              <a:t>spectrometer will be used in the "out-of-focus" geometry, which needs additional investigations to determine its energy resolution and acceptance of lateral extensions of x-ray source.</a:t>
            </a:r>
            <a:endParaRPr lang="en-GB" altLang="pl-PL" sz="2000" b="1"/>
          </a:p>
        </p:txBody>
      </p:sp>
      <p:sp>
        <p:nvSpPr>
          <p:cNvPr id="15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6B85BDC-573A-4C14-B2CE-1C2539295CCA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1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pPr eaLnBrk="1" hangingPunct="1"/>
            <a:r>
              <a:rPr lang="pl-PL" smtClean="0"/>
              <a:t>XFlash SDD X-ray detector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FD5331A-7177-4B58-BB22-9F04DD4D3316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176A2-70E7-465D-B6D5-D475F56F43E1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  <p:pic>
        <p:nvPicPr>
          <p:cNvPr id="3079" name="Picture 403" descr="C:\Users\Łukasz\Downloads\20160908_2144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813" y="3282950"/>
            <a:ext cx="415925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398963" y="814388"/>
          <a:ext cx="4208462" cy="4210050"/>
        </p:xfrm>
        <a:graphic>
          <a:graphicData uri="http://schemas.openxmlformats.org/presentationml/2006/ole">
            <p:oleObj spid="_x0000_s3074" name="Graph" r:id="rId4" imgW="3023280" imgH="3023280" progId="Origin50.Graph">
              <p:embed/>
            </p:oleObj>
          </a:graphicData>
        </a:graphic>
      </p:graphicFrame>
      <p:sp>
        <p:nvSpPr>
          <p:cNvPr id="3080" name="pole tekstowe 11"/>
          <p:cNvSpPr txBox="1">
            <a:spLocks noChangeArrowheads="1"/>
          </p:cNvSpPr>
          <p:nvPr/>
        </p:nvSpPr>
        <p:spPr bwMode="auto">
          <a:xfrm>
            <a:off x="5040313" y="4965700"/>
            <a:ext cx="41465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>
                <a:solidFill>
                  <a:srgbClr val="FF0000"/>
                </a:solidFill>
              </a:rPr>
              <a:t>The detector energy resolution – </a:t>
            </a:r>
          </a:p>
          <a:p>
            <a:pPr algn="just"/>
            <a:r>
              <a:rPr lang="pl-PL">
                <a:solidFill>
                  <a:srgbClr val="FF0000"/>
                </a:solidFill>
              </a:rPr>
              <a:t>down to ~60 eV </a:t>
            </a:r>
          </a:p>
        </p:txBody>
      </p:sp>
      <p:sp>
        <p:nvSpPr>
          <p:cNvPr id="3081" name="pole tekstowe 12"/>
          <p:cNvSpPr txBox="1">
            <a:spLocks noChangeArrowheads="1"/>
          </p:cNvSpPr>
          <p:nvPr/>
        </p:nvSpPr>
        <p:spPr bwMode="auto">
          <a:xfrm>
            <a:off x="300038" y="1624013"/>
            <a:ext cx="42560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>
                <a:solidFill>
                  <a:srgbClr val="FF0000"/>
                </a:solidFill>
              </a:rPr>
              <a:t>Thin beryllium window (12.5 </a:t>
            </a:r>
            <a:r>
              <a:rPr lang="el-GR">
                <a:solidFill>
                  <a:srgbClr val="FF0000"/>
                </a:solidFill>
              </a:rPr>
              <a:t>μ</a:t>
            </a:r>
            <a:r>
              <a:rPr lang="pl-PL">
                <a:solidFill>
                  <a:srgbClr val="FF0000"/>
                </a:solidFill>
              </a:rPr>
              <a:t>m) gives the opportunity to measure  X-rays in low energy region (above 600 eV)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355013" cy="725488"/>
          </a:xfrm>
        </p:spPr>
        <p:txBody>
          <a:bodyPr/>
          <a:lstStyle/>
          <a:p>
            <a:pPr eaLnBrk="1" hangingPunct="1"/>
            <a:r>
              <a:rPr lang="pl-PL" smtClean="0"/>
              <a:t>EBIT ion source: </a:t>
            </a:r>
            <a:r>
              <a:rPr lang="en-US" smtClean="0"/>
              <a:t>X-ray spectr</a:t>
            </a:r>
            <a:r>
              <a:rPr lang="pl-PL" smtClean="0"/>
              <a:t>um</a:t>
            </a:r>
            <a:r>
              <a:rPr lang="en-US" smtClean="0"/>
              <a:t> of</a:t>
            </a:r>
            <a:r>
              <a:rPr lang="pl-PL" smtClean="0"/>
              <a:t> </a:t>
            </a:r>
            <a:r>
              <a:rPr lang="en-US" smtClean="0"/>
              <a:t>Xe</a:t>
            </a:r>
            <a:r>
              <a:rPr lang="pl-PL" baseline="30000" smtClean="0"/>
              <a:t>q+ </a:t>
            </a:r>
            <a:r>
              <a:rPr lang="pl-PL" smtClean="0"/>
              <a:t>ions </a:t>
            </a:r>
            <a:endParaRPr lang="en-US" smtClean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94A5F34-86CB-4759-9D31-7287EA3D5C82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C4FDD-7D89-4D2F-8F74-8274E14ED46E}" type="slidenum">
              <a:rPr lang="pl-PL" smtClean="0"/>
              <a:pPr>
                <a:defRPr/>
              </a:pPr>
              <a:t>8</a:t>
            </a:fld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5184775" y="1368425"/>
            <a:ext cx="3843338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457200" algn="just">
              <a:buClr>
                <a:srgbClr val="FF0000"/>
              </a:buClr>
              <a:buSzPts val="3200"/>
              <a:defRPr/>
            </a:pP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X-rays</a:t>
            </a: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emitted</a:t>
            </a: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in EBIT </a:t>
            </a: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carry</a:t>
            </a: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information</a:t>
            </a: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about</a:t>
            </a: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various</a:t>
            </a: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atomic</a:t>
            </a: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processes</a:t>
            </a: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such as:</a:t>
            </a:r>
          </a:p>
          <a:p>
            <a:pPr marL="457200" indent="-457200" algn="just">
              <a:buClr>
                <a:srgbClr val="FF0000"/>
              </a:buClr>
              <a:buSzPts val="3200"/>
              <a:buFont typeface="Arial" pitchFamily="34" charset="0"/>
              <a:buChar char="•"/>
              <a:defRPr/>
            </a:pPr>
            <a:endParaRPr lang="pl-PL" altLang="pl-PL" b="1" dirty="0">
              <a:solidFill>
                <a:srgbClr val="00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buFont typeface="Arial" pitchFamily="34" charset="0"/>
              <a:buChar char="•"/>
              <a:defRPr/>
            </a:pP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Radiative</a:t>
            </a: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recombination</a:t>
            </a:r>
            <a:endParaRPr lang="pl-PL" altLang="pl-PL" b="1" dirty="0">
              <a:solidFill>
                <a:srgbClr val="00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buFont typeface="Arial" pitchFamily="34" charset="0"/>
              <a:buChar char="•"/>
              <a:defRPr/>
            </a:pPr>
            <a:endParaRPr lang="pl-PL" altLang="pl-PL" b="1" dirty="0">
              <a:solidFill>
                <a:srgbClr val="00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defRPr/>
            </a:pPr>
            <a:endParaRPr lang="pl-PL" altLang="pl-PL" b="1" dirty="0">
              <a:solidFill>
                <a:srgbClr val="00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buFont typeface="Arial" pitchFamily="34" charset="0"/>
              <a:buChar char="•"/>
              <a:defRPr/>
            </a:pP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X-ray</a:t>
            </a: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fluorescence</a:t>
            </a:r>
            <a:endParaRPr lang="pl-PL" altLang="pl-PL" b="1" dirty="0">
              <a:solidFill>
                <a:srgbClr val="00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buFont typeface="Arial" pitchFamily="34" charset="0"/>
              <a:buChar char="•"/>
              <a:defRPr/>
            </a:pPr>
            <a:endParaRPr lang="pl-PL" altLang="pl-PL" b="1" dirty="0">
              <a:solidFill>
                <a:srgbClr val="00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buFont typeface="Arial" pitchFamily="34" charset="0"/>
              <a:buChar char="•"/>
              <a:defRPr/>
            </a:pPr>
            <a:endParaRPr lang="pl-PL" altLang="pl-PL" b="1" dirty="0">
              <a:solidFill>
                <a:srgbClr val="00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buFont typeface="Arial" pitchFamily="34" charset="0"/>
              <a:buChar char="•"/>
              <a:defRPr/>
            </a:pP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Direct</a:t>
            </a: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excitation</a:t>
            </a: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/</a:t>
            </a: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deexcitation</a:t>
            </a: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to </a:t>
            </a: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L-shell</a:t>
            </a:r>
            <a:endParaRPr lang="pl-PL" altLang="pl-PL" b="1" dirty="0">
              <a:solidFill>
                <a:srgbClr val="00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buFont typeface="Arial" pitchFamily="34" charset="0"/>
              <a:buChar char="•"/>
              <a:defRPr/>
            </a:pPr>
            <a:endParaRPr lang="pl-PL" altLang="pl-PL" b="1" dirty="0">
              <a:solidFill>
                <a:srgbClr val="00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buFont typeface="Arial" pitchFamily="34" charset="0"/>
              <a:buChar char="•"/>
              <a:defRPr/>
            </a:pPr>
            <a:endParaRPr lang="pl-PL" altLang="pl-PL" b="1" dirty="0">
              <a:solidFill>
                <a:srgbClr val="00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marL="457200" indent="-457200" algn="just">
              <a:buClr>
                <a:srgbClr val="FF0000"/>
              </a:buClr>
              <a:buSzPts val="3200"/>
              <a:buFont typeface="Arial" pitchFamily="34" charset="0"/>
              <a:buChar char="•"/>
              <a:defRPr/>
            </a:pP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Deexcitation</a:t>
            </a: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to </a:t>
            </a:r>
            <a:r>
              <a:rPr lang="pl-PL" altLang="pl-PL" b="1" dirty="0" err="1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M-shell</a:t>
            </a: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</a:p>
          <a:p>
            <a:pPr marL="457200" indent="-457200" algn="just">
              <a:buClr>
                <a:srgbClr val="FF0000"/>
              </a:buClr>
              <a:buSzPts val="3200"/>
              <a:buFont typeface="Arial" pitchFamily="34" charset="0"/>
              <a:buChar char="•"/>
              <a:defRPr/>
            </a:pPr>
            <a:endParaRPr lang="en-GB" altLang="pl-PL" b="1" dirty="0">
              <a:solidFill>
                <a:srgbClr val="00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graphicFrame>
        <p:nvGraphicFramePr>
          <p:cNvPr id="4098" name="Object 354"/>
          <p:cNvGraphicFramePr>
            <a:graphicFrameLocks noChangeAspect="1"/>
          </p:cNvGraphicFramePr>
          <p:nvPr/>
        </p:nvGraphicFramePr>
        <p:xfrm>
          <a:off x="303213" y="1187450"/>
          <a:ext cx="4846637" cy="4903788"/>
        </p:xfrm>
        <a:graphic>
          <a:graphicData uri="http://schemas.openxmlformats.org/presentationml/2006/ole">
            <p:oleObj spid="_x0000_s4098" name="Graph" r:id="rId4" imgW="2496960" imgH="252720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ytuł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25488"/>
          </a:xfrm>
        </p:spPr>
        <p:txBody>
          <a:bodyPr/>
          <a:lstStyle/>
          <a:p>
            <a:pPr eaLnBrk="1" hangingPunct="1"/>
            <a:r>
              <a:rPr lang="pl-PL" smtClean="0"/>
              <a:t>EBIT ion source: </a:t>
            </a:r>
            <a:r>
              <a:rPr lang="en-US" smtClean="0"/>
              <a:t>X-ray spectr</a:t>
            </a:r>
            <a:r>
              <a:rPr lang="pl-PL" smtClean="0"/>
              <a:t>um</a:t>
            </a:r>
            <a:r>
              <a:rPr lang="en-US" smtClean="0"/>
              <a:t> of</a:t>
            </a:r>
            <a:r>
              <a:rPr lang="pl-PL" smtClean="0"/>
              <a:t> </a:t>
            </a:r>
            <a:r>
              <a:rPr lang="en-US" smtClean="0"/>
              <a:t>Xe</a:t>
            </a:r>
            <a:r>
              <a:rPr lang="pl-PL" baseline="30000" smtClean="0"/>
              <a:t>q+</a:t>
            </a:r>
            <a:r>
              <a:rPr lang="pl-PL" smtClean="0"/>
              <a:t>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FD5331A-7177-4B58-BB22-9F04DD4D3316}" type="datetime5">
              <a:rPr lang="en-US"/>
              <a:pPr>
                <a:defRPr/>
              </a:pPr>
              <a:t>20-Sep-16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SPARC Topical Workshop, Kraków, Poland</a:t>
            </a:r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F077-630D-4057-A52F-4B7493A79505}" type="slidenum">
              <a:rPr lang="pl-PL" smtClean="0"/>
              <a:pPr>
                <a:defRPr/>
              </a:pPr>
              <a:t>9</a:t>
            </a:fld>
            <a:endParaRPr lang="pl-PL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01625" y="1187450"/>
          <a:ext cx="5545138" cy="5399088"/>
        </p:xfrm>
        <a:graphic>
          <a:graphicData uri="http://schemas.openxmlformats.org/presentationml/2006/ole">
            <p:oleObj spid="_x0000_s5122" name="Graph" r:id="rId3" imgW="2860200" imgH="2784600" progId="Origin50.Graph">
              <p:embed/>
            </p:oleObj>
          </a:graphicData>
        </a:graphic>
      </p:graphicFrame>
      <p:sp>
        <p:nvSpPr>
          <p:cNvPr id="5127" name="pole tekstowe 6"/>
          <p:cNvSpPr txBox="1">
            <a:spLocks noChangeArrowheads="1"/>
          </p:cNvSpPr>
          <p:nvPr/>
        </p:nvSpPr>
        <p:spPr bwMode="auto">
          <a:xfrm>
            <a:off x="5786438" y="2519363"/>
            <a:ext cx="3121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b="1"/>
              <a:t>Radiative recombination to L-shell wasn’t observed (no holes in the L-shell)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7032</TotalTime>
  <Words>1079</Words>
  <Application>Microsoft Office PowerPoint</Application>
  <PresentationFormat>Pokaz na ekranie (4:3)</PresentationFormat>
  <Paragraphs>220</Paragraphs>
  <Slides>22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3</vt:i4>
      </vt:variant>
      <vt:variant>
        <vt:lpstr>Tytuły slajdów</vt:lpstr>
      </vt:variant>
      <vt:variant>
        <vt:i4>22</vt:i4>
      </vt:variant>
    </vt:vector>
  </HeadingPairs>
  <TitlesOfParts>
    <vt:vector size="33" baseType="lpstr">
      <vt:lpstr>Arial</vt:lpstr>
      <vt:lpstr>Calibri</vt:lpstr>
      <vt:lpstr>Symbol</vt:lpstr>
      <vt:lpstr>Verdana</vt:lpstr>
      <vt:lpstr>Wingdings</vt:lpstr>
      <vt:lpstr>Tahoma</vt:lpstr>
      <vt:lpstr>Times New Roman</vt:lpstr>
      <vt:lpstr>Motyw pakietu Office</vt:lpstr>
      <vt:lpstr>Graph</vt:lpstr>
      <vt:lpstr>Równanie</vt:lpstr>
      <vt:lpstr>Obraz - mapa bitowa</vt:lpstr>
      <vt:lpstr>X-RAY SPECTROSCOPY EXPERIMENTS AT EBIS FACILLITY IN KIELCE</vt:lpstr>
      <vt:lpstr>Kielce EBIS facility (Dreebit)</vt:lpstr>
      <vt:lpstr>charge states distribution</vt:lpstr>
      <vt:lpstr>X-ray spectroscopy</vt:lpstr>
      <vt:lpstr>X-ray spectrometers</vt:lpstr>
      <vt:lpstr>INCA Wave X-ray spectrometer</vt:lpstr>
      <vt:lpstr>XFlash SDD X-ray detector</vt:lpstr>
      <vt:lpstr>EBIT ion source: X-ray spectrum of Xeq+ ions </vt:lpstr>
      <vt:lpstr>EBIT ion source: X-ray spectrum of Xeq+ </vt:lpstr>
      <vt:lpstr>EBIT ion source: X-ray spectrum of Xeq+</vt:lpstr>
      <vt:lpstr>EBIT ion source: X-ray spectrum of Xeq+ </vt:lpstr>
      <vt:lpstr>X-rays emitted in interaction of HCI with surface</vt:lpstr>
      <vt:lpstr>X-rays emitted in interaction of HCI with surface</vt:lpstr>
      <vt:lpstr>Interaction of HCI with surface</vt:lpstr>
      <vt:lpstr>Xe35+ electron configuration</vt:lpstr>
      <vt:lpstr>X-ray spectrum of Xe35+</vt:lpstr>
      <vt:lpstr>Satellite structure of M-X-rays</vt:lpstr>
      <vt:lpstr>Relative population of electrons in high n-states</vt:lpstr>
      <vt:lpstr>Summary</vt:lpstr>
      <vt:lpstr>Slajd 20</vt:lpstr>
      <vt:lpstr> XPS system: multiprobe surface analysis </vt:lpstr>
      <vt:lpstr>Internal dielectronic excitation?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enhancement effect in K-shell radiative recombination of U92+ ions with cooling electrons</dc:title>
  <dc:creator>Darek</dc:creator>
  <cp:lastModifiedBy>Łukasz</cp:lastModifiedBy>
  <cp:revision>712</cp:revision>
  <dcterms:created xsi:type="dcterms:W3CDTF">2008-06-23T19:46:14Z</dcterms:created>
  <dcterms:modified xsi:type="dcterms:W3CDTF">2016-09-20T08:18:41Z</dcterms:modified>
</cp:coreProperties>
</file>