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3" r:id="rId2"/>
    <p:sldId id="718" r:id="rId3"/>
    <p:sldId id="719" r:id="rId4"/>
    <p:sldId id="723" r:id="rId5"/>
    <p:sldId id="716" r:id="rId6"/>
    <p:sldId id="720" r:id="rId7"/>
    <p:sldId id="725" r:id="rId8"/>
    <p:sldId id="726" r:id="rId9"/>
    <p:sldId id="722" r:id="rId10"/>
    <p:sldId id="709" r:id="rId11"/>
    <p:sldId id="711" r:id="rId12"/>
    <p:sldId id="712" r:id="rId13"/>
    <p:sldId id="724" r:id="rId14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10000"/>
      </a:spcBef>
      <a:spcAft>
        <a:spcPct val="0"/>
      </a:spcAft>
      <a:buChar char="•"/>
      <a:defRPr sz="3600" b="1" kern="1200">
        <a:solidFill>
          <a:srgbClr val="000000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buChar char="•"/>
      <a:defRPr sz="3600" b="1" kern="1200">
        <a:solidFill>
          <a:srgbClr val="000000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buChar char="•"/>
      <a:defRPr sz="3600" b="1" kern="1200">
        <a:solidFill>
          <a:srgbClr val="000000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buChar char="•"/>
      <a:defRPr sz="3600" b="1" kern="1200">
        <a:solidFill>
          <a:srgbClr val="000000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buChar char="•"/>
      <a:defRPr sz="3600" b="1" kern="1200">
        <a:solidFill>
          <a:srgbClr val="000000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rgbClr val="000000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rgbClr val="000000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rgbClr val="000000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rgbClr val="000000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00FF"/>
    <a:srgbClr val="006600"/>
    <a:srgbClr val="FF6600"/>
    <a:srgbClr val="CC0000"/>
    <a:srgbClr val="339933"/>
    <a:srgbClr val="00CC00"/>
    <a:srgbClr val="33CC33"/>
    <a:srgbClr val="99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9112" autoAdjust="0"/>
  </p:normalViewPr>
  <p:slideViewPr>
    <p:cSldViewPr snapToGrid="0">
      <p:cViewPr>
        <p:scale>
          <a:sx n="110" d="100"/>
          <a:sy n="110" d="100"/>
        </p:scale>
        <p:origin x="-72" y="-72"/>
      </p:cViewPr>
      <p:guideLst>
        <p:guide orient="horz" pos="818"/>
        <p:guide pos="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8" tIns="47014" rIns="94028" bIns="47014" numCol="1" anchor="t" anchorCtr="0" compatLnSpc="1">
            <a:prstTxWarp prst="textNoShape">
              <a:avLst/>
            </a:prstTxWarp>
          </a:bodyPr>
          <a:lstStyle>
            <a:lvl1pPr defTabSz="941388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8" tIns="47014" rIns="94028" bIns="47014" numCol="1" anchor="t" anchorCtr="0" compatLnSpc="1">
            <a:prstTxWarp prst="textNoShape">
              <a:avLst/>
            </a:prstTxWarp>
          </a:bodyPr>
          <a:lstStyle>
            <a:lvl1pPr algn="r" defTabSz="941388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831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8" tIns="47014" rIns="94028" bIns="47014" numCol="1" anchor="b" anchorCtr="0" compatLnSpc="1">
            <a:prstTxWarp prst="textNoShape">
              <a:avLst/>
            </a:prstTxWarp>
          </a:bodyPr>
          <a:lstStyle>
            <a:lvl1pPr defTabSz="941388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831"/>
            <a:ext cx="294481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8" tIns="47014" rIns="94028" bIns="47014" numCol="1" anchor="b" anchorCtr="0" compatLnSpc="1">
            <a:prstTxWarp prst="textNoShape">
              <a:avLst/>
            </a:prstTxWarp>
          </a:bodyPr>
          <a:lstStyle>
            <a:lvl1pPr algn="r" defTabSz="941388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F6579D8-0F2E-404D-BDB5-A279A99F0913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040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8" tIns="47014" rIns="94028" bIns="47014" numCol="1" anchor="t" anchorCtr="0" compatLnSpc="1">
            <a:prstTxWarp prst="textNoShape">
              <a:avLst/>
            </a:prstTxWarp>
          </a:bodyPr>
          <a:lstStyle>
            <a:lvl1pPr defTabSz="941388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8" tIns="47014" rIns="94028" bIns="47014" numCol="1" anchor="t" anchorCtr="0" compatLnSpc="1">
            <a:prstTxWarp prst="textNoShape">
              <a:avLst/>
            </a:prstTxWarp>
          </a:bodyPr>
          <a:lstStyle>
            <a:lvl1pPr algn="r" defTabSz="941388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5" y="4717416"/>
            <a:ext cx="4981575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8" tIns="47014" rIns="94028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Mastertextformat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1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8" tIns="47014" rIns="94028" bIns="47014" numCol="1" anchor="b" anchorCtr="0" compatLnSpc="1">
            <a:prstTxWarp prst="textNoShape">
              <a:avLst/>
            </a:prstTxWarp>
          </a:bodyPr>
          <a:lstStyle>
            <a:lvl1pPr defTabSz="941388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831"/>
            <a:ext cx="2944812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8" tIns="47014" rIns="94028" bIns="47014" numCol="1" anchor="b" anchorCtr="0" compatLnSpc="1">
            <a:prstTxWarp prst="textNoShape">
              <a:avLst/>
            </a:prstTxWarp>
          </a:bodyPr>
          <a:lstStyle>
            <a:lvl1pPr algn="r" defTabSz="941388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889A89-460B-4069-81FD-CD2F7F24BD8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51370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89A89-460B-4069-81FD-CD2F7F24BD8B}" type="slidenum">
              <a:rPr lang="de-DE" altLang="en-US" smtClean="0"/>
              <a:pPr>
                <a:defRPr/>
              </a:pPr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9068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89A89-460B-4069-81FD-CD2F7F24BD8B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9068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889A89-460B-4069-81FD-CD2F7F24BD8B}" type="slidenum">
              <a:rPr lang="de-DE" altLang="en-US" smtClean="0"/>
              <a:pPr>
                <a:defRPr/>
              </a:pPr>
              <a:t>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9068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4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08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7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61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3400" y="152400"/>
            <a:ext cx="7772400" cy="7429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4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7429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31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7429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219700" y="6551613"/>
            <a:ext cx="4176713" cy="365125"/>
          </a:xfrm>
          <a:prstGeom prst="rect">
            <a:avLst/>
          </a:prstGeom>
        </p:spPr>
        <p:txBody>
          <a:bodyPr l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en-US" sz="1400" dirty="0" smtClean="0"/>
              <a:t>M. Steck, GSI </a:t>
            </a:r>
            <a:r>
              <a:rPr lang="de-DE" altLang="en-US" sz="1400" dirty="0" err="1" smtClean="0"/>
              <a:t>Helmholtzzentrum</a:t>
            </a:r>
            <a:r>
              <a:rPr lang="de-DE" altLang="en-US" sz="1400" dirty="0" smtClean="0"/>
              <a:t> Darmstadt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8410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019300" y="685800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5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481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2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0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89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61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78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76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7724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Mastertitelformat bearbeiten</a:t>
            </a:r>
          </a:p>
        </p:txBody>
      </p:sp>
      <p:grpSp>
        <p:nvGrpSpPr>
          <p:cNvPr id="1027" name="Group 8"/>
          <p:cNvGrpSpPr>
            <a:grpSpLocks/>
          </p:cNvGrpSpPr>
          <p:nvPr/>
        </p:nvGrpSpPr>
        <p:grpSpPr bwMode="auto">
          <a:xfrm>
            <a:off x="0" y="-14927"/>
            <a:ext cx="9144000" cy="6858640"/>
            <a:chOff x="0" y="0"/>
            <a:chExt cx="5760" cy="4167"/>
          </a:xfrm>
        </p:grpSpPr>
        <p:pic>
          <p:nvPicPr>
            <p:cNvPr id="1031" name="Picture 9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" y="3984"/>
              <a:ext cx="57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Line 10"/>
            <p:cNvSpPr>
              <a:spLocks noChangeShapeType="1"/>
            </p:cNvSpPr>
            <p:nvPr userDrawn="1"/>
          </p:nvSpPr>
          <p:spPr bwMode="auto">
            <a:xfrm flipH="1">
              <a:off x="0" y="4064"/>
              <a:ext cx="47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Line 11"/>
            <p:cNvSpPr>
              <a:spLocks noChangeShapeType="1"/>
            </p:cNvSpPr>
            <p:nvPr userDrawn="1"/>
          </p:nvSpPr>
          <p:spPr bwMode="auto">
            <a:xfrm>
              <a:off x="5424" y="412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" name="Picture 12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Text Box 13"/>
          <p:cNvSpPr txBox="1">
            <a:spLocks noChangeArrowheads="1"/>
          </p:cNvSpPr>
          <p:nvPr/>
        </p:nvSpPr>
        <p:spPr bwMode="auto">
          <a:xfrm>
            <a:off x="0" y="6625586"/>
            <a:ext cx="68898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b="0" i="1" dirty="0" smtClean="0">
                <a:solidFill>
                  <a:schemeClr val="tx1"/>
                </a:solidFill>
                <a:latin typeface="Arial" charset="0"/>
              </a:rPr>
              <a:t>M</a:t>
            </a:r>
            <a:r>
              <a:rPr lang="de-DE" altLang="en-US" sz="1200" b="0" i="1" noProof="0" dirty="0" smtClean="0">
                <a:solidFill>
                  <a:schemeClr val="tx1"/>
                </a:solidFill>
                <a:latin typeface="Arial" charset="0"/>
              </a:rPr>
              <a:t>. Steck, SPARC</a:t>
            </a:r>
            <a:r>
              <a:rPr lang="de-DE" altLang="en-US" sz="1200" b="0" i="1" baseline="0" noProof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200" b="0" i="1" baseline="0" noProof="0" dirty="0" err="1" smtClean="0">
                <a:solidFill>
                  <a:schemeClr val="tx1"/>
                </a:solidFill>
                <a:latin typeface="Arial" charset="0"/>
              </a:rPr>
              <a:t>Topical</a:t>
            </a:r>
            <a:r>
              <a:rPr lang="de-DE" altLang="en-US" sz="1200" b="0" i="1" baseline="0" noProof="0" dirty="0" smtClean="0">
                <a:solidFill>
                  <a:schemeClr val="tx1"/>
                </a:solidFill>
                <a:latin typeface="Arial" charset="0"/>
              </a:rPr>
              <a:t> Workshop 2016, </a:t>
            </a:r>
            <a:r>
              <a:rPr lang="de-DE" altLang="en-US" sz="1200" b="0" i="1" baseline="0" noProof="0" dirty="0" err="1" smtClean="0">
                <a:solidFill>
                  <a:schemeClr val="tx1"/>
                </a:solidFill>
                <a:latin typeface="Arial" charset="0"/>
              </a:rPr>
              <a:t>Krakow</a:t>
            </a:r>
            <a:r>
              <a:rPr lang="de-DE" altLang="en-US" sz="1200" b="0" i="1" noProof="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de-DE" altLang="en-US" sz="1200" b="0" i="1" noProof="0" dirty="0" err="1" smtClean="0">
                <a:solidFill>
                  <a:schemeClr val="tx1"/>
                </a:solidFill>
                <a:latin typeface="Arial" charset="0"/>
              </a:rPr>
              <a:t>Poland</a:t>
            </a:r>
            <a:r>
              <a:rPr lang="de-DE" altLang="en-US" sz="1200" b="0" i="1" noProof="0" dirty="0" smtClean="0">
                <a:solidFill>
                  <a:schemeClr val="tx1"/>
                </a:solidFill>
                <a:latin typeface="Arial" charset="0"/>
              </a:rPr>
              <a:t>, 16</a:t>
            </a:r>
            <a:r>
              <a:rPr lang="de-DE" altLang="en-US" sz="1200" b="0" i="1" baseline="0" noProof="0" dirty="0" smtClean="0">
                <a:solidFill>
                  <a:schemeClr val="tx1"/>
                </a:solidFill>
                <a:latin typeface="Arial" charset="0"/>
              </a:rPr>
              <a:t> –20 September</a:t>
            </a:r>
            <a:r>
              <a:rPr lang="de-DE" altLang="en-US" sz="1200" b="0" i="1" noProof="0" dirty="0" smtClean="0">
                <a:solidFill>
                  <a:schemeClr val="tx1"/>
                </a:solidFill>
                <a:latin typeface="Arial" charset="0"/>
              </a:rPr>
              <a:t> 2016</a:t>
            </a:r>
          </a:p>
        </p:txBody>
      </p:sp>
      <p:pic>
        <p:nvPicPr>
          <p:cNvPr id="1029" name="Picture 14" descr="FAIR_V1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796" y="6499636"/>
            <a:ext cx="598795" cy="3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5" descr="HG_LOGO_S_RGB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11" y="6608740"/>
            <a:ext cx="74453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806273" y="1774001"/>
            <a:ext cx="5686172" cy="324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en-US" altLang="en-US" sz="4000" dirty="0" smtClean="0">
                <a:latin typeface="Arial" charset="0"/>
              </a:rPr>
              <a:t>Status of the ESR</a:t>
            </a:r>
            <a:br>
              <a:rPr lang="en-US" altLang="en-US" sz="4000" dirty="0" smtClean="0">
                <a:latin typeface="Arial" charset="0"/>
              </a:rPr>
            </a:br>
            <a:r>
              <a:rPr lang="en-US" altLang="en-US" sz="4000" dirty="0" smtClean="0">
                <a:latin typeface="Arial" charset="0"/>
              </a:rPr>
              <a:t>and Future Upgrades</a:t>
            </a:r>
          </a:p>
          <a:p>
            <a:pPr algn="ctr" eaLnBrk="1" hangingPunct="1">
              <a:spcBef>
                <a:spcPct val="20000"/>
              </a:spcBef>
              <a:buFontTx/>
              <a:buNone/>
            </a:pPr>
            <a:endParaRPr lang="de-DE" altLang="en-US" sz="4000" dirty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de-DE" altLang="en-US" sz="3200" dirty="0" smtClean="0">
                <a:latin typeface="Arial" charset="0"/>
              </a:rPr>
              <a:t>M. Steck, Storage Rings</a:t>
            </a:r>
          </a:p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de-DE" altLang="en-US" sz="3200" dirty="0" smtClean="0">
                <a:latin typeface="Arial" charset="0"/>
              </a:rPr>
              <a:t>GSI Darmstadt</a:t>
            </a:r>
            <a:endParaRPr lang="en-US" altLang="en-US" sz="32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1497685" y="269338"/>
            <a:ext cx="5006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Shutdown 2016 - 2018</a:t>
            </a:r>
          </a:p>
        </p:txBody>
      </p:sp>
      <p:sp>
        <p:nvSpPr>
          <p:cNvPr id="4" name="Textfeld 3"/>
          <p:cNvSpPr txBox="1"/>
          <p:nvPr/>
        </p:nvSpPr>
        <p:spPr bwMode="auto">
          <a:xfrm>
            <a:off x="249375" y="1508031"/>
            <a:ext cx="663034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task: civil construction work connecting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SIS18 and SIS100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improvement of shielding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improvement of infrastructure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ESR: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of a new barrier bucket cavity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space for an additional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Schottky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resonator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(replacement of the second acceleration cavity)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 of dipole vacuum chamber in northern arc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 of electron cooler drift 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refurbishment of beam diagnostics (funding?)</a:t>
            </a:r>
          </a:p>
          <a:p>
            <a:pPr>
              <a:buNone/>
            </a:pP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activities for experiments should be listed and</a:t>
            </a:r>
            <a:br>
              <a:rPr lang="en-US" sz="20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in the overall shutdown schedule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 descr="https://www.gsi.de/fileadmin/_processed_/csm_GaF1_2b921e2d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84" y="1213354"/>
            <a:ext cx="2668783" cy="252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41168" y="55587"/>
            <a:ext cx="8713219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Schedule for Shutdown and Operation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– 2023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" y="1561033"/>
            <a:ext cx="9144000" cy="213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 bwMode="auto">
          <a:xfrm>
            <a:off x="473195" y="3742229"/>
            <a:ext cx="42001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SIS18 operation for experiments:</a:t>
            </a:r>
          </a:p>
          <a:p>
            <a:pPr>
              <a:buNone/>
            </a:pPr>
            <a:r>
              <a:rPr lang="en-US" sz="200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08/18 - 11/18 (3 months)</a:t>
            </a:r>
          </a:p>
          <a:p>
            <a:pPr>
              <a:buNone/>
            </a:pPr>
            <a:r>
              <a:rPr lang="en-US" sz="200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07/19 - 11/19 (4 months)</a:t>
            </a:r>
          </a:p>
          <a:p>
            <a:pPr>
              <a:buNone/>
            </a:pPr>
            <a:r>
              <a:rPr lang="en-US" sz="200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07/20 - 11/20 (4 months)</a:t>
            </a:r>
          </a:p>
          <a:p>
            <a:pPr>
              <a:buNone/>
            </a:pPr>
            <a:r>
              <a:rPr lang="en-US" sz="2000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07/21 – 11/21 (4 months)</a:t>
            </a:r>
          </a:p>
        </p:txBody>
      </p:sp>
      <p:sp>
        <p:nvSpPr>
          <p:cNvPr id="5" name="Textfeld 4"/>
          <p:cNvSpPr txBox="1"/>
          <p:nvPr/>
        </p:nvSpPr>
        <p:spPr bwMode="auto">
          <a:xfrm>
            <a:off x="5854534" y="3273621"/>
            <a:ext cx="263405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Alvarez substitution</a:t>
            </a:r>
          </a:p>
          <a:p>
            <a:pPr>
              <a:buNone/>
            </a:pPr>
            <a:r>
              <a:rPr lang="en-US" sz="20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11/21 – 06/23</a:t>
            </a:r>
          </a:p>
        </p:txBody>
      </p:sp>
      <p:sp>
        <p:nvSpPr>
          <p:cNvPr id="6" name="Textfeld 5"/>
          <p:cNvSpPr txBox="1"/>
          <p:nvPr/>
        </p:nvSpPr>
        <p:spPr bwMode="auto">
          <a:xfrm>
            <a:off x="7519837" y="1415959"/>
            <a:ext cx="14447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  </a:t>
            </a:r>
            <a:b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 und A3</a:t>
            </a:r>
            <a:endParaRPr lang="en-US" sz="2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 flipV="1">
            <a:off x="6830121" y="1637234"/>
            <a:ext cx="689716" cy="762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 flipV="1">
            <a:off x="2153559" y="1759789"/>
            <a:ext cx="5342796" cy="86946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 flipV="1">
            <a:off x="4140679" y="1923691"/>
            <a:ext cx="3379158" cy="70556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 flipV="1">
            <a:off x="6232900" y="2070340"/>
            <a:ext cx="1286937" cy="558919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feld 25"/>
          <p:cNvSpPr txBox="1"/>
          <p:nvPr/>
        </p:nvSpPr>
        <p:spPr bwMode="auto">
          <a:xfrm>
            <a:off x="430395" y="5587823"/>
            <a:ext cx="74029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Recommissioning of the ESR with the new control system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largely SIS18 operation.</a:t>
            </a:r>
          </a:p>
        </p:txBody>
      </p:sp>
      <p:sp>
        <p:nvSpPr>
          <p:cNvPr id="27" name="Textfeld 26"/>
          <p:cNvSpPr txBox="1"/>
          <p:nvPr/>
        </p:nvSpPr>
        <p:spPr bwMode="auto">
          <a:xfrm>
            <a:off x="314325" y="1237124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8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800" dirty="0" err="1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 bwMode="auto">
          <a:xfrm>
            <a:off x="6798728" y="1204858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8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800" dirty="0" err="1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 bwMode="auto">
          <a:xfrm>
            <a:off x="-66495" y="2295524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8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800" dirty="0" err="1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 bwMode="auto">
          <a:xfrm>
            <a:off x="8138108" y="2194523"/>
            <a:ext cx="6976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8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US" sz="1800" dirty="0" err="1" smtClean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Gerade Verbindung 18"/>
          <p:cNvCxnSpPr/>
          <p:nvPr/>
        </p:nvCxnSpPr>
        <p:spPr bwMode="auto">
          <a:xfrm flipH="1" flipV="1">
            <a:off x="631132" y="3087584"/>
            <a:ext cx="380820" cy="681260"/>
          </a:xfrm>
          <a:prstGeom prst="line">
            <a:avLst/>
          </a:prstGeom>
          <a:noFill/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 flipV="1">
            <a:off x="1745673" y="3087586"/>
            <a:ext cx="985652" cy="674639"/>
          </a:xfrm>
          <a:prstGeom prst="line">
            <a:avLst/>
          </a:prstGeom>
          <a:noFill/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 flipV="1">
            <a:off x="3574473" y="3080967"/>
            <a:ext cx="1593520" cy="661262"/>
          </a:xfrm>
          <a:prstGeom prst="line">
            <a:avLst/>
          </a:prstGeom>
          <a:noFill/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 flipV="1">
            <a:off x="2565070" y="2194523"/>
            <a:ext cx="2826327" cy="1567702"/>
          </a:xfrm>
          <a:prstGeom prst="line">
            <a:avLst/>
          </a:prstGeom>
          <a:noFill/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064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166833" y="257754"/>
            <a:ext cx="75200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 Operation Beginning in 2018</a:t>
            </a:r>
          </a:p>
        </p:txBody>
      </p:sp>
      <p:sp>
        <p:nvSpPr>
          <p:cNvPr id="3" name="Textfeld 2"/>
          <p:cNvSpPr txBox="1"/>
          <p:nvPr/>
        </p:nvSpPr>
        <p:spPr bwMode="auto">
          <a:xfrm>
            <a:off x="0" y="1381616"/>
            <a:ext cx="9304278" cy="497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recommissioning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000" indent="-342900"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xtended ‘dry runs’ in the first half of 2018</a:t>
            </a:r>
          </a:p>
          <a:p>
            <a:pPr marL="9000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operation interleaved with software implementation</a:t>
            </a:r>
          </a:p>
          <a:p>
            <a:pPr marL="9000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operator training</a:t>
            </a:r>
          </a:p>
          <a:p>
            <a:pPr marL="900000" indent="-342900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0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importance of decelerated beams (HITRAP, CRYRING)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  excellent vacuum conditions required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estimate (based on previous commissioning)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operation (beam storage and cooling): 1 month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commissioning of all features:  2-3 months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(i.e. orbit control, deceleration, extraction fast/slow, all diagnostics)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including the implementation of new features</a:t>
            </a:r>
          </a:p>
        </p:txBody>
      </p:sp>
    </p:spTree>
    <p:extLst>
      <p:ext uri="{BB962C8B-B14F-4D97-AF65-F5344CB8AC3E}">
        <p14:creationId xmlns:p14="http://schemas.microsoft.com/office/powerpoint/2010/main" val="33385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154958" y="257754"/>
            <a:ext cx="69813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 Operation Beginning 2018</a:t>
            </a:r>
          </a:p>
        </p:txBody>
      </p:sp>
      <p:sp>
        <p:nvSpPr>
          <p:cNvPr id="3" name="Textfeld 2"/>
          <p:cNvSpPr txBox="1"/>
          <p:nvPr/>
        </p:nvSpPr>
        <p:spPr bwMode="auto">
          <a:xfrm>
            <a:off x="1703" y="1297133"/>
            <a:ext cx="9183924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priorities for ESR experiments?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SPARC, NUSTAR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target developments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beam cooling developments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vacuum issues</a:t>
            </a: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new detection systems (e.g. detector drives)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additional new features are requested?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operating modes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special ion optics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(e.g. orbit control, dispersion control, isochronous mode)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new beam diagnostics </a:t>
            </a:r>
          </a:p>
          <a:p>
            <a:pPr>
              <a:buNone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also important for upgrade measures which have to be defined for</a:t>
            </a:r>
            <a:b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shutdown period and need to be discussed with th</a:t>
            </a:r>
            <a:r>
              <a:rPr lang="en-US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GSI management </a:t>
            </a:r>
            <a:b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respect to money </a:t>
            </a:r>
            <a:r>
              <a:rPr lang="en-US" sz="200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human </a:t>
            </a:r>
            <a:r>
              <a:rPr lang="en-US" sz="20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9843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159250" y="1228725"/>
            <a:ext cx="4636206" cy="449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Fast injection (stable ions / RIBs)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Stochastic cooling ( </a:t>
            </a:r>
            <a:r>
              <a:rPr lang="en-US" altLang="en-US" sz="1600" dirty="0">
                <a:latin typeface="Arial" charset="0"/>
                <a:sym typeface="Symbol" pitchFamily="82" charset="2"/>
              </a:rPr>
              <a:t> 400 MeV/u)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Electron cooling ( 3 - 430 MeV/u)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Laser cooling (C</a:t>
            </a:r>
            <a:r>
              <a:rPr lang="en-US" altLang="en-US" sz="1600" baseline="30000" dirty="0">
                <a:latin typeface="Arial" charset="0"/>
              </a:rPr>
              <a:t>3+</a:t>
            </a:r>
            <a:r>
              <a:rPr lang="en-US" altLang="en-US" sz="1600" dirty="0">
                <a:latin typeface="Arial" charset="0"/>
              </a:rPr>
              <a:t> 120 MeV/u)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Internal gas jet target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de-DE" altLang="en-US" sz="1600" dirty="0">
                <a:latin typeface="Arial" charset="0"/>
              </a:rPr>
              <a:t>Laser </a:t>
            </a:r>
            <a:r>
              <a:rPr lang="en-US" altLang="en-US" sz="1600" dirty="0" smtClean="0">
                <a:latin typeface="Arial" charset="0"/>
              </a:rPr>
              <a:t>experiments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 smtClean="0">
                <a:latin typeface="Arial" charset="0"/>
              </a:rPr>
              <a:t>Acceleration/deceleration </a:t>
            </a:r>
            <a:r>
              <a:rPr lang="en-US" altLang="en-US" sz="1600" dirty="0">
                <a:latin typeface="Arial" charset="0"/>
              </a:rPr>
              <a:t>(down to 3 MeV/u)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Fast extraction </a:t>
            </a:r>
            <a:r>
              <a:rPr lang="en-US" altLang="en-US" sz="1600" dirty="0" smtClean="0">
                <a:latin typeface="Arial" charset="0"/>
              </a:rPr>
              <a:t>to HITRAP (CRYRING)</a:t>
            </a:r>
            <a:endParaRPr lang="en-US" altLang="en-US" sz="1600" dirty="0">
              <a:latin typeface="Arial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Slow (resonant) extraction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Ultraslow extraction (charge change)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Beam accumulation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Multi charge </a:t>
            </a:r>
            <a:r>
              <a:rPr lang="en-US" altLang="en-US" sz="1600" dirty="0" smtClean="0">
                <a:latin typeface="Arial" charset="0"/>
              </a:rPr>
              <a:t>state/multi component </a:t>
            </a:r>
            <a:r>
              <a:rPr lang="en-US" altLang="en-US" sz="1600" dirty="0">
                <a:latin typeface="Arial" charset="0"/>
              </a:rPr>
              <a:t>operation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 err="1">
                <a:latin typeface="Arial" charset="0"/>
              </a:rPr>
              <a:t>Schottky</a:t>
            </a:r>
            <a:r>
              <a:rPr lang="en-US" altLang="en-US" sz="1600" dirty="0">
                <a:latin typeface="Arial" charset="0"/>
              </a:rPr>
              <a:t> mass spectrometry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Isochronous mode (TOF detector)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1603375" y="261938"/>
            <a:ext cx="50321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en-US" dirty="0">
                <a:latin typeface="Arial" charset="0"/>
              </a:rPr>
              <a:t>ESR </a:t>
            </a:r>
            <a:r>
              <a:rPr lang="en-US" altLang="en-US" dirty="0" smtClean="0">
                <a:latin typeface="Arial" charset="0"/>
              </a:rPr>
              <a:t>Operation Modes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4259263" y="5741988"/>
            <a:ext cx="4367902" cy="646331"/>
          </a:xfrm>
          <a:prstGeom prst="rect">
            <a:avLst/>
          </a:prstGeom>
          <a:solidFill>
            <a:srgbClr val="FFFFCC">
              <a:alpha val="41000"/>
            </a:srgbClr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 lIns="18000" rIns="54000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these modes </a:t>
            </a:r>
            <a:r>
              <a:rPr lang="en-US" altLang="en-US" sz="18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established</a:t>
            </a:r>
            <a:br>
              <a:rPr lang="en-US" altLang="en-US" sz="18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old accelerator control system</a:t>
            </a:r>
            <a:endParaRPr lang="en-US" altLang="en-US" sz="1800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" y="1271257"/>
            <a:ext cx="4069949" cy="533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1497685" y="269338"/>
            <a:ext cx="46730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 Control System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147590" y="1381125"/>
            <a:ext cx="8653331" cy="49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ESR components were controlled by a VMS based control system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not only accelerator components (magnets,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beam cooling)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but also experimental devices,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e.g. beam diagnostics, detector pockets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and the timing system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VMS systems were stopped in July 2016 and will not be continued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endParaRPr 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entire control of the ESR has to be migrated to FAIR standards, 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i.e. LSA = LHC Software Architecture</a:t>
            </a:r>
          </a:p>
          <a:p>
            <a:pPr>
              <a:buNone/>
            </a:pPr>
            <a:endParaRPr 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LSA has been tested in SIS18 and will be used for CRYRING,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there is no experience concerning ESR operations. </a:t>
            </a:r>
          </a:p>
          <a:p>
            <a:pPr>
              <a:buNone/>
            </a:pPr>
            <a:endParaRPr 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still under discussion to what extent hardware (interfaces,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units) will be modified for the new control system.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likely only control computers will be replaced.</a:t>
            </a:r>
          </a:p>
        </p:txBody>
      </p:sp>
    </p:spTree>
    <p:extLst>
      <p:ext uri="{BB962C8B-B14F-4D97-AF65-F5344CB8AC3E}">
        <p14:creationId xmlns:p14="http://schemas.microsoft.com/office/powerpoint/2010/main" val="5979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63954" y="1201475"/>
            <a:ext cx="8938665" cy="269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 energy of 5.5 MeV/u of the stored decelerated beam for an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with very reliable machine performance,</a:t>
            </a: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eceleration of 2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10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7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bare xenon ions (efficiency  30%).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lifetime was limited by the detector set-up  (T</a:t>
            </a:r>
            <a:r>
              <a:rPr lang="en-US" sz="2000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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s at 5.5 MeV/u).</a:t>
            </a:r>
          </a:p>
          <a:p>
            <a:pPr>
              <a:buNone/>
            </a:pPr>
            <a:endParaRPr lang="en-US" sz="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operation of the internal target with a hydrogen density</a:t>
            </a:r>
            <a:b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up to 1</a:t>
            </a:r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</a:t>
            </a:r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sz="2000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days.</a:t>
            </a:r>
          </a:p>
          <a:p>
            <a:pPr marL="228600" indent="-228600">
              <a:buFont typeface="+mj-lt"/>
              <a:buAutoNum type="arabicPeriod"/>
            </a:pPr>
            <a:endParaRPr lang="en-US" sz="10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000" baseline="30000" dirty="0" smtClean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 bwMode="auto">
          <a:xfrm>
            <a:off x="249326" y="236731"/>
            <a:ext cx="81440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Achievements: Deceleration</a:t>
            </a:r>
            <a:r>
              <a:rPr lang="en-US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61" y="3674856"/>
            <a:ext cx="3704718" cy="29570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0" y="3683482"/>
            <a:ext cx="3634193" cy="291294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 bwMode="auto">
          <a:xfrm>
            <a:off x="753395" y="4788747"/>
            <a:ext cx="784189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sz="1200" dirty="0" smtClean="0">
                <a:solidFill>
                  <a:srgbClr val="00CC00"/>
                </a:solidFill>
                <a:latin typeface="+mn-lt"/>
                <a:cs typeface="Arial" panose="020B0604020202020204" pitchFamily="34" charset="0"/>
              </a:rPr>
              <a:t>magnetic</a:t>
            </a:r>
          </a:p>
          <a:p>
            <a:pPr algn="r">
              <a:buNone/>
            </a:pPr>
            <a:r>
              <a:rPr lang="en-US" sz="1200" dirty="0" smtClean="0">
                <a:solidFill>
                  <a:srgbClr val="00CC00"/>
                </a:solidFill>
                <a:latin typeface="+mn-lt"/>
                <a:cs typeface="Arial" panose="020B0604020202020204" pitchFamily="34" charset="0"/>
              </a:rPr>
              <a:t>field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1388481" y="4210700"/>
            <a:ext cx="9224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D60093"/>
                </a:solidFill>
                <a:latin typeface="+mn-lt"/>
                <a:cs typeface="Arial" panose="020B0604020202020204" pitchFamily="34" charset="0"/>
              </a:rPr>
              <a:t>ion current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7572419" y="4611146"/>
            <a:ext cx="143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current</a:t>
            </a:r>
            <a:br>
              <a:rPr lang="en-US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5.5 </a:t>
            </a:r>
            <a:r>
              <a:rPr lang="en-US" sz="16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eV/u 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791778" y="5641554"/>
            <a:ext cx="1919534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deceleration</a:t>
            </a:r>
            <a:b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– 30 – 5.5 MeV/u</a:t>
            </a:r>
          </a:p>
        </p:txBody>
      </p:sp>
    </p:spTree>
    <p:extLst>
      <p:ext uri="{BB962C8B-B14F-4D97-AF65-F5344CB8AC3E}">
        <p14:creationId xmlns:p14="http://schemas.microsoft.com/office/powerpoint/2010/main" val="38963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9"/>
          <p:cNvSpPr txBox="1">
            <a:spLocks noChangeArrowheads="1"/>
          </p:cNvSpPr>
          <p:nvPr/>
        </p:nvSpPr>
        <p:spPr bwMode="auto">
          <a:xfrm>
            <a:off x="225425" y="236538"/>
            <a:ext cx="89298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54000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latin typeface="Arial" charset="0"/>
              </a:rPr>
              <a:t>Fast Beam Extraction towards CRYRING</a:t>
            </a:r>
            <a:endParaRPr lang="en-US" altLang="en-US" dirty="0">
              <a:latin typeface="Arial" charset="0"/>
            </a:endParaRPr>
          </a:p>
        </p:txBody>
      </p:sp>
      <p:pic>
        <p:nvPicPr>
          <p:cNvPr id="15363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5" y="1230845"/>
            <a:ext cx="7456642" cy="204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4" y="4081914"/>
            <a:ext cx="1987439" cy="25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98" y="4081914"/>
            <a:ext cx="1811150" cy="245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6" name="Gerade Verbindung mit Pfeil 6"/>
          <p:cNvCxnSpPr>
            <a:cxnSpLocks noChangeShapeType="1"/>
          </p:cNvCxnSpPr>
          <p:nvPr/>
        </p:nvCxnSpPr>
        <p:spPr bwMode="auto">
          <a:xfrm flipH="1" flipV="1">
            <a:off x="2785730" y="2073349"/>
            <a:ext cx="853845" cy="1935126"/>
          </a:xfrm>
          <a:prstGeom prst="straightConnector1">
            <a:avLst/>
          </a:prstGeom>
          <a:noFill/>
          <a:ln w="38100" algn="ctr">
            <a:solidFill>
              <a:srgbClr val="0000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7" name="Gerade Verbindung mit Pfeil 8"/>
          <p:cNvCxnSpPr>
            <a:cxnSpLocks noChangeShapeType="1"/>
          </p:cNvCxnSpPr>
          <p:nvPr/>
        </p:nvCxnSpPr>
        <p:spPr bwMode="auto">
          <a:xfrm flipH="1" flipV="1">
            <a:off x="939136" y="2679405"/>
            <a:ext cx="171432" cy="140250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8" name="Textfeld 9"/>
          <p:cNvSpPr txBox="1">
            <a:spLocks noChangeArrowheads="1"/>
          </p:cNvSpPr>
          <p:nvPr/>
        </p:nvSpPr>
        <p:spPr bwMode="auto">
          <a:xfrm>
            <a:off x="1342324" y="3300161"/>
            <a:ext cx="1443405" cy="781752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algn="r" eaLnBrk="1" hangingPunct="1">
              <a:buNone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 August 2014</a:t>
            </a:r>
          </a:p>
          <a:p>
            <a:pPr algn="r" eaLnBrk="1" hangingPunct="1">
              <a:buFontTx/>
              <a:buNone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exit ESR</a:t>
            </a:r>
          </a:p>
          <a:p>
            <a:pPr algn="r" eaLnBrk="1" hangingPunct="1">
              <a:buFontTx/>
              <a:buNone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 200 MeV 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Textfeld 26"/>
          <p:cNvSpPr txBox="1">
            <a:spLocks noChangeArrowheads="1"/>
          </p:cNvSpPr>
          <p:nvPr/>
        </p:nvSpPr>
        <p:spPr bwMode="auto">
          <a:xfrm>
            <a:off x="3648144" y="3305294"/>
            <a:ext cx="1489254" cy="781752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algn="r" eaLnBrk="1" hangingPunct="1">
              <a:buNone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26 August 2014</a:t>
            </a:r>
          </a:p>
          <a:p>
            <a:pPr algn="r" eaLnBrk="1" hangingPunct="1">
              <a:buFontTx/>
              <a:buNone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intersection</a:t>
            </a:r>
          </a:p>
          <a:p>
            <a:pPr algn="r" eaLnBrk="1" hangingPunct="1">
              <a:buFontTx/>
              <a:buNone/>
            </a:pP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7+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4 MeV/u</a:t>
            </a:r>
          </a:p>
        </p:txBody>
      </p:sp>
      <p:cxnSp>
        <p:nvCxnSpPr>
          <p:cNvPr id="22" name="Gerade Verbindung mit Pfeil 6"/>
          <p:cNvCxnSpPr>
            <a:cxnSpLocks noChangeShapeType="1"/>
          </p:cNvCxnSpPr>
          <p:nvPr/>
        </p:nvCxnSpPr>
        <p:spPr bwMode="auto">
          <a:xfrm flipH="1" flipV="1">
            <a:off x="6935290" y="2520559"/>
            <a:ext cx="292769" cy="810705"/>
          </a:xfrm>
          <a:prstGeom prst="straightConnector1">
            <a:avLst/>
          </a:prstGeom>
          <a:noFill/>
          <a:ln w="38100" algn="ctr">
            <a:solidFill>
              <a:srgbClr val="FF66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19" y="4812097"/>
            <a:ext cx="2779052" cy="178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 bwMode="auto">
          <a:xfrm>
            <a:off x="5438692" y="3323535"/>
            <a:ext cx="3609892" cy="1449628"/>
          </a:xfrm>
          <a:prstGeom prst="rect">
            <a:avLst/>
          </a:prstGeom>
          <a:solidFill>
            <a:srgbClr val="FFCC99">
              <a:alpha val="51000"/>
            </a:srgbClr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July 2016 (after 18 months shutdown)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of a 6 MeV/u C</a:t>
            </a:r>
            <a:r>
              <a:rPr lang="en-US" sz="1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6+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rigidity of 0.7 Tm</a:t>
            </a:r>
            <a:b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the  beam line originally</a:t>
            </a:r>
            <a:b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for 18 Tm and through</a:t>
            </a:r>
          </a:p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CRYRING injection septum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648905" y="2671269"/>
            <a:ext cx="1399679" cy="523220"/>
          </a:xfrm>
          <a:prstGeom prst="rect">
            <a:avLst/>
          </a:prstGeom>
          <a:solidFill>
            <a:srgbClr val="CCFFCC">
              <a:alpha val="60000"/>
            </a:srgb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400" i="1" dirty="0" smtClean="0">
                <a:solidFill>
                  <a:srgbClr val="006600"/>
                </a:solidFill>
              </a:rPr>
              <a:t>C.M. Kleffner &amp;</a:t>
            </a:r>
            <a:br>
              <a:rPr lang="de-DE" sz="1400" i="1" dirty="0" smtClean="0">
                <a:solidFill>
                  <a:srgbClr val="006600"/>
                </a:solidFill>
              </a:rPr>
            </a:br>
            <a:r>
              <a:rPr lang="de-DE" sz="1400" i="1" dirty="0" smtClean="0">
                <a:solidFill>
                  <a:srgbClr val="006600"/>
                </a:solidFill>
              </a:rPr>
              <a:t>CRYRING </a:t>
            </a:r>
            <a:r>
              <a:rPr lang="de-DE" sz="1400" i="1" dirty="0" err="1" smtClean="0">
                <a:solidFill>
                  <a:srgbClr val="006600"/>
                </a:solidFill>
              </a:rPr>
              <a:t>team</a:t>
            </a:r>
            <a:endParaRPr lang="en-US" sz="1400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9"/>
          <p:cNvSpPr txBox="1">
            <a:spLocks noChangeArrowheads="1"/>
          </p:cNvSpPr>
          <p:nvPr/>
        </p:nvSpPr>
        <p:spPr bwMode="auto">
          <a:xfrm>
            <a:off x="225425" y="236538"/>
            <a:ext cx="89298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54000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 smtClean="0">
                <a:latin typeface="Arial" charset="0"/>
              </a:rPr>
              <a:t>Fast Beam Extraction towards CRYRING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525" y="1211695"/>
            <a:ext cx="86317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beam extraction from ESR to CRYRING is employing a sophisticated scheme 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with a  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distorted closed orbit for the circulating beam before extraction to CRYRING</a:t>
            </a:r>
            <a:b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consequence: </a:t>
            </a:r>
            <a:r>
              <a:rPr lang="en-US" sz="16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cooling</a:t>
            </a: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during extraction, risk of unacceptable heating and emittance growth, particularly for highly charged ions</a:t>
            </a: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(expensive remedy: additional kicker in the northern arc)</a:t>
            </a:r>
          </a:p>
          <a:p>
            <a:pPr>
              <a:buNone/>
            </a:pPr>
            <a:endParaRPr lang="en-US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1660"/>
            <a:ext cx="6614158" cy="367091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403570" y="6121891"/>
            <a:ext cx="981359" cy="307777"/>
          </a:xfrm>
          <a:prstGeom prst="rect">
            <a:avLst/>
          </a:prstGeom>
          <a:solidFill>
            <a:srgbClr val="CCFFCC">
              <a:alpha val="60000"/>
            </a:srgb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400" i="1" dirty="0" smtClean="0">
                <a:solidFill>
                  <a:srgbClr val="006600"/>
                </a:solidFill>
              </a:rPr>
              <a:t>S. Litvinov</a:t>
            </a:r>
            <a:endParaRPr lang="en-US" sz="1400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 bwMode="auto">
          <a:xfrm>
            <a:off x="226208" y="257754"/>
            <a:ext cx="81612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Remarks on Deceleration in the ESR</a:t>
            </a:r>
          </a:p>
        </p:txBody>
      </p:sp>
      <p:sp>
        <p:nvSpPr>
          <p:cNvPr id="3" name="Textfeld 2"/>
          <p:cNvSpPr txBox="1"/>
          <p:nvPr/>
        </p:nvSpPr>
        <p:spPr bwMode="auto">
          <a:xfrm>
            <a:off x="130625" y="1147310"/>
            <a:ext cx="8961107" cy="578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time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for full cycle presently &gt; 40 seconds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limited by cooling time and hardware (electron cooling system)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faster ramping might come with the new control system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time &lt; 30 seconds requires considerable machine development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for highly charged ions low 10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mbar range is indispensable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conflicts with some internal experiments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 </a:t>
            </a:r>
            <a:r>
              <a:rPr lang="en-US" sz="20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coordination effort, complex beam time scheduling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efficiency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significant particle loss,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but:</a:t>
            </a: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the new control system should provide more flexibility for tuning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low intensity beams (RIBs)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 present beam diagnostics inadequate for &lt; 10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5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ions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	 lack of means for machine setting and tuning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7879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31" y="3882218"/>
            <a:ext cx="3528321" cy="2700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 bwMode="auto">
          <a:xfrm>
            <a:off x="412513" y="1472736"/>
            <a:ext cx="465063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beam profile monitor is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commissioned, new software allows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flexibility in measuring profiles</a:t>
            </a:r>
          </a:p>
          <a:p>
            <a:pPr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issue: lifetime of channel plate</a:t>
            </a:r>
          </a:p>
        </p:txBody>
      </p:sp>
      <p:sp>
        <p:nvSpPr>
          <p:cNvPr id="2" name="Textfeld 1"/>
          <p:cNvSpPr txBox="1"/>
          <p:nvPr/>
        </p:nvSpPr>
        <p:spPr bwMode="auto">
          <a:xfrm>
            <a:off x="225471" y="196973"/>
            <a:ext cx="84518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Achievements: Beam Profiles</a:t>
            </a:r>
            <a:r>
              <a:rPr lang="en-US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3" descr="foto-am-esr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55" y="1373760"/>
            <a:ext cx="2716268" cy="203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201618" y="6255580"/>
            <a:ext cx="1753557" cy="307777"/>
          </a:xfrm>
          <a:prstGeom prst="rect">
            <a:avLst/>
          </a:prstGeom>
          <a:solidFill>
            <a:srgbClr val="CCFFCC">
              <a:alpha val="60000"/>
            </a:srgb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400" i="1" dirty="0" smtClean="0">
                <a:solidFill>
                  <a:srgbClr val="006600"/>
                </a:solidFill>
              </a:rPr>
              <a:t>T. Giacomini, R. Heß</a:t>
            </a:r>
            <a:endParaRPr lang="en-US" sz="1400" i="1" dirty="0">
              <a:solidFill>
                <a:srgbClr val="0066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" y="3863357"/>
            <a:ext cx="3528321" cy="2700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 bwMode="auto">
          <a:xfrm>
            <a:off x="2537902" y="3663302"/>
            <a:ext cx="16033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de-DE" sz="2000" baseline="30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6+</a:t>
            </a:r>
            <a:r>
              <a:rPr lang="de-DE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de-DE" sz="2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de-DE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13" y="4018249"/>
            <a:ext cx="2587924" cy="198037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 bwMode="auto">
          <a:xfrm>
            <a:off x="3076836" y="4117239"/>
            <a:ext cx="1032655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4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400" baseline="-25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=8 </a:t>
            </a:r>
            <a:r>
              <a:rPr lang="de-DE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A</a:t>
            </a:r>
          </a:p>
          <a:p>
            <a:pPr>
              <a:buNone/>
            </a:pPr>
            <a:r>
              <a:rPr lang="de-DE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N=2.610</a:t>
            </a:r>
            <a:r>
              <a:rPr lang="de-DE" sz="1400" baseline="30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7</a:t>
            </a:r>
            <a:endParaRPr lang="en-US" sz="1400" baseline="30000" dirty="0" err="1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 bwMode="auto">
          <a:xfrm>
            <a:off x="3154744" y="6271237"/>
            <a:ext cx="10534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160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60mA</a:t>
            </a:r>
            <a:endParaRPr lang="en-US" sz="1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882595" y="4278308"/>
            <a:ext cx="70724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</a:t>
            </a:r>
            <a:r>
              <a:rPr lang="de-DE" sz="900" b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x</a:t>
            </a:r>
            <a:r>
              <a:rPr lang="de-DE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=</a:t>
            </a:r>
            <a:r>
              <a:rPr lang="de-DE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27.8 m</a:t>
            </a:r>
            <a:endParaRPr lang="en-US" sz="9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 bwMode="auto">
          <a:xfrm>
            <a:off x="4308197" y="4296005"/>
            <a:ext cx="70724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</a:t>
            </a:r>
            <a:r>
              <a:rPr lang="de-DE" sz="900" b="0" baseline="-2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y</a:t>
            </a:r>
            <a:r>
              <a:rPr lang="de-DE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=1.62</a:t>
            </a:r>
            <a:r>
              <a:rPr lang="de-DE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en-US" sz="900" b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 bwMode="auto">
          <a:xfrm>
            <a:off x="7348147" y="3928526"/>
            <a:ext cx="12362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sz="14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</a:t>
            </a:r>
            <a:r>
              <a:rPr lang="de-DE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1400" dirty="0" err="1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 bwMode="auto">
          <a:xfrm>
            <a:off x="985961" y="3883082"/>
            <a:ext cx="1436612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profile</a:t>
            </a:r>
          </a:p>
        </p:txBody>
      </p:sp>
      <p:sp>
        <p:nvSpPr>
          <p:cNvPr id="18" name="Textfeld 17"/>
          <p:cNvSpPr txBox="1"/>
          <p:nvPr/>
        </p:nvSpPr>
        <p:spPr bwMode="auto">
          <a:xfrm>
            <a:off x="4754482" y="3887505"/>
            <a:ext cx="1236236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profile</a:t>
            </a:r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7434470" y="4896000"/>
            <a:ext cx="22263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/>
          <p:nvPr/>
        </p:nvCxnSpPr>
        <p:spPr bwMode="auto">
          <a:xfrm flipH="1">
            <a:off x="7899518" y="4896000"/>
            <a:ext cx="24262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 bwMode="auto">
          <a:xfrm>
            <a:off x="7970462" y="4666101"/>
            <a:ext cx="87235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de-DE" sz="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r>
              <a:rPr lang="de-DE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(FWHM</a:t>
            </a:r>
            <a:r>
              <a:rPr lang="de-DE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 bwMode="auto">
          <a:xfrm>
            <a:off x="7857452" y="4256506"/>
            <a:ext cx="104227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000" b="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sz="1000" b="0" baseline="-250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</a:t>
            </a:r>
            <a:r>
              <a:rPr lang="de-DE" sz="1000" b="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=100 V, h=4</a:t>
            </a:r>
            <a:endParaRPr lang="en-US" sz="1000" b="0" dirty="0" err="1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-18655" y="1706806"/>
            <a:ext cx="4711546" cy="382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</a:t>
            </a:r>
            <a:r>
              <a:rPr lang="en-US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current monitor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employed in systematic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bunched beams.</a:t>
            </a: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better understanding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limitations during deceleration</a:t>
            </a:r>
          </a:p>
          <a:p>
            <a:pPr>
              <a:buNone/>
            </a:pPr>
            <a:endParaRPr lang="de-DE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of the accelerating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 of the electron cooler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commercial divider</a:t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not yet satisfactory.</a:t>
            </a:r>
            <a:endParaRPr lang="en-US" sz="2000" baseline="30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2000" baseline="30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 bwMode="auto">
          <a:xfrm>
            <a:off x="646891" y="196973"/>
            <a:ext cx="63230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Recent Achievements</a:t>
            </a:r>
            <a:r>
              <a:rPr lang="en-US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7" y="4374656"/>
            <a:ext cx="1499616" cy="224942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67" y="4004287"/>
            <a:ext cx="3602671" cy="252718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42" y="1652521"/>
            <a:ext cx="1281701" cy="195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728268" y="6008249"/>
            <a:ext cx="1896160" cy="523220"/>
          </a:xfrm>
          <a:prstGeom prst="rect">
            <a:avLst/>
          </a:prstGeom>
          <a:solidFill>
            <a:srgbClr val="CCFFCC">
              <a:alpha val="60000"/>
            </a:srgb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400" i="1" dirty="0" smtClean="0">
                <a:solidFill>
                  <a:srgbClr val="006600"/>
                </a:solidFill>
              </a:rPr>
              <a:t>J. Ullmann,</a:t>
            </a:r>
            <a:br>
              <a:rPr lang="de-DE" sz="1400" i="1" dirty="0" smtClean="0">
                <a:solidFill>
                  <a:srgbClr val="006600"/>
                </a:solidFill>
              </a:rPr>
            </a:br>
            <a:r>
              <a:rPr lang="de-DE" sz="1400" i="1" dirty="0" smtClean="0">
                <a:solidFill>
                  <a:srgbClr val="006600"/>
                </a:solidFill>
              </a:rPr>
              <a:t>W. </a:t>
            </a:r>
            <a:r>
              <a:rPr lang="de-DE" sz="1400" i="1" dirty="0" err="1" smtClean="0">
                <a:solidFill>
                  <a:srgbClr val="006600"/>
                </a:solidFill>
              </a:rPr>
              <a:t>Nörtershäuser</a:t>
            </a:r>
            <a:r>
              <a:rPr lang="de-DE" sz="1400" i="1" dirty="0" smtClean="0">
                <a:solidFill>
                  <a:srgbClr val="006600"/>
                </a:solidFill>
              </a:rPr>
              <a:t> et al.</a:t>
            </a:r>
            <a:endParaRPr lang="en-US" sz="1400" i="1" dirty="0">
              <a:solidFill>
                <a:srgbClr val="0066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 bwMode="auto">
          <a:xfrm>
            <a:off x="7280524" y="4397120"/>
            <a:ext cx="1811220" cy="781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14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over one week</a:t>
            </a:r>
            <a:endParaRPr lang="en-US" sz="1400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None/>
            </a:pPr>
            <a:r>
              <a:rPr lang="en-US" sz="14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10</a:t>
            </a:r>
            <a:r>
              <a:rPr lang="en-US" sz="1400" baseline="300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-4</a:t>
            </a:r>
            <a:r>
              <a:rPr lang="en-US" sz="14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drift</a:t>
            </a:r>
          </a:p>
          <a:p>
            <a:pPr algn="r">
              <a:buNone/>
            </a:pPr>
            <a:r>
              <a:rPr lang="en-US" sz="14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(divider problem)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89" y="1566520"/>
            <a:ext cx="3291258" cy="212875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 bwMode="auto">
          <a:xfrm>
            <a:off x="6169911" y="1613066"/>
            <a:ext cx="10374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bunch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709704" y="3699857"/>
            <a:ext cx="1393330" cy="307777"/>
          </a:xfrm>
          <a:prstGeom prst="rect">
            <a:avLst/>
          </a:prstGeom>
          <a:solidFill>
            <a:srgbClr val="CCFFCC">
              <a:alpha val="60000"/>
            </a:srgb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400" i="1" dirty="0" smtClean="0">
                <a:solidFill>
                  <a:srgbClr val="006600"/>
                </a:solidFill>
              </a:rPr>
              <a:t>H. Reeg, R. Heß</a:t>
            </a:r>
            <a:endParaRPr lang="en-US" sz="1400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8000" tIns="45720" rIns="5400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Char char="•"/>
          <a:tabLst/>
          <a:defRPr kumimoji="0" lang="de-DE" altLang="en-US" sz="3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pitchFamily="18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>
        <a:spAutoFit/>
      </a:bodyPr>
      <a:lstStyle>
        <a:defPPr>
          <a:buNone/>
          <a:defRPr sz="2000"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Bildschirmpräsentation (4:3)</PresentationFormat>
  <Paragraphs>176</Paragraphs>
  <Slides>13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Leer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MacTop</dc:creator>
  <cp:lastModifiedBy>Steck, Markus Dr.</cp:lastModifiedBy>
  <cp:revision>973</cp:revision>
  <cp:lastPrinted>2016-09-16T08:25:45Z</cp:lastPrinted>
  <dcterms:created xsi:type="dcterms:W3CDTF">2002-09-26T13:39:32Z</dcterms:created>
  <dcterms:modified xsi:type="dcterms:W3CDTF">2016-09-17T10:05:51Z</dcterms:modified>
</cp:coreProperties>
</file>