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handoutMasterIdLst>
    <p:handoutMasterId r:id="rId24"/>
  </p:handoutMasterIdLst>
  <p:sldIdLst>
    <p:sldId id="256" r:id="rId2"/>
    <p:sldId id="268" r:id="rId3"/>
    <p:sldId id="263" r:id="rId4"/>
    <p:sldId id="272" r:id="rId5"/>
    <p:sldId id="273" r:id="rId6"/>
    <p:sldId id="271" r:id="rId7"/>
    <p:sldId id="270" r:id="rId8"/>
    <p:sldId id="264" r:id="rId9"/>
    <p:sldId id="266" r:id="rId10"/>
    <p:sldId id="265" r:id="rId11"/>
    <p:sldId id="281" r:id="rId12"/>
    <p:sldId id="283" r:id="rId13"/>
    <p:sldId id="269" r:id="rId14"/>
    <p:sldId id="257" r:id="rId15"/>
    <p:sldId id="278" r:id="rId16"/>
    <p:sldId id="262" r:id="rId17"/>
    <p:sldId id="280" r:id="rId18"/>
    <p:sldId id="261" r:id="rId19"/>
    <p:sldId id="277" r:id="rId20"/>
    <p:sldId id="279" r:id="rId21"/>
    <p:sldId id="275" r:id="rId22"/>
  </p:sldIdLst>
  <p:sldSz cx="9144000" cy="6858000" type="screen4x3"/>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FFE6B3"/>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06" autoAdjust="0"/>
    <p:restoredTop sz="95400" autoAdjust="0"/>
  </p:normalViewPr>
  <p:slideViewPr>
    <p:cSldViewPr snapToGrid="0">
      <p:cViewPr varScale="1">
        <p:scale>
          <a:sx n="89" d="100"/>
          <a:sy n="89" d="100"/>
        </p:scale>
        <p:origin x="1085" y="96"/>
      </p:cViewPr>
      <p:guideLst/>
    </p:cSldViewPr>
  </p:slideViewPr>
  <p:notesTextViewPr>
    <p:cViewPr>
      <p:scale>
        <a:sx n="1" d="1"/>
        <a:sy n="1" d="1"/>
      </p:scale>
      <p:origin x="0" y="0"/>
    </p:cViewPr>
  </p:notesTextViewPr>
  <p:sorterViewPr>
    <p:cViewPr>
      <p:scale>
        <a:sx n="100" d="100"/>
        <a:sy n="100" d="100"/>
      </p:scale>
      <p:origin x="0" y="-336"/>
    </p:cViewPr>
  </p:sorterViewPr>
  <p:notesViewPr>
    <p:cSldViewPr snapToGrid="0">
      <p:cViewPr varScale="1">
        <p:scale>
          <a:sx n="102" d="100"/>
          <a:sy n="102" d="100"/>
        </p:scale>
        <p:origin x="3528"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2"/>
            <a:ext cx="2945659" cy="498055"/>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50444" y="2"/>
            <a:ext cx="2945659" cy="498055"/>
          </a:xfrm>
          <a:prstGeom prst="rect">
            <a:avLst/>
          </a:prstGeom>
        </p:spPr>
        <p:txBody>
          <a:bodyPr vert="horz" lIns="91440" tIns="45720" rIns="91440" bIns="45720" rtlCol="0"/>
          <a:lstStyle>
            <a:lvl1pPr algn="r">
              <a:defRPr sz="1200"/>
            </a:lvl1pPr>
          </a:lstStyle>
          <a:p>
            <a:fld id="{14DD32EA-43EB-4218-97FE-AF5069AAD8F7}" type="datetimeFigureOut">
              <a:rPr lang="de-DE" smtClean="0"/>
              <a:t>17.09.2016</a:t>
            </a:fld>
            <a:endParaRPr lang="de-DE"/>
          </a:p>
        </p:txBody>
      </p:sp>
      <p:sp>
        <p:nvSpPr>
          <p:cNvPr id="4" name="Fußzeilenplatzhalter 3"/>
          <p:cNvSpPr>
            <a:spLocks noGrp="1"/>
          </p:cNvSpPr>
          <p:nvPr>
            <p:ph type="ftr" sz="quarter" idx="2"/>
          </p:nvPr>
        </p:nvSpPr>
        <p:spPr>
          <a:xfrm>
            <a:off x="1" y="9428584"/>
            <a:ext cx="2945659" cy="498054"/>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50444" y="9428584"/>
            <a:ext cx="2945659" cy="498054"/>
          </a:xfrm>
          <a:prstGeom prst="rect">
            <a:avLst/>
          </a:prstGeom>
        </p:spPr>
        <p:txBody>
          <a:bodyPr vert="horz" lIns="91440" tIns="45720" rIns="91440" bIns="45720" rtlCol="0" anchor="b"/>
          <a:lstStyle>
            <a:lvl1pPr algn="r">
              <a:defRPr sz="1200"/>
            </a:lvl1pPr>
          </a:lstStyle>
          <a:p>
            <a:fld id="{863BAFF6-E6A7-4615-9B49-78CD558C3ABD}" type="slidenum">
              <a:rPr lang="de-DE" smtClean="0"/>
              <a:t>‹Nr.›</a:t>
            </a:fld>
            <a:endParaRPr lang="de-DE"/>
          </a:p>
        </p:txBody>
      </p:sp>
    </p:spTree>
    <p:extLst>
      <p:ext uri="{BB962C8B-B14F-4D97-AF65-F5344CB8AC3E}">
        <p14:creationId xmlns:p14="http://schemas.microsoft.com/office/powerpoint/2010/main" val="36901063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2"/>
            <a:ext cx="2945659" cy="498055"/>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4" y="2"/>
            <a:ext cx="2945659" cy="498055"/>
          </a:xfrm>
          <a:prstGeom prst="rect">
            <a:avLst/>
          </a:prstGeom>
        </p:spPr>
        <p:txBody>
          <a:bodyPr vert="horz" lIns="91440" tIns="45720" rIns="91440" bIns="45720" rtlCol="0"/>
          <a:lstStyle>
            <a:lvl1pPr algn="r">
              <a:defRPr sz="1200"/>
            </a:lvl1pPr>
          </a:lstStyle>
          <a:p>
            <a:fld id="{78555D0F-1C13-4211-B697-BA62A194EB3F}" type="datetimeFigureOut">
              <a:rPr lang="de-DE" smtClean="0"/>
              <a:t>17.09.2016</a:t>
            </a:fld>
            <a:endParaRPr lang="de-DE"/>
          </a:p>
        </p:txBody>
      </p:sp>
      <p:sp>
        <p:nvSpPr>
          <p:cNvPr id="4" name="Folienbildplatzhalter 3"/>
          <p:cNvSpPr>
            <a:spLocks noGrp="1" noRot="1" noChangeAspect="1"/>
          </p:cNvSpPr>
          <p:nvPr>
            <p:ph type="sldImg" idx="2"/>
          </p:nvPr>
        </p:nvSpPr>
        <p:spPr>
          <a:xfrm>
            <a:off x="1165225" y="1239838"/>
            <a:ext cx="4467225" cy="3351212"/>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77194"/>
            <a:ext cx="5438140" cy="3908615"/>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1" y="9428584"/>
            <a:ext cx="2945659" cy="498054"/>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4" y="9428584"/>
            <a:ext cx="2945659" cy="498054"/>
          </a:xfrm>
          <a:prstGeom prst="rect">
            <a:avLst/>
          </a:prstGeom>
        </p:spPr>
        <p:txBody>
          <a:bodyPr vert="horz" lIns="91440" tIns="45720" rIns="91440" bIns="45720" rtlCol="0" anchor="b"/>
          <a:lstStyle>
            <a:lvl1pPr algn="r">
              <a:defRPr sz="1200"/>
            </a:lvl1pPr>
          </a:lstStyle>
          <a:p>
            <a:fld id="{0F5F42D7-F416-4762-AE0E-B8B046E4DAFB}" type="slidenum">
              <a:rPr lang="de-DE" smtClean="0"/>
              <a:t>‹Nr.›</a:t>
            </a:fld>
            <a:endParaRPr lang="de-DE"/>
          </a:p>
        </p:txBody>
      </p:sp>
    </p:spTree>
    <p:extLst>
      <p:ext uri="{BB962C8B-B14F-4D97-AF65-F5344CB8AC3E}">
        <p14:creationId xmlns:p14="http://schemas.microsoft.com/office/powerpoint/2010/main" val="2348177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F5F42D7-F416-4762-AE0E-B8B046E4DAFB}" type="slidenum">
              <a:rPr lang="de-DE" smtClean="0"/>
              <a:t>1</a:t>
            </a:fld>
            <a:endParaRPr lang="de-DE"/>
          </a:p>
        </p:txBody>
      </p:sp>
    </p:spTree>
    <p:extLst>
      <p:ext uri="{BB962C8B-B14F-4D97-AF65-F5344CB8AC3E}">
        <p14:creationId xmlns:p14="http://schemas.microsoft.com/office/powerpoint/2010/main" val="2414800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F5F42D7-F416-4762-AE0E-B8B046E4DAFB}" type="slidenum">
              <a:rPr lang="de-DE" smtClean="0"/>
              <a:t>2</a:t>
            </a:fld>
            <a:endParaRPr lang="de-DE"/>
          </a:p>
        </p:txBody>
      </p:sp>
    </p:spTree>
    <p:extLst>
      <p:ext uri="{BB962C8B-B14F-4D97-AF65-F5344CB8AC3E}">
        <p14:creationId xmlns:p14="http://schemas.microsoft.com/office/powerpoint/2010/main" val="953858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F5F42D7-F416-4762-AE0E-B8B046E4DAFB}" type="slidenum">
              <a:rPr lang="de-DE" smtClean="0"/>
              <a:t>3</a:t>
            </a:fld>
            <a:endParaRPr lang="de-DE"/>
          </a:p>
        </p:txBody>
      </p:sp>
    </p:spTree>
    <p:extLst>
      <p:ext uri="{BB962C8B-B14F-4D97-AF65-F5344CB8AC3E}">
        <p14:creationId xmlns:p14="http://schemas.microsoft.com/office/powerpoint/2010/main" val="4178057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SPARC TDRs</a:t>
            </a:r>
          </a:p>
          <a:p>
            <a:r>
              <a:rPr lang="de-DE" dirty="0" err="1" smtClean="0"/>
              <a:t>approved</a:t>
            </a:r>
            <a:r>
              <a:rPr lang="de-DE" dirty="0" smtClean="0"/>
              <a:t>: Gastarget Grisenti, APPA@HESR, CRYRING</a:t>
            </a:r>
          </a:p>
          <a:p>
            <a:r>
              <a:rPr lang="de-DE" dirty="0" err="1" smtClean="0"/>
              <a:t>submitted</a:t>
            </a:r>
            <a:r>
              <a:rPr lang="de-DE" dirty="0" smtClean="0"/>
              <a:t>: </a:t>
            </a:r>
            <a:r>
              <a:rPr lang="de-DE" dirty="0" err="1" smtClean="0"/>
              <a:t>Experiments@CRYRING</a:t>
            </a:r>
            <a:r>
              <a:rPr lang="de-DE" dirty="0" smtClean="0"/>
              <a:t>, </a:t>
            </a:r>
            <a:r>
              <a:rPr lang="de-DE" dirty="0" err="1" smtClean="0"/>
              <a:t>Eperiments</a:t>
            </a:r>
            <a:r>
              <a:rPr lang="de-DE" dirty="0" smtClean="0"/>
              <a:t> @HESR, </a:t>
            </a:r>
            <a:r>
              <a:rPr lang="de-DE" dirty="0" err="1" smtClean="0"/>
              <a:t>Spectrap</a:t>
            </a:r>
            <a:r>
              <a:rPr lang="de-DE" dirty="0" smtClean="0"/>
              <a:t>, 2xMicrocalorimeters</a:t>
            </a:r>
          </a:p>
          <a:p>
            <a:r>
              <a:rPr lang="de-DE" dirty="0" smtClean="0"/>
              <a:t>in </a:t>
            </a:r>
            <a:r>
              <a:rPr lang="de-DE" dirty="0" err="1" smtClean="0"/>
              <a:t>preparation</a:t>
            </a:r>
            <a:r>
              <a:rPr lang="de-DE" dirty="0" smtClean="0"/>
              <a:t>: Instrumentation APPA Cave, …</a:t>
            </a:r>
          </a:p>
          <a:p>
            <a:endParaRPr lang="de-DE" dirty="0" smtClean="0"/>
          </a:p>
          <a:p>
            <a:r>
              <a:rPr lang="de-DE" sz="1200" kern="1200" dirty="0" smtClean="0">
                <a:solidFill>
                  <a:schemeClr val="tx1"/>
                </a:solidFill>
                <a:effectLst/>
                <a:latin typeface="+mn-lt"/>
                <a:ea typeface="+mn-ea"/>
                <a:cs typeface="+mn-cs"/>
              </a:rPr>
              <a:t>Hallo Stefan, </a:t>
            </a:r>
          </a:p>
          <a:p>
            <a:r>
              <a:rPr lang="de-DE" sz="1200" kern="1200" dirty="0" smtClean="0">
                <a:solidFill>
                  <a:schemeClr val="tx1"/>
                </a:solidFill>
                <a:effectLst/>
                <a:latin typeface="+mn-lt"/>
                <a:ea typeface="+mn-ea"/>
                <a:cs typeface="+mn-cs"/>
              </a:rPr>
              <a:t> ich habe mir die Folie von Thomas angeschaut.  Was da steht, ist  O.K. Das ist tatsächlich die Statistik der TDRs. Allerdings die Darstellung könnte irreführend sein.  Die Folie beschäftig sich mit dem Day-</a:t>
            </a:r>
            <a:r>
              <a:rPr lang="de-DE" sz="1200" kern="1200" dirty="0" err="1" smtClean="0">
                <a:solidFill>
                  <a:schemeClr val="tx1"/>
                </a:solidFill>
                <a:effectLst/>
                <a:latin typeface="+mn-lt"/>
                <a:ea typeface="+mn-ea"/>
                <a:cs typeface="+mn-cs"/>
              </a:rPr>
              <a:t>one</a:t>
            </a:r>
            <a:r>
              <a:rPr lang="de-DE" sz="1200" kern="1200" dirty="0" smtClean="0">
                <a:solidFill>
                  <a:schemeClr val="tx1"/>
                </a:solidFill>
                <a:effectLst/>
                <a:latin typeface="+mn-lt"/>
                <a:ea typeface="+mn-ea"/>
                <a:cs typeface="+mn-cs"/>
              </a:rPr>
              <a:t> Experiments, aber die  Liste beinhaltet ALLE mögliche APPA TDRs. Die </a:t>
            </a:r>
            <a:r>
              <a:rPr lang="de-DE" sz="1200" kern="1200" dirty="0" err="1" smtClean="0">
                <a:solidFill>
                  <a:schemeClr val="tx1"/>
                </a:solidFill>
                <a:effectLst/>
                <a:latin typeface="+mn-lt"/>
                <a:ea typeface="+mn-ea"/>
                <a:cs typeface="+mn-cs"/>
              </a:rPr>
              <a:t>day-one</a:t>
            </a:r>
            <a:r>
              <a:rPr lang="de-DE" sz="1200" kern="1200" dirty="0" smtClean="0">
                <a:solidFill>
                  <a:schemeClr val="tx1"/>
                </a:solidFill>
                <a:effectLst/>
                <a:latin typeface="+mn-lt"/>
                <a:ea typeface="+mn-ea"/>
                <a:cs typeface="+mn-cs"/>
              </a:rPr>
              <a:t> Experiments werden nicht automatische ALLE dies </a:t>
            </a:r>
            <a:r>
              <a:rPr lang="de-DE" sz="1200" kern="1200" dirty="0" err="1" smtClean="0">
                <a:solidFill>
                  <a:schemeClr val="tx1"/>
                </a:solidFill>
                <a:effectLst/>
                <a:latin typeface="+mn-lt"/>
                <a:ea typeface="+mn-ea"/>
                <a:cs typeface="+mn-cs"/>
              </a:rPr>
              <a:t>items</a:t>
            </a:r>
            <a:r>
              <a:rPr lang="de-DE" sz="1200" kern="1200" dirty="0" smtClean="0">
                <a:solidFill>
                  <a:schemeClr val="tx1"/>
                </a:solidFill>
                <a:effectLst/>
                <a:latin typeface="+mn-lt"/>
                <a:ea typeface="+mn-ea"/>
                <a:cs typeface="+mn-cs"/>
              </a:rPr>
              <a:t> ( TDRs)  brauchen.</a:t>
            </a:r>
          </a:p>
          <a:p>
            <a:r>
              <a:rPr lang="de-DE" sz="1200" kern="1200" dirty="0" smtClean="0">
                <a:solidFill>
                  <a:schemeClr val="tx1"/>
                </a:solidFill>
                <a:effectLst/>
                <a:latin typeface="+mn-lt"/>
                <a:ea typeface="+mn-ea"/>
                <a:cs typeface="+mn-cs"/>
              </a:rPr>
              <a:t> </a:t>
            </a:r>
          </a:p>
          <a:p>
            <a:r>
              <a:rPr lang="de-DE" sz="1200" kern="1200" dirty="0" smtClean="0">
                <a:solidFill>
                  <a:schemeClr val="tx1"/>
                </a:solidFill>
                <a:effectLst/>
                <a:latin typeface="+mn-lt"/>
                <a:ea typeface="+mn-ea"/>
                <a:cs typeface="+mn-cs"/>
              </a:rPr>
              <a:t>Die TDRs von SPARC sind:</a:t>
            </a:r>
          </a:p>
          <a:p>
            <a:pPr lvl="0"/>
            <a:r>
              <a:rPr lang="de-DE"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HESR jet target und  CRYRING  (approved)</a:t>
            </a:r>
            <a:endParaRPr lang="de-DE"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Cryring</a:t>
            </a:r>
            <a:r>
              <a:rPr lang="en-US" sz="1200" kern="1200" dirty="0" smtClean="0">
                <a:solidFill>
                  <a:schemeClr val="tx1"/>
                </a:solidFill>
                <a:effectLst/>
                <a:latin typeface="+mn-lt"/>
                <a:ea typeface="+mn-ea"/>
                <a:cs typeface="+mn-cs"/>
              </a:rPr>
              <a:t> Instrumentation, HERS Instrumentation, SPECTRAP;  </a:t>
            </a:r>
            <a:r>
              <a:rPr lang="en-US" sz="1200" kern="1200" dirty="0" err="1" smtClean="0">
                <a:solidFill>
                  <a:schemeClr val="tx1"/>
                </a:solidFill>
                <a:effectLst/>
                <a:latin typeface="+mn-lt"/>
                <a:ea typeface="+mn-ea"/>
                <a:cs typeface="+mn-cs"/>
              </a:rPr>
              <a:t>Microcallorimetrs</a:t>
            </a:r>
            <a:r>
              <a:rPr lang="en-US" sz="1200" kern="1200" dirty="0" smtClean="0">
                <a:solidFill>
                  <a:schemeClr val="tx1"/>
                </a:solidFill>
                <a:effectLst/>
                <a:latin typeface="+mn-lt"/>
                <a:ea typeface="+mn-ea"/>
                <a:cs typeface="+mn-cs"/>
              </a:rPr>
              <a:t> 1  and </a:t>
            </a:r>
            <a:r>
              <a:rPr lang="en-US" sz="1200" kern="1200" dirty="0" err="1" smtClean="0">
                <a:solidFill>
                  <a:schemeClr val="tx1"/>
                </a:solidFill>
                <a:effectLst/>
                <a:latin typeface="+mn-lt"/>
                <a:ea typeface="+mn-ea"/>
                <a:cs typeface="+mn-cs"/>
              </a:rPr>
              <a:t>Mircocalorimeter</a:t>
            </a:r>
            <a:r>
              <a:rPr lang="en-US" sz="1200" kern="1200" dirty="0" smtClean="0">
                <a:solidFill>
                  <a:schemeClr val="tx1"/>
                </a:solidFill>
                <a:effectLst/>
                <a:latin typeface="+mn-lt"/>
                <a:ea typeface="+mn-ea"/>
                <a:cs typeface="+mn-cs"/>
              </a:rPr>
              <a:t> 2 , submitted und under evaluation</a:t>
            </a:r>
            <a:endParaRPr lang="de-DE"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APPA cave  setup for SPARC und </a:t>
            </a:r>
            <a:r>
              <a:rPr lang="en-US" sz="1200" kern="1200" dirty="0" err="1" smtClean="0">
                <a:solidFill>
                  <a:schemeClr val="tx1"/>
                </a:solidFill>
                <a:effectLst/>
                <a:latin typeface="+mn-lt"/>
                <a:ea typeface="+mn-ea"/>
                <a:cs typeface="+mn-cs"/>
              </a:rPr>
              <a:t>BioMAt</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ein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gemeinsamen</a:t>
            </a:r>
            <a:r>
              <a:rPr lang="en-US" sz="1200" kern="1200" dirty="0" smtClean="0">
                <a:solidFill>
                  <a:schemeClr val="tx1"/>
                </a:solidFill>
                <a:effectLst/>
                <a:latin typeface="+mn-lt"/>
                <a:ea typeface="+mn-ea"/>
                <a:cs typeface="+mn-cs"/>
              </a:rPr>
              <a:t> TDR), CRYRING Instrumetation_2, Laser cooling in SIS 100,  CRYRING jet Target) </a:t>
            </a:r>
            <a:r>
              <a:rPr lang="en-US" sz="1200" kern="1200" dirty="0" err="1" smtClean="0">
                <a:solidFill>
                  <a:schemeClr val="tx1"/>
                </a:solidFill>
                <a:effectLst/>
                <a:latin typeface="+mn-lt"/>
                <a:ea typeface="+mn-ea"/>
                <a:cs typeface="+mn-cs"/>
              </a:rPr>
              <a:t>sind</a:t>
            </a:r>
            <a:r>
              <a:rPr lang="en-US" sz="1200" kern="1200" dirty="0" smtClean="0">
                <a:solidFill>
                  <a:schemeClr val="tx1"/>
                </a:solidFill>
                <a:effectLst/>
                <a:latin typeface="+mn-lt"/>
                <a:ea typeface="+mn-ea"/>
                <a:cs typeface="+mn-cs"/>
              </a:rPr>
              <a:t> in preparation. </a:t>
            </a:r>
            <a:r>
              <a:rPr lang="de-DE" sz="1200" kern="1200" dirty="0" smtClean="0">
                <a:solidFill>
                  <a:schemeClr val="tx1"/>
                </a:solidFill>
                <a:effectLst/>
                <a:latin typeface="+mn-lt"/>
                <a:ea typeface="+mn-ea"/>
                <a:cs typeface="+mn-cs"/>
              </a:rPr>
              <a:t>Ob diese 4 oder 5 werden ist abhängig  wie wir die Geräte gruppieren und wie die Kollegen fertig sind.</a:t>
            </a:r>
          </a:p>
          <a:p>
            <a:r>
              <a:rPr lang="de-DE" sz="1200" kern="1200" dirty="0" smtClean="0">
                <a:solidFill>
                  <a:schemeClr val="tx1"/>
                </a:solidFill>
                <a:effectLst/>
                <a:latin typeface="+mn-lt"/>
                <a:ea typeface="+mn-ea"/>
                <a:cs typeface="+mn-cs"/>
              </a:rPr>
              <a:t> </a:t>
            </a:r>
          </a:p>
          <a:p>
            <a:r>
              <a:rPr lang="de-DE" sz="1200" kern="1200" dirty="0" err="1" smtClean="0">
                <a:solidFill>
                  <a:schemeClr val="tx1"/>
                </a:solidFill>
                <a:effectLst/>
                <a:latin typeface="+mn-lt"/>
                <a:ea typeface="+mn-ea"/>
                <a:cs typeface="+mn-cs"/>
              </a:rPr>
              <a:t>Grüsse</a:t>
            </a:r>
            <a:r>
              <a:rPr lang="de-DE" sz="1200" kern="1200" dirty="0" smtClean="0">
                <a:solidFill>
                  <a:schemeClr val="tx1"/>
                </a:solidFill>
                <a:effectLst/>
                <a:latin typeface="+mn-lt"/>
                <a:ea typeface="+mn-ea"/>
                <a:cs typeface="+mn-cs"/>
              </a:rPr>
              <a:t>,</a:t>
            </a:r>
          </a:p>
          <a:p>
            <a:r>
              <a:rPr lang="de-DE" sz="1200" kern="1200" dirty="0" smtClean="0">
                <a:solidFill>
                  <a:schemeClr val="tx1"/>
                </a:solidFill>
                <a:effectLst/>
                <a:latin typeface="+mn-lt"/>
                <a:ea typeface="+mn-ea"/>
                <a:cs typeface="+mn-cs"/>
              </a:rPr>
              <a:t> </a:t>
            </a:r>
          </a:p>
          <a:p>
            <a:r>
              <a:rPr lang="de-DE" sz="1200" kern="1200" dirty="0" smtClean="0">
                <a:solidFill>
                  <a:schemeClr val="tx1"/>
                </a:solidFill>
                <a:effectLst/>
                <a:latin typeface="+mn-lt"/>
                <a:ea typeface="+mn-ea"/>
                <a:cs typeface="+mn-cs"/>
              </a:rPr>
              <a:t>Angela</a:t>
            </a:r>
          </a:p>
          <a:p>
            <a:r>
              <a:rPr lang="de-DE" sz="1200" kern="1200" dirty="0" smtClean="0">
                <a:solidFill>
                  <a:schemeClr val="tx1"/>
                </a:solidFill>
                <a:effectLst/>
                <a:latin typeface="+mn-lt"/>
                <a:ea typeface="+mn-ea"/>
                <a:cs typeface="+mn-cs"/>
              </a:rPr>
              <a:t> </a:t>
            </a:r>
          </a:p>
          <a:p>
            <a:endParaRPr lang="de-DE" dirty="0"/>
          </a:p>
        </p:txBody>
      </p:sp>
      <p:sp>
        <p:nvSpPr>
          <p:cNvPr id="4" name="Foliennummernplatzhalter 3"/>
          <p:cNvSpPr>
            <a:spLocks noGrp="1"/>
          </p:cNvSpPr>
          <p:nvPr>
            <p:ph type="sldNum" sz="quarter" idx="10"/>
          </p:nvPr>
        </p:nvSpPr>
        <p:spPr/>
        <p:txBody>
          <a:bodyPr/>
          <a:lstStyle/>
          <a:p>
            <a:fld id="{0F5F42D7-F416-4762-AE0E-B8B046E4DAFB}" type="slidenum">
              <a:rPr lang="de-DE" smtClean="0"/>
              <a:t>8</a:t>
            </a:fld>
            <a:endParaRPr lang="de-DE"/>
          </a:p>
        </p:txBody>
      </p:sp>
    </p:spTree>
    <p:extLst>
      <p:ext uri="{BB962C8B-B14F-4D97-AF65-F5344CB8AC3E}">
        <p14:creationId xmlns:p14="http://schemas.microsoft.com/office/powerpoint/2010/main" val="3103065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F5F42D7-F416-4762-AE0E-B8B046E4DAFB}" type="slidenum">
              <a:rPr lang="de-DE" smtClean="0"/>
              <a:t>11</a:t>
            </a:fld>
            <a:endParaRPr lang="de-DE"/>
          </a:p>
        </p:txBody>
      </p:sp>
    </p:spTree>
    <p:extLst>
      <p:ext uri="{BB962C8B-B14F-4D97-AF65-F5344CB8AC3E}">
        <p14:creationId xmlns:p14="http://schemas.microsoft.com/office/powerpoint/2010/main" val="3159242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FB5B90-5A43-43D8-99AC-EC26D2AC812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2074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F5F42D7-F416-4762-AE0E-B8B046E4DAFB}" type="slidenum">
              <a:rPr lang="de-DE" smtClean="0"/>
              <a:t>13</a:t>
            </a:fld>
            <a:endParaRPr lang="de-DE"/>
          </a:p>
        </p:txBody>
      </p:sp>
    </p:spTree>
    <p:extLst>
      <p:ext uri="{BB962C8B-B14F-4D97-AF65-F5344CB8AC3E}">
        <p14:creationId xmlns:p14="http://schemas.microsoft.com/office/powerpoint/2010/main" val="3509572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de-DE" smtClean="0"/>
              <a:t>Titelmasterformat durch Klicken bearbeiten</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EBDD8CC4-CAF5-484E-839C-BFE743746DC8}" type="datetimeFigureOut">
              <a:rPr lang="de-DE" smtClean="0"/>
              <a:t>17.09.2016</a:t>
            </a:fld>
            <a:endParaRPr lang="de-DE"/>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de-DE"/>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21CD85C-40BA-4D85-89F3-D41C7A40AC98}" type="slidenum">
              <a:rPr lang="de-DE" smtClean="0"/>
              <a:t>‹Nr.›</a:t>
            </a:fld>
            <a:endParaRPr lang="de-DE"/>
          </a:p>
        </p:txBody>
      </p:sp>
    </p:spTree>
    <p:extLst>
      <p:ext uri="{BB962C8B-B14F-4D97-AF65-F5344CB8AC3E}">
        <p14:creationId xmlns:p14="http://schemas.microsoft.com/office/powerpoint/2010/main" val="1207208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de-DE" smtClean="0"/>
              <a:t>Titelmasterformat durch Klicken bearbeiten</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EBDD8CC4-CAF5-484E-839C-BFE743746DC8}" type="datetimeFigureOut">
              <a:rPr lang="de-DE" smtClean="0"/>
              <a:t>17.09.2016</a:t>
            </a:fld>
            <a:endParaRPr lang="de-DE"/>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de-DE"/>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21CD85C-40BA-4D85-89F3-D41C7A40AC98}" type="slidenum">
              <a:rPr lang="de-DE" smtClean="0"/>
              <a:t>‹Nr.›</a:t>
            </a:fld>
            <a:endParaRPr lang="de-DE"/>
          </a:p>
        </p:txBody>
      </p:sp>
    </p:spTree>
    <p:extLst>
      <p:ext uri="{BB962C8B-B14F-4D97-AF65-F5344CB8AC3E}">
        <p14:creationId xmlns:p14="http://schemas.microsoft.com/office/powerpoint/2010/main" val="3706839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de-DE" smtClean="0"/>
              <a:t>Titelmasterformat durch Klicken bearbeiten</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EBDD8CC4-CAF5-484E-839C-BFE743746DC8}" type="datetimeFigureOut">
              <a:rPr lang="de-DE" smtClean="0"/>
              <a:t>17.09.2016</a:t>
            </a:fld>
            <a:endParaRPr lang="de-DE"/>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de-DE"/>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21CD85C-40BA-4D85-89F3-D41C7A40AC98}" type="slidenum">
              <a:rPr lang="de-DE" smtClean="0"/>
              <a:t>‹Nr.›</a:t>
            </a:fld>
            <a:endParaRPr lang="de-DE"/>
          </a:p>
        </p:txBody>
      </p:sp>
    </p:spTree>
    <p:extLst>
      <p:ext uri="{BB962C8B-B14F-4D97-AF65-F5344CB8AC3E}">
        <p14:creationId xmlns:p14="http://schemas.microsoft.com/office/powerpoint/2010/main" val="3997081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de-DE" dirty="0"/>
          </a:p>
        </p:txBody>
      </p:sp>
      <p:sp>
        <p:nvSpPr>
          <p:cNvPr id="7" name="Slide Number Placeholder 5"/>
          <p:cNvSpPr>
            <a:spLocks noGrp="1"/>
          </p:cNvSpPr>
          <p:nvPr>
            <p:ph type="sldNum" sz="quarter" idx="12"/>
          </p:nvPr>
        </p:nvSpPr>
        <p:spPr>
          <a:xfrm>
            <a:off x="8434" y="6492875"/>
            <a:ext cx="2133600" cy="365125"/>
          </a:xfrm>
          <a:prstGeom prst="rect">
            <a:avLst/>
          </a:prstGeom>
        </p:spPr>
        <p:txBody>
          <a:bodyPr/>
          <a:lstStyle>
            <a:lvl1pPr defTabSz="914400" fontAlgn="auto">
              <a:spcBef>
                <a:spcPts val="0"/>
              </a:spcBef>
              <a:spcAft>
                <a:spcPts val="0"/>
              </a:spcAft>
              <a:defRPr>
                <a:solidFill>
                  <a:schemeClr val="bg1"/>
                </a:solidFill>
                <a:ea typeface="+mn-ea"/>
              </a:defRPr>
            </a:lvl1pPr>
          </a:lstStyle>
          <a:p>
            <a:pPr algn="l">
              <a:defRPr/>
            </a:pPr>
            <a:fld id="{334DC73F-F4EF-4D96-B37D-BA66626C7D7F}" type="slidenum">
              <a:rPr lang="en-US" smtClean="0"/>
              <a:pPr algn="l">
                <a:defRPr/>
              </a:pPr>
              <a:t>‹Nr.›</a:t>
            </a:fld>
            <a:endParaRPr lang="en-US" dirty="0"/>
          </a:p>
        </p:txBody>
      </p:sp>
    </p:spTree>
    <p:extLst>
      <p:ext uri="{BB962C8B-B14F-4D97-AF65-F5344CB8AC3E}">
        <p14:creationId xmlns:p14="http://schemas.microsoft.com/office/powerpoint/2010/main" val="21805579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Tree>
    <p:extLst>
      <p:ext uri="{BB962C8B-B14F-4D97-AF65-F5344CB8AC3E}">
        <p14:creationId xmlns:p14="http://schemas.microsoft.com/office/powerpoint/2010/main" val="3367812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de-DE" smtClean="0"/>
              <a:t>Titelmasterformat durch Klicken bearbeiten</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EBDD8CC4-CAF5-484E-839C-BFE743746DC8}" type="datetimeFigureOut">
              <a:rPr lang="de-DE" smtClean="0"/>
              <a:t>17.09.2016</a:t>
            </a:fld>
            <a:endParaRPr lang="de-DE"/>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de-DE"/>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21CD85C-40BA-4D85-89F3-D41C7A40AC98}" type="slidenum">
              <a:rPr lang="de-DE" smtClean="0"/>
              <a:t>‹Nr.›</a:t>
            </a:fld>
            <a:endParaRPr lang="de-DE"/>
          </a:p>
        </p:txBody>
      </p:sp>
    </p:spTree>
    <p:extLst>
      <p:ext uri="{BB962C8B-B14F-4D97-AF65-F5344CB8AC3E}">
        <p14:creationId xmlns:p14="http://schemas.microsoft.com/office/powerpoint/2010/main" val="2226648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sz="6000"/>
            </a:lvl1pPr>
          </a:lstStyle>
          <a:p>
            <a:r>
              <a:rPr lang="de-DE" smtClean="0"/>
              <a:t>Titelmasterformat durch Klicken bearbeiten</a:t>
            </a:r>
            <a:endParaRPr lang="en-US" dirty="0"/>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EBDD8CC4-CAF5-484E-839C-BFE743746DC8}" type="datetimeFigureOut">
              <a:rPr lang="de-DE" smtClean="0"/>
              <a:t>17.09.2016</a:t>
            </a:fld>
            <a:endParaRPr lang="de-DE"/>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de-DE"/>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21CD85C-40BA-4D85-89F3-D41C7A40AC98}" type="slidenum">
              <a:rPr lang="de-DE" smtClean="0"/>
              <a:t>‹Nr.›</a:t>
            </a:fld>
            <a:endParaRPr lang="de-DE"/>
          </a:p>
        </p:txBody>
      </p:sp>
    </p:spTree>
    <p:extLst>
      <p:ext uri="{BB962C8B-B14F-4D97-AF65-F5344CB8AC3E}">
        <p14:creationId xmlns:p14="http://schemas.microsoft.com/office/powerpoint/2010/main" val="1634397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de-DE" smtClean="0"/>
              <a:t>Titelmasterformat durch Klicken bearbeiten</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EBDD8CC4-CAF5-484E-839C-BFE743746DC8}" type="datetimeFigureOut">
              <a:rPr lang="de-DE" smtClean="0"/>
              <a:t>17.09.2016</a:t>
            </a:fld>
            <a:endParaRPr lang="de-DE"/>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de-DE"/>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21CD85C-40BA-4D85-89F3-D41C7A40AC98}" type="slidenum">
              <a:rPr lang="de-DE" smtClean="0"/>
              <a:t>‹Nr.›</a:t>
            </a:fld>
            <a:endParaRPr lang="de-DE"/>
          </a:p>
        </p:txBody>
      </p:sp>
    </p:spTree>
    <p:extLst>
      <p:ext uri="{BB962C8B-B14F-4D97-AF65-F5344CB8AC3E}">
        <p14:creationId xmlns:p14="http://schemas.microsoft.com/office/powerpoint/2010/main" val="3378570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p>
            <a:r>
              <a:rPr lang="de-DE" smtClean="0"/>
              <a:t>Titelmasterformat durch Klicken bearbeiten</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EBDD8CC4-CAF5-484E-839C-BFE743746DC8}" type="datetimeFigureOut">
              <a:rPr lang="de-DE" smtClean="0"/>
              <a:t>17.09.2016</a:t>
            </a:fld>
            <a:endParaRPr lang="de-DE"/>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de-DE"/>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621CD85C-40BA-4D85-89F3-D41C7A40AC98}" type="slidenum">
              <a:rPr lang="de-DE" smtClean="0"/>
              <a:t>‹Nr.›</a:t>
            </a:fld>
            <a:endParaRPr lang="de-DE"/>
          </a:p>
        </p:txBody>
      </p:sp>
    </p:spTree>
    <p:extLst>
      <p:ext uri="{BB962C8B-B14F-4D97-AF65-F5344CB8AC3E}">
        <p14:creationId xmlns:p14="http://schemas.microsoft.com/office/powerpoint/2010/main" val="932166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de-DE" smtClean="0"/>
              <a:t>Titelmasterformat durch Klicken bearbeiten</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EBDD8CC4-CAF5-484E-839C-BFE743746DC8}" type="datetimeFigureOut">
              <a:rPr lang="de-DE" smtClean="0"/>
              <a:t>17.09.2016</a:t>
            </a:fld>
            <a:endParaRPr lang="de-DE"/>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de-DE"/>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621CD85C-40BA-4D85-89F3-D41C7A40AC98}" type="slidenum">
              <a:rPr lang="de-DE" smtClean="0"/>
              <a:t>‹Nr.›</a:t>
            </a:fld>
            <a:endParaRPr lang="de-DE"/>
          </a:p>
        </p:txBody>
      </p:sp>
    </p:spTree>
    <p:extLst>
      <p:ext uri="{BB962C8B-B14F-4D97-AF65-F5344CB8AC3E}">
        <p14:creationId xmlns:p14="http://schemas.microsoft.com/office/powerpoint/2010/main" val="2980867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EBDD8CC4-CAF5-484E-839C-BFE743746DC8}" type="datetimeFigureOut">
              <a:rPr lang="de-DE" smtClean="0"/>
              <a:t>17.09.2016</a:t>
            </a:fld>
            <a:endParaRPr lang="de-DE"/>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de-DE"/>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621CD85C-40BA-4D85-89F3-D41C7A40AC98}" type="slidenum">
              <a:rPr lang="de-DE" smtClean="0"/>
              <a:t>‹Nr.›</a:t>
            </a:fld>
            <a:endParaRPr lang="de-DE"/>
          </a:p>
        </p:txBody>
      </p:sp>
    </p:spTree>
    <p:extLst>
      <p:ext uri="{BB962C8B-B14F-4D97-AF65-F5344CB8AC3E}">
        <p14:creationId xmlns:p14="http://schemas.microsoft.com/office/powerpoint/2010/main" val="1823560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de-DE" smtClean="0"/>
              <a:t>Titelmasterformat durch Klicken bearbeiten</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EBDD8CC4-CAF5-484E-839C-BFE743746DC8}" type="datetimeFigureOut">
              <a:rPr lang="de-DE" smtClean="0"/>
              <a:t>17.09.2016</a:t>
            </a:fld>
            <a:endParaRPr lang="de-DE"/>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de-DE"/>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21CD85C-40BA-4D85-89F3-D41C7A40AC98}" type="slidenum">
              <a:rPr lang="de-DE" smtClean="0"/>
              <a:t>‹Nr.›</a:t>
            </a:fld>
            <a:endParaRPr lang="de-DE"/>
          </a:p>
        </p:txBody>
      </p:sp>
    </p:spTree>
    <p:extLst>
      <p:ext uri="{BB962C8B-B14F-4D97-AF65-F5344CB8AC3E}">
        <p14:creationId xmlns:p14="http://schemas.microsoft.com/office/powerpoint/2010/main" val="2529451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de-DE" smtClean="0"/>
              <a:t>Titelmasterformat durch Klicken bearbeiten</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EBDD8CC4-CAF5-484E-839C-BFE743746DC8}" type="datetimeFigureOut">
              <a:rPr lang="de-DE" smtClean="0"/>
              <a:t>17.09.2016</a:t>
            </a:fld>
            <a:endParaRPr lang="de-DE"/>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de-DE"/>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21CD85C-40BA-4D85-89F3-D41C7A40AC98}" type="slidenum">
              <a:rPr lang="de-DE" smtClean="0"/>
              <a:t>‹Nr.›</a:t>
            </a:fld>
            <a:endParaRPr lang="de-DE"/>
          </a:p>
        </p:txBody>
      </p:sp>
    </p:spTree>
    <p:extLst>
      <p:ext uri="{BB962C8B-B14F-4D97-AF65-F5344CB8AC3E}">
        <p14:creationId xmlns:p14="http://schemas.microsoft.com/office/powerpoint/2010/main" val="3747012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Grafik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480072" y="0"/>
            <a:ext cx="3663928" cy="694660"/>
          </a:xfrm>
          <a:prstGeom prst="rect">
            <a:avLst/>
          </a:prstGeom>
        </p:spPr>
      </p:pic>
      <p:sp>
        <p:nvSpPr>
          <p:cNvPr id="9" name="Textfeld 8"/>
          <p:cNvSpPr txBox="1"/>
          <p:nvPr userDrawn="1"/>
        </p:nvSpPr>
        <p:spPr>
          <a:xfrm>
            <a:off x="4163237" y="-6138"/>
            <a:ext cx="1316835" cy="707886"/>
          </a:xfrm>
          <a:prstGeom prst="rect">
            <a:avLst/>
          </a:prstGeom>
          <a:noFill/>
        </p:spPr>
        <p:txBody>
          <a:bodyPr wrap="none" rtlCol="0">
            <a:spAutoFit/>
          </a:bodyPr>
          <a:lstStyle/>
          <a:p>
            <a:r>
              <a:rPr lang="de-DE" sz="4000" b="1" dirty="0" smtClean="0">
                <a:solidFill>
                  <a:srgbClr val="0070C0"/>
                </a:solidFill>
              </a:rPr>
              <a:t>APPA</a:t>
            </a:r>
            <a:endParaRPr lang="de-DE" sz="4000" b="1" dirty="0">
              <a:solidFill>
                <a:srgbClr val="0070C0"/>
              </a:solidFill>
            </a:endParaRPr>
          </a:p>
        </p:txBody>
      </p:sp>
      <p:sp>
        <p:nvSpPr>
          <p:cNvPr id="10" name="Titelplatzhalter 9"/>
          <p:cNvSpPr>
            <a:spLocks noGrp="1"/>
          </p:cNvSpPr>
          <p:nvPr>
            <p:ph type="title"/>
          </p:nvPr>
        </p:nvSpPr>
        <p:spPr>
          <a:xfrm>
            <a:off x="0" y="771443"/>
            <a:ext cx="9144000" cy="723609"/>
          </a:xfrm>
          <a:prstGeom prst="rect">
            <a:avLst/>
          </a:prstGeom>
        </p:spPr>
        <p:txBody>
          <a:bodyPr vert="horz" lIns="91440" tIns="45720" rIns="91440" bIns="45720" rtlCol="0" anchor="ctr">
            <a:normAutofit/>
          </a:bodyPr>
          <a:lstStyle/>
          <a:p>
            <a:r>
              <a:rPr lang="de-DE" dirty="0" smtClean="0"/>
              <a:t>Titelmasterformat durch Klicken</a:t>
            </a:r>
            <a:endParaRPr lang="de-DE" dirty="0"/>
          </a:p>
        </p:txBody>
      </p:sp>
    </p:spTree>
    <p:extLst>
      <p:ext uri="{BB962C8B-B14F-4D97-AF65-F5344CB8AC3E}">
        <p14:creationId xmlns:p14="http://schemas.microsoft.com/office/powerpoint/2010/main" val="979026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17.emf"/><Relationship Id="rId5" Type="http://schemas.openxmlformats.org/officeDocument/2006/relationships/image" Target="../media/image10.png"/><Relationship Id="rId4" Type="http://schemas.openxmlformats.org/officeDocument/2006/relationships/image" Target="../media/image16.png"/><Relationship Id="rId9" Type="http://schemas.openxmlformats.org/officeDocument/2006/relationships/image" Target="../media/image14.wmf"/></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hyperlink" Target="http://dx.doi.org/10.1016/j.nimb.2015.07.077"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7.wmf"/><Relationship Id="rId5" Type="http://schemas.openxmlformats.org/officeDocument/2006/relationships/image" Target="../media/image5.w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825102" y="4128105"/>
            <a:ext cx="7493794" cy="1655762"/>
          </a:xfrm>
        </p:spPr>
        <p:txBody>
          <a:bodyPr/>
          <a:lstStyle/>
          <a:p>
            <a:r>
              <a:rPr lang="en-US" sz="3200" b="1" dirty="0" smtClean="0"/>
              <a:t>Stefan Schippers</a:t>
            </a:r>
            <a:endParaRPr lang="en-US" sz="3200" dirty="0" smtClean="0"/>
          </a:p>
          <a:p>
            <a:r>
              <a:rPr lang="en-US" dirty="0" smtClean="0"/>
              <a:t>APPA </a:t>
            </a:r>
            <a:r>
              <a:rPr lang="en-US" dirty="0"/>
              <a:t>R&amp;D </a:t>
            </a:r>
            <a:r>
              <a:rPr lang="en-US" dirty="0" smtClean="0"/>
              <a:t>coordinator</a:t>
            </a:r>
          </a:p>
          <a:p>
            <a:r>
              <a:rPr lang="en-US" dirty="0" smtClean="0"/>
              <a:t>Justus-Liebig-</a:t>
            </a:r>
            <a:r>
              <a:rPr lang="en-US" dirty="0" err="1" smtClean="0"/>
              <a:t>Universität</a:t>
            </a:r>
            <a:r>
              <a:rPr lang="en-US" dirty="0" smtClean="0"/>
              <a:t> </a:t>
            </a:r>
            <a:r>
              <a:rPr lang="en-US" dirty="0" err="1" smtClean="0"/>
              <a:t>Gießen</a:t>
            </a:r>
            <a:r>
              <a:rPr lang="en-US" dirty="0" smtClean="0"/>
              <a:t>, </a:t>
            </a:r>
            <a:r>
              <a:rPr lang="en-US" dirty="0"/>
              <a:t>G</a:t>
            </a:r>
            <a:r>
              <a:rPr lang="en-US" dirty="0" smtClean="0"/>
              <a:t>ermany</a:t>
            </a:r>
          </a:p>
          <a:p>
            <a:endParaRPr lang="en-US" dirty="0" smtClean="0"/>
          </a:p>
          <a:p>
            <a:endParaRPr lang="en-US" dirty="0"/>
          </a:p>
        </p:txBody>
      </p:sp>
      <p:sp>
        <p:nvSpPr>
          <p:cNvPr id="5" name="Titel 4"/>
          <p:cNvSpPr txBox="1">
            <a:spLocks/>
          </p:cNvSpPr>
          <p:nvPr/>
        </p:nvSpPr>
        <p:spPr>
          <a:xfrm>
            <a:off x="0" y="1535911"/>
            <a:ext cx="9143999" cy="231815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tx1"/>
                </a:solidFill>
                <a:latin typeface="+mn-lt"/>
                <a:ea typeface="+mj-ea"/>
                <a:cs typeface="+mj-cs"/>
              </a:defRPr>
            </a:lvl1pPr>
          </a:lstStyle>
          <a:p>
            <a:r>
              <a:rPr lang="en-US" sz="3200" b="0" dirty="0" smtClean="0"/>
              <a:t>APPA R&amp;D – BMBF Collaborative Research in </a:t>
            </a:r>
            <a:r>
              <a:rPr lang="en-US" sz="3200" b="0" dirty="0"/>
              <a:t>G</a:t>
            </a:r>
            <a:r>
              <a:rPr lang="en-US" sz="3200" b="0" dirty="0" smtClean="0"/>
              <a:t>ermany</a:t>
            </a:r>
          </a:p>
          <a:p>
            <a:endParaRPr lang="en-US" sz="2400" dirty="0" smtClean="0">
              <a:solidFill>
                <a:srgbClr val="0070C0"/>
              </a:solidFill>
            </a:endParaRPr>
          </a:p>
          <a:p>
            <a:r>
              <a:rPr lang="en-US" sz="2400" dirty="0" smtClean="0">
                <a:solidFill>
                  <a:srgbClr val="0070C0"/>
                </a:solidFill>
              </a:rPr>
              <a:t>A</a:t>
            </a:r>
            <a:r>
              <a:rPr lang="en-US" sz="2400" b="0" dirty="0" smtClean="0"/>
              <a:t>tomic and </a:t>
            </a:r>
            <a:r>
              <a:rPr lang="en-US" sz="2400" dirty="0" smtClean="0">
                <a:solidFill>
                  <a:srgbClr val="0070C0"/>
                </a:solidFill>
              </a:rPr>
              <a:t>P</a:t>
            </a:r>
            <a:r>
              <a:rPr lang="en-US" sz="2400" b="0" dirty="0" smtClean="0"/>
              <a:t>lasma </a:t>
            </a:r>
            <a:r>
              <a:rPr lang="en-US" sz="2400" dirty="0" smtClean="0">
                <a:solidFill>
                  <a:srgbClr val="0070C0"/>
                </a:solidFill>
              </a:rPr>
              <a:t>P</a:t>
            </a:r>
            <a:r>
              <a:rPr lang="en-US" sz="2400" b="0" dirty="0" smtClean="0"/>
              <a:t>hysics and </a:t>
            </a:r>
            <a:r>
              <a:rPr lang="en-US" sz="2400" dirty="0" smtClean="0">
                <a:solidFill>
                  <a:srgbClr val="0070C0"/>
                </a:solidFill>
              </a:rPr>
              <a:t>A</a:t>
            </a:r>
            <a:r>
              <a:rPr lang="en-US" sz="2400" b="0" dirty="0" smtClean="0"/>
              <a:t>pplied Sciences</a:t>
            </a:r>
          </a:p>
          <a:p>
            <a:endParaRPr lang="en-US" sz="3200" dirty="0" smtClean="0"/>
          </a:p>
        </p:txBody>
      </p:sp>
      <p:sp>
        <p:nvSpPr>
          <p:cNvPr id="6" name="Untertitel 2"/>
          <p:cNvSpPr txBox="1">
            <a:spLocks/>
          </p:cNvSpPr>
          <p:nvPr/>
        </p:nvSpPr>
        <p:spPr>
          <a:xfrm>
            <a:off x="168324" y="6057904"/>
            <a:ext cx="8975675" cy="1760611"/>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b="1" dirty="0" smtClean="0"/>
          </a:p>
          <a:p>
            <a:r>
              <a:rPr lang="en-US" sz="2000" dirty="0" smtClean="0">
                <a:solidFill>
                  <a:srgbClr val="0070C0"/>
                </a:solidFill>
              </a:rPr>
              <a:t>SPARC Topical Workshop, Krakow, Poland </a:t>
            </a:r>
            <a:r>
              <a:rPr lang="de-DE" sz="2000" dirty="0" smtClean="0">
                <a:solidFill>
                  <a:srgbClr val="0070C0"/>
                </a:solidFill>
              </a:rPr>
              <a:t>16-20 September 2016</a:t>
            </a:r>
          </a:p>
          <a:p>
            <a:endParaRPr lang="en-US" b="1" dirty="0" smtClean="0"/>
          </a:p>
          <a:p>
            <a:endParaRPr lang="en-US" dirty="0" smtClean="0"/>
          </a:p>
          <a:p>
            <a:endParaRPr lang="en-US" dirty="0" smtClean="0"/>
          </a:p>
        </p:txBody>
      </p:sp>
    </p:spTree>
    <p:extLst>
      <p:ext uri="{BB962C8B-B14F-4D97-AF65-F5344CB8AC3E}">
        <p14:creationId xmlns:p14="http://schemas.microsoft.com/office/powerpoint/2010/main" val="493038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7049" y="3399795"/>
            <a:ext cx="2780705" cy="2686164"/>
          </a:xfrm>
          <a:prstGeom prst="rect">
            <a:avLst/>
          </a:prstGeom>
        </p:spPr>
      </p:pic>
      <p:sp>
        <p:nvSpPr>
          <p:cNvPr id="5" name="Textfeld 4"/>
          <p:cNvSpPr txBox="1"/>
          <p:nvPr/>
        </p:nvSpPr>
        <p:spPr>
          <a:xfrm>
            <a:off x="5844005" y="3658403"/>
            <a:ext cx="816227" cy="507831"/>
          </a:xfrm>
          <a:prstGeom prst="rect">
            <a:avLst/>
          </a:prstGeom>
          <a:noFill/>
        </p:spPr>
        <p:txBody>
          <a:bodyPr wrap="square" rtlCol="0">
            <a:spAutoFit/>
          </a:bodyPr>
          <a:lstStyle/>
          <a:p>
            <a:r>
              <a:rPr lang="en-GB" sz="900" dirty="0" smtClean="0">
                <a:solidFill>
                  <a:srgbClr val="4E31F9"/>
                </a:solidFill>
                <a:latin typeface="Arial" panose="020B0604020202020204" pitchFamily="34" charset="0"/>
                <a:cs typeface="Arial" panose="020B0604020202020204" pitchFamily="34" charset="0"/>
              </a:rPr>
              <a:t>7.0 mm</a:t>
            </a:r>
          </a:p>
          <a:p>
            <a:r>
              <a:rPr lang="en-GB" sz="900" dirty="0" smtClean="0">
                <a:solidFill>
                  <a:srgbClr val="CC0099"/>
                </a:solidFill>
                <a:latin typeface="Arial" panose="020B0604020202020204" pitchFamily="34" charset="0"/>
                <a:cs typeface="Arial" panose="020B0604020202020204" pitchFamily="34" charset="0"/>
              </a:rPr>
              <a:t>2.5 mm</a:t>
            </a:r>
          </a:p>
          <a:p>
            <a:r>
              <a:rPr lang="en-GB" sz="900" dirty="0" smtClean="0">
                <a:latin typeface="Arial" panose="020B0604020202020204" pitchFamily="34" charset="0"/>
                <a:cs typeface="Arial" panose="020B0604020202020204" pitchFamily="34" charset="0"/>
              </a:rPr>
              <a:t>1.0 mm</a:t>
            </a:r>
            <a:endParaRPr lang="en-GB" sz="900" dirty="0">
              <a:latin typeface="Arial" panose="020B0604020202020204" pitchFamily="34" charset="0"/>
              <a:cs typeface="Arial" panose="020B0604020202020204" pitchFamily="34" charset="0"/>
            </a:endParaRPr>
          </a:p>
        </p:txBody>
      </p:sp>
      <p:sp>
        <p:nvSpPr>
          <p:cNvPr id="50189" name="Textfeld 14"/>
          <p:cNvSpPr txBox="1">
            <a:spLocks noChangeArrowheads="1"/>
          </p:cNvSpPr>
          <p:nvPr/>
        </p:nvSpPr>
        <p:spPr bwMode="auto">
          <a:xfrm>
            <a:off x="278093" y="3148245"/>
            <a:ext cx="184709"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spcBef>
                <a:spcPct val="20000"/>
              </a:spcBef>
              <a:buFont typeface="Arial" charset="0"/>
              <a:buChar char="•"/>
              <a:defRPr sz="3200">
                <a:solidFill>
                  <a:schemeClr val="tx1"/>
                </a:solidFill>
                <a:latin typeface="Verdana" pitchFamily="34" charset="0"/>
                <a:ea typeface="Verdana" pitchFamily="34" charset="0"/>
                <a:cs typeface="Verdana" pitchFamily="34" charset="0"/>
              </a:defRPr>
            </a:lvl1pPr>
            <a:lvl2pPr marL="742950" indent="-285750" eaLnBrk="0" hangingPunct="0">
              <a:spcBef>
                <a:spcPct val="20000"/>
              </a:spcBef>
              <a:buFont typeface="Arial" charset="0"/>
              <a:buChar char="–"/>
              <a:defRPr sz="2800">
                <a:solidFill>
                  <a:schemeClr val="tx1"/>
                </a:solidFill>
                <a:latin typeface="Verdana" pitchFamily="34" charset="0"/>
                <a:ea typeface="Verdana" pitchFamily="34" charset="0"/>
                <a:cs typeface="Verdana" pitchFamily="34" charset="0"/>
              </a:defRPr>
            </a:lvl2pPr>
            <a:lvl3pPr marL="1143000" indent="-228600" eaLnBrk="0" hangingPunct="0">
              <a:spcBef>
                <a:spcPct val="20000"/>
              </a:spcBef>
              <a:buFont typeface="Arial" charset="0"/>
              <a:buChar char="•"/>
              <a:defRPr sz="2400">
                <a:solidFill>
                  <a:schemeClr val="tx1"/>
                </a:solidFill>
                <a:latin typeface="Verdana" pitchFamily="34" charset="0"/>
                <a:ea typeface="Verdana" pitchFamily="34" charset="0"/>
                <a:cs typeface="Verdana" pitchFamily="34" charset="0"/>
              </a:defRPr>
            </a:lvl3pPr>
            <a:lvl4pPr marL="1600200" indent="-228600" eaLnBrk="0" hangingPunct="0">
              <a:spcBef>
                <a:spcPct val="20000"/>
              </a:spcBef>
              <a:buFont typeface="Arial" charset="0"/>
              <a:buChar char="–"/>
              <a:defRPr sz="2000">
                <a:solidFill>
                  <a:schemeClr val="tx1"/>
                </a:solidFill>
                <a:latin typeface="Verdana" pitchFamily="34" charset="0"/>
                <a:ea typeface="Verdana" pitchFamily="34" charset="0"/>
                <a:cs typeface="Verdana" pitchFamily="34" charset="0"/>
              </a:defRPr>
            </a:lvl4pPr>
            <a:lvl5pPr marL="2057400" indent="-228600" eaLnBrk="0" hangingPunct="0">
              <a:spcBef>
                <a:spcPct val="20000"/>
              </a:spcBef>
              <a:buFont typeface="Arial" charset="0"/>
              <a:buChar char="»"/>
              <a:defRPr sz="2000">
                <a:solidFill>
                  <a:schemeClr val="tx1"/>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Verdana" pitchFamily="34" charset="0"/>
                <a:ea typeface="Verdana" pitchFamily="34" charset="0"/>
                <a:cs typeface="Verdana" pitchFamily="34" charset="0"/>
              </a:defRPr>
            </a:lvl9pPr>
          </a:lstStyle>
          <a:p>
            <a:pPr eaLnBrk="1" hangingPunct="1">
              <a:spcBef>
                <a:spcPct val="0"/>
              </a:spcBef>
              <a:buFontTx/>
              <a:buNone/>
            </a:pPr>
            <a:endParaRPr lang="en-US" altLang="en-US" sz="1800">
              <a:latin typeface="Arial" charset="0"/>
            </a:endParaRPr>
          </a:p>
        </p:txBody>
      </p:sp>
      <p:sp>
        <p:nvSpPr>
          <p:cNvPr id="49167" name="Textfeld 1"/>
          <p:cNvSpPr txBox="1">
            <a:spLocks noChangeArrowheads="1"/>
          </p:cNvSpPr>
          <p:nvPr/>
        </p:nvSpPr>
        <p:spPr bwMode="auto">
          <a:xfrm>
            <a:off x="89372" y="1193872"/>
            <a:ext cx="8947124" cy="430883"/>
          </a:xfrm>
          <a:prstGeom prst="rect">
            <a:avLst/>
          </a:prstGeom>
          <a:noFill/>
          <a:ln w="63500">
            <a:solidFill>
              <a:srgbClr val="FFC000"/>
            </a:solidFill>
          </a:ln>
        </p:spPr>
        <p:txBody>
          <a:bodyPr wrap="square" lIns="91435" tIns="45718" rIns="91435" bIns="45718">
            <a:spAutoFit/>
          </a:bodyPr>
          <a:lstStyle>
            <a:lvl1pPr eaLnBrk="0" hangingPunct="0">
              <a:spcBef>
                <a:spcPct val="20000"/>
              </a:spcBef>
              <a:buFont typeface="Arial" charset="0"/>
              <a:buChar char="•"/>
              <a:defRPr sz="3200">
                <a:solidFill>
                  <a:schemeClr val="tx1"/>
                </a:solidFill>
                <a:latin typeface="Verdana" pitchFamily="34" charset="0"/>
                <a:ea typeface="Verdana" pitchFamily="34" charset="0"/>
                <a:cs typeface="Verdana" pitchFamily="34" charset="0"/>
              </a:defRPr>
            </a:lvl1pPr>
            <a:lvl2pPr marL="742950" indent="-285750" eaLnBrk="0" hangingPunct="0">
              <a:spcBef>
                <a:spcPct val="20000"/>
              </a:spcBef>
              <a:buFont typeface="Arial" charset="0"/>
              <a:buChar char="–"/>
              <a:defRPr sz="2800">
                <a:solidFill>
                  <a:schemeClr val="tx1"/>
                </a:solidFill>
                <a:latin typeface="Verdana" pitchFamily="34" charset="0"/>
                <a:ea typeface="Verdana" pitchFamily="34" charset="0"/>
                <a:cs typeface="Verdana" pitchFamily="34" charset="0"/>
              </a:defRPr>
            </a:lvl2pPr>
            <a:lvl3pPr marL="1143000" indent="-228600" eaLnBrk="0" hangingPunct="0">
              <a:spcBef>
                <a:spcPct val="20000"/>
              </a:spcBef>
              <a:buFont typeface="Arial" charset="0"/>
              <a:buChar char="•"/>
              <a:defRPr sz="2400">
                <a:solidFill>
                  <a:schemeClr val="tx1"/>
                </a:solidFill>
                <a:latin typeface="Verdana" pitchFamily="34" charset="0"/>
                <a:ea typeface="Verdana" pitchFamily="34" charset="0"/>
                <a:cs typeface="Verdana" pitchFamily="34" charset="0"/>
              </a:defRPr>
            </a:lvl3pPr>
            <a:lvl4pPr marL="1600200" indent="-228600" eaLnBrk="0" hangingPunct="0">
              <a:spcBef>
                <a:spcPct val="20000"/>
              </a:spcBef>
              <a:buFont typeface="Arial" charset="0"/>
              <a:buChar char="–"/>
              <a:defRPr sz="2000">
                <a:solidFill>
                  <a:schemeClr val="tx1"/>
                </a:solidFill>
                <a:latin typeface="Verdana" pitchFamily="34" charset="0"/>
                <a:ea typeface="Verdana" pitchFamily="34" charset="0"/>
                <a:cs typeface="Verdana" pitchFamily="34" charset="0"/>
              </a:defRPr>
            </a:lvl4pPr>
            <a:lvl5pPr marL="2057400" indent="-228600" eaLnBrk="0" hangingPunct="0">
              <a:spcBef>
                <a:spcPct val="20000"/>
              </a:spcBef>
              <a:buFont typeface="Arial" charset="0"/>
              <a:buChar char="»"/>
              <a:defRPr sz="2000">
                <a:solidFill>
                  <a:schemeClr val="tx1"/>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Verdana" pitchFamily="34" charset="0"/>
                <a:ea typeface="Verdana" pitchFamily="34" charset="0"/>
                <a:cs typeface="Verdana" pitchFamily="34" charset="0"/>
              </a:defRPr>
            </a:lvl9pPr>
          </a:lstStyle>
          <a:p>
            <a:pPr algn="ctr" eaLnBrk="1" hangingPunct="1">
              <a:spcBef>
                <a:spcPct val="0"/>
              </a:spcBef>
              <a:buFontTx/>
              <a:buNone/>
            </a:pPr>
            <a:r>
              <a:rPr lang="en-US" altLang="en-US" sz="2200" b="1" dirty="0" smtClean="0">
                <a:solidFill>
                  <a:srgbClr val="0070C0"/>
                </a:solidFill>
                <a:latin typeface="Arial Narrow" panose="020B0606020202030204" pitchFamily="34" charset="0"/>
              </a:rPr>
              <a:t>R</a:t>
            </a:r>
            <a:r>
              <a:rPr lang="en-US" altLang="en-US" sz="2200" b="1" dirty="0" smtClean="0">
                <a:latin typeface="Arial Narrow" panose="020B0606020202030204" pitchFamily="34" charset="0"/>
              </a:rPr>
              <a:t>esonant </a:t>
            </a:r>
            <a:r>
              <a:rPr lang="en-US" altLang="en-US" sz="2200" b="1" dirty="0">
                <a:solidFill>
                  <a:srgbClr val="0070C0"/>
                </a:solidFill>
                <a:latin typeface="Arial Narrow" panose="020B0606020202030204" pitchFamily="34" charset="0"/>
              </a:rPr>
              <a:t>C</a:t>
            </a:r>
            <a:r>
              <a:rPr lang="en-US" altLang="en-US" sz="2200" b="1" dirty="0" smtClean="0">
                <a:latin typeface="Arial Narrow" panose="020B0606020202030204" pitchFamily="34" charset="0"/>
              </a:rPr>
              <a:t>oherent </a:t>
            </a:r>
            <a:r>
              <a:rPr lang="en-US" altLang="en-US" sz="2200" b="1" dirty="0" smtClean="0">
                <a:solidFill>
                  <a:srgbClr val="0070C0"/>
                </a:solidFill>
                <a:latin typeface="Arial Narrow" panose="020B0606020202030204" pitchFamily="34" charset="0"/>
              </a:rPr>
              <a:t>E</a:t>
            </a:r>
            <a:r>
              <a:rPr lang="en-US" altLang="en-US" sz="2200" b="1" dirty="0" smtClean="0">
                <a:latin typeface="Arial Narrow" panose="020B0606020202030204" pitchFamily="34" charset="0"/>
              </a:rPr>
              <a:t>xcitation </a:t>
            </a:r>
            <a:r>
              <a:rPr lang="en-US" altLang="en-US" sz="2200" b="1" dirty="0">
                <a:latin typeface="Arial Narrow" panose="020B0606020202030204" pitchFamily="34" charset="0"/>
              </a:rPr>
              <a:t>at relativistic </a:t>
            </a:r>
            <a:r>
              <a:rPr lang="en-US" altLang="en-US" sz="2200" b="1" dirty="0" smtClean="0">
                <a:latin typeface="Arial Narrow" panose="020B0606020202030204" pitchFamily="34" charset="0"/>
              </a:rPr>
              <a:t>energies (test@SIS18/ESR: 2014)</a:t>
            </a:r>
            <a:endParaRPr lang="en-US" altLang="en-US" sz="2200" b="1" dirty="0">
              <a:latin typeface="Arial Narrow" panose="020B0606020202030204" pitchFamily="34" charset="0"/>
            </a:endParaRPr>
          </a:p>
        </p:txBody>
      </p:sp>
      <p:sp>
        <p:nvSpPr>
          <p:cNvPr id="47122" name="Textfeld 1"/>
          <p:cNvSpPr txBox="1">
            <a:spLocks noChangeArrowheads="1"/>
          </p:cNvSpPr>
          <p:nvPr/>
        </p:nvSpPr>
        <p:spPr bwMode="auto">
          <a:xfrm>
            <a:off x="-47625" y="5649320"/>
            <a:ext cx="4228070"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spcBef>
                <a:spcPct val="20000"/>
              </a:spcBef>
              <a:buFont typeface="Arial" charset="0"/>
              <a:buChar char="•"/>
              <a:defRPr sz="3200">
                <a:solidFill>
                  <a:schemeClr val="tx1"/>
                </a:solidFill>
                <a:latin typeface="Verdana" pitchFamily="34" charset="0"/>
                <a:ea typeface="Verdana" pitchFamily="34" charset="0"/>
                <a:cs typeface="Verdana" pitchFamily="34" charset="0"/>
              </a:defRPr>
            </a:lvl1pPr>
            <a:lvl2pPr marL="742950" indent="-285750" eaLnBrk="0" hangingPunct="0">
              <a:spcBef>
                <a:spcPct val="20000"/>
              </a:spcBef>
              <a:buFont typeface="Arial" charset="0"/>
              <a:buChar char="–"/>
              <a:defRPr sz="2800">
                <a:solidFill>
                  <a:schemeClr val="tx1"/>
                </a:solidFill>
                <a:latin typeface="Verdana" pitchFamily="34" charset="0"/>
                <a:ea typeface="Verdana" pitchFamily="34" charset="0"/>
                <a:cs typeface="Verdana" pitchFamily="34" charset="0"/>
              </a:defRPr>
            </a:lvl2pPr>
            <a:lvl3pPr marL="1143000" indent="-228600" eaLnBrk="0" hangingPunct="0">
              <a:spcBef>
                <a:spcPct val="20000"/>
              </a:spcBef>
              <a:buFont typeface="Arial" charset="0"/>
              <a:buChar char="•"/>
              <a:defRPr sz="2400">
                <a:solidFill>
                  <a:schemeClr val="tx1"/>
                </a:solidFill>
                <a:latin typeface="Verdana" pitchFamily="34" charset="0"/>
                <a:ea typeface="Verdana" pitchFamily="34" charset="0"/>
                <a:cs typeface="Verdana" pitchFamily="34" charset="0"/>
              </a:defRPr>
            </a:lvl3pPr>
            <a:lvl4pPr marL="1600200" indent="-228600" eaLnBrk="0" hangingPunct="0">
              <a:spcBef>
                <a:spcPct val="20000"/>
              </a:spcBef>
              <a:buFont typeface="Arial" charset="0"/>
              <a:buChar char="–"/>
              <a:defRPr sz="2000">
                <a:solidFill>
                  <a:schemeClr val="tx1"/>
                </a:solidFill>
                <a:latin typeface="Verdana" pitchFamily="34" charset="0"/>
                <a:ea typeface="Verdana" pitchFamily="34" charset="0"/>
                <a:cs typeface="Verdana" pitchFamily="34" charset="0"/>
              </a:defRPr>
            </a:lvl4pPr>
            <a:lvl5pPr marL="2057400" indent="-228600" eaLnBrk="0" hangingPunct="0">
              <a:spcBef>
                <a:spcPct val="20000"/>
              </a:spcBef>
              <a:buFont typeface="Arial" charset="0"/>
              <a:buChar char="»"/>
              <a:defRPr sz="2000">
                <a:solidFill>
                  <a:schemeClr val="tx1"/>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Verdana" pitchFamily="34" charset="0"/>
                <a:ea typeface="Verdana" pitchFamily="34" charset="0"/>
                <a:cs typeface="Verdana" pitchFamily="34" charset="0"/>
              </a:defRPr>
            </a:lvl9pPr>
          </a:lstStyle>
          <a:p>
            <a:pPr eaLnBrk="1" hangingPunct="1">
              <a:spcBef>
                <a:spcPct val="0"/>
              </a:spcBef>
              <a:buNone/>
            </a:pPr>
            <a:r>
              <a:rPr lang="en-US" sz="1600" dirty="0">
                <a:solidFill>
                  <a:schemeClr val="bg1"/>
                </a:solidFill>
                <a:latin typeface="Arial" panose="020B0604020202020204" pitchFamily="34" charset="0"/>
                <a:cs typeface="Arial" panose="020B0604020202020204" pitchFamily="34" charset="0"/>
              </a:rPr>
              <a:t>Y. Nakano et al., PRA 86, 060501 (R) (2013</a:t>
            </a:r>
            <a:r>
              <a:rPr lang="en-US" sz="1800" dirty="0" smtClean="0">
                <a:solidFill>
                  <a:schemeClr val="bg1"/>
                </a:solidFill>
                <a:latin typeface="Arial" panose="020B0604020202020204" pitchFamily="34" charset="0"/>
                <a:cs typeface="Arial" panose="020B0604020202020204" pitchFamily="34" charset="0"/>
              </a:rPr>
              <a:t>)</a:t>
            </a:r>
            <a:endParaRPr lang="en-US" sz="1800" dirty="0">
              <a:solidFill>
                <a:schemeClr val="bg1"/>
              </a:solidFill>
              <a:latin typeface="Arial" panose="020B0604020202020204" pitchFamily="34" charset="0"/>
              <a:cs typeface="Arial" panose="020B0604020202020204" pitchFamily="34" charset="0"/>
            </a:endParaRPr>
          </a:p>
        </p:txBody>
      </p:sp>
      <p:sp>
        <p:nvSpPr>
          <p:cNvPr id="32" name="Textfeld 31"/>
          <p:cNvSpPr txBox="1"/>
          <p:nvPr/>
        </p:nvSpPr>
        <p:spPr>
          <a:xfrm>
            <a:off x="-5649" y="5690373"/>
            <a:ext cx="5017027" cy="369328"/>
          </a:xfrm>
          <a:prstGeom prst="rect">
            <a:avLst/>
          </a:prstGeom>
          <a:solidFill>
            <a:srgbClr val="FFFF00">
              <a:alpha val="50000"/>
            </a:srgbClr>
          </a:solidFill>
        </p:spPr>
        <p:txBody>
          <a:bodyPr wrap="square" lIns="91435" tIns="45718" rIns="91435" bIns="45718" rtlCol="0">
            <a:spAutoFit/>
          </a:bodyPr>
          <a:lstStyle/>
          <a:p>
            <a:r>
              <a:rPr lang="en-US" dirty="0" smtClean="0"/>
              <a:t>Only moderate beam intensities are required !</a:t>
            </a:r>
            <a:endParaRPr lang="en-US" dirty="0"/>
          </a:p>
        </p:txBody>
      </p:sp>
      <p:pic>
        <p:nvPicPr>
          <p:cNvPr id="47" name="Picture 1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9454" y="3810948"/>
            <a:ext cx="2738404" cy="164765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17" descr="channeling%20effect"/>
          <p:cNvPicPr>
            <a:picLocks noChangeAspect="1" noChangeArrowheads="1"/>
          </p:cNvPicPr>
          <p:nvPr/>
        </p:nvPicPr>
        <p:blipFill>
          <a:blip r:embed="rId5"/>
          <a:srcRect/>
          <a:stretch>
            <a:fillRect/>
          </a:stretch>
        </p:blipFill>
        <p:spPr bwMode="auto">
          <a:xfrm>
            <a:off x="448567" y="1858203"/>
            <a:ext cx="1315121" cy="1385888"/>
          </a:xfrm>
          <a:prstGeom prst="rect">
            <a:avLst/>
          </a:prstGeom>
          <a:solidFill>
            <a:schemeClr val="accent1">
              <a:lumMod val="60000"/>
              <a:lumOff val="40000"/>
            </a:schemeClr>
          </a:solidFill>
          <a:ln w="50800">
            <a:solidFill>
              <a:schemeClr val="bg2">
                <a:lumMod val="50000"/>
              </a:schemeClr>
            </a:solidFill>
            <a:miter lim="800000"/>
            <a:headEnd/>
            <a:tailEnd/>
          </a:ln>
        </p:spPr>
      </p:pic>
      <p:pic>
        <p:nvPicPr>
          <p:cNvPr id="52"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0194" y="1948164"/>
            <a:ext cx="2591806" cy="1104704"/>
          </a:xfrm>
          <a:prstGeom prst="rect">
            <a:avLst/>
          </a:prstGeom>
          <a:noFill/>
          <a:ln w="63500">
            <a:solidFill>
              <a:schemeClr val="bg2">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7" name="Grafik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59950" y="1842178"/>
            <a:ext cx="2360811" cy="1505215"/>
          </a:xfrm>
          <a:prstGeom prst="rect">
            <a:avLst/>
          </a:prstGeom>
        </p:spPr>
      </p:pic>
      <p:sp>
        <p:nvSpPr>
          <p:cNvPr id="8" name="Textfeld 7"/>
          <p:cNvSpPr txBox="1"/>
          <p:nvPr/>
        </p:nvSpPr>
        <p:spPr>
          <a:xfrm>
            <a:off x="7730363" y="1992793"/>
            <a:ext cx="946093" cy="584775"/>
          </a:xfrm>
          <a:prstGeom prst="rect">
            <a:avLst/>
          </a:prstGeom>
          <a:noFill/>
        </p:spPr>
        <p:txBody>
          <a:bodyPr wrap="none" rtlCol="0">
            <a:spAutoFit/>
          </a:bodyPr>
          <a:lstStyle/>
          <a:p>
            <a:r>
              <a:rPr lang="en-US" sz="3200" dirty="0" smtClean="0">
                <a:latin typeface="Arial" panose="020B0604020202020204" pitchFamily="34" charset="0"/>
                <a:cs typeface="Arial" panose="020B0604020202020204" pitchFamily="34" charset="0"/>
              </a:rPr>
              <a:t>U</a:t>
            </a:r>
            <a:r>
              <a:rPr lang="en-US" sz="3200" baseline="30000" dirty="0" smtClean="0">
                <a:latin typeface="Arial" panose="020B0604020202020204" pitchFamily="34" charset="0"/>
                <a:cs typeface="Arial" panose="020B0604020202020204" pitchFamily="34" charset="0"/>
              </a:rPr>
              <a:t>89+</a:t>
            </a:r>
            <a:endParaRPr lang="en-US" sz="3200" baseline="30000" dirty="0">
              <a:latin typeface="Arial" panose="020B0604020202020204" pitchFamily="34" charset="0"/>
              <a:cs typeface="Arial" panose="020B0604020202020204" pitchFamily="34" charset="0"/>
            </a:endParaRPr>
          </a:p>
        </p:txBody>
      </p:sp>
      <p:sp>
        <p:nvSpPr>
          <p:cNvPr id="9" name="Abgerundetes Rechteck 8"/>
          <p:cNvSpPr/>
          <p:nvPr/>
        </p:nvSpPr>
        <p:spPr bwMode="auto">
          <a:xfrm>
            <a:off x="5217715" y="1850760"/>
            <a:ext cx="3430959" cy="1496633"/>
          </a:xfrm>
          <a:prstGeom prst="roundRect">
            <a:avLst/>
          </a:prstGeom>
          <a:noFill/>
          <a:ln w="63500">
            <a:solidFill>
              <a:srgbClr val="FFC000"/>
            </a:solidFill>
          </a:ln>
          <a:effectLst/>
          <a:extLst/>
        </p:spPr>
        <p:txBody>
          <a:bodyPr wrap="none"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ysClr val="windowText" lastClr="000000"/>
              </a:solidFill>
              <a:effectLst/>
              <a:uLnTx/>
              <a:uFillTx/>
            </a:endParaRPr>
          </a:p>
        </p:txBody>
      </p:sp>
      <p:graphicFrame>
        <p:nvGraphicFramePr>
          <p:cNvPr id="10" name="Objekt 9"/>
          <p:cNvGraphicFramePr>
            <a:graphicFrameLocks noChangeAspect="1"/>
          </p:cNvGraphicFramePr>
          <p:nvPr>
            <p:extLst>
              <p:ext uri="{D42A27DB-BD31-4B8C-83A1-F6EECF244321}">
                <p14:modId xmlns:p14="http://schemas.microsoft.com/office/powerpoint/2010/main" val="4025915392"/>
              </p:ext>
            </p:extLst>
          </p:nvPr>
        </p:nvGraphicFramePr>
        <p:xfrm>
          <a:off x="3176588" y="4159483"/>
          <a:ext cx="1419225" cy="1082675"/>
        </p:xfrm>
        <a:graphic>
          <a:graphicData uri="http://schemas.openxmlformats.org/presentationml/2006/ole">
            <mc:AlternateContent xmlns:mc="http://schemas.openxmlformats.org/markup-compatibility/2006">
              <mc:Choice xmlns:v="urn:schemas-microsoft-com:vml" Requires="v">
                <p:oleObj spid="_x0000_s1157" name="Formel" r:id="rId8" imgW="660240" imgH="393480" progId="Equation.3">
                  <p:embed/>
                </p:oleObj>
              </mc:Choice>
              <mc:Fallback>
                <p:oleObj name="Formel" r:id="rId8" imgW="660240" imgH="393480" progId="Equation.3">
                  <p:embed/>
                  <p:pic>
                    <p:nvPicPr>
                      <p:cNvPr id="0" name=""/>
                      <p:cNvPicPr>
                        <a:picLocks noChangeAspect="1" noChangeArrowheads="1"/>
                      </p:cNvPicPr>
                      <p:nvPr/>
                    </p:nvPicPr>
                    <p:blipFill>
                      <a:blip r:embed="rId9"/>
                      <a:srcRect/>
                      <a:stretch>
                        <a:fillRect/>
                      </a:stretch>
                    </p:blipFill>
                    <p:spPr bwMode="auto">
                      <a:xfrm>
                        <a:off x="3176588" y="4159483"/>
                        <a:ext cx="1419225" cy="1082675"/>
                      </a:xfrm>
                      <a:prstGeom prst="rect">
                        <a:avLst/>
                      </a:prstGeom>
                      <a:noFill/>
                      <a:ln>
                        <a:noFill/>
                      </a:ln>
                    </p:spPr>
                  </p:pic>
                </p:oleObj>
              </mc:Fallback>
            </mc:AlternateContent>
          </a:graphicData>
        </a:graphic>
      </p:graphicFrame>
      <p:sp>
        <p:nvSpPr>
          <p:cNvPr id="19" name="Abgerundetes Rechteck 18"/>
          <p:cNvSpPr/>
          <p:nvPr/>
        </p:nvSpPr>
        <p:spPr bwMode="auto">
          <a:xfrm>
            <a:off x="194228" y="1786195"/>
            <a:ext cx="4593796" cy="1598821"/>
          </a:xfrm>
          <a:prstGeom prst="roundRect">
            <a:avLst/>
          </a:prstGeom>
          <a:noFill/>
          <a:ln w="63500">
            <a:solidFill>
              <a:srgbClr val="FFC000"/>
            </a:solidFill>
          </a:ln>
          <a:effectLst/>
          <a:extLst/>
        </p:spPr>
        <p:txBody>
          <a:bodyPr wrap="none"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 name="Textfeld 2"/>
          <p:cNvSpPr txBox="1"/>
          <p:nvPr/>
        </p:nvSpPr>
        <p:spPr>
          <a:xfrm>
            <a:off x="2231844" y="3073047"/>
            <a:ext cx="1552028" cy="369332"/>
          </a:xfrm>
          <a:prstGeom prst="rect">
            <a:avLst/>
          </a:prstGeom>
          <a:noFill/>
        </p:spPr>
        <p:txBody>
          <a:bodyPr wrap="none" rtlCol="0">
            <a:spAutoFit/>
          </a:bodyPr>
          <a:lstStyle/>
          <a:p>
            <a:r>
              <a:rPr lang="en-US" b="1" dirty="0" smtClean="0">
                <a:latin typeface="Arial Narrow" panose="020B0606020202030204" pitchFamily="34" charset="0"/>
              </a:rPr>
              <a:t>Ion Channeling</a:t>
            </a:r>
            <a:endParaRPr lang="en-US" b="1" dirty="0">
              <a:latin typeface="Arial Narrow" panose="020B0606020202030204" pitchFamily="34" charset="0"/>
            </a:endParaRPr>
          </a:p>
        </p:txBody>
      </p:sp>
      <p:sp>
        <p:nvSpPr>
          <p:cNvPr id="2" name="Rechteck 1"/>
          <p:cNvSpPr/>
          <p:nvPr/>
        </p:nvSpPr>
        <p:spPr>
          <a:xfrm>
            <a:off x="7343019" y="3846319"/>
            <a:ext cx="1732111" cy="738664"/>
          </a:xfrm>
          <a:prstGeom prst="rect">
            <a:avLst/>
          </a:prstGeom>
          <a:solidFill>
            <a:schemeClr val="bg1"/>
          </a:solidFill>
        </p:spPr>
        <p:txBody>
          <a:bodyPr wrap="square">
            <a:spAutoFit/>
          </a:bodyPr>
          <a:lstStyle/>
          <a:p>
            <a:r>
              <a:rPr lang="en-GB" sz="1400" dirty="0">
                <a:solidFill>
                  <a:srgbClr val="4E31F9"/>
                </a:solidFill>
                <a:latin typeface="Arial" panose="020B0604020202020204" pitchFamily="34" charset="0"/>
                <a:cs typeface="Arial" panose="020B0604020202020204" pitchFamily="34" charset="0"/>
              </a:rPr>
              <a:t>FWHM = </a:t>
            </a:r>
            <a:r>
              <a:rPr lang="en-GB" sz="1400" dirty="0" smtClean="0">
                <a:solidFill>
                  <a:srgbClr val="4E31F9"/>
                </a:solidFill>
                <a:latin typeface="Arial" panose="020B0604020202020204" pitchFamily="34" charset="0"/>
                <a:cs typeface="Arial" panose="020B0604020202020204" pitchFamily="34" charset="0"/>
              </a:rPr>
              <a:t>4.4 eV</a:t>
            </a:r>
            <a:endParaRPr lang="en-GB" sz="1400" dirty="0">
              <a:solidFill>
                <a:srgbClr val="4E31F9"/>
              </a:solidFill>
              <a:latin typeface="Arial" panose="020B0604020202020204" pitchFamily="34" charset="0"/>
              <a:cs typeface="Arial" panose="020B0604020202020204" pitchFamily="34" charset="0"/>
            </a:endParaRPr>
          </a:p>
          <a:p>
            <a:r>
              <a:rPr lang="en-GB" sz="1400" dirty="0">
                <a:solidFill>
                  <a:srgbClr val="CC0099"/>
                </a:solidFill>
                <a:latin typeface="Arial" panose="020B0604020202020204" pitchFamily="34" charset="0"/>
                <a:cs typeface="Arial" panose="020B0604020202020204" pitchFamily="34" charset="0"/>
              </a:rPr>
              <a:t>FWHM = </a:t>
            </a:r>
            <a:r>
              <a:rPr lang="en-GB" sz="1400" dirty="0" smtClean="0">
                <a:solidFill>
                  <a:srgbClr val="CC0099"/>
                </a:solidFill>
                <a:latin typeface="Arial" panose="020B0604020202020204" pitchFamily="34" charset="0"/>
                <a:cs typeface="Arial" panose="020B0604020202020204" pitchFamily="34" charset="0"/>
              </a:rPr>
              <a:t>1.6 </a:t>
            </a:r>
            <a:r>
              <a:rPr lang="en-GB" sz="1400" dirty="0">
                <a:solidFill>
                  <a:srgbClr val="CC0099"/>
                </a:solidFill>
                <a:latin typeface="Arial" panose="020B0604020202020204" pitchFamily="34" charset="0"/>
                <a:cs typeface="Arial" panose="020B0604020202020204" pitchFamily="34" charset="0"/>
              </a:rPr>
              <a:t>eV</a:t>
            </a:r>
          </a:p>
          <a:p>
            <a:r>
              <a:rPr lang="en-GB" sz="1400" dirty="0">
                <a:latin typeface="Arial" panose="020B0604020202020204" pitchFamily="34" charset="0"/>
                <a:cs typeface="Arial" panose="020B0604020202020204" pitchFamily="34" charset="0"/>
              </a:rPr>
              <a:t>FWHM = </a:t>
            </a:r>
            <a:r>
              <a:rPr lang="en-GB" sz="1400" dirty="0" smtClean="0">
                <a:latin typeface="Arial" panose="020B0604020202020204" pitchFamily="34" charset="0"/>
                <a:cs typeface="Arial" panose="020B0604020202020204" pitchFamily="34" charset="0"/>
              </a:rPr>
              <a:t>1.3 </a:t>
            </a:r>
            <a:r>
              <a:rPr lang="en-GB" sz="1400" dirty="0">
                <a:latin typeface="Arial" panose="020B0604020202020204" pitchFamily="34" charset="0"/>
                <a:cs typeface="Arial" panose="020B0604020202020204" pitchFamily="34" charset="0"/>
              </a:rPr>
              <a:t>eV</a:t>
            </a:r>
          </a:p>
        </p:txBody>
      </p:sp>
      <p:sp>
        <p:nvSpPr>
          <p:cNvPr id="21" name="Title 1"/>
          <p:cNvSpPr>
            <a:spLocks noGrp="1"/>
          </p:cNvSpPr>
          <p:nvPr>
            <p:ph type="title"/>
          </p:nvPr>
        </p:nvSpPr>
        <p:spPr>
          <a:xfrm>
            <a:off x="0" y="-173"/>
            <a:ext cx="8605837" cy="1081720"/>
          </a:xfrm>
        </p:spPr>
        <p:txBody>
          <a:bodyPr>
            <a:normAutofit/>
          </a:bodyPr>
          <a:lstStyle/>
          <a:p>
            <a:r>
              <a:rPr lang="en-US" sz="2800" dirty="0" smtClean="0"/>
              <a:t>APPA Science at Day-1</a:t>
            </a:r>
            <a:br>
              <a:rPr lang="en-US" sz="2800" dirty="0" smtClean="0"/>
            </a:br>
            <a:r>
              <a:rPr lang="en-US" sz="2800" dirty="0" smtClean="0"/>
              <a:t>one example</a:t>
            </a:r>
            <a:endParaRPr lang="en-US" sz="2800" dirty="0"/>
          </a:p>
        </p:txBody>
      </p:sp>
      <p:sp>
        <p:nvSpPr>
          <p:cNvPr id="22" name="Textfeld 21"/>
          <p:cNvSpPr txBox="1"/>
          <p:nvPr/>
        </p:nvSpPr>
        <p:spPr>
          <a:xfrm>
            <a:off x="5741170" y="6007272"/>
            <a:ext cx="3288657" cy="276999"/>
          </a:xfrm>
          <a:prstGeom prst="rect">
            <a:avLst/>
          </a:prstGeom>
          <a:solidFill>
            <a:schemeClr val="bg1"/>
          </a:solidFill>
        </p:spPr>
        <p:txBody>
          <a:bodyPr wrap="none" rtlCol="0">
            <a:spAutoFit/>
          </a:bodyPr>
          <a:lstStyle/>
          <a:p>
            <a:r>
              <a:rPr lang="en-US" sz="1200" dirty="0">
                <a:latin typeface="Arial" panose="020B0604020202020204" pitchFamily="34" charset="0"/>
                <a:cs typeface="Arial" panose="020B0604020202020204" pitchFamily="34" charset="0"/>
              </a:rPr>
              <a:t>Y. </a:t>
            </a:r>
            <a:r>
              <a:rPr lang="en-US" sz="1200" dirty="0" smtClean="0">
                <a:latin typeface="Arial" panose="020B0604020202020204" pitchFamily="34" charset="0"/>
                <a:cs typeface="Arial" panose="020B0604020202020204" pitchFamily="34" charset="0"/>
              </a:rPr>
              <a:t>Nakano et al., PRA 87, 060501 (R) (2013)</a:t>
            </a:r>
            <a:endParaRPr lang="en-US" sz="1200" dirty="0">
              <a:latin typeface="Arial" panose="020B0604020202020204" pitchFamily="34" charset="0"/>
              <a:cs typeface="Arial" panose="020B0604020202020204" pitchFamily="34" charset="0"/>
            </a:endParaRPr>
          </a:p>
        </p:txBody>
      </p:sp>
      <p:sp>
        <p:nvSpPr>
          <p:cNvPr id="47125" name="Text Box 25"/>
          <p:cNvSpPr txBox="1">
            <a:spLocks noChangeArrowheads="1"/>
          </p:cNvSpPr>
          <p:nvPr/>
        </p:nvSpPr>
        <p:spPr bwMode="auto">
          <a:xfrm>
            <a:off x="-89111" y="6250418"/>
            <a:ext cx="9269624" cy="461661"/>
          </a:xfrm>
          <a:prstGeom prst="rect">
            <a:avLst/>
          </a:prstGeom>
          <a:solidFill>
            <a:srgbClr val="FFFF00">
              <a:alpha val="50000"/>
            </a:srgbClr>
          </a:solidFill>
          <a:ln>
            <a:noFill/>
          </a:ln>
        </p:spPr>
        <p:txBody>
          <a:bodyPr wrap="square" lIns="91435" tIns="45718" rIns="91435" bIns="45718">
            <a:spAutoFit/>
          </a:bodyPr>
          <a:lstStyle>
            <a:lvl1pPr eaLnBrk="0" hangingPunct="0">
              <a:spcBef>
                <a:spcPct val="20000"/>
              </a:spcBef>
              <a:buFont typeface="Arial" charset="0"/>
              <a:buChar char="•"/>
              <a:defRPr sz="3200">
                <a:solidFill>
                  <a:schemeClr val="tx1"/>
                </a:solidFill>
                <a:latin typeface="Verdana" pitchFamily="34" charset="0"/>
                <a:ea typeface="Verdana" pitchFamily="34" charset="0"/>
                <a:cs typeface="Verdana" pitchFamily="34" charset="0"/>
              </a:defRPr>
            </a:lvl1pPr>
            <a:lvl2pPr marL="742950" indent="-285750" eaLnBrk="0" hangingPunct="0">
              <a:spcBef>
                <a:spcPct val="20000"/>
              </a:spcBef>
              <a:buFont typeface="Arial" charset="0"/>
              <a:buChar char="–"/>
              <a:defRPr sz="2800">
                <a:solidFill>
                  <a:schemeClr val="tx1"/>
                </a:solidFill>
                <a:latin typeface="Verdana" pitchFamily="34" charset="0"/>
                <a:ea typeface="Verdana" pitchFamily="34" charset="0"/>
                <a:cs typeface="Verdana" pitchFamily="34" charset="0"/>
              </a:defRPr>
            </a:lvl2pPr>
            <a:lvl3pPr marL="1143000" indent="-228600" eaLnBrk="0" hangingPunct="0">
              <a:spcBef>
                <a:spcPct val="20000"/>
              </a:spcBef>
              <a:buFont typeface="Arial" charset="0"/>
              <a:buChar char="•"/>
              <a:defRPr sz="2400">
                <a:solidFill>
                  <a:schemeClr val="tx1"/>
                </a:solidFill>
                <a:latin typeface="Verdana" pitchFamily="34" charset="0"/>
                <a:ea typeface="Verdana" pitchFamily="34" charset="0"/>
                <a:cs typeface="Verdana" pitchFamily="34" charset="0"/>
              </a:defRPr>
            </a:lvl3pPr>
            <a:lvl4pPr marL="1600200" indent="-228600" eaLnBrk="0" hangingPunct="0">
              <a:spcBef>
                <a:spcPct val="20000"/>
              </a:spcBef>
              <a:buFont typeface="Arial" charset="0"/>
              <a:buChar char="–"/>
              <a:defRPr sz="2000">
                <a:solidFill>
                  <a:schemeClr val="tx1"/>
                </a:solidFill>
                <a:latin typeface="Verdana" pitchFamily="34" charset="0"/>
                <a:ea typeface="Verdana" pitchFamily="34" charset="0"/>
                <a:cs typeface="Verdana" pitchFamily="34" charset="0"/>
              </a:defRPr>
            </a:lvl4pPr>
            <a:lvl5pPr marL="2057400" indent="-228600" eaLnBrk="0" hangingPunct="0">
              <a:spcBef>
                <a:spcPct val="20000"/>
              </a:spcBef>
              <a:buFont typeface="Arial" charset="0"/>
              <a:buChar char="»"/>
              <a:defRPr sz="2000">
                <a:solidFill>
                  <a:schemeClr val="tx1"/>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Verdana" pitchFamily="34" charset="0"/>
                <a:ea typeface="Verdana" pitchFamily="34" charset="0"/>
                <a:cs typeface="Verdana" pitchFamily="34" charset="0"/>
              </a:defRPr>
            </a:lvl9pPr>
          </a:lstStyle>
          <a:p>
            <a:pPr algn="ctr" eaLnBrk="1" hangingPunct="1">
              <a:spcBef>
                <a:spcPct val="50000"/>
              </a:spcBef>
              <a:buFontTx/>
              <a:buNone/>
            </a:pPr>
            <a:r>
              <a:rPr lang="de-DE" altLang="en-US" sz="2400" b="1" dirty="0">
                <a:solidFill>
                  <a:srgbClr val="000000"/>
                </a:solidFill>
                <a:latin typeface="Arial Narrow" panose="020B0606020202030204" pitchFamily="34" charset="0"/>
              </a:rPr>
              <a:t>FAIR SIS100</a:t>
            </a:r>
            <a:r>
              <a:rPr lang="de-DE" altLang="en-US" sz="2400" b="1" dirty="0" smtClean="0">
                <a:solidFill>
                  <a:srgbClr val="000000"/>
                </a:solidFill>
                <a:latin typeface="Arial Narrow" panose="020B0606020202030204" pitchFamily="34" charset="0"/>
              </a:rPr>
              <a:t>: </a:t>
            </a:r>
            <a:r>
              <a:rPr lang="de-DE" altLang="en-US" sz="2400" b="1" dirty="0" err="1" smtClean="0">
                <a:solidFill>
                  <a:srgbClr val="000000"/>
                </a:solidFill>
                <a:latin typeface="Arial Narrow" panose="020B0606020202030204" pitchFamily="34" charset="0"/>
              </a:rPr>
              <a:t>Excitation</a:t>
            </a:r>
            <a:r>
              <a:rPr lang="de-DE" altLang="en-US" sz="2400" b="1" dirty="0" smtClean="0">
                <a:solidFill>
                  <a:srgbClr val="000000"/>
                </a:solidFill>
                <a:latin typeface="Arial Narrow" panose="020B0606020202030204" pitchFamily="34" charset="0"/>
              </a:rPr>
              <a:t> </a:t>
            </a:r>
            <a:r>
              <a:rPr lang="de-DE" altLang="en-US" sz="2400" b="1" dirty="0">
                <a:solidFill>
                  <a:srgbClr val="000000"/>
                </a:solidFill>
                <a:latin typeface="Arial Narrow" panose="020B0606020202030204" pitchFamily="34" charset="0"/>
              </a:rPr>
              <a:t>of 1s-2p in U</a:t>
            </a:r>
            <a:r>
              <a:rPr lang="de-DE" altLang="en-US" sz="2400" b="1" baseline="30000" dirty="0">
                <a:solidFill>
                  <a:srgbClr val="000000"/>
                </a:solidFill>
                <a:latin typeface="Arial Narrow" panose="020B0606020202030204" pitchFamily="34" charset="0"/>
              </a:rPr>
              <a:t>91+</a:t>
            </a:r>
            <a:r>
              <a:rPr lang="de-DE" altLang="en-US" sz="2400" b="1" dirty="0">
                <a:solidFill>
                  <a:srgbClr val="000000"/>
                </a:solidFill>
                <a:latin typeface="Arial Narrow" panose="020B0606020202030204" pitchFamily="34" charset="0"/>
              </a:rPr>
              <a:t> </a:t>
            </a:r>
            <a:r>
              <a:rPr lang="de-DE" altLang="en-US" sz="2400" b="1" dirty="0" smtClean="0">
                <a:solidFill>
                  <a:srgbClr val="000000"/>
                </a:solidFill>
                <a:latin typeface="Arial Narrow" panose="020B0606020202030204" pitchFamily="34" charset="0"/>
              </a:rPr>
              <a:t>via RCE </a:t>
            </a:r>
            <a:r>
              <a:rPr lang="de-DE" altLang="en-US" sz="2400" b="1" dirty="0" err="1" smtClean="0">
                <a:solidFill>
                  <a:srgbClr val="000000"/>
                </a:solidFill>
                <a:latin typeface="Arial Narrow" panose="020B0606020202030204" pitchFamily="34" charset="0"/>
              </a:rPr>
              <a:t>possible</a:t>
            </a:r>
            <a:r>
              <a:rPr lang="de-DE" altLang="en-US" sz="2400" b="1" dirty="0" smtClean="0">
                <a:solidFill>
                  <a:srgbClr val="000000"/>
                </a:solidFill>
                <a:latin typeface="Arial Narrow" panose="020B0606020202030204" pitchFamily="34" charset="0"/>
              </a:rPr>
              <a:t> for </a:t>
            </a:r>
            <a:r>
              <a:rPr lang="de-DE" altLang="en-US" sz="2400" b="1" dirty="0" err="1" smtClean="0">
                <a:solidFill>
                  <a:srgbClr val="000000"/>
                </a:solidFill>
                <a:latin typeface="Arial Narrow" panose="020B0606020202030204" pitchFamily="34" charset="0"/>
              </a:rPr>
              <a:t>the</a:t>
            </a:r>
            <a:r>
              <a:rPr lang="de-DE" altLang="en-US" sz="2400" b="1" dirty="0" smtClean="0">
                <a:solidFill>
                  <a:srgbClr val="000000"/>
                </a:solidFill>
                <a:latin typeface="Arial Narrow" panose="020B0606020202030204" pitchFamily="34" charset="0"/>
              </a:rPr>
              <a:t> </a:t>
            </a:r>
            <a:r>
              <a:rPr lang="de-DE" altLang="en-US" sz="2400" b="1" dirty="0" err="1">
                <a:solidFill>
                  <a:srgbClr val="000000"/>
                </a:solidFill>
                <a:latin typeface="Arial Narrow" panose="020B0606020202030204" pitchFamily="34" charset="0"/>
              </a:rPr>
              <a:t>first</a:t>
            </a:r>
            <a:r>
              <a:rPr lang="de-DE" altLang="en-US" sz="2400" b="1" dirty="0">
                <a:solidFill>
                  <a:srgbClr val="000000"/>
                </a:solidFill>
                <a:latin typeface="Arial Narrow" panose="020B0606020202030204" pitchFamily="34" charset="0"/>
              </a:rPr>
              <a:t> </a:t>
            </a:r>
            <a:r>
              <a:rPr lang="de-DE" altLang="en-US" sz="2400" b="1" dirty="0" smtClean="0">
                <a:solidFill>
                  <a:srgbClr val="000000"/>
                </a:solidFill>
                <a:latin typeface="Arial Narrow" panose="020B0606020202030204" pitchFamily="34" charset="0"/>
              </a:rPr>
              <a:t>time.</a:t>
            </a:r>
            <a:endParaRPr lang="de-DE" altLang="en-US" sz="2400" b="1" dirty="0">
              <a:solidFill>
                <a:srgbClr val="000000"/>
              </a:solidFill>
              <a:latin typeface="Arial Narrow" panose="020B0606020202030204" pitchFamily="34" charset="0"/>
            </a:endParaRPr>
          </a:p>
        </p:txBody>
      </p:sp>
    </p:spTree>
    <p:extLst>
      <p:ext uri="{BB962C8B-B14F-4D97-AF65-F5344CB8AC3E}">
        <p14:creationId xmlns:p14="http://schemas.microsoft.com/office/powerpoint/2010/main" val="13891334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965"/>
          <a:stretch/>
        </p:blipFill>
        <p:spPr bwMode="auto">
          <a:xfrm>
            <a:off x="1" y="1371599"/>
            <a:ext cx="9144000" cy="5486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feld 3"/>
          <p:cNvSpPr txBox="1"/>
          <p:nvPr/>
        </p:nvSpPr>
        <p:spPr>
          <a:xfrm>
            <a:off x="6387291" y="6175798"/>
            <a:ext cx="2880320" cy="400110"/>
          </a:xfrm>
          <a:prstGeom prst="rect">
            <a:avLst/>
          </a:prstGeom>
          <a:noFill/>
        </p:spPr>
        <p:txBody>
          <a:bodyPr wrap="square" rtlCol="0">
            <a:spAutoFit/>
          </a:bodyPr>
          <a:lstStyle/>
          <a:p>
            <a:r>
              <a:rPr lang="de-DE" sz="2000" dirty="0" err="1" smtClean="0">
                <a:solidFill>
                  <a:schemeClr val="bg1"/>
                </a:solidFill>
              </a:rPr>
              <a:t>Commissioning</a:t>
            </a:r>
            <a:r>
              <a:rPr lang="de-DE" sz="2000" dirty="0" smtClean="0">
                <a:solidFill>
                  <a:schemeClr val="bg1"/>
                </a:solidFill>
              </a:rPr>
              <a:t> 2016 </a:t>
            </a:r>
          </a:p>
        </p:txBody>
      </p:sp>
      <p:sp>
        <p:nvSpPr>
          <p:cNvPr id="6" name="Textfeld 5"/>
          <p:cNvSpPr txBox="1"/>
          <p:nvPr/>
        </p:nvSpPr>
        <p:spPr>
          <a:xfrm>
            <a:off x="123611" y="6175798"/>
            <a:ext cx="3960440" cy="400110"/>
          </a:xfrm>
          <a:prstGeom prst="rect">
            <a:avLst/>
          </a:prstGeom>
          <a:noFill/>
        </p:spPr>
        <p:txBody>
          <a:bodyPr wrap="square" rtlCol="0">
            <a:spAutoFit/>
          </a:bodyPr>
          <a:lstStyle/>
          <a:p>
            <a:r>
              <a:rPr lang="de-DE" sz="2000" dirty="0" smtClean="0">
                <a:solidFill>
                  <a:schemeClr val="bg1"/>
                </a:solidFill>
              </a:rPr>
              <a:t>Ion </a:t>
            </a:r>
            <a:r>
              <a:rPr lang="de-DE" sz="2000" dirty="0" err="1" smtClean="0">
                <a:solidFill>
                  <a:schemeClr val="bg1"/>
                </a:solidFill>
              </a:rPr>
              <a:t>sources</a:t>
            </a:r>
            <a:r>
              <a:rPr lang="de-DE" sz="2000" dirty="0" smtClean="0">
                <a:solidFill>
                  <a:schemeClr val="bg1"/>
                </a:solidFill>
              </a:rPr>
              <a:t> </a:t>
            </a:r>
            <a:r>
              <a:rPr lang="de-DE" sz="2000" dirty="0" err="1" smtClean="0">
                <a:solidFill>
                  <a:schemeClr val="bg1"/>
                </a:solidFill>
              </a:rPr>
              <a:t>already</a:t>
            </a:r>
            <a:r>
              <a:rPr lang="de-DE" sz="2000" dirty="0" smtClean="0">
                <a:solidFill>
                  <a:schemeClr val="bg1"/>
                </a:solidFill>
              </a:rPr>
              <a:t> in </a:t>
            </a:r>
            <a:r>
              <a:rPr lang="de-DE" sz="2000" dirty="0" err="1" smtClean="0">
                <a:solidFill>
                  <a:schemeClr val="bg1"/>
                </a:solidFill>
              </a:rPr>
              <a:t>operation</a:t>
            </a:r>
            <a:r>
              <a:rPr lang="de-DE" sz="2000" dirty="0" smtClean="0">
                <a:solidFill>
                  <a:schemeClr val="bg1"/>
                </a:solidFill>
              </a:rPr>
              <a:t>.</a:t>
            </a:r>
            <a:endParaRPr lang="en-US" sz="2000" dirty="0">
              <a:solidFill>
                <a:schemeClr val="bg1"/>
              </a:solidFill>
            </a:endParaRPr>
          </a:p>
        </p:txBody>
      </p:sp>
      <p:sp>
        <p:nvSpPr>
          <p:cNvPr id="16" name="Textfeld 15"/>
          <p:cNvSpPr txBox="1"/>
          <p:nvPr/>
        </p:nvSpPr>
        <p:spPr>
          <a:xfrm>
            <a:off x="6641672" y="4114799"/>
            <a:ext cx="1882310" cy="2031325"/>
          </a:xfrm>
          <a:prstGeom prst="rect">
            <a:avLst/>
          </a:prstGeom>
          <a:solidFill>
            <a:srgbClr val="FFC000"/>
          </a:solidFill>
        </p:spPr>
        <p:txBody>
          <a:bodyPr wrap="none" rtlCol="0">
            <a:spAutoFit/>
          </a:bodyPr>
          <a:lstStyle/>
          <a:p>
            <a:r>
              <a:rPr lang="de-DE" b="1" dirty="0" err="1" smtClean="0"/>
              <a:t>Collaboration</a:t>
            </a:r>
            <a:endParaRPr lang="de-DE" b="1" dirty="0" smtClean="0"/>
          </a:p>
          <a:p>
            <a:r>
              <a:rPr lang="de-DE" dirty="0" smtClean="0"/>
              <a:t>AP/GSI-Darmstadt</a:t>
            </a:r>
          </a:p>
          <a:p>
            <a:r>
              <a:rPr lang="de-DE" dirty="0" smtClean="0"/>
              <a:t>HI-Jena</a:t>
            </a:r>
          </a:p>
          <a:p>
            <a:r>
              <a:rPr lang="de-DE" dirty="0" smtClean="0"/>
              <a:t>KVI Groningen</a:t>
            </a:r>
          </a:p>
          <a:p>
            <a:r>
              <a:rPr lang="de-DE" dirty="0" smtClean="0"/>
              <a:t>Univ. </a:t>
            </a:r>
            <a:r>
              <a:rPr lang="de-DE" dirty="0" err="1" smtClean="0"/>
              <a:t>Cracow</a:t>
            </a:r>
            <a:endParaRPr lang="de-DE" dirty="0" smtClean="0"/>
          </a:p>
          <a:p>
            <a:r>
              <a:rPr lang="de-DE" dirty="0" smtClean="0"/>
              <a:t>Univ. Jena</a:t>
            </a:r>
          </a:p>
          <a:p>
            <a:r>
              <a:rPr lang="de-DE" dirty="0" smtClean="0"/>
              <a:t>Univ</a:t>
            </a:r>
            <a:r>
              <a:rPr lang="de-DE" dirty="0"/>
              <a:t>. </a:t>
            </a:r>
            <a:r>
              <a:rPr lang="de-DE" dirty="0" smtClean="0"/>
              <a:t>Stockholm</a:t>
            </a:r>
            <a:endParaRPr lang="de-DE" dirty="0"/>
          </a:p>
        </p:txBody>
      </p:sp>
      <p:pic>
        <p:nvPicPr>
          <p:cNvPr id="17" name="Grafik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1371599"/>
            <a:ext cx="2986753" cy="439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feld 4"/>
          <p:cNvSpPr txBox="1">
            <a:spLocks noChangeArrowheads="1"/>
          </p:cNvSpPr>
          <p:nvPr/>
        </p:nvSpPr>
        <p:spPr bwMode="auto">
          <a:xfrm>
            <a:off x="470789" y="5388445"/>
            <a:ext cx="271792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eaLnBrk="1" hangingPunct="1">
              <a:spcBef>
                <a:spcPct val="0"/>
              </a:spcBef>
              <a:buFontTx/>
              <a:buNone/>
            </a:pPr>
            <a:r>
              <a:rPr lang="de-DE" altLang="de-DE" sz="2000" dirty="0">
                <a:solidFill>
                  <a:schemeClr val="bg1"/>
                </a:solidFill>
                <a:latin typeface="Calibri" panose="020F0502020204030204" pitchFamily="34" charset="0"/>
              </a:rPr>
              <a:t>in </a:t>
            </a:r>
            <a:r>
              <a:rPr lang="de-DE" altLang="de-DE" sz="2000" dirty="0" err="1">
                <a:solidFill>
                  <a:schemeClr val="bg1"/>
                </a:solidFill>
                <a:latin typeface="Calibri" panose="020F0502020204030204" pitchFamily="34" charset="0"/>
              </a:rPr>
              <a:t>print</a:t>
            </a:r>
            <a:endParaRPr lang="de-DE" altLang="de-DE" sz="2000" dirty="0">
              <a:solidFill>
                <a:schemeClr val="bg1"/>
              </a:solidFill>
              <a:latin typeface="Calibri" panose="020F0502020204030204" pitchFamily="34" charset="0"/>
            </a:endParaRPr>
          </a:p>
        </p:txBody>
      </p:sp>
      <p:sp>
        <p:nvSpPr>
          <p:cNvPr id="10" name="Titel 1"/>
          <p:cNvSpPr txBox="1">
            <a:spLocks/>
          </p:cNvSpPr>
          <p:nvPr/>
        </p:nvSpPr>
        <p:spPr>
          <a:xfrm>
            <a:off x="89208" y="0"/>
            <a:ext cx="7493619" cy="12687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de-DE" sz="4000" dirty="0" smtClean="0"/>
              <a:t>CRYRING@ESR </a:t>
            </a:r>
          </a:p>
          <a:p>
            <a:r>
              <a:rPr lang="de-DE" sz="4000" dirty="0" smtClean="0"/>
              <a:t>bei FAIR</a:t>
            </a:r>
            <a:endParaRPr lang="de-DE" sz="4000" dirty="0"/>
          </a:p>
        </p:txBody>
      </p:sp>
    </p:spTree>
    <p:extLst>
      <p:ext uri="{BB962C8B-B14F-4D97-AF65-F5344CB8AC3E}">
        <p14:creationId xmlns:p14="http://schemas.microsoft.com/office/powerpoint/2010/main" val="122832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956606"/>
            <a:ext cx="2681249" cy="1901394"/>
          </a:xfrm>
          <a:prstGeom prst="rect">
            <a:avLst/>
          </a:prstGeom>
        </p:spPr>
      </p:pic>
      <p:sp>
        <p:nvSpPr>
          <p:cNvPr id="22" name="Titel 1"/>
          <p:cNvSpPr txBox="1">
            <a:spLocks/>
          </p:cNvSpPr>
          <p:nvPr/>
        </p:nvSpPr>
        <p:spPr>
          <a:xfrm>
            <a:off x="-14249" y="3429000"/>
            <a:ext cx="2695498" cy="1581381"/>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de-DE" sz="2800" b="1" i="0" u="none" strike="noStrike" kern="1200" cap="none" spc="0" normalizeH="0" baseline="0" noProof="0" dirty="0" smtClean="0">
                <a:ln>
                  <a:noFill/>
                </a:ln>
                <a:solidFill>
                  <a:prstClr val="black"/>
                </a:solidFill>
                <a:effectLst/>
                <a:uLnTx/>
                <a:uFillTx/>
                <a:latin typeface="Calibri" panose="020F0502020204030204"/>
                <a:ea typeface="+mj-ea"/>
                <a:cs typeface="+mj-cs"/>
              </a:rPr>
              <a:t>SPARC </a:t>
            </a:r>
            <a:r>
              <a:rPr kumimoji="0" lang="de-DE" sz="2800" b="1" i="0" u="none" strike="noStrike" kern="1200" cap="none" spc="0" normalizeH="0" baseline="0" noProof="0" dirty="0" err="1" smtClean="0">
                <a:ln>
                  <a:noFill/>
                </a:ln>
                <a:solidFill>
                  <a:prstClr val="black"/>
                </a:solidFill>
                <a:effectLst/>
                <a:uLnTx/>
                <a:uFillTx/>
                <a:latin typeface="Calibri" panose="020F0502020204030204"/>
                <a:ea typeface="+mj-ea"/>
                <a:cs typeface="+mj-cs"/>
              </a:rPr>
              <a:t>phase</a:t>
            </a:r>
            <a:r>
              <a:rPr kumimoji="0" lang="de-DE" sz="2800" b="1" i="0" u="none" strike="noStrike" kern="1200" cap="none" spc="0" normalizeH="0" baseline="0" noProof="0" dirty="0" smtClean="0">
                <a:ln>
                  <a:noFill/>
                </a:ln>
                <a:solidFill>
                  <a:prstClr val="black"/>
                </a:solidFill>
                <a:effectLst/>
                <a:uLnTx/>
                <a:uFillTx/>
                <a:latin typeface="Calibri" panose="020F0502020204030204"/>
                <a:ea typeface="+mj-ea"/>
                <a:cs typeface="+mj-cs"/>
              </a:rPr>
              <a:t> 0</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de-DE" sz="2800" b="1" i="0" u="none" strike="noStrike" kern="1200" cap="none" spc="0" normalizeH="0" baseline="0" noProof="0" dirty="0" smtClean="0">
                <a:ln>
                  <a:noFill/>
                </a:ln>
                <a:solidFill>
                  <a:prstClr val="black"/>
                </a:solidFill>
                <a:effectLst/>
                <a:uLnTx/>
                <a:uFillTx/>
                <a:latin typeface="Calibri" panose="020F0502020204030204"/>
                <a:ea typeface="+mj-ea"/>
                <a:cs typeface="+mj-cs"/>
              </a:rPr>
              <a:t>ESR</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de-DE" sz="2800" b="1" i="0" u="none" strike="noStrike" kern="1200" cap="none" spc="0" normalizeH="0" baseline="0" noProof="0" dirty="0" smtClean="0">
                <a:ln>
                  <a:noFill/>
                </a:ln>
                <a:solidFill>
                  <a:prstClr val="black"/>
                </a:solidFill>
                <a:effectLst/>
                <a:uLnTx/>
                <a:uFillTx/>
                <a:latin typeface="Calibri" panose="020F0502020204030204"/>
                <a:ea typeface="+mj-ea"/>
                <a:cs typeface="+mj-cs"/>
              </a:rPr>
              <a:t>Mai-Juli 2016</a:t>
            </a:r>
            <a:endParaRPr kumimoji="0" lang="de-DE" sz="28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3" name="Untertitel 2"/>
          <p:cNvSpPr>
            <a:spLocks noGrp="1"/>
          </p:cNvSpPr>
          <p:nvPr>
            <p:ph type="subTitle" idx="1"/>
          </p:nvPr>
        </p:nvSpPr>
        <p:spPr/>
        <p:txBody>
          <a:bodyPr/>
          <a:lstStyle/>
          <a:p>
            <a:r>
              <a:rPr lang="de-DE" dirty="0" smtClean="0"/>
              <a:t> </a:t>
            </a:r>
            <a:endParaRPr lang="de-DE" dirty="0"/>
          </a:p>
        </p:txBody>
      </p:sp>
      <p:sp>
        <p:nvSpPr>
          <p:cNvPr id="4" name="Rechteck 3"/>
          <p:cNvSpPr/>
          <p:nvPr/>
        </p:nvSpPr>
        <p:spPr>
          <a:xfrm>
            <a:off x="4482913"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feld 5"/>
          <p:cNvSpPr txBox="1"/>
          <p:nvPr/>
        </p:nvSpPr>
        <p:spPr>
          <a:xfrm>
            <a:off x="1640994" y="125195"/>
            <a:ext cx="2172391" cy="646331"/>
          </a:xfrm>
          <a:prstGeom prst="rect">
            <a:avLst/>
          </a:prstGeom>
          <a:solidFill>
            <a:srgbClr val="FFFF0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t>Heidelberg/HI-Jena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t>Micro-Cal</a:t>
            </a: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feld 6"/>
          <p:cNvSpPr txBox="1"/>
          <p:nvPr/>
        </p:nvSpPr>
        <p:spPr>
          <a:xfrm>
            <a:off x="3610967" y="2077879"/>
            <a:ext cx="1043940" cy="646331"/>
          </a:xfrm>
          <a:prstGeom prst="rect">
            <a:avLst/>
          </a:prstGeom>
          <a:solidFill>
            <a:srgbClr val="FFFF0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t>Kassel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t>UV-XUV</a:t>
            </a: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feld 7"/>
          <p:cNvSpPr txBox="1"/>
          <p:nvPr/>
        </p:nvSpPr>
        <p:spPr>
          <a:xfrm>
            <a:off x="4699269" y="1343378"/>
            <a:ext cx="1088247" cy="646331"/>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t>Gießen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t>Micro-Cal</a:t>
            </a: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feld 10"/>
          <p:cNvSpPr txBox="1"/>
          <p:nvPr/>
        </p:nvSpPr>
        <p:spPr>
          <a:xfrm>
            <a:off x="6447117" y="2316164"/>
            <a:ext cx="1069524" cy="646331"/>
          </a:xfrm>
          <a:prstGeom prst="rect">
            <a:avLst/>
          </a:prstGeom>
          <a:solidFill>
            <a:srgbClr val="FFFF0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t>GSI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Schottky</a:t>
            </a: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Bogen 12"/>
          <p:cNvSpPr/>
          <p:nvPr/>
        </p:nvSpPr>
        <p:spPr>
          <a:xfrm>
            <a:off x="6083968" y="771526"/>
            <a:ext cx="1052639" cy="942975"/>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feld 11"/>
          <p:cNvSpPr txBox="1"/>
          <p:nvPr/>
        </p:nvSpPr>
        <p:spPr>
          <a:xfrm>
            <a:off x="3818748" y="553720"/>
            <a:ext cx="1672317" cy="646331"/>
          </a:xfrm>
          <a:prstGeom prst="rect">
            <a:avLst/>
          </a:prstGeom>
          <a:solidFill>
            <a:srgbClr val="FFFF0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t>GSI/Frankfurt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t>Internal-Target</a:t>
            </a: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6296" y="699085"/>
            <a:ext cx="1907704" cy="613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feld 18"/>
          <p:cNvSpPr txBox="1"/>
          <p:nvPr/>
        </p:nvSpPr>
        <p:spPr>
          <a:xfrm>
            <a:off x="378441" y="6512425"/>
            <a:ext cx="19132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t>Verbundforschung</a:t>
            </a: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6545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6231" y="193077"/>
            <a:ext cx="7886700" cy="1325563"/>
          </a:xfrm>
        </p:spPr>
        <p:txBody>
          <a:bodyPr>
            <a:normAutofit/>
          </a:bodyPr>
          <a:lstStyle/>
          <a:p>
            <a:r>
              <a:rPr lang="de-DE" dirty="0" smtClean="0"/>
              <a:t>APPA</a:t>
            </a:r>
            <a:br>
              <a:rPr lang="de-DE" dirty="0" smtClean="0"/>
            </a:br>
            <a:r>
              <a:rPr lang="de-DE" dirty="0" smtClean="0"/>
              <a:t>International</a:t>
            </a:r>
            <a:endParaRPr lang="de-DE" dirty="0"/>
          </a:p>
        </p:txBody>
      </p:sp>
      <p:pic>
        <p:nvPicPr>
          <p:cNvPr id="4" name="Grafik 3"/>
          <p:cNvPicPr>
            <a:picLocks noChangeAspect="1"/>
          </p:cNvPicPr>
          <p:nvPr/>
        </p:nvPicPr>
        <p:blipFill>
          <a:blip r:embed="rId3"/>
          <a:stretch>
            <a:fillRect/>
          </a:stretch>
        </p:blipFill>
        <p:spPr>
          <a:xfrm>
            <a:off x="206231" y="2548550"/>
            <a:ext cx="8671578" cy="2990094"/>
          </a:xfrm>
          <a:prstGeom prst="rect">
            <a:avLst/>
          </a:prstGeom>
        </p:spPr>
      </p:pic>
      <p:sp>
        <p:nvSpPr>
          <p:cNvPr id="5" name="Textfeld 4"/>
          <p:cNvSpPr txBox="1"/>
          <p:nvPr/>
        </p:nvSpPr>
        <p:spPr>
          <a:xfrm>
            <a:off x="786983" y="1771985"/>
            <a:ext cx="3344890" cy="523220"/>
          </a:xfrm>
          <a:prstGeom prst="rect">
            <a:avLst/>
          </a:prstGeom>
          <a:noFill/>
        </p:spPr>
        <p:txBody>
          <a:bodyPr wrap="none" rtlCol="0">
            <a:spAutoFit/>
          </a:bodyPr>
          <a:lstStyle/>
          <a:p>
            <a:r>
              <a:rPr lang="de-DE" sz="2800" b="1" dirty="0" smtClean="0">
                <a:solidFill>
                  <a:srgbClr val="0070C0"/>
                </a:solidFill>
              </a:rPr>
              <a:t>SPARC: 413 </a:t>
            </a:r>
            <a:r>
              <a:rPr lang="de-DE" sz="2800" b="1" dirty="0" err="1" smtClean="0">
                <a:solidFill>
                  <a:srgbClr val="0070C0"/>
                </a:solidFill>
              </a:rPr>
              <a:t>members</a:t>
            </a:r>
            <a:endParaRPr lang="de-DE" sz="2800" b="1" dirty="0">
              <a:solidFill>
                <a:srgbClr val="0070C0"/>
              </a:solidFill>
            </a:endParaRPr>
          </a:p>
        </p:txBody>
      </p:sp>
      <p:sp>
        <p:nvSpPr>
          <p:cNvPr id="6" name="Textfeld 5"/>
          <p:cNvSpPr txBox="1"/>
          <p:nvPr/>
        </p:nvSpPr>
        <p:spPr>
          <a:xfrm>
            <a:off x="4941757" y="1556542"/>
            <a:ext cx="3192862" cy="954107"/>
          </a:xfrm>
          <a:prstGeom prst="rect">
            <a:avLst/>
          </a:prstGeom>
          <a:noFill/>
        </p:spPr>
        <p:txBody>
          <a:bodyPr wrap="none" rtlCol="0">
            <a:spAutoFit/>
          </a:bodyPr>
          <a:lstStyle/>
          <a:p>
            <a:r>
              <a:rPr lang="de-DE" sz="2800" b="1" dirty="0" err="1" smtClean="0">
                <a:solidFill>
                  <a:srgbClr val="0070C0"/>
                </a:solidFill>
              </a:rPr>
              <a:t>HEDgeHOB</a:t>
            </a:r>
            <a:r>
              <a:rPr lang="de-DE" sz="2800" b="1" dirty="0" smtClean="0">
                <a:solidFill>
                  <a:srgbClr val="0070C0"/>
                </a:solidFill>
              </a:rPr>
              <a:t> / WDM: </a:t>
            </a:r>
          </a:p>
          <a:p>
            <a:r>
              <a:rPr lang="de-DE" sz="2800" b="1" dirty="0" smtClean="0">
                <a:solidFill>
                  <a:srgbClr val="0070C0"/>
                </a:solidFill>
              </a:rPr>
              <a:t>240 </a:t>
            </a:r>
            <a:r>
              <a:rPr lang="de-DE" sz="2800" b="1" dirty="0" err="1" smtClean="0">
                <a:solidFill>
                  <a:srgbClr val="0070C0"/>
                </a:solidFill>
              </a:rPr>
              <a:t>members</a:t>
            </a:r>
            <a:endParaRPr lang="de-DE" sz="2800" b="1" dirty="0">
              <a:solidFill>
                <a:srgbClr val="0070C0"/>
              </a:solidFill>
            </a:endParaRPr>
          </a:p>
        </p:txBody>
      </p:sp>
      <p:sp>
        <p:nvSpPr>
          <p:cNvPr id="8" name="Textfeld 7"/>
          <p:cNvSpPr txBox="1"/>
          <p:nvPr/>
        </p:nvSpPr>
        <p:spPr>
          <a:xfrm>
            <a:off x="2655757" y="6204077"/>
            <a:ext cx="3607654" cy="523220"/>
          </a:xfrm>
          <a:prstGeom prst="rect">
            <a:avLst/>
          </a:prstGeom>
          <a:noFill/>
        </p:spPr>
        <p:txBody>
          <a:bodyPr wrap="none" rtlCol="0">
            <a:spAutoFit/>
          </a:bodyPr>
          <a:lstStyle/>
          <a:p>
            <a:r>
              <a:rPr lang="de-DE" sz="2800" b="1" dirty="0" smtClean="0">
                <a:solidFill>
                  <a:srgbClr val="0070C0"/>
                </a:solidFill>
              </a:rPr>
              <a:t>BIOMAT: 180 </a:t>
            </a:r>
            <a:r>
              <a:rPr lang="de-DE" sz="2800" b="1" dirty="0" err="1" smtClean="0">
                <a:solidFill>
                  <a:srgbClr val="0070C0"/>
                </a:solidFill>
              </a:rPr>
              <a:t>members</a:t>
            </a:r>
            <a:endParaRPr lang="de-DE" sz="2800" b="1" dirty="0">
              <a:solidFill>
                <a:srgbClr val="0070C0"/>
              </a:solidFill>
            </a:endParaRPr>
          </a:p>
        </p:txBody>
      </p:sp>
    </p:spTree>
    <p:extLst>
      <p:ext uri="{BB962C8B-B14F-4D97-AF65-F5344CB8AC3E}">
        <p14:creationId xmlns:p14="http://schemas.microsoft.com/office/powerpoint/2010/main" val="27732370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uppieren 22"/>
          <p:cNvGrpSpPr/>
          <p:nvPr/>
        </p:nvGrpSpPr>
        <p:grpSpPr>
          <a:xfrm>
            <a:off x="340517" y="1645446"/>
            <a:ext cx="4919243" cy="4964671"/>
            <a:chOff x="324269" y="1643296"/>
            <a:chExt cx="4919243" cy="4964671"/>
          </a:xfrm>
        </p:grpSpPr>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269" y="1643296"/>
              <a:ext cx="4919243" cy="4964671"/>
            </a:xfrm>
            <a:prstGeom prst="rect">
              <a:avLst/>
            </a:prstGeom>
          </p:spPr>
        </p:pic>
        <p:sp>
          <p:nvSpPr>
            <p:cNvPr id="21" name="Ellipse 20"/>
            <p:cNvSpPr/>
            <p:nvPr/>
          </p:nvSpPr>
          <p:spPr>
            <a:xfrm>
              <a:off x="2026014" y="4820577"/>
              <a:ext cx="116260" cy="108993"/>
            </a:xfrm>
            <a:prstGeom prst="ellipse">
              <a:avLst/>
            </a:prstGeom>
            <a:gradFill flip="none" rotWithShape="1">
              <a:gsLst>
                <a:gs pos="0">
                  <a:schemeClr val="bg1"/>
                </a:gs>
                <a:gs pos="100000">
                  <a:srgbClr val="FFFF99"/>
                </a:gs>
                <a:gs pos="22000">
                  <a:srgbClr val="FFFF99">
                    <a:shade val="100000"/>
                    <a:satMod val="115000"/>
                  </a:srgbClr>
                </a:gs>
              </a:gsLst>
              <a:path path="circle">
                <a:fillToRect l="50000" t="50000" r="50000" b="50000"/>
              </a:path>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Textfeld 21"/>
            <p:cNvSpPr txBox="1"/>
            <p:nvPr/>
          </p:nvSpPr>
          <p:spPr>
            <a:xfrm>
              <a:off x="902274" y="4925130"/>
              <a:ext cx="1223412" cy="276999"/>
            </a:xfrm>
            <a:prstGeom prst="rect">
              <a:avLst/>
            </a:prstGeom>
            <a:noFill/>
          </p:spPr>
          <p:txBody>
            <a:bodyPr wrap="none" rtlCol="0">
              <a:spAutoFit/>
            </a:bodyPr>
            <a:lstStyle/>
            <a:p>
              <a:r>
                <a:rPr lang="de-DE" sz="1200" dirty="0" smtClean="0">
                  <a:latin typeface="Arial" panose="020B0604020202020204" pitchFamily="34" charset="0"/>
                  <a:cs typeface="Arial" panose="020B0604020202020204" pitchFamily="34" charset="0"/>
                </a:rPr>
                <a:t>HS Rhein-Main</a:t>
              </a:r>
              <a:endParaRPr lang="de-DE" sz="1200" dirty="0">
                <a:latin typeface="Arial" panose="020B0604020202020204" pitchFamily="34" charset="0"/>
                <a:cs typeface="Arial" panose="020B0604020202020204" pitchFamily="34" charset="0"/>
              </a:endParaRPr>
            </a:p>
          </p:txBody>
        </p:sp>
      </p:grpSp>
      <p:sp>
        <p:nvSpPr>
          <p:cNvPr id="2" name="Titel 1"/>
          <p:cNvSpPr>
            <a:spLocks noGrp="1"/>
          </p:cNvSpPr>
          <p:nvPr>
            <p:ph type="title"/>
          </p:nvPr>
        </p:nvSpPr>
        <p:spPr>
          <a:xfrm>
            <a:off x="142876" y="161363"/>
            <a:ext cx="8915400" cy="1325563"/>
          </a:xfrm>
        </p:spPr>
        <p:txBody>
          <a:bodyPr/>
          <a:lstStyle/>
          <a:p>
            <a:r>
              <a:rPr lang="de-DE" dirty="0" smtClean="0"/>
              <a:t>APPA R&amp;D </a:t>
            </a:r>
            <a:br>
              <a:rPr lang="de-DE" dirty="0" smtClean="0"/>
            </a:br>
            <a:r>
              <a:rPr lang="de-DE" dirty="0" smtClean="0"/>
              <a:t>German </a:t>
            </a:r>
            <a:r>
              <a:rPr lang="de-DE" dirty="0"/>
              <a:t>U</a:t>
            </a:r>
            <a:r>
              <a:rPr lang="de-DE" dirty="0" smtClean="0"/>
              <a:t>niversity Groups</a:t>
            </a:r>
            <a:endParaRPr lang="de-DE" dirty="0"/>
          </a:p>
        </p:txBody>
      </p:sp>
      <p:grpSp>
        <p:nvGrpSpPr>
          <p:cNvPr id="33" name="Gruppieren 32"/>
          <p:cNvGrpSpPr/>
          <p:nvPr/>
        </p:nvGrpSpPr>
        <p:grpSpPr>
          <a:xfrm>
            <a:off x="1719262" y="1650440"/>
            <a:ext cx="7275447" cy="4425320"/>
            <a:chOff x="1704974" y="1643296"/>
            <a:chExt cx="7275447" cy="4425320"/>
          </a:xfrm>
        </p:grpSpPr>
        <p:grpSp>
          <p:nvGrpSpPr>
            <p:cNvPr id="19" name="Gruppieren 18"/>
            <p:cNvGrpSpPr/>
            <p:nvPr/>
          </p:nvGrpSpPr>
          <p:grpSpPr>
            <a:xfrm>
              <a:off x="1704974" y="3084570"/>
              <a:ext cx="7275447" cy="2984046"/>
              <a:chOff x="1704974" y="3084570"/>
              <a:chExt cx="7275447" cy="2984046"/>
            </a:xfrm>
          </p:grpSpPr>
          <p:grpSp>
            <p:nvGrpSpPr>
              <p:cNvPr id="15" name="Gruppieren 14"/>
              <p:cNvGrpSpPr/>
              <p:nvPr/>
            </p:nvGrpSpPr>
            <p:grpSpPr>
              <a:xfrm>
                <a:off x="1704974" y="3196827"/>
                <a:ext cx="2181225" cy="2871789"/>
                <a:chOff x="1704974" y="3196827"/>
                <a:chExt cx="2181225" cy="2871789"/>
              </a:xfrm>
            </p:grpSpPr>
            <p:sp>
              <p:nvSpPr>
                <p:cNvPr id="4" name="Ellipse 3"/>
                <p:cNvSpPr/>
                <p:nvPr/>
              </p:nvSpPr>
              <p:spPr>
                <a:xfrm>
                  <a:off x="2328862" y="4043477"/>
                  <a:ext cx="135732" cy="135732"/>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Ellipse 5"/>
                <p:cNvSpPr/>
                <p:nvPr/>
              </p:nvSpPr>
              <p:spPr>
                <a:xfrm>
                  <a:off x="2059780" y="4360184"/>
                  <a:ext cx="135732" cy="135732"/>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p:cNvSpPr/>
                <p:nvPr/>
              </p:nvSpPr>
              <p:spPr>
                <a:xfrm>
                  <a:off x="3131343" y="4201715"/>
                  <a:ext cx="135732" cy="135732"/>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p:cNvSpPr/>
                <p:nvPr/>
              </p:nvSpPr>
              <p:spPr>
                <a:xfrm>
                  <a:off x="3750467" y="4087415"/>
                  <a:ext cx="135732" cy="135732"/>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Ellipse 8"/>
                <p:cNvSpPr/>
                <p:nvPr/>
              </p:nvSpPr>
              <p:spPr>
                <a:xfrm>
                  <a:off x="3750467" y="3196827"/>
                  <a:ext cx="135732" cy="135732"/>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p:cNvSpPr/>
                <p:nvPr/>
              </p:nvSpPr>
              <p:spPr>
                <a:xfrm>
                  <a:off x="2059780" y="5004196"/>
                  <a:ext cx="135732" cy="135732"/>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p:cNvSpPr/>
                <p:nvPr/>
              </p:nvSpPr>
              <p:spPr>
                <a:xfrm>
                  <a:off x="2081212" y="4689334"/>
                  <a:ext cx="135732" cy="135732"/>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p:cNvSpPr/>
                <p:nvPr/>
              </p:nvSpPr>
              <p:spPr>
                <a:xfrm>
                  <a:off x="2127646" y="5175281"/>
                  <a:ext cx="135732" cy="135732"/>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p:cNvSpPr/>
                <p:nvPr/>
              </p:nvSpPr>
              <p:spPr>
                <a:xfrm>
                  <a:off x="3199209" y="5932884"/>
                  <a:ext cx="135732" cy="135732"/>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p:cNvSpPr/>
                <p:nvPr/>
              </p:nvSpPr>
              <p:spPr>
                <a:xfrm>
                  <a:off x="1704974" y="3589734"/>
                  <a:ext cx="135732" cy="135732"/>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6" name="Textfeld 15"/>
              <p:cNvSpPr txBox="1"/>
              <p:nvPr/>
            </p:nvSpPr>
            <p:spPr>
              <a:xfrm>
                <a:off x="5266904" y="3084570"/>
                <a:ext cx="3713517" cy="1569660"/>
              </a:xfrm>
              <a:prstGeom prst="rect">
                <a:avLst/>
              </a:prstGeom>
              <a:noFill/>
            </p:spPr>
            <p:txBody>
              <a:bodyPr wrap="none" rtlCol="0">
                <a:spAutoFit/>
              </a:bodyPr>
              <a:lstStyle/>
              <a:p>
                <a:r>
                  <a:rPr lang="en-US" sz="2000" b="1" dirty="0">
                    <a:solidFill>
                      <a:srgbClr val="7030A0"/>
                    </a:solidFill>
                  </a:rPr>
                  <a:t>SPARC</a:t>
                </a:r>
                <a:r>
                  <a:rPr lang="en-US" sz="2000" b="1" dirty="0" smtClean="0">
                    <a:solidFill>
                      <a:srgbClr val="7030A0"/>
                    </a:solidFill>
                  </a:rPr>
                  <a:t>, PLASMA</a:t>
                </a:r>
                <a:endParaRPr lang="en-US" sz="2000" b="1" dirty="0">
                  <a:solidFill>
                    <a:srgbClr val="7030A0"/>
                  </a:solidFill>
                </a:endParaRPr>
              </a:p>
              <a:p>
                <a:r>
                  <a:rPr lang="en-US" sz="2000" dirty="0" smtClean="0">
                    <a:solidFill>
                      <a:srgbClr val="7030A0"/>
                    </a:solidFill>
                  </a:rPr>
                  <a:t>31 applications, 22 funded by  the</a:t>
                </a:r>
              </a:p>
              <a:p>
                <a:r>
                  <a:rPr lang="en-US" sz="2000" dirty="0">
                    <a:solidFill>
                      <a:srgbClr val="7030A0"/>
                    </a:solidFill>
                  </a:rPr>
                  <a:t>p</a:t>
                </a:r>
                <a:r>
                  <a:rPr lang="en-US" sz="2000" dirty="0" smtClean="0">
                    <a:solidFill>
                      <a:srgbClr val="7030A0"/>
                    </a:solidFill>
                  </a:rPr>
                  <a:t>rogram</a:t>
                </a:r>
                <a:r>
                  <a:rPr lang="en-US" sz="2000" b="1" dirty="0" smtClean="0">
                    <a:solidFill>
                      <a:srgbClr val="7030A0"/>
                    </a:solidFill>
                  </a:rPr>
                  <a:t> “Physics of the Smallest</a:t>
                </a:r>
              </a:p>
              <a:p>
                <a:r>
                  <a:rPr lang="en-US" sz="2000" b="1" dirty="0" smtClean="0">
                    <a:solidFill>
                      <a:srgbClr val="7030A0"/>
                    </a:solidFill>
                  </a:rPr>
                  <a:t>Particles”</a:t>
                </a:r>
              </a:p>
              <a:p>
                <a:r>
                  <a:rPr lang="en-US" sz="1600" dirty="0" smtClean="0">
                    <a:solidFill>
                      <a:srgbClr val="7030A0"/>
                    </a:solidFill>
                  </a:rPr>
                  <a:t>coordinated by S. Schippers (Giessen)</a:t>
                </a:r>
                <a:endParaRPr lang="en-US" sz="1600" dirty="0">
                  <a:solidFill>
                    <a:srgbClr val="7030A0"/>
                  </a:solidFill>
                </a:endParaRPr>
              </a:p>
            </p:txBody>
          </p:sp>
        </p:grpSp>
        <p:sp>
          <p:nvSpPr>
            <p:cNvPr id="17" name="Textfeld 16"/>
            <p:cNvSpPr txBox="1"/>
            <p:nvPr/>
          </p:nvSpPr>
          <p:spPr>
            <a:xfrm>
              <a:off x="5707856" y="1643296"/>
              <a:ext cx="2577437" cy="369332"/>
            </a:xfrm>
            <a:prstGeom prst="rect">
              <a:avLst/>
            </a:prstGeom>
            <a:noFill/>
          </p:spPr>
          <p:txBody>
            <a:bodyPr wrap="none" rtlCol="0">
              <a:spAutoFit/>
            </a:bodyPr>
            <a:lstStyle/>
            <a:p>
              <a:r>
                <a:rPr lang="de-DE" b="1" dirty="0" smtClean="0"/>
                <a:t>BMBF-Verbundforschung</a:t>
              </a:r>
              <a:endParaRPr lang="de-DE" b="1" dirty="0"/>
            </a:p>
          </p:txBody>
        </p:sp>
        <p:pic>
          <p:nvPicPr>
            <p:cNvPr id="18" name="Grafik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1163" y="1969227"/>
              <a:ext cx="2150822" cy="1109551"/>
            </a:xfrm>
            <a:prstGeom prst="rect">
              <a:avLst/>
            </a:prstGeom>
          </p:spPr>
        </p:pic>
      </p:grpSp>
      <p:grpSp>
        <p:nvGrpSpPr>
          <p:cNvPr id="5" name="Gruppieren 4"/>
          <p:cNvGrpSpPr/>
          <p:nvPr/>
        </p:nvGrpSpPr>
        <p:grpSpPr>
          <a:xfrm>
            <a:off x="1398747" y="4031970"/>
            <a:ext cx="7389230" cy="2264072"/>
            <a:chOff x="1398747" y="4031970"/>
            <a:chExt cx="7389230" cy="2264072"/>
          </a:xfrm>
        </p:grpSpPr>
        <p:grpSp>
          <p:nvGrpSpPr>
            <p:cNvPr id="32" name="Gruppieren 31"/>
            <p:cNvGrpSpPr/>
            <p:nvPr/>
          </p:nvGrpSpPr>
          <p:grpSpPr>
            <a:xfrm>
              <a:off x="1398747" y="4031970"/>
              <a:ext cx="7389230" cy="2264072"/>
              <a:chOff x="1381647" y="4019549"/>
              <a:chExt cx="7389230" cy="2264072"/>
            </a:xfrm>
          </p:grpSpPr>
          <p:sp>
            <p:nvSpPr>
              <p:cNvPr id="24" name="Ellipse 23"/>
              <p:cNvSpPr/>
              <p:nvPr/>
            </p:nvSpPr>
            <p:spPr>
              <a:xfrm>
                <a:off x="1381647" y="4019549"/>
                <a:ext cx="135732" cy="135732"/>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Textfeld 30"/>
              <p:cNvSpPr txBox="1"/>
              <p:nvPr/>
            </p:nvSpPr>
            <p:spPr>
              <a:xfrm>
                <a:off x="5266904" y="4775516"/>
                <a:ext cx="3503973" cy="1508105"/>
              </a:xfrm>
              <a:prstGeom prst="rect">
                <a:avLst/>
              </a:prstGeom>
              <a:noFill/>
            </p:spPr>
            <p:txBody>
              <a:bodyPr wrap="none" rtlCol="0">
                <a:spAutoFit/>
              </a:bodyPr>
              <a:lstStyle/>
              <a:p>
                <a:r>
                  <a:rPr lang="en-US" sz="2000" b="1" dirty="0" smtClean="0">
                    <a:solidFill>
                      <a:srgbClr val="0070C0"/>
                    </a:solidFill>
                  </a:rPr>
                  <a:t>BIOMAT</a:t>
                </a:r>
              </a:p>
              <a:p>
                <a:r>
                  <a:rPr lang="en-US" sz="2000" dirty="0" smtClean="0">
                    <a:solidFill>
                      <a:srgbClr val="0070C0"/>
                    </a:solidFill>
                  </a:rPr>
                  <a:t>8 applications, 4 funded by</a:t>
                </a:r>
                <a:r>
                  <a:rPr lang="en-US" sz="2000" dirty="0">
                    <a:solidFill>
                      <a:srgbClr val="0070C0"/>
                    </a:solidFill>
                  </a:rPr>
                  <a:t> </a:t>
                </a:r>
                <a:r>
                  <a:rPr lang="en-US" sz="2000" dirty="0" smtClean="0">
                    <a:solidFill>
                      <a:srgbClr val="0070C0"/>
                    </a:solidFill>
                  </a:rPr>
                  <a:t>the </a:t>
                </a:r>
              </a:p>
              <a:p>
                <a:r>
                  <a:rPr lang="en-US" sz="2000" dirty="0" smtClean="0">
                    <a:solidFill>
                      <a:srgbClr val="0070C0"/>
                    </a:solidFill>
                  </a:rPr>
                  <a:t>program </a:t>
                </a:r>
                <a:r>
                  <a:rPr lang="en-US" sz="2000" b="1" dirty="0" smtClean="0">
                    <a:solidFill>
                      <a:srgbClr val="0070C0"/>
                    </a:solidFill>
                  </a:rPr>
                  <a:t>“Condensed Matter”</a:t>
                </a:r>
              </a:p>
              <a:p>
                <a:r>
                  <a:rPr lang="en-US" sz="1600" dirty="0" smtClean="0">
                    <a:solidFill>
                      <a:srgbClr val="0070C0"/>
                    </a:solidFill>
                  </a:rPr>
                  <a:t>coordinated by </a:t>
                </a:r>
              </a:p>
              <a:p>
                <a:r>
                  <a:rPr lang="en-US" sz="1600" dirty="0" smtClean="0">
                    <a:solidFill>
                      <a:srgbClr val="0070C0"/>
                    </a:solidFill>
                  </a:rPr>
                  <a:t>        M. </a:t>
                </a:r>
                <a:r>
                  <a:rPr lang="en-US" sz="1600" dirty="0" err="1" smtClean="0">
                    <a:solidFill>
                      <a:srgbClr val="0070C0"/>
                    </a:solidFill>
                  </a:rPr>
                  <a:t>Schleberger</a:t>
                </a:r>
                <a:r>
                  <a:rPr lang="en-US" sz="1600" dirty="0" smtClean="0">
                    <a:solidFill>
                      <a:srgbClr val="0070C0"/>
                    </a:solidFill>
                  </a:rPr>
                  <a:t> (Duisburg/Essen)</a:t>
                </a:r>
              </a:p>
            </p:txBody>
          </p:sp>
        </p:grpSp>
        <p:sp>
          <p:nvSpPr>
            <p:cNvPr id="35" name="Ellipse 34"/>
            <p:cNvSpPr/>
            <p:nvPr/>
          </p:nvSpPr>
          <p:spPr>
            <a:xfrm>
              <a:off x="2074279" y="5012504"/>
              <a:ext cx="135732" cy="135732"/>
            </a:xfrm>
            <a:prstGeom prst="ellipse">
              <a:avLst/>
            </a:prstGeom>
            <a:gradFill flip="none" rotWithShape="1">
              <a:gsLst>
                <a:gs pos="0">
                  <a:srgbClr val="7030A0"/>
                </a:gs>
                <a:gs pos="53000">
                  <a:srgbClr val="00B0F0"/>
                </a:gs>
                <a:gs pos="52000">
                  <a:srgbClr val="7030A0"/>
                </a:gs>
                <a:gs pos="100000">
                  <a:srgbClr val="00B0F0"/>
                </a:gs>
              </a:gsLst>
              <a:lin ang="10800000" scaled="1"/>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0000"/>
                </a:solidFill>
              </a:endParaRPr>
            </a:p>
          </p:txBody>
        </p:sp>
        <p:sp>
          <p:nvSpPr>
            <p:cNvPr id="36" name="Ellipse 35"/>
            <p:cNvSpPr/>
            <p:nvPr/>
          </p:nvSpPr>
          <p:spPr>
            <a:xfrm>
              <a:off x="2142012" y="5181838"/>
              <a:ext cx="135732" cy="135732"/>
            </a:xfrm>
            <a:prstGeom prst="ellipse">
              <a:avLst/>
            </a:prstGeom>
            <a:gradFill flip="none" rotWithShape="1">
              <a:gsLst>
                <a:gs pos="0">
                  <a:srgbClr val="7030A0"/>
                </a:gs>
                <a:gs pos="53000">
                  <a:srgbClr val="00B0F0"/>
                </a:gs>
                <a:gs pos="52000">
                  <a:srgbClr val="7030A0"/>
                </a:gs>
                <a:gs pos="100000">
                  <a:srgbClr val="00B0F0"/>
                </a:gs>
              </a:gsLst>
              <a:lin ang="10800000" scaled="1"/>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0000"/>
                </a:solidFill>
              </a:endParaRPr>
            </a:p>
          </p:txBody>
        </p:sp>
      </p:grpSp>
    </p:spTree>
    <p:extLst>
      <p:ext uri="{BB962C8B-B14F-4D97-AF65-F5344CB8AC3E}">
        <p14:creationId xmlns:p14="http://schemas.microsoft.com/office/powerpoint/2010/main" val="146261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Mission of APPA R&amp;D</a:t>
            </a:r>
            <a:endParaRPr lang="en-US" dirty="0"/>
          </a:p>
        </p:txBody>
      </p:sp>
      <p:sp>
        <p:nvSpPr>
          <p:cNvPr id="4" name="Rechteck 3"/>
          <p:cNvSpPr/>
          <p:nvPr/>
        </p:nvSpPr>
        <p:spPr>
          <a:xfrm>
            <a:off x="793091" y="1535326"/>
            <a:ext cx="7557818" cy="4976747"/>
          </a:xfrm>
          <a:prstGeom prst="rect">
            <a:avLst/>
          </a:prstGeom>
        </p:spPr>
        <p:txBody>
          <a:bodyPr wrap="square">
            <a:spAutoFit/>
          </a:bodyPr>
          <a:lstStyle/>
          <a:p>
            <a:pPr>
              <a:lnSpc>
                <a:spcPct val="130000"/>
              </a:lnSpc>
            </a:pPr>
            <a:r>
              <a:rPr lang="en-US" dirty="0" smtClean="0">
                <a:latin typeface="Arial" panose="020B0604020202020204" pitchFamily="34" charset="0"/>
              </a:rPr>
              <a:t>The </a:t>
            </a:r>
            <a:r>
              <a:rPr lang="en-US" dirty="0">
                <a:latin typeface="Arial" panose="020B0604020202020204" pitchFamily="34" charset="0"/>
              </a:rPr>
              <a:t>APPA R&amp;D research </a:t>
            </a:r>
            <a:r>
              <a:rPr lang="en-US" dirty="0" smtClean="0">
                <a:latin typeface="Arial" panose="020B0604020202020204" pitchFamily="34" charset="0"/>
              </a:rPr>
              <a:t>collaboration pursues </a:t>
            </a:r>
            <a:r>
              <a:rPr lang="en-US" dirty="0">
                <a:latin typeface="Arial" panose="020B0604020202020204" pitchFamily="34" charset="0"/>
              </a:rPr>
              <a:t>coordinated research projects in the area of accelerator based experiments </a:t>
            </a:r>
            <a:r>
              <a:rPr lang="en-US" dirty="0" smtClean="0">
                <a:latin typeface="Arial" panose="020B0604020202020204" pitchFamily="34" charset="0"/>
              </a:rPr>
              <a:t>with </a:t>
            </a:r>
            <a:r>
              <a:rPr lang="en-US" dirty="0">
                <a:latin typeface="Arial" panose="020B0604020202020204" pitchFamily="34" charset="0"/>
              </a:rPr>
              <a:t>heavy ions at the future FAIR-installation. Central issues are: </a:t>
            </a:r>
          </a:p>
          <a:p>
            <a:pPr marL="285750" indent="-285750">
              <a:lnSpc>
                <a:spcPct val="130000"/>
              </a:lnSpc>
              <a:spcBef>
                <a:spcPts val="1800"/>
              </a:spcBef>
              <a:buFontTx/>
              <a:buChar char="-"/>
            </a:pPr>
            <a:r>
              <a:rPr lang="en-US" dirty="0" smtClean="0">
                <a:latin typeface="Arial" panose="020B0604020202020204" pitchFamily="34" charset="0"/>
              </a:rPr>
              <a:t>Further </a:t>
            </a:r>
            <a:r>
              <a:rPr lang="en-US" dirty="0">
                <a:latin typeface="Arial" panose="020B0604020202020204" pitchFamily="34" charset="0"/>
              </a:rPr>
              <a:t>development of the experimental infrastructure, in particular, </a:t>
            </a:r>
            <a:r>
              <a:rPr lang="en-US" dirty="0" smtClean="0">
                <a:latin typeface="Arial" panose="020B0604020202020204" pitchFamily="34" charset="0"/>
              </a:rPr>
              <a:t>research,</a:t>
            </a:r>
          </a:p>
          <a:p>
            <a:pPr marL="285750" indent="-285750">
              <a:lnSpc>
                <a:spcPct val="130000"/>
              </a:lnSpc>
              <a:spcBef>
                <a:spcPts val="1800"/>
              </a:spcBef>
              <a:buFontTx/>
              <a:buChar char="-"/>
            </a:pPr>
            <a:r>
              <a:rPr lang="en-US" dirty="0">
                <a:latin typeface="Arial" panose="020B0604020202020204" pitchFamily="34" charset="0"/>
              </a:rPr>
              <a:t>D</a:t>
            </a:r>
            <a:r>
              <a:rPr lang="en-US" dirty="0" smtClean="0">
                <a:latin typeface="Arial" panose="020B0604020202020204" pitchFamily="34" charset="0"/>
              </a:rPr>
              <a:t>evelopment </a:t>
            </a:r>
            <a:r>
              <a:rPr lang="en-US" dirty="0">
                <a:latin typeface="Arial" panose="020B0604020202020204" pitchFamily="34" charset="0"/>
              </a:rPr>
              <a:t>for enhancing the </a:t>
            </a:r>
            <a:r>
              <a:rPr lang="en-US" dirty="0" smtClean="0">
                <a:latin typeface="Arial" panose="020B0604020202020204" pitchFamily="34" charset="0"/>
              </a:rPr>
              <a:t>scientific capabilities </a:t>
            </a:r>
            <a:r>
              <a:rPr lang="en-US" dirty="0">
                <a:latin typeface="Arial" panose="020B0604020202020204" pitchFamily="34" charset="0"/>
              </a:rPr>
              <a:t>of the existing installations and of the future accelerator and detector systems including the respective base </a:t>
            </a:r>
            <a:r>
              <a:rPr lang="en-US" dirty="0" smtClean="0">
                <a:latin typeface="Arial" panose="020B0604020202020204" pitchFamily="34" charset="0"/>
              </a:rPr>
              <a:t>technologies,</a:t>
            </a:r>
          </a:p>
          <a:p>
            <a:pPr marL="285750" indent="-285750">
              <a:lnSpc>
                <a:spcPct val="130000"/>
              </a:lnSpc>
              <a:spcBef>
                <a:spcPts val="1800"/>
              </a:spcBef>
              <a:buFontTx/>
              <a:buChar char="-"/>
            </a:pPr>
            <a:r>
              <a:rPr lang="en-US" dirty="0" smtClean="0">
                <a:latin typeface="Arial" panose="020B0604020202020204" pitchFamily="34" charset="0"/>
              </a:rPr>
              <a:t>Set-up </a:t>
            </a:r>
            <a:r>
              <a:rPr lang="en-US" dirty="0">
                <a:latin typeface="Arial" panose="020B0604020202020204" pitchFamily="34" charset="0"/>
              </a:rPr>
              <a:t>of the APPA experiments of the modules 0-3 of the modularized start version of </a:t>
            </a:r>
            <a:r>
              <a:rPr lang="en-US" dirty="0" smtClean="0">
                <a:latin typeface="Arial" panose="020B0604020202020204" pitchFamily="34" charset="0"/>
              </a:rPr>
              <a:t>FAIR,</a:t>
            </a:r>
          </a:p>
          <a:p>
            <a:pPr marL="285750" indent="-285750">
              <a:lnSpc>
                <a:spcPct val="130000"/>
              </a:lnSpc>
              <a:spcBef>
                <a:spcPts val="1800"/>
              </a:spcBef>
              <a:buFontTx/>
              <a:buChar char="-"/>
            </a:pPr>
            <a:r>
              <a:rPr lang="en-US" dirty="0" smtClean="0">
                <a:latin typeface="Arial" panose="020B0604020202020204" pitchFamily="34" charset="0"/>
              </a:rPr>
              <a:t>Providing a contact point between BMBF and APPA.</a:t>
            </a:r>
            <a:endParaRPr lang="en-US" dirty="0">
              <a:latin typeface="Arial" panose="020B0604020202020204" pitchFamily="34" charset="0"/>
            </a:endParaRPr>
          </a:p>
        </p:txBody>
      </p:sp>
    </p:spTree>
    <p:extLst>
      <p:ext uri="{BB962C8B-B14F-4D97-AF65-F5344CB8AC3E}">
        <p14:creationId xmlns:p14="http://schemas.microsoft.com/office/powerpoint/2010/main" val="29185329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0904" y="163422"/>
            <a:ext cx="8734425" cy="1325563"/>
          </a:xfrm>
        </p:spPr>
        <p:txBody>
          <a:bodyPr/>
          <a:lstStyle/>
          <a:p>
            <a:r>
              <a:rPr lang="de-DE" dirty="0" smtClean="0"/>
              <a:t>APPA R&amp;D </a:t>
            </a:r>
            <a:br>
              <a:rPr lang="de-DE" dirty="0" smtClean="0"/>
            </a:br>
            <a:r>
              <a:rPr lang="de-DE" dirty="0" err="1" smtClean="0"/>
              <a:t>funded</a:t>
            </a:r>
            <a:r>
              <a:rPr lang="de-DE" dirty="0" smtClean="0"/>
              <a:t> </a:t>
            </a:r>
            <a:r>
              <a:rPr lang="de-DE" dirty="0" err="1" smtClean="0"/>
              <a:t>projects</a:t>
            </a:r>
            <a:r>
              <a:rPr lang="de-DE" dirty="0" smtClean="0"/>
              <a:t>  (6.8 M€)</a:t>
            </a:r>
            <a:endParaRPr lang="de-DE" dirty="0"/>
          </a:p>
        </p:txBody>
      </p:sp>
      <p:sp>
        <p:nvSpPr>
          <p:cNvPr id="4" name="Rechteck 3"/>
          <p:cNvSpPr/>
          <p:nvPr/>
        </p:nvSpPr>
        <p:spPr>
          <a:xfrm>
            <a:off x="315290" y="1488985"/>
            <a:ext cx="8995251" cy="5155257"/>
          </a:xfrm>
          <a:prstGeom prst="rect">
            <a:avLst/>
          </a:prstGeom>
        </p:spPr>
        <p:txBody>
          <a:bodyPr wrap="square">
            <a:spAutoFit/>
          </a:bodyPr>
          <a:lstStyle/>
          <a:p>
            <a:pPr>
              <a:lnSpc>
                <a:spcPct val="120000"/>
              </a:lnSpc>
              <a:spcAft>
                <a:spcPts val="600"/>
              </a:spcAft>
            </a:pPr>
            <a:r>
              <a:rPr lang="en-US" b="1" u="sng" dirty="0">
                <a:solidFill>
                  <a:srgbClr val="7030A0"/>
                </a:solidFill>
                <a:latin typeface="Arial" panose="020B0604020202020204" pitchFamily="34" charset="0"/>
                <a:cs typeface="Arial" panose="020B0604020202020204" pitchFamily="34" charset="0"/>
              </a:rPr>
              <a:t>Funded projects 2015-2018 (Physics of the Smallest Particles)</a:t>
            </a:r>
          </a:p>
          <a:p>
            <a:pPr marL="342900" indent="-342900">
              <a:lnSpc>
                <a:spcPct val="120000"/>
              </a:lnSpc>
              <a:buFont typeface="Arial" panose="020B0604020202020204" pitchFamily="34" charset="0"/>
              <a:buChar char="•"/>
            </a:pPr>
            <a:r>
              <a:rPr lang="en-US" dirty="0">
                <a:latin typeface="Arial" panose="020B0604020202020204" pitchFamily="34" charset="0"/>
                <a:cs typeface="Arial" panose="020B0604020202020204" pitchFamily="34" charset="0"/>
              </a:rPr>
              <a:t>Solution of the time-dependent Dirac equation for highly charged ions in laser pulses of highest intensities, </a:t>
            </a:r>
            <a:r>
              <a:rPr lang="en-US" dirty="0">
                <a:solidFill>
                  <a:srgbClr val="7030A0"/>
                </a:solidFill>
                <a:latin typeface="Arial" panose="020B0604020202020204" pitchFamily="34" charset="0"/>
                <a:cs typeface="Arial" panose="020B0604020202020204" pitchFamily="34" charset="0"/>
              </a:rPr>
              <a:t>Humboldt-</a:t>
            </a:r>
            <a:r>
              <a:rPr lang="en-US" dirty="0" err="1">
                <a:solidFill>
                  <a:srgbClr val="7030A0"/>
                </a:solidFill>
                <a:latin typeface="Arial" panose="020B0604020202020204" pitchFamily="34" charset="0"/>
                <a:cs typeface="Arial" panose="020B0604020202020204" pitchFamily="34" charset="0"/>
              </a:rPr>
              <a:t>Universität</a:t>
            </a:r>
            <a:r>
              <a:rPr lang="en-US" dirty="0">
                <a:solidFill>
                  <a:srgbClr val="7030A0"/>
                </a:solidFill>
                <a:latin typeface="Arial" panose="020B0604020202020204" pitchFamily="34" charset="0"/>
                <a:cs typeface="Arial" panose="020B0604020202020204" pitchFamily="34" charset="0"/>
              </a:rPr>
              <a:t> </a:t>
            </a:r>
            <a:r>
              <a:rPr lang="en-US" dirty="0" err="1">
                <a:solidFill>
                  <a:srgbClr val="7030A0"/>
                </a:solidFill>
                <a:latin typeface="Arial" panose="020B0604020202020204" pitchFamily="34" charset="0"/>
                <a:cs typeface="Arial" panose="020B0604020202020204" pitchFamily="34" charset="0"/>
              </a:rPr>
              <a:t>zu</a:t>
            </a:r>
            <a:r>
              <a:rPr lang="en-US" dirty="0">
                <a:solidFill>
                  <a:srgbClr val="7030A0"/>
                </a:solidFill>
                <a:latin typeface="Arial" panose="020B0604020202020204" pitchFamily="34" charset="0"/>
                <a:cs typeface="Arial" panose="020B0604020202020204" pitchFamily="34" charset="0"/>
              </a:rPr>
              <a:t> Berlin</a:t>
            </a:r>
          </a:p>
          <a:p>
            <a:pPr marL="342900" indent="-342900">
              <a:lnSpc>
                <a:spcPct val="120000"/>
              </a:lnSpc>
              <a:buFont typeface="Arial" panose="020B0604020202020204" pitchFamily="34" charset="0"/>
              <a:buChar char="•"/>
            </a:pPr>
            <a:r>
              <a:rPr lang="en-US" dirty="0">
                <a:latin typeface="Arial" panose="020B0604020202020204" pitchFamily="34" charset="0"/>
                <a:cs typeface="Arial" panose="020B0604020202020204" pitchFamily="34" charset="0"/>
              </a:rPr>
              <a:t>Development of a precision high-voltage divider and of fluorescence detectors for the storage ring CRYRING / Further development and deployment of </a:t>
            </a:r>
          </a:p>
          <a:p>
            <a:pPr>
              <a:lnSpc>
                <a:spcPct val="120000"/>
              </a:lnSpc>
            </a:pPr>
            <a:r>
              <a:rPr lang="en-US" dirty="0">
                <a:latin typeface="Arial" panose="020B0604020202020204" pitchFamily="34" charset="0"/>
                <a:cs typeface="Arial" panose="020B0604020202020204" pitchFamily="34" charset="0"/>
              </a:rPr>
              <a:t>          single-photon detectors for laser spectroscopy at ESR and at SPECTRAP, </a:t>
            </a:r>
            <a:r>
              <a:rPr lang="en-US" dirty="0" smtClean="0">
                <a:latin typeface="Arial" panose="020B0604020202020204" pitchFamily="34" charset="0"/>
                <a:cs typeface="Arial" panose="020B0604020202020204" pitchFamily="34" charset="0"/>
              </a:rPr>
              <a:t>	</a:t>
            </a:r>
            <a:r>
              <a:rPr lang="en-US" dirty="0" err="1" smtClean="0">
                <a:solidFill>
                  <a:srgbClr val="7030A0"/>
                </a:solidFill>
                <a:latin typeface="Arial" panose="020B0604020202020204" pitchFamily="34" charset="0"/>
                <a:cs typeface="Arial" panose="020B0604020202020204" pitchFamily="34" charset="0"/>
              </a:rPr>
              <a:t>Westfälische</a:t>
            </a:r>
            <a:r>
              <a:rPr lang="en-US" dirty="0" smtClean="0">
                <a:solidFill>
                  <a:srgbClr val="7030A0"/>
                </a:solidFill>
                <a:latin typeface="Arial" panose="020B0604020202020204" pitchFamily="34" charset="0"/>
                <a:cs typeface="Arial" panose="020B0604020202020204" pitchFamily="34" charset="0"/>
              </a:rPr>
              <a:t> </a:t>
            </a:r>
            <a:r>
              <a:rPr lang="en-US" dirty="0" err="1">
                <a:solidFill>
                  <a:srgbClr val="7030A0"/>
                </a:solidFill>
                <a:latin typeface="Arial" panose="020B0604020202020204" pitchFamily="34" charset="0"/>
                <a:cs typeface="Arial" panose="020B0604020202020204" pitchFamily="34" charset="0"/>
              </a:rPr>
              <a:t>Wilhelms-Universität</a:t>
            </a:r>
            <a:r>
              <a:rPr lang="en-US" dirty="0">
                <a:solidFill>
                  <a:srgbClr val="7030A0"/>
                </a:solidFill>
                <a:latin typeface="Arial" panose="020B0604020202020204" pitchFamily="34" charset="0"/>
                <a:cs typeface="Arial" panose="020B0604020202020204" pitchFamily="34" charset="0"/>
              </a:rPr>
              <a:t> </a:t>
            </a:r>
            <a:r>
              <a:rPr lang="en-US" dirty="0" err="1">
                <a:solidFill>
                  <a:srgbClr val="7030A0"/>
                </a:solidFill>
                <a:latin typeface="Arial" panose="020B0604020202020204" pitchFamily="34" charset="0"/>
                <a:cs typeface="Arial" panose="020B0604020202020204" pitchFamily="34" charset="0"/>
              </a:rPr>
              <a:t>Münster</a:t>
            </a:r>
            <a:endParaRPr lang="en-US" dirty="0">
              <a:solidFill>
                <a:srgbClr val="7030A0"/>
              </a:solidFill>
              <a:latin typeface="Arial" panose="020B0604020202020204" pitchFamily="34" charset="0"/>
              <a:cs typeface="Arial" panose="020B0604020202020204" pitchFamily="34" charset="0"/>
            </a:endParaRPr>
          </a:p>
          <a:p>
            <a:pPr marL="342900" indent="-342900">
              <a:lnSpc>
                <a:spcPct val="120000"/>
              </a:lnSpc>
              <a:buFont typeface="Arial" panose="020B0604020202020204" pitchFamily="34" charset="0"/>
              <a:buChar char="•"/>
            </a:pPr>
            <a:r>
              <a:rPr lang="en-US" dirty="0">
                <a:latin typeface="Arial" panose="020B0604020202020204" pitchFamily="34" charset="0"/>
                <a:cs typeface="Arial" panose="020B0604020202020204" pitchFamily="34" charset="0"/>
              </a:rPr>
              <a:t>Research for the implementation of laser cooling and interaction with matter at FAIR, </a:t>
            </a:r>
            <a:r>
              <a:rPr lang="en-US" dirty="0" err="1">
                <a:solidFill>
                  <a:srgbClr val="7030A0"/>
                </a:solidFill>
                <a:latin typeface="Arial" panose="020B0604020202020204" pitchFamily="34" charset="0"/>
                <a:cs typeface="Arial" panose="020B0604020202020204" pitchFamily="34" charset="0"/>
              </a:rPr>
              <a:t>Technische</a:t>
            </a:r>
            <a:r>
              <a:rPr lang="en-US" dirty="0">
                <a:solidFill>
                  <a:srgbClr val="7030A0"/>
                </a:solidFill>
                <a:latin typeface="Arial" panose="020B0604020202020204" pitchFamily="34" charset="0"/>
                <a:cs typeface="Arial" panose="020B0604020202020204" pitchFamily="34" charset="0"/>
              </a:rPr>
              <a:t> </a:t>
            </a:r>
            <a:r>
              <a:rPr lang="en-US" dirty="0" err="1">
                <a:solidFill>
                  <a:srgbClr val="7030A0"/>
                </a:solidFill>
                <a:latin typeface="Arial" panose="020B0604020202020204" pitchFamily="34" charset="0"/>
                <a:cs typeface="Arial" panose="020B0604020202020204" pitchFamily="34" charset="0"/>
              </a:rPr>
              <a:t>Universität</a:t>
            </a:r>
            <a:r>
              <a:rPr lang="en-US" dirty="0">
                <a:solidFill>
                  <a:srgbClr val="7030A0"/>
                </a:solidFill>
                <a:latin typeface="Arial" panose="020B0604020202020204" pitchFamily="34" charset="0"/>
                <a:cs typeface="Arial" panose="020B0604020202020204" pitchFamily="34" charset="0"/>
              </a:rPr>
              <a:t> Darmstadt</a:t>
            </a:r>
          </a:p>
          <a:p>
            <a:pPr marL="342900" indent="-342900">
              <a:lnSpc>
                <a:spcPct val="120000"/>
              </a:lnSpc>
              <a:buFont typeface="Arial" panose="020B0604020202020204" pitchFamily="34" charset="0"/>
              <a:buChar char="•"/>
            </a:pPr>
            <a:r>
              <a:rPr lang="en-US" dirty="0">
                <a:latin typeface="Arial" panose="020B0604020202020204" pitchFamily="34" charset="0"/>
                <a:cs typeface="Arial" panose="020B0604020202020204" pitchFamily="34" charset="0"/>
              </a:rPr>
              <a:t>Laser spectroscopy at CRYRING and HITRAP — New techniques for laser spectroscopy at GSI, </a:t>
            </a:r>
            <a:r>
              <a:rPr lang="en-US" dirty="0" err="1">
                <a:solidFill>
                  <a:srgbClr val="7030A0"/>
                </a:solidFill>
                <a:latin typeface="Arial" panose="020B0604020202020204" pitchFamily="34" charset="0"/>
                <a:cs typeface="Arial" panose="020B0604020202020204" pitchFamily="34" charset="0"/>
              </a:rPr>
              <a:t>Technische</a:t>
            </a:r>
            <a:r>
              <a:rPr lang="en-US" dirty="0">
                <a:solidFill>
                  <a:srgbClr val="7030A0"/>
                </a:solidFill>
                <a:latin typeface="Arial" panose="020B0604020202020204" pitchFamily="34" charset="0"/>
                <a:cs typeface="Arial" panose="020B0604020202020204" pitchFamily="34" charset="0"/>
              </a:rPr>
              <a:t> </a:t>
            </a:r>
            <a:r>
              <a:rPr lang="en-US" dirty="0" err="1">
                <a:solidFill>
                  <a:srgbClr val="7030A0"/>
                </a:solidFill>
                <a:latin typeface="Arial" panose="020B0604020202020204" pitchFamily="34" charset="0"/>
                <a:cs typeface="Arial" panose="020B0604020202020204" pitchFamily="34" charset="0"/>
              </a:rPr>
              <a:t>Universität</a:t>
            </a:r>
            <a:r>
              <a:rPr lang="en-US" dirty="0">
                <a:solidFill>
                  <a:srgbClr val="7030A0"/>
                </a:solidFill>
                <a:latin typeface="Arial" panose="020B0604020202020204" pitchFamily="34" charset="0"/>
                <a:cs typeface="Arial" panose="020B0604020202020204" pitchFamily="34" charset="0"/>
              </a:rPr>
              <a:t> Darmstadt</a:t>
            </a:r>
          </a:p>
          <a:p>
            <a:pPr marL="342900" indent="-342900">
              <a:lnSpc>
                <a:spcPct val="120000"/>
              </a:lnSpc>
              <a:buFont typeface="Arial" panose="020B0604020202020204" pitchFamily="34" charset="0"/>
              <a:buChar char="•"/>
            </a:pPr>
            <a:r>
              <a:rPr lang="en-US" dirty="0">
                <a:latin typeface="Arial" panose="020B0604020202020204" pitchFamily="34" charset="0"/>
                <a:cs typeface="Arial" panose="020B0604020202020204" pitchFamily="34" charset="0"/>
              </a:rPr>
              <a:t>Development of diagnostics and simulations for plasma physics experiments at FAIR, </a:t>
            </a:r>
            <a:r>
              <a:rPr lang="en-US" dirty="0">
                <a:solidFill>
                  <a:srgbClr val="7030A0"/>
                </a:solidFill>
                <a:latin typeface="Arial" panose="020B0604020202020204" pitchFamily="34" charset="0"/>
                <a:cs typeface="Arial" panose="020B0604020202020204" pitchFamily="34" charset="0"/>
              </a:rPr>
              <a:t>Johann Wolfgang Goethe-</a:t>
            </a:r>
            <a:r>
              <a:rPr lang="en-US" dirty="0" err="1">
                <a:solidFill>
                  <a:srgbClr val="7030A0"/>
                </a:solidFill>
                <a:latin typeface="Arial" panose="020B0604020202020204" pitchFamily="34" charset="0"/>
                <a:cs typeface="Arial" panose="020B0604020202020204" pitchFamily="34" charset="0"/>
              </a:rPr>
              <a:t>Universität</a:t>
            </a:r>
            <a:r>
              <a:rPr lang="en-US" dirty="0">
                <a:solidFill>
                  <a:srgbClr val="7030A0"/>
                </a:solidFill>
                <a:latin typeface="Arial" panose="020B0604020202020204" pitchFamily="34" charset="0"/>
                <a:cs typeface="Arial" panose="020B0604020202020204" pitchFamily="34" charset="0"/>
              </a:rPr>
              <a:t> Frankfurt am Main</a:t>
            </a:r>
          </a:p>
          <a:p>
            <a:pPr marL="342900" indent="-342900">
              <a:lnSpc>
                <a:spcPct val="120000"/>
              </a:lnSpc>
              <a:buFont typeface="Arial" panose="020B0604020202020204" pitchFamily="34" charset="0"/>
              <a:buChar char="•"/>
            </a:pPr>
            <a:r>
              <a:rPr lang="en-US" dirty="0">
                <a:latin typeface="Arial" panose="020B0604020202020204" pitchFamily="34" charset="0"/>
                <a:cs typeface="Arial" panose="020B0604020202020204" pitchFamily="34" charset="0"/>
              </a:rPr>
              <a:t>Detectors for charge-changed ions at CRYRING: Detector manipulators and UHV-compatible Si-detectors, </a:t>
            </a:r>
            <a:r>
              <a:rPr lang="en-US" dirty="0">
                <a:solidFill>
                  <a:srgbClr val="7030A0"/>
                </a:solidFill>
                <a:latin typeface="Arial" panose="020B0604020202020204" pitchFamily="34" charset="0"/>
                <a:cs typeface="Arial" panose="020B0604020202020204" pitchFamily="34" charset="0"/>
              </a:rPr>
              <a:t>Johann Wolfgang Goethe-</a:t>
            </a:r>
            <a:r>
              <a:rPr lang="en-US" dirty="0" err="1">
                <a:solidFill>
                  <a:srgbClr val="7030A0"/>
                </a:solidFill>
                <a:latin typeface="Arial" panose="020B0604020202020204" pitchFamily="34" charset="0"/>
                <a:cs typeface="Arial" panose="020B0604020202020204" pitchFamily="34" charset="0"/>
              </a:rPr>
              <a:t>Universität</a:t>
            </a:r>
            <a:r>
              <a:rPr lang="en-US" dirty="0">
                <a:solidFill>
                  <a:srgbClr val="7030A0"/>
                </a:solidFill>
                <a:latin typeface="Arial" panose="020B0604020202020204" pitchFamily="34" charset="0"/>
                <a:cs typeface="Arial" panose="020B0604020202020204" pitchFamily="34" charset="0"/>
              </a:rPr>
              <a:t> Frankfurt am </a:t>
            </a:r>
            <a:r>
              <a:rPr lang="en-US" dirty="0" smtClean="0">
                <a:solidFill>
                  <a:srgbClr val="7030A0"/>
                </a:solidFill>
                <a:latin typeface="Arial" panose="020B0604020202020204" pitchFamily="34" charset="0"/>
                <a:cs typeface="Arial" panose="020B0604020202020204" pitchFamily="34" charset="0"/>
              </a:rPr>
              <a:t>Main</a:t>
            </a:r>
            <a:endParaRPr lang="en-US"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28970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0904" y="163422"/>
            <a:ext cx="8734425" cy="1325563"/>
          </a:xfrm>
        </p:spPr>
        <p:txBody>
          <a:bodyPr/>
          <a:lstStyle/>
          <a:p>
            <a:r>
              <a:rPr lang="de-DE" dirty="0" smtClean="0"/>
              <a:t>APPA R&amp;D </a:t>
            </a:r>
            <a:br>
              <a:rPr lang="de-DE" dirty="0" smtClean="0"/>
            </a:br>
            <a:r>
              <a:rPr lang="de-DE" dirty="0" err="1" smtClean="0"/>
              <a:t>funded</a:t>
            </a:r>
            <a:r>
              <a:rPr lang="de-DE" dirty="0" smtClean="0"/>
              <a:t> </a:t>
            </a:r>
            <a:r>
              <a:rPr lang="de-DE" dirty="0" err="1" smtClean="0"/>
              <a:t>projects</a:t>
            </a:r>
            <a:r>
              <a:rPr lang="de-DE" dirty="0" smtClean="0"/>
              <a:t>  (6.8 M€)</a:t>
            </a:r>
            <a:endParaRPr lang="de-DE" dirty="0"/>
          </a:p>
        </p:txBody>
      </p:sp>
      <p:sp>
        <p:nvSpPr>
          <p:cNvPr id="3" name="Textfeld 2"/>
          <p:cNvSpPr txBox="1"/>
          <p:nvPr/>
        </p:nvSpPr>
        <p:spPr>
          <a:xfrm>
            <a:off x="2040066" y="5647046"/>
            <a:ext cx="5248553" cy="1200329"/>
          </a:xfrm>
          <a:prstGeom prst="rect">
            <a:avLst/>
          </a:prstGeom>
          <a:solidFill>
            <a:srgbClr val="FFC000"/>
          </a:solidFill>
        </p:spPr>
        <p:txBody>
          <a:bodyPr wrap="none" rtlCol="0">
            <a:spAutoFit/>
          </a:bodyPr>
          <a:lstStyle/>
          <a:p>
            <a:pPr indent="-342900">
              <a:buFont typeface="Arial" panose="020B0604020202020204" pitchFamily="34" charset="0"/>
              <a:buChar char="•"/>
            </a:pPr>
            <a:r>
              <a:rPr lang="en-US" b="1" dirty="0" smtClean="0"/>
              <a:t>lasers &amp; x-rays: spectroscopy, diagnostics</a:t>
            </a:r>
          </a:p>
          <a:p>
            <a:pPr indent="-342900">
              <a:buFont typeface="Arial" panose="020B0604020202020204" pitchFamily="34" charset="0"/>
              <a:buChar char="•"/>
            </a:pPr>
            <a:r>
              <a:rPr lang="en-US" b="1" dirty="0"/>
              <a:t>t</a:t>
            </a:r>
            <a:r>
              <a:rPr lang="en-US" b="1" dirty="0" smtClean="0"/>
              <a:t>argets &amp; traps</a:t>
            </a:r>
          </a:p>
          <a:p>
            <a:pPr indent="-342900">
              <a:buFont typeface="Arial" panose="020B0604020202020204" pitchFamily="34" charset="0"/>
              <a:buChar char="•"/>
            </a:pPr>
            <a:r>
              <a:rPr lang="en-US" b="1" dirty="0" smtClean="0"/>
              <a:t>particle detection and identification</a:t>
            </a:r>
          </a:p>
          <a:p>
            <a:pPr indent="-342900">
              <a:buFont typeface="Arial" panose="020B0604020202020204" pitchFamily="34" charset="0"/>
              <a:buChar char="•"/>
            </a:pPr>
            <a:r>
              <a:rPr lang="en-US" b="1" dirty="0" smtClean="0"/>
              <a:t>theory: time-dependent phenomena, simulations</a:t>
            </a:r>
            <a:endParaRPr lang="en-US" b="1" dirty="0"/>
          </a:p>
        </p:txBody>
      </p:sp>
      <p:sp>
        <p:nvSpPr>
          <p:cNvPr id="4" name="Rechteck 3"/>
          <p:cNvSpPr/>
          <p:nvPr/>
        </p:nvSpPr>
        <p:spPr>
          <a:xfrm>
            <a:off x="10490" y="1488985"/>
            <a:ext cx="8995251" cy="4158061"/>
          </a:xfrm>
          <a:prstGeom prst="rect">
            <a:avLst/>
          </a:prstGeom>
        </p:spPr>
        <p:txBody>
          <a:bodyPr wrap="square">
            <a:spAutoFit/>
          </a:bodyPr>
          <a:lstStyle/>
          <a:p>
            <a:pPr>
              <a:lnSpc>
                <a:spcPct val="120000"/>
              </a:lnSpc>
              <a:spcAft>
                <a:spcPts val="600"/>
              </a:spcAft>
            </a:pPr>
            <a:r>
              <a:rPr lang="en-US" b="1" u="sng" dirty="0">
                <a:solidFill>
                  <a:srgbClr val="7030A0"/>
                </a:solidFill>
                <a:latin typeface="Arial" panose="020B0604020202020204" pitchFamily="34" charset="0"/>
                <a:cs typeface="Arial" panose="020B0604020202020204" pitchFamily="34" charset="0"/>
              </a:rPr>
              <a:t>Funded projects 2015-2018 (Physics of the Smallest Particles)</a:t>
            </a:r>
          </a:p>
          <a:p>
            <a:pPr marL="342900" indent="-342900">
              <a:lnSpc>
                <a:spcPct val="120000"/>
              </a:lnSpc>
              <a:buFont typeface="Arial" panose="020B0604020202020204" pitchFamily="34" charset="0"/>
              <a:buChar char="•"/>
            </a:pPr>
            <a:r>
              <a:rPr lang="en-US" dirty="0" smtClean="0">
                <a:latin typeface="Arial" panose="020B0604020202020204" pitchFamily="34" charset="0"/>
                <a:cs typeface="Arial" panose="020B0604020202020204" pitchFamily="34" charset="0"/>
              </a:rPr>
              <a:t>Construction </a:t>
            </a:r>
            <a:r>
              <a:rPr lang="en-US" dirty="0">
                <a:latin typeface="Arial" panose="020B0604020202020204" pitchFamily="34" charset="0"/>
                <a:cs typeface="Arial" panose="020B0604020202020204" pitchFamily="34" charset="0"/>
              </a:rPr>
              <a:t>and tests of experimental installations for electron-collision spectroscopy and for x-ray spectroscopy, </a:t>
            </a:r>
            <a:r>
              <a:rPr lang="en-US" dirty="0">
                <a:solidFill>
                  <a:srgbClr val="7030A0"/>
                </a:solidFill>
                <a:latin typeface="Arial" panose="020B0604020202020204" pitchFamily="34" charset="0"/>
                <a:cs typeface="Arial" panose="020B0604020202020204" pitchFamily="34" charset="0"/>
              </a:rPr>
              <a:t>Justus-Liebig-</a:t>
            </a:r>
            <a:r>
              <a:rPr lang="en-US" dirty="0" err="1">
                <a:solidFill>
                  <a:srgbClr val="7030A0"/>
                </a:solidFill>
                <a:latin typeface="Arial" panose="020B0604020202020204" pitchFamily="34" charset="0"/>
                <a:cs typeface="Arial" panose="020B0604020202020204" pitchFamily="34" charset="0"/>
              </a:rPr>
              <a:t>Universität</a:t>
            </a:r>
            <a:r>
              <a:rPr lang="en-US" dirty="0">
                <a:solidFill>
                  <a:srgbClr val="7030A0"/>
                </a:solidFill>
                <a:latin typeface="Arial" panose="020B0604020202020204" pitchFamily="34" charset="0"/>
                <a:cs typeface="Arial" panose="020B0604020202020204" pitchFamily="34" charset="0"/>
              </a:rPr>
              <a:t> </a:t>
            </a:r>
            <a:r>
              <a:rPr lang="en-US" dirty="0" err="1">
                <a:solidFill>
                  <a:srgbClr val="7030A0"/>
                </a:solidFill>
                <a:latin typeface="Arial" panose="020B0604020202020204" pitchFamily="34" charset="0"/>
                <a:cs typeface="Arial" panose="020B0604020202020204" pitchFamily="34" charset="0"/>
              </a:rPr>
              <a:t>Gießen</a:t>
            </a:r>
            <a:endParaRPr lang="en-US" dirty="0">
              <a:solidFill>
                <a:srgbClr val="7030A0"/>
              </a:solidFill>
              <a:latin typeface="Arial" panose="020B0604020202020204" pitchFamily="34" charset="0"/>
              <a:cs typeface="Arial" panose="020B0604020202020204" pitchFamily="34" charset="0"/>
            </a:endParaRPr>
          </a:p>
          <a:p>
            <a:pPr marL="342900" indent="-342900">
              <a:lnSpc>
                <a:spcPct val="120000"/>
              </a:lnSpc>
              <a:buFont typeface="Arial" panose="020B0604020202020204" pitchFamily="34" charset="0"/>
              <a:buChar char="•"/>
            </a:pPr>
            <a:r>
              <a:rPr lang="en-US" dirty="0">
                <a:latin typeface="Arial" panose="020B0604020202020204" pitchFamily="34" charset="0"/>
                <a:cs typeface="Arial" panose="020B0604020202020204" pitchFamily="34" charset="0"/>
              </a:rPr>
              <a:t>High-resolution Seya-</a:t>
            </a:r>
            <a:r>
              <a:rPr lang="en-US" dirty="0" err="1">
                <a:latin typeface="Arial" panose="020B0604020202020204" pitchFamily="34" charset="0"/>
                <a:cs typeface="Arial" panose="020B0604020202020204" pitchFamily="34" charset="0"/>
              </a:rPr>
              <a:t>Namioka</a:t>
            </a:r>
            <a:r>
              <a:rPr lang="en-US" dirty="0">
                <a:latin typeface="Arial" panose="020B0604020202020204" pitchFamily="34" charset="0"/>
                <a:cs typeface="Arial" panose="020B0604020202020204" pitchFamily="34" charset="0"/>
              </a:rPr>
              <a:t>-fluorescence spectrometer for the spectral band 35–700 nm for experiments at heavy-ion storage rings, </a:t>
            </a:r>
            <a:r>
              <a:rPr lang="en-US" dirty="0" err="1">
                <a:solidFill>
                  <a:srgbClr val="7030A0"/>
                </a:solidFill>
                <a:latin typeface="Arial" panose="020B0604020202020204" pitchFamily="34" charset="0"/>
                <a:cs typeface="Arial" panose="020B0604020202020204" pitchFamily="34" charset="0"/>
              </a:rPr>
              <a:t>Universität</a:t>
            </a:r>
            <a:r>
              <a:rPr lang="en-US" dirty="0">
                <a:solidFill>
                  <a:srgbClr val="7030A0"/>
                </a:solidFill>
                <a:latin typeface="Arial" panose="020B0604020202020204" pitchFamily="34" charset="0"/>
                <a:cs typeface="Arial" panose="020B0604020202020204" pitchFamily="34" charset="0"/>
              </a:rPr>
              <a:t> Kassel</a:t>
            </a:r>
          </a:p>
          <a:p>
            <a:pPr marL="342900" indent="-342900">
              <a:lnSpc>
                <a:spcPct val="120000"/>
              </a:lnSpc>
              <a:buFont typeface="Arial" panose="020B0604020202020204" pitchFamily="34" charset="0"/>
              <a:buChar char="•"/>
            </a:pPr>
            <a:r>
              <a:rPr lang="en-US" dirty="0">
                <a:latin typeface="Arial" panose="020B0604020202020204" pitchFamily="34" charset="0"/>
                <a:cs typeface="Arial" panose="020B0604020202020204" pitchFamily="34" charset="0"/>
              </a:rPr>
              <a:t>Spectroscopy of plasmas at FAIR, </a:t>
            </a:r>
            <a:r>
              <a:rPr lang="en-US" dirty="0">
                <a:solidFill>
                  <a:srgbClr val="7030A0"/>
                </a:solidFill>
                <a:latin typeface="Arial" panose="020B0604020202020204" pitchFamily="34" charset="0"/>
                <a:cs typeface="Arial" panose="020B0604020202020204" pitchFamily="34" charset="0"/>
              </a:rPr>
              <a:t>Friedrich-Schiller-</a:t>
            </a:r>
            <a:r>
              <a:rPr lang="en-US" dirty="0" err="1">
                <a:solidFill>
                  <a:srgbClr val="7030A0"/>
                </a:solidFill>
                <a:latin typeface="Arial" panose="020B0604020202020204" pitchFamily="34" charset="0"/>
                <a:cs typeface="Arial" panose="020B0604020202020204" pitchFamily="34" charset="0"/>
              </a:rPr>
              <a:t>Universität</a:t>
            </a:r>
            <a:r>
              <a:rPr lang="en-US" dirty="0">
                <a:solidFill>
                  <a:srgbClr val="7030A0"/>
                </a:solidFill>
                <a:latin typeface="Arial" panose="020B0604020202020204" pitchFamily="34" charset="0"/>
                <a:cs typeface="Arial" panose="020B0604020202020204" pitchFamily="34" charset="0"/>
              </a:rPr>
              <a:t> Jena</a:t>
            </a:r>
          </a:p>
          <a:p>
            <a:pPr marL="342900" indent="-342900">
              <a:lnSpc>
                <a:spcPct val="120000"/>
              </a:lnSpc>
              <a:buFont typeface="Arial" panose="020B0604020202020204" pitchFamily="34" charset="0"/>
              <a:buChar char="•"/>
            </a:pPr>
            <a:r>
              <a:rPr lang="en-US" dirty="0">
                <a:latin typeface="Arial" panose="020B0604020202020204" pitchFamily="34" charset="0"/>
                <a:cs typeface="Arial" panose="020B0604020202020204" pitchFamily="34" charset="0"/>
              </a:rPr>
              <a:t>Light-matter interaction with highly charged ions, </a:t>
            </a:r>
            <a:r>
              <a:rPr lang="en-US" dirty="0">
                <a:solidFill>
                  <a:srgbClr val="7030A0"/>
                </a:solidFill>
                <a:latin typeface="Arial" panose="020B0604020202020204" pitchFamily="34" charset="0"/>
                <a:cs typeface="Arial" panose="020B0604020202020204" pitchFamily="34" charset="0"/>
              </a:rPr>
              <a:t>Friedrich-Schiller-</a:t>
            </a:r>
            <a:r>
              <a:rPr lang="en-US" dirty="0" err="1">
                <a:solidFill>
                  <a:srgbClr val="7030A0"/>
                </a:solidFill>
                <a:latin typeface="Arial" panose="020B0604020202020204" pitchFamily="34" charset="0"/>
                <a:cs typeface="Arial" panose="020B0604020202020204" pitchFamily="34" charset="0"/>
              </a:rPr>
              <a:t>Universität</a:t>
            </a:r>
            <a:r>
              <a:rPr lang="en-US" dirty="0">
                <a:solidFill>
                  <a:srgbClr val="7030A0"/>
                </a:solidFill>
                <a:latin typeface="Arial" panose="020B0604020202020204" pitchFamily="34" charset="0"/>
                <a:cs typeface="Arial" panose="020B0604020202020204" pitchFamily="34" charset="0"/>
              </a:rPr>
              <a:t> Jena</a:t>
            </a:r>
          </a:p>
          <a:p>
            <a:pPr marL="342900" indent="-342900">
              <a:lnSpc>
                <a:spcPct val="120000"/>
              </a:lnSpc>
              <a:buFont typeface="Arial" panose="020B0604020202020204" pitchFamily="34" charset="0"/>
              <a:buChar char="•"/>
            </a:pPr>
            <a:r>
              <a:rPr lang="en-US" dirty="0">
                <a:latin typeface="Arial" panose="020B0604020202020204" pitchFamily="34" charset="0"/>
                <a:cs typeface="Arial" panose="020B0604020202020204" pitchFamily="34" charset="0"/>
              </a:rPr>
              <a:t>Micro-calorimeter-arrays und quantum-gas target for experiments at GSI/FAIR, </a:t>
            </a:r>
            <a:r>
              <a:rPr lang="en-US" dirty="0" err="1">
                <a:solidFill>
                  <a:srgbClr val="7030A0"/>
                </a:solidFill>
                <a:latin typeface="Arial" panose="020B0604020202020204" pitchFamily="34" charset="0"/>
                <a:cs typeface="Arial" panose="020B0604020202020204" pitchFamily="34" charset="0"/>
              </a:rPr>
              <a:t>Ruprecht-Karls-Universität</a:t>
            </a:r>
            <a:r>
              <a:rPr lang="en-US" dirty="0">
                <a:solidFill>
                  <a:srgbClr val="7030A0"/>
                </a:solidFill>
                <a:latin typeface="Arial" panose="020B0604020202020204" pitchFamily="34" charset="0"/>
                <a:cs typeface="Arial" panose="020B0604020202020204" pitchFamily="34" charset="0"/>
              </a:rPr>
              <a:t> Heidelberg</a:t>
            </a:r>
          </a:p>
          <a:p>
            <a:pPr marL="342900" indent="-342900">
              <a:lnSpc>
                <a:spcPct val="120000"/>
              </a:lnSpc>
              <a:buFont typeface="Arial" panose="020B0604020202020204" pitchFamily="34" charset="0"/>
              <a:buChar char="•"/>
            </a:pPr>
            <a:r>
              <a:rPr lang="en-US" dirty="0">
                <a:latin typeface="Arial" panose="020B0604020202020204" pitchFamily="34" charset="0"/>
                <a:cs typeface="Arial" panose="020B0604020202020204" pitchFamily="34" charset="0"/>
              </a:rPr>
              <a:t>Optical beam diagnostics for intense ion beams, </a:t>
            </a:r>
            <a:r>
              <a:rPr lang="en-US" dirty="0" err="1">
                <a:solidFill>
                  <a:srgbClr val="7030A0"/>
                </a:solidFill>
                <a:latin typeface="Arial" panose="020B0604020202020204" pitchFamily="34" charset="0"/>
                <a:cs typeface="Arial" panose="020B0604020202020204" pitchFamily="34" charset="0"/>
              </a:rPr>
              <a:t>Technische</a:t>
            </a:r>
            <a:r>
              <a:rPr lang="en-US" dirty="0">
                <a:solidFill>
                  <a:srgbClr val="7030A0"/>
                </a:solidFill>
                <a:latin typeface="Arial" panose="020B0604020202020204" pitchFamily="34" charset="0"/>
                <a:cs typeface="Arial" panose="020B0604020202020204" pitchFamily="34" charset="0"/>
              </a:rPr>
              <a:t> </a:t>
            </a:r>
            <a:r>
              <a:rPr lang="en-US" dirty="0" err="1">
                <a:solidFill>
                  <a:srgbClr val="7030A0"/>
                </a:solidFill>
                <a:latin typeface="Arial" panose="020B0604020202020204" pitchFamily="34" charset="0"/>
                <a:cs typeface="Arial" panose="020B0604020202020204" pitchFamily="34" charset="0"/>
              </a:rPr>
              <a:t>Universität</a:t>
            </a:r>
            <a:r>
              <a:rPr lang="en-US" dirty="0">
                <a:solidFill>
                  <a:srgbClr val="7030A0"/>
                </a:solidFill>
                <a:latin typeface="Arial" panose="020B0604020202020204" pitchFamily="34" charset="0"/>
                <a:cs typeface="Arial" panose="020B0604020202020204" pitchFamily="34" charset="0"/>
              </a:rPr>
              <a:t> </a:t>
            </a:r>
            <a:r>
              <a:rPr lang="en-US" dirty="0" err="1">
                <a:solidFill>
                  <a:srgbClr val="7030A0"/>
                </a:solidFill>
                <a:latin typeface="Arial" panose="020B0604020202020204" pitchFamily="34" charset="0"/>
                <a:cs typeface="Arial" panose="020B0604020202020204" pitchFamily="34" charset="0"/>
              </a:rPr>
              <a:t>München</a:t>
            </a:r>
            <a:endParaRPr lang="en-US" dirty="0">
              <a:solidFill>
                <a:srgbClr val="7030A0"/>
              </a:solidFill>
              <a:latin typeface="Arial" panose="020B0604020202020204" pitchFamily="34" charset="0"/>
              <a:cs typeface="Arial" panose="020B0604020202020204" pitchFamily="34" charset="0"/>
            </a:endParaRPr>
          </a:p>
          <a:p>
            <a:pPr marL="342900" indent="-342900">
              <a:lnSpc>
                <a:spcPct val="120000"/>
              </a:lnSpc>
              <a:buFont typeface="Arial" panose="020B0604020202020204" pitchFamily="34" charset="0"/>
              <a:buChar char="•"/>
            </a:pPr>
            <a:r>
              <a:rPr lang="en-US" dirty="0">
                <a:latin typeface="Arial" panose="020B0604020202020204" pitchFamily="34" charset="0"/>
                <a:cs typeface="Arial" panose="020B0604020202020204" pitchFamily="34" charset="0"/>
              </a:rPr>
              <a:t>Cooling of beams of highly-charged ions at highly relativistic energies with pulsed-laser systems, </a:t>
            </a:r>
            <a:r>
              <a:rPr lang="en-US" dirty="0" err="1">
                <a:solidFill>
                  <a:srgbClr val="7030A0"/>
                </a:solidFill>
                <a:latin typeface="Arial" panose="020B0604020202020204" pitchFamily="34" charset="0"/>
                <a:cs typeface="Arial" panose="020B0604020202020204" pitchFamily="34" charset="0"/>
              </a:rPr>
              <a:t>Technische</a:t>
            </a:r>
            <a:r>
              <a:rPr lang="en-US" dirty="0">
                <a:solidFill>
                  <a:srgbClr val="7030A0"/>
                </a:solidFill>
                <a:latin typeface="Arial" panose="020B0604020202020204" pitchFamily="34" charset="0"/>
                <a:cs typeface="Arial" panose="020B0604020202020204" pitchFamily="34" charset="0"/>
              </a:rPr>
              <a:t> </a:t>
            </a:r>
            <a:r>
              <a:rPr lang="en-US" dirty="0" err="1">
                <a:solidFill>
                  <a:srgbClr val="7030A0"/>
                </a:solidFill>
                <a:latin typeface="Arial" panose="020B0604020202020204" pitchFamily="34" charset="0"/>
                <a:cs typeface="Arial" panose="020B0604020202020204" pitchFamily="34" charset="0"/>
              </a:rPr>
              <a:t>Universität</a:t>
            </a:r>
            <a:r>
              <a:rPr lang="en-US" dirty="0">
                <a:solidFill>
                  <a:srgbClr val="7030A0"/>
                </a:solidFill>
                <a:latin typeface="Arial" panose="020B0604020202020204" pitchFamily="34" charset="0"/>
                <a:cs typeface="Arial" panose="020B0604020202020204" pitchFamily="34" charset="0"/>
              </a:rPr>
              <a:t> Dresden</a:t>
            </a:r>
          </a:p>
        </p:txBody>
      </p:sp>
    </p:spTree>
    <p:extLst>
      <p:ext uri="{BB962C8B-B14F-4D97-AF65-F5344CB8AC3E}">
        <p14:creationId xmlns:p14="http://schemas.microsoft.com/office/powerpoint/2010/main" val="3734121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6782" y="672307"/>
            <a:ext cx="8584746" cy="1325563"/>
          </a:xfrm>
        </p:spPr>
        <p:txBody>
          <a:bodyPr/>
          <a:lstStyle/>
          <a:p>
            <a:r>
              <a:rPr lang="de-DE" dirty="0" smtClean="0"/>
              <a:t>APPA R&amp;D web </a:t>
            </a:r>
            <a:r>
              <a:rPr lang="de-DE" dirty="0" err="1" smtClean="0"/>
              <a:t>pages</a:t>
            </a:r>
            <a:endParaRPr lang="de-DE" dirty="0"/>
          </a:p>
        </p:txBody>
      </p:sp>
      <p:sp>
        <p:nvSpPr>
          <p:cNvPr id="5" name="Textfeld 4"/>
          <p:cNvSpPr txBox="1"/>
          <p:nvPr/>
        </p:nvSpPr>
        <p:spPr>
          <a:xfrm>
            <a:off x="279626" y="181529"/>
            <a:ext cx="2946832" cy="369332"/>
          </a:xfrm>
          <a:prstGeom prst="rect">
            <a:avLst/>
          </a:prstGeom>
          <a:noFill/>
        </p:spPr>
        <p:txBody>
          <a:bodyPr wrap="none" rtlCol="0">
            <a:spAutoFit/>
          </a:bodyPr>
          <a:lstStyle/>
          <a:p>
            <a:r>
              <a:rPr lang="de-DE" dirty="0" smtClean="0">
                <a:solidFill>
                  <a:srgbClr val="0070C0"/>
                </a:solidFill>
              </a:rPr>
              <a:t>http://appa-rd.fair-center.eu/</a:t>
            </a:r>
            <a:endParaRPr lang="de-DE" dirty="0">
              <a:solidFill>
                <a:srgbClr val="0070C0"/>
              </a:solidFill>
            </a:endParaRPr>
          </a:p>
        </p:txBody>
      </p:sp>
      <p:pic>
        <p:nvPicPr>
          <p:cNvPr id="4" name="Grafik 3"/>
          <p:cNvPicPr>
            <a:picLocks noChangeAspect="1"/>
          </p:cNvPicPr>
          <p:nvPr/>
        </p:nvPicPr>
        <p:blipFill rotWithShape="1">
          <a:blip r:embed="rId2"/>
          <a:srcRect l="865" t="1353"/>
          <a:stretch/>
        </p:blipFill>
        <p:spPr>
          <a:xfrm>
            <a:off x="460533" y="1707406"/>
            <a:ext cx="8437244" cy="5150594"/>
          </a:xfrm>
          <a:prstGeom prst="rect">
            <a:avLst/>
          </a:prstGeom>
        </p:spPr>
      </p:pic>
    </p:spTree>
    <p:extLst>
      <p:ext uri="{BB962C8B-B14F-4D97-AF65-F5344CB8AC3E}">
        <p14:creationId xmlns:p14="http://schemas.microsoft.com/office/powerpoint/2010/main" val="12197711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4319" y="115094"/>
            <a:ext cx="7886700" cy="1325563"/>
          </a:xfrm>
        </p:spPr>
        <p:txBody>
          <a:bodyPr>
            <a:normAutofit fontScale="90000"/>
          </a:bodyPr>
          <a:lstStyle/>
          <a:p>
            <a:r>
              <a:rPr lang="en-US" dirty="0" smtClean="0"/>
              <a:t> </a:t>
            </a:r>
            <a:br>
              <a:rPr lang="en-US" dirty="0" smtClean="0"/>
            </a:br>
            <a:r>
              <a:rPr lang="en-US" dirty="0" smtClean="0"/>
              <a:t>APPA R&amp;D meeting </a:t>
            </a:r>
            <a:r>
              <a:rPr lang="de-DE" dirty="0"/>
              <a:t>14./15.01.2016</a:t>
            </a:r>
            <a:endParaRPr lang="en-US" dirty="0"/>
          </a:p>
        </p:txBody>
      </p:sp>
      <p:grpSp>
        <p:nvGrpSpPr>
          <p:cNvPr id="5" name="Gruppieren 4"/>
          <p:cNvGrpSpPr/>
          <p:nvPr/>
        </p:nvGrpSpPr>
        <p:grpSpPr>
          <a:xfrm>
            <a:off x="264318" y="1340303"/>
            <a:ext cx="8665369" cy="5456380"/>
            <a:chOff x="264318" y="1340303"/>
            <a:chExt cx="8665369" cy="5456380"/>
          </a:xfrm>
        </p:grpSpPr>
        <p:pic>
          <p:nvPicPr>
            <p:cNvPr id="3" name="Grafik 2"/>
            <p:cNvPicPr>
              <a:picLocks noChangeAspect="1"/>
            </p:cNvPicPr>
            <p:nvPr/>
          </p:nvPicPr>
          <p:blipFill>
            <a:blip r:embed="rId2"/>
            <a:stretch>
              <a:fillRect/>
            </a:stretch>
          </p:blipFill>
          <p:spPr>
            <a:xfrm>
              <a:off x="264318" y="1340303"/>
              <a:ext cx="8665369" cy="5456380"/>
            </a:xfrm>
            <a:prstGeom prst="rect">
              <a:avLst/>
            </a:prstGeom>
          </p:spPr>
        </p:pic>
        <p:sp>
          <p:nvSpPr>
            <p:cNvPr id="4" name="Rechteck 3"/>
            <p:cNvSpPr/>
            <p:nvPr/>
          </p:nvSpPr>
          <p:spPr>
            <a:xfrm>
              <a:off x="4471988" y="1340303"/>
              <a:ext cx="185737" cy="5456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12823094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8965" y="207729"/>
            <a:ext cx="7886700" cy="1325563"/>
          </a:xfrm>
        </p:spPr>
        <p:txBody>
          <a:bodyPr/>
          <a:lstStyle/>
          <a:p>
            <a:r>
              <a:rPr lang="de-DE" dirty="0" smtClean="0"/>
              <a:t>APPA </a:t>
            </a:r>
            <a:br>
              <a:rPr lang="de-DE" dirty="0" smtClean="0"/>
            </a:br>
            <a:r>
              <a:rPr lang="de-DE" dirty="0" err="1"/>
              <a:t>C</a:t>
            </a:r>
            <a:r>
              <a:rPr lang="de-DE" dirty="0" err="1" smtClean="0"/>
              <a:t>ollaborations</a:t>
            </a:r>
            <a:endParaRPr lang="de-DE" dirty="0"/>
          </a:p>
        </p:txBody>
      </p:sp>
      <p:sp>
        <p:nvSpPr>
          <p:cNvPr id="7" name="Textfeld 6"/>
          <p:cNvSpPr txBox="1"/>
          <p:nvPr/>
        </p:nvSpPr>
        <p:spPr>
          <a:xfrm>
            <a:off x="1402963" y="1581888"/>
            <a:ext cx="6416372" cy="369332"/>
          </a:xfrm>
          <a:prstGeom prst="rect">
            <a:avLst/>
          </a:prstGeom>
          <a:noFill/>
        </p:spPr>
        <p:txBody>
          <a:bodyPr wrap="none" rtlCol="0">
            <a:spAutoFit/>
          </a:bodyPr>
          <a:lstStyle/>
          <a:p>
            <a:r>
              <a:rPr lang="de-DE" dirty="0">
                <a:solidFill>
                  <a:srgbClr val="0070C0"/>
                </a:solidFill>
              </a:rPr>
              <a:t>i</a:t>
            </a:r>
            <a:r>
              <a:rPr lang="de-DE" dirty="0" smtClean="0">
                <a:solidFill>
                  <a:srgbClr val="0070C0"/>
                </a:solidFill>
              </a:rPr>
              <a:t>nternational </a:t>
            </a:r>
            <a:r>
              <a:rPr lang="de-DE" dirty="0" err="1" smtClean="0">
                <a:solidFill>
                  <a:srgbClr val="0070C0"/>
                </a:solidFill>
              </a:rPr>
              <a:t>group</a:t>
            </a:r>
            <a:r>
              <a:rPr lang="de-DE" dirty="0" smtClean="0">
                <a:solidFill>
                  <a:srgbClr val="0070C0"/>
                </a:solidFill>
              </a:rPr>
              <a:t> </a:t>
            </a:r>
            <a:r>
              <a:rPr lang="de-DE" dirty="0" err="1" smtClean="0">
                <a:solidFill>
                  <a:srgbClr val="0070C0"/>
                </a:solidFill>
              </a:rPr>
              <a:t>of</a:t>
            </a:r>
            <a:r>
              <a:rPr lang="de-DE" dirty="0" smtClean="0">
                <a:solidFill>
                  <a:srgbClr val="0070C0"/>
                </a:solidFill>
              </a:rPr>
              <a:t> </a:t>
            </a:r>
            <a:r>
              <a:rPr lang="de-DE" dirty="0" err="1" smtClean="0">
                <a:solidFill>
                  <a:srgbClr val="0070C0"/>
                </a:solidFill>
              </a:rPr>
              <a:t>more</a:t>
            </a:r>
            <a:r>
              <a:rPr lang="de-DE" dirty="0" smtClean="0">
                <a:solidFill>
                  <a:srgbClr val="0070C0"/>
                </a:solidFill>
              </a:rPr>
              <a:t> </a:t>
            </a:r>
            <a:r>
              <a:rPr lang="de-DE" dirty="0" err="1" smtClean="0">
                <a:solidFill>
                  <a:srgbClr val="0070C0"/>
                </a:solidFill>
              </a:rPr>
              <a:t>than</a:t>
            </a:r>
            <a:r>
              <a:rPr lang="de-DE" dirty="0" smtClean="0">
                <a:solidFill>
                  <a:srgbClr val="0070C0"/>
                </a:solidFill>
              </a:rPr>
              <a:t> </a:t>
            </a:r>
            <a:r>
              <a:rPr lang="de-DE" b="1" dirty="0" smtClean="0">
                <a:solidFill>
                  <a:srgbClr val="0070C0"/>
                </a:solidFill>
              </a:rPr>
              <a:t>600 </a:t>
            </a:r>
            <a:r>
              <a:rPr lang="de-DE" b="1" dirty="0" err="1" smtClean="0">
                <a:solidFill>
                  <a:srgbClr val="0070C0"/>
                </a:solidFill>
              </a:rPr>
              <a:t>scientists</a:t>
            </a:r>
            <a:r>
              <a:rPr lang="de-DE" b="1" dirty="0" smtClean="0">
                <a:solidFill>
                  <a:srgbClr val="0070C0"/>
                </a:solidFill>
              </a:rPr>
              <a:t> </a:t>
            </a:r>
            <a:r>
              <a:rPr lang="de-DE" b="1" dirty="0" err="1" smtClean="0">
                <a:solidFill>
                  <a:srgbClr val="0070C0"/>
                </a:solidFill>
              </a:rPr>
              <a:t>from</a:t>
            </a:r>
            <a:r>
              <a:rPr lang="de-DE" b="1" dirty="0" smtClean="0">
                <a:solidFill>
                  <a:srgbClr val="0070C0"/>
                </a:solidFill>
              </a:rPr>
              <a:t> 30 countries</a:t>
            </a:r>
            <a:endParaRPr lang="de-DE" b="1" dirty="0">
              <a:solidFill>
                <a:srgbClr val="0070C0"/>
              </a:solidFill>
            </a:endParaRPr>
          </a:p>
        </p:txBody>
      </p:sp>
      <p:grpSp>
        <p:nvGrpSpPr>
          <p:cNvPr id="13" name="Gruppieren 12"/>
          <p:cNvGrpSpPr/>
          <p:nvPr/>
        </p:nvGrpSpPr>
        <p:grpSpPr>
          <a:xfrm>
            <a:off x="435803" y="2181133"/>
            <a:ext cx="8449405" cy="4437516"/>
            <a:chOff x="380283" y="2161828"/>
            <a:chExt cx="8449405" cy="4437516"/>
          </a:xfrm>
        </p:grpSpPr>
        <p:sp>
          <p:nvSpPr>
            <p:cNvPr id="5" name="Rechteck 4"/>
            <p:cNvSpPr/>
            <p:nvPr/>
          </p:nvSpPr>
          <p:spPr>
            <a:xfrm>
              <a:off x="2106120" y="2851919"/>
              <a:ext cx="4572000" cy="1154162"/>
            </a:xfrm>
            <a:prstGeom prst="rect">
              <a:avLst/>
            </a:prstGeom>
          </p:spPr>
          <p:txBody>
            <a:bodyPr>
              <a:spAutoFit/>
            </a:bodyPr>
            <a:lstStyle/>
            <a:p>
              <a:endParaRPr lang="de-DE" sz="700" dirty="0">
                <a:latin typeface="Times New Roman" panose="02020603050405020304" pitchFamily="18" charset="0"/>
              </a:endParaRPr>
            </a:p>
            <a:p>
              <a:endParaRPr lang="de-DE" dirty="0">
                <a:latin typeface="Times New Roman" panose="02020603050405020304" pitchFamily="18" charset="0"/>
              </a:endParaRPr>
            </a:p>
            <a:p>
              <a:endParaRPr lang="de-DE" dirty="0">
                <a:latin typeface="Times New Roman" panose="02020603050405020304" pitchFamily="18" charset="0"/>
              </a:endParaRPr>
            </a:p>
            <a:p>
              <a:endParaRPr lang="de-DE" sz="800" dirty="0">
                <a:latin typeface="Times New Roman" panose="02020603050405020304" pitchFamily="18" charset="0"/>
              </a:endParaRPr>
            </a:p>
            <a:p>
              <a:r>
                <a:rPr lang="de-DE" dirty="0">
                  <a:latin typeface="Times New Roman" panose="02020603050405020304" pitchFamily="18" charset="0"/>
                </a:rPr>
                <a:t> 	</a:t>
              </a:r>
              <a:endParaRPr lang="de-DE" baseline="30000" dirty="0">
                <a:latin typeface="Times New Roman" panose="02020603050405020304" pitchFamily="18" charset="0"/>
              </a:endParaRPr>
            </a:p>
          </p:txBody>
        </p:sp>
        <p:sp>
          <p:nvSpPr>
            <p:cNvPr id="8" name="Textfeld 7"/>
            <p:cNvSpPr txBox="1"/>
            <p:nvPr/>
          </p:nvSpPr>
          <p:spPr>
            <a:xfrm>
              <a:off x="380283" y="2161828"/>
              <a:ext cx="4027256" cy="1538883"/>
            </a:xfrm>
            <a:prstGeom prst="rect">
              <a:avLst/>
            </a:prstGeom>
            <a:noFill/>
            <a:ln w="28575">
              <a:solidFill>
                <a:srgbClr val="0070C0"/>
              </a:solidFill>
            </a:ln>
          </p:spPr>
          <p:txBody>
            <a:bodyPr wrap="none" rtlCol="0">
              <a:spAutoFit/>
            </a:bodyPr>
            <a:lstStyle/>
            <a:p>
              <a:r>
                <a:rPr lang="de-DE" sz="4000" b="1" dirty="0" smtClean="0">
                  <a:solidFill>
                    <a:srgbClr val="0070C0"/>
                  </a:solidFill>
                </a:rPr>
                <a:t>SPARC     </a:t>
              </a:r>
            </a:p>
            <a:p>
              <a:r>
                <a:rPr lang="de-DE" u="sng" dirty="0" err="1" smtClean="0"/>
                <a:t>Spokesperson</a:t>
              </a:r>
              <a:r>
                <a:rPr lang="de-DE" dirty="0" smtClean="0"/>
                <a:t>: </a:t>
              </a:r>
              <a:r>
                <a:rPr lang="de-DE" b="1" dirty="0" smtClean="0"/>
                <a:t>R. Schuch</a:t>
              </a:r>
              <a:r>
                <a:rPr lang="de-DE" dirty="0" smtClean="0"/>
                <a:t>, </a:t>
              </a:r>
            </a:p>
            <a:p>
              <a:r>
                <a:rPr lang="de-DE" dirty="0"/>
                <a:t>	</a:t>
              </a:r>
              <a:r>
                <a:rPr lang="de-DE" dirty="0" smtClean="0"/>
                <a:t>         Stockholm University</a:t>
              </a:r>
            </a:p>
            <a:p>
              <a:r>
                <a:rPr lang="de-DE" u="sng" dirty="0" err="1" smtClean="0"/>
                <a:t>Coordinator</a:t>
              </a:r>
              <a:r>
                <a:rPr lang="de-DE" dirty="0" smtClean="0"/>
                <a:t>:    </a:t>
              </a:r>
              <a:r>
                <a:rPr lang="de-DE" b="1" dirty="0" smtClean="0"/>
                <a:t>A. Bräuning-</a:t>
              </a:r>
              <a:r>
                <a:rPr lang="de-DE" b="1" dirty="0" err="1" smtClean="0"/>
                <a:t>Demian</a:t>
              </a:r>
              <a:r>
                <a:rPr lang="de-DE" dirty="0" smtClean="0"/>
                <a:t>, FAIR</a:t>
              </a:r>
              <a:endParaRPr lang="de-DE" dirty="0"/>
            </a:p>
          </p:txBody>
        </p:sp>
        <p:sp>
          <p:nvSpPr>
            <p:cNvPr id="9" name="Textfeld 8"/>
            <p:cNvSpPr txBox="1"/>
            <p:nvPr/>
          </p:nvSpPr>
          <p:spPr>
            <a:xfrm>
              <a:off x="4594777" y="2161828"/>
              <a:ext cx="4234911" cy="1538883"/>
            </a:xfrm>
            <a:prstGeom prst="rect">
              <a:avLst/>
            </a:prstGeom>
            <a:noFill/>
            <a:ln w="28575">
              <a:solidFill>
                <a:srgbClr val="0070C0"/>
              </a:solidFill>
            </a:ln>
          </p:spPr>
          <p:txBody>
            <a:bodyPr wrap="square" rtlCol="0">
              <a:spAutoFit/>
            </a:bodyPr>
            <a:lstStyle/>
            <a:p>
              <a:r>
                <a:rPr lang="de-DE" sz="4000" b="1" dirty="0" smtClean="0">
                  <a:solidFill>
                    <a:srgbClr val="0070C0"/>
                  </a:solidFill>
                </a:rPr>
                <a:t>BIOMAT</a:t>
              </a:r>
            </a:p>
            <a:p>
              <a:r>
                <a:rPr lang="de-DE" u="sng" dirty="0" err="1" smtClean="0"/>
                <a:t>Spokespersons</a:t>
              </a:r>
              <a:r>
                <a:rPr lang="de-DE" dirty="0" smtClean="0"/>
                <a:t>: </a:t>
              </a:r>
              <a:r>
                <a:rPr lang="de-DE" b="1" dirty="0" smtClean="0"/>
                <a:t>M. Durante, C. Trautmann</a:t>
              </a:r>
              <a:r>
                <a:rPr lang="de-DE" dirty="0" smtClean="0"/>
                <a:t>,</a:t>
              </a:r>
            </a:p>
            <a:p>
              <a:r>
                <a:rPr lang="de-DE" dirty="0" smtClean="0"/>
                <a:t>	         GSI </a:t>
              </a:r>
              <a:r>
                <a:rPr lang="de-DE" dirty="0" err="1" smtClean="0"/>
                <a:t>and</a:t>
              </a:r>
              <a:r>
                <a:rPr lang="de-DE" dirty="0" smtClean="0"/>
                <a:t> TU Darmstadt</a:t>
              </a:r>
            </a:p>
            <a:p>
              <a:r>
                <a:rPr lang="de-DE" u="sng" dirty="0" err="1" smtClean="0"/>
                <a:t>Coordinator</a:t>
              </a:r>
              <a:r>
                <a:rPr lang="de-DE" dirty="0" smtClean="0"/>
                <a:t>:    </a:t>
              </a:r>
              <a:r>
                <a:rPr lang="de-DE" b="1" dirty="0" smtClean="0"/>
                <a:t>R. Pleskac</a:t>
              </a:r>
              <a:r>
                <a:rPr lang="de-DE" dirty="0" smtClean="0"/>
                <a:t>, FAIR</a:t>
              </a:r>
              <a:endParaRPr lang="de-DE" dirty="0"/>
            </a:p>
          </p:txBody>
        </p:sp>
        <p:sp>
          <p:nvSpPr>
            <p:cNvPr id="10" name="Textfeld 9"/>
            <p:cNvSpPr txBox="1"/>
            <p:nvPr/>
          </p:nvSpPr>
          <p:spPr>
            <a:xfrm>
              <a:off x="380284" y="3890910"/>
              <a:ext cx="4027256" cy="2708434"/>
            </a:xfrm>
            <a:prstGeom prst="rect">
              <a:avLst/>
            </a:prstGeom>
            <a:noFill/>
            <a:ln w="28575">
              <a:solidFill>
                <a:srgbClr val="0070C0"/>
              </a:solidFill>
            </a:ln>
          </p:spPr>
          <p:txBody>
            <a:bodyPr wrap="square" rtlCol="0">
              <a:spAutoFit/>
            </a:bodyPr>
            <a:lstStyle/>
            <a:p>
              <a:r>
                <a:rPr lang="de-DE" sz="4000" b="1" dirty="0" err="1" smtClean="0">
                  <a:solidFill>
                    <a:srgbClr val="0070C0"/>
                  </a:solidFill>
                </a:rPr>
                <a:t>HEDgeHOB</a:t>
              </a:r>
              <a:endParaRPr lang="de-DE" sz="4000" b="1" dirty="0" smtClean="0">
                <a:solidFill>
                  <a:srgbClr val="0070C0"/>
                </a:solidFill>
              </a:endParaRPr>
            </a:p>
            <a:p>
              <a:r>
                <a:rPr lang="de-DE" sz="4000" b="1" dirty="0" smtClean="0">
                  <a:solidFill>
                    <a:srgbClr val="0070C0"/>
                  </a:solidFill>
                </a:rPr>
                <a:t>WDM</a:t>
              </a:r>
            </a:p>
            <a:p>
              <a:r>
                <a:rPr lang="de-DE" u="sng" dirty="0" err="1" smtClean="0"/>
                <a:t>Spokespersons</a:t>
              </a:r>
              <a:r>
                <a:rPr lang="de-DE" dirty="0" smtClean="0"/>
                <a:t>: </a:t>
              </a:r>
              <a:r>
                <a:rPr lang="de-DE" b="1" dirty="0" smtClean="0"/>
                <a:t>D. H. H. Hoffmann</a:t>
              </a:r>
              <a:r>
                <a:rPr lang="de-DE" dirty="0" smtClean="0"/>
                <a:t>, </a:t>
              </a:r>
            </a:p>
            <a:p>
              <a:r>
                <a:rPr lang="de-DE" dirty="0"/>
                <a:t>	</a:t>
              </a:r>
              <a:r>
                <a:rPr lang="de-DE" dirty="0" smtClean="0"/>
                <a:t>         TU Darmstadt</a:t>
              </a:r>
            </a:p>
            <a:p>
              <a:r>
                <a:rPr lang="de-DE" dirty="0"/>
                <a:t>	 </a:t>
              </a:r>
              <a:r>
                <a:rPr lang="de-DE" dirty="0" smtClean="0"/>
                <a:t>        </a:t>
              </a:r>
              <a:r>
                <a:rPr lang="de-DE" b="1" dirty="0" smtClean="0"/>
                <a:t>F. </a:t>
              </a:r>
              <a:r>
                <a:rPr lang="de-DE" b="1" dirty="0" err="1" smtClean="0"/>
                <a:t>Rosmej</a:t>
              </a:r>
              <a:r>
                <a:rPr lang="de-DE" dirty="0" smtClean="0"/>
                <a:t>,</a:t>
              </a:r>
            </a:p>
            <a:p>
              <a:r>
                <a:rPr lang="de-DE" dirty="0"/>
                <a:t>	 </a:t>
              </a:r>
              <a:r>
                <a:rPr lang="de-DE" dirty="0" smtClean="0"/>
                <a:t>        </a:t>
              </a:r>
              <a:r>
                <a:rPr lang="de-DE" dirty="0" err="1" smtClean="0"/>
                <a:t>Sorbonne</a:t>
              </a:r>
              <a:r>
                <a:rPr lang="de-DE" dirty="0" smtClean="0"/>
                <a:t> University Paris</a:t>
              </a:r>
            </a:p>
            <a:p>
              <a:r>
                <a:rPr lang="de-DE" u="sng" dirty="0" err="1" smtClean="0"/>
                <a:t>Coordinator</a:t>
              </a:r>
              <a:r>
                <a:rPr lang="de-DE" dirty="0" smtClean="0"/>
                <a:t>:    </a:t>
              </a:r>
              <a:r>
                <a:rPr lang="de-DE" b="1" dirty="0" smtClean="0"/>
                <a:t>S. Neff</a:t>
              </a:r>
              <a:r>
                <a:rPr lang="de-DE" dirty="0" smtClean="0"/>
                <a:t>, FAIR</a:t>
              </a:r>
              <a:endParaRPr lang="de-DE" dirty="0"/>
            </a:p>
          </p:txBody>
        </p:sp>
        <p:sp>
          <p:nvSpPr>
            <p:cNvPr id="11" name="Textfeld 10"/>
            <p:cNvSpPr txBox="1"/>
            <p:nvPr/>
          </p:nvSpPr>
          <p:spPr>
            <a:xfrm>
              <a:off x="4594778" y="3890910"/>
              <a:ext cx="4234910" cy="1261884"/>
            </a:xfrm>
            <a:prstGeom prst="rect">
              <a:avLst/>
            </a:prstGeom>
            <a:noFill/>
            <a:ln w="28575">
              <a:solidFill>
                <a:srgbClr val="0070C0"/>
              </a:solidFill>
            </a:ln>
          </p:spPr>
          <p:txBody>
            <a:bodyPr wrap="square" rtlCol="0">
              <a:spAutoFit/>
            </a:bodyPr>
            <a:lstStyle/>
            <a:p>
              <a:r>
                <a:rPr lang="de-DE" sz="4000" b="1" dirty="0" smtClean="0">
                  <a:solidFill>
                    <a:srgbClr val="0070C0"/>
                  </a:solidFill>
                </a:rPr>
                <a:t>FLAIR</a:t>
              </a:r>
            </a:p>
            <a:p>
              <a:r>
                <a:rPr lang="de-DE" u="sng" dirty="0" err="1" smtClean="0"/>
                <a:t>Spokesperson</a:t>
              </a:r>
              <a:r>
                <a:rPr lang="de-DE" dirty="0" smtClean="0"/>
                <a:t>: </a:t>
              </a:r>
              <a:r>
                <a:rPr lang="de-DE" b="1" dirty="0" smtClean="0"/>
                <a:t>C. Welsch</a:t>
              </a:r>
              <a:r>
                <a:rPr lang="de-DE" dirty="0" smtClean="0"/>
                <a:t>,</a:t>
              </a:r>
            </a:p>
            <a:p>
              <a:r>
                <a:rPr lang="de-DE" dirty="0"/>
                <a:t>	</a:t>
              </a:r>
              <a:r>
                <a:rPr lang="de-DE" dirty="0" smtClean="0"/>
                <a:t>          University </a:t>
              </a:r>
              <a:r>
                <a:rPr lang="de-DE" dirty="0" err="1" smtClean="0"/>
                <a:t>of</a:t>
              </a:r>
              <a:r>
                <a:rPr lang="de-DE" dirty="0" smtClean="0"/>
                <a:t> Liverpool</a:t>
              </a:r>
            </a:p>
          </p:txBody>
        </p:sp>
      </p:grpSp>
      <p:sp>
        <p:nvSpPr>
          <p:cNvPr id="3" name="Textfeld 2"/>
          <p:cNvSpPr txBox="1"/>
          <p:nvPr/>
        </p:nvSpPr>
        <p:spPr>
          <a:xfrm>
            <a:off x="2161640" y="2353650"/>
            <a:ext cx="1649234" cy="369332"/>
          </a:xfrm>
          <a:prstGeom prst="rect">
            <a:avLst/>
          </a:prstGeom>
          <a:noFill/>
        </p:spPr>
        <p:txBody>
          <a:bodyPr wrap="none" rtlCol="0">
            <a:spAutoFit/>
          </a:bodyPr>
          <a:lstStyle/>
          <a:p>
            <a:r>
              <a:rPr lang="en-US" b="1" dirty="0">
                <a:solidFill>
                  <a:srgbClr val="0070C0"/>
                </a:solidFill>
              </a:rPr>
              <a:t> </a:t>
            </a:r>
            <a:r>
              <a:rPr lang="en-US" b="1" dirty="0" smtClean="0">
                <a:solidFill>
                  <a:srgbClr val="0070C0"/>
                </a:solidFill>
              </a:rPr>
              <a:t>Atomic Physics</a:t>
            </a:r>
            <a:endParaRPr lang="en-US" b="1" dirty="0">
              <a:solidFill>
                <a:srgbClr val="0070C0"/>
              </a:solidFill>
            </a:endParaRPr>
          </a:p>
        </p:txBody>
      </p:sp>
      <p:sp>
        <p:nvSpPr>
          <p:cNvPr id="4" name="Textfeld 3"/>
          <p:cNvSpPr txBox="1"/>
          <p:nvPr/>
        </p:nvSpPr>
        <p:spPr>
          <a:xfrm>
            <a:off x="6545822" y="2232147"/>
            <a:ext cx="2056589" cy="646331"/>
          </a:xfrm>
          <a:prstGeom prst="rect">
            <a:avLst/>
          </a:prstGeom>
          <a:noFill/>
        </p:spPr>
        <p:txBody>
          <a:bodyPr wrap="none" rtlCol="0">
            <a:spAutoFit/>
          </a:bodyPr>
          <a:lstStyle/>
          <a:p>
            <a:r>
              <a:rPr lang="en-US" b="1" dirty="0">
                <a:solidFill>
                  <a:srgbClr val="0070C0"/>
                </a:solidFill>
              </a:rPr>
              <a:t> </a:t>
            </a:r>
            <a:r>
              <a:rPr lang="en-US" b="1" dirty="0" smtClean="0">
                <a:solidFill>
                  <a:srgbClr val="0070C0"/>
                </a:solidFill>
              </a:rPr>
              <a:t>Biophysics &amp; </a:t>
            </a:r>
          </a:p>
          <a:p>
            <a:r>
              <a:rPr lang="en-US" b="1" dirty="0" smtClean="0">
                <a:solidFill>
                  <a:srgbClr val="0070C0"/>
                </a:solidFill>
              </a:rPr>
              <a:t> Materials Research</a:t>
            </a:r>
            <a:endParaRPr lang="en-US" b="1" dirty="0">
              <a:solidFill>
                <a:srgbClr val="0070C0"/>
              </a:solidFill>
            </a:endParaRPr>
          </a:p>
        </p:txBody>
      </p:sp>
      <p:sp>
        <p:nvSpPr>
          <p:cNvPr id="12" name="Textfeld 11"/>
          <p:cNvSpPr txBox="1"/>
          <p:nvPr/>
        </p:nvSpPr>
        <p:spPr>
          <a:xfrm>
            <a:off x="2181806" y="4688193"/>
            <a:ext cx="1608902" cy="369332"/>
          </a:xfrm>
          <a:prstGeom prst="rect">
            <a:avLst/>
          </a:prstGeom>
          <a:noFill/>
        </p:spPr>
        <p:txBody>
          <a:bodyPr wrap="none" rtlCol="0">
            <a:spAutoFit/>
          </a:bodyPr>
          <a:lstStyle/>
          <a:p>
            <a:r>
              <a:rPr lang="de-DE" b="1" dirty="0" smtClean="0">
                <a:solidFill>
                  <a:srgbClr val="0070C0"/>
                </a:solidFill>
              </a:rPr>
              <a:t>Plasma </a:t>
            </a:r>
            <a:r>
              <a:rPr lang="de-DE" b="1" dirty="0" err="1" smtClean="0">
                <a:solidFill>
                  <a:srgbClr val="0070C0"/>
                </a:solidFill>
              </a:rPr>
              <a:t>Physics</a:t>
            </a:r>
            <a:endParaRPr lang="de-DE" b="1" dirty="0">
              <a:solidFill>
                <a:srgbClr val="0070C0"/>
              </a:solidFill>
            </a:endParaRPr>
          </a:p>
        </p:txBody>
      </p:sp>
      <p:sp>
        <p:nvSpPr>
          <p:cNvPr id="14" name="Textfeld 13"/>
          <p:cNvSpPr txBox="1"/>
          <p:nvPr/>
        </p:nvSpPr>
        <p:spPr>
          <a:xfrm>
            <a:off x="6129440" y="3952411"/>
            <a:ext cx="2562817" cy="646331"/>
          </a:xfrm>
          <a:prstGeom prst="rect">
            <a:avLst/>
          </a:prstGeom>
          <a:noFill/>
        </p:spPr>
        <p:txBody>
          <a:bodyPr wrap="none" rtlCol="0">
            <a:spAutoFit/>
          </a:bodyPr>
          <a:lstStyle/>
          <a:p>
            <a:r>
              <a:rPr lang="en-US" b="1" dirty="0" smtClean="0">
                <a:solidFill>
                  <a:srgbClr val="0070C0"/>
                </a:solidFill>
              </a:rPr>
              <a:t>Physics with </a:t>
            </a:r>
          </a:p>
          <a:p>
            <a:r>
              <a:rPr lang="en-US" b="1" dirty="0" smtClean="0">
                <a:solidFill>
                  <a:srgbClr val="0070C0"/>
                </a:solidFill>
              </a:rPr>
              <a:t>Low-energy Antiprotons</a:t>
            </a:r>
            <a:endParaRPr lang="en-US" b="1" dirty="0">
              <a:solidFill>
                <a:srgbClr val="0070C0"/>
              </a:solidFill>
            </a:endParaRPr>
          </a:p>
        </p:txBody>
      </p:sp>
    </p:spTree>
    <p:extLst>
      <p:ext uri="{BB962C8B-B14F-4D97-AF65-F5344CB8AC3E}">
        <p14:creationId xmlns:p14="http://schemas.microsoft.com/office/powerpoint/2010/main" val="36783114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APPA R&amp;D upcoming </a:t>
            </a:r>
            <a:r>
              <a:rPr lang="en-US" dirty="0"/>
              <a:t>e</a:t>
            </a:r>
            <a:r>
              <a:rPr lang="en-US" dirty="0" smtClean="0"/>
              <a:t>vents</a:t>
            </a:r>
            <a:endParaRPr lang="en-US" dirty="0"/>
          </a:p>
        </p:txBody>
      </p:sp>
      <p:sp>
        <p:nvSpPr>
          <p:cNvPr id="3" name="Inhaltsplatzhalter 2"/>
          <p:cNvSpPr>
            <a:spLocks noGrp="1"/>
          </p:cNvSpPr>
          <p:nvPr>
            <p:ph idx="1"/>
          </p:nvPr>
        </p:nvSpPr>
        <p:spPr>
          <a:xfrm>
            <a:off x="0" y="1825625"/>
            <a:ext cx="9144000" cy="4351338"/>
          </a:xfrm>
        </p:spPr>
        <p:txBody>
          <a:bodyPr/>
          <a:lstStyle/>
          <a:p>
            <a:r>
              <a:rPr lang="en-US" dirty="0" smtClean="0"/>
              <a:t>15 September – 15 October 2016</a:t>
            </a:r>
          </a:p>
          <a:p>
            <a:pPr marL="0" indent="0">
              <a:buNone/>
            </a:pPr>
            <a:r>
              <a:rPr lang="en-US" dirty="0"/>
              <a:t>	 </a:t>
            </a:r>
            <a:r>
              <a:rPr lang="en-US" dirty="0" smtClean="0"/>
              <a:t>  election of new members of </a:t>
            </a:r>
            <a:r>
              <a:rPr lang="en-US" dirty="0" err="1" smtClean="0"/>
              <a:t>KHuK</a:t>
            </a:r>
            <a:r>
              <a:rPr lang="en-US" dirty="0"/>
              <a:t> </a:t>
            </a:r>
            <a:r>
              <a:rPr lang="en-US" dirty="0" smtClean="0"/>
              <a:t>(Representation of 	   German Nuclear and Atomic Physicists at large-scale</a:t>
            </a:r>
          </a:p>
          <a:p>
            <a:pPr marL="0" indent="0">
              <a:spcBef>
                <a:spcPts val="0"/>
              </a:spcBef>
              <a:buNone/>
            </a:pPr>
            <a:r>
              <a:rPr lang="en-US" dirty="0"/>
              <a:t>	 </a:t>
            </a:r>
            <a:r>
              <a:rPr lang="en-US" dirty="0" smtClean="0"/>
              <a:t>  research facilities) </a:t>
            </a:r>
          </a:p>
          <a:p>
            <a:pPr marL="0" indent="0">
              <a:buNone/>
            </a:pPr>
            <a:r>
              <a:rPr lang="en-US" dirty="0"/>
              <a:t>	</a:t>
            </a:r>
            <a:r>
              <a:rPr lang="en-US" dirty="0" smtClean="0"/>
              <a:t>   candidates from SPARC: Y. Litvinov and A. Surzhykov	</a:t>
            </a:r>
          </a:p>
          <a:p>
            <a:r>
              <a:rPr lang="en-US" dirty="0" smtClean="0"/>
              <a:t>12 – 13 January 2017</a:t>
            </a:r>
          </a:p>
          <a:p>
            <a:pPr marL="0" indent="0">
              <a:buNone/>
            </a:pPr>
            <a:r>
              <a:rPr lang="en-US" dirty="0"/>
              <a:t>	 </a:t>
            </a:r>
            <a:r>
              <a:rPr lang="en-US" dirty="0" smtClean="0"/>
              <a:t>  APPA R&amp;D collaboration meeting at GSI </a:t>
            </a:r>
            <a:endParaRPr lang="en-US" dirty="0"/>
          </a:p>
        </p:txBody>
      </p:sp>
    </p:spTree>
    <p:extLst>
      <p:ext uri="{BB962C8B-B14F-4D97-AF65-F5344CB8AC3E}">
        <p14:creationId xmlns:p14="http://schemas.microsoft.com/office/powerpoint/2010/main" val="42645127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The End</a:t>
            </a:r>
            <a:endParaRPr lang="de-DE" dirty="0"/>
          </a:p>
        </p:txBody>
      </p:sp>
      <p:sp>
        <p:nvSpPr>
          <p:cNvPr id="4" name="Textfeld 3"/>
          <p:cNvSpPr txBox="1"/>
          <p:nvPr/>
        </p:nvSpPr>
        <p:spPr>
          <a:xfrm>
            <a:off x="1106147" y="2786063"/>
            <a:ext cx="6931706" cy="769441"/>
          </a:xfrm>
          <a:prstGeom prst="rect">
            <a:avLst/>
          </a:prstGeom>
          <a:noFill/>
        </p:spPr>
        <p:txBody>
          <a:bodyPr wrap="none" rtlCol="0">
            <a:spAutoFit/>
          </a:bodyPr>
          <a:lstStyle/>
          <a:p>
            <a:r>
              <a:rPr lang="de-DE" sz="4400" dirty="0" err="1" smtClean="0"/>
              <a:t>Thank</a:t>
            </a:r>
            <a:r>
              <a:rPr lang="de-DE" sz="4400" dirty="0" smtClean="0"/>
              <a:t> </a:t>
            </a:r>
            <a:r>
              <a:rPr lang="de-DE" sz="4400" dirty="0" err="1" smtClean="0"/>
              <a:t>you</a:t>
            </a:r>
            <a:r>
              <a:rPr lang="de-DE" sz="4400" dirty="0" smtClean="0"/>
              <a:t> </a:t>
            </a:r>
            <a:r>
              <a:rPr lang="de-DE" sz="4400" dirty="0" err="1" smtClean="0"/>
              <a:t>for</a:t>
            </a:r>
            <a:r>
              <a:rPr lang="de-DE" sz="4400" dirty="0" smtClean="0"/>
              <a:t> </a:t>
            </a:r>
            <a:r>
              <a:rPr lang="de-DE" sz="4400" dirty="0" err="1" smtClean="0"/>
              <a:t>your</a:t>
            </a:r>
            <a:r>
              <a:rPr lang="de-DE" sz="4400" dirty="0" smtClean="0"/>
              <a:t> </a:t>
            </a:r>
            <a:r>
              <a:rPr lang="de-DE" sz="4400" dirty="0" err="1" smtClean="0"/>
              <a:t>attention</a:t>
            </a:r>
            <a:r>
              <a:rPr lang="de-DE" sz="4400" dirty="0" smtClean="0"/>
              <a:t>!</a:t>
            </a:r>
            <a:endParaRPr lang="de-DE" sz="4400" dirty="0"/>
          </a:p>
        </p:txBody>
      </p:sp>
    </p:spTree>
    <p:extLst>
      <p:ext uri="{BB962C8B-B14F-4D97-AF65-F5344CB8AC3E}">
        <p14:creationId xmlns:p14="http://schemas.microsoft.com/office/powerpoint/2010/main" val="3217229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75318"/>
            <a:ext cx="9144000" cy="3476596"/>
          </a:xfrm>
          <a:prstGeom prst="rect">
            <a:avLst/>
          </a:prstGeom>
        </p:spPr>
      </p:pic>
      <p:sp>
        <p:nvSpPr>
          <p:cNvPr id="5" name="Titel 4"/>
          <p:cNvSpPr>
            <a:spLocks noGrp="1"/>
          </p:cNvSpPr>
          <p:nvPr>
            <p:ph type="title"/>
          </p:nvPr>
        </p:nvSpPr>
        <p:spPr>
          <a:xfrm>
            <a:off x="628650" y="904772"/>
            <a:ext cx="7886700" cy="1325563"/>
          </a:xfrm>
        </p:spPr>
        <p:txBody>
          <a:bodyPr/>
          <a:lstStyle/>
          <a:p>
            <a:pPr algn="ctr"/>
            <a:r>
              <a:rPr lang="de-DE" dirty="0" err="1" smtClean="0">
                <a:solidFill>
                  <a:srgbClr val="0070C0"/>
                </a:solidFill>
              </a:rPr>
              <a:t>A</a:t>
            </a:r>
            <a:r>
              <a:rPr lang="de-DE" dirty="0" err="1" smtClean="0"/>
              <a:t>tomic</a:t>
            </a:r>
            <a:r>
              <a:rPr lang="de-DE" dirty="0" smtClean="0"/>
              <a:t> </a:t>
            </a:r>
            <a:r>
              <a:rPr lang="de-DE" b="0" dirty="0" err="1" smtClean="0"/>
              <a:t>and</a:t>
            </a:r>
            <a:r>
              <a:rPr lang="de-DE" dirty="0" smtClean="0"/>
              <a:t> </a:t>
            </a:r>
            <a:r>
              <a:rPr lang="de-DE" dirty="0" smtClean="0">
                <a:solidFill>
                  <a:srgbClr val="0070C0"/>
                </a:solidFill>
              </a:rPr>
              <a:t>P</a:t>
            </a:r>
            <a:r>
              <a:rPr lang="de-DE" dirty="0" smtClean="0"/>
              <a:t>lasma </a:t>
            </a:r>
            <a:r>
              <a:rPr lang="de-DE" dirty="0" err="1" smtClean="0">
                <a:solidFill>
                  <a:srgbClr val="0070C0"/>
                </a:solidFill>
              </a:rPr>
              <a:t>P</a:t>
            </a:r>
            <a:r>
              <a:rPr lang="de-DE" dirty="0" err="1" smtClean="0"/>
              <a:t>hysics</a:t>
            </a:r>
            <a:r>
              <a:rPr lang="de-DE" dirty="0" smtClean="0"/>
              <a:t> </a:t>
            </a:r>
            <a:br>
              <a:rPr lang="de-DE" dirty="0" smtClean="0"/>
            </a:br>
            <a:r>
              <a:rPr lang="de-DE" b="0" dirty="0" err="1" smtClean="0"/>
              <a:t>and</a:t>
            </a:r>
            <a:r>
              <a:rPr lang="de-DE" dirty="0" smtClean="0"/>
              <a:t> </a:t>
            </a:r>
            <a:r>
              <a:rPr lang="de-DE" dirty="0" smtClean="0">
                <a:solidFill>
                  <a:srgbClr val="0070C0"/>
                </a:solidFill>
              </a:rPr>
              <a:t>A</a:t>
            </a:r>
            <a:r>
              <a:rPr lang="de-DE" dirty="0" smtClean="0"/>
              <a:t>pplied </a:t>
            </a:r>
            <a:r>
              <a:rPr lang="de-DE" dirty="0" err="1" smtClean="0"/>
              <a:t>Sciences</a:t>
            </a:r>
            <a:endParaRPr lang="de-DE" dirty="0"/>
          </a:p>
        </p:txBody>
      </p:sp>
      <p:sp>
        <p:nvSpPr>
          <p:cNvPr id="6" name="Textfeld 5"/>
          <p:cNvSpPr txBox="1"/>
          <p:nvPr/>
        </p:nvSpPr>
        <p:spPr>
          <a:xfrm>
            <a:off x="104931" y="142407"/>
            <a:ext cx="2236510" cy="369332"/>
          </a:xfrm>
          <a:prstGeom prst="rect">
            <a:avLst/>
          </a:prstGeom>
          <a:noFill/>
        </p:spPr>
        <p:txBody>
          <a:bodyPr wrap="none" rtlCol="0">
            <a:spAutoFit/>
          </a:bodyPr>
          <a:lstStyle/>
          <a:p>
            <a:r>
              <a:rPr lang="de-DE" dirty="0" smtClean="0">
                <a:hlinkClick r:id="rId4"/>
              </a:rPr>
              <a:t>NIM B 365 (2015) 680</a:t>
            </a:r>
            <a:endParaRPr lang="de-DE" dirty="0"/>
          </a:p>
        </p:txBody>
      </p:sp>
      <p:sp>
        <p:nvSpPr>
          <p:cNvPr id="7" name="Textfeld 6"/>
          <p:cNvSpPr txBox="1"/>
          <p:nvPr/>
        </p:nvSpPr>
        <p:spPr>
          <a:xfrm>
            <a:off x="2568598" y="6070314"/>
            <a:ext cx="4006803" cy="707886"/>
          </a:xfrm>
          <a:prstGeom prst="rect">
            <a:avLst/>
          </a:prstGeom>
          <a:solidFill>
            <a:schemeClr val="bg2">
              <a:lumMod val="90000"/>
            </a:schemeClr>
          </a:solidFill>
        </p:spPr>
        <p:txBody>
          <a:bodyPr wrap="none" rtlCol="0">
            <a:spAutoFit/>
          </a:bodyPr>
          <a:lstStyle/>
          <a:p>
            <a:r>
              <a:rPr lang="de-DE" sz="4000" b="1" dirty="0" smtClean="0">
                <a:solidFill>
                  <a:schemeClr val="bg1"/>
                </a:solidFill>
              </a:rPr>
              <a:t>APPA </a:t>
            </a:r>
            <a:r>
              <a:rPr lang="de-DE" sz="4000" b="1" dirty="0" err="1" smtClean="0">
                <a:solidFill>
                  <a:schemeClr val="bg1"/>
                </a:solidFill>
              </a:rPr>
              <a:t>white</a:t>
            </a:r>
            <a:r>
              <a:rPr lang="de-DE" sz="4000" b="1" dirty="0" smtClean="0">
                <a:solidFill>
                  <a:schemeClr val="bg1"/>
                </a:solidFill>
              </a:rPr>
              <a:t> </a:t>
            </a:r>
            <a:r>
              <a:rPr lang="de-DE" sz="4000" b="1" dirty="0" err="1" smtClean="0">
                <a:solidFill>
                  <a:schemeClr val="bg1"/>
                </a:solidFill>
              </a:rPr>
              <a:t>paper</a:t>
            </a:r>
            <a:endParaRPr lang="de-DE" sz="4000" b="1" dirty="0">
              <a:solidFill>
                <a:schemeClr val="bg1"/>
              </a:solidFill>
            </a:endParaRPr>
          </a:p>
        </p:txBody>
      </p:sp>
      <p:cxnSp>
        <p:nvCxnSpPr>
          <p:cNvPr id="3" name="Gerader Verbinder 2"/>
          <p:cNvCxnSpPr/>
          <p:nvPr/>
        </p:nvCxnSpPr>
        <p:spPr>
          <a:xfrm>
            <a:off x="83499" y="4893469"/>
            <a:ext cx="5738657" cy="14287"/>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18545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1" y="0"/>
            <a:ext cx="9144000" cy="15144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de-DE" dirty="0" smtClean="0"/>
              <a:t>FAIR MSV</a:t>
            </a:r>
            <a:br>
              <a:rPr lang="de-DE" dirty="0" smtClean="0"/>
            </a:br>
            <a:r>
              <a:rPr lang="de-DE" dirty="0" smtClean="0"/>
              <a:t>APPA </a:t>
            </a:r>
            <a:r>
              <a:rPr lang="de-DE" dirty="0" err="1" smtClean="0"/>
              <a:t>Facilities</a:t>
            </a:r>
            <a:endParaRPr lang="de-DE" dirty="0"/>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499" y="1441025"/>
            <a:ext cx="7370703" cy="4676037"/>
          </a:xfrm>
          <a:prstGeom prst="rect">
            <a:avLst/>
          </a:prstGeom>
        </p:spPr>
      </p:pic>
      <p:sp>
        <p:nvSpPr>
          <p:cNvPr id="6" name="Textfeld 5"/>
          <p:cNvSpPr txBox="1"/>
          <p:nvPr/>
        </p:nvSpPr>
        <p:spPr>
          <a:xfrm>
            <a:off x="6933294" y="3779043"/>
            <a:ext cx="1567160" cy="2677656"/>
          </a:xfrm>
          <a:prstGeom prst="rect">
            <a:avLst/>
          </a:prstGeom>
          <a:solidFill>
            <a:srgbClr val="FFC000"/>
          </a:solidFill>
        </p:spPr>
        <p:txBody>
          <a:bodyPr wrap="none" rtlCol="0">
            <a:spAutoFit/>
          </a:bodyPr>
          <a:lstStyle/>
          <a:p>
            <a:pPr algn="ctr"/>
            <a:r>
              <a:rPr lang="de-DE" sz="2400" b="1" dirty="0" smtClean="0"/>
              <a:t>SIS-100</a:t>
            </a:r>
          </a:p>
          <a:p>
            <a:pPr algn="ctr"/>
            <a:r>
              <a:rPr lang="de-DE" sz="2400" b="1" dirty="0" smtClean="0"/>
              <a:t>HESR</a:t>
            </a:r>
          </a:p>
          <a:p>
            <a:pPr algn="ctr"/>
            <a:r>
              <a:rPr lang="de-DE" sz="2400" b="1" dirty="0" smtClean="0"/>
              <a:t>APPA-Cave</a:t>
            </a:r>
          </a:p>
          <a:p>
            <a:pPr algn="ctr"/>
            <a:endParaRPr lang="de-DE" sz="2400" b="1" dirty="0"/>
          </a:p>
          <a:p>
            <a:pPr algn="ctr"/>
            <a:r>
              <a:rPr lang="de-DE" sz="2400" b="1" dirty="0" smtClean="0"/>
              <a:t>ESR</a:t>
            </a:r>
          </a:p>
          <a:p>
            <a:pPr algn="ctr"/>
            <a:r>
              <a:rPr lang="de-DE" sz="2400" b="1" dirty="0"/>
              <a:t>HITRAP </a:t>
            </a:r>
            <a:endParaRPr lang="de-DE" sz="2400" b="1" dirty="0" smtClean="0"/>
          </a:p>
          <a:p>
            <a:pPr algn="ctr"/>
            <a:r>
              <a:rPr lang="de-DE" sz="2400" b="1" dirty="0" smtClean="0"/>
              <a:t>CRYRING</a:t>
            </a:r>
          </a:p>
        </p:txBody>
      </p:sp>
    </p:spTree>
    <p:extLst>
      <p:ext uri="{BB962C8B-B14F-4D97-AF65-F5344CB8AC3E}">
        <p14:creationId xmlns:p14="http://schemas.microsoft.com/office/powerpoint/2010/main" val="22935919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1" y="0"/>
            <a:ext cx="9144000" cy="15144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de-DE" dirty="0" smtClean="0"/>
              <a:t>FAIR MSV</a:t>
            </a:r>
            <a:br>
              <a:rPr lang="de-DE" dirty="0" smtClean="0"/>
            </a:br>
            <a:r>
              <a:rPr lang="de-DE" dirty="0" smtClean="0"/>
              <a:t>APPA Cave</a:t>
            </a:r>
            <a:endParaRPr lang="de-DE" dirty="0"/>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828" t="10150" r="10233" b="11083"/>
          <a:stretch/>
        </p:blipFill>
        <p:spPr bwMode="auto">
          <a:xfrm>
            <a:off x="2615392" y="1514456"/>
            <a:ext cx="6205080" cy="3868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hape 115"/>
          <p:cNvSpPr/>
          <p:nvPr/>
        </p:nvSpPr>
        <p:spPr>
          <a:xfrm>
            <a:off x="4233837" y="4663232"/>
            <a:ext cx="1138853" cy="1390858"/>
          </a:xfrm>
          <a:prstGeom prst="line">
            <a:avLst/>
          </a:prstGeom>
          <a:ln w="88900">
            <a:solidFill/>
            <a:round/>
            <a:headEnd type="triangle"/>
          </a:ln>
        </p:spPr>
        <p:txBody>
          <a:bodyPr lIns="0" tIns="0" rIns="0" bIns="0"/>
          <a:lstStyle/>
          <a:p>
            <a:pPr defTabSz="321457">
              <a:defRPr sz="1200">
                <a:uFillTx/>
                <a:latin typeface="Helvetica"/>
                <a:ea typeface="Helvetica"/>
                <a:cs typeface="Helvetica"/>
                <a:sym typeface="Helvetica"/>
              </a:defRPr>
            </a:pPr>
            <a:endParaRPr/>
          </a:p>
        </p:txBody>
      </p:sp>
      <p:sp>
        <p:nvSpPr>
          <p:cNvPr id="9" name="Shape 116"/>
          <p:cNvSpPr/>
          <p:nvPr/>
        </p:nvSpPr>
        <p:spPr>
          <a:xfrm>
            <a:off x="5114806" y="4685033"/>
            <a:ext cx="1401410" cy="348949"/>
          </a:xfrm>
          <a:prstGeom prst="line">
            <a:avLst/>
          </a:prstGeom>
          <a:ln w="88900">
            <a:solidFill/>
            <a:round/>
            <a:headEnd type="triangle"/>
          </a:ln>
        </p:spPr>
        <p:txBody>
          <a:bodyPr lIns="0" tIns="0" rIns="0" bIns="0"/>
          <a:lstStyle/>
          <a:p>
            <a:pPr defTabSz="321457">
              <a:defRPr sz="1200">
                <a:uFillTx/>
                <a:latin typeface="Helvetica"/>
                <a:ea typeface="Helvetica"/>
                <a:cs typeface="Helvetica"/>
                <a:sym typeface="Helvetica"/>
              </a:defRPr>
            </a:pPr>
            <a:endParaRPr/>
          </a:p>
        </p:txBody>
      </p:sp>
      <p:sp>
        <p:nvSpPr>
          <p:cNvPr id="10" name="Shape 117"/>
          <p:cNvSpPr/>
          <p:nvPr/>
        </p:nvSpPr>
        <p:spPr>
          <a:xfrm>
            <a:off x="5121666" y="6054090"/>
            <a:ext cx="2663550" cy="861774"/>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uFillTx/>
              </a:defRPr>
            </a:pPr>
            <a:r>
              <a:rPr sz="2800" b="1" dirty="0">
                <a:uFill>
                  <a:solidFill/>
                </a:uFill>
              </a:rPr>
              <a:t>HEDgeHOB/WDM</a:t>
            </a:r>
          </a:p>
          <a:p>
            <a:pPr lvl="0">
              <a:defRPr sz="1800">
                <a:uFillTx/>
              </a:defRPr>
            </a:pPr>
            <a:r>
              <a:rPr sz="2800" b="1" dirty="0">
                <a:uFill>
                  <a:solidFill/>
                </a:uFill>
              </a:rPr>
              <a:t>beamline</a:t>
            </a:r>
          </a:p>
        </p:txBody>
      </p:sp>
      <p:sp>
        <p:nvSpPr>
          <p:cNvPr id="11" name="Shape 118"/>
          <p:cNvSpPr/>
          <p:nvPr/>
        </p:nvSpPr>
        <p:spPr>
          <a:xfrm>
            <a:off x="6732240" y="4788548"/>
            <a:ext cx="2320572" cy="861774"/>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uFillTx/>
              </a:defRPr>
            </a:pPr>
            <a:r>
              <a:rPr sz="2800" b="1" dirty="0" smtClean="0">
                <a:uFill>
                  <a:solidFill/>
                </a:uFill>
              </a:rPr>
              <a:t>SPARC/B</a:t>
            </a:r>
            <a:r>
              <a:rPr lang="de-DE" sz="2800" b="1" dirty="0" smtClean="0">
                <a:uFill>
                  <a:solidFill/>
                </a:uFill>
              </a:rPr>
              <a:t>IOMAT</a:t>
            </a:r>
            <a:endParaRPr sz="2800" b="1" dirty="0">
              <a:uFill>
                <a:solidFill/>
              </a:uFill>
            </a:endParaRPr>
          </a:p>
          <a:p>
            <a:pPr lvl="0">
              <a:defRPr sz="1800">
                <a:uFillTx/>
              </a:defRPr>
            </a:pPr>
            <a:r>
              <a:rPr sz="2800" b="1" dirty="0" err="1">
                <a:uFill>
                  <a:solidFill/>
                </a:uFill>
              </a:rPr>
              <a:t>beamline</a:t>
            </a:r>
            <a:endParaRPr sz="2800" b="1" dirty="0">
              <a:uFill>
                <a:solidFill/>
              </a:uFill>
            </a:endParaRPr>
          </a:p>
        </p:txBody>
      </p:sp>
      <p:sp>
        <p:nvSpPr>
          <p:cNvPr id="12" name="Textfeld 11"/>
          <p:cNvSpPr txBox="1"/>
          <p:nvPr/>
        </p:nvSpPr>
        <p:spPr>
          <a:xfrm>
            <a:off x="139234" y="1431357"/>
            <a:ext cx="3769878" cy="1338828"/>
          </a:xfrm>
          <a:prstGeom prst="rect">
            <a:avLst/>
          </a:prstGeom>
          <a:solidFill>
            <a:srgbClr val="FFFF00">
              <a:alpha val="50000"/>
            </a:srgbClr>
          </a:solidFill>
          <a:ln w="63500">
            <a:solidFill>
              <a:srgbClr val="FFC000"/>
            </a:solidFill>
          </a:ln>
        </p:spPr>
        <p:txBody>
          <a:bodyPr wrap="none" rtlCol="0">
            <a:spAutoFit/>
          </a:bodyPr>
          <a:lstStyle/>
          <a:p>
            <a:pPr>
              <a:lnSpc>
                <a:spcPct val="150000"/>
              </a:lnSpc>
            </a:pPr>
            <a:r>
              <a:rPr lang="en-US" b="1" dirty="0" smtClean="0">
                <a:ea typeface="Verdana" panose="020B0604030504040204" pitchFamily="34" charset="0"/>
                <a:cs typeface="Verdana" panose="020B0604030504040204" pitchFamily="34" charset="0"/>
              </a:rPr>
              <a:t>protons </a:t>
            </a:r>
            <a:r>
              <a:rPr lang="en-US" dirty="0" smtClean="0">
                <a:ea typeface="Verdana" panose="020B0604030504040204" pitchFamily="34" charset="0"/>
                <a:cs typeface="Verdana" panose="020B0604030504040204" pitchFamily="34" charset="0"/>
              </a:rPr>
              <a:t>(10 GeV): 2 x 10</a:t>
            </a:r>
            <a:r>
              <a:rPr lang="en-US" baseline="30000" dirty="0" smtClean="0">
                <a:ea typeface="Verdana" panose="020B0604030504040204" pitchFamily="34" charset="0"/>
                <a:cs typeface="Verdana" panose="020B0604030504040204" pitchFamily="34" charset="0"/>
              </a:rPr>
              <a:t>13</a:t>
            </a:r>
            <a:r>
              <a:rPr lang="en-US" dirty="0" smtClean="0">
                <a:ea typeface="Verdana" panose="020B0604030504040204" pitchFamily="34" charset="0"/>
                <a:cs typeface="Verdana" panose="020B0604030504040204" pitchFamily="34" charset="0"/>
              </a:rPr>
              <a:t> p/bunch</a:t>
            </a:r>
          </a:p>
          <a:p>
            <a:pPr>
              <a:lnSpc>
                <a:spcPct val="150000"/>
              </a:lnSpc>
            </a:pPr>
            <a:r>
              <a:rPr lang="en-US" b="1" dirty="0" smtClean="0">
                <a:ea typeface="Verdana" panose="020B0604030504040204" pitchFamily="34" charset="0"/>
                <a:cs typeface="Verdana" panose="020B0604030504040204" pitchFamily="34" charset="0"/>
              </a:rPr>
              <a:t>U</a:t>
            </a:r>
            <a:r>
              <a:rPr lang="en-US" b="1" baseline="30000" dirty="0" smtClean="0">
                <a:ea typeface="Verdana" panose="020B0604030504040204" pitchFamily="34" charset="0"/>
                <a:cs typeface="Verdana" panose="020B0604030504040204" pitchFamily="34" charset="0"/>
              </a:rPr>
              <a:t>28+</a:t>
            </a:r>
            <a:r>
              <a:rPr lang="en-US" b="1" dirty="0" smtClean="0">
                <a:ea typeface="Verdana" panose="020B0604030504040204" pitchFamily="34" charset="0"/>
                <a:cs typeface="Verdana" panose="020B0604030504040204" pitchFamily="34" charset="0"/>
              </a:rPr>
              <a:t> </a:t>
            </a:r>
            <a:r>
              <a:rPr lang="en-US" dirty="0" smtClean="0">
                <a:ea typeface="Verdana" panose="020B0604030504040204" pitchFamily="34" charset="0"/>
                <a:cs typeface="Verdana" panose="020B0604030504040204" pitchFamily="34" charset="0"/>
              </a:rPr>
              <a:t>(2 GeV/u):     5 </a:t>
            </a:r>
            <a:r>
              <a:rPr lang="en-US" dirty="0">
                <a:ea typeface="Verdana" panose="020B0604030504040204" pitchFamily="34" charset="0"/>
                <a:cs typeface="Verdana" panose="020B0604030504040204" pitchFamily="34" charset="0"/>
              </a:rPr>
              <a:t>× 10</a:t>
            </a:r>
            <a:r>
              <a:rPr lang="en-US" baseline="30000" dirty="0" smtClean="0">
                <a:ea typeface="Verdana" panose="020B0604030504040204" pitchFamily="34" charset="0"/>
                <a:cs typeface="Verdana" panose="020B0604030504040204" pitchFamily="34" charset="0"/>
              </a:rPr>
              <a:t>11</a:t>
            </a:r>
            <a:r>
              <a:rPr lang="en-US" dirty="0" smtClean="0">
                <a:ea typeface="Verdana" panose="020B0604030504040204" pitchFamily="34" charset="0"/>
                <a:cs typeface="Verdana" panose="020B0604030504040204" pitchFamily="34" charset="0"/>
              </a:rPr>
              <a:t> ions/bunch</a:t>
            </a:r>
          </a:p>
          <a:p>
            <a:pPr lvl="0">
              <a:lnSpc>
                <a:spcPct val="150000"/>
              </a:lnSpc>
            </a:pPr>
            <a:r>
              <a:rPr lang="en-US" b="1" dirty="0">
                <a:ea typeface="Verdana" panose="020B0604030504040204" pitchFamily="34" charset="0"/>
                <a:cs typeface="Verdana" panose="020B0604030504040204" pitchFamily="34" charset="0"/>
              </a:rPr>
              <a:t>U</a:t>
            </a:r>
            <a:r>
              <a:rPr lang="en-US" b="1" baseline="30000" dirty="0">
                <a:ea typeface="Verdana" panose="020B0604030504040204" pitchFamily="34" charset="0"/>
                <a:cs typeface="Verdana" panose="020B0604030504040204" pitchFamily="34" charset="0"/>
              </a:rPr>
              <a:t>92</a:t>
            </a:r>
            <a:r>
              <a:rPr lang="en-US" b="1" baseline="30000" dirty="0" smtClean="0">
                <a:ea typeface="Verdana" panose="020B0604030504040204" pitchFamily="34" charset="0"/>
                <a:cs typeface="Verdana" panose="020B0604030504040204" pitchFamily="34" charset="0"/>
              </a:rPr>
              <a:t>+</a:t>
            </a:r>
            <a:r>
              <a:rPr lang="en-US" b="1" dirty="0" smtClean="0">
                <a:ea typeface="Verdana" panose="020B0604030504040204" pitchFamily="34" charset="0"/>
                <a:cs typeface="Verdana" panose="020B0604030504040204" pitchFamily="34" charset="0"/>
              </a:rPr>
              <a:t> </a:t>
            </a:r>
            <a:r>
              <a:rPr lang="en-US" dirty="0" smtClean="0">
                <a:ea typeface="Verdana" panose="020B0604030504040204" pitchFamily="34" charset="0"/>
                <a:cs typeface="Verdana" panose="020B0604030504040204" pitchFamily="34" charset="0"/>
              </a:rPr>
              <a:t>(10  GeV/u):  10</a:t>
            </a:r>
            <a:r>
              <a:rPr lang="en-US" baseline="30000" dirty="0" smtClean="0">
                <a:ea typeface="Verdana" panose="020B0604030504040204" pitchFamily="34" charset="0"/>
                <a:cs typeface="Verdana" panose="020B0604030504040204" pitchFamily="34" charset="0"/>
              </a:rPr>
              <a:t>8</a:t>
            </a:r>
            <a:r>
              <a:rPr lang="en-US" dirty="0" smtClean="0">
                <a:ea typeface="Verdana" panose="020B0604030504040204" pitchFamily="34" charset="0"/>
                <a:cs typeface="Verdana" panose="020B0604030504040204" pitchFamily="34" charset="0"/>
              </a:rPr>
              <a:t> ions/s</a:t>
            </a:r>
            <a:endParaRPr lang="en-US" dirty="0">
              <a:ea typeface="Verdana" panose="020B0604030504040204" pitchFamily="34" charset="0"/>
              <a:cs typeface="Verdana" panose="020B0604030504040204" pitchFamily="34" charset="0"/>
            </a:endParaRPr>
          </a:p>
        </p:txBody>
      </p:sp>
      <p:sp>
        <p:nvSpPr>
          <p:cNvPr id="13" name="AutoShape 10"/>
          <p:cNvSpPr>
            <a:spLocks/>
          </p:cNvSpPr>
          <p:nvPr/>
        </p:nvSpPr>
        <p:spPr bwMode="auto">
          <a:xfrm>
            <a:off x="152451" y="4715038"/>
            <a:ext cx="3320449" cy="2073195"/>
          </a:xfrm>
          <a:prstGeom prst="roundRect">
            <a:avLst>
              <a:gd name="adj" fmla="val 731"/>
            </a:avLst>
          </a:prstGeom>
          <a:solidFill>
            <a:srgbClr val="FFFF00">
              <a:alpha val="50000"/>
            </a:srgbClr>
          </a:solidFill>
          <a:ln w="63500">
            <a:solidFill>
              <a:srgbClr val="FFC000"/>
            </a:solidFill>
            <a:round/>
            <a:headEnd/>
            <a:tailEnd/>
          </a:ln>
        </p:spPr>
        <p:txBody>
          <a:bodyPr lIns="0" tIns="0" rIns="40638" bIns="0" anchor="ctr"/>
          <a:lstStyle>
            <a:lvl1pPr marL="57150" eaLnBrk="0" hangingPunct="0">
              <a:defRPr sz="2400">
                <a:solidFill>
                  <a:srgbClr val="000000"/>
                </a:solidFill>
                <a:latin typeface="Arial" pitchFamily="34" charset="0"/>
                <a:ea typeface="ヒラギノ角ゴ ProN W3" charset="0"/>
                <a:cs typeface="ヒラギノ角ゴ ProN W3" charset="0"/>
                <a:sym typeface="Arial" pitchFamily="34" charset="0"/>
              </a:defRPr>
            </a:lvl1pPr>
            <a:lvl2pPr marL="742950" indent="-285750" eaLnBrk="0" hangingPunct="0">
              <a:defRPr sz="2400">
                <a:solidFill>
                  <a:srgbClr val="000000"/>
                </a:solidFill>
                <a:latin typeface="Arial" pitchFamily="34" charset="0"/>
                <a:ea typeface="ヒラギノ角ゴ ProN W3" charset="0"/>
                <a:cs typeface="ヒラギノ角ゴ ProN W3" charset="0"/>
                <a:sym typeface="Arial" pitchFamily="34" charset="0"/>
              </a:defRPr>
            </a:lvl2pPr>
            <a:lvl3pPr marL="1143000" indent="-228600" eaLnBrk="0" hangingPunct="0">
              <a:defRPr sz="2400">
                <a:solidFill>
                  <a:srgbClr val="000000"/>
                </a:solidFill>
                <a:latin typeface="Arial" pitchFamily="34" charset="0"/>
                <a:ea typeface="ヒラギノ角ゴ ProN W3" charset="0"/>
                <a:cs typeface="ヒラギノ角ゴ ProN W3" charset="0"/>
                <a:sym typeface="Arial" pitchFamily="34" charset="0"/>
              </a:defRPr>
            </a:lvl3pPr>
            <a:lvl4pPr marL="1600200" indent="-228600" eaLnBrk="0" hangingPunct="0">
              <a:defRPr sz="2400">
                <a:solidFill>
                  <a:srgbClr val="000000"/>
                </a:solidFill>
                <a:latin typeface="Arial" pitchFamily="34" charset="0"/>
                <a:ea typeface="ヒラギノ角ゴ ProN W3" charset="0"/>
                <a:cs typeface="ヒラギノ角ゴ ProN W3" charset="0"/>
                <a:sym typeface="Arial" pitchFamily="34" charset="0"/>
              </a:defRPr>
            </a:lvl4pPr>
            <a:lvl5pPr marL="2057400" indent="-228600" eaLnBrk="0" hangingPunct="0">
              <a:defRPr sz="2400">
                <a:solidFill>
                  <a:srgbClr val="000000"/>
                </a:solidFill>
                <a:latin typeface="Arial" pitchFamily="34" charset="0"/>
                <a:ea typeface="ヒラギノ角ゴ ProN W3" charset="0"/>
                <a:cs typeface="ヒラギノ角ゴ ProN W3" charset="0"/>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ヒラギノ角ゴ ProN W3" charset="0"/>
                <a:cs typeface="ヒラギノ角ゴ ProN W3" charset="0"/>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ヒラギノ角ゴ ProN W3" charset="0"/>
                <a:cs typeface="ヒラギノ角ゴ ProN W3" charset="0"/>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ヒラギノ角ゴ ProN W3" charset="0"/>
                <a:cs typeface="ヒラギノ角ゴ ProN W3" charset="0"/>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ヒラギノ角ゴ ProN W3" charset="0"/>
                <a:cs typeface="ヒラギノ角ゴ ProN W3" charset="0"/>
                <a:sym typeface="Arial" pitchFamily="34" charset="0"/>
              </a:defRPr>
            </a:lvl9pPr>
          </a:lstStyle>
          <a:p>
            <a:pPr marL="393750" indent="-285750" eaLnBrk="1" hangingPunct="1">
              <a:spcBef>
                <a:spcPts val="400"/>
              </a:spcBef>
              <a:spcAft>
                <a:spcPts val="400"/>
              </a:spcAft>
              <a:buSzPct val="100000"/>
              <a:buFont typeface="Wingdings" panose="05000000000000000000" pitchFamily="2" charset="2"/>
              <a:buChar char="Ø"/>
            </a:pPr>
            <a:r>
              <a:rPr lang="en-US" altLang="de-DE" sz="1800" b="1" dirty="0">
                <a:solidFill>
                  <a:schemeClr val="tx1"/>
                </a:solidFill>
                <a:latin typeface="+mn-lt"/>
              </a:rPr>
              <a:t>user facility</a:t>
            </a:r>
          </a:p>
          <a:p>
            <a:pPr marL="393750" indent="-285750" eaLnBrk="1" hangingPunct="1">
              <a:spcBef>
                <a:spcPts val="400"/>
              </a:spcBef>
              <a:spcAft>
                <a:spcPts val="400"/>
              </a:spcAft>
              <a:buSzPct val="100000"/>
              <a:buFont typeface="Wingdings" panose="05000000000000000000" pitchFamily="2" charset="2"/>
              <a:buChar char="Ø"/>
            </a:pPr>
            <a:r>
              <a:rPr lang="en-US" altLang="de-DE" sz="1800" b="1" dirty="0">
                <a:solidFill>
                  <a:schemeClr val="tx1"/>
                </a:solidFill>
                <a:latin typeface="+mn-lt"/>
              </a:rPr>
              <a:t>several target stations </a:t>
            </a:r>
          </a:p>
          <a:p>
            <a:pPr marL="393750" indent="-285750" eaLnBrk="1" hangingPunct="1">
              <a:spcBef>
                <a:spcPts val="400"/>
              </a:spcBef>
              <a:spcAft>
                <a:spcPts val="400"/>
              </a:spcAft>
              <a:buSzPct val="100000"/>
              <a:buFont typeface="Wingdings" panose="05000000000000000000" pitchFamily="2" charset="2"/>
              <a:buChar char="Ø"/>
            </a:pPr>
            <a:r>
              <a:rPr lang="en-US" altLang="de-DE" sz="1800" b="1" dirty="0" smtClean="0">
                <a:solidFill>
                  <a:schemeClr val="tx1"/>
                </a:solidFill>
                <a:latin typeface="+mn-lt"/>
              </a:rPr>
              <a:t>flexible </a:t>
            </a:r>
            <a:r>
              <a:rPr lang="en-US" altLang="de-DE" sz="1800" b="1" dirty="0">
                <a:solidFill>
                  <a:schemeClr val="tx1"/>
                </a:solidFill>
                <a:latin typeface="+mn-lt"/>
              </a:rPr>
              <a:t>detector settings</a:t>
            </a:r>
          </a:p>
          <a:p>
            <a:pPr marL="393750" indent="-285750" eaLnBrk="1" hangingPunct="1">
              <a:spcBef>
                <a:spcPts val="400"/>
              </a:spcBef>
              <a:spcAft>
                <a:spcPts val="400"/>
              </a:spcAft>
              <a:buSzPct val="100000"/>
              <a:buFont typeface="Wingdings" panose="05000000000000000000" pitchFamily="2" charset="2"/>
              <a:buChar char="Ø"/>
            </a:pPr>
            <a:r>
              <a:rPr lang="en-US" altLang="de-DE" sz="1800" b="1" dirty="0">
                <a:solidFill>
                  <a:schemeClr val="tx1"/>
                </a:solidFill>
                <a:latin typeface="+mn-lt"/>
              </a:rPr>
              <a:t>flexible beam shaping</a:t>
            </a:r>
          </a:p>
          <a:p>
            <a:pPr marL="393750" indent="-285750" eaLnBrk="1" hangingPunct="1">
              <a:spcBef>
                <a:spcPts val="400"/>
              </a:spcBef>
              <a:spcAft>
                <a:spcPts val="400"/>
              </a:spcAft>
              <a:buSzPct val="100000"/>
              <a:buFont typeface="Wingdings" panose="05000000000000000000" pitchFamily="2" charset="2"/>
              <a:buChar char="Ø"/>
            </a:pPr>
            <a:r>
              <a:rPr lang="en-US" altLang="de-DE" sz="1800" b="1" dirty="0" smtClean="0">
                <a:solidFill>
                  <a:schemeClr val="tx1"/>
                </a:solidFill>
                <a:latin typeface="+mn-lt"/>
              </a:rPr>
              <a:t>external </a:t>
            </a:r>
            <a:r>
              <a:rPr lang="en-US" altLang="de-DE" sz="1800" b="1" dirty="0">
                <a:solidFill>
                  <a:schemeClr val="tx1"/>
                </a:solidFill>
                <a:latin typeface="+mn-lt"/>
              </a:rPr>
              <a:t>drivers</a:t>
            </a:r>
          </a:p>
        </p:txBody>
      </p:sp>
    </p:spTree>
    <p:extLst>
      <p:ext uri="{BB962C8B-B14F-4D97-AF65-F5344CB8AC3E}">
        <p14:creationId xmlns:p14="http://schemas.microsoft.com/office/powerpoint/2010/main" val="32519156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ieren 12"/>
          <p:cNvGrpSpPr/>
          <p:nvPr/>
        </p:nvGrpSpPr>
        <p:grpSpPr>
          <a:xfrm>
            <a:off x="-13684" y="2651030"/>
            <a:ext cx="9519730" cy="4078895"/>
            <a:chOff x="-13684" y="2529584"/>
            <a:chExt cx="9519730" cy="4078895"/>
          </a:xfrm>
        </p:grpSpPr>
        <p:pic>
          <p:nvPicPr>
            <p:cNvPr id="1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84" y="2529584"/>
              <a:ext cx="5377772" cy="3671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Diagonal liegende Ecken des Rechtecks schneiden 14"/>
            <p:cNvSpPr/>
            <p:nvPr/>
          </p:nvSpPr>
          <p:spPr bwMode="auto">
            <a:xfrm rot="16200000">
              <a:off x="4806411" y="2270890"/>
              <a:ext cx="3929070" cy="4746108"/>
            </a:xfrm>
            <a:prstGeom prst="snip2DiagRect">
              <a:avLst>
                <a:gd name="adj1" fmla="val 386"/>
                <a:gd name="adj2" fmla="val 35631"/>
              </a:avLst>
            </a:prstGeom>
            <a:solidFill>
              <a:srgbClr val="FFC000">
                <a:alpha val="35000"/>
              </a:srgbClr>
            </a:solidFill>
            <a:ln>
              <a:noFill/>
            </a:ln>
            <a:effectLst/>
            <a:extLst/>
          </p:spPr>
          <p:txBody>
            <a:bodyPr wrap="none"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 name="Text Box 41"/>
            <p:cNvSpPr txBox="1">
              <a:spLocks noChangeArrowheads="1"/>
            </p:cNvSpPr>
            <p:nvPr/>
          </p:nvSpPr>
          <p:spPr bwMode="auto">
            <a:xfrm>
              <a:off x="5592276" y="2671418"/>
              <a:ext cx="39137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dirty="0" smtClean="0">
                  <a:latin typeface="Arial" panose="020B0604020202020204" pitchFamily="34" charset="0"/>
                  <a:cs typeface="Arial" panose="020B0604020202020204" pitchFamily="34" charset="0"/>
                </a:rPr>
                <a:t>cooling: The key for precision</a:t>
              </a:r>
              <a:endParaRPr lang="en-US" altLang="en-US" dirty="0">
                <a:latin typeface="Arial" panose="020B0604020202020204" pitchFamily="34" charset="0"/>
                <a:cs typeface="Arial" panose="020B0604020202020204" pitchFamily="34" charset="0"/>
              </a:endParaRPr>
            </a:p>
          </p:txBody>
        </p:sp>
        <p:graphicFrame>
          <p:nvGraphicFramePr>
            <p:cNvPr id="17" name="Object 13"/>
            <p:cNvGraphicFramePr>
              <a:graphicFrameLocks noChangeAspect="1"/>
            </p:cNvGraphicFramePr>
            <p:nvPr>
              <p:extLst>
                <p:ext uri="{D42A27DB-BD31-4B8C-83A1-F6EECF244321}">
                  <p14:modId xmlns:p14="http://schemas.microsoft.com/office/powerpoint/2010/main" val="3318651035"/>
                </p:ext>
              </p:extLst>
            </p:nvPr>
          </p:nvGraphicFramePr>
          <p:xfrm>
            <a:off x="5592276" y="2795705"/>
            <a:ext cx="3049588" cy="1979612"/>
          </p:xfrm>
          <a:graphic>
            <a:graphicData uri="http://schemas.openxmlformats.org/presentationml/2006/ole">
              <mc:AlternateContent xmlns:mc="http://schemas.openxmlformats.org/markup-compatibility/2006">
                <mc:Choice xmlns:v="urn:schemas-microsoft-com:vml" Requires="v">
                  <p:oleObj spid="_x0000_s2154" name="Graph" r:id="rId4" imgW="3941640" imgH="2921040" progId="Origin50.Graph">
                    <p:embed/>
                  </p:oleObj>
                </mc:Choice>
                <mc:Fallback>
                  <p:oleObj name="Graph" r:id="rId4" imgW="3941640" imgH="2921040" progId="Origin50.Graph">
                    <p:embed/>
                    <p:pic>
                      <p:nvPicPr>
                        <p:cNvPr id="0" name=""/>
                        <p:cNvPicPr>
                          <a:picLocks noChangeAspect="1" noChangeArrowheads="1"/>
                        </p:cNvPicPr>
                        <p:nvPr/>
                      </p:nvPicPr>
                      <p:blipFill>
                        <a:blip r:embed="rId5"/>
                        <a:srcRect/>
                        <a:stretch>
                          <a:fillRect/>
                        </a:stretch>
                      </p:blipFill>
                      <p:spPr bwMode="auto">
                        <a:xfrm>
                          <a:off x="5592276" y="2795705"/>
                          <a:ext cx="3049588" cy="1979612"/>
                        </a:xfrm>
                        <a:prstGeom prst="rect">
                          <a:avLst/>
                        </a:prstGeom>
                        <a:noFill/>
                        <a:ln>
                          <a:noFill/>
                        </a:ln>
                        <a:effectLst/>
                      </p:spPr>
                    </p:pic>
                  </p:oleObj>
                </mc:Fallback>
              </mc:AlternateContent>
            </a:graphicData>
          </a:graphic>
        </p:graphicFrame>
        <p:pic>
          <p:nvPicPr>
            <p:cNvPr id="18" name="Picture 19" descr="ec192PbTl_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1381" y="5013276"/>
              <a:ext cx="3457003" cy="1399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 Box 41"/>
            <p:cNvSpPr txBox="1">
              <a:spLocks noChangeArrowheads="1"/>
            </p:cNvSpPr>
            <p:nvPr/>
          </p:nvSpPr>
          <p:spPr bwMode="auto">
            <a:xfrm>
              <a:off x="4215152" y="4643944"/>
              <a:ext cx="511256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dirty="0" smtClean="0">
                  <a:latin typeface="Arial" panose="020B0604020202020204" pitchFamily="34" charset="0"/>
                  <a:cs typeface="Arial" panose="020B0604020202020204" pitchFamily="34" charset="0"/>
                </a:rPr>
                <a:t>from single ions to highest intensities</a:t>
              </a:r>
              <a:endParaRPr lang="en-US" altLang="en-US" dirty="0">
                <a:latin typeface="Arial" panose="020B0604020202020204" pitchFamily="34" charset="0"/>
                <a:cs typeface="Arial" panose="020B0604020202020204" pitchFamily="34" charset="0"/>
              </a:endParaRPr>
            </a:p>
          </p:txBody>
        </p:sp>
      </p:grpSp>
      <p:sp>
        <p:nvSpPr>
          <p:cNvPr id="2" name="Titel 1"/>
          <p:cNvSpPr>
            <a:spLocks noGrp="1"/>
          </p:cNvSpPr>
          <p:nvPr>
            <p:ph type="title"/>
          </p:nvPr>
        </p:nvSpPr>
        <p:spPr>
          <a:xfrm>
            <a:off x="1" y="0"/>
            <a:ext cx="9144000" cy="1514475"/>
          </a:xfrm>
        </p:spPr>
        <p:txBody>
          <a:bodyPr>
            <a:normAutofit/>
          </a:bodyPr>
          <a:lstStyle/>
          <a:p>
            <a:r>
              <a:rPr lang="de-DE" dirty="0" smtClean="0"/>
              <a:t>FAIR MSV</a:t>
            </a:r>
            <a:br>
              <a:rPr lang="de-DE" dirty="0" smtClean="0"/>
            </a:br>
            <a:r>
              <a:rPr lang="de-DE" dirty="0" err="1" smtClean="0"/>
              <a:t>Trapping</a:t>
            </a:r>
            <a:r>
              <a:rPr lang="de-DE" dirty="0" smtClean="0"/>
              <a:t> </a:t>
            </a:r>
            <a:r>
              <a:rPr lang="de-DE" dirty="0" err="1" smtClean="0"/>
              <a:t>and</a:t>
            </a:r>
            <a:r>
              <a:rPr lang="de-DE" dirty="0" smtClean="0"/>
              <a:t> Storage </a:t>
            </a:r>
            <a:r>
              <a:rPr lang="de-DE" dirty="0" err="1" smtClean="0"/>
              <a:t>Facilities</a:t>
            </a:r>
            <a:endParaRPr lang="de-DE" dirty="0"/>
          </a:p>
        </p:txBody>
      </p:sp>
      <p:sp>
        <p:nvSpPr>
          <p:cNvPr id="9" name="Textfeld 8"/>
          <p:cNvSpPr txBox="1"/>
          <p:nvPr/>
        </p:nvSpPr>
        <p:spPr>
          <a:xfrm>
            <a:off x="209862" y="1464653"/>
            <a:ext cx="6565692" cy="830997"/>
          </a:xfrm>
          <a:prstGeom prst="rect">
            <a:avLst/>
          </a:prstGeom>
          <a:noFill/>
        </p:spPr>
        <p:txBody>
          <a:bodyPr wrap="square" rtlCol="0">
            <a:spAutoFit/>
          </a:bodyPr>
          <a:lstStyle/>
          <a:p>
            <a:r>
              <a:rPr lang="de-DE" sz="2400" b="1" dirty="0" err="1">
                <a:solidFill>
                  <a:srgbClr val="0070C0"/>
                </a:solidFill>
              </a:rPr>
              <a:t>h</a:t>
            </a:r>
            <a:r>
              <a:rPr lang="de-DE" sz="2400" b="1" dirty="0" err="1" smtClean="0">
                <a:solidFill>
                  <a:srgbClr val="0070C0"/>
                </a:solidFill>
              </a:rPr>
              <a:t>ighly</a:t>
            </a:r>
            <a:r>
              <a:rPr lang="de-DE" sz="2400" b="1" dirty="0" smtClean="0">
                <a:solidFill>
                  <a:srgbClr val="0070C0"/>
                </a:solidFill>
              </a:rPr>
              <a:t> </a:t>
            </a:r>
            <a:r>
              <a:rPr lang="de-DE" sz="2400" b="1" dirty="0" err="1" smtClean="0">
                <a:solidFill>
                  <a:srgbClr val="0070C0"/>
                </a:solidFill>
              </a:rPr>
              <a:t>charged</a:t>
            </a:r>
            <a:r>
              <a:rPr lang="de-DE" sz="2400" b="1" dirty="0" smtClean="0">
                <a:solidFill>
                  <a:srgbClr val="0070C0"/>
                </a:solidFill>
              </a:rPr>
              <a:t> </a:t>
            </a:r>
            <a:r>
              <a:rPr lang="de-DE" sz="2400" b="1" dirty="0" err="1" smtClean="0">
                <a:solidFill>
                  <a:srgbClr val="0070C0"/>
                </a:solidFill>
              </a:rPr>
              <a:t>ions</a:t>
            </a:r>
            <a:r>
              <a:rPr lang="de-DE" sz="2400" b="1" dirty="0" smtClean="0">
                <a:solidFill>
                  <a:srgbClr val="0070C0"/>
                </a:solidFill>
              </a:rPr>
              <a:t> (e.g. U</a:t>
            </a:r>
            <a:r>
              <a:rPr lang="de-DE" sz="2400" b="1" baseline="30000" dirty="0" smtClean="0">
                <a:solidFill>
                  <a:srgbClr val="0070C0"/>
                </a:solidFill>
              </a:rPr>
              <a:t>92+</a:t>
            </a:r>
            <a:r>
              <a:rPr lang="de-DE" sz="2400" b="1" dirty="0" smtClean="0">
                <a:solidFill>
                  <a:srgbClr val="0070C0"/>
                </a:solidFill>
              </a:rPr>
              <a:t>) </a:t>
            </a:r>
            <a:r>
              <a:rPr lang="de-DE" sz="2400" b="1" dirty="0" err="1" smtClean="0">
                <a:solidFill>
                  <a:srgbClr val="0070C0"/>
                </a:solidFill>
              </a:rPr>
              <a:t>and</a:t>
            </a:r>
            <a:r>
              <a:rPr lang="de-DE" sz="2400" b="1" dirty="0" smtClean="0">
                <a:solidFill>
                  <a:srgbClr val="0070C0"/>
                </a:solidFill>
              </a:rPr>
              <a:t> </a:t>
            </a:r>
            <a:r>
              <a:rPr lang="de-DE" sz="2400" b="1" dirty="0" err="1" smtClean="0">
                <a:solidFill>
                  <a:srgbClr val="0070C0"/>
                </a:solidFill>
              </a:rPr>
              <a:t>exotic</a:t>
            </a:r>
            <a:r>
              <a:rPr lang="de-DE" sz="2400" b="1" dirty="0" smtClean="0">
                <a:solidFill>
                  <a:srgbClr val="0070C0"/>
                </a:solidFill>
              </a:rPr>
              <a:t> </a:t>
            </a:r>
            <a:r>
              <a:rPr lang="de-DE" sz="2400" b="1" dirty="0" err="1" smtClean="0">
                <a:solidFill>
                  <a:srgbClr val="0070C0"/>
                </a:solidFill>
              </a:rPr>
              <a:t>nuclei</a:t>
            </a:r>
            <a:endParaRPr lang="de-DE" sz="2400" b="1" dirty="0" smtClean="0">
              <a:solidFill>
                <a:srgbClr val="0070C0"/>
              </a:solidFill>
            </a:endParaRPr>
          </a:p>
          <a:p>
            <a:r>
              <a:rPr lang="de-DE" sz="2400" b="1" dirty="0" err="1">
                <a:solidFill>
                  <a:srgbClr val="0070C0"/>
                </a:solidFill>
              </a:rPr>
              <a:t>f</a:t>
            </a:r>
            <a:r>
              <a:rPr lang="de-DE" sz="2400" b="1" dirty="0" err="1" smtClean="0">
                <a:solidFill>
                  <a:srgbClr val="0070C0"/>
                </a:solidFill>
              </a:rPr>
              <a:t>rom</a:t>
            </a:r>
            <a:r>
              <a:rPr lang="de-DE" sz="2400" b="1" dirty="0" smtClean="0">
                <a:solidFill>
                  <a:srgbClr val="0070C0"/>
                </a:solidFill>
              </a:rPr>
              <a:t> </a:t>
            </a:r>
            <a:r>
              <a:rPr lang="de-DE" sz="2400" b="1" dirty="0" err="1" smtClean="0">
                <a:solidFill>
                  <a:srgbClr val="0070C0"/>
                </a:solidFill>
              </a:rPr>
              <a:t>rest</a:t>
            </a:r>
            <a:r>
              <a:rPr lang="de-DE" sz="2400" b="1" dirty="0" smtClean="0">
                <a:solidFill>
                  <a:srgbClr val="0070C0"/>
                </a:solidFill>
              </a:rPr>
              <a:t> </a:t>
            </a:r>
            <a:r>
              <a:rPr lang="de-DE" sz="2400" b="1" dirty="0" err="1" smtClean="0">
                <a:solidFill>
                  <a:srgbClr val="0070C0"/>
                </a:solidFill>
              </a:rPr>
              <a:t>to</a:t>
            </a:r>
            <a:r>
              <a:rPr lang="de-DE" sz="2400" b="1" dirty="0" smtClean="0">
                <a:solidFill>
                  <a:srgbClr val="0070C0"/>
                </a:solidFill>
              </a:rPr>
              <a:t> </a:t>
            </a:r>
            <a:r>
              <a:rPr lang="de-DE" sz="2400" b="1" dirty="0" err="1" smtClean="0">
                <a:solidFill>
                  <a:srgbClr val="0070C0"/>
                </a:solidFill>
              </a:rPr>
              <a:t>relativistic</a:t>
            </a:r>
            <a:r>
              <a:rPr lang="de-DE" sz="2400" b="1" dirty="0" smtClean="0">
                <a:solidFill>
                  <a:srgbClr val="0070C0"/>
                </a:solidFill>
              </a:rPr>
              <a:t> </a:t>
            </a:r>
            <a:r>
              <a:rPr lang="de-DE" sz="2400" b="1" dirty="0" err="1" smtClean="0">
                <a:solidFill>
                  <a:srgbClr val="0070C0"/>
                </a:solidFill>
              </a:rPr>
              <a:t>energies</a:t>
            </a:r>
            <a:r>
              <a:rPr lang="de-DE" sz="2400" b="1" dirty="0" smtClean="0">
                <a:solidFill>
                  <a:srgbClr val="0070C0"/>
                </a:solidFill>
              </a:rPr>
              <a:t> (</a:t>
            </a:r>
            <a:r>
              <a:rPr lang="de-DE" sz="2400" b="1" dirty="0" err="1" smtClean="0">
                <a:solidFill>
                  <a:srgbClr val="0070C0"/>
                </a:solidFill>
              </a:rPr>
              <a:t>up</a:t>
            </a:r>
            <a:r>
              <a:rPr lang="de-DE" sz="2400" b="1" dirty="0" smtClean="0">
                <a:solidFill>
                  <a:srgbClr val="0070C0"/>
                </a:solidFill>
              </a:rPr>
              <a:t> </a:t>
            </a:r>
            <a:r>
              <a:rPr lang="de-DE" sz="2400" b="1" dirty="0" err="1" smtClean="0">
                <a:solidFill>
                  <a:srgbClr val="0070C0"/>
                </a:solidFill>
              </a:rPr>
              <a:t>to</a:t>
            </a:r>
            <a:r>
              <a:rPr lang="de-DE" sz="2400" b="1" dirty="0" smtClean="0">
                <a:solidFill>
                  <a:srgbClr val="0070C0"/>
                </a:solidFill>
              </a:rPr>
              <a:t> 6 </a:t>
            </a:r>
            <a:r>
              <a:rPr lang="de-DE" sz="2400" b="1" dirty="0" err="1" smtClean="0">
                <a:solidFill>
                  <a:srgbClr val="0070C0"/>
                </a:solidFill>
              </a:rPr>
              <a:t>GeV</a:t>
            </a:r>
            <a:r>
              <a:rPr lang="de-DE" sz="2400" b="1" dirty="0" smtClean="0">
                <a:solidFill>
                  <a:srgbClr val="0070C0"/>
                </a:solidFill>
              </a:rPr>
              <a:t>/u)</a:t>
            </a:r>
            <a:endParaRPr lang="de-DE" sz="2400" b="1" dirty="0">
              <a:solidFill>
                <a:srgbClr val="0070C0"/>
              </a:solidFill>
            </a:endParaRPr>
          </a:p>
        </p:txBody>
      </p:sp>
      <p:sp>
        <p:nvSpPr>
          <p:cNvPr id="20" name="Textfeld 19"/>
          <p:cNvSpPr txBox="1"/>
          <p:nvPr/>
        </p:nvSpPr>
        <p:spPr>
          <a:xfrm>
            <a:off x="1811086" y="5775818"/>
            <a:ext cx="1728230" cy="954107"/>
          </a:xfrm>
          <a:prstGeom prst="rect">
            <a:avLst/>
          </a:prstGeom>
          <a:solidFill>
            <a:srgbClr val="FFC000"/>
          </a:solidFill>
        </p:spPr>
        <p:txBody>
          <a:bodyPr wrap="none" rtlCol="0">
            <a:spAutoFit/>
          </a:bodyPr>
          <a:lstStyle/>
          <a:p>
            <a:pPr algn="ctr"/>
            <a:r>
              <a:rPr lang="en-US" sz="2800" dirty="0"/>
              <a:t>w</a:t>
            </a:r>
            <a:r>
              <a:rPr lang="en-US" sz="2800" dirty="0" smtClean="0"/>
              <a:t>orldwide</a:t>
            </a:r>
          </a:p>
          <a:p>
            <a:pPr algn="ctr"/>
            <a:r>
              <a:rPr lang="en-US" sz="2800" dirty="0" smtClean="0"/>
              <a:t>unique</a:t>
            </a:r>
            <a:endParaRPr lang="en-US" sz="2800" dirty="0"/>
          </a:p>
        </p:txBody>
      </p:sp>
    </p:spTree>
    <p:extLst>
      <p:ext uri="{BB962C8B-B14F-4D97-AF65-F5344CB8AC3E}">
        <p14:creationId xmlns:p14="http://schemas.microsoft.com/office/powerpoint/2010/main" val="16278248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46789"/>
            <a:ext cx="9144000" cy="723609"/>
          </a:xfrm>
        </p:spPr>
        <p:txBody>
          <a:bodyPr>
            <a:normAutofit fontScale="90000"/>
          </a:bodyPr>
          <a:lstStyle/>
          <a:p>
            <a:r>
              <a:rPr lang="de-DE" dirty="0" smtClean="0"/>
              <a:t>Instrumentation</a:t>
            </a:r>
            <a:br>
              <a:rPr lang="de-DE" dirty="0" smtClean="0"/>
            </a:br>
            <a:r>
              <a:rPr lang="de-DE" sz="3100" dirty="0" smtClean="0"/>
              <a:t>granular, versatile, </a:t>
            </a:r>
            <a:r>
              <a:rPr lang="de-DE" sz="3100" dirty="0" err="1" smtClean="0"/>
              <a:t>state</a:t>
            </a:r>
            <a:r>
              <a:rPr lang="de-DE" sz="3100" dirty="0" smtClean="0"/>
              <a:t>-</a:t>
            </a:r>
            <a:r>
              <a:rPr lang="de-DE" sz="3100" dirty="0" err="1" smtClean="0"/>
              <a:t>of</a:t>
            </a:r>
            <a:r>
              <a:rPr lang="de-DE" sz="3100" dirty="0" smtClean="0"/>
              <a:t>-</a:t>
            </a:r>
            <a:r>
              <a:rPr lang="de-DE" sz="3100" dirty="0" err="1" smtClean="0"/>
              <a:t>the</a:t>
            </a:r>
            <a:r>
              <a:rPr lang="de-DE" sz="3100" dirty="0" smtClean="0"/>
              <a:t>-art</a:t>
            </a:r>
            <a:endParaRPr lang="de-DE" sz="3100" dirty="0"/>
          </a:p>
        </p:txBody>
      </p:sp>
      <p:grpSp>
        <p:nvGrpSpPr>
          <p:cNvPr id="5" name="Gruppieren 4"/>
          <p:cNvGrpSpPr/>
          <p:nvPr/>
        </p:nvGrpSpPr>
        <p:grpSpPr>
          <a:xfrm>
            <a:off x="0" y="1717769"/>
            <a:ext cx="9144000" cy="5005320"/>
            <a:chOff x="0" y="1717769"/>
            <a:chExt cx="9144000" cy="5005320"/>
          </a:xfrm>
        </p:grpSpPr>
        <p:pic>
          <p:nvPicPr>
            <p:cNvPr id="3" name="Grafik 2"/>
            <p:cNvPicPr>
              <a:picLocks noChangeAspect="1"/>
            </p:cNvPicPr>
            <p:nvPr/>
          </p:nvPicPr>
          <p:blipFill>
            <a:blip r:embed="rId2"/>
            <a:stretch>
              <a:fillRect/>
            </a:stretch>
          </p:blipFill>
          <p:spPr>
            <a:xfrm>
              <a:off x="0" y="1717769"/>
              <a:ext cx="9144000" cy="4846803"/>
            </a:xfrm>
            <a:prstGeom prst="rect">
              <a:avLst/>
            </a:prstGeom>
          </p:spPr>
        </p:pic>
        <p:sp>
          <p:nvSpPr>
            <p:cNvPr id="4" name="Rechteck 3"/>
            <p:cNvSpPr/>
            <p:nvPr/>
          </p:nvSpPr>
          <p:spPr>
            <a:xfrm>
              <a:off x="8132164" y="6445770"/>
              <a:ext cx="951875" cy="277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6" name="Textfeld 5"/>
          <p:cNvSpPr txBox="1"/>
          <p:nvPr/>
        </p:nvSpPr>
        <p:spPr>
          <a:xfrm>
            <a:off x="741266" y="1113251"/>
            <a:ext cx="7799379" cy="461665"/>
          </a:xfrm>
          <a:prstGeom prst="rect">
            <a:avLst/>
          </a:prstGeom>
          <a:noFill/>
        </p:spPr>
        <p:txBody>
          <a:bodyPr wrap="none" rtlCol="0">
            <a:spAutoFit/>
          </a:bodyPr>
          <a:lstStyle/>
          <a:p>
            <a:r>
              <a:rPr lang="de-DE" sz="2400" dirty="0" err="1">
                <a:solidFill>
                  <a:srgbClr val="00B0F0"/>
                </a:solidFill>
              </a:rPr>
              <a:t>d</a:t>
            </a:r>
            <a:r>
              <a:rPr lang="de-DE" sz="2400" dirty="0" err="1" smtClean="0">
                <a:solidFill>
                  <a:srgbClr val="00B0F0"/>
                </a:solidFill>
              </a:rPr>
              <a:t>etection</a:t>
            </a:r>
            <a:r>
              <a:rPr lang="de-DE" sz="2400" dirty="0" smtClean="0">
                <a:solidFill>
                  <a:srgbClr val="00B0F0"/>
                </a:solidFill>
              </a:rPr>
              <a:t> </a:t>
            </a:r>
            <a:r>
              <a:rPr lang="de-DE" sz="2400" dirty="0" err="1" smtClean="0">
                <a:solidFill>
                  <a:srgbClr val="00B0F0"/>
                </a:solidFill>
              </a:rPr>
              <a:t>systems</a:t>
            </a:r>
            <a:r>
              <a:rPr lang="de-DE" sz="2400" dirty="0" smtClean="0">
                <a:solidFill>
                  <a:srgbClr val="00B0F0"/>
                </a:solidFill>
              </a:rPr>
              <a:t> </a:t>
            </a:r>
            <a:r>
              <a:rPr lang="de-DE" sz="2400" dirty="0" err="1" smtClean="0">
                <a:solidFill>
                  <a:srgbClr val="00B0F0"/>
                </a:solidFill>
              </a:rPr>
              <a:t>for</a:t>
            </a:r>
            <a:r>
              <a:rPr lang="de-DE" sz="2400" dirty="0" smtClean="0">
                <a:solidFill>
                  <a:srgbClr val="00B0F0"/>
                </a:solidFill>
              </a:rPr>
              <a:t> </a:t>
            </a:r>
            <a:r>
              <a:rPr lang="de-DE" sz="2400" dirty="0" err="1" smtClean="0">
                <a:solidFill>
                  <a:srgbClr val="00B0F0"/>
                </a:solidFill>
              </a:rPr>
              <a:t>photons</a:t>
            </a:r>
            <a:r>
              <a:rPr lang="de-DE" sz="2400" dirty="0" smtClean="0">
                <a:solidFill>
                  <a:srgbClr val="00B0F0"/>
                </a:solidFill>
              </a:rPr>
              <a:t>, </a:t>
            </a:r>
            <a:r>
              <a:rPr lang="de-DE" sz="2400" dirty="0" err="1" smtClean="0">
                <a:solidFill>
                  <a:srgbClr val="00B0F0"/>
                </a:solidFill>
              </a:rPr>
              <a:t>electrons</a:t>
            </a:r>
            <a:r>
              <a:rPr lang="de-DE" sz="2400" dirty="0" smtClean="0">
                <a:solidFill>
                  <a:srgbClr val="00B0F0"/>
                </a:solidFill>
              </a:rPr>
              <a:t>, </a:t>
            </a:r>
            <a:r>
              <a:rPr lang="de-DE" sz="2400" dirty="0" err="1" smtClean="0">
                <a:solidFill>
                  <a:srgbClr val="00B0F0"/>
                </a:solidFill>
              </a:rPr>
              <a:t>positrons</a:t>
            </a:r>
            <a:r>
              <a:rPr lang="de-DE" sz="2400" dirty="0" smtClean="0">
                <a:solidFill>
                  <a:srgbClr val="00B0F0"/>
                </a:solidFill>
              </a:rPr>
              <a:t>, </a:t>
            </a:r>
            <a:r>
              <a:rPr lang="de-DE" sz="2400" dirty="0" err="1" smtClean="0">
                <a:solidFill>
                  <a:srgbClr val="00B0F0"/>
                </a:solidFill>
              </a:rPr>
              <a:t>and</a:t>
            </a:r>
            <a:r>
              <a:rPr lang="de-DE" sz="2400" dirty="0" smtClean="0">
                <a:solidFill>
                  <a:srgbClr val="00B0F0"/>
                </a:solidFill>
              </a:rPr>
              <a:t> </a:t>
            </a:r>
            <a:r>
              <a:rPr lang="de-DE" sz="2400" dirty="0" err="1" smtClean="0">
                <a:solidFill>
                  <a:srgbClr val="00B0F0"/>
                </a:solidFill>
              </a:rPr>
              <a:t>ions</a:t>
            </a:r>
            <a:endParaRPr lang="de-DE" sz="2400" dirty="0">
              <a:solidFill>
                <a:srgbClr val="00B0F0"/>
              </a:solidFill>
            </a:endParaRPr>
          </a:p>
        </p:txBody>
      </p:sp>
    </p:spTree>
    <p:extLst>
      <p:ext uri="{BB962C8B-B14F-4D97-AF65-F5344CB8AC3E}">
        <p14:creationId xmlns:p14="http://schemas.microsoft.com/office/powerpoint/2010/main" val="14274813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p:cNvSpPr/>
          <p:nvPr/>
        </p:nvSpPr>
        <p:spPr bwMode="auto">
          <a:xfrm>
            <a:off x="0" y="5111126"/>
            <a:ext cx="9144000" cy="270916"/>
          </a:xfrm>
          <a:prstGeom prst="rect">
            <a:avLst/>
          </a:prstGeom>
          <a:solidFill>
            <a:srgbClr val="FFFF00"/>
          </a:solidFill>
          <a:ln>
            <a:noFill/>
          </a:ln>
          <a:effectLst/>
          <a:extLst/>
        </p:spPr>
        <p:txBody>
          <a:bodyPr wrap="none"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de-DE" sz="1800" b="0" i="0" u="none" strike="noStrike" kern="0" cap="none" spc="0" normalizeH="0" baseline="0" noProof="0" smtClean="0">
              <a:ln>
                <a:noFill/>
              </a:ln>
              <a:solidFill>
                <a:sysClr val="windowText" lastClr="000000"/>
              </a:solidFill>
              <a:effectLst/>
              <a:uLnTx/>
              <a:uFillTx/>
            </a:endParaRPr>
          </a:p>
        </p:txBody>
      </p:sp>
      <p:sp>
        <p:nvSpPr>
          <p:cNvPr id="8" name="Rechteck 7"/>
          <p:cNvSpPr/>
          <p:nvPr/>
        </p:nvSpPr>
        <p:spPr bwMode="auto">
          <a:xfrm>
            <a:off x="0" y="3104867"/>
            <a:ext cx="9144000" cy="360552"/>
          </a:xfrm>
          <a:prstGeom prst="rect">
            <a:avLst/>
          </a:prstGeom>
          <a:solidFill>
            <a:srgbClr val="FFFF00"/>
          </a:solidFill>
          <a:ln>
            <a:noFill/>
          </a:ln>
          <a:effectLst/>
          <a:extLst/>
        </p:spPr>
        <p:txBody>
          <a:bodyPr wrap="none"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de-DE" sz="1800" b="0" i="0" u="none" strike="noStrike" kern="0" cap="none" spc="0" normalizeH="0" baseline="0" noProof="0" smtClean="0">
              <a:ln>
                <a:noFill/>
              </a:ln>
              <a:solidFill>
                <a:sysClr val="windowText" lastClr="000000"/>
              </a:solidFill>
              <a:effectLst/>
              <a:uLnTx/>
              <a:uFillTx/>
            </a:endParaRPr>
          </a:p>
        </p:txBody>
      </p:sp>
      <p:sp>
        <p:nvSpPr>
          <p:cNvPr id="2" name="Rechteck 1"/>
          <p:cNvSpPr/>
          <p:nvPr/>
        </p:nvSpPr>
        <p:spPr bwMode="auto">
          <a:xfrm>
            <a:off x="0" y="1156947"/>
            <a:ext cx="9144000" cy="380095"/>
          </a:xfrm>
          <a:prstGeom prst="rect">
            <a:avLst/>
          </a:prstGeom>
          <a:solidFill>
            <a:srgbClr val="FFFF00"/>
          </a:solidFill>
          <a:ln>
            <a:noFill/>
          </a:ln>
          <a:effectLst/>
          <a:extLst/>
        </p:spPr>
        <p:txBody>
          <a:bodyPr wrap="none"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de-DE" sz="1800" b="0" i="0" u="none" strike="noStrike" kern="0" cap="none" spc="0" normalizeH="0" baseline="0" noProof="0" smtClean="0">
              <a:ln>
                <a:noFill/>
              </a:ln>
              <a:solidFill>
                <a:sysClr val="windowText" lastClr="000000"/>
              </a:solidFill>
              <a:effectLst/>
              <a:uLnTx/>
              <a:uFillTx/>
            </a:endParaRPr>
          </a:p>
        </p:txBody>
      </p:sp>
      <p:sp>
        <p:nvSpPr>
          <p:cNvPr id="5022721" name="Title 1"/>
          <p:cNvSpPr>
            <a:spLocks noGrp="1"/>
          </p:cNvSpPr>
          <p:nvPr>
            <p:ph type="title"/>
          </p:nvPr>
        </p:nvSpPr>
        <p:spPr>
          <a:xfrm>
            <a:off x="0" y="0"/>
            <a:ext cx="9144000" cy="960673"/>
          </a:xfrm>
        </p:spPr>
        <p:txBody>
          <a:bodyPr>
            <a:normAutofit/>
          </a:bodyPr>
          <a:lstStyle/>
          <a:p>
            <a:r>
              <a:rPr lang="en-US" sz="2800" dirty="0" smtClean="0">
                <a:cs typeface="Arial" charset="0"/>
              </a:rPr>
              <a:t>APPA Day-1  2021/2022 </a:t>
            </a:r>
            <a:br>
              <a:rPr lang="en-US" sz="2800" dirty="0" smtClean="0">
                <a:cs typeface="Arial" charset="0"/>
              </a:rPr>
            </a:br>
            <a:r>
              <a:rPr lang="en-US" sz="2800" dirty="0" smtClean="0">
                <a:cs typeface="Arial" charset="0"/>
              </a:rPr>
              <a:t>(prominent examples)</a:t>
            </a:r>
          </a:p>
        </p:txBody>
      </p:sp>
      <p:pic>
        <p:nvPicPr>
          <p:cNvPr id="5022723" name="Picture 9" descr="Aurora"/>
          <p:cNvPicPr>
            <a:picLocks noChangeAspect="1" noChangeArrowheads="1"/>
          </p:cNvPicPr>
          <p:nvPr/>
        </p:nvPicPr>
        <p:blipFill>
          <a:blip r:embed="rId3"/>
          <a:srcRect/>
          <a:stretch>
            <a:fillRect/>
          </a:stretch>
        </p:blipFill>
        <p:spPr bwMode="auto">
          <a:xfrm>
            <a:off x="7434642" y="771411"/>
            <a:ext cx="1628956" cy="1208318"/>
          </a:xfrm>
          <a:prstGeom prst="rect">
            <a:avLst/>
          </a:prstGeom>
          <a:noFill/>
          <a:ln w="9525">
            <a:noFill/>
            <a:miter lim="800000"/>
            <a:headEnd/>
            <a:tailEnd/>
          </a:ln>
        </p:spPr>
      </p:pic>
      <p:pic>
        <p:nvPicPr>
          <p:cNvPr id="5022724" name="Picture 17" descr="channeling%20effect"/>
          <p:cNvPicPr>
            <a:picLocks noChangeAspect="1" noChangeArrowheads="1"/>
          </p:cNvPicPr>
          <p:nvPr/>
        </p:nvPicPr>
        <p:blipFill>
          <a:blip r:embed="rId4"/>
          <a:srcRect/>
          <a:stretch>
            <a:fillRect/>
          </a:stretch>
        </p:blipFill>
        <p:spPr bwMode="auto">
          <a:xfrm>
            <a:off x="7688719" y="4588113"/>
            <a:ext cx="1318276" cy="1316941"/>
          </a:xfrm>
          <a:prstGeom prst="rect">
            <a:avLst/>
          </a:prstGeom>
          <a:noFill/>
          <a:ln w="9525">
            <a:noFill/>
            <a:miter lim="800000"/>
            <a:headEnd/>
            <a:tailEnd/>
          </a:ln>
        </p:spPr>
      </p:pic>
      <p:pic>
        <p:nvPicPr>
          <p:cNvPr id="5022725" name="Picture 2"/>
          <p:cNvPicPr>
            <a:picLocks noChangeAspect="1" noChangeArrowheads="1"/>
          </p:cNvPicPr>
          <p:nvPr/>
        </p:nvPicPr>
        <p:blipFill>
          <a:blip r:embed="rId5"/>
          <a:srcRect l="55087"/>
          <a:stretch>
            <a:fillRect/>
          </a:stretch>
        </p:blipFill>
        <p:spPr bwMode="auto">
          <a:xfrm>
            <a:off x="7688719" y="2643193"/>
            <a:ext cx="1374879" cy="1255324"/>
          </a:xfrm>
          <a:prstGeom prst="rect">
            <a:avLst/>
          </a:prstGeom>
          <a:noFill/>
          <a:ln w="9525">
            <a:noFill/>
            <a:miter lim="800000"/>
            <a:headEnd/>
            <a:tailEnd/>
          </a:ln>
        </p:spPr>
      </p:pic>
      <p:sp>
        <p:nvSpPr>
          <p:cNvPr id="3" name="Rechteck 2"/>
          <p:cNvSpPr>
            <a:spLocks noChangeArrowheads="1"/>
          </p:cNvSpPr>
          <p:nvPr/>
        </p:nvSpPr>
        <p:spPr bwMode="auto">
          <a:xfrm>
            <a:off x="0" y="1199574"/>
            <a:ext cx="9144000" cy="5663089"/>
          </a:xfrm>
          <a:prstGeom prst="rect">
            <a:avLst/>
          </a:prstGeom>
          <a:noFill/>
          <a:ln>
            <a:noFill/>
          </a:ln>
          <a:extLst/>
        </p:spPr>
        <p:txBody>
          <a:bodyPr wrap="square">
            <a:spAutoFit/>
          </a:bodyPr>
          <a:lstStyle/>
          <a:p>
            <a:pPr>
              <a:defRPr/>
            </a:pPr>
            <a:r>
              <a:rPr lang="en-US" b="1" dirty="0" smtClean="0">
                <a:cs typeface="Tahoma" pitchFamily="34" charset="0"/>
              </a:rPr>
              <a:t>BIOMAT (Biophysics and Materials Research)</a:t>
            </a:r>
            <a:endParaRPr lang="en-US" b="1" dirty="0">
              <a:cs typeface="Tahoma" pitchFamily="34" charset="0"/>
            </a:endParaRPr>
          </a:p>
          <a:p>
            <a:pPr marL="342900" indent="-342900">
              <a:buFontTx/>
              <a:buChar char="-"/>
              <a:defRPr/>
            </a:pPr>
            <a:r>
              <a:rPr lang="en-US" dirty="0">
                <a:solidFill>
                  <a:srgbClr val="0070C0"/>
                </a:solidFill>
                <a:cs typeface="Tahoma" pitchFamily="34" charset="0"/>
              </a:rPr>
              <a:t>m</a:t>
            </a:r>
            <a:r>
              <a:rPr lang="en-US" dirty="0" smtClean="0">
                <a:solidFill>
                  <a:srgbClr val="0070C0"/>
                </a:solidFill>
                <a:cs typeface="Tahoma" pitchFamily="34" charset="0"/>
              </a:rPr>
              <a:t>aterials </a:t>
            </a:r>
            <a:r>
              <a:rPr lang="en-US" dirty="0">
                <a:solidFill>
                  <a:srgbClr val="0070C0"/>
                </a:solidFill>
                <a:cs typeface="Tahoma" pitchFamily="34" charset="0"/>
              </a:rPr>
              <a:t>under </a:t>
            </a:r>
            <a:r>
              <a:rPr lang="en-US" dirty="0" smtClean="0">
                <a:solidFill>
                  <a:srgbClr val="0070C0"/>
                </a:solidFill>
                <a:cs typeface="Tahoma" pitchFamily="34" charset="0"/>
              </a:rPr>
              <a:t>extreme </a:t>
            </a:r>
            <a:r>
              <a:rPr lang="en-US" dirty="0">
                <a:solidFill>
                  <a:srgbClr val="0070C0"/>
                </a:solidFill>
                <a:cs typeface="Tahoma" pitchFamily="34" charset="0"/>
              </a:rPr>
              <a:t>conditions (pressure, heat, irradiation)</a:t>
            </a:r>
          </a:p>
          <a:p>
            <a:pPr marL="342900" indent="-342900">
              <a:buFontTx/>
              <a:buChar char="-"/>
              <a:defRPr/>
            </a:pPr>
            <a:r>
              <a:rPr lang="en-US" dirty="0" smtClean="0">
                <a:solidFill>
                  <a:srgbClr val="0070C0"/>
                </a:solidFill>
                <a:cs typeface="Tahoma" pitchFamily="34" charset="0"/>
              </a:rPr>
              <a:t>radiation </a:t>
            </a:r>
            <a:r>
              <a:rPr lang="en-US" dirty="0">
                <a:solidFill>
                  <a:srgbClr val="0070C0"/>
                </a:solidFill>
                <a:cs typeface="Tahoma" pitchFamily="34" charset="0"/>
              </a:rPr>
              <a:t>shielding of cosmic radiation</a:t>
            </a:r>
          </a:p>
          <a:p>
            <a:pPr>
              <a:defRPr/>
            </a:pPr>
            <a:r>
              <a:rPr lang="en-US" b="1" dirty="0">
                <a:cs typeface="Tahoma" pitchFamily="34" charset="0"/>
              </a:rPr>
              <a:t> </a:t>
            </a:r>
            <a:r>
              <a:rPr lang="en-US" b="1" dirty="0" smtClean="0">
                <a:cs typeface="Tahoma" pitchFamily="34" charset="0"/>
              </a:rPr>
              <a:t>    </a:t>
            </a:r>
            <a:r>
              <a:rPr lang="en-US" b="1" dirty="0">
                <a:cs typeface="Tahoma" pitchFamily="34" charset="0"/>
              </a:rPr>
              <a:t>D</a:t>
            </a:r>
            <a:r>
              <a:rPr lang="en-US" b="1" dirty="0" smtClean="0">
                <a:cs typeface="Tahoma" pitchFamily="34" charset="0"/>
              </a:rPr>
              <a:t>ay-1 experiments (TDRs: 1 in preparation)</a:t>
            </a:r>
            <a:endParaRPr lang="en-US" b="1" dirty="0">
              <a:cs typeface="Tahoma" pitchFamily="34" charset="0"/>
            </a:endParaRPr>
          </a:p>
          <a:p>
            <a:pPr marL="742950" lvl="1" indent="-285750">
              <a:buFont typeface="Arial" panose="020B0604020202020204" pitchFamily="34" charset="0"/>
              <a:buChar char="•"/>
              <a:defRPr/>
            </a:pPr>
            <a:r>
              <a:rPr lang="en-US" dirty="0">
                <a:cs typeface="Tahoma" pitchFamily="34" charset="0"/>
              </a:rPr>
              <a:t>s</a:t>
            </a:r>
            <a:r>
              <a:rPr lang="en-US" dirty="0" smtClean="0">
                <a:cs typeface="Tahoma" pitchFamily="34" charset="0"/>
              </a:rPr>
              <a:t>ample </a:t>
            </a:r>
            <a:r>
              <a:rPr lang="en-US" dirty="0">
                <a:cs typeface="Tahoma" pitchFamily="34" charset="0"/>
              </a:rPr>
              <a:t>irradiation at APPA cave using high pressure cells </a:t>
            </a:r>
          </a:p>
          <a:p>
            <a:pPr marL="742950" lvl="1" indent="-285750">
              <a:buFont typeface="Arial" panose="020B0604020202020204" pitchFamily="34" charset="0"/>
              <a:buChar char="•"/>
              <a:defRPr/>
            </a:pPr>
            <a:r>
              <a:rPr lang="en-US" dirty="0">
                <a:cs typeface="Tahoma" pitchFamily="34" charset="0"/>
              </a:rPr>
              <a:t>i</a:t>
            </a:r>
            <a:r>
              <a:rPr lang="en-US" dirty="0" smtClean="0">
                <a:cs typeface="Tahoma" pitchFamily="34" charset="0"/>
              </a:rPr>
              <a:t>rradiation </a:t>
            </a:r>
            <a:r>
              <a:rPr lang="en-US" dirty="0">
                <a:cs typeface="Tahoma" pitchFamily="34" charset="0"/>
              </a:rPr>
              <a:t>of biological samples at APPA cave</a:t>
            </a:r>
          </a:p>
          <a:p>
            <a:pPr>
              <a:defRPr/>
            </a:pPr>
            <a:endParaRPr lang="en-US" dirty="0">
              <a:solidFill>
                <a:srgbClr val="FF0000"/>
              </a:solidFill>
              <a:cs typeface="Tahoma" pitchFamily="34" charset="0"/>
            </a:endParaRPr>
          </a:p>
          <a:p>
            <a:pPr>
              <a:defRPr/>
            </a:pPr>
            <a:r>
              <a:rPr lang="en-US" b="1" dirty="0" err="1" smtClean="0">
                <a:cs typeface="Tahoma" pitchFamily="34" charset="0"/>
              </a:rPr>
              <a:t>HEDgeHOB</a:t>
            </a:r>
            <a:r>
              <a:rPr lang="en-US" b="1" dirty="0" smtClean="0">
                <a:cs typeface="Tahoma" pitchFamily="34" charset="0"/>
              </a:rPr>
              <a:t>/WDM (Plasma Physics)</a:t>
            </a:r>
            <a:endParaRPr lang="en-US" b="1" dirty="0">
              <a:cs typeface="Tahoma" pitchFamily="34" charset="0"/>
            </a:endParaRPr>
          </a:p>
          <a:p>
            <a:pPr marL="342900" indent="-342900">
              <a:buFontTx/>
              <a:buChar char="-"/>
              <a:defRPr/>
            </a:pPr>
            <a:r>
              <a:rPr lang="en-US" dirty="0">
                <a:solidFill>
                  <a:srgbClr val="0070C0"/>
                </a:solidFill>
                <a:cs typeface="Tahoma" pitchFamily="34" charset="0"/>
              </a:rPr>
              <a:t>p</a:t>
            </a:r>
            <a:r>
              <a:rPr lang="en-US" dirty="0" smtClean="0">
                <a:solidFill>
                  <a:srgbClr val="0070C0"/>
                </a:solidFill>
                <a:cs typeface="Tahoma" pitchFamily="34" charset="0"/>
              </a:rPr>
              <a:t>hase </a:t>
            </a:r>
            <a:r>
              <a:rPr lang="en-US" dirty="0">
                <a:solidFill>
                  <a:srgbClr val="0070C0"/>
                </a:solidFill>
                <a:cs typeface="Tahoma" pitchFamily="34" charset="0"/>
              </a:rPr>
              <a:t>transitions shocked/compressed matter</a:t>
            </a:r>
          </a:p>
          <a:p>
            <a:pPr marL="342900" indent="-342900">
              <a:buFontTx/>
              <a:buChar char="-"/>
              <a:defRPr/>
            </a:pPr>
            <a:r>
              <a:rPr lang="en-US" dirty="0">
                <a:solidFill>
                  <a:srgbClr val="0070C0"/>
                </a:solidFill>
                <a:cs typeface="Tahoma" pitchFamily="34" charset="0"/>
              </a:rPr>
              <a:t>o</a:t>
            </a:r>
            <a:r>
              <a:rPr lang="en-US" dirty="0" smtClean="0">
                <a:solidFill>
                  <a:srgbClr val="0070C0"/>
                </a:solidFill>
                <a:cs typeface="Tahoma" pitchFamily="34" charset="0"/>
              </a:rPr>
              <a:t>pacity </a:t>
            </a:r>
            <a:r>
              <a:rPr lang="en-US" dirty="0">
                <a:solidFill>
                  <a:srgbClr val="0070C0"/>
                </a:solidFill>
                <a:cs typeface="Tahoma" pitchFamily="34" charset="0"/>
              </a:rPr>
              <a:t>measurements of </a:t>
            </a:r>
            <a:r>
              <a:rPr lang="en-US" dirty="0" smtClean="0">
                <a:solidFill>
                  <a:srgbClr val="0070C0"/>
                </a:solidFill>
                <a:cs typeface="Tahoma" pitchFamily="34" charset="0"/>
              </a:rPr>
              <a:t>warm dense </a:t>
            </a:r>
            <a:r>
              <a:rPr lang="en-US" dirty="0">
                <a:solidFill>
                  <a:srgbClr val="0070C0"/>
                </a:solidFill>
                <a:cs typeface="Tahoma" pitchFamily="34" charset="0"/>
              </a:rPr>
              <a:t>m</a:t>
            </a:r>
            <a:r>
              <a:rPr lang="en-US" dirty="0" smtClean="0">
                <a:solidFill>
                  <a:srgbClr val="0070C0"/>
                </a:solidFill>
                <a:cs typeface="Tahoma" pitchFamily="34" charset="0"/>
              </a:rPr>
              <a:t>atter</a:t>
            </a:r>
            <a:endParaRPr lang="en-US" dirty="0">
              <a:solidFill>
                <a:srgbClr val="0070C0"/>
              </a:solidFill>
              <a:cs typeface="Tahoma" pitchFamily="34" charset="0"/>
            </a:endParaRPr>
          </a:p>
          <a:p>
            <a:pPr>
              <a:defRPr/>
            </a:pPr>
            <a:r>
              <a:rPr lang="en-US" dirty="0" smtClean="0">
                <a:cs typeface="Tahoma" pitchFamily="34" charset="0"/>
              </a:rPr>
              <a:t>     </a:t>
            </a:r>
            <a:r>
              <a:rPr lang="en-US" b="1" dirty="0" smtClean="0">
                <a:cs typeface="Tahoma" pitchFamily="34" charset="0"/>
              </a:rPr>
              <a:t>Day-1 </a:t>
            </a:r>
            <a:r>
              <a:rPr lang="en-US" b="1" dirty="0">
                <a:cs typeface="Tahoma" pitchFamily="34" charset="0"/>
              </a:rPr>
              <a:t>experiments </a:t>
            </a:r>
            <a:r>
              <a:rPr lang="en-US" b="1" dirty="0" smtClean="0">
                <a:cs typeface="Tahoma" pitchFamily="34" charset="0"/>
              </a:rPr>
              <a:t>(TDRs</a:t>
            </a:r>
            <a:r>
              <a:rPr lang="en-US" b="1" dirty="0">
                <a:cs typeface="Tahoma" pitchFamily="34" charset="0"/>
              </a:rPr>
              <a:t>: 5</a:t>
            </a:r>
            <a:r>
              <a:rPr lang="en-US" b="1" dirty="0" smtClean="0">
                <a:cs typeface="Tahoma" pitchFamily="34" charset="0"/>
              </a:rPr>
              <a:t> approved, 1 submitted, </a:t>
            </a:r>
            <a:r>
              <a:rPr lang="en-US" b="1" dirty="0">
                <a:cs typeface="Tahoma" pitchFamily="34" charset="0"/>
              </a:rPr>
              <a:t>4</a:t>
            </a:r>
            <a:r>
              <a:rPr lang="en-US" b="1" dirty="0" smtClean="0">
                <a:cs typeface="Tahoma" pitchFamily="34" charset="0"/>
              </a:rPr>
              <a:t> in preparation)</a:t>
            </a:r>
            <a:endParaRPr lang="en-US" b="1" dirty="0">
              <a:cs typeface="Tahoma" pitchFamily="34" charset="0"/>
            </a:endParaRPr>
          </a:p>
          <a:p>
            <a:pPr marL="800100" lvl="1" indent="-342900">
              <a:buFont typeface="Arial" panose="020B0604020202020204" pitchFamily="34" charset="0"/>
              <a:buChar char="•"/>
              <a:defRPr/>
            </a:pPr>
            <a:r>
              <a:rPr lang="en-US" dirty="0">
                <a:cs typeface="Tahoma" pitchFamily="34" charset="0"/>
              </a:rPr>
              <a:t>p</a:t>
            </a:r>
            <a:r>
              <a:rPr lang="en-US" dirty="0" smtClean="0">
                <a:cs typeface="Tahoma" pitchFamily="34" charset="0"/>
              </a:rPr>
              <a:t>roton </a:t>
            </a:r>
            <a:r>
              <a:rPr lang="en-US" dirty="0">
                <a:cs typeface="Tahoma" pitchFamily="34" charset="0"/>
              </a:rPr>
              <a:t>microscopy of </a:t>
            </a:r>
            <a:r>
              <a:rPr lang="en-US" dirty="0" smtClean="0">
                <a:cs typeface="Tahoma" pitchFamily="34" charset="0"/>
              </a:rPr>
              <a:t>shocked/compressed materials at APPA cave</a:t>
            </a:r>
            <a:endParaRPr lang="en-US" dirty="0">
              <a:cs typeface="Tahoma" pitchFamily="34" charset="0"/>
            </a:endParaRPr>
          </a:p>
          <a:p>
            <a:pPr marL="800100" lvl="1" indent="-342900">
              <a:buFont typeface="Arial" panose="020B0604020202020204" pitchFamily="34" charset="0"/>
              <a:buChar char="•"/>
              <a:defRPr/>
            </a:pPr>
            <a:r>
              <a:rPr lang="en-US" dirty="0">
                <a:cs typeface="Tahoma" pitchFamily="34" charset="0"/>
              </a:rPr>
              <a:t>o</a:t>
            </a:r>
            <a:r>
              <a:rPr lang="en-US" dirty="0" smtClean="0">
                <a:cs typeface="Tahoma" pitchFamily="34" charset="0"/>
              </a:rPr>
              <a:t>pacity </a:t>
            </a:r>
            <a:r>
              <a:rPr lang="en-US" dirty="0">
                <a:cs typeface="Tahoma" pitchFamily="34" charset="0"/>
              </a:rPr>
              <a:t>changes from </a:t>
            </a:r>
            <a:r>
              <a:rPr lang="en-US" dirty="0" smtClean="0">
                <a:cs typeface="Tahoma" pitchFamily="34" charset="0"/>
              </a:rPr>
              <a:t>cold- </a:t>
            </a:r>
            <a:r>
              <a:rPr lang="en-US" dirty="0">
                <a:cs typeface="Tahoma" pitchFamily="34" charset="0"/>
              </a:rPr>
              <a:t>to </a:t>
            </a:r>
            <a:r>
              <a:rPr lang="en-US" dirty="0" smtClean="0">
                <a:cs typeface="Tahoma" pitchFamily="34" charset="0"/>
              </a:rPr>
              <a:t>warm dense matter </a:t>
            </a:r>
            <a:r>
              <a:rPr lang="en-US" dirty="0">
                <a:cs typeface="Tahoma" pitchFamily="34" charset="0"/>
              </a:rPr>
              <a:t>at APPA cave</a:t>
            </a:r>
          </a:p>
          <a:p>
            <a:pPr lvl="1">
              <a:defRPr/>
            </a:pPr>
            <a:endParaRPr lang="en-US" dirty="0">
              <a:solidFill>
                <a:srgbClr val="FF0000"/>
              </a:solidFill>
              <a:cs typeface="Tahoma" pitchFamily="34" charset="0"/>
            </a:endParaRPr>
          </a:p>
          <a:p>
            <a:pPr>
              <a:defRPr/>
            </a:pPr>
            <a:r>
              <a:rPr lang="en-US" b="1" dirty="0">
                <a:cs typeface="Tahoma" pitchFamily="34" charset="0"/>
              </a:rPr>
              <a:t>SPARC </a:t>
            </a:r>
            <a:r>
              <a:rPr lang="en-US" b="1" dirty="0" smtClean="0">
                <a:cs typeface="Tahoma" pitchFamily="34" charset="0"/>
              </a:rPr>
              <a:t>(Atomic Physics)</a:t>
            </a:r>
            <a:endParaRPr lang="en-US" b="1" dirty="0">
              <a:cs typeface="Tahoma" pitchFamily="34" charset="0"/>
            </a:endParaRPr>
          </a:p>
          <a:p>
            <a:pPr marL="342900" indent="-342900">
              <a:buFontTx/>
              <a:buChar char="-"/>
              <a:defRPr/>
            </a:pPr>
            <a:r>
              <a:rPr lang="en-US" dirty="0">
                <a:solidFill>
                  <a:srgbClr val="0070C0"/>
                </a:solidFill>
                <a:cs typeface="Tahoma" pitchFamily="34" charset="0"/>
              </a:rPr>
              <a:t>p</a:t>
            </a:r>
            <a:r>
              <a:rPr lang="en-US" dirty="0" smtClean="0">
                <a:solidFill>
                  <a:srgbClr val="0070C0"/>
                </a:solidFill>
                <a:cs typeface="Tahoma" pitchFamily="34" charset="0"/>
              </a:rPr>
              <a:t>recision </a:t>
            </a:r>
            <a:r>
              <a:rPr lang="en-US" dirty="0">
                <a:solidFill>
                  <a:srgbClr val="0070C0"/>
                </a:solidFill>
                <a:cs typeface="Tahoma" pitchFamily="34" charset="0"/>
              </a:rPr>
              <a:t>test of QED in the strong field domain (αZ</a:t>
            </a:r>
            <a:r>
              <a:rPr lang="en-US" dirty="0">
                <a:solidFill>
                  <a:srgbClr val="0070C0"/>
                </a:solidFill>
                <a:cs typeface="Tahoma" pitchFamily="34" charset="0"/>
                <a:sym typeface="Symbol"/>
              </a:rPr>
              <a:t>1)</a:t>
            </a:r>
          </a:p>
          <a:p>
            <a:pPr marL="342900" indent="-342900">
              <a:buFontTx/>
              <a:buChar char="-"/>
              <a:defRPr/>
            </a:pPr>
            <a:r>
              <a:rPr lang="en-US" dirty="0">
                <a:solidFill>
                  <a:srgbClr val="0070C0"/>
                </a:solidFill>
                <a:cs typeface="Tahoma" pitchFamily="34" charset="0"/>
                <a:sym typeface="Symbol"/>
              </a:rPr>
              <a:t>m</a:t>
            </a:r>
            <a:r>
              <a:rPr lang="en-US" dirty="0" smtClean="0">
                <a:solidFill>
                  <a:srgbClr val="0070C0"/>
                </a:solidFill>
                <a:cs typeface="Tahoma" pitchFamily="34" charset="0"/>
                <a:sym typeface="Symbol"/>
              </a:rPr>
              <a:t>odel </a:t>
            </a:r>
            <a:r>
              <a:rPr lang="en-US" dirty="0">
                <a:solidFill>
                  <a:srgbClr val="0070C0"/>
                </a:solidFill>
                <a:cs typeface="Tahoma" pitchFamily="34" charset="0"/>
                <a:sym typeface="Symbol"/>
              </a:rPr>
              <a:t>independent determination of nuclear </a:t>
            </a:r>
            <a:r>
              <a:rPr lang="en-US" dirty="0" smtClean="0">
                <a:solidFill>
                  <a:srgbClr val="0070C0"/>
                </a:solidFill>
                <a:cs typeface="Tahoma" pitchFamily="34" charset="0"/>
                <a:sym typeface="Symbol"/>
              </a:rPr>
              <a:t>parameters</a:t>
            </a:r>
            <a:endParaRPr lang="en-US" dirty="0">
              <a:solidFill>
                <a:srgbClr val="0070C0"/>
              </a:solidFill>
              <a:cs typeface="Tahoma" pitchFamily="34" charset="0"/>
            </a:endParaRPr>
          </a:p>
          <a:p>
            <a:pPr lvl="1">
              <a:defRPr/>
            </a:pPr>
            <a:r>
              <a:rPr lang="en-US" b="1" dirty="0">
                <a:cs typeface="Tahoma" pitchFamily="34" charset="0"/>
              </a:rPr>
              <a:t>Day-1 experiments</a:t>
            </a:r>
            <a:r>
              <a:rPr lang="en-US" b="1" dirty="0">
                <a:solidFill>
                  <a:srgbClr val="FF0000"/>
                </a:solidFill>
                <a:cs typeface="Tahoma" pitchFamily="34" charset="0"/>
              </a:rPr>
              <a:t> </a:t>
            </a:r>
            <a:r>
              <a:rPr lang="en-US" b="1" dirty="0" smtClean="0">
                <a:cs typeface="Tahoma" pitchFamily="34" charset="0"/>
              </a:rPr>
              <a:t>(TDRs: </a:t>
            </a:r>
            <a:r>
              <a:rPr lang="en-US" b="1" dirty="0">
                <a:cs typeface="Tahoma" pitchFamily="34" charset="0"/>
              </a:rPr>
              <a:t>7</a:t>
            </a:r>
            <a:r>
              <a:rPr lang="en-US" b="1" dirty="0" smtClean="0">
                <a:cs typeface="Tahoma" pitchFamily="34" charset="0"/>
              </a:rPr>
              <a:t> </a:t>
            </a:r>
            <a:r>
              <a:rPr lang="en-US" b="1" dirty="0" smtClean="0">
                <a:cs typeface="Tahoma" pitchFamily="34" charset="0"/>
              </a:rPr>
              <a:t>approved, </a:t>
            </a:r>
            <a:r>
              <a:rPr lang="en-US" b="1" dirty="0">
                <a:cs typeface="Tahoma" pitchFamily="34" charset="0"/>
              </a:rPr>
              <a:t>2</a:t>
            </a:r>
            <a:r>
              <a:rPr lang="en-US" b="1" dirty="0" smtClean="0">
                <a:cs typeface="Tahoma" pitchFamily="34" charset="0"/>
              </a:rPr>
              <a:t> </a:t>
            </a:r>
            <a:r>
              <a:rPr lang="en-US" b="1" dirty="0" smtClean="0">
                <a:cs typeface="Tahoma" pitchFamily="34" charset="0"/>
              </a:rPr>
              <a:t>in preparation)</a:t>
            </a:r>
            <a:endParaRPr lang="en-US" b="1" dirty="0">
              <a:cs typeface="Tahoma" pitchFamily="34" charset="0"/>
            </a:endParaRPr>
          </a:p>
          <a:p>
            <a:pPr marL="800100" lvl="1" indent="-342900">
              <a:buFont typeface="Arial" panose="020B0604020202020204" pitchFamily="34" charset="0"/>
              <a:buChar char="•"/>
              <a:defRPr/>
            </a:pPr>
            <a:r>
              <a:rPr lang="en-US" dirty="0">
                <a:cs typeface="Tahoma" pitchFamily="34" charset="0"/>
              </a:rPr>
              <a:t>i</a:t>
            </a:r>
            <a:r>
              <a:rPr lang="en-US" dirty="0" smtClean="0">
                <a:cs typeface="Tahoma" pitchFamily="34" charset="0"/>
              </a:rPr>
              <a:t>on </a:t>
            </a:r>
            <a:r>
              <a:rPr lang="en-US" dirty="0">
                <a:cs typeface="Tahoma" pitchFamily="34" charset="0"/>
              </a:rPr>
              <a:t>channeling at APPA cave </a:t>
            </a:r>
            <a:r>
              <a:rPr lang="en-US" dirty="0" smtClean="0">
                <a:cs typeface="Tahoma" pitchFamily="34" charset="0"/>
              </a:rPr>
              <a:t> </a:t>
            </a:r>
            <a:endParaRPr lang="en-US" dirty="0">
              <a:cs typeface="Tahoma" pitchFamily="34" charset="0"/>
            </a:endParaRPr>
          </a:p>
          <a:p>
            <a:pPr marL="800100" lvl="1" indent="-342900">
              <a:buFont typeface="Arial" panose="020B0604020202020204" pitchFamily="34" charset="0"/>
              <a:buChar char="•"/>
              <a:defRPr/>
            </a:pPr>
            <a:r>
              <a:rPr lang="en-US" dirty="0">
                <a:cs typeface="Tahoma" pitchFamily="34" charset="0"/>
              </a:rPr>
              <a:t>l</a:t>
            </a:r>
            <a:r>
              <a:rPr lang="en-US" dirty="0" smtClean="0">
                <a:cs typeface="Tahoma" pitchFamily="34" charset="0"/>
              </a:rPr>
              <a:t>aser spectroscopy at HESR (fine-structure) and at CRYRING (hyperfine)</a:t>
            </a:r>
            <a:endParaRPr lang="en-US" sz="2000" dirty="0">
              <a:cs typeface="Tahoma" pitchFamily="34" charset="0"/>
            </a:endParaRPr>
          </a:p>
        </p:txBody>
      </p:sp>
    </p:spTree>
    <p:extLst>
      <p:ext uri="{BB962C8B-B14F-4D97-AF65-F5344CB8AC3E}">
        <p14:creationId xmlns:p14="http://schemas.microsoft.com/office/powerpoint/2010/main" val="14933181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878841" y="6350475"/>
            <a:ext cx="7460713" cy="36933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p:cNvSpPr txBox="1"/>
          <p:nvPr/>
        </p:nvSpPr>
        <p:spPr>
          <a:xfrm>
            <a:off x="-54397" y="994649"/>
            <a:ext cx="9140096" cy="523220"/>
          </a:xfrm>
          <a:prstGeom prst="rect">
            <a:avLst/>
          </a:prstGeom>
          <a:noFill/>
        </p:spPr>
        <p:txBody>
          <a:bodyPr wrap="square" rtlCol="0">
            <a:spAutoFit/>
          </a:bodyPr>
          <a:lstStyle/>
          <a:p>
            <a:pPr marL="0" lvl="1" algn="ctr"/>
            <a:r>
              <a:rPr lang="en-US" sz="2800" b="1" dirty="0" smtClean="0">
                <a:latin typeface="Arial Narrow" panose="020B0606020202030204" pitchFamily="34" charset="0"/>
              </a:rPr>
              <a:t>K-shell </a:t>
            </a:r>
            <a:r>
              <a:rPr lang="en-US" sz="2800" b="1" dirty="0">
                <a:latin typeface="Arial Narrow" panose="020B0606020202030204" pitchFamily="34" charset="0"/>
              </a:rPr>
              <a:t>a</a:t>
            </a:r>
            <a:r>
              <a:rPr lang="en-US" sz="2800" b="1" dirty="0" smtClean="0">
                <a:latin typeface="Arial Narrow" panose="020B0606020202030204" pitchFamily="34" charset="0"/>
              </a:rPr>
              <a:t>bsorption </a:t>
            </a:r>
            <a:r>
              <a:rPr lang="en-US" sz="2800" b="1" dirty="0">
                <a:latin typeface="Arial Narrow" panose="020B0606020202030204" pitchFamily="34" charset="0"/>
              </a:rPr>
              <a:t>s</a:t>
            </a:r>
            <a:r>
              <a:rPr lang="en-US" sz="2800" b="1" dirty="0" smtClean="0">
                <a:latin typeface="Arial Narrow" panose="020B0606020202030204" pitchFamily="34" charset="0"/>
              </a:rPr>
              <a:t>pectroscopy </a:t>
            </a:r>
            <a:r>
              <a:rPr lang="en-US" sz="2800" b="1" dirty="0">
                <a:latin typeface="Arial Narrow" panose="020B0606020202030204" pitchFamily="34" charset="0"/>
              </a:rPr>
              <a:t>in d</a:t>
            </a:r>
            <a:r>
              <a:rPr lang="en-US" sz="2800" b="1" dirty="0" smtClean="0">
                <a:latin typeface="Arial Narrow" panose="020B0606020202030204" pitchFamily="34" charset="0"/>
              </a:rPr>
              <a:t>ense </a:t>
            </a:r>
            <a:r>
              <a:rPr lang="en-US" sz="2800" b="1" dirty="0">
                <a:latin typeface="Arial Narrow" panose="020B0606020202030204" pitchFamily="34" charset="0"/>
              </a:rPr>
              <a:t>p</a:t>
            </a:r>
            <a:r>
              <a:rPr lang="en-US" sz="2800" b="1" dirty="0" smtClean="0">
                <a:latin typeface="Arial Narrow" panose="020B0606020202030204" pitchFamily="34" charset="0"/>
              </a:rPr>
              <a:t>lasmas</a:t>
            </a:r>
            <a:endParaRPr lang="en-US" sz="2800" b="1" dirty="0">
              <a:latin typeface="Arial Narrow" panose="020B0606020202030204" pitchFamily="34" charset="0"/>
              <a:cs typeface="Arial" panose="020B0604020202020204" pitchFamily="34" charset="0"/>
            </a:endParaRPr>
          </a:p>
        </p:txBody>
      </p:sp>
      <p:pic>
        <p:nvPicPr>
          <p:cNvPr id="27"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8286" y="3765180"/>
            <a:ext cx="5899373" cy="1611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Rechteck 27"/>
          <p:cNvSpPr/>
          <p:nvPr/>
        </p:nvSpPr>
        <p:spPr bwMode="auto">
          <a:xfrm rot="20932539">
            <a:off x="230770" y="4538636"/>
            <a:ext cx="1296144" cy="936104"/>
          </a:xfrm>
          <a:prstGeom prst="rect">
            <a:avLst/>
          </a:prstGeom>
          <a:gradFill flip="none" rotWithShape="1">
            <a:gsLst>
              <a:gs pos="0">
                <a:schemeClr val="bg1"/>
              </a:gs>
              <a:gs pos="45000">
                <a:srgbClr val="FFFFFF"/>
              </a:gs>
              <a:gs pos="100000">
                <a:srgbClr val="FFFFFF">
                  <a:alpha val="0"/>
                </a:srgbClr>
              </a:gs>
            </a:gsLst>
            <a:lin ang="0" scaled="1"/>
            <a:tileRect/>
          </a:gradFill>
          <a:ln>
            <a:noFill/>
          </a:ln>
          <a:effectLst/>
          <a:extLst/>
        </p:spPr>
        <p:txBody>
          <a:bodyPr wrap="none" rtlCol="0" anchor="ctr"/>
          <a:lstStyle/>
          <a:p>
            <a:pPr algn="ctr"/>
            <a:endParaRPr lang="en-US" kern="0">
              <a:solidFill>
                <a:sysClr val="windowText" lastClr="000000"/>
              </a:solidFill>
            </a:endParaRPr>
          </a:p>
        </p:txBody>
      </p:sp>
      <p:sp>
        <p:nvSpPr>
          <p:cNvPr id="29" name="Ellipse 28"/>
          <p:cNvSpPr/>
          <p:nvPr/>
        </p:nvSpPr>
        <p:spPr bwMode="auto">
          <a:xfrm>
            <a:off x="3444725" y="4434497"/>
            <a:ext cx="141208" cy="324741"/>
          </a:xfrm>
          <a:prstGeom prst="ellipse">
            <a:avLst/>
          </a:prstGeom>
          <a:noFill/>
          <a:ln w="6350">
            <a:solidFill>
              <a:srgbClr val="FF33CC"/>
            </a:solidFill>
            <a:prstDash val="dash"/>
          </a:ln>
          <a:effectLst/>
          <a:extLst/>
        </p:spPr>
        <p:txBody>
          <a:bodyPr wrap="none" rtlCol="0" anchor="ctr"/>
          <a:lstStyle/>
          <a:p>
            <a:pPr algn="ctr"/>
            <a:endParaRPr lang="en-US" kern="0">
              <a:solidFill>
                <a:sysClr val="windowText" lastClr="000000"/>
              </a:solidFill>
            </a:endParaRPr>
          </a:p>
        </p:txBody>
      </p:sp>
      <p:sp>
        <p:nvSpPr>
          <p:cNvPr id="30" name="Ellipse 29"/>
          <p:cNvSpPr/>
          <p:nvPr/>
        </p:nvSpPr>
        <p:spPr bwMode="auto">
          <a:xfrm rot="21325234">
            <a:off x="1254515" y="4725039"/>
            <a:ext cx="163995" cy="365342"/>
          </a:xfrm>
          <a:prstGeom prst="ellipse">
            <a:avLst/>
          </a:prstGeom>
          <a:noFill/>
          <a:ln w="6350">
            <a:solidFill>
              <a:srgbClr val="CC0099"/>
            </a:solidFill>
            <a:prstDash val="dash"/>
          </a:ln>
          <a:effectLst/>
          <a:extLst/>
        </p:spPr>
        <p:txBody>
          <a:bodyPr wrap="none" rtlCol="0" anchor="ctr"/>
          <a:lstStyle/>
          <a:p>
            <a:pPr algn="ctr"/>
            <a:endParaRPr lang="en-US" kern="0">
              <a:solidFill>
                <a:sysClr val="windowText" lastClr="000000"/>
              </a:solidFill>
            </a:endParaRPr>
          </a:p>
        </p:txBody>
      </p:sp>
      <p:sp>
        <p:nvSpPr>
          <p:cNvPr id="31" name="Rechteck 30"/>
          <p:cNvSpPr/>
          <p:nvPr/>
        </p:nvSpPr>
        <p:spPr bwMode="auto">
          <a:xfrm rot="10252766">
            <a:off x="4844335" y="3741761"/>
            <a:ext cx="1662484" cy="936104"/>
          </a:xfrm>
          <a:prstGeom prst="rect">
            <a:avLst/>
          </a:prstGeom>
          <a:gradFill flip="none" rotWithShape="1">
            <a:gsLst>
              <a:gs pos="0">
                <a:schemeClr val="bg1"/>
              </a:gs>
              <a:gs pos="45000">
                <a:srgbClr val="FFFFFF"/>
              </a:gs>
              <a:gs pos="100000">
                <a:srgbClr val="FFFFFF">
                  <a:alpha val="0"/>
                </a:srgbClr>
              </a:gs>
            </a:gsLst>
            <a:lin ang="0" scaled="1"/>
            <a:tileRect/>
          </a:gradFill>
          <a:ln>
            <a:noFill/>
          </a:ln>
          <a:effectLst/>
          <a:extLst/>
        </p:spPr>
        <p:txBody>
          <a:bodyPr wrap="none" rtlCol="0" anchor="ctr"/>
          <a:lstStyle/>
          <a:p>
            <a:pPr algn="ctr"/>
            <a:endParaRPr lang="en-US" kern="0">
              <a:solidFill>
                <a:sysClr val="windowText" lastClr="000000"/>
              </a:solidFill>
            </a:endParaRPr>
          </a:p>
        </p:txBody>
      </p:sp>
      <p:cxnSp>
        <p:nvCxnSpPr>
          <p:cNvPr id="32" name="Gerade Verbindung mit Pfeil 31"/>
          <p:cNvCxnSpPr/>
          <p:nvPr/>
        </p:nvCxnSpPr>
        <p:spPr>
          <a:xfrm flipV="1">
            <a:off x="461708" y="4941211"/>
            <a:ext cx="671208" cy="107499"/>
          </a:xfrm>
          <a:prstGeom prst="straightConnector1">
            <a:avLst/>
          </a:prstGeom>
          <a:ln w="28575">
            <a:solidFill>
              <a:srgbClr val="CC0099"/>
            </a:solidFill>
            <a:tailEnd type="arrow"/>
          </a:ln>
        </p:spPr>
        <p:style>
          <a:lnRef idx="1">
            <a:schemeClr val="accent1"/>
          </a:lnRef>
          <a:fillRef idx="0">
            <a:schemeClr val="accent1"/>
          </a:fillRef>
          <a:effectRef idx="0">
            <a:schemeClr val="accent1"/>
          </a:effectRef>
          <a:fontRef idx="minor">
            <a:schemeClr val="tx1"/>
          </a:fontRef>
        </p:style>
      </p:cxnSp>
      <p:pic>
        <p:nvPicPr>
          <p:cNvPr id="3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2917290"/>
            <a:ext cx="3273708" cy="2638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feld 33"/>
          <p:cNvSpPr txBox="1"/>
          <p:nvPr/>
        </p:nvSpPr>
        <p:spPr>
          <a:xfrm>
            <a:off x="6438827" y="5484146"/>
            <a:ext cx="2420529"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prstClr val="black"/>
                </a:solidFill>
                <a:latin typeface="Arial" panose="020B0604020202020204" pitchFamily="34" charset="0"/>
                <a:cs typeface="Arial" panose="020B0604020202020204" pitchFamily="34" charset="0"/>
              </a:rPr>
              <a:t>K-edge shift</a:t>
            </a:r>
          </a:p>
          <a:p>
            <a:pPr marL="285750" indent="-285750">
              <a:buFont typeface="Arial" panose="020B0604020202020204" pitchFamily="34" charset="0"/>
              <a:buChar char="•"/>
            </a:pPr>
            <a:r>
              <a:rPr lang="en-US" sz="1600" dirty="0" smtClean="0">
                <a:solidFill>
                  <a:prstClr val="black"/>
                </a:solidFill>
                <a:latin typeface="Arial" panose="020B0604020202020204" pitchFamily="34" charset="0"/>
                <a:cs typeface="Arial" panose="020B0604020202020204" pitchFamily="34" charset="0"/>
              </a:rPr>
              <a:t>M-shell rebinding</a:t>
            </a:r>
            <a:endParaRPr lang="en-US" sz="1600" dirty="0">
              <a:solidFill>
                <a:prstClr val="black"/>
              </a:solidFill>
              <a:latin typeface="Arial" panose="020B0604020202020204" pitchFamily="34" charset="0"/>
              <a:cs typeface="Arial" panose="020B0604020202020204" pitchFamily="34" charset="0"/>
            </a:endParaRPr>
          </a:p>
        </p:txBody>
      </p:sp>
      <p:sp>
        <p:nvSpPr>
          <p:cNvPr id="35" name="Textfeld 34"/>
          <p:cNvSpPr txBox="1"/>
          <p:nvPr/>
        </p:nvSpPr>
        <p:spPr>
          <a:xfrm rot="21055065">
            <a:off x="-86054" y="4731948"/>
            <a:ext cx="1066318" cy="369332"/>
          </a:xfrm>
          <a:prstGeom prst="rect">
            <a:avLst/>
          </a:prstGeom>
          <a:noFill/>
        </p:spPr>
        <p:txBody>
          <a:bodyPr wrap="none" rtlCol="0">
            <a:spAutoFit/>
          </a:bodyPr>
          <a:lstStyle/>
          <a:p>
            <a:r>
              <a:rPr lang="en-US" dirty="0" smtClean="0">
                <a:solidFill>
                  <a:prstClr val="black"/>
                </a:solidFill>
              </a:rPr>
              <a:t>ion beam</a:t>
            </a:r>
            <a:endParaRPr lang="en-US" dirty="0">
              <a:solidFill>
                <a:prstClr val="black"/>
              </a:solidFill>
            </a:endParaRPr>
          </a:p>
        </p:txBody>
      </p:sp>
      <p:sp>
        <p:nvSpPr>
          <p:cNvPr id="36" name="Textfeld 35"/>
          <p:cNvSpPr txBox="1"/>
          <p:nvPr/>
        </p:nvSpPr>
        <p:spPr>
          <a:xfrm>
            <a:off x="648343" y="3487830"/>
            <a:ext cx="1378456" cy="523220"/>
          </a:xfrm>
          <a:prstGeom prst="rect">
            <a:avLst/>
          </a:prstGeom>
          <a:noFill/>
        </p:spPr>
        <p:txBody>
          <a:bodyPr wrap="square" rtlCol="0">
            <a:spAutoFit/>
          </a:bodyPr>
          <a:lstStyle/>
          <a:p>
            <a:r>
              <a:rPr lang="en-US" sz="1600" dirty="0" smtClean="0">
                <a:solidFill>
                  <a:prstClr val="black"/>
                </a:solidFill>
              </a:rPr>
              <a:t>laser beam</a:t>
            </a:r>
          </a:p>
          <a:p>
            <a:r>
              <a:rPr lang="en-US" sz="1200" dirty="0" smtClean="0">
                <a:solidFill>
                  <a:prstClr val="black"/>
                </a:solidFill>
              </a:rPr>
              <a:t>(100 J, 0.5 ns)</a:t>
            </a:r>
            <a:endParaRPr lang="en-US" sz="1200" dirty="0">
              <a:solidFill>
                <a:prstClr val="black"/>
              </a:solidFill>
            </a:endParaRPr>
          </a:p>
        </p:txBody>
      </p:sp>
      <p:sp>
        <p:nvSpPr>
          <p:cNvPr id="37" name="Textfeld 36"/>
          <p:cNvSpPr txBox="1"/>
          <p:nvPr/>
        </p:nvSpPr>
        <p:spPr>
          <a:xfrm>
            <a:off x="4187553" y="3821087"/>
            <a:ext cx="1019316" cy="523220"/>
          </a:xfrm>
          <a:prstGeom prst="rect">
            <a:avLst/>
          </a:prstGeom>
          <a:noFill/>
        </p:spPr>
        <p:txBody>
          <a:bodyPr wrap="square" rtlCol="0">
            <a:spAutoFit/>
          </a:bodyPr>
          <a:lstStyle/>
          <a:p>
            <a:r>
              <a:rPr lang="en-US" sz="1600" dirty="0" smtClean="0">
                <a:solidFill>
                  <a:prstClr val="black"/>
                </a:solidFill>
              </a:rPr>
              <a:t>Al-foil</a:t>
            </a:r>
          </a:p>
          <a:p>
            <a:r>
              <a:rPr lang="en-US" sz="1200" dirty="0" smtClean="0">
                <a:solidFill>
                  <a:prstClr val="black"/>
                </a:solidFill>
              </a:rPr>
              <a:t>(5 </a:t>
            </a:r>
            <a:r>
              <a:rPr lang="en-US" sz="1200" dirty="0" smtClean="0">
                <a:solidFill>
                  <a:prstClr val="black"/>
                </a:solidFill>
                <a:latin typeface="Symbol" panose="05050102010706020507" pitchFamily="18" charset="2"/>
              </a:rPr>
              <a:t>m</a:t>
            </a:r>
            <a:r>
              <a:rPr lang="en-US" sz="1200" dirty="0" smtClean="0">
                <a:solidFill>
                  <a:prstClr val="black"/>
                </a:solidFill>
              </a:rPr>
              <a:t>m)</a:t>
            </a:r>
            <a:endParaRPr lang="en-US" sz="1200" dirty="0">
              <a:solidFill>
                <a:prstClr val="black"/>
              </a:solidFill>
            </a:endParaRPr>
          </a:p>
        </p:txBody>
      </p:sp>
      <p:cxnSp>
        <p:nvCxnSpPr>
          <p:cNvPr id="38" name="Gerade Verbindung mit Pfeil 37"/>
          <p:cNvCxnSpPr/>
          <p:nvPr/>
        </p:nvCxnSpPr>
        <p:spPr>
          <a:xfrm>
            <a:off x="3121565" y="4402274"/>
            <a:ext cx="2190902" cy="475337"/>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Textfeld 38"/>
          <p:cNvSpPr txBox="1"/>
          <p:nvPr/>
        </p:nvSpPr>
        <p:spPr>
          <a:xfrm>
            <a:off x="1352490" y="5626512"/>
            <a:ext cx="4803685" cy="584775"/>
          </a:xfrm>
          <a:prstGeom prst="rect">
            <a:avLst/>
          </a:prstGeom>
          <a:noFill/>
        </p:spPr>
        <p:txBody>
          <a:bodyPr wrap="square" rtlCol="0">
            <a:spAutoFit/>
          </a:bodyPr>
          <a:lstStyle/>
          <a:p>
            <a:pPr marL="182563" indent="-182563">
              <a:buFont typeface="Arial" panose="020B0604020202020204" pitchFamily="34" charset="0"/>
              <a:buChar char="•"/>
            </a:pPr>
            <a:r>
              <a:rPr lang="en-US" sz="1600" b="1" dirty="0">
                <a:solidFill>
                  <a:prstClr val="black"/>
                </a:solidFill>
                <a:latin typeface="Arial" panose="020B0604020202020204" pitchFamily="34" charset="0"/>
                <a:cs typeface="Arial" panose="020B0604020202020204" pitchFamily="34" charset="0"/>
              </a:rPr>
              <a:t>r</a:t>
            </a:r>
            <a:r>
              <a:rPr lang="en-US" sz="1600" b="1" dirty="0" smtClean="0">
                <a:solidFill>
                  <a:prstClr val="black"/>
                </a:solidFill>
                <a:latin typeface="Arial" panose="020B0604020202020204" pitchFamily="34" charset="0"/>
                <a:cs typeface="Arial" panose="020B0604020202020204" pitchFamily="34" charset="0"/>
              </a:rPr>
              <a:t>apid heating by intense heavy-ion pulse</a:t>
            </a:r>
          </a:p>
          <a:p>
            <a:pPr marL="182563" indent="-182563">
              <a:buFont typeface="Arial" panose="020B0604020202020204" pitchFamily="34" charset="0"/>
              <a:buChar char="•"/>
            </a:pPr>
            <a:r>
              <a:rPr lang="en-US" sz="1600" b="1" dirty="0">
                <a:solidFill>
                  <a:prstClr val="black"/>
                </a:solidFill>
                <a:latin typeface="Arial" panose="020B0604020202020204" pitchFamily="34" charset="0"/>
                <a:cs typeface="Arial" panose="020B0604020202020204" pitchFamily="34" charset="0"/>
              </a:rPr>
              <a:t>h</a:t>
            </a:r>
            <a:r>
              <a:rPr lang="en-US" sz="1600" b="1" dirty="0" smtClean="0">
                <a:solidFill>
                  <a:prstClr val="black"/>
                </a:solidFill>
                <a:latin typeface="Arial" panose="020B0604020202020204" pitchFamily="34" charset="0"/>
                <a:cs typeface="Arial" panose="020B0604020202020204" pitchFamily="34" charset="0"/>
              </a:rPr>
              <a:t>ydro-expansion to </a:t>
            </a:r>
            <a:r>
              <a:rPr lang="en-US" sz="1600" b="1" i="1" dirty="0" smtClean="0">
                <a:solidFill>
                  <a:prstClr val="black"/>
                </a:solidFill>
                <a:latin typeface="Symbol" panose="05050102010706020507" pitchFamily="18" charset="2"/>
                <a:cs typeface="Arial" panose="020B0604020202020204" pitchFamily="34" charset="0"/>
              </a:rPr>
              <a:t>r</a:t>
            </a:r>
            <a:r>
              <a:rPr lang="en-US" sz="1600" b="1" dirty="0" smtClean="0">
                <a:solidFill>
                  <a:prstClr val="black"/>
                </a:solidFill>
                <a:latin typeface="Arial" panose="020B0604020202020204" pitchFamily="34" charset="0"/>
                <a:cs typeface="Arial" panose="020B0604020202020204" pitchFamily="34" charset="0"/>
              </a:rPr>
              <a:t>  = 10%...50% </a:t>
            </a:r>
            <a:r>
              <a:rPr lang="en-US" sz="1600" b="1" i="1" dirty="0" smtClean="0">
                <a:solidFill>
                  <a:prstClr val="black"/>
                </a:solidFill>
                <a:latin typeface="Symbol" panose="05050102010706020507" pitchFamily="18" charset="2"/>
                <a:cs typeface="Arial" panose="020B0604020202020204" pitchFamily="34" charset="0"/>
              </a:rPr>
              <a:t>r</a:t>
            </a:r>
            <a:r>
              <a:rPr lang="en-US" sz="1600" b="1" baseline="-25000" dirty="0" smtClean="0">
                <a:solidFill>
                  <a:prstClr val="black"/>
                </a:solidFill>
                <a:latin typeface="Arial" panose="020B0604020202020204" pitchFamily="34" charset="0"/>
                <a:cs typeface="Arial" panose="020B0604020202020204" pitchFamily="34" charset="0"/>
              </a:rPr>
              <a:t>0</a:t>
            </a:r>
            <a:endParaRPr lang="en-US" sz="1600" b="1" baseline="-25000" dirty="0">
              <a:solidFill>
                <a:prstClr val="black"/>
              </a:solidFill>
              <a:latin typeface="Arial" panose="020B0604020202020204" pitchFamily="34" charset="0"/>
              <a:cs typeface="Arial" panose="020B0604020202020204" pitchFamily="34" charset="0"/>
            </a:endParaRPr>
          </a:p>
        </p:txBody>
      </p:sp>
      <p:sp>
        <p:nvSpPr>
          <p:cNvPr id="40" name="Textfeld 39"/>
          <p:cNvSpPr txBox="1"/>
          <p:nvPr/>
        </p:nvSpPr>
        <p:spPr>
          <a:xfrm>
            <a:off x="771682" y="1653287"/>
            <a:ext cx="7443631" cy="938719"/>
          </a:xfrm>
          <a:prstGeom prst="rect">
            <a:avLst/>
          </a:prstGeom>
          <a:noFill/>
        </p:spPr>
        <p:txBody>
          <a:bodyPr wrap="square" rtlCol="0">
            <a:spAutoFit/>
          </a:bodyPr>
          <a:lstStyle/>
          <a:p>
            <a:pPr marL="216000" indent="-285750">
              <a:lnSpc>
                <a:spcPts val="2200"/>
              </a:lnSpc>
              <a:buFont typeface="Arial" panose="020B0604020202020204" pitchFamily="34" charset="0"/>
              <a:buChar char="•"/>
            </a:pPr>
            <a:r>
              <a:rPr lang="en-US" sz="1600" b="1" dirty="0">
                <a:solidFill>
                  <a:prstClr val="black"/>
                </a:solidFill>
                <a:latin typeface="Arial" panose="020B0604020202020204" pitchFamily="34" charset="0"/>
                <a:cs typeface="Arial" panose="020B0604020202020204" pitchFamily="34" charset="0"/>
              </a:rPr>
              <a:t>c</a:t>
            </a:r>
            <a:r>
              <a:rPr lang="en-US" sz="1600" b="1" dirty="0" smtClean="0">
                <a:solidFill>
                  <a:prstClr val="black"/>
                </a:solidFill>
                <a:latin typeface="Arial" panose="020B0604020202020204" pitchFamily="34" charset="0"/>
                <a:cs typeface="Arial" panose="020B0604020202020204" pitchFamily="34" charset="0"/>
              </a:rPr>
              <a:t>ontinuum lowering</a:t>
            </a:r>
            <a:r>
              <a:rPr lang="en-US" sz="1600" dirty="0" smtClean="0">
                <a:solidFill>
                  <a:prstClr val="black"/>
                </a:solidFill>
                <a:latin typeface="Arial" panose="020B0604020202020204" pitchFamily="34" charset="0"/>
                <a:cs typeface="Arial" panose="020B0604020202020204" pitchFamily="34" charset="0"/>
              </a:rPr>
              <a:t>: fundamental phenomenon in plasma physics</a:t>
            </a:r>
          </a:p>
          <a:p>
            <a:pPr marL="216000" indent="-285750">
              <a:lnSpc>
                <a:spcPts val="2200"/>
              </a:lnSpc>
              <a:buFont typeface="Arial" panose="020B0604020202020204" pitchFamily="34" charset="0"/>
              <a:buChar char="•"/>
            </a:pPr>
            <a:r>
              <a:rPr lang="en-US" sz="1600" dirty="0">
                <a:solidFill>
                  <a:prstClr val="black"/>
                </a:solidFill>
                <a:latin typeface="Arial" panose="020B0604020202020204" pitchFamily="34" charset="0"/>
                <a:cs typeface="Arial" panose="020B0604020202020204" pitchFamily="34" charset="0"/>
              </a:rPr>
              <a:t>r</a:t>
            </a:r>
            <a:r>
              <a:rPr lang="en-US" sz="1600" dirty="0" smtClean="0">
                <a:solidFill>
                  <a:prstClr val="black"/>
                </a:solidFill>
                <a:latin typeface="Arial" panose="020B0604020202020204" pitchFamily="34" charset="0"/>
                <a:cs typeface="Arial" panose="020B0604020202020204" pitchFamily="34" charset="0"/>
              </a:rPr>
              <a:t>ecent experiments in dense plasmas show significant discrepancies</a:t>
            </a:r>
          </a:p>
          <a:p>
            <a:pPr marL="216000" indent="-285750">
              <a:lnSpc>
                <a:spcPts val="2200"/>
              </a:lnSpc>
              <a:buFont typeface="Arial" panose="020B0604020202020204" pitchFamily="34" charset="0"/>
              <a:buChar char="•"/>
            </a:pPr>
            <a:r>
              <a:rPr lang="en-US" sz="1600" dirty="0">
                <a:solidFill>
                  <a:prstClr val="black"/>
                </a:solidFill>
                <a:latin typeface="Arial" panose="020B0604020202020204" pitchFamily="34" charset="0"/>
                <a:cs typeface="Arial" panose="020B0604020202020204" pitchFamily="34" charset="0"/>
              </a:rPr>
              <a:t>i</a:t>
            </a:r>
            <a:r>
              <a:rPr lang="en-US" sz="1600" dirty="0" smtClean="0">
                <a:solidFill>
                  <a:prstClr val="black"/>
                </a:solidFill>
                <a:latin typeface="Arial" panose="020B0604020202020204" pitchFamily="34" charset="0"/>
                <a:cs typeface="Arial" panose="020B0604020202020204" pitchFamily="34" charset="0"/>
              </a:rPr>
              <a:t>n contrast: FEL- and HP-laser produced plasmas: hot, highly non-equilibrium</a:t>
            </a:r>
            <a:endParaRPr lang="en-US" sz="1600" dirty="0">
              <a:solidFill>
                <a:prstClr val="black"/>
              </a:solidFill>
              <a:latin typeface="Arial" panose="020B0604020202020204" pitchFamily="34" charset="0"/>
              <a:cs typeface="Arial" panose="020B0604020202020204" pitchFamily="34" charset="0"/>
            </a:endParaRPr>
          </a:p>
        </p:txBody>
      </p:sp>
      <p:sp>
        <p:nvSpPr>
          <p:cNvPr id="41" name="Textfeld 40"/>
          <p:cNvSpPr txBox="1"/>
          <p:nvPr/>
        </p:nvSpPr>
        <p:spPr>
          <a:xfrm>
            <a:off x="793835" y="6350475"/>
            <a:ext cx="7545720" cy="369332"/>
          </a:xfrm>
          <a:prstGeom prst="rect">
            <a:avLst/>
          </a:prstGeom>
          <a:solidFill>
            <a:srgbClr val="FFC000"/>
          </a:solidFill>
          <a:ln>
            <a:noFill/>
          </a:ln>
        </p:spPr>
        <p:txBody>
          <a:bodyPr wrap="none" rtlCol="0">
            <a:spAutoFit/>
          </a:bodyPr>
          <a:lstStyle/>
          <a:p>
            <a:pPr algn="ctr"/>
            <a:r>
              <a:rPr lang="en-US" b="1" dirty="0" smtClean="0">
                <a:solidFill>
                  <a:prstClr val="black"/>
                </a:solidFill>
                <a:latin typeface="Arial" panose="020B0604020202020204" pitchFamily="34" charset="0"/>
                <a:cs typeface="Arial" panose="020B0604020202020204" pitchFamily="34" charset="0"/>
              </a:rPr>
              <a:t>Experiment at FAIR will access transition from dense gas to metal.</a:t>
            </a:r>
            <a:endParaRPr lang="en-US" b="1" dirty="0">
              <a:solidFill>
                <a:prstClr val="black"/>
              </a:solidFill>
              <a:latin typeface="Arial" panose="020B0604020202020204" pitchFamily="34" charset="0"/>
              <a:cs typeface="Arial" panose="020B0604020202020204" pitchFamily="34" charset="0"/>
            </a:endParaRPr>
          </a:p>
        </p:txBody>
      </p:sp>
      <p:cxnSp>
        <p:nvCxnSpPr>
          <p:cNvPr id="42" name="Gerade Verbindung mit Pfeil 41"/>
          <p:cNvCxnSpPr/>
          <p:nvPr/>
        </p:nvCxnSpPr>
        <p:spPr>
          <a:xfrm>
            <a:off x="3959765" y="4585154"/>
            <a:ext cx="1794662" cy="38936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 name="Abgerundetes Rechteck 2"/>
          <p:cNvSpPr/>
          <p:nvPr/>
        </p:nvSpPr>
        <p:spPr bwMode="auto">
          <a:xfrm>
            <a:off x="666811" y="1639635"/>
            <a:ext cx="7645187" cy="938719"/>
          </a:xfrm>
          <a:prstGeom prst="roundRect">
            <a:avLst/>
          </a:prstGeom>
          <a:noFill/>
          <a:ln w="63500">
            <a:solidFill>
              <a:srgbClr val="FFC000"/>
            </a:solidFill>
            <a:miter lim="800000"/>
            <a:headEnd/>
            <a:tailEnd/>
          </a:ln>
          <a:effectLst/>
          <a:extLst/>
        </p:spPr>
        <p:txBody>
          <a:bodyPr wrap="none"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 name="Rechteckige Legende 3"/>
          <p:cNvSpPr/>
          <p:nvPr/>
        </p:nvSpPr>
        <p:spPr bwMode="auto">
          <a:xfrm>
            <a:off x="1336512" y="2767269"/>
            <a:ext cx="1785053" cy="720561"/>
          </a:xfrm>
          <a:prstGeom prst="wedgeRectCallout">
            <a:avLst>
              <a:gd name="adj1" fmla="val 45508"/>
              <a:gd name="adj2" fmla="val 147794"/>
            </a:avLst>
          </a:prstGeom>
          <a:solidFill>
            <a:srgbClr val="FFC000"/>
          </a:solidFill>
          <a:ln w="12573">
            <a:solidFill>
              <a:srgbClr val="FFC000"/>
            </a:solidFill>
            <a:miter lim="800000"/>
            <a:headEnd/>
            <a:tailEnd/>
          </a:ln>
          <a:effectLst/>
          <a:extLst/>
        </p:spPr>
        <p:txBody>
          <a:bodyPr wrap="none"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smtClean="0">
              <a:ln>
                <a:noFill/>
              </a:ln>
              <a:solidFill>
                <a:sysClr val="windowText" lastClr="000000"/>
              </a:solidFill>
              <a:effectLst/>
              <a:uLnTx/>
              <a:uFillTx/>
            </a:endParaRPr>
          </a:p>
        </p:txBody>
      </p:sp>
      <p:sp>
        <p:nvSpPr>
          <p:cNvPr id="43" name="Textfeld 42"/>
          <p:cNvSpPr txBox="1"/>
          <p:nvPr/>
        </p:nvSpPr>
        <p:spPr>
          <a:xfrm>
            <a:off x="1250485" y="2835161"/>
            <a:ext cx="1965959" cy="584775"/>
          </a:xfrm>
          <a:prstGeom prst="rect">
            <a:avLst/>
          </a:prstGeom>
          <a:noFill/>
        </p:spPr>
        <p:txBody>
          <a:bodyPr wrap="square" rtlCol="0">
            <a:spAutoFit/>
          </a:bodyPr>
          <a:lstStyle/>
          <a:p>
            <a:pPr algn="ctr"/>
            <a:r>
              <a:rPr lang="en-US" sz="1600" dirty="0">
                <a:solidFill>
                  <a:prstClr val="black"/>
                </a:solidFill>
                <a:latin typeface="Arial Narrow" panose="020B0606020202030204" pitchFamily="34" charset="0"/>
                <a:cs typeface="Arial" panose="020B0604020202020204" pitchFamily="34" charset="0"/>
              </a:rPr>
              <a:t>h</a:t>
            </a:r>
            <a:r>
              <a:rPr lang="en-US" sz="1600" dirty="0" smtClean="0">
                <a:solidFill>
                  <a:prstClr val="black"/>
                </a:solidFill>
                <a:latin typeface="Arial Narrow" panose="020B0606020202030204" pitchFamily="34" charset="0"/>
                <a:cs typeface="Arial" panose="020B0604020202020204" pitchFamily="34" charset="0"/>
              </a:rPr>
              <a:t>igh-power laser drives x-ray source for probing</a:t>
            </a:r>
            <a:endParaRPr lang="en-US" sz="1600" dirty="0">
              <a:solidFill>
                <a:prstClr val="black"/>
              </a:solidFill>
              <a:latin typeface="Arial Narrow" panose="020B0606020202030204" pitchFamily="34" charset="0"/>
              <a:cs typeface="Arial" panose="020B0604020202020204" pitchFamily="34" charset="0"/>
            </a:endParaRPr>
          </a:p>
        </p:txBody>
      </p:sp>
      <p:sp>
        <p:nvSpPr>
          <p:cNvPr id="5" name="Textfeld 4"/>
          <p:cNvSpPr txBox="1"/>
          <p:nvPr/>
        </p:nvSpPr>
        <p:spPr>
          <a:xfrm rot="21016412">
            <a:off x="4566" y="5103293"/>
            <a:ext cx="749116" cy="461665"/>
          </a:xfrm>
          <a:prstGeom prst="rect">
            <a:avLst/>
          </a:prstGeom>
          <a:noFill/>
        </p:spPr>
        <p:txBody>
          <a:bodyPr wrap="none" rtlCol="0">
            <a:spAutoFit/>
          </a:bodyPr>
          <a:lstStyle/>
          <a:p>
            <a:r>
              <a:rPr lang="en-US" sz="2400" b="1" dirty="0" smtClean="0"/>
              <a:t>FAIR</a:t>
            </a:r>
            <a:endParaRPr lang="en-US" sz="2400" b="1" dirty="0"/>
          </a:p>
        </p:txBody>
      </p:sp>
      <p:cxnSp>
        <p:nvCxnSpPr>
          <p:cNvPr id="7" name="Gerade Verbindung mit Pfeil 6"/>
          <p:cNvCxnSpPr/>
          <p:nvPr/>
        </p:nvCxnSpPr>
        <p:spPr>
          <a:xfrm>
            <a:off x="6156175" y="3113261"/>
            <a:ext cx="1" cy="1968796"/>
          </a:xfrm>
          <a:prstGeom prst="straightConnector1">
            <a:avLst/>
          </a:prstGeom>
          <a:ln w="47625">
            <a:solidFill>
              <a:schemeClr val="tx1"/>
            </a:solidFill>
            <a:headEnd type="triangle"/>
            <a:tailEnd type="arrow"/>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rot="16200000">
            <a:off x="5454974" y="3984338"/>
            <a:ext cx="1074333" cy="369332"/>
          </a:xfrm>
          <a:prstGeom prst="rect">
            <a:avLst/>
          </a:prstGeom>
          <a:noFill/>
        </p:spPr>
        <p:txBody>
          <a:bodyPr wrap="none" rtlCol="0">
            <a:spAutoFit/>
          </a:bodyPr>
          <a:lstStyle/>
          <a:p>
            <a:r>
              <a:rPr lang="en-US" dirty="0" smtClean="0">
                <a:sym typeface="Symbol"/>
              </a:rPr>
              <a:t>t=22 ns</a:t>
            </a:r>
            <a:endParaRPr lang="en-US" dirty="0"/>
          </a:p>
        </p:txBody>
      </p:sp>
      <p:sp>
        <p:nvSpPr>
          <p:cNvPr id="13" name="Textfeld 12"/>
          <p:cNvSpPr txBox="1"/>
          <p:nvPr/>
        </p:nvSpPr>
        <p:spPr>
          <a:xfrm>
            <a:off x="7789009" y="2732624"/>
            <a:ext cx="1162498" cy="369332"/>
          </a:xfrm>
          <a:prstGeom prst="rect">
            <a:avLst/>
          </a:prstGeom>
          <a:noFill/>
        </p:spPr>
        <p:txBody>
          <a:bodyPr wrap="none" rtlCol="0">
            <a:spAutoFit/>
          </a:bodyPr>
          <a:lstStyle/>
          <a:p>
            <a:r>
              <a:rPr lang="de-DE" b="1" dirty="0" smtClean="0">
                <a:latin typeface="Arial Narrow" panose="020B0606020202030204" pitchFamily="34" charset="0"/>
              </a:rPr>
              <a:t>Aluminium</a:t>
            </a:r>
            <a:endParaRPr lang="en-US" b="1" dirty="0">
              <a:latin typeface="Arial Narrow" panose="020B0606020202030204" pitchFamily="34" charset="0"/>
            </a:endParaRPr>
          </a:p>
        </p:txBody>
      </p:sp>
      <p:sp>
        <p:nvSpPr>
          <p:cNvPr id="45" name="Title 1"/>
          <p:cNvSpPr>
            <a:spLocks noGrp="1"/>
          </p:cNvSpPr>
          <p:nvPr>
            <p:ph type="title"/>
          </p:nvPr>
        </p:nvSpPr>
        <p:spPr>
          <a:xfrm>
            <a:off x="0" y="-173"/>
            <a:ext cx="8605837" cy="1081720"/>
          </a:xfrm>
        </p:spPr>
        <p:txBody>
          <a:bodyPr>
            <a:normAutofit/>
          </a:bodyPr>
          <a:lstStyle/>
          <a:p>
            <a:r>
              <a:rPr lang="en-US" sz="2800" dirty="0" smtClean="0"/>
              <a:t>APPA Science at Day-1</a:t>
            </a:r>
            <a:br>
              <a:rPr lang="en-US" sz="2800" dirty="0" smtClean="0"/>
            </a:br>
            <a:r>
              <a:rPr lang="en-US" sz="2800" dirty="0" smtClean="0"/>
              <a:t>another example</a:t>
            </a:r>
            <a:endParaRPr lang="en-US" sz="2800" dirty="0"/>
          </a:p>
        </p:txBody>
      </p:sp>
      <p:sp>
        <p:nvSpPr>
          <p:cNvPr id="44" name="Abgerundetes Rechteck 43"/>
          <p:cNvSpPr/>
          <p:nvPr/>
        </p:nvSpPr>
        <p:spPr bwMode="auto">
          <a:xfrm>
            <a:off x="666811" y="1016446"/>
            <a:ext cx="7645187" cy="512932"/>
          </a:xfrm>
          <a:prstGeom prst="roundRect">
            <a:avLst/>
          </a:prstGeom>
          <a:noFill/>
          <a:ln w="63500">
            <a:solidFill>
              <a:srgbClr val="FFC000"/>
            </a:solidFill>
            <a:miter lim="800000"/>
            <a:headEnd/>
            <a:tailEnd/>
          </a:ln>
          <a:effectLst/>
          <a:extLst/>
        </p:spPr>
        <p:txBody>
          <a:bodyPr wrap="none"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ysClr val="windowText" lastClr="000000"/>
              </a:solidFill>
              <a:effectLst/>
              <a:uLnTx/>
              <a:uFillTx/>
            </a:endParaRPr>
          </a:p>
        </p:txBody>
      </p:sp>
    </p:spTree>
    <p:extLst>
      <p:ext uri="{BB962C8B-B14F-4D97-AF65-F5344CB8AC3E}">
        <p14:creationId xmlns:p14="http://schemas.microsoft.com/office/powerpoint/2010/main" val="3433947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1026</Words>
  <Application>Microsoft Office PowerPoint</Application>
  <PresentationFormat>Bildschirmpräsentation (4:3)</PresentationFormat>
  <Paragraphs>237</Paragraphs>
  <Slides>21</Slides>
  <Notes>7</Notes>
  <HiddenSlides>0</HiddenSlides>
  <MMClips>0</MMClips>
  <ScaleCrop>false</ScaleCrop>
  <HeadingPairs>
    <vt:vector size="8" baseType="variant">
      <vt:variant>
        <vt:lpstr>Verwendete Schriftarten</vt:lpstr>
      </vt:variant>
      <vt:variant>
        <vt:i4>10</vt:i4>
      </vt:variant>
      <vt:variant>
        <vt:lpstr>Design</vt:lpstr>
      </vt:variant>
      <vt:variant>
        <vt:i4>1</vt:i4>
      </vt:variant>
      <vt:variant>
        <vt:lpstr>Eingebettete OLE-Server</vt:lpstr>
      </vt:variant>
      <vt:variant>
        <vt:i4>2</vt:i4>
      </vt:variant>
      <vt:variant>
        <vt:lpstr>Folientitel</vt:lpstr>
      </vt:variant>
      <vt:variant>
        <vt:i4>21</vt:i4>
      </vt:variant>
    </vt:vector>
  </HeadingPairs>
  <TitlesOfParts>
    <vt:vector size="34" baseType="lpstr">
      <vt:lpstr>Arial</vt:lpstr>
      <vt:lpstr>Arial Narrow</vt:lpstr>
      <vt:lpstr>Calibri</vt:lpstr>
      <vt:lpstr>Helvetica</vt:lpstr>
      <vt:lpstr>Symbol</vt:lpstr>
      <vt:lpstr>Tahoma</vt:lpstr>
      <vt:lpstr>Times New Roman</vt:lpstr>
      <vt:lpstr>Verdana</vt:lpstr>
      <vt:lpstr>Wingdings</vt:lpstr>
      <vt:lpstr>ヒラギノ角ゴ ProN W3</vt:lpstr>
      <vt:lpstr>Office Theme</vt:lpstr>
      <vt:lpstr>Graph</vt:lpstr>
      <vt:lpstr>Formel</vt:lpstr>
      <vt:lpstr>PowerPoint-Präsentation</vt:lpstr>
      <vt:lpstr>APPA  Collaborations</vt:lpstr>
      <vt:lpstr>Atomic and Plasma Physics  and Applied Sciences</vt:lpstr>
      <vt:lpstr>PowerPoint-Präsentation</vt:lpstr>
      <vt:lpstr>PowerPoint-Präsentation</vt:lpstr>
      <vt:lpstr>FAIR MSV Trapping and Storage Facilities</vt:lpstr>
      <vt:lpstr>Instrumentation granular, versatile, state-of-the-art</vt:lpstr>
      <vt:lpstr>APPA Day-1  2021/2022  (prominent examples)</vt:lpstr>
      <vt:lpstr>APPA Science at Day-1 another example</vt:lpstr>
      <vt:lpstr>APPA Science at Day-1 one example</vt:lpstr>
      <vt:lpstr>PowerPoint-Präsentation</vt:lpstr>
      <vt:lpstr>PowerPoint-Präsentation</vt:lpstr>
      <vt:lpstr>APPA International</vt:lpstr>
      <vt:lpstr>APPA R&amp;D  German University Groups</vt:lpstr>
      <vt:lpstr>Mission of APPA R&amp;D</vt:lpstr>
      <vt:lpstr>APPA R&amp;D  funded projects  (6.8 M€)</vt:lpstr>
      <vt:lpstr>APPA R&amp;D  funded projects  (6.8 M€)</vt:lpstr>
      <vt:lpstr>APPA R&amp;D web pages</vt:lpstr>
      <vt:lpstr>  APPA R&amp;D meeting 14./15.01.2016</vt:lpstr>
      <vt:lpstr>APPA R&amp;D upcoming events</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Stefan Schippers</dc:creator>
  <cp:lastModifiedBy>Stefan Schippers</cp:lastModifiedBy>
  <cp:revision>147</cp:revision>
  <cp:lastPrinted>2015-12-04T08:54:00Z</cp:lastPrinted>
  <dcterms:created xsi:type="dcterms:W3CDTF">2015-12-01T10:45:13Z</dcterms:created>
  <dcterms:modified xsi:type="dcterms:W3CDTF">2016-09-17T12:18:24Z</dcterms:modified>
</cp:coreProperties>
</file>