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63" r:id="rId2"/>
    <p:sldId id="264" r:id="rId3"/>
    <p:sldId id="265" r:id="rId4"/>
    <p:sldId id="256" r:id="rId5"/>
    <p:sldId id="258" r:id="rId6"/>
    <p:sldId id="257" r:id="rId7"/>
    <p:sldId id="261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F05D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F05D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F05D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F05D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F05D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F05D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F05D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F05D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F05D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 snapToObjects="1">
      <p:cViewPr>
        <p:scale>
          <a:sx n="75" d="100"/>
          <a:sy n="75" d="100"/>
        </p:scale>
        <p:origin x="3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504B-4058-425F-B782-5A9D96AE99BE}" type="datetimeFigureOut">
              <a:rPr lang="sv-SE" smtClean="0"/>
              <a:t>2016-09-17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3E28-AA78-4F3B-94FD-B4B5524DB7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98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698086EF-3830-48A4-A6FD-CD1B58673F75}" type="slidenum">
              <a:rPr lang="de-DE" sz="1300">
                <a:solidFill>
                  <a:srgbClr val="000000"/>
                </a:solidFill>
                <a:latin typeface="Arial" charset="0"/>
              </a:rPr>
              <a:pPr algn="r" defTabSz="990600"/>
              <a:t>2</a:t>
            </a:fld>
            <a:endParaRPr lang="de-DE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191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D22E6-EF02-4477-AA2A-68AFC0ABB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E875EB-8D65-446E-B813-9D813ADD4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8600" y="0"/>
            <a:ext cx="2108200" cy="6126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7537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F1C78-24DD-44FE-8682-7D0F3B6CC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85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" y="6588877"/>
            <a:ext cx="176957" cy="173124"/>
          </a:xfrm>
        </p:spPr>
        <p:txBody>
          <a:bodyPr/>
          <a:lstStyle>
            <a:lvl1pPr defTabSz="91435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a typeface="+mn-ea"/>
              </a:defRPr>
            </a:lvl1pPr>
          </a:lstStyle>
          <a:p>
            <a:pPr algn="l">
              <a:defRPr/>
            </a:pPr>
            <a:fld id="{334DC73F-F4EF-4D96-B37D-BA66626C7D7F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90C13-EEC9-43F5-B3D5-BDE827678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906AA-157B-4059-A385-FD0BE510E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B018D-3621-44EE-8CDC-C001DB999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2AACB-9589-44C6-8A87-145C86E15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4062F-6771-42CA-9C32-4E2F26346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60619-ABCB-480B-9ED6-E635279BC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0CA16-A817-4BCC-A7DA-071E0279B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29907-A857-4182-870B-50B328F5F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237288"/>
            <a:ext cx="4895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11874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23138AC-5163-4617-A68C-06547F5B11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6165850"/>
            <a:ext cx="7524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5949950"/>
            <a:ext cx="914400" cy="290513"/>
          </a:xfrm>
          <a:prstGeom prst="rect">
            <a:avLst/>
          </a:prstGeom>
          <a:noFill/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8459788" y="6165850"/>
            <a:ext cx="684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177" name="Picture 13" descr="FAIR_Logo_rgb_fre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89963" y="5949950"/>
            <a:ext cx="446087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F05D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10008" t="21657" r="8739" b="24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-36512" y="876300"/>
            <a:ext cx="336983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FFFF99"/>
                </a:solidFill>
                <a:ea typeface="ＭＳ Ｐゴシック"/>
                <a:cs typeface="ＭＳ Ｐゴシック"/>
              </a:rPr>
              <a:t>AUSTRIA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Vienna University of </a:t>
            </a:r>
            <a:r>
              <a:rPr lang="en-US" altLang="ja-JP" sz="800" i="1" dirty="0" err="1">
                <a:solidFill>
                  <a:srgbClr val="FFFF99"/>
                </a:solidFill>
                <a:cs typeface="ＭＳ Ｐゴシック"/>
              </a:rPr>
              <a:t>Technolgy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b="1" dirty="0">
                <a:solidFill>
                  <a:srgbClr val="FFFF99"/>
                </a:solidFill>
                <a:cs typeface="ＭＳ Ｐゴシック"/>
              </a:rPr>
              <a:t>CANADA</a:t>
            </a: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University of Manitoba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York University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 dirty="0">
                <a:solidFill>
                  <a:srgbClr val="FFFF99"/>
                </a:solidFill>
                <a:cs typeface="ＭＳ Ｐゴシック"/>
              </a:rPr>
              <a:t>CHINA</a:t>
            </a: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China Institute of Atomic Energy, Beijing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Institute of Applied Physics and Computational Mathematics, Beijing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Institute of Modern Physics, </a:t>
            </a:r>
            <a:r>
              <a:rPr lang="en-GB" altLang="ja-JP" sz="800" i="1" dirty="0" err="1">
                <a:solidFill>
                  <a:srgbClr val="FFFF99"/>
                </a:solidFill>
                <a:cs typeface="ＭＳ Ｐゴシック"/>
              </a:rPr>
              <a:t>Fudan</a:t>
            </a:r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 University, Shanghai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Institute of Modern Physics, Chinese Academy of Sciences, Lanzhou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Institute of Atomic and Molecular Physics, Jilin University, Jilin</a:t>
            </a:r>
            <a:endParaRPr lang="en-GB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Lanzhou University, Lanzhou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University of Science and Technology of China, Hefei</a:t>
            </a: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Wuhan Institute of Physics and Mathematics, Wuhan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Physics Department, Northwest Normal University</a:t>
            </a: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Department of Physics and Astronomy, University of Aarhus</a:t>
            </a:r>
          </a:p>
          <a:p>
            <a:r>
              <a:rPr lang="en-US" altLang="ja-JP" sz="800" b="1" dirty="0">
                <a:solidFill>
                  <a:srgbClr val="FFFF99"/>
                </a:solidFill>
                <a:cs typeface="ＭＳ Ｐゴシック"/>
              </a:rPr>
              <a:t>DENMARK</a:t>
            </a:r>
            <a:endParaRPr lang="en-US" altLang="ja-JP" sz="800" b="1" i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Department of Physics and Astronomy, University of Aarhus</a:t>
            </a:r>
            <a:endParaRPr lang="en-US" altLang="ja-JP" sz="800" dirty="0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 dirty="0">
                <a:solidFill>
                  <a:srgbClr val="FFFF99"/>
                </a:solidFill>
                <a:cs typeface="ＭＳ Ｐゴシック"/>
              </a:rPr>
              <a:t>EGYPT</a:t>
            </a:r>
          </a:p>
          <a:p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Physics Department, </a:t>
            </a:r>
            <a:r>
              <a:rPr lang="en-GB" altLang="ja-JP" sz="800" i="1" dirty="0" err="1">
                <a:solidFill>
                  <a:srgbClr val="FFFF99"/>
                </a:solidFill>
                <a:cs typeface="ＭＳ Ｐゴシック"/>
              </a:rPr>
              <a:t>Beni-Suef</a:t>
            </a:r>
            <a:r>
              <a:rPr lang="en-GB" altLang="ja-JP" sz="800" i="1" dirty="0">
                <a:solidFill>
                  <a:srgbClr val="FFFF99"/>
                </a:solidFill>
                <a:cs typeface="ＭＳ Ｐゴシック"/>
              </a:rPr>
              <a:t> Faculty of Science</a:t>
            </a:r>
            <a:endParaRPr lang="it-IT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it-IT" altLang="ja-JP" sz="800" b="1" dirty="0">
                <a:solidFill>
                  <a:srgbClr val="FFFF99"/>
                </a:solidFill>
                <a:cs typeface="ＭＳ Ｐゴシック"/>
              </a:rPr>
              <a:t>FRANCE</a:t>
            </a:r>
          </a:p>
          <a:p>
            <a:r>
              <a:rPr lang="it-IT" altLang="ja-JP" sz="800" b="1" dirty="0">
                <a:solidFill>
                  <a:srgbClr val="FFFF99"/>
                </a:solidFill>
                <a:cs typeface="ＭＳ Ｐゴシック"/>
              </a:rPr>
              <a:t>L</a:t>
            </a:r>
            <a:r>
              <a:rPr lang="it-IT" altLang="ja-JP" sz="800" i="1" dirty="0">
                <a:solidFill>
                  <a:srgbClr val="FFFF99"/>
                </a:solidFill>
                <a:cs typeface="ＭＳ Ｐゴシック"/>
              </a:rPr>
              <a:t>aboratoire </a:t>
            </a:r>
            <a:r>
              <a:rPr lang="it-IT" altLang="ja-JP" sz="700" i="1" dirty="0">
                <a:solidFill>
                  <a:srgbClr val="FFFF99"/>
                </a:solidFill>
                <a:cs typeface="ＭＳ Ｐゴシック"/>
              </a:rPr>
              <a:t>kastler-Brossel</a:t>
            </a:r>
            <a:r>
              <a:rPr lang="it-IT" altLang="ja-JP" sz="800" i="1" dirty="0">
                <a:solidFill>
                  <a:srgbClr val="FFFF99"/>
                </a:solidFill>
                <a:cs typeface="ＭＳ Ｐゴシック"/>
              </a:rPr>
              <a:t>, Ecole Normale Sup. Paris</a:t>
            </a:r>
          </a:p>
          <a:p>
            <a:r>
              <a:rPr lang="it-IT" altLang="ja-JP" sz="800" i="1" dirty="0">
                <a:solidFill>
                  <a:srgbClr val="FFFF99"/>
                </a:solidFill>
                <a:cs typeface="ＭＳ Ｐゴシック"/>
              </a:rPr>
              <a:t>INSP, Univ. Pierre et Marie Curie</a:t>
            </a:r>
          </a:p>
          <a:p>
            <a:r>
              <a:rPr lang="it-IT" altLang="ja-JP" sz="800" i="1" dirty="0">
                <a:solidFill>
                  <a:srgbClr val="FFFF99"/>
                </a:solidFill>
                <a:cs typeface="ＭＳ Ｐゴシック"/>
              </a:rPr>
              <a:t>CIRIL Ganil</a:t>
            </a:r>
          </a:p>
          <a:p>
            <a:r>
              <a:rPr lang="it-IT" altLang="ja-JP" sz="800" i="1" dirty="0">
                <a:solidFill>
                  <a:srgbClr val="FFFF99"/>
                </a:solidFill>
                <a:cs typeface="ＭＳ Ｐゴシック"/>
              </a:rPr>
              <a:t>Ecole Normale Superieure – Lyon </a:t>
            </a:r>
            <a:endParaRPr lang="fr-FR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fr-FR" altLang="ja-JP" sz="800" i="1" dirty="0">
                <a:solidFill>
                  <a:srgbClr val="FFFF99"/>
                </a:solidFill>
                <a:cs typeface="ＭＳ Ｐゴシック"/>
              </a:rPr>
              <a:t>Institut de Physique Nucléaire de Lyon</a:t>
            </a:r>
            <a:r>
              <a:rPr lang="en-US" altLang="ja-JP" sz="800" b="1" dirty="0">
                <a:solidFill>
                  <a:srgbClr val="FFFF99"/>
                </a:solidFill>
                <a:cs typeface="ＭＳ Ｐゴシック"/>
              </a:rPr>
              <a:t> </a:t>
            </a:r>
            <a:endParaRPr lang="en-US" altLang="ja-JP" sz="800" i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b="1" dirty="0">
                <a:solidFill>
                  <a:srgbClr val="FFFF99"/>
                </a:solidFill>
                <a:cs typeface="ＭＳ Ｐゴシック"/>
              </a:rPr>
              <a:t>GERMANY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Ernst Moritz Arndt Universität Greifswald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Forschungszentrum Jülich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Freiburg University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GSI, Darmstadt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Kernphysik, Justus-Liebig-Universität Gießen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Atom- und Molekülphysik, Justus-Liebig-Universität Gießen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Sektion Physik, LMU Munich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Max-Planck-Institut für Kernphysik, Heidelberg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Theoretische Physik, TU Dresden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Tübingen University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IKF, J.W.v.Goethe Universität Frankfurt am Main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Physik, Universität Mainz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Physik, Universität Kassel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Institut für Theoretische Physik, TU Clausthal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Kirchhoff-Institut für Physik, Universität Heidelberg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TU Darmstadt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Physikalisch-technische Bundesanstalt</a:t>
            </a:r>
            <a:endParaRPr lang="en-US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Mathematics Institute, University of Munich, 80333 Munich</a:t>
            </a:r>
          </a:p>
          <a:p>
            <a:r>
              <a:rPr lang="en-US" altLang="ja-JP" sz="800" b="1" dirty="0">
                <a:solidFill>
                  <a:srgbClr val="FFFF99"/>
                </a:solidFill>
                <a:cs typeface="ＭＳ Ｐゴシック"/>
              </a:rPr>
              <a:t>HUNGARY</a:t>
            </a:r>
          </a:p>
          <a:p>
            <a:r>
              <a:rPr lang="en-US" altLang="ja-JP" sz="800" i="1" dirty="0">
                <a:solidFill>
                  <a:srgbClr val="FFFF99"/>
                </a:solidFill>
                <a:cs typeface="ＭＳ Ｐゴシック"/>
              </a:rPr>
              <a:t>Inst. of Nuclear Research (ATOMKI), Debrecen</a:t>
            </a:r>
            <a:endParaRPr lang="de-DE" altLang="ja-JP" sz="800" b="1" dirty="0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b="1" dirty="0">
                <a:solidFill>
                  <a:srgbClr val="FFFF99"/>
                </a:solidFill>
                <a:cs typeface="ＭＳ Ｐゴシック"/>
              </a:rPr>
              <a:t>INDIA</a:t>
            </a:r>
          </a:p>
          <a:p>
            <a:r>
              <a:rPr lang="de-DE" altLang="ja-JP" sz="800" i="1" dirty="0">
                <a:solidFill>
                  <a:srgbClr val="FFFF99"/>
                </a:solidFill>
                <a:cs typeface="ＭＳ Ｐゴシック"/>
              </a:rPr>
              <a:t>Tata Institute of Fundamental Research</a:t>
            </a:r>
            <a:endParaRPr lang="it-IT" altLang="ja-JP" sz="800" b="1" dirty="0">
              <a:solidFill>
                <a:srgbClr val="FFFF99"/>
              </a:solidFill>
              <a:cs typeface="ＭＳ Ｐゴシック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067425" y="925514"/>
            <a:ext cx="307007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ja-JP" sz="800" i="1">
                <a:solidFill>
                  <a:srgbClr val="FFFF99"/>
                </a:solidFill>
                <a:cs typeface="ＭＳ Ｐゴシック"/>
              </a:rPr>
              <a:t>Vaish College, Rohtak</a:t>
            </a:r>
            <a:r>
              <a:rPr lang="it-IT" altLang="ja-JP" sz="800" b="1">
                <a:solidFill>
                  <a:srgbClr val="FFFF99"/>
                </a:solidFill>
                <a:cs typeface="ＭＳ Ｐゴシック"/>
              </a:rPr>
              <a:t> 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Nuclear Science Centre, New Delhi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Bhabha Atomic Research Centre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>
                <a:solidFill>
                  <a:srgbClr val="FFFF99"/>
                </a:solidFill>
                <a:cs typeface="ＭＳ Ｐゴシック"/>
              </a:rPr>
              <a:t>ITALY</a:t>
            </a:r>
            <a:endParaRPr lang="it-IT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it-IT" altLang="ja-JP" sz="800" i="1">
                <a:solidFill>
                  <a:srgbClr val="FFFF99"/>
                </a:solidFill>
                <a:cs typeface="ＭＳ Ｐゴシック"/>
              </a:rPr>
              <a:t>Inst. Naz. Fisica Nucleare, Dip. di Fisica, Catania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b="1">
                <a:solidFill>
                  <a:srgbClr val="FFFF99"/>
                </a:solidFill>
                <a:cs typeface="ＭＳ Ｐゴシック"/>
              </a:rPr>
              <a:t>JAPAN</a:t>
            </a: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University of Tokyo &amp; Atomic Physics Laboratory RIKEN, Wako</a:t>
            </a:r>
            <a:endParaRPr lang="it-IT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it-IT" altLang="ja-JP" sz="800" b="1">
                <a:solidFill>
                  <a:srgbClr val="FFFF99"/>
                </a:solidFill>
                <a:cs typeface="ＭＳ Ｐゴシック"/>
              </a:rPr>
              <a:t>JORDAN</a:t>
            </a:r>
            <a:endParaRPr lang="it-IT" altLang="ja-JP" sz="800" i="1">
              <a:solidFill>
                <a:srgbClr val="FFFF99"/>
              </a:solidFill>
              <a:cs typeface="ＭＳ Ｐゴシック"/>
            </a:endParaRPr>
          </a:p>
          <a:p>
            <a:r>
              <a:rPr lang="it-IT" altLang="ja-JP" sz="800" i="1">
                <a:solidFill>
                  <a:srgbClr val="FFFF99"/>
                </a:solidFill>
                <a:cs typeface="ＭＳ Ｐゴシック"/>
              </a:rPr>
              <a:t>Hashemite University</a:t>
            </a:r>
            <a:endParaRPr lang="it-IT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it-IT" altLang="ja-JP" sz="800" b="1">
                <a:solidFill>
                  <a:srgbClr val="FFFF99"/>
                </a:solidFill>
                <a:cs typeface="ＭＳ Ｐゴシック"/>
              </a:rPr>
              <a:t>POLAND</a:t>
            </a:r>
          </a:p>
          <a:p>
            <a:r>
              <a:rPr lang="it-IT" altLang="ja-JP" sz="800" i="1">
                <a:solidFill>
                  <a:srgbClr val="FFFF99"/>
                </a:solidFill>
                <a:cs typeface="ＭＳ Ｐゴシック"/>
              </a:rPr>
              <a:t>Institute of Physics, Swietokrzyska Academy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Institute of Physics, Jagiellonian University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Institute of Theoretical Physics, Warsaw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Institute of Nuclear Physics of Polish Academy of Sciences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The Soltan Institute For Nuclear Studies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>
                <a:solidFill>
                  <a:srgbClr val="FFFF99"/>
                </a:solidFill>
                <a:cs typeface="ＭＳ Ｐゴシック"/>
              </a:rPr>
              <a:t>ROMANIA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NIPNE National Institute for Physics and Nuclear Engineering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>
                <a:solidFill>
                  <a:srgbClr val="FFFF99"/>
                </a:solidFill>
                <a:cs typeface="ＭＳ Ｐゴシック"/>
              </a:rPr>
              <a:t>RUSSIA</a:t>
            </a: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Lebedev Physical Institute, Moscow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Institute of Physics, St. Petersburg State University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Institute of Metrology for Time and Space at VNIIFTRI</a:t>
            </a:r>
            <a:r>
              <a:rPr lang="en-US" altLang="ja-JP" sz="800" b="1">
                <a:solidFill>
                  <a:srgbClr val="FFFF99"/>
                </a:solidFill>
                <a:cs typeface="ＭＳ Ｐゴシック"/>
              </a:rPr>
              <a:t> </a:t>
            </a:r>
            <a:endParaRPr lang="en-US" altLang="ja-JP" sz="800" i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Institute of Spectroscopy of the RAS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V.G.Khlopin Radium Institute, St.Petersburg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b="1">
                <a:solidFill>
                  <a:srgbClr val="FFFF99"/>
                </a:solidFill>
                <a:cs typeface="ＭＳ Ｐゴシック"/>
              </a:rPr>
              <a:t>SERBIA AND MONTENEGRO</a:t>
            </a: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Institute of Physics, Belgrade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b="1">
                <a:solidFill>
                  <a:srgbClr val="FFFF99"/>
                </a:solidFill>
                <a:cs typeface="ＭＳ Ｐゴシック"/>
              </a:rPr>
              <a:t>SWEDEN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Chalmers University of Technology and Goteborg University 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Stockholm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Mid-Sweden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Lund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b="1">
                <a:solidFill>
                  <a:srgbClr val="FFFF99"/>
                </a:solidFill>
                <a:cs typeface="ＭＳ Ｐゴシック"/>
              </a:rPr>
              <a:t>SWITZERLAND</a:t>
            </a: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CERN 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Department of Physics, University Fribourg</a:t>
            </a:r>
            <a:endParaRPr lang="de-DE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i="1">
                <a:solidFill>
                  <a:srgbClr val="FFFF99"/>
                </a:solidFill>
                <a:cs typeface="ＭＳ Ｐゴシック"/>
              </a:rPr>
              <a:t>Institut für Physik, Universität Basel</a:t>
            </a:r>
            <a:endParaRPr lang="de-DE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b="1">
                <a:solidFill>
                  <a:srgbClr val="FFFF99"/>
                </a:solidFill>
                <a:cs typeface="ＭＳ Ｐゴシック"/>
              </a:rPr>
              <a:t>UNITED KINGDOM</a:t>
            </a: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Department of Physics, The University of Durham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Queen's University, Belfast</a:t>
            </a:r>
            <a:endParaRPr lang="de-DE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de-DE" altLang="ja-JP" sz="800" b="1">
                <a:solidFill>
                  <a:srgbClr val="FFFF99"/>
                </a:solidFill>
                <a:cs typeface="ＭＳ Ｐゴシック"/>
              </a:rPr>
              <a:t>UNITED STATES</a:t>
            </a: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Lawrence Berkeley National Laboratory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Georgia State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University of Missouri Rolla</a:t>
            </a:r>
            <a:endParaRPr lang="en-GB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GB" altLang="ja-JP" sz="800" i="1">
                <a:solidFill>
                  <a:srgbClr val="FFFF99"/>
                </a:solidFill>
                <a:cs typeface="ＭＳ Ｐゴシック"/>
              </a:rPr>
              <a:t>Oak Ridge National Laboratory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Western Michigan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Harvard-Smithsonian Center for Astrophysics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Brown University, Physics Department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Univeristy of Texas at Austin</a:t>
            </a:r>
            <a:r>
              <a:rPr lang="en-US" altLang="ja-JP" sz="800" b="1">
                <a:solidFill>
                  <a:srgbClr val="FFFF99"/>
                </a:solidFill>
                <a:cs typeface="ＭＳ Ｐゴシック"/>
              </a:rPr>
              <a:t> </a:t>
            </a:r>
            <a:endParaRPr lang="en-US" altLang="ja-JP" sz="800" i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Kansas State University</a:t>
            </a:r>
            <a:endParaRPr lang="en-US" altLang="ja-JP" sz="800" b="1">
              <a:solidFill>
                <a:srgbClr val="FFFF99"/>
              </a:solidFill>
              <a:cs typeface="ＭＳ Ｐゴシック"/>
            </a:endParaRPr>
          </a:p>
          <a:p>
            <a:r>
              <a:rPr lang="en-US" altLang="ja-JP" sz="800" i="1">
                <a:solidFill>
                  <a:srgbClr val="FFFF99"/>
                </a:solidFill>
                <a:cs typeface="ＭＳ Ｐゴシック"/>
              </a:rPr>
              <a:t>Columbia Astrophysics Laboratory, Columbia University</a:t>
            </a:r>
            <a:endParaRPr lang="de-DE" sz="800" i="1">
              <a:solidFill>
                <a:srgbClr val="FFFF9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5397" name="Text Box 8"/>
          <p:cNvSpPr txBox="1">
            <a:spLocks noChangeArrowheads="1"/>
          </p:cNvSpPr>
          <p:nvPr/>
        </p:nvSpPr>
        <p:spPr bwMode="auto">
          <a:xfrm>
            <a:off x="-175496" y="0"/>
            <a:ext cx="7380288" cy="871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 sz="1800">
                <a:uFillTx/>
              </a:defRPr>
            </a:pPr>
            <a:r>
              <a:rPr lang="en-US" sz="2531" b="1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Welcome to the SPARC Collaboration Meeting, </a:t>
            </a:r>
            <a:r>
              <a:rPr lang="en-US" altLang="sv-SE" sz="2531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Calibri-Bold" charset="0"/>
              </a:rPr>
              <a:t>K</a:t>
            </a:r>
            <a:r>
              <a:rPr lang="en-US" altLang="sv-SE" sz="253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Calibri-Bold" charset="0"/>
              </a:rPr>
              <a:t>rakow</a:t>
            </a:r>
            <a:r>
              <a:rPr lang="en-US" sz="2531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, Sept. 16, 2016</a:t>
            </a:r>
          </a:p>
        </p:txBody>
      </p:sp>
      <p:pic>
        <p:nvPicPr>
          <p:cNvPr id="315398" name="Picture 10" descr="logo1"/>
          <p:cNvPicPr>
            <a:picLocks noChangeAspect="1" noChangeArrowheads="1"/>
          </p:cNvPicPr>
          <p:nvPr/>
        </p:nvPicPr>
        <p:blipFill>
          <a:blip r:embed="rId4"/>
          <a:srcRect l="14305" t="23709" r="31978" b="20378"/>
          <a:stretch>
            <a:fillRect/>
          </a:stretch>
        </p:blipFill>
        <p:spPr bwMode="auto">
          <a:xfrm>
            <a:off x="7048623" y="1"/>
            <a:ext cx="223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2040469" y="2813561"/>
            <a:ext cx="4569200" cy="3123932"/>
          </a:xfrm>
          <a:prstGeom prst="rect">
            <a:avLst/>
          </a:prstGeom>
          <a:solidFill>
            <a:srgbClr val="11372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A2113"/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Overview of </a:t>
            </a:r>
            <a:r>
              <a:rPr lang="en-US" sz="2000" b="1" dirty="0">
                <a:solidFill>
                  <a:schemeClr val="bg1"/>
                </a:solidFill>
              </a:rPr>
              <a:t>Facilities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at FAIR for SPARC</a:t>
            </a:r>
          </a:p>
          <a:p>
            <a:pPr>
              <a:lnSpc>
                <a:spcPct val="105000"/>
              </a:lnSpc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Accelerator </a:t>
            </a:r>
            <a:r>
              <a:rPr lang="en-US" sz="2000" b="1" dirty="0">
                <a:solidFill>
                  <a:schemeClr val="bg1"/>
                </a:solidFill>
              </a:rPr>
              <a:t>and Storage Ring Units: SIS100, </a:t>
            </a:r>
            <a:r>
              <a:rPr lang="en-US" sz="2000" b="1" dirty="0">
                <a:solidFill>
                  <a:schemeClr val="bg1"/>
                </a:solidFill>
              </a:rPr>
              <a:t>HESR</a:t>
            </a:r>
            <a:r>
              <a:rPr lang="en-US" sz="2000" b="1" dirty="0">
                <a:solidFill>
                  <a:schemeClr val="bg1"/>
                </a:solidFill>
              </a:rPr>
              <a:t>, ESR, </a:t>
            </a:r>
            <a:r>
              <a:rPr lang="en-US" sz="2000" b="1" dirty="0">
                <a:solidFill>
                  <a:schemeClr val="bg1"/>
                </a:solidFill>
              </a:rPr>
              <a:t>CRYRING status,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 few days ago green light to start construction of FAIR</a:t>
            </a:r>
          </a:p>
          <a:p>
            <a:pPr>
              <a:lnSpc>
                <a:spcPct val="105000"/>
              </a:lnSpc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Financial Situation of SPARC</a:t>
            </a:r>
          </a:p>
          <a:p>
            <a:pPr>
              <a:lnSpc>
                <a:spcPct val="105000"/>
              </a:lnSpc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TDRs and working groups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5400" name="Rectangle 3"/>
          <p:cNvSpPr txBox="1">
            <a:spLocks noChangeArrowheads="1"/>
          </p:cNvSpPr>
          <p:nvPr/>
        </p:nvSpPr>
        <p:spPr bwMode="auto">
          <a:xfrm>
            <a:off x="1" y="549275"/>
            <a:ext cx="9396413" cy="6477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 sz="1800">
                <a:uFillTx/>
              </a:defRPr>
            </a:pPr>
            <a:r>
              <a:rPr lang="en-US" altLang="sv-SE" sz="2531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Calibri-Bold" charset="0"/>
              </a:rPr>
              <a:t>Krakow</a:t>
            </a:r>
            <a:r>
              <a:rPr lang="en-US" sz="2531" b="1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, Sept. 16,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8577" y="1211374"/>
            <a:ext cx="4649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SPARC: Stored </a:t>
            </a:r>
            <a:r>
              <a:rPr lang="sv-SE" sz="2400" dirty="0"/>
              <a:t>Particles Atomic physics Research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534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4515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36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brandau\Desktop\FAIR_MSV6016d83a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59163" y="981075"/>
            <a:ext cx="12620626" cy="6021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0" y="1163638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042162" y="213977"/>
            <a:ext cx="6514732" cy="56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094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SPARC in </a:t>
            </a:r>
            <a:r>
              <a:rPr lang="de-DE" sz="3094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APPA Collaborations </a:t>
            </a:r>
            <a:r>
              <a:rPr lang="de-DE" sz="3094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at</a:t>
            </a:r>
            <a:endParaRPr lang="de-DE" sz="3094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313348" name="Gruppieren 1"/>
          <p:cNvGrpSpPr>
            <a:grpSpLocks/>
          </p:cNvGrpSpPr>
          <p:nvPr/>
        </p:nvGrpSpPr>
        <p:grpSpPr bwMode="auto">
          <a:xfrm>
            <a:off x="3389314" y="3990976"/>
            <a:ext cx="3009900" cy="2500461"/>
            <a:chOff x="26928" y="1754188"/>
            <a:chExt cx="3171946" cy="1897062"/>
          </a:xfrm>
        </p:grpSpPr>
        <p:sp>
          <p:nvSpPr>
            <p:cNvPr id="23" name="Abgerundetes Rechteck 22"/>
            <p:cNvSpPr/>
            <p:nvPr/>
          </p:nvSpPr>
          <p:spPr bwMode="auto">
            <a:xfrm>
              <a:off x="26928" y="1754188"/>
              <a:ext cx="2921001" cy="1897062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123825">
              <a:solidFill>
                <a:srgbClr val="FFC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227684" y="2193918"/>
              <a:ext cx="2971190" cy="1275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807" bIns="0"/>
            <a:lstStyle/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136 scientists</a:t>
              </a:r>
            </a:p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70 institutions</a:t>
              </a:r>
            </a:p>
            <a:p>
              <a:pPr marL="352407" indent="-352407" defTabSz="642905">
                <a:lnSpc>
                  <a:spcPct val="8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20 countries</a:t>
              </a:r>
            </a:p>
          </p:txBody>
        </p:sp>
        <p:sp>
          <p:nvSpPr>
            <p:cNvPr id="25" name="Textfeld 24"/>
            <p:cNvSpPr txBox="1"/>
            <p:nvPr/>
          </p:nvSpPr>
          <p:spPr bwMode="auto">
            <a:xfrm>
              <a:off x="590717" y="1754188"/>
              <a:ext cx="1867020" cy="443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sym typeface="Helvetica Neue" charset="0"/>
                </a:rPr>
                <a:t>BIOMAT</a:t>
              </a:r>
              <a:endParaRPr lang="de-DE" sz="3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" name="Abgerundetes Rechteck 26"/>
          <p:cNvSpPr/>
          <p:nvPr/>
        </p:nvSpPr>
        <p:spPr bwMode="auto">
          <a:xfrm>
            <a:off x="-39687" y="1503363"/>
            <a:ext cx="2921001" cy="244951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3825">
            <a:solidFill>
              <a:srgbClr val="FFC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 bwMode="auto">
          <a:xfrm>
            <a:off x="681038" y="1631951"/>
            <a:ext cx="15921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sym typeface="Helvetica Neue" charset="0"/>
              </a:rPr>
              <a:t>SPARC</a:t>
            </a:r>
            <a:endParaRPr lang="de-DE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10"/>
          <p:cNvSpPr>
            <a:spLocks/>
          </p:cNvSpPr>
          <p:nvPr/>
        </p:nvSpPr>
        <p:spPr bwMode="auto">
          <a:xfrm>
            <a:off x="265113" y="2197100"/>
            <a:ext cx="2667000" cy="127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807" bIns="0"/>
          <a:lstStyle/>
          <a:p>
            <a:pPr defTabSz="642905">
              <a:lnSpc>
                <a:spcPct val="90000"/>
              </a:lnSpc>
              <a:spcBef>
                <a:spcPts val="988"/>
              </a:spcBef>
              <a:buSzPct val="108000"/>
              <a:buBlip>
                <a:blip r:embed="rId4"/>
              </a:buBlip>
              <a:tabLst>
                <a:tab pos="714338" algn="l"/>
                <a:tab pos="1374705" algn="l"/>
                <a:tab pos="2027134" algn="l"/>
                <a:tab pos="2687501" algn="l"/>
                <a:tab pos="3339929" algn="l"/>
                <a:tab pos="4000295" algn="l"/>
                <a:tab pos="4125702" algn="l"/>
              </a:tabLst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/>
                <a:cs typeface="ＭＳ Ｐゴシック"/>
                <a:sym typeface="Optima" charset="0"/>
              </a:rPr>
              <a:t>338 </a:t>
            </a: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/>
                <a:cs typeface="ＭＳ Ｐゴシック"/>
                <a:sym typeface="Optima" charset="0"/>
              </a:rPr>
              <a:t>scientists</a:t>
            </a:r>
          </a:p>
          <a:p>
            <a:pPr defTabSz="642905">
              <a:lnSpc>
                <a:spcPct val="90000"/>
              </a:lnSpc>
              <a:spcBef>
                <a:spcPts val="988"/>
              </a:spcBef>
              <a:buSzPct val="108000"/>
              <a:buBlip>
                <a:blip r:embed="rId4"/>
              </a:buBlip>
              <a:tabLst>
                <a:tab pos="714338" algn="l"/>
                <a:tab pos="1374705" algn="l"/>
                <a:tab pos="2027134" algn="l"/>
                <a:tab pos="2687501" algn="l"/>
                <a:tab pos="3339929" algn="l"/>
                <a:tab pos="4000295" algn="l"/>
                <a:tab pos="4125702" algn="l"/>
              </a:tabLst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/>
                <a:cs typeface="ＭＳ Ｐゴシック"/>
                <a:sym typeface="Optima" charset="0"/>
              </a:rPr>
              <a:t>  83 institutions</a:t>
            </a:r>
          </a:p>
          <a:p>
            <a:pPr defTabSz="642905">
              <a:lnSpc>
                <a:spcPct val="80000"/>
              </a:lnSpc>
              <a:spcBef>
                <a:spcPts val="988"/>
              </a:spcBef>
              <a:buSzPct val="108000"/>
              <a:buBlip>
                <a:blip r:embed="rId4"/>
              </a:buBlip>
              <a:tabLst>
                <a:tab pos="714338" algn="l"/>
                <a:tab pos="1374705" algn="l"/>
                <a:tab pos="2027134" algn="l"/>
                <a:tab pos="2687501" algn="l"/>
                <a:tab pos="3339929" algn="l"/>
                <a:tab pos="4000295" algn="l"/>
                <a:tab pos="4125702" algn="l"/>
              </a:tabLst>
              <a:defRPr/>
            </a:pPr>
            <a:r>
              <a:rPr lang="en-US" sz="2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/>
                <a:cs typeface="ＭＳ Ｐゴシック"/>
                <a:sym typeface="Optima" charset="0"/>
              </a:rPr>
              <a:t>  26 countries</a:t>
            </a:r>
          </a:p>
        </p:txBody>
      </p:sp>
      <p:grpSp>
        <p:nvGrpSpPr>
          <p:cNvPr id="313352" name="Gruppieren 4"/>
          <p:cNvGrpSpPr>
            <a:grpSpLocks/>
          </p:cNvGrpSpPr>
          <p:nvPr/>
        </p:nvGrpSpPr>
        <p:grpSpPr bwMode="auto">
          <a:xfrm>
            <a:off x="6280151" y="1418357"/>
            <a:ext cx="2921000" cy="2312987"/>
            <a:chOff x="6250529" y="1119200"/>
            <a:chExt cx="2921000" cy="1973890"/>
          </a:xfrm>
        </p:grpSpPr>
        <p:sp>
          <p:nvSpPr>
            <p:cNvPr id="31" name="Abgerundetes Rechteck 30"/>
            <p:cNvSpPr/>
            <p:nvPr/>
          </p:nvSpPr>
          <p:spPr bwMode="auto">
            <a:xfrm>
              <a:off x="6250529" y="1119200"/>
              <a:ext cx="2921000" cy="197389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123825">
              <a:solidFill>
                <a:srgbClr val="FFC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 bwMode="auto">
            <a:xfrm>
              <a:off x="6931566" y="1340768"/>
              <a:ext cx="1391728" cy="499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sym typeface="Helvetica Neue" charset="0"/>
                </a:rPr>
                <a:t>FLAIR</a:t>
              </a:r>
              <a:endParaRPr lang="de-DE" sz="3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Rectangle 10"/>
            <p:cNvSpPr>
              <a:spLocks/>
            </p:cNvSpPr>
            <p:nvPr/>
          </p:nvSpPr>
          <p:spPr bwMode="auto">
            <a:xfrm>
              <a:off x="6369591" y="1779711"/>
              <a:ext cx="2667000" cy="1276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807" bIns="0"/>
            <a:lstStyle/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144 scientists</a:t>
              </a:r>
            </a:p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49 institutions</a:t>
              </a:r>
            </a:p>
            <a:p>
              <a:pPr marL="352407" indent="-352407" defTabSz="642905">
                <a:lnSpc>
                  <a:spcPct val="8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15 countries</a:t>
              </a:r>
            </a:p>
          </p:txBody>
        </p:sp>
      </p:grpSp>
      <p:grpSp>
        <p:nvGrpSpPr>
          <p:cNvPr id="313353" name="Gruppieren 5"/>
          <p:cNvGrpSpPr>
            <a:grpSpLocks/>
          </p:cNvGrpSpPr>
          <p:nvPr/>
        </p:nvGrpSpPr>
        <p:grpSpPr bwMode="auto">
          <a:xfrm>
            <a:off x="-28575" y="4365104"/>
            <a:ext cx="2942412" cy="2269250"/>
            <a:chOff x="107504" y="4532929"/>
            <a:chExt cx="2942412" cy="1903355"/>
          </a:xfrm>
        </p:grpSpPr>
        <p:sp>
          <p:nvSpPr>
            <p:cNvPr id="35" name="Abgerundetes Rechteck 267"/>
            <p:cNvSpPr/>
            <p:nvPr/>
          </p:nvSpPr>
          <p:spPr bwMode="auto">
            <a:xfrm>
              <a:off x="107504" y="4539058"/>
              <a:ext cx="2921000" cy="1897064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123825">
              <a:solidFill>
                <a:srgbClr val="FFC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Rectangle 10"/>
            <p:cNvSpPr>
              <a:spLocks/>
            </p:cNvSpPr>
            <p:nvPr/>
          </p:nvSpPr>
          <p:spPr bwMode="auto">
            <a:xfrm>
              <a:off x="347991" y="5159320"/>
              <a:ext cx="2701925" cy="12769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807" bIns="0"/>
            <a:lstStyle/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215 </a:t>
              </a: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scientists</a:t>
              </a:r>
            </a:p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43 institutions</a:t>
              </a:r>
            </a:p>
            <a:p>
              <a:pPr marL="352407" indent="-352407" defTabSz="642905">
                <a:lnSpc>
                  <a:spcPct val="8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sym typeface="Optima" charset="0"/>
                </a:rPr>
                <a:t>  14 countries</a:t>
              </a:r>
            </a:p>
          </p:txBody>
        </p:sp>
        <p:sp>
          <p:nvSpPr>
            <p:cNvPr id="37" name="Textfeld 258"/>
            <p:cNvSpPr txBox="1"/>
            <p:nvPr/>
          </p:nvSpPr>
          <p:spPr bwMode="auto">
            <a:xfrm>
              <a:off x="391718" y="4532929"/>
              <a:ext cx="2372145" cy="490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sym typeface="Helvetica Neue" charset="0"/>
                </a:rPr>
                <a:t>Plasma</a:t>
              </a:r>
              <a:endParaRPr lang="de-DE" sz="3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3355" name="Gruppieren 7"/>
          <p:cNvGrpSpPr>
            <a:grpSpLocks/>
          </p:cNvGrpSpPr>
          <p:nvPr/>
        </p:nvGrpSpPr>
        <p:grpSpPr bwMode="auto">
          <a:xfrm>
            <a:off x="3054350" y="1196975"/>
            <a:ext cx="3046413" cy="1911350"/>
            <a:chOff x="5980832" y="4539060"/>
            <a:chExt cx="3046703" cy="1911350"/>
          </a:xfrm>
        </p:grpSpPr>
        <p:sp>
          <p:nvSpPr>
            <p:cNvPr id="30" name="Abgerundetes Rechteck 267"/>
            <p:cNvSpPr/>
            <p:nvPr/>
          </p:nvSpPr>
          <p:spPr bwMode="auto">
            <a:xfrm>
              <a:off x="5980832" y="4539060"/>
              <a:ext cx="3046703" cy="1911350"/>
            </a:xfrm>
            <a:prstGeom prst="roundRect">
              <a:avLst/>
            </a:prstGeom>
            <a:solidFill>
              <a:schemeClr val="bg1">
                <a:alpha val="97000"/>
              </a:schemeClr>
            </a:solidFill>
            <a:ln w="123825">
              <a:solidFill>
                <a:schemeClr val="tx2">
                  <a:lumMod val="60000"/>
                  <a:lumOff val="4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Rectangle 10"/>
            <p:cNvSpPr>
              <a:spLocks/>
            </p:cNvSpPr>
            <p:nvPr/>
          </p:nvSpPr>
          <p:spPr bwMode="auto">
            <a:xfrm>
              <a:off x="6145948" y="5051823"/>
              <a:ext cx="2792679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807" bIns="0"/>
            <a:lstStyle/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ea typeface="ＭＳ Ｐゴシック"/>
                  <a:cs typeface="ＭＳ Ｐゴシック"/>
                  <a:sym typeface="Optima" charset="0"/>
                </a:rPr>
                <a:t>&gt; 600 scientists</a:t>
              </a:r>
            </a:p>
            <a:p>
              <a:pPr marL="352407" indent="-352407" defTabSz="642905">
                <a:lnSpc>
                  <a:spcPct val="9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ea typeface="ＭＳ Ｐゴシック"/>
                  <a:cs typeface="ＭＳ Ｐゴシック"/>
                  <a:sym typeface="Optima" charset="0"/>
                </a:rPr>
                <a:t>&gt; 90 institutions</a:t>
              </a:r>
            </a:p>
            <a:p>
              <a:pPr marL="352407" indent="-352407" defTabSz="642905">
                <a:lnSpc>
                  <a:spcPct val="80000"/>
                </a:lnSpc>
                <a:spcBef>
                  <a:spcPts val="988"/>
                </a:spcBef>
                <a:buSzPct val="108000"/>
                <a:buBlip>
                  <a:blip r:embed="rId4"/>
                </a:buBlip>
                <a:tabLst>
                  <a:tab pos="714338" algn="l"/>
                  <a:tab pos="1374705" algn="l"/>
                  <a:tab pos="2027134" algn="l"/>
                  <a:tab pos="2687501" algn="l"/>
                  <a:tab pos="3339929" algn="l"/>
                  <a:tab pos="4000295" algn="l"/>
                  <a:tab pos="4125702" algn="l"/>
                </a:tabLst>
                <a:defRPr/>
              </a:pPr>
              <a:r>
                <a:rPr lang="en-US" sz="2400" b="1">
                  <a:solidFill>
                    <a:srgbClr val="0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charset="0"/>
                  <a:ea typeface="ＭＳ Ｐゴシック"/>
                  <a:cs typeface="ＭＳ Ｐゴシック"/>
                  <a:sym typeface="Optima" charset="0"/>
                </a:rPr>
                <a:t>&gt; 30 countries</a:t>
              </a:r>
            </a:p>
          </p:txBody>
        </p:sp>
        <p:sp>
          <p:nvSpPr>
            <p:cNvPr id="38" name="Textfeld 258"/>
            <p:cNvSpPr txBox="1"/>
            <p:nvPr/>
          </p:nvSpPr>
          <p:spPr bwMode="auto">
            <a:xfrm>
              <a:off x="6776246" y="4553348"/>
              <a:ext cx="139423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" charset="0"/>
                  <a:ea typeface="ＭＳ Ｐゴシック"/>
                  <a:cs typeface="ＭＳ Ｐゴシック"/>
                  <a:sym typeface="Helvetica Neue" charset="0"/>
                </a:rPr>
                <a:t>APPA </a:t>
              </a:r>
              <a:endParaRPr lang="de-DE" sz="200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76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F384B85-3409-4A68-BF25-2F7CAB2C26FE" descr="D1DED30F-7770-4CF1-B9D2-ED18E2A63A89@gs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7384745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AE3F0253-3645-4A66-B2EF-31AF3F22461B" descr="8C27ECB2-AB8E-46EE-B099-480C02C776C3@gsi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9" y="1052736"/>
            <a:ext cx="7374503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877606" y="2809956"/>
            <a:ext cx="644402" cy="23419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PHELIX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6588224" y="3160679"/>
            <a:ext cx="2417986" cy="2415986"/>
          </a:xfrm>
          <a:prstGeom prst="rect">
            <a:avLst/>
          </a:prstGeom>
          <a:solidFill>
            <a:srgbClr val="FFFF00">
              <a:alpha val="50000"/>
            </a:srgbClr>
          </a:solidFill>
          <a:ln w="63500">
            <a:solidFill>
              <a:srgbClr val="FFC000"/>
            </a:solidFill>
          </a:ln>
          <a:effectLst/>
          <a:extLst/>
        </p:spPr>
        <p:txBody>
          <a:bodyPr wrap="none" rtlCol="0" anchor="ctr"/>
          <a:lstStyle/>
          <a:p>
            <a:pPr algn="ctr" defTabSz="914353"/>
            <a:endParaRPr lang="en-US" sz="1800"/>
          </a:p>
        </p:txBody>
      </p:sp>
      <p:sp>
        <p:nvSpPr>
          <p:cNvPr id="2" name="Textfeld 1"/>
          <p:cNvSpPr txBox="1"/>
          <p:nvPr/>
        </p:nvSpPr>
        <p:spPr>
          <a:xfrm>
            <a:off x="6084172" y="3343685"/>
            <a:ext cx="344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ESR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CRYRING</a:t>
            </a:r>
          </a:p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HITRAP</a:t>
            </a:r>
          </a:p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HESR</a:t>
            </a:r>
          </a:p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APPA-Cave</a:t>
            </a:r>
          </a:p>
          <a:p>
            <a:pPr algn="ctr"/>
            <a:r>
              <a:rPr lang="en-US" sz="2200" b="1" dirty="0">
                <a:latin typeface="Arial Narrow" panose="020B0606020202030204" pitchFamily="34" charset="0"/>
              </a:rPr>
              <a:t>SIS100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3901964" y="3779796"/>
            <a:ext cx="576064" cy="468204"/>
          </a:xfrm>
          <a:prstGeom prst="ellipse">
            <a:avLst/>
          </a:prstGeom>
          <a:noFill/>
          <a:ln w="63500">
            <a:solidFill>
              <a:srgbClr val="FFC000"/>
            </a:solidFill>
          </a:ln>
          <a:effectLst/>
          <a:extLst/>
        </p:spPr>
        <p:txBody>
          <a:bodyPr wrap="none" rtlCol="0" anchor="ctr"/>
          <a:lstStyle/>
          <a:p>
            <a:pPr algn="ctr" defTabSz="914353"/>
            <a:endParaRPr lang="en-US" sz="1800"/>
          </a:p>
        </p:txBody>
      </p:sp>
      <p:sp>
        <p:nvSpPr>
          <p:cNvPr id="8" name="Ellipse 7"/>
          <p:cNvSpPr/>
          <p:nvPr/>
        </p:nvSpPr>
        <p:spPr bwMode="auto">
          <a:xfrm>
            <a:off x="2068362" y="3662736"/>
            <a:ext cx="504056" cy="351162"/>
          </a:xfrm>
          <a:prstGeom prst="ellipse">
            <a:avLst/>
          </a:prstGeom>
          <a:noFill/>
          <a:ln w="63500">
            <a:solidFill>
              <a:srgbClr val="FFC000"/>
            </a:solidFill>
          </a:ln>
          <a:effectLst/>
          <a:extLst/>
        </p:spPr>
        <p:txBody>
          <a:bodyPr wrap="none" rtlCol="0" anchor="ctr"/>
          <a:lstStyle/>
          <a:p>
            <a:pPr algn="ctr" defTabSz="914353"/>
            <a:endParaRPr lang="en-US" sz="180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43677" y="2766023"/>
            <a:ext cx="180268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2" tIns="45652" rIns="91302" bIns="45652" anchor="ctr"/>
          <a:lstStyle>
            <a:lvl1pPr eaLnBrk="0" hangingPunct="0">
              <a:spcBef>
                <a:spcPts val="800"/>
              </a:spcBef>
              <a:defRPr sz="3400">
                <a:solidFill>
                  <a:srgbClr val="00599D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9900"/>
              </a:buClr>
              <a:buSzPct val="139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9900"/>
              </a:buClr>
              <a:buSzPct val="139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990000"/>
                </a:solidFill>
                <a:latin typeface="Arial Italic" charset="0"/>
                <a:ea typeface="ヒラギノ角ゴ ProN W3" charset="0"/>
                <a:cs typeface="ヒラギノ角ゴ ProN W3" charset="0"/>
                <a:sym typeface="Arial Italic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o-RO" altLang="ro-RO" sz="1700">
              <a:solidFill>
                <a:srgbClr val="000000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6407957" y="1122109"/>
            <a:ext cx="180268" cy="152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2" tIns="45652" rIns="91302" bIns="45652" anchor="ctr"/>
          <a:lstStyle>
            <a:lvl1pPr eaLnBrk="0" hangingPunct="0">
              <a:spcBef>
                <a:spcPts val="800"/>
              </a:spcBef>
              <a:defRPr sz="3400">
                <a:solidFill>
                  <a:srgbClr val="00599D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FF9900"/>
              </a:buClr>
              <a:buSzPct val="139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F9900"/>
              </a:buClr>
              <a:buSzPct val="139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990000"/>
                </a:solidFill>
                <a:latin typeface="Arial Italic" charset="0"/>
                <a:ea typeface="ヒラギノ角ゴ ProN W3" charset="0"/>
                <a:cs typeface="ヒラギノ角ゴ ProN W3" charset="0"/>
                <a:sym typeface="Arial Italic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9900"/>
              </a:buClr>
              <a:buSzPct val="139000"/>
              <a:buFont typeface="Wingdings" pitchFamily="2" charset="2"/>
              <a:defRPr sz="2200">
                <a:solidFill>
                  <a:srgbClr val="0066CC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o-RO" altLang="ro-RO" sz="170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 rot="2083441">
            <a:off x="2690163" y="2581605"/>
            <a:ext cx="1279274" cy="2286835"/>
          </a:xfrm>
          <a:prstGeom prst="ellipse">
            <a:avLst/>
          </a:prstGeom>
          <a:noFill/>
          <a:ln w="63500">
            <a:solidFill>
              <a:srgbClr val="FFC000"/>
            </a:solidFill>
          </a:ln>
          <a:effectLst/>
          <a:extLst/>
        </p:spPr>
        <p:txBody>
          <a:bodyPr wrap="none" rtlCol="0" anchor="ctr"/>
          <a:lstStyle/>
          <a:p>
            <a:pPr algn="ctr" defTabSz="914353"/>
            <a:endParaRPr lang="en-US" sz="1800"/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41339" y="172593"/>
            <a:ext cx="7487618" cy="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19" b="1" dirty="0">
                <a:latin typeface="Arial Narrow" panose="020B0606020202030204" pitchFamily="34" charset="0"/>
              </a:rPr>
              <a:t>SPARC Experimental </a:t>
            </a:r>
            <a:r>
              <a:rPr lang="en-US" sz="4219" b="1" dirty="0" err="1">
                <a:latin typeface="Arial Narrow" panose="020B0606020202030204" pitchFamily="34" charset="0"/>
              </a:rPr>
              <a:t>Faciliities</a:t>
            </a:r>
            <a:r>
              <a:rPr lang="en-US" sz="4219" b="1" dirty="0">
                <a:latin typeface="Arial Narrow" panose="020B0606020202030204" pitchFamily="34" charset="0"/>
              </a:rPr>
              <a:t>@</a:t>
            </a:r>
            <a:endParaRPr lang="en-US" sz="4000" b="1" dirty="0"/>
          </a:p>
        </p:txBody>
      </p:sp>
      <p:pic>
        <p:nvPicPr>
          <p:cNvPr id="16" name="Picture 13" descr="FAIR_Logo_rgb_fre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7220" y="1"/>
            <a:ext cx="1535510" cy="12785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6813" y="5933998"/>
            <a:ext cx="2379106" cy="7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3025"/>
            <a:ext cx="7772400" cy="692150"/>
          </a:xfrm>
        </p:spPr>
        <p:txBody>
          <a:bodyPr/>
          <a:lstStyle/>
          <a:p>
            <a:r>
              <a:rPr lang="en-US"/>
              <a:t>SPARC Collaboration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2988" y="2349500"/>
            <a:ext cx="72009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 Over 400  members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 135 institutions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 26 countries:</a:t>
            </a:r>
          </a:p>
          <a:p>
            <a:r>
              <a:rPr lang="en-US" sz="2000">
                <a:solidFill>
                  <a:schemeClr val="tx1"/>
                </a:solidFill>
              </a:rPr>
              <a:t>Austria, Brazil, Canada, China, Egypt, France, Germany, Greece, Hungary, India, Italy, Japan, Jordan, Netherlands, Pakistan, Poland, Portugal, Romania, Russia, Serbia, Spain, UK, Ukraine, Sweden, Switzerland, USA</a:t>
            </a:r>
          </a:p>
        </p:txBody>
      </p:sp>
      <p:pic>
        <p:nvPicPr>
          <p:cNvPr id="11" name="Picture 4" descr="C:\Users\Thomas Stoehlker\Pictures\Logos\sparc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89025"/>
            <a:ext cx="3571875" cy="1014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TDRs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/>
              <a:t>Approved : 6</a:t>
            </a:r>
          </a:p>
          <a:p>
            <a:pPr>
              <a:buFontTx/>
              <a:buNone/>
            </a:pPr>
            <a:r>
              <a:rPr lang="en-US" sz="2000"/>
              <a:t>Under evaluation  : none</a:t>
            </a:r>
          </a:p>
          <a:p>
            <a:pPr>
              <a:buFontTx/>
              <a:buNone/>
            </a:pPr>
            <a:r>
              <a:rPr lang="en-US" sz="2000"/>
              <a:t>To be submitted:   maybe 4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r>
              <a:rPr lang="en-US" sz="1800"/>
              <a:t>APPA cave 	              1 TDR  to be  submitted  	 20167/2017</a:t>
            </a:r>
          </a:p>
          <a:p>
            <a:r>
              <a:rPr lang="en-US" sz="1800"/>
              <a:t>CRYRING Installation 	1 TDR Approved 2012 	</a:t>
            </a:r>
          </a:p>
          <a:p>
            <a:r>
              <a:rPr lang="en-US" sz="1800"/>
              <a:t>SPARC at HESR 	3 TDRs Approved 2016 	</a:t>
            </a:r>
          </a:p>
          <a:p>
            <a:r>
              <a:rPr lang="en-US" sz="1800"/>
              <a:t>SPARC at CRYRING 	1 TDR Approved 2016 </a:t>
            </a:r>
          </a:p>
          <a:p>
            <a:pPr>
              <a:buFontTx/>
              <a:buNone/>
            </a:pPr>
            <a:r>
              <a:rPr lang="en-US" sz="1800"/>
              <a:t>                                            at least 2  more TDRs to be  submitted </a:t>
            </a:r>
          </a:p>
          <a:p>
            <a:r>
              <a:rPr lang="en-US" sz="1800"/>
              <a:t>CRYRING Installation 	1 TDR Approved 2012 </a:t>
            </a:r>
            <a:r>
              <a:rPr lang="en-US"/>
              <a:t>	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SPARC Funding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713788" cy="45259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FAIR Council in-kind assignments 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/>
          </a:p>
          <a:p>
            <a:pPr>
              <a:lnSpc>
                <a:spcPct val="90000"/>
              </a:lnSpc>
            </a:pPr>
            <a:r>
              <a:rPr lang="en-US" sz="2000" b="1"/>
              <a:t>Romania:</a:t>
            </a:r>
            <a:r>
              <a:rPr lang="en-US" sz="2000"/>
              <a:t> 200 k€ for National Institute for Physics of Lasers and Plasma Radiation (INFLPR) </a:t>
            </a:r>
            <a:r>
              <a:rPr lang="en-US" sz="1800"/>
              <a:t>(PSP 1.3.1.1.2.1)</a:t>
            </a:r>
            <a:r>
              <a:rPr lang="en-US"/>
              <a:t> </a:t>
            </a:r>
            <a:r>
              <a:rPr lang="en-US" sz="1800"/>
              <a:t>and (PSP 1.3.1.3.11.1)</a:t>
            </a:r>
            <a:r>
              <a:rPr lang="en-US"/>
              <a:t> 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000" b="1"/>
              <a:t>Sweden:</a:t>
            </a:r>
            <a:r>
              <a:rPr lang="en-US" sz="2000"/>
              <a:t> 138.5 k€ for the Laser spectroscopy experiments (ion setup at HITRAP and CRYRING), Uppsala University (PSP 1.3.1.5.8.2.1) </a:t>
            </a:r>
          </a:p>
          <a:p>
            <a:pPr>
              <a:lnSpc>
                <a:spcPct val="90000"/>
              </a:lnSpc>
            </a:pPr>
            <a:r>
              <a:rPr lang="en-US" sz="2000" b="1"/>
              <a:t>Germany: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550 k€ for CRYRING installation, GSI (PSP 1.3.4.2.11.1)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460 k€ for HESR Jet target, GSI (PSP 1.3.1.3.2)</a:t>
            </a:r>
          </a:p>
          <a:p>
            <a:pPr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CC"/>
                </a:solidFill>
              </a:rPr>
              <a:t>The corresponding In-Kind Contracts are planned to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CC"/>
                </a:solidFill>
              </a:rPr>
              <a:t> ready for signing during the fourth quarter of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SPARC Working Groups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7" y="1196752"/>
            <a:ext cx="7344816" cy="52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68400"/>
            <a:ext cx="8069263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itel 1"/>
          <p:cNvSpPr>
            <a:spLocks noGrp="1"/>
          </p:cNvSpPr>
          <p:nvPr>
            <p:ph type="title"/>
          </p:nvPr>
        </p:nvSpPr>
        <p:spPr>
          <a:xfrm>
            <a:off x="0" y="169863"/>
            <a:ext cx="9144000" cy="796925"/>
          </a:xfrm>
        </p:spPr>
        <p:txBody>
          <a:bodyPr/>
          <a:lstStyle/>
          <a:p>
            <a:r>
              <a:rPr lang="de-DE" altLang="de-DE" sz="2800" dirty="0" smtClean="0">
                <a:solidFill>
                  <a:schemeClr val="tx1"/>
                </a:solidFill>
              </a:rPr>
              <a:t>CRYRING / FAIR </a:t>
            </a:r>
            <a:endParaRPr lang="en-US" altLang="de-DE" sz="2800" dirty="0" smtClean="0">
              <a:solidFill>
                <a:schemeClr val="tx1"/>
              </a:solidFill>
            </a:endParaRPr>
          </a:p>
        </p:txBody>
      </p:sp>
      <p:pic>
        <p:nvPicPr>
          <p:cNvPr id="31748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7407"/>
            <a:ext cx="3182899" cy="468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feld 4"/>
          <p:cNvSpPr txBox="1">
            <a:spLocks noChangeArrowheads="1"/>
          </p:cNvSpPr>
          <p:nvPr/>
        </p:nvSpPr>
        <p:spPr bwMode="auto">
          <a:xfrm>
            <a:off x="5049069" y="5796460"/>
            <a:ext cx="108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de-DE" altLang="de-DE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print</a:t>
            </a:r>
            <a:endParaRPr lang="de-DE" alt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0400" y="966788"/>
            <a:ext cx="7731462" cy="5078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GB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goal: </a:t>
            </a:r>
          </a:p>
          <a:p>
            <a:pPr marL="800100" lvl="1" indent="-34290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GB" sz="1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en-GB" sz="1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nuclear physics of exotic systems al low energy </a:t>
            </a: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0" y="5288340"/>
            <a:ext cx="3332163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circumference: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decelerate ions down to 7‰ c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UHV: p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&lt; 10</a:t>
            </a:r>
            <a:r>
              <a:rPr lang="en-GB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-11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 mbar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gas and electron targets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e-cooler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several experiment stations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39952" y="6229053"/>
            <a:ext cx="429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CRYRING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SIS18 </a:t>
            </a:r>
            <a:r>
              <a:rPr lang="de-DE" dirty="0" err="1" smtClean="0">
                <a:solidFill>
                  <a:schemeClr val="bg1"/>
                </a:solidFill>
              </a:rPr>
              <a:t>target</a:t>
            </a:r>
            <a:r>
              <a:rPr lang="de-DE" dirty="0" smtClean="0">
                <a:solidFill>
                  <a:schemeClr val="bg1"/>
                </a:solidFill>
              </a:rPr>
              <a:t> hall @ GSI/FAIR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5" y="996770"/>
            <a:ext cx="8424936" cy="56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8301"/>
            <a:ext cx="91440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</a:rPr>
              <a:t>CRYRING: First </a:t>
            </a:r>
            <a:r>
              <a:rPr lang="de-DE" sz="2800" dirty="0" err="1" smtClean="0">
                <a:solidFill>
                  <a:schemeClr val="tx1"/>
                </a:solidFill>
              </a:rPr>
              <a:t>transfer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of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ions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from</a:t>
            </a:r>
            <a:r>
              <a:rPr lang="de-DE" sz="2800" dirty="0" smtClean="0">
                <a:solidFill>
                  <a:schemeClr val="tx1"/>
                </a:solidFill>
              </a:rPr>
              <a:t> ESR </a:t>
            </a:r>
            <a:r>
              <a:rPr lang="de-DE" sz="2800" dirty="0" err="1" smtClean="0">
                <a:solidFill>
                  <a:schemeClr val="tx1"/>
                </a:solidFill>
              </a:rPr>
              <a:t>to</a:t>
            </a:r>
            <a:r>
              <a:rPr lang="de-DE" sz="2800" dirty="0" smtClean="0">
                <a:solidFill>
                  <a:schemeClr val="tx1"/>
                </a:solidFill>
              </a:rPr>
              <a:t> CYRING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73862" y="4272804"/>
            <a:ext cx="1466555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CRYRING </a:t>
            </a:r>
            <a:r>
              <a:rPr lang="de-DE" sz="1400" dirty="0" err="1" smtClean="0">
                <a:solidFill>
                  <a:prstClr val="black"/>
                </a:solidFill>
              </a:rPr>
              <a:t>team</a:t>
            </a:r>
            <a:endParaRPr lang="de-DE" sz="1400" dirty="0" smtClean="0">
              <a:solidFill>
                <a:prstClr val="black"/>
              </a:solidFill>
            </a:endParaRPr>
          </a:p>
          <a:p>
            <a:r>
              <a:rPr lang="de-DE" sz="1400" dirty="0" err="1" smtClean="0">
                <a:solidFill>
                  <a:prstClr val="black"/>
                </a:solidFill>
              </a:rPr>
              <a:t>supported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by</a:t>
            </a:r>
            <a:r>
              <a:rPr lang="de-DE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FAIR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GSI 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HI-Jena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KVI Groningen</a:t>
            </a:r>
          </a:p>
          <a:p>
            <a:r>
              <a:rPr lang="de-DE" sz="1400" dirty="0" err="1" smtClean="0">
                <a:solidFill>
                  <a:prstClr val="black"/>
                </a:solidFill>
              </a:rPr>
              <a:t>Univ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Cracow</a:t>
            </a:r>
            <a:endParaRPr lang="de-DE" sz="1400" dirty="0" smtClean="0">
              <a:solidFill>
                <a:prstClr val="black"/>
              </a:solidFill>
            </a:endParaRPr>
          </a:p>
          <a:p>
            <a:r>
              <a:rPr lang="de-DE" sz="1400" dirty="0" smtClean="0">
                <a:solidFill>
                  <a:prstClr val="black"/>
                </a:solidFill>
              </a:rPr>
              <a:t>Univ</a:t>
            </a:r>
            <a:r>
              <a:rPr lang="de-DE" sz="1400" dirty="0">
                <a:solidFill>
                  <a:prstClr val="black"/>
                </a:solidFill>
              </a:rPr>
              <a:t>. </a:t>
            </a:r>
            <a:r>
              <a:rPr lang="de-DE" sz="1400" dirty="0" smtClean="0">
                <a:solidFill>
                  <a:prstClr val="black"/>
                </a:solidFill>
              </a:rPr>
              <a:t>Stockholm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0854" y="35520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/>
          </p:nvPr>
        </p:nvGraphicFramePr>
        <p:xfrm>
          <a:off x="390854" y="4009285"/>
          <a:ext cx="2416175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050794" imgH="4355556" progId="CorelPHOTOPAINT.Image.16">
                  <p:embed/>
                </p:oleObj>
              </mc:Choice>
              <mc:Fallback>
                <p:oleObj r:id="rId4" imgW="4050794" imgH="4355556" progId="CorelPHOTOPAINT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54" y="4009285"/>
                        <a:ext cx="2416175" cy="260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41143" y="402408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S</a:t>
            </a:r>
            <a:r>
              <a:rPr lang="en-US" sz="1600" dirty="0" smtClean="0">
                <a:solidFill>
                  <a:prstClr val="white"/>
                </a:solidFill>
              </a:rPr>
              <a:t>cintillating </a:t>
            </a:r>
            <a:r>
              <a:rPr lang="en-US" sz="1600" dirty="0">
                <a:solidFill>
                  <a:prstClr val="white"/>
                </a:solidFill>
              </a:rPr>
              <a:t>screen in the first section of </a:t>
            </a:r>
            <a:r>
              <a:rPr lang="en-US" sz="1600" dirty="0" smtClean="0">
                <a:solidFill>
                  <a:prstClr val="white"/>
                </a:solidFill>
              </a:rPr>
              <a:t>CRYRING: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C</a:t>
            </a:r>
            <a:r>
              <a:rPr lang="en-US" sz="1600" baseline="30000" dirty="0" smtClean="0">
                <a:solidFill>
                  <a:prstClr val="white"/>
                </a:solidFill>
              </a:rPr>
              <a:t>6+ </a:t>
            </a:r>
            <a:r>
              <a:rPr lang="en-US" sz="1600" dirty="0" smtClean="0">
                <a:solidFill>
                  <a:prstClr val="white"/>
                </a:solidFill>
              </a:rPr>
              <a:t>@</a:t>
            </a:r>
            <a:r>
              <a:rPr lang="en-US" sz="1600" baseline="30000" dirty="0" smtClean="0">
                <a:solidFill>
                  <a:prstClr val="white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6 MeV/u</a:t>
            </a:r>
            <a:endParaRPr lang="de-DE" sz="1600" dirty="0">
              <a:solidFill>
                <a:prstClr val="white"/>
              </a:solidFill>
            </a:endParaRPr>
          </a:p>
        </p:txBody>
      </p:sp>
      <p:grpSp>
        <p:nvGrpSpPr>
          <p:cNvPr id="1025" name="Gruppieren 1024"/>
          <p:cNvGrpSpPr/>
          <p:nvPr/>
        </p:nvGrpSpPr>
        <p:grpSpPr>
          <a:xfrm>
            <a:off x="539552" y="1014826"/>
            <a:ext cx="8047281" cy="685982"/>
            <a:chOff x="539552" y="1014826"/>
            <a:chExt cx="8047281" cy="685982"/>
          </a:xfrm>
        </p:grpSpPr>
        <p:sp>
          <p:nvSpPr>
            <p:cNvPr id="1024" name="Rechteck 1023"/>
            <p:cNvSpPr/>
            <p:nvPr/>
          </p:nvSpPr>
          <p:spPr>
            <a:xfrm>
              <a:off x="539552" y="1014826"/>
              <a:ext cx="8047281" cy="68598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54055"/>
              <a:ext cx="1787030" cy="574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FAIR_Logo_rgb_fre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235" y="1056759"/>
              <a:ext cx="680152" cy="56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979" y="1037627"/>
              <a:ext cx="1445006" cy="6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Grafik 2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28" y="1037627"/>
              <a:ext cx="800658" cy="6391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29" name="Picture 18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908" y="1037627"/>
              <a:ext cx="668337" cy="63918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41" y="1049350"/>
              <a:ext cx="1139319" cy="615735"/>
            </a:xfrm>
            <a:prstGeom prst="rect">
              <a:avLst/>
            </a:prstGeom>
          </p:spPr>
        </p:pic>
        <p:pic>
          <p:nvPicPr>
            <p:cNvPr id="31" name="Bild 8" descr="GSI_Logo_rgb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634" y="1062692"/>
              <a:ext cx="1325850" cy="44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3" name="Textfeld 2"/>
          <p:cNvSpPr txBox="1"/>
          <p:nvPr/>
        </p:nvSpPr>
        <p:spPr>
          <a:xfrm>
            <a:off x="3025704" y="6334199"/>
            <a:ext cx="37294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A. Bräuning-</a:t>
            </a:r>
            <a:r>
              <a:rPr lang="de-DE" sz="1200" dirty="0" err="1" smtClean="0">
                <a:solidFill>
                  <a:prstClr val="black"/>
                </a:solidFill>
              </a:rPr>
              <a:t>Deminan,F</a:t>
            </a:r>
            <a:r>
              <a:rPr lang="de-DE" sz="1200" dirty="0" smtClean="0">
                <a:solidFill>
                  <a:prstClr val="black"/>
                </a:solidFill>
              </a:rPr>
              <a:t>. Herfurth, M. Lestinsky et al.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_RCE">
  <a:themeElements>
    <a:clrScheme name="master _R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_R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F05D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F05D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_R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_R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_R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_R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_R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_R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_R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PAC_Buc_2015</Template>
  <TotalTime>7</TotalTime>
  <Words>887</Words>
  <Application>Microsoft Office PowerPoint</Application>
  <PresentationFormat>On-screen Show (4:3)</PresentationFormat>
  <Paragraphs>187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Calibri-Bold</vt:lpstr>
      <vt:lpstr>Cambria Math</vt:lpstr>
      <vt:lpstr>Helvetica Neue</vt:lpstr>
      <vt:lpstr>Optima</vt:lpstr>
      <vt:lpstr>Symbol</vt:lpstr>
      <vt:lpstr>Times New Roman</vt:lpstr>
      <vt:lpstr>Verdana</vt:lpstr>
      <vt:lpstr>ヒラギノ角ゴ ProN W3</vt:lpstr>
      <vt:lpstr>master _RCE</vt:lpstr>
      <vt:lpstr>CorelPHOTOPAINT.Image.16</vt:lpstr>
      <vt:lpstr>PowerPoint Presentation</vt:lpstr>
      <vt:lpstr>PowerPoint Presentation</vt:lpstr>
      <vt:lpstr>PowerPoint Presentation</vt:lpstr>
      <vt:lpstr>SPARC Collaboration</vt:lpstr>
      <vt:lpstr>Status TDRs</vt:lpstr>
      <vt:lpstr>SPARC Funding</vt:lpstr>
      <vt:lpstr>SPARC Working Groups</vt:lpstr>
      <vt:lpstr>CRYRING / FAIR </vt:lpstr>
      <vt:lpstr>CRYRING: First transfer of ions from ESR to CYRING</vt:lpstr>
      <vt:lpstr>PowerPoint Presentation</vt:lpstr>
    </vt:vector>
  </TitlesOfParts>
  <Company>GSI -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Angela Braeuning-Demian</dc:creator>
  <cp:lastModifiedBy>Admin1</cp:lastModifiedBy>
  <cp:revision>12</cp:revision>
  <dcterms:created xsi:type="dcterms:W3CDTF">2016-09-17T04:14:30Z</dcterms:created>
  <dcterms:modified xsi:type="dcterms:W3CDTF">2016-09-17T07:00:42Z</dcterms:modified>
</cp:coreProperties>
</file>