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94" r:id="rId6"/>
    <p:sldId id="580" r:id="rId7"/>
    <p:sldId id="579" r:id="rId8"/>
    <p:sldId id="542" r:id="rId9"/>
    <p:sldId id="544" r:id="rId10"/>
    <p:sldId id="599" r:id="rId11"/>
    <p:sldId id="581" r:id="rId12"/>
    <p:sldId id="593" r:id="rId13"/>
    <p:sldId id="601" r:id="rId14"/>
    <p:sldId id="598" r:id="rId15"/>
    <p:sldId id="583" r:id="rId16"/>
    <p:sldId id="602" r:id="rId17"/>
    <p:sldId id="571" r:id="rId18"/>
    <p:sldId id="562" r:id="rId19"/>
    <p:sldId id="578" r:id="rId20"/>
    <p:sldId id="594" r:id="rId21"/>
    <p:sldId id="591" r:id="rId22"/>
    <p:sldId id="577" r:id="rId23"/>
  </p:sldIdLst>
  <p:sldSz cx="9144000" cy="6858000" type="screen4x3"/>
  <p:notesSz cx="4279900" cy="5486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D300"/>
    <a:srgbClr val="08080C"/>
    <a:srgbClr val="B0EAFD"/>
    <a:srgbClr val="00FFFF"/>
    <a:srgbClr val="67FFAC"/>
    <a:srgbClr val="FF6699"/>
    <a:srgbClr val="FFFF99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6945" autoAdjust="0"/>
  </p:normalViewPr>
  <p:slideViewPr>
    <p:cSldViewPr snapToGrid="0" snapToObjects="1">
      <p:cViewPr varScale="1">
        <p:scale>
          <a:sx n="107" d="100"/>
          <a:sy n="107" d="100"/>
        </p:scale>
        <p:origin x="-1144" y="-96"/>
      </p:cViewPr>
      <p:guideLst>
        <p:guide orient="horz" pos="3974"/>
        <p:guide pos="151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854200" cy="274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424113" y="0"/>
            <a:ext cx="1854200" cy="274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0A40C6D-B321-8F49-B338-69E38DC3AF9D}" type="datetimeFigureOut">
              <a:rPr lang="en-US"/>
              <a:pPr>
                <a:defRPr/>
              </a:pPr>
              <a:t>16/09/16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5211763"/>
            <a:ext cx="18542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424113" y="5211763"/>
            <a:ext cx="18542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54DFD05-8293-8946-9D95-EFEF9AE7C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23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4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5806" tIns="27903" rIns="55806" bIns="27903" numCol="1" anchor="t" anchorCtr="0" compatLnSpc="1">
            <a:prstTxWarp prst="textNoShape">
              <a:avLst/>
            </a:prstTxWarp>
          </a:bodyPr>
          <a:lstStyle>
            <a:lvl1pPr algn="l" defTabSz="558800">
              <a:spcBef>
                <a:spcPct val="2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25700" y="0"/>
            <a:ext cx="1854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5806" tIns="27903" rIns="55806" bIns="27903" numCol="1" anchor="t" anchorCtr="0" compatLnSpc="1">
            <a:prstTxWarp prst="textNoShape">
              <a:avLst/>
            </a:prstTxWarp>
          </a:bodyPr>
          <a:lstStyle>
            <a:lvl1pPr algn="r" defTabSz="558800">
              <a:spcBef>
                <a:spcPct val="2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411163"/>
            <a:ext cx="27432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9913" y="2606675"/>
            <a:ext cx="3140075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5806" tIns="27903" rIns="55806" bIns="27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5211763"/>
            <a:ext cx="1854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5806" tIns="27903" rIns="55806" bIns="27903" numCol="1" anchor="b" anchorCtr="0" compatLnSpc="1">
            <a:prstTxWarp prst="textNoShape">
              <a:avLst/>
            </a:prstTxWarp>
          </a:bodyPr>
          <a:lstStyle>
            <a:lvl1pPr algn="l" defTabSz="558800">
              <a:spcBef>
                <a:spcPct val="2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25700" y="5211763"/>
            <a:ext cx="1854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5806" tIns="27903" rIns="55806" bIns="27903" numCol="1" anchor="b" anchorCtr="0" compatLnSpc="1">
            <a:prstTxWarp prst="textNoShape">
              <a:avLst/>
            </a:prstTxWarp>
          </a:bodyPr>
          <a:lstStyle>
            <a:lvl1pPr algn="r" defTabSz="558800">
              <a:spcBef>
                <a:spcPct val="2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fld id="{879C1E2C-468D-064C-9747-D6B2FDFAFC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313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AB0F75-5E6E-AE40-9679-2400A81CA499}" type="slidenum">
              <a:rPr lang="de-DE"/>
              <a:pPr>
                <a:defRPr/>
              </a:pPr>
              <a:t>1</a:t>
            </a:fld>
            <a:endParaRPr lang="de-DE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8610600" y="655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0" y="655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49413" y="2424113"/>
            <a:ext cx="5551487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76200"/>
            <a:ext cx="8396288" cy="1066800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176463" y="6583363"/>
            <a:ext cx="5305425" cy="2746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  <p:pic>
        <p:nvPicPr>
          <p:cNvPr id="11" name="Picture 16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2381" y="6407998"/>
            <a:ext cx="613833" cy="19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7"/>
          <p:cNvSpPr>
            <a:spLocks noChangeShapeType="1"/>
          </p:cNvSpPr>
          <p:nvPr userDrawn="1"/>
        </p:nvSpPr>
        <p:spPr bwMode="auto">
          <a:xfrm flipH="1">
            <a:off x="1130299" y="6553200"/>
            <a:ext cx="66953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49" y="6336695"/>
            <a:ext cx="479576" cy="3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40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33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74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06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6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32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21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53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24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3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pic>
        <p:nvPicPr>
          <p:cNvPr id="16387" name="Picture 1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7663" y="6583363"/>
            <a:ext cx="5864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  <p:pic>
        <p:nvPicPr>
          <p:cNvPr id="16389" name="Picture 16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2381" y="6407998"/>
            <a:ext cx="613833" cy="19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Line 17"/>
          <p:cNvSpPr>
            <a:spLocks noChangeShapeType="1"/>
          </p:cNvSpPr>
          <p:nvPr userDrawn="1"/>
        </p:nvSpPr>
        <p:spPr bwMode="auto">
          <a:xfrm flipH="1">
            <a:off x="1130299" y="6553200"/>
            <a:ext cx="66953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8610600" y="655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55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49" y="6336695"/>
            <a:ext cx="479576" cy="3996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63" Type="http://schemas.openxmlformats.org/officeDocument/2006/relationships/tags" Target="../tags/tag63.xml"/><Relationship Id="rId64" Type="http://schemas.openxmlformats.org/officeDocument/2006/relationships/tags" Target="../tags/tag64.xml"/><Relationship Id="rId65" Type="http://schemas.openxmlformats.org/officeDocument/2006/relationships/tags" Target="../tags/tag65.xml"/><Relationship Id="rId66" Type="http://schemas.openxmlformats.org/officeDocument/2006/relationships/tags" Target="../tags/tag66.xml"/><Relationship Id="rId67" Type="http://schemas.openxmlformats.org/officeDocument/2006/relationships/tags" Target="../tags/tag67.xml"/><Relationship Id="rId68" Type="http://schemas.openxmlformats.org/officeDocument/2006/relationships/tags" Target="../tags/tag68.xml"/><Relationship Id="rId69" Type="http://schemas.openxmlformats.org/officeDocument/2006/relationships/tags" Target="../tags/tag69.xml"/><Relationship Id="rId50" Type="http://schemas.openxmlformats.org/officeDocument/2006/relationships/tags" Target="../tags/tag50.xml"/><Relationship Id="rId51" Type="http://schemas.openxmlformats.org/officeDocument/2006/relationships/tags" Target="../tags/tag51.xml"/><Relationship Id="rId52" Type="http://schemas.openxmlformats.org/officeDocument/2006/relationships/tags" Target="../tags/tag52.xml"/><Relationship Id="rId53" Type="http://schemas.openxmlformats.org/officeDocument/2006/relationships/tags" Target="../tags/tag53.xml"/><Relationship Id="rId54" Type="http://schemas.openxmlformats.org/officeDocument/2006/relationships/tags" Target="../tags/tag54.xml"/><Relationship Id="rId55" Type="http://schemas.openxmlformats.org/officeDocument/2006/relationships/tags" Target="../tags/tag55.xml"/><Relationship Id="rId56" Type="http://schemas.openxmlformats.org/officeDocument/2006/relationships/tags" Target="../tags/tag56.xml"/><Relationship Id="rId57" Type="http://schemas.openxmlformats.org/officeDocument/2006/relationships/tags" Target="../tags/tag57.xml"/><Relationship Id="rId58" Type="http://schemas.openxmlformats.org/officeDocument/2006/relationships/tags" Target="../tags/tag58.xml"/><Relationship Id="rId59" Type="http://schemas.openxmlformats.org/officeDocument/2006/relationships/tags" Target="../tags/tag59.xml"/><Relationship Id="rId40" Type="http://schemas.openxmlformats.org/officeDocument/2006/relationships/tags" Target="../tags/tag40.xml"/><Relationship Id="rId41" Type="http://schemas.openxmlformats.org/officeDocument/2006/relationships/tags" Target="../tags/tag41.xml"/><Relationship Id="rId42" Type="http://schemas.openxmlformats.org/officeDocument/2006/relationships/tags" Target="../tags/tag42.xml"/><Relationship Id="rId43" Type="http://schemas.openxmlformats.org/officeDocument/2006/relationships/tags" Target="../tags/tag43.xml"/><Relationship Id="rId44" Type="http://schemas.openxmlformats.org/officeDocument/2006/relationships/tags" Target="../tags/tag44.xml"/><Relationship Id="rId45" Type="http://schemas.openxmlformats.org/officeDocument/2006/relationships/tags" Target="../tags/tag45.xml"/><Relationship Id="rId46" Type="http://schemas.openxmlformats.org/officeDocument/2006/relationships/tags" Target="../tags/tag46.xml"/><Relationship Id="rId47" Type="http://schemas.openxmlformats.org/officeDocument/2006/relationships/tags" Target="../tags/tag47.xml"/><Relationship Id="rId48" Type="http://schemas.openxmlformats.org/officeDocument/2006/relationships/tags" Target="../tags/tag48.xml"/><Relationship Id="rId49" Type="http://schemas.openxmlformats.org/officeDocument/2006/relationships/tags" Target="../tags/tag4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tags" Target="../tags/tag35.xml"/><Relationship Id="rId36" Type="http://schemas.openxmlformats.org/officeDocument/2006/relationships/tags" Target="../tags/tag36.xml"/><Relationship Id="rId37" Type="http://schemas.openxmlformats.org/officeDocument/2006/relationships/tags" Target="../tags/tag37.xml"/><Relationship Id="rId38" Type="http://schemas.openxmlformats.org/officeDocument/2006/relationships/tags" Target="../tags/tag38.xml"/><Relationship Id="rId39" Type="http://schemas.openxmlformats.org/officeDocument/2006/relationships/tags" Target="../tags/tag39.xml"/><Relationship Id="rId70" Type="http://schemas.openxmlformats.org/officeDocument/2006/relationships/tags" Target="../tags/tag70.xml"/><Relationship Id="rId71" Type="http://schemas.openxmlformats.org/officeDocument/2006/relationships/tags" Target="../tags/tag71.xml"/><Relationship Id="rId72" Type="http://schemas.openxmlformats.org/officeDocument/2006/relationships/tags" Target="../tags/tag72.xml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73" Type="http://schemas.openxmlformats.org/officeDocument/2006/relationships/tags" Target="../tags/tag73.xml"/><Relationship Id="rId74" Type="http://schemas.openxmlformats.org/officeDocument/2006/relationships/tags" Target="../tags/tag74.xml"/><Relationship Id="rId75" Type="http://schemas.openxmlformats.org/officeDocument/2006/relationships/tags" Target="../tags/tag75.xml"/><Relationship Id="rId76" Type="http://schemas.openxmlformats.org/officeDocument/2006/relationships/slideLayout" Target="../slideLayouts/slideLayout7.xml"/><Relationship Id="rId60" Type="http://schemas.openxmlformats.org/officeDocument/2006/relationships/tags" Target="../tags/tag60.xml"/><Relationship Id="rId61" Type="http://schemas.openxmlformats.org/officeDocument/2006/relationships/tags" Target="../tags/tag61.xml"/><Relationship Id="rId62" Type="http://schemas.openxmlformats.org/officeDocument/2006/relationships/tags" Target="../tags/tag62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microsoft.com/office/2007/relationships/hdphoto" Target="../media/hdphoto1.wdp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ppa-rd.fair-center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-319913"/>
            <a:ext cx="9156700" cy="17668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CRYRING</a:t>
            </a:r>
            <a:r>
              <a:rPr lang="en-US" sz="4000" dirty="0"/>
              <a:t> </a:t>
            </a:r>
            <a:r>
              <a:rPr lang="en-US" sz="4000" dirty="0" smtClean="0"/>
              <a:t>@ ESR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smtClean="0"/>
              <a:t>Slow </a:t>
            </a:r>
            <a:r>
              <a:rPr lang="en-US" dirty="0"/>
              <a:t>highly charged ions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and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antiprotons</a:t>
            </a:r>
            <a:endParaRPr noProof="1">
              <a:solidFill>
                <a:schemeClr val="accent3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7077" name="Rectangle 37"/>
          <p:cNvSpPr>
            <a:spLocks noChangeArrowheads="1"/>
          </p:cNvSpPr>
          <p:nvPr/>
        </p:nvSpPr>
        <p:spPr bwMode="auto">
          <a:xfrm>
            <a:off x="94949" y="1270110"/>
            <a:ext cx="8878425" cy="89026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2"/>
          <a:lstStyle/>
          <a:p>
            <a:pPr marL="914400" lvl="1" indent="-457200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pPr>
            <a:r>
              <a:rPr lang="en-US" sz="2600" dirty="0" smtClean="0"/>
              <a:t>Overview, Motivation, Physics Program</a:t>
            </a:r>
            <a:endParaRPr lang="en-US" sz="2600" dirty="0" smtClean="0"/>
          </a:p>
          <a:p>
            <a:pPr marL="914400" lvl="1" indent="-457200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pPr>
            <a:r>
              <a:rPr lang="en-US" sz="2600" dirty="0" smtClean="0"/>
              <a:t>Status of Installation</a:t>
            </a:r>
          </a:p>
        </p:txBody>
      </p:sp>
      <p:sp>
        <p:nvSpPr>
          <p:cNvPr id="5" name="Shape 418"/>
          <p:cNvSpPr/>
          <p:nvPr/>
        </p:nvSpPr>
        <p:spPr>
          <a:xfrm>
            <a:off x="581746" y="2276320"/>
            <a:ext cx="8138249" cy="228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 lvl="0">
              <a:defRPr sz="1800"/>
            </a:pPr>
            <a:r>
              <a:rPr lang="de-DE" sz="2400" b="1" dirty="0" smtClean="0"/>
              <a:t>Project Team</a:t>
            </a:r>
            <a:br>
              <a:rPr lang="de-DE" sz="2400" b="1" dirty="0" smtClean="0"/>
            </a:br>
            <a:r>
              <a:rPr sz="2000" dirty="0" smtClean="0"/>
              <a:t>F</a:t>
            </a:r>
            <a:r>
              <a:rPr sz="2000" dirty="0"/>
              <a:t>. Herfurth, </a:t>
            </a:r>
            <a:r>
              <a:rPr lang="de-DE" sz="2000" b="1" u="sng" dirty="0" smtClean="0"/>
              <a:t>M. </a:t>
            </a:r>
            <a:r>
              <a:rPr lang="de-DE" sz="2000" b="1" u="sng" dirty="0" err="1" smtClean="0"/>
              <a:t>Lestinsky</a:t>
            </a:r>
            <a:r>
              <a:rPr sz="2000" dirty="0" smtClean="0"/>
              <a:t>, </a:t>
            </a:r>
            <a:r>
              <a:rPr lang="de-DE" sz="2000" dirty="0" smtClean="0"/>
              <a:t>Z. Andelkovic, N. Bauer, </a:t>
            </a:r>
            <a:r>
              <a:rPr sz="2000" dirty="0" smtClean="0"/>
              <a:t>A</a:t>
            </a:r>
            <a:r>
              <a:rPr sz="2000" dirty="0"/>
              <a:t>. Bräuning-Demian, R. Bär, H. Danared, C. Dimopoulou, O. </a:t>
            </a:r>
            <a:r>
              <a:rPr sz="2000" dirty="0" err="1" smtClean="0"/>
              <a:t>Dolinsk</a:t>
            </a:r>
            <a:r>
              <a:rPr lang="de-DE" sz="2000" dirty="0"/>
              <a:t>y</a:t>
            </a:r>
            <a:r>
              <a:rPr sz="2000" dirty="0" smtClean="0"/>
              <a:t>y</a:t>
            </a:r>
            <a:r>
              <a:rPr sz="2000" dirty="0"/>
              <a:t>, </a:t>
            </a:r>
            <a:r>
              <a:rPr sz="2000" dirty="0" smtClean="0"/>
              <a:t>W. Enders, M</a:t>
            </a:r>
            <a:r>
              <a:rPr sz="2000" dirty="0"/>
              <a:t>. Engström, S. Fedotova, B. Franzke, M. Frey, W. Geithner, O. Gorda, </a:t>
            </a:r>
            <a:r>
              <a:rPr lang="de-DE" sz="2000" dirty="0" smtClean="0"/>
              <a:t>R. </a:t>
            </a:r>
            <a:r>
              <a:rPr lang="de-DE" sz="2000" dirty="0"/>
              <a:t>H</a:t>
            </a:r>
            <a:r>
              <a:rPr lang="de-DE" sz="2000" dirty="0" smtClean="0"/>
              <a:t>ettinger, </a:t>
            </a:r>
            <a:r>
              <a:rPr sz="2000" dirty="0" smtClean="0"/>
              <a:t>L</a:t>
            </a:r>
            <a:r>
              <a:rPr sz="2000" dirty="0"/>
              <a:t>. Heyl, P. Hülsmann, A. Källberg, Th. Köhler, S. Litvinov, Y. Litvinov, J. Mohr, I. Pschorn, A. Reiter, </a:t>
            </a:r>
            <a:r>
              <a:rPr sz="2000" dirty="0" smtClean="0"/>
              <a:t>J</a:t>
            </a:r>
            <a:r>
              <a:rPr sz="2000" dirty="0"/>
              <a:t>. Roßbach, A. Simonsson, T. Sieber, J. Sjöholm, M. Steck, Th. Stöhlker, G. </a:t>
            </a:r>
            <a:r>
              <a:rPr sz="2000" dirty="0" err="1" smtClean="0"/>
              <a:t>Vorobjev</a:t>
            </a:r>
            <a:r>
              <a:rPr sz="2000" dirty="0" smtClean="0"/>
              <a:t>,</a:t>
            </a:r>
            <a:r>
              <a:rPr lang="de-DE" sz="2000" dirty="0" smtClean="0"/>
              <a:t> </a:t>
            </a:r>
            <a:r>
              <a:rPr sz="2000" dirty="0" smtClean="0"/>
              <a:t>...</a:t>
            </a:r>
            <a:endParaRPr sz="2000" dirty="0"/>
          </a:p>
        </p:txBody>
      </p:sp>
      <p:sp>
        <p:nvSpPr>
          <p:cNvPr id="6" name="Shape 420"/>
          <p:cNvSpPr/>
          <p:nvPr/>
        </p:nvSpPr>
        <p:spPr>
          <a:xfrm>
            <a:off x="462912" y="4633901"/>
            <a:ext cx="8274304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1800" b="1" dirty="0" smtClean="0"/>
              <a:t>GSI</a:t>
            </a:r>
            <a:r>
              <a:rPr lang="en-US" sz="1800" b="1" dirty="0" smtClean="0"/>
              <a:t>/FAIR</a:t>
            </a:r>
            <a:r>
              <a:rPr sz="1800" b="1" dirty="0" smtClean="0"/>
              <a:t> </a:t>
            </a:r>
            <a:r>
              <a:rPr lang="de-DE" sz="1800" b="1" dirty="0" smtClean="0"/>
              <a:t>	</a:t>
            </a:r>
            <a:r>
              <a:rPr sz="1800" b="1" dirty="0" smtClean="0"/>
              <a:t>+ </a:t>
            </a:r>
            <a:r>
              <a:rPr sz="1800" b="1" dirty="0"/>
              <a:t>Stockholm University</a:t>
            </a:r>
            <a:r>
              <a:rPr sz="1800" b="1" dirty="0" smtClean="0"/>
              <a:t>,</a:t>
            </a:r>
            <a:r>
              <a:rPr lang="de-DE" sz="1800" b="1" dirty="0" smtClean="0"/>
              <a:t>		</a:t>
            </a:r>
            <a:r>
              <a:rPr sz="1800" b="1" dirty="0" smtClean="0"/>
              <a:t>+ </a:t>
            </a:r>
            <a:r>
              <a:rPr sz="1800" b="1" dirty="0"/>
              <a:t>KVI </a:t>
            </a:r>
            <a:r>
              <a:rPr sz="1800" b="1" dirty="0" smtClean="0"/>
              <a:t>Groningen</a:t>
            </a:r>
            <a:r>
              <a:rPr lang="de-DE" sz="1800" b="1" dirty="0" smtClean="0"/>
              <a:t>	</a:t>
            </a:r>
            <a:endParaRPr lang="de-DE" sz="1800" b="1" dirty="0"/>
          </a:p>
          <a:p>
            <a:pPr lvl="0" algn="l">
              <a:defRPr sz="1800"/>
            </a:pPr>
            <a:r>
              <a:rPr lang="de-DE" sz="1800" b="1" dirty="0" smtClean="0"/>
              <a:t>SPARC		</a:t>
            </a:r>
            <a:r>
              <a:rPr sz="1800" b="1" dirty="0" smtClean="0"/>
              <a:t>+ </a:t>
            </a:r>
            <a:r>
              <a:rPr sz="1800" b="1" dirty="0"/>
              <a:t>HI Jena, </a:t>
            </a:r>
            <a:r>
              <a:rPr lang="de-DE" sz="1800" b="1" dirty="0" smtClean="0"/>
              <a:t>			</a:t>
            </a:r>
            <a:r>
              <a:rPr sz="1800" b="1" dirty="0" smtClean="0"/>
              <a:t>+ </a:t>
            </a:r>
            <a:r>
              <a:rPr sz="1800" b="1" dirty="0"/>
              <a:t>Krakow University</a:t>
            </a:r>
          </a:p>
        </p:txBody>
      </p:sp>
      <p:pic>
        <p:nvPicPr>
          <p:cNvPr id="8" name="image3.png" descr="\\WinFileSvI\APST$Root\lestinsk\Eigene Dateien\My Pictures\CRYRING\Logo\CRYRING@ESR_Logo-10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7527" y="5311343"/>
            <a:ext cx="2614498" cy="1457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910"/>
            <a:ext cx="7772400" cy="1143000"/>
          </a:xfrm>
        </p:spPr>
        <p:txBody>
          <a:bodyPr/>
          <a:lstStyle/>
          <a:p>
            <a:r>
              <a:rPr lang="en-US" dirty="0" smtClean="0"/>
              <a:t>Detector </a:t>
            </a:r>
            <a:br>
              <a:rPr lang="en-US" dirty="0" smtClean="0"/>
            </a:br>
            <a:r>
              <a:rPr lang="en-US" dirty="0" smtClean="0"/>
              <a:t>Workshop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154340" y="152400"/>
            <a:ext cx="4989660" cy="6437542"/>
            <a:chOff x="4141700" y="344235"/>
            <a:chExt cx="4164100" cy="53724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1700" y="344235"/>
              <a:ext cx="4000807" cy="497415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45944"/>
            <a:stretch/>
          </p:blipFill>
          <p:spPr>
            <a:xfrm>
              <a:off x="4141700" y="5329716"/>
              <a:ext cx="4164100" cy="38694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691210" y="147101"/>
            <a:ext cx="1516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May / 2016</a:t>
            </a:r>
            <a:endParaRPr lang="en-US" sz="20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3" y="1236052"/>
            <a:ext cx="4095215" cy="30714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3" y="3786438"/>
            <a:ext cx="4095414" cy="307156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 bwMode="auto">
          <a:xfrm>
            <a:off x="652825" y="1236052"/>
            <a:ext cx="1757000" cy="2550386"/>
          </a:xfrm>
          <a:prstGeom prst="round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75000"/>
              </a:srgbClr>
            </a:glow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078225" y="3575899"/>
            <a:ext cx="1757000" cy="2550386"/>
          </a:xfrm>
          <a:prstGeom prst="round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75000"/>
              </a:srgbClr>
            </a:glow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87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Q:\Eigene Dateien\temp\cryring with laser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762" y="1014362"/>
            <a:ext cx="5046529" cy="546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985" y="152400"/>
            <a:ext cx="8757138" cy="1143000"/>
          </a:xfrm>
        </p:spPr>
        <p:txBody>
          <a:bodyPr/>
          <a:lstStyle/>
          <a:p>
            <a:r>
              <a:rPr lang="de-DE" dirty="0" smtClean="0"/>
              <a:t>Laser Experiments</a:t>
            </a:r>
            <a:endParaRPr lang="en-US" dirty="0"/>
          </a:p>
        </p:txBody>
      </p:sp>
      <p:sp>
        <p:nvSpPr>
          <p:cNvPr id="10" name="TextBox 8"/>
          <p:cNvSpPr txBox="1"/>
          <p:nvPr/>
        </p:nvSpPr>
        <p:spPr>
          <a:xfrm>
            <a:off x="4686300" y="2619375"/>
            <a:ext cx="1119217" cy="3385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600" dirty="0" smtClean="0"/>
              <a:t>x-ray cell?</a:t>
            </a:r>
            <a:endParaRPr lang="en-GB" sz="1600" dirty="0"/>
          </a:p>
        </p:txBody>
      </p:sp>
      <p:sp>
        <p:nvSpPr>
          <p:cNvPr id="12" name="TextBox 8"/>
          <p:cNvSpPr txBox="1"/>
          <p:nvPr/>
        </p:nvSpPr>
        <p:spPr>
          <a:xfrm>
            <a:off x="7306408" y="5532559"/>
            <a:ext cx="1119217" cy="3385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600" dirty="0" smtClean="0"/>
              <a:t>x-ray cell?</a:t>
            </a: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169985" y="1177113"/>
            <a:ext cx="36401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Dielectronic</a:t>
            </a:r>
            <a:r>
              <a:rPr lang="en-US" dirty="0" smtClean="0"/>
              <a:t> recombination assisted laser spectroscopy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Preparation of polarized ion beams in a storage ring</a:t>
            </a:r>
          </a:p>
          <a:p>
            <a:pPr marL="342900" indent="-342900">
              <a:buFont typeface="Arial"/>
              <a:buChar char="•"/>
            </a:pPr>
            <a:r>
              <a:rPr lang="is-IS" dirty="0" smtClean="0"/>
              <a:t>…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</a:t>
            </a:r>
            <a:r>
              <a:rPr lang="is-IS" dirty="0" smtClean="0"/>
              <a:t>tart with </a:t>
            </a:r>
          </a:p>
          <a:p>
            <a:pPr marL="800100" lvl="1" indent="-342900">
              <a:buFont typeface="Arial"/>
              <a:buChar char="•"/>
            </a:pPr>
            <a:r>
              <a:rPr lang="is-IS" baseline="30000" dirty="0" smtClean="0"/>
              <a:t>24,25</a:t>
            </a:r>
            <a:r>
              <a:rPr lang="is-IS" dirty="0" smtClean="0"/>
              <a:t>Mg</a:t>
            </a:r>
            <a:r>
              <a:rPr lang="is-IS" baseline="30000" dirty="0" smtClean="0"/>
              <a:t>+</a:t>
            </a:r>
          </a:p>
          <a:p>
            <a:pPr marL="800100" lvl="1" indent="-342900">
              <a:buFont typeface="Arial"/>
              <a:buChar char="•"/>
            </a:pPr>
            <a:r>
              <a:rPr lang="en-US" baseline="30000" dirty="0" smtClean="0"/>
              <a:t>9</a:t>
            </a:r>
            <a:r>
              <a:rPr lang="en-US" dirty="0" smtClean="0"/>
              <a:t>Be</a:t>
            </a:r>
            <a:r>
              <a:rPr lang="en-US" baseline="30000" dirty="0" smtClean="0"/>
              <a:t>+</a:t>
            </a:r>
          </a:p>
          <a:p>
            <a:pPr marL="800100" lvl="1" indent="-342900">
              <a:buFont typeface="Arial"/>
              <a:buChar char="•"/>
            </a:pPr>
            <a:r>
              <a:rPr lang="is-IS" dirty="0" smtClean="0"/>
              <a:t>…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 and Li like </a:t>
            </a:r>
            <a:r>
              <a:rPr lang="en-US" dirty="0" err="1" smtClean="0"/>
              <a:t>Pr</a:t>
            </a:r>
            <a:r>
              <a:rPr lang="en-US" dirty="0" smtClean="0"/>
              <a:t>, </a:t>
            </a:r>
            <a:r>
              <a:rPr lang="en-US" dirty="0" err="1" smtClean="0"/>
              <a:t>Pb</a:t>
            </a:r>
            <a:r>
              <a:rPr lang="en-US" dirty="0" smtClean="0"/>
              <a:t>, and Bi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7505627" y="407543"/>
            <a:ext cx="1757000" cy="2550386"/>
          </a:xfrm>
          <a:prstGeom prst="round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75000"/>
              </a:srgbClr>
            </a:glow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8164" y="152400"/>
            <a:ext cx="220339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Installed 2017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6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Summary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  <p:sp>
        <p:nvSpPr>
          <p:cNvPr id="6" name="Shape 710"/>
          <p:cNvSpPr/>
          <p:nvPr/>
        </p:nvSpPr>
        <p:spPr>
          <a:xfrm>
            <a:off x="6850563" y="3212928"/>
            <a:ext cx="2251573" cy="575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r>
              <a:t>with present GSI accelerator chain</a:t>
            </a:r>
          </a:p>
        </p:txBody>
      </p:sp>
      <p:sp>
        <p:nvSpPr>
          <p:cNvPr id="7" name="Shape 711"/>
          <p:cNvSpPr/>
          <p:nvPr/>
        </p:nvSpPr>
        <p:spPr>
          <a:xfrm>
            <a:off x="6917866" y="5421526"/>
            <a:ext cx="936495" cy="246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700">
                <a:solidFill>
                  <a:srgbClr val="808080"/>
                </a:solidFill>
              </a:defRPr>
            </a:lvl1pPr>
          </a:lstStyle>
          <a:p>
            <a:r>
              <a:t>with FAIR</a:t>
            </a:r>
          </a:p>
        </p:txBody>
      </p:sp>
      <p:sp>
        <p:nvSpPr>
          <p:cNvPr id="8" name="Shape 712"/>
          <p:cNvSpPr/>
          <p:nvPr/>
        </p:nvSpPr>
        <p:spPr>
          <a:xfrm>
            <a:off x="319267" y="1242205"/>
            <a:ext cx="5592787" cy="4462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ts val="1000"/>
              </a:spcBef>
              <a:defRPr sz="2000"/>
            </a:pPr>
            <a:r>
              <a:rPr dirty="0"/>
              <a:t>We can do lots of science with CRYRING@ESR:</a:t>
            </a:r>
          </a:p>
          <a:p>
            <a:pPr marL="610780" lvl="1" indent="-342900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/>
            </a:pPr>
            <a:r>
              <a:rPr dirty="0"/>
              <a:t>Atomic structure and slow collision dynamics</a:t>
            </a:r>
          </a:p>
          <a:p>
            <a:pPr marL="610780" lvl="1" indent="-342900">
              <a:lnSpc>
                <a:spcPct val="7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/>
            </a:pPr>
            <a:r>
              <a:rPr dirty="0"/>
              <a:t>Nuclear structure, </a:t>
            </a:r>
            <a:r>
              <a:rPr dirty="0" err="1"/>
              <a:t>astrophysically</a:t>
            </a:r>
            <a:r>
              <a:rPr dirty="0"/>
              <a:t> relevant rates in the </a:t>
            </a:r>
            <a:r>
              <a:rPr dirty="0" err="1"/>
              <a:t>Gamov</a:t>
            </a:r>
            <a:r>
              <a:rPr dirty="0"/>
              <a:t> window of p-process, </a:t>
            </a:r>
            <a:r>
              <a:rPr i="1" dirty="0"/>
              <a:t>(</a:t>
            </a:r>
            <a:r>
              <a:rPr i="1" dirty="0" err="1"/>
              <a:t>p,γ</a:t>
            </a:r>
            <a:r>
              <a:rPr i="1" dirty="0"/>
              <a:t>)</a:t>
            </a:r>
            <a:r>
              <a:rPr dirty="0"/>
              <a:t>, nuclear collisions at the Coulomb barrier</a:t>
            </a:r>
          </a:p>
          <a:p>
            <a:pPr marL="610780" lvl="1" indent="-342900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/>
            </a:pPr>
            <a:r>
              <a:rPr dirty="0"/>
              <a:t>Intersections of atomic and nuclear physics (nuclear magnetic moments, isotope shifts and charge radii, NEEC...)</a:t>
            </a:r>
          </a:p>
          <a:p>
            <a:pPr marL="610780" lvl="1" indent="-342900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/>
            </a:pPr>
            <a:r>
              <a:rPr dirty="0"/>
              <a:t>Biology, biophysics?</a:t>
            </a:r>
          </a:p>
          <a:p>
            <a:pPr marL="610780" lvl="1" indent="-342900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/>
            </a:pPr>
            <a:r>
              <a:rPr dirty="0"/>
              <a:t>HCI and surfaces/bulk material?</a:t>
            </a:r>
          </a:p>
          <a:p>
            <a:pPr marL="610780" lvl="1" indent="-342900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</a:defRPr>
            </a:pPr>
            <a:r>
              <a:rPr dirty="0" err="1"/>
              <a:t>pbar</a:t>
            </a:r>
            <a:r>
              <a:rPr dirty="0"/>
              <a:t>, rare isotopes, FLAIR</a:t>
            </a:r>
          </a:p>
        </p:txBody>
      </p:sp>
      <p:sp>
        <p:nvSpPr>
          <p:cNvPr id="9" name="Shape 714"/>
          <p:cNvSpPr/>
          <p:nvPr/>
        </p:nvSpPr>
        <p:spPr>
          <a:xfrm>
            <a:off x="6118725" y="1700808"/>
            <a:ext cx="512467" cy="3528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491"/>
                  <a:pt x="10800" y="1096"/>
                </a:cubicBezTo>
                <a:lnTo>
                  <a:pt x="10800" y="9760"/>
                </a:lnTo>
                <a:cubicBezTo>
                  <a:pt x="10800" y="10366"/>
                  <a:pt x="15635" y="10857"/>
                  <a:pt x="21600" y="10857"/>
                </a:cubicBezTo>
                <a:cubicBezTo>
                  <a:pt x="15635" y="10857"/>
                  <a:pt x="10800" y="11347"/>
                  <a:pt x="10800" y="11953"/>
                </a:cubicBezTo>
                <a:lnTo>
                  <a:pt x="10800" y="20504"/>
                </a:lnTo>
                <a:cubicBezTo>
                  <a:pt x="10800" y="21109"/>
                  <a:pt x="5965" y="21600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0" name="Shape 715"/>
          <p:cNvSpPr/>
          <p:nvPr/>
        </p:nvSpPr>
        <p:spPr>
          <a:xfrm>
            <a:off x="6082241" y="5356736"/>
            <a:ext cx="512467" cy="37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2418"/>
                  <a:pt x="10800" y="5400"/>
                </a:cubicBezTo>
                <a:cubicBezTo>
                  <a:pt x="10800" y="8382"/>
                  <a:pt x="15635" y="10800"/>
                  <a:pt x="21600" y="10800"/>
                </a:cubicBezTo>
                <a:cubicBezTo>
                  <a:pt x="15635" y="10800"/>
                  <a:pt x="10800" y="13218"/>
                  <a:pt x="10800" y="16200"/>
                </a:cubicBezTo>
                <a:lnTo>
                  <a:pt x="10800" y="16200"/>
                </a:lnTo>
                <a:cubicBezTo>
                  <a:pt x="10800" y="19182"/>
                  <a:pt x="5965" y="21600"/>
                  <a:pt x="0" y="21600"/>
                </a:cubicBezTo>
              </a:path>
            </a:pathLst>
          </a:custGeom>
          <a:ln w="25400">
            <a:solidFill>
              <a:srgbClr val="80808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1" name="Shape 716"/>
          <p:cNvSpPr/>
          <p:nvPr/>
        </p:nvSpPr>
        <p:spPr>
          <a:xfrm>
            <a:off x="259801" y="5889611"/>
            <a:ext cx="621852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First experimental setups are being prepared. ETA ~2017/18</a:t>
            </a:r>
          </a:p>
        </p:txBody>
      </p:sp>
    </p:spTree>
    <p:extLst>
      <p:ext uri="{BB962C8B-B14F-4D97-AF65-F5344CB8AC3E}">
        <p14:creationId xmlns:p14="http://schemas.microsoft.com/office/powerpoint/2010/main" val="316276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  <p:pic>
        <p:nvPicPr>
          <p:cNvPr id="5" name="Picture 4" descr="DSC_1041_CRYRING-2015-12-03-small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1888" y="5971530"/>
            <a:ext cx="1297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1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  <p:pic>
        <p:nvPicPr>
          <p:cNvPr id="4" name="Picture 3" descr="DSC_109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1888" y="5971530"/>
            <a:ext cx="1297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8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78" y="1399334"/>
            <a:ext cx="4469466" cy="225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533400" y="17929"/>
            <a:ext cx="7772400" cy="1143000"/>
          </a:xfrm>
        </p:spPr>
        <p:txBody>
          <a:bodyPr/>
          <a:lstStyle/>
          <a:p>
            <a:r>
              <a:rPr lang="en-US" dirty="0" smtClean="0"/>
              <a:t>Local Injector Operational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6752" y="1399334"/>
            <a:ext cx="3376257" cy="285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817" y="4034678"/>
            <a:ext cx="6495183" cy="282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28135" y="3619179"/>
            <a:ext cx="5044971" cy="1200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Local</a:t>
            </a:r>
            <a:r>
              <a:rPr lang="de-DE" dirty="0" smtClean="0"/>
              <a:t> Ion </a:t>
            </a:r>
            <a:r>
              <a:rPr lang="de-DE" dirty="0" err="1" smtClean="0"/>
              <a:t>source</a:t>
            </a:r>
            <a:r>
              <a:rPr lang="de-DE" dirty="0" smtClean="0"/>
              <a:t> - </a:t>
            </a:r>
            <a:r>
              <a:rPr lang="de-DE" dirty="0" err="1" smtClean="0">
                <a:latin typeface="Symbol" panose="05050102010706020507" pitchFamily="18" charset="2"/>
              </a:rPr>
              <a:t>m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</a:t>
            </a:r>
            <a:r>
              <a:rPr lang="de-DE" baseline="-25000" dirty="0" smtClean="0"/>
              <a:t>2</a:t>
            </a:r>
            <a:r>
              <a:rPr lang="de-DE" baseline="30000" dirty="0" smtClean="0"/>
              <a:t>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Accelerated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~300 </a:t>
            </a:r>
            <a:r>
              <a:rPr lang="de-DE" dirty="0" err="1" smtClean="0"/>
              <a:t>keV</a:t>
            </a:r>
            <a:r>
              <a:rPr lang="de-DE" dirty="0" smtClean="0"/>
              <a:t>/</a:t>
            </a:r>
            <a:r>
              <a:rPr lang="de-DE" dirty="0" err="1" smtClean="0"/>
              <a:t>nucleon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injected</a:t>
            </a:r>
            <a:r>
              <a:rPr lang="de-DE" dirty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ring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28135" y="1295400"/>
            <a:ext cx="1965603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Faraday Cup</a:t>
            </a:r>
            <a:br>
              <a:rPr lang="de-DE" dirty="0" smtClean="0"/>
            </a:br>
            <a:r>
              <a:rPr lang="de-DE" sz="1800" dirty="0" smtClean="0"/>
              <a:t>- </a:t>
            </a:r>
            <a:r>
              <a:rPr lang="de-DE" sz="1800" dirty="0" err="1" smtClean="0"/>
              <a:t>intensity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6198629" y="1295398"/>
            <a:ext cx="2855269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Fluorescent</a:t>
            </a:r>
            <a:r>
              <a:rPr lang="de-DE" dirty="0" smtClean="0"/>
              <a:t> Screen</a:t>
            </a:r>
            <a:br>
              <a:rPr lang="de-DE" dirty="0" smtClean="0"/>
            </a:br>
            <a:r>
              <a:rPr lang="de-DE" sz="1800" dirty="0"/>
              <a:t>- </a:t>
            </a:r>
            <a:r>
              <a:rPr lang="de-DE" sz="1800" dirty="0" smtClean="0"/>
              <a:t>beam </a:t>
            </a:r>
            <a:r>
              <a:rPr lang="de-DE" sz="1800" dirty="0" err="1" smtClean="0"/>
              <a:t>shape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419844" y="4984674"/>
            <a:ext cx="2642839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Capacitive</a:t>
            </a:r>
            <a:r>
              <a:rPr lang="de-DE" dirty="0" smtClean="0"/>
              <a:t> Pickup</a:t>
            </a:r>
          </a:p>
          <a:p>
            <a:r>
              <a:rPr lang="de-DE" sz="1800" dirty="0"/>
              <a:t>- </a:t>
            </a:r>
            <a:r>
              <a:rPr lang="de-DE" sz="1800" dirty="0" err="1" smtClean="0"/>
              <a:t>bunches</a:t>
            </a:r>
            <a:r>
              <a:rPr lang="de-DE" sz="1800" dirty="0" smtClean="0"/>
              <a:t>, </a:t>
            </a:r>
            <a:r>
              <a:rPr lang="de-DE" sz="1800" dirty="0" err="1" smtClean="0"/>
              <a:t>ToF</a:t>
            </a:r>
            <a:r>
              <a:rPr lang="de-DE" sz="1800" dirty="0" smtClean="0"/>
              <a:t>, </a:t>
            </a:r>
            <a:r>
              <a:rPr lang="de-DE" sz="1800" dirty="0" err="1" smtClean="0"/>
              <a:t>energy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7481888" y="5971530"/>
            <a:ext cx="1297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03/2016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ESR – From 400 to 4 MeV/u</a:t>
            </a:r>
            <a:endParaRPr lang="de-DE" dirty="0" smtClean="0">
              <a:cs typeface="+mj-cs"/>
            </a:endParaRPr>
          </a:p>
        </p:txBody>
      </p:sp>
      <p:pic>
        <p:nvPicPr>
          <p:cNvPr id="2170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0" y="2336800"/>
            <a:ext cx="3929063" cy="31623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7445375" y="4479925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rgbClr val="67FFAC"/>
                </a:solidFill>
                <a:cs typeface="+mn-cs"/>
              </a:rPr>
              <a:t>magn.dipole</a:t>
            </a:r>
          </a:p>
          <a:p>
            <a:pPr algn="ctr">
              <a:defRPr/>
            </a:pPr>
            <a:r>
              <a:rPr lang="en-US" sz="1800">
                <a:solidFill>
                  <a:srgbClr val="67FFAC"/>
                </a:solidFill>
                <a:cs typeface="+mn-cs"/>
              </a:rPr>
              <a:t>field</a:t>
            </a:r>
            <a:endParaRPr lang="de-DE" sz="1800">
              <a:solidFill>
                <a:srgbClr val="67FFAC"/>
              </a:solidFill>
              <a:cs typeface="+mn-cs"/>
            </a:endParaRP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7589838" y="522763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FF6699"/>
                </a:solidFill>
                <a:cs typeface="+mn-cs"/>
              </a:rPr>
              <a:t>ion current</a:t>
            </a:r>
            <a:endParaRPr lang="de-DE" sz="1800" dirty="0">
              <a:solidFill>
                <a:srgbClr val="FF6699"/>
              </a:solidFill>
              <a:cs typeface="+mn-cs"/>
            </a:endParaRP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7418388" y="2624138"/>
            <a:ext cx="160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rgbClr val="00FFFF"/>
                </a:solidFill>
                <a:cs typeface="+mn-cs"/>
              </a:rPr>
              <a:t>RF amplitude </a:t>
            </a:r>
            <a:endParaRPr lang="de-DE" sz="1800">
              <a:solidFill>
                <a:srgbClr val="00FFFF"/>
              </a:solidFill>
              <a:cs typeface="+mn-cs"/>
            </a:endParaRP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5078413" y="555466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cs typeface="+mn-cs"/>
              </a:rPr>
              <a:t>40 s</a:t>
            </a:r>
            <a:endParaRPr lang="de-DE" sz="1800">
              <a:cs typeface="+mn-cs"/>
            </a:endParaRPr>
          </a:p>
        </p:txBody>
      </p:sp>
      <p:sp>
        <p:nvSpPr>
          <p:cNvPr id="217096" name="Line 8"/>
          <p:cNvSpPr>
            <a:spLocks noChangeShapeType="1"/>
          </p:cNvSpPr>
          <p:nvPr/>
        </p:nvSpPr>
        <p:spPr bwMode="auto">
          <a:xfrm>
            <a:off x="3427413" y="5538788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217097" name="Line 9"/>
          <p:cNvSpPr>
            <a:spLocks noChangeShapeType="1"/>
          </p:cNvSpPr>
          <p:nvPr/>
        </p:nvSpPr>
        <p:spPr bwMode="auto">
          <a:xfrm>
            <a:off x="7342188" y="5538788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217098" name="Line 10"/>
          <p:cNvSpPr>
            <a:spLocks noChangeShapeType="1"/>
          </p:cNvSpPr>
          <p:nvPr/>
        </p:nvSpPr>
        <p:spPr bwMode="auto">
          <a:xfrm flipH="1">
            <a:off x="3489325" y="5734050"/>
            <a:ext cx="162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217099" name="Line 11"/>
          <p:cNvSpPr>
            <a:spLocks noChangeShapeType="1"/>
          </p:cNvSpPr>
          <p:nvPr/>
        </p:nvSpPr>
        <p:spPr bwMode="auto">
          <a:xfrm rot="10800000" flipH="1">
            <a:off x="5664200" y="5734050"/>
            <a:ext cx="162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900113" y="2266950"/>
            <a:ext cx="2352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cs typeface="+mn-cs"/>
              </a:rPr>
              <a:t>ESR cycle during recent experiment</a:t>
            </a:r>
            <a:endParaRPr lang="de-DE" sz="1800" b="1">
              <a:cs typeface="+mn-cs"/>
            </a:endParaRPr>
          </a:p>
        </p:txBody>
      </p:sp>
      <p:sp>
        <p:nvSpPr>
          <p:cNvPr id="217101" name="Rectangle 13"/>
          <p:cNvSpPr>
            <a:spLocks noChangeArrowheads="1"/>
          </p:cNvSpPr>
          <p:nvPr/>
        </p:nvSpPr>
        <p:spPr bwMode="auto">
          <a:xfrm>
            <a:off x="3490913" y="2432050"/>
            <a:ext cx="966787" cy="1046163"/>
          </a:xfrm>
          <a:prstGeom prst="rect">
            <a:avLst/>
          </a:prstGeom>
          <a:solidFill>
            <a:srgbClr val="B0EAF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217102" name="Rectangle 14"/>
          <p:cNvSpPr>
            <a:spLocks noChangeArrowheads="1"/>
          </p:cNvSpPr>
          <p:nvPr/>
        </p:nvSpPr>
        <p:spPr bwMode="auto">
          <a:xfrm>
            <a:off x="701675" y="3117850"/>
            <a:ext cx="2789238" cy="361950"/>
          </a:xfrm>
          <a:prstGeom prst="rect">
            <a:avLst/>
          </a:prstGeom>
          <a:solidFill>
            <a:srgbClr val="B0EAF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injection, </a:t>
            </a:r>
            <a:r>
              <a:rPr lang="en-US" sz="1600" b="1">
                <a:cs typeface="+mn-cs"/>
              </a:rPr>
              <a:t>stoch. cooling</a:t>
            </a:r>
            <a:endParaRPr lang="de-DE" sz="1600" b="1">
              <a:cs typeface="+mn-cs"/>
            </a:endParaRPr>
          </a:p>
        </p:txBody>
      </p:sp>
      <p:sp>
        <p:nvSpPr>
          <p:cNvPr id="217103" name="Rectangle 15"/>
          <p:cNvSpPr>
            <a:spLocks noChangeArrowheads="1"/>
          </p:cNvSpPr>
          <p:nvPr/>
        </p:nvSpPr>
        <p:spPr bwMode="auto">
          <a:xfrm>
            <a:off x="4473575" y="2432050"/>
            <a:ext cx="1049338" cy="1450975"/>
          </a:xfrm>
          <a:prstGeom prst="rect">
            <a:avLst/>
          </a:prstGeom>
          <a:solidFill>
            <a:srgbClr val="CCFF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217104" name="Rectangle 16"/>
          <p:cNvSpPr>
            <a:spLocks noChangeArrowheads="1"/>
          </p:cNvSpPr>
          <p:nvPr/>
        </p:nvSpPr>
        <p:spPr bwMode="auto">
          <a:xfrm>
            <a:off x="701675" y="3509963"/>
            <a:ext cx="2708275" cy="373062"/>
          </a:xfrm>
          <a:prstGeom prst="rect">
            <a:avLst/>
          </a:prstGeom>
          <a:solidFill>
            <a:srgbClr val="CCFF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deceleration 400 – 30 MeV/u</a:t>
            </a:r>
            <a:endParaRPr lang="de-DE" sz="1600">
              <a:cs typeface="+mn-cs"/>
            </a:endParaRPr>
          </a:p>
        </p:txBody>
      </p:sp>
      <p:sp>
        <p:nvSpPr>
          <p:cNvPr id="217105" name="Rectangle 17"/>
          <p:cNvSpPr>
            <a:spLocks noChangeArrowheads="1"/>
          </p:cNvSpPr>
          <p:nvPr/>
        </p:nvSpPr>
        <p:spPr bwMode="auto">
          <a:xfrm>
            <a:off x="5538788" y="2432050"/>
            <a:ext cx="622300" cy="1851025"/>
          </a:xfrm>
          <a:prstGeom prst="rect">
            <a:avLst/>
          </a:prstGeom>
          <a:solidFill>
            <a:srgbClr val="B0EAF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217106" name="Rectangle 18"/>
          <p:cNvSpPr>
            <a:spLocks noChangeArrowheads="1"/>
          </p:cNvSpPr>
          <p:nvPr/>
        </p:nvSpPr>
        <p:spPr bwMode="auto">
          <a:xfrm>
            <a:off x="701675" y="3921125"/>
            <a:ext cx="2681288" cy="361950"/>
          </a:xfrm>
          <a:prstGeom prst="rect">
            <a:avLst/>
          </a:prstGeom>
          <a:solidFill>
            <a:srgbClr val="B0EAF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e</a:t>
            </a:r>
            <a:r>
              <a:rPr lang="en-US" sz="1600" baseline="30000">
                <a:cs typeface="+mn-cs"/>
              </a:rPr>
              <a:t>-</a:t>
            </a:r>
            <a:r>
              <a:rPr lang="en-US" sz="1600">
                <a:cs typeface="+mn-cs"/>
              </a:rPr>
              <a:t> cooling, rebunching</a:t>
            </a:r>
            <a:endParaRPr lang="de-DE" sz="1600">
              <a:cs typeface="+mn-cs"/>
            </a:endParaRPr>
          </a:p>
        </p:txBody>
      </p:sp>
      <p:sp>
        <p:nvSpPr>
          <p:cNvPr id="217107" name="Rectangle 19"/>
          <p:cNvSpPr>
            <a:spLocks noChangeArrowheads="1"/>
          </p:cNvSpPr>
          <p:nvPr/>
        </p:nvSpPr>
        <p:spPr bwMode="auto">
          <a:xfrm>
            <a:off x="3382963" y="3921125"/>
            <a:ext cx="2155825" cy="361950"/>
          </a:xfrm>
          <a:prstGeom prst="rect">
            <a:avLst/>
          </a:prstGeom>
          <a:solidFill>
            <a:srgbClr val="B0EAF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217108" name="Rectangle 20"/>
          <p:cNvSpPr>
            <a:spLocks noChangeArrowheads="1"/>
          </p:cNvSpPr>
          <p:nvPr/>
        </p:nvSpPr>
        <p:spPr bwMode="auto">
          <a:xfrm>
            <a:off x="3409950" y="3509963"/>
            <a:ext cx="1063625" cy="373062"/>
          </a:xfrm>
          <a:prstGeom prst="rect">
            <a:avLst/>
          </a:prstGeom>
          <a:solidFill>
            <a:srgbClr val="CCFF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217109" name="Rectangle 21"/>
          <p:cNvSpPr>
            <a:spLocks noChangeArrowheads="1"/>
          </p:cNvSpPr>
          <p:nvPr/>
        </p:nvSpPr>
        <p:spPr bwMode="auto">
          <a:xfrm>
            <a:off x="6169025" y="2432050"/>
            <a:ext cx="454025" cy="2263775"/>
          </a:xfrm>
          <a:prstGeom prst="rect">
            <a:avLst/>
          </a:prstGeom>
          <a:solidFill>
            <a:srgbClr val="CCFF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217110" name="Rectangle 22"/>
          <p:cNvSpPr>
            <a:spLocks noChangeArrowheads="1"/>
          </p:cNvSpPr>
          <p:nvPr/>
        </p:nvSpPr>
        <p:spPr bwMode="auto">
          <a:xfrm>
            <a:off x="701675" y="4322763"/>
            <a:ext cx="2708275" cy="373062"/>
          </a:xfrm>
          <a:prstGeom prst="rect">
            <a:avLst/>
          </a:prstGeom>
          <a:solidFill>
            <a:srgbClr val="CCFF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deceleration 30 – 4 MeV/u</a:t>
            </a:r>
            <a:endParaRPr lang="de-DE" sz="1600">
              <a:cs typeface="+mn-cs"/>
            </a:endParaRPr>
          </a:p>
        </p:txBody>
      </p:sp>
      <p:sp>
        <p:nvSpPr>
          <p:cNvPr id="217111" name="Rectangle 23"/>
          <p:cNvSpPr>
            <a:spLocks noChangeArrowheads="1"/>
          </p:cNvSpPr>
          <p:nvPr/>
        </p:nvSpPr>
        <p:spPr bwMode="auto">
          <a:xfrm>
            <a:off x="3409950" y="4322763"/>
            <a:ext cx="2759075" cy="373062"/>
          </a:xfrm>
          <a:prstGeom prst="rect">
            <a:avLst/>
          </a:prstGeom>
          <a:solidFill>
            <a:srgbClr val="CCFF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217112" name="Rectangle 24"/>
          <p:cNvSpPr>
            <a:spLocks noChangeArrowheads="1"/>
          </p:cNvSpPr>
          <p:nvPr/>
        </p:nvSpPr>
        <p:spPr bwMode="auto">
          <a:xfrm>
            <a:off x="6630988" y="2432050"/>
            <a:ext cx="461962" cy="2654300"/>
          </a:xfrm>
          <a:prstGeom prst="rect">
            <a:avLst/>
          </a:prstGeom>
          <a:solidFill>
            <a:srgbClr val="B0EAF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217113" name="Rectangle 25"/>
          <p:cNvSpPr>
            <a:spLocks noChangeArrowheads="1"/>
          </p:cNvSpPr>
          <p:nvPr/>
        </p:nvSpPr>
        <p:spPr bwMode="auto">
          <a:xfrm>
            <a:off x="701675" y="4724400"/>
            <a:ext cx="2681288" cy="361950"/>
          </a:xfrm>
          <a:prstGeom prst="rect">
            <a:avLst/>
          </a:prstGeom>
          <a:solidFill>
            <a:srgbClr val="B0EAF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e</a:t>
            </a:r>
            <a:r>
              <a:rPr lang="en-US" sz="1600" baseline="30000">
                <a:cs typeface="+mn-cs"/>
              </a:rPr>
              <a:t>-</a:t>
            </a:r>
            <a:r>
              <a:rPr lang="en-US" sz="1600">
                <a:cs typeface="+mn-cs"/>
              </a:rPr>
              <a:t> cooling, ejection</a:t>
            </a:r>
            <a:endParaRPr lang="de-DE" sz="1600">
              <a:cs typeface="+mn-cs"/>
            </a:endParaRPr>
          </a:p>
        </p:txBody>
      </p:sp>
      <p:sp>
        <p:nvSpPr>
          <p:cNvPr id="217114" name="Rectangle 26"/>
          <p:cNvSpPr>
            <a:spLocks noChangeArrowheads="1"/>
          </p:cNvSpPr>
          <p:nvPr/>
        </p:nvSpPr>
        <p:spPr bwMode="auto">
          <a:xfrm>
            <a:off x="3382963" y="4724400"/>
            <a:ext cx="3248025" cy="361950"/>
          </a:xfrm>
          <a:prstGeom prst="rect">
            <a:avLst/>
          </a:prstGeom>
          <a:solidFill>
            <a:srgbClr val="B0EAF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217115" name="Rectangle 27"/>
          <p:cNvSpPr>
            <a:spLocks noChangeArrowheads="1"/>
          </p:cNvSpPr>
          <p:nvPr/>
        </p:nvSpPr>
        <p:spPr bwMode="auto">
          <a:xfrm>
            <a:off x="701675" y="5113338"/>
            <a:ext cx="2708275" cy="373062"/>
          </a:xfrm>
          <a:prstGeom prst="rect">
            <a:avLst/>
          </a:prstGeom>
          <a:solidFill>
            <a:srgbClr val="CCFF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reset magnets</a:t>
            </a:r>
            <a:endParaRPr lang="de-DE" sz="1600">
              <a:cs typeface="+mn-cs"/>
            </a:endParaRPr>
          </a:p>
        </p:txBody>
      </p:sp>
      <p:sp>
        <p:nvSpPr>
          <p:cNvPr id="217116" name="Rectangle 28"/>
          <p:cNvSpPr>
            <a:spLocks noChangeArrowheads="1"/>
          </p:cNvSpPr>
          <p:nvPr/>
        </p:nvSpPr>
        <p:spPr bwMode="auto">
          <a:xfrm>
            <a:off x="3409950" y="5113338"/>
            <a:ext cx="3705225" cy="373062"/>
          </a:xfrm>
          <a:prstGeom prst="rect">
            <a:avLst/>
          </a:prstGeom>
          <a:solidFill>
            <a:srgbClr val="CCFF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217117" name="Rectangle 29"/>
          <p:cNvSpPr>
            <a:spLocks noChangeArrowheads="1"/>
          </p:cNvSpPr>
          <p:nvPr/>
        </p:nvSpPr>
        <p:spPr bwMode="auto">
          <a:xfrm>
            <a:off x="7115175" y="2432050"/>
            <a:ext cx="173038" cy="3054350"/>
          </a:xfrm>
          <a:prstGeom prst="rect">
            <a:avLst/>
          </a:prstGeom>
          <a:solidFill>
            <a:srgbClr val="CCFF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217118" name="Text Box 30"/>
          <p:cNvSpPr txBox="1">
            <a:spLocks noChangeArrowheads="1"/>
          </p:cNvSpPr>
          <p:nvPr/>
        </p:nvSpPr>
        <p:spPr bwMode="auto">
          <a:xfrm>
            <a:off x="7429500" y="226695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signal:</a:t>
            </a:r>
            <a:endParaRPr lang="de-DE" sz="1800">
              <a:cs typeface="+mn-cs"/>
            </a:endParaRPr>
          </a:p>
        </p:txBody>
      </p:sp>
      <p:sp>
        <p:nvSpPr>
          <p:cNvPr id="217119" name="Rectangle 31"/>
          <p:cNvSpPr>
            <a:spLocks noChangeArrowheads="1"/>
          </p:cNvSpPr>
          <p:nvPr/>
        </p:nvSpPr>
        <p:spPr bwMode="auto">
          <a:xfrm>
            <a:off x="0" y="3116263"/>
            <a:ext cx="701675" cy="361950"/>
          </a:xfrm>
          <a:prstGeom prst="rect">
            <a:avLst/>
          </a:prstGeom>
          <a:solidFill>
            <a:srgbClr val="B0EAF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5..20</a:t>
            </a:r>
            <a:endParaRPr lang="de-DE" sz="1600">
              <a:cs typeface="+mn-cs"/>
            </a:endParaRPr>
          </a:p>
        </p:txBody>
      </p:sp>
      <p:sp>
        <p:nvSpPr>
          <p:cNvPr id="217120" name="Rectangle 32"/>
          <p:cNvSpPr>
            <a:spLocks noChangeArrowheads="1"/>
          </p:cNvSpPr>
          <p:nvPr/>
        </p:nvSpPr>
        <p:spPr bwMode="auto">
          <a:xfrm>
            <a:off x="1588" y="3509963"/>
            <a:ext cx="700087" cy="373062"/>
          </a:xfrm>
          <a:prstGeom prst="rect">
            <a:avLst/>
          </a:prstGeom>
          <a:solidFill>
            <a:srgbClr val="CCFF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3..10</a:t>
            </a:r>
            <a:endParaRPr lang="de-DE" sz="1600">
              <a:cs typeface="+mn-cs"/>
            </a:endParaRPr>
          </a:p>
        </p:txBody>
      </p:sp>
      <p:sp>
        <p:nvSpPr>
          <p:cNvPr id="217121" name="Rectangle 33"/>
          <p:cNvSpPr>
            <a:spLocks noChangeArrowheads="1"/>
          </p:cNvSpPr>
          <p:nvPr/>
        </p:nvSpPr>
        <p:spPr bwMode="auto">
          <a:xfrm>
            <a:off x="0" y="3921125"/>
            <a:ext cx="701675" cy="361950"/>
          </a:xfrm>
          <a:prstGeom prst="rect">
            <a:avLst/>
          </a:prstGeom>
          <a:solidFill>
            <a:srgbClr val="B0EAF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2..6</a:t>
            </a:r>
            <a:endParaRPr lang="de-DE" sz="1600">
              <a:cs typeface="+mn-cs"/>
            </a:endParaRPr>
          </a:p>
        </p:txBody>
      </p:sp>
      <p:sp>
        <p:nvSpPr>
          <p:cNvPr id="217122" name="Rectangle 34"/>
          <p:cNvSpPr>
            <a:spLocks noChangeArrowheads="1"/>
          </p:cNvSpPr>
          <p:nvPr/>
        </p:nvSpPr>
        <p:spPr bwMode="auto">
          <a:xfrm>
            <a:off x="1588" y="4322763"/>
            <a:ext cx="700087" cy="373062"/>
          </a:xfrm>
          <a:prstGeom prst="rect">
            <a:avLst/>
          </a:prstGeom>
          <a:solidFill>
            <a:srgbClr val="CCFF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2..5</a:t>
            </a:r>
            <a:endParaRPr lang="de-DE" sz="1600">
              <a:cs typeface="+mn-cs"/>
            </a:endParaRPr>
          </a:p>
        </p:txBody>
      </p:sp>
      <p:sp>
        <p:nvSpPr>
          <p:cNvPr id="217123" name="Rectangle 35"/>
          <p:cNvSpPr>
            <a:spLocks noChangeArrowheads="1"/>
          </p:cNvSpPr>
          <p:nvPr/>
        </p:nvSpPr>
        <p:spPr bwMode="auto">
          <a:xfrm>
            <a:off x="0" y="4724400"/>
            <a:ext cx="701675" cy="361950"/>
          </a:xfrm>
          <a:prstGeom prst="rect">
            <a:avLst/>
          </a:prstGeom>
          <a:solidFill>
            <a:srgbClr val="B0EAF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2..5</a:t>
            </a:r>
            <a:endParaRPr lang="de-DE" sz="1600">
              <a:cs typeface="+mn-cs"/>
            </a:endParaRPr>
          </a:p>
        </p:txBody>
      </p:sp>
      <p:sp>
        <p:nvSpPr>
          <p:cNvPr id="217124" name="Rectangle 36"/>
          <p:cNvSpPr>
            <a:spLocks noChangeArrowheads="1"/>
          </p:cNvSpPr>
          <p:nvPr/>
        </p:nvSpPr>
        <p:spPr bwMode="auto">
          <a:xfrm>
            <a:off x="1588" y="5113338"/>
            <a:ext cx="700087" cy="373062"/>
          </a:xfrm>
          <a:prstGeom prst="rect">
            <a:avLst/>
          </a:prstGeom>
          <a:solidFill>
            <a:srgbClr val="CCFF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3</a:t>
            </a:r>
            <a:endParaRPr lang="de-DE" sz="1600">
              <a:cs typeface="+mn-cs"/>
            </a:endParaRPr>
          </a:p>
        </p:txBody>
      </p:sp>
      <p:sp>
        <p:nvSpPr>
          <p:cNvPr id="217125" name="Text Box 37"/>
          <p:cNvSpPr txBox="1">
            <a:spLocks noChangeArrowheads="1"/>
          </p:cNvSpPr>
          <p:nvPr/>
        </p:nvSpPr>
        <p:spPr bwMode="auto">
          <a:xfrm>
            <a:off x="76200" y="32099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217126" name="Text Box 38"/>
          <p:cNvSpPr txBox="1">
            <a:spLocks noChangeArrowheads="1"/>
          </p:cNvSpPr>
          <p:nvPr/>
        </p:nvSpPr>
        <p:spPr bwMode="auto">
          <a:xfrm rot="16200000">
            <a:off x="-213518" y="2461418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cs typeface="+mn-cs"/>
              </a:rPr>
              <a:t>time (s)</a:t>
            </a:r>
            <a:endParaRPr lang="de-DE" sz="1800">
              <a:cs typeface="+mn-cs"/>
            </a:endParaRPr>
          </a:p>
        </p:txBody>
      </p:sp>
      <p:sp>
        <p:nvSpPr>
          <p:cNvPr id="217127" name="Text Box 39"/>
          <p:cNvSpPr txBox="1">
            <a:spLocks noChangeArrowheads="1"/>
          </p:cNvSpPr>
          <p:nvPr/>
        </p:nvSpPr>
        <p:spPr bwMode="auto">
          <a:xfrm>
            <a:off x="552450" y="1222375"/>
            <a:ext cx="800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ESR – Experimental Storage Ring at GSI with stochastic and electron cooling</a:t>
            </a:r>
            <a:endParaRPr lang="de-DE" sz="1800">
              <a:cs typeface="+mn-cs"/>
            </a:endParaRPr>
          </a:p>
        </p:txBody>
      </p:sp>
      <p:sp>
        <p:nvSpPr>
          <p:cNvPr id="217128" name="Freeform 40"/>
          <p:cNvSpPr>
            <a:spLocks/>
          </p:cNvSpPr>
          <p:nvPr/>
        </p:nvSpPr>
        <p:spPr bwMode="auto">
          <a:xfrm>
            <a:off x="3435350" y="3341688"/>
            <a:ext cx="3949700" cy="2133600"/>
          </a:xfrm>
          <a:custGeom>
            <a:avLst/>
            <a:gdLst>
              <a:gd name="T0" fmla="*/ 0 w 2488"/>
              <a:gd name="T1" fmla="*/ 0 h 1344"/>
              <a:gd name="T2" fmla="*/ 727 w 2488"/>
              <a:gd name="T3" fmla="*/ 29 h 1344"/>
              <a:gd name="T4" fmla="*/ 773 w 2488"/>
              <a:gd name="T5" fmla="*/ 65 h 1344"/>
              <a:gd name="T6" fmla="*/ 891 w 2488"/>
              <a:gd name="T7" fmla="*/ 255 h 1344"/>
              <a:gd name="T8" fmla="*/ 1010 w 2488"/>
              <a:gd name="T9" fmla="*/ 460 h 1344"/>
              <a:gd name="T10" fmla="*/ 1114 w 2488"/>
              <a:gd name="T11" fmla="*/ 606 h 1344"/>
              <a:gd name="T12" fmla="*/ 1203 w 2488"/>
              <a:gd name="T13" fmla="*/ 781 h 1344"/>
              <a:gd name="T14" fmla="*/ 1285 w 2488"/>
              <a:gd name="T15" fmla="*/ 999 h 1344"/>
              <a:gd name="T16" fmla="*/ 1388 w 2488"/>
              <a:gd name="T17" fmla="*/ 1093 h 1344"/>
              <a:gd name="T18" fmla="*/ 1772 w 2488"/>
              <a:gd name="T19" fmla="*/ 1107 h 1344"/>
              <a:gd name="T20" fmla="*/ 1910 w 2488"/>
              <a:gd name="T21" fmla="*/ 1204 h 1344"/>
              <a:gd name="T22" fmla="*/ 2006 w 2488"/>
              <a:gd name="T23" fmla="*/ 1248 h 1344"/>
              <a:gd name="T24" fmla="*/ 2325 w 2488"/>
              <a:gd name="T25" fmla="*/ 1270 h 1344"/>
              <a:gd name="T26" fmla="*/ 2488 w 2488"/>
              <a:gd name="T27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88" h="1344">
                <a:moveTo>
                  <a:pt x="0" y="0"/>
                </a:moveTo>
                <a:cubicBezTo>
                  <a:pt x="121" y="5"/>
                  <a:pt x="598" y="18"/>
                  <a:pt x="727" y="29"/>
                </a:cubicBezTo>
                <a:cubicBezTo>
                  <a:pt x="737" y="43"/>
                  <a:pt x="746" y="27"/>
                  <a:pt x="773" y="65"/>
                </a:cubicBezTo>
                <a:cubicBezTo>
                  <a:pt x="800" y="103"/>
                  <a:pt x="858" y="197"/>
                  <a:pt x="891" y="255"/>
                </a:cubicBezTo>
                <a:cubicBezTo>
                  <a:pt x="930" y="321"/>
                  <a:pt x="973" y="402"/>
                  <a:pt x="1010" y="460"/>
                </a:cubicBezTo>
                <a:cubicBezTo>
                  <a:pt x="1033" y="492"/>
                  <a:pt x="1092" y="571"/>
                  <a:pt x="1114" y="606"/>
                </a:cubicBezTo>
                <a:cubicBezTo>
                  <a:pt x="1146" y="659"/>
                  <a:pt x="1175" y="716"/>
                  <a:pt x="1203" y="781"/>
                </a:cubicBezTo>
                <a:cubicBezTo>
                  <a:pt x="1223" y="825"/>
                  <a:pt x="1267" y="947"/>
                  <a:pt x="1285" y="999"/>
                </a:cubicBezTo>
                <a:cubicBezTo>
                  <a:pt x="1292" y="1044"/>
                  <a:pt x="1344" y="1093"/>
                  <a:pt x="1388" y="1093"/>
                </a:cubicBezTo>
                <a:cubicBezTo>
                  <a:pt x="1432" y="1093"/>
                  <a:pt x="1620" y="1104"/>
                  <a:pt x="1772" y="1107"/>
                </a:cubicBezTo>
                <a:cubicBezTo>
                  <a:pt x="1820" y="1122"/>
                  <a:pt x="1867" y="1176"/>
                  <a:pt x="1910" y="1204"/>
                </a:cubicBezTo>
                <a:cubicBezTo>
                  <a:pt x="1937" y="1222"/>
                  <a:pt x="1976" y="1235"/>
                  <a:pt x="2006" y="1248"/>
                </a:cubicBezTo>
                <a:cubicBezTo>
                  <a:pt x="2070" y="1274"/>
                  <a:pt x="2262" y="1267"/>
                  <a:pt x="2325" y="1270"/>
                </a:cubicBezTo>
                <a:cubicBezTo>
                  <a:pt x="2391" y="1291"/>
                  <a:pt x="2416" y="1344"/>
                  <a:pt x="2488" y="1344"/>
                </a:cubicBezTo>
              </a:path>
            </a:pathLst>
          </a:custGeom>
          <a:noFill/>
          <a:ln w="76200" cap="flat" cmpd="sng">
            <a:solidFill>
              <a:srgbClr val="FF0000">
                <a:alpha val="30000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3409950" y="1774825"/>
            <a:ext cx="3089275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de-DE" sz="2000" dirty="0">
                <a:solidFill>
                  <a:srgbClr val="FF3399"/>
                </a:solidFill>
              </a:rPr>
              <a:t>Ni</a:t>
            </a:r>
            <a:r>
              <a:rPr lang="de-DE" sz="2000" baseline="30000" dirty="0">
                <a:solidFill>
                  <a:srgbClr val="FF3399"/>
                </a:solidFill>
              </a:rPr>
              <a:t>28+</a:t>
            </a:r>
            <a:r>
              <a:rPr lang="de-DE" sz="2000" dirty="0">
                <a:solidFill>
                  <a:srgbClr val="FF3399"/>
                </a:solidFill>
              </a:rPr>
              <a:t> 400 </a:t>
            </a:r>
            <a:r>
              <a:rPr lang="de-DE" sz="2000" dirty="0">
                <a:solidFill>
                  <a:srgbClr val="FF3399"/>
                </a:solidFill>
                <a:sym typeface="Symbol" charset="0"/>
              </a:rPr>
              <a:t> 30  4 </a:t>
            </a:r>
            <a:r>
              <a:rPr lang="de-DE" sz="2000" dirty="0" err="1">
                <a:solidFill>
                  <a:srgbClr val="FF3399"/>
                </a:solidFill>
                <a:sym typeface="Symbol" charset="0"/>
              </a:rPr>
              <a:t>MeV</a:t>
            </a:r>
            <a:r>
              <a:rPr lang="de-DE" sz="2000" dirty="0">
                <a:solidFill>
                  <a:srgbClr val="FF3399"/>
                </a:solidFill>
                <a:sym typeface="Symbol" charset="0"/>
              </a:rPr>
              <a:t>/</a:t>
            </a:r>
            <a:r>
              <a:rPr lang="de-DE" sz="2000" dirty="0" err="1">
                <a:solidFill>
                  <a:srgbClr val="FF3399"/>
                </a:solidFill>
                <a:sym typeface="Symbol" charset="0"/>
              </a:rPr>
              <a:t>u</a:t>
            </a:r>
            <a:endParaRPr lang="de-DE" sz="2000" dirty="0">
              <a:solidFill>
                <a:srgbClr val="FF3399"/>
              </a:solidFill>
              <a:sym typeface="Symbol" charset="0"/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5759450" y="5957888"/>
            <a:ext cx="30575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ctr">
              <a:defRPr sz="1800">
                <a:solidFill>
                  <a:srgbClr val="FF669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1100 </a:t>
            </a:r>
            <a:r>
              <a:rPr lang="de-DE" dirty="0">
                <a:sym typeface="Symbol" charset="0"/>
              </a:rPr>
              <a:t>A  180 A  25 A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6832600" y="5006975"/>
            <a:ext cx="9112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ctr">
              <a:defRPr sz="1800">
                <a:solidFill>
                  <a:srgbClr val="FF669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2 </a:t>
            </a:r>
            <a:r>
              <a:rPr lang="de-DE" dirty="0">
                <a:sym typeface="Symbol" charset="0"/>
              </a:rPr>
              <a:t> 10</a:t>
            </a:r>
            <a:r>
              <a:rPr lang="de-DE" baseline="30000" dirty="0">
                <a:sym typeface="Symbol" charset="0"/>
              </a:rPr>
              <a:t>7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6441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ps2013.gsi.de/websites/cryring/CryringWiki/SiteAssets/YR00_Overall/Cryring3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95400"/>
            <a:ext cx="8652482" cy="540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10"/>
          <p:cNvSpPr/>
          <p:nvPr/>
        </p:nvSpPr>
        <p:spPr bwMode="auto">
          <a:xfrm rot="20153039">
            <a:off x="5281908" y="1178306"/>
            <a:ext cx="3358679" cy="927007"/>
          </a:xfrm>
          <a:prstGeom prst="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Beam transport ESR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en-US" baseline="0" dirty="0" smtClean="0"/>
              <a:t> CRYRING</a:t>
            </a:r>
            <a:endParaRPr lang="en-US" dirty="0"/>
          </a:p>
        </p:txBody>
      </p:sp>
      <p:sp>
        <p:nvSpPr>
          <p:cNvPr id="8" name="Textfeld 9"/>
          <p:cNvSpPr txBox="1"/>
          <p:nvPr/>
        </p:nvSpPr>
        <p:spPr>
          <a:xfrm rot="20149217">
            <a:off x="5660616" y="1305949"/>
            <a:ext cx="2954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from</a:t>
            </a:r>
            <a:r>
              <a:rPr lang="de-DE" dirty="0" smtClean="0"/>
              <a:t> ESR @ 0.7 Tm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1084975"/>
            <a:ext cx="2003693" cy="1815244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481888" y="5971530"/>
            <a:ext cx="1297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07/2016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 bwMode="auto">
          <a:xfrm rot="14603887">
            <a:off x="2170966" y="2298303"/>
            <a:ext cx="765680" cy="502969"/>
          </a:xfrm>
          <a:prstGeom prst="leftArrow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2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525684" y="2794400"/>
            <a:ext cx="3811795" cy="3177569"/>
            <a:chOff x="2525684" y="2954391"/>
            <a:chExt cx="3811795" cy="3177569"/>
          </a:xfrm>
        </p:grpSpPr>
        <p:cxnSp>
          <p:nvCxnSpPr>
            <p:cNvPr id="181" name="Straight Connector 180"/>
            <p:cNvCxnSpPr/>
            <p:nvPr/>
          </p:nvCxnSpPr>
          <p:spPr bwMode="auto">
            <a:xfrm>
              <a:off x="3809181" y="3026611"/>
              <a:ext cx="0" cy="3105349"/>
            </a:xfrm>
            <a:prstGeom prst="line">
              <a:avLst/>
            </a:prstGeom>
            <a:noFill/>
            <a:ln w="19050" cap="flat" cmpd="sng" algn="ctr">
              <a:solidFill>
                <a:schemeClr val="accent3">
                  <a:lumMod val="85000"/>
                </a:schemeClr>
              </a:solidFill>
              <a:prstDash val="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Straight Connector 188"/>
            <p:cNvCxnSpPr/>
            <p:nvPr/>
          </p:nvCxnSpPr>
          <p:spPr bwMode="auto">
            <a:xfrm>
              <a:off x="5075908" y="2992277"/>
              <a:ext cx="0" cy="3105349"/>
            </a:xfrm>
            <a:prstGeom prst="line">
              <a:avLst/>
            </a:prstGeom>
            <a:noFill/>
            <a:ln w="19050" cap="flat" cmpd="sng" algn="ctr">
              <a:solidFill>
                <a:schemeClr val="accent3">
                  <a:lumMod val="85000"/>
                </a:schemeClr>
              </a:solidFill>
              <a:prstDash val="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Straight Connector 191"/>
            <p:cNvCxnSpPr/>
            <p:nvPr/>
          </p:nvCxnSpPr>
          <p:spPr bwMode="auto">
            <a:xfrm>
              <a:off x="6337479" y="2971172"/>
              <a:ext cx="0" cy="3105349"/>
            </a:xfrm>
            <a:prstGeom prst="line">
              <a:avLst/>
            </a:prstGeom>
            <a:noFill/>
            <a:ln w="19050" cap="flat" cmpd="sng" algn="ctr">
              <a:solidFill>
                <a:schemeClr val="accent3">
                  <a:lumMod val="85000"/>
                </a:schemeClr>
              </a:solidFill>
              <a:prstDash val="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542454" y="3026611"/>
              <a:ext cx="0" cy="3105349"/>
            </a:xfrm>
            <a:prstGeom prst="line">
              <a:avLst/>
            </a:prstGeom>
            <a:noFill/>
            <a:ln w="19050" cap="flat" cmpd="sng" algn="ctr">
              <a:solidFill>
                <a:schemeClr val="accent3">
                  <a:lumMod val="85000"/>
                </a:schemeClr>
              </a:solidFill>
              <a:prstDash val="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Straight Connector 174"/>
            <p:cNvCxnSpPr/>
            <p:nvPr/>
          </p:nvCxnSpPr>
          <p:spPr bwMode="auto">
            <a:xfrm>
              <a:off x="3792411" y="3009830"/>
              <a:ext cx="0" cy="3105349"/>
            </a:xfrm>
            <a:prstGeom prst="line">
              <a:avLst/>
            </a:prstGeom>
            <a:noFill/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Straight Connector 175"/>
            <p:cNvCxnSpPr/>
            <p:nvPr/>
          </p:nvCxnSpPr>
          <p:spPr bwMode="auto">
            <a:xfrm>
              <a:off x="5059138" y="2975496"/>
              <a:ext cx="0" cy="3105349"/>
            </a:xfrm>
            <a:prstGeom prst="line">
              <a:avLst/>
            </a:prstGeom>
            <a:noFill/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Straight Connector 176"/>
            <p:cNvCxnSpPr/>
            <p:nvPr/>
          </p:nvCxnSpPr>
          <p:spPr bwMode="auto">
            <a:xfrm>
              <a:off x="6320709" y="2954391"/>
              <a:ext cx="0" cy="3105349"/>
            </a:xfrm>
            <a:prstGeom prst="line">
              <a:avLst/>
            </a:prstGeom>
            <a:noFill/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2525684" y="3009830"/>
              <a:ext cx="0" cy="3105349"/>
            </a:xfrm>
            <a:prstGeom prst="line">
              <a:avLst/>
            </a:prstGeom>
            <a:noFill/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838" name="Straight Connector 8837" hidden="1"/>
          <p:cNvCxnSpPr/>
          <p:nvPr>
            <p:custDataLst>
              <p:tags r:id="rId2"/>
            </p:custDataLst>
          </p:nvPr>
        </p:nvCxnSpPr>
        <p:spPr>
          <a:xfrm>
            <a:off x="5871376" y="3295650"/>
            <a:ext cx="0" cy="1371600"/>
          </a:xfrm>
          <a:prstGeom prst="line">
            <a:avLst/>
          </a:prstGeom>
          <a:ln w="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36" name="Straight Connector 8835" hidden="1"/>
          <p:cNvCxnSpPr/>
          <p:nvPr>
            <p:custDataLst>
              <p:tags r:id="rId3"/>
            </p:custDataLst>
          </p:nvPr>
        </p:nvCxnSpPr>
        <p:spPr>
          <a:xfrm>
            <a:off x="5013297" y="3295650"/>
            <a:ext cx="0" cy="1371600"/>
          </a:xfrm>
          <a:prstGeom prst="line">
            <a:avLst/>
          </a:prstGeom>
          <a:ln w="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34" name="Straight Connector 8833" hidden="1"/>
          <p:cNvCxnSpPr/>
          <p:nvPr>
            <p:custDataLst>
              <p:tags r:id="rId4"/>
            </p:custDataLst>
          </p:nvPr>
        </p:nvCxnSpPr>
        <p:spPr>
          <a:xfrm>
            <a:off x="5014956" y="4667250"/>
            <a:ext cx="0" cy="0"/>
          </a:xfrm>
          <a:prstGeom prst="line">
            <a:avLst/>
          </a:prstGeom>
          <a:ln w="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21" name="Straight Connector 8820" hidden="1"/>
          <p:cNvCxnSpPr/>
          <p:nvPr>
            <p:custDataLst>
              <p:tags r:id="rId5"/>
            </p:custDataLst>
          </p:nvPr>
        </p:nvCxnSpPr>
        <p:spPr>
          <a:xfrm>
            <a:off x="4939748" y="3295650"/>
            <a:ext cx="0" cy="1104900"/>
          </a:xfrm>
          <a:prstGeom prst="line">
            <a:avLst/>
          </a:prstGeom>
          <a:ln w="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19" name="Straight Connector 8818" hidden="1"/>
          <p:cNvCxnSpPr/>
          <p:nvPr>
            <p:custDataLst>
              <p:tags r:id="rId6"/>
            </p:custDataLst>
          </p:nvPr>
        </p:nvCxnSpPr>
        <p:spPr>
          <a:xfrm>
            <a:off x="4375868" y="3295650"/>
            <a:ext cx="0" cy="1104900"/>
          </a:xfrm>
          <a:prstGeom prst="line">
            <a:avLst/>
          </a:prstGeom>
          <a:ln w="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17" name="Straight Connector 8816" hidden="1"/>
          <p:cNvCxnSpPr/>
          <p:nvPr>
            <p:custDataLst>
              <p:tags r:id="rId7"/>
            </p:custDataLst>
          </p:nvPr>
        </p:nvCxnSpPr>
        <p:spPr>
          <a:xfrm>
            <a:off x="4377481" y="4400550"/>
            <a:ext cx="0" cy="0"/>
          </a:xfrm>
          <a:prstGeom prst="line">
            <a:avLst/>
          </a:prstGeom>
          <a:ln w="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04" name="Straight Connector 8803" hidden="1"/>
          <p:cNvCxnSpPr/>
          <p:nvPr>
            <p:custDataLst>
              <p:tags r:id="rId8"/>
            </p:custDataLst>
          </p:nvPr>
        </p:nvCxnSpPr>
        <p:spPr>
          <a:xfrm>
            <a:off x="4621033" y="3295650"/>
            <a:ext cx="0" cy="838200"/>
          </a:xfrm>
          <a:prstGeom prst="line">
            <a:avLst/>
          </a:prstGeom>
          <a:ln w="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02" name="Straight Connector 8801" hidden="1"/>
          <p:cNvCxnSpPr/>
          <p:nvPr>
            <p:custDataLst>
              <p:tags r:id="rId9"/>
            </p:custDataLst>
          </p:nvPr>
        </p:nvCxnSpPr>
        <p:spPr>
          <a:xfrm>
            <a:off x="3787471" y="3295650"/>
            <a:ext cx="0" cy="838200"/>
          </a:xfrm>
          <a:prstGeom prst="line">
            <a:avLst/>
          </a:prstGeom>
          <a:ln w="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00" name="Straight Connector 8799" hidden="1"/>
          <p:cNvCxnSpPr/>
          <p:nvPr>
            <p:custDataLst>
              <p:tags r:id="rId10"/>
            </p:custDataLst>
          </p:nvPr>
        </p:nvCxnSpPr>
        <p:spPr>
          <a:xfrm>
            <a:off x="3789160" y="4133850"/>
            <a:ext cx="0" cy="0"/>
          </a:xfrm>
          <a:prstGeom prst="line">
            <a:avLst/>
          </a:prstGeom>
          <a:ln w="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87" name="Straight Connector 8786" hidden="1"/>
          <p:cNvCxnSpPr/>
          <p:nvPr>
            <p:custDataLst>
              <p:tags r:id="rId11"/>
            </p:custDataLst>
          </p:nvPr>
        </p:nvCxnSpPr>
        <p:spPr>
          <a:xfrm>
            <a:off x="4375868" y="3295650"/>
            <a:ext cx="0" cy="571500"/>
          </a:xfrm>
          <a:prstGeom prst="line">
            <a:avLst/>
          </a:prstGeom>
          <a:ln w="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85" name="Straight Connector 8784" hidden="1"/>
          <p:cNvCxnSpPr/>
          <p:nvPr>
            <p:custDataLst>
              <p:tags r:id="rId12"/>
            </p:custDataLst>
          </p:nvPr>
        </p:nvCxnSpPr>
        <p:spPr>
          <a:xfrm>
            <a:off x="3787471" y="3295650"/>
            <a:ext cx="0" cy="571500"/>
          </a:xfrm>
          <a:prstGeom prst="line">
            <a:avLst/>
          </a:prstGeom>
          <a:ln w="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83" name="Straight Connector 8782" hidden="1"/>
          <p:cNvCxnSpPr/>
          <p:nvPr>
            <p:custDataLst>
              <p:tags r:id="rId13"/>
            </p:custDataLst>
          </p:nvPr>
        </p:nvCxnSpPr>
        <p:spPr>
          <a:xfrm>
            <a:off x="3789084" y="3867150"/>
            <a:ext cx="0" cy="0"/>
          </a:xfrm>
          <a:prstGeom prst="line">
            <a:avLst/>
          </a:prstGeom>
          <a:ln w="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72" name="Rounded Rectangle 8771"/>
          <p:cNvSpPr/>
          <p:nvPr>
            <p:custDataLst>
              <p:tags r:id="rId14"/>
            </p:custDataLst>
          </p:nvPr>
        </p:nvSpPr>
        <p:spPr>
          <a:xfrm>
            <a:off x="1055644" y="2815505"/>
            <a:ext cx="562019" cy="203200"/>
          </a:xfrm>
          <a:prstGeom prst="roundRect">
            <a:avLst>
              <a:gd name="adj" fmla="val 100000"/>
            </a:avLst>
          </a:prstGeom>
          <a:solidFill>
            <a:srgbClr val="62B57B"/>
          </a:solidFill>
          <a:ln w="12700" cap="flat" cmpd="sng" algn="ctr">
            <a:noFill/>
            <a:prstDash val="solid"/>
            <a:miter lim="800000"/>
          </a:ln>
          <a:effectLst>
            <a:outerShdw blurRad="44450">
              <a:scrgbClr r="0" g="0" b="0">
                <a:alpha val="30000"/>
              </a:scrgb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8770" name="Straight Connector 8769" hidden="1"/>
          <p:cNvCxnSpPr/>
          <p:nvPr>
            <p:custDataLst>
              <p:tags r:id="rId15"/>
            </p:custDataLst>
          </p:nvPr>
        </p:nvCxnSpPr>
        <p:spPr>
          <a:xfrm>
            <a:off x="3468756" y="3295650"/>
            <a:ext cx="0" cy="304800"/>
          </a:xfrm>
          <a:prstGeom prst="line">
            <a:avLst/>
          </a:prstGeom>
          <a:ln w="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68" name="Straight Connector 8767" hidden="1"/>
          <p:cNvCxnSpPr/>
          <p:nvPr>
            <p:custDataLst>
              <p:tags r:id="rId16"/>
            </p:custDataLst>
          </p:nvPr>
        </p:nvCxnSpPr>
        <p:spPr>
          <a:xfrm>
            <a:off x="3272624" y="3295650"/>
            <a:ext cx="0" cy="304800"/>
          </a:xfrm>
          <a:prstGeom prst="line">
            <a:avLst/>
          </a:prstGeom>
          <a:ln w="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66" name="Straight Connector 8765" hidden="1"/>
          <p:cNvCxnSpPr/>
          <p:nvPr>
            <p:custDataLst>
              <p:tags r:id="rId17"/>
            </p:custDataLst>
          </p:nvPr>
        </p:nvCxnSpPr>
        <p:spPr>
          <a:xfrm>
            <a:off x="3274313" y="3600450"/>
            <a:ext cx="0" cy="0"/>
          </a:xfrm>
          <a:prstGeom prst="line">
            <a:avLst/>
          </a:prstGeom>
          <a:ln w="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53" name="Straight Connector 8752"/>
          <p:cNvCxnSpPr/>
          <p:nvPr>
            <p:custDataLst>
              <p:tags r:id="rId18"/>
            </p:custDataLst>
          </p:nvPr>
        </p:nvCxnSpPr>
        <p:spPr>
          <a:xfrm>
            <a:off x="692478" y="1875140"/>
            <a:ext cx="0" cy="311447"/>
          </a:xfrm>
          <a:prstGeom prst="line">
            <a:avLst/>
          </a:prstGeom>
          <a:ln w="15875">
            <a:solidFill>
              <a:srgbClr val="0072BC"/>
            </a:solidFill>
            <a:headEnd type="none"/>
            <a:tailEnd type="none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32" name="Straight Connector 8731" hidden="1"/>
          <p:cNvCxnSpPr/>
          <p:nvPr>
            <p:custDataLst>
              <p:tags r:id="rId19"/>
            </p:custDataLst>
          </p:nvPr>
        </p:nvCxnSpPr>
        <p:spPr>
          <a:xfrm>
            <a:off x="3174558" y="2688173"/>
            <a:ext cx="0" cy="20102"/>
          </a:xfrm>
          <a:prstGeom prst="line">
            <a:avLst/>
          </a:prstGeom>
          <a:ln w="12700" cap="flat" cmpd="sng" algn="ctr">
            <a:solidFill>
              <a:srgbClr val="087FC3">
                <a:alpha val="35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24" name="Straight Connector 8723"/>
          <p:cNvCxnSpPr/>
          <p:nvPr>
            <p:custDataLst>
              <p:tags r:id="rId20"/>
            </p:custDataLst>
          </p:nvPr>
        </p:nvCxnSpPr>
        <p:spPr>
          <a:xfrm>
            <a:off x="5385885" y="2714220"/>
            <a:ext cx="0" cy="583356"/>
          </a:xfrm>
          <a:prstGeom prst="line">
            <a:avLst/>
          </a:prstGeom>
          <a:ln w="12700" cap="flat" cmpd="sng" algn="ctr">
            <a:solidFill>
              <a:srgbClr val="DC5924">
                <a:alpha val="35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08" name="Straight Connector 8707" hidden="1"/>
          <p:cNvCxnSpPr/>
          <p:nvPr>
            <p:custDataLst>
              <p:tags r:id="rId21"/>
            </p:custDataLst>
          </p:nvPr>
        </p:nvCxnSpPr>
        <p:spPr>
          <a:xfrm>
            <a:off x="6901069" y="2698750"/>
            <a:ext cx="0" cy="25400"/>
          </a:xfrm>
          <a:prstGeom prst="line">
            <a:avLst/>
          </a:prstGeom>
          <a:ln w="12700" cap="flat" cmpd="sng" algn="ctr">
            <a:solidFill>
              <a:srgbClr val="62B57B">
                <a:alpha val="35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00" name="Straight Connector 8699" hidden="1"/>
          <p:cNvCxnSpPr/>
          <p:nvPr>
            <p:custDataLst>
              <p:tags r:id="rId22"/>
            </p:custDataLst>
          </p:nvPr>
        </p:nvCxnSpPr>
        <p:spPr>
          <a:xfrm>
            <a:off x="7906247" y="2635349"/>
            <a:ext cx="0" cy="15777"/>
          </a:xfrm>
          <a:prstGeom prst="line">
            <a:avLst/>
          </a:prstGeom>
          <a:ln w="12700" cap="flat" cmpd="sng" algn="ctr">
            <a:solidFill>
              <a:srgbClr val="62B57B">
                <a:alpha val="35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62" name="Rounded Rectangle 8661"/>
          <p:cNvSpPr/>
          <p:nvPr>
            <p:custDataLst>
              <p:tags r:id="rId23"/>
            </p:custDataLst>
          </p:nvPr>
        </p:nvSpPr>
        <p:spPr>
          <a:xfrm>
            <a:off x="1029984" y="2110135"/>
            <a:ext cx="6766560" cy="381000"/>
          </a:xfrm>
          <a:prstGeom prst="roundRect">
            <a:avLst>
              <a:gd name="adj" fmla="val 10000000"/>
            </a:avLst>
          </a:prstGeom>
          <a:gradFill flip="none" rotWithShape="1">
            <a:gsLst>
              <a:gs pos="100000">
                <a:srgbClr val="44546A"/>
              </a:gs>
              <a:gs pos="0">
                <a:schemeClr val="tx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64" name="TextBox 8663"/>
          <p:cNvSpPr txBox="1"/>
          <p:nvPr>
            <p:custDataLst>
              <p:tags r:id="rId24"/>
            </p:custDataLst>
          </p:nvPr>
        </p:nvSpPr>
        <p:spPr>
          <a:xfrm>
            <a:off x="247508" y="2115969"/>
            <a:ext cx="860913" cy="369332"/>
          </a:xfrm>
          <a:prstGeom prst="rect">
            <a:avLst/>
          </a:prstGeom>
          <a:noFill/>
        </p:spPr>
        <p:txBody>
          <a:bodyPr vert="horz" wrap="none" lIns="127000" tIns="0" rIns="12700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C0504D"/>
                </a:solidFill>
                <a:latin typeface="Corbel" panose="020B0503020204020204" pitchFamily="34" charset="0"/>
              </a:rPr>
              <a:t>2012</a:t>
            </a:r>
            <a:endParaRPr lang="en-US" dirty="0">
              <a:solidFill>
                <a:srgbClr val="C0504D"/>
              </a:solidFill>
              <a:latin typeface="Corbel" panose="020B0503020204020204" pitchFamily="34" charset="0"/>
            </a:endParaRPr>
          </a:p>
        </p:txBody>
      </p:sp>
      <p:sp>
        <p:nvSpPr>
          <p:cNvPr id="8678" name="TextBox 8677"/>
          <p:cNvSpPr txBox="1"/>
          <p:nvPr>
            <p:custDataLst>
              <p:tags r:id="rId25"/>
            </p:custDataLst>
          </p:nvPr>
        </p:nvSpPr>
        <p:spPr>
          <a:xfrm>
            <a:off x="1454206" y="2110135"/>
            <a:ext cx="75184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2013</a:t>
            </a:r>
            <a:endParaRPr lang="en-US" sz="16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cxnSp>
        <p:nvCxnSpPr>
          <p:cNvPr id="8680" name="Straight Connector 8679"/>
          <p:cNvCxnSpPr/>
          <p:nvPr>
            <p:custDataLst>
              <p:tags r:id="rId26"/>
            </p:custDataLst>
          </p:nvPr>
        </p:nvCxnSpPr>
        <p:spPr>
          <a:xfrm>
            <a:off x="2525684" y="2173635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1" name="TextBox 8680"/>
          <p:cNvSpPr txBox="1"/>
          <p:nvPr>
            <p:custDataLst>
              <p:tags r:id="rId27"/>
            </p:custDataLst>
          </p:nvPr>
        </p:nvSpPr>
        <p:spPr>
          <a:xfrm>
            <a:off x="2753603" y="2110135"/>
            <a:ext cx="75184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2014</a:t>
            </a:r>
            <a:endParaRPr lang="en-US" sz="16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cxnSp>
        <p:nvCxnSpPr>
          <p:cNvPr id="8683" name="Straight Connector 8682"/>
          <p:cNvCxnSpPr/>
          <p:nvPr>
            <p:custDataLst>
              <p:tags r:id="rId28"/>
            </p:custDataLst>
          </p:nvPr>
        </p:nvCxnSpPr>
        <p:spPr>
          <a:xfrm>
            <a:off x="3792411" y="2173635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4" name="TextBox 8683"/>
          <p:cNvSpPr txBox="1"/>
          <p:nvPr>
            <p:custDataLst>
              <p:tags r:id="rId29"/>
            </p:custDataLst>
          </p:nvPr>
        </p:nvSpPr>
        <p:spPr>
          <a:xfrm>
            <a:off x="4053000" y="2110135"/>
            <a:ext cx="75184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2015</a:t>
            </a:r>
            <a:endParaRPr lang="en-US" sz="16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cxnSp>
        <p:nvCxnSpPr>
          <p:cNvPr id="8686" name="Straight Connector 8685"/>
          <p:cNvCxnSpPr/>
          <p:nvPr>
            <p:custDataLst>
              <p:tags r:id="rId30"/>
            </p:custDataLst>
          </p:nvPr>
        </p:nvCxnSpPr>
        <p:spPr>
          <a:xfrm>
            <a:off x="5059138" y="2173635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7" name="TextBox 8686"/>
          <p:cNvSpPr txBox="1"/>
          <p:nvPr>
            <p:custDataLst>
              <p:tags r:id="rId31"/>
            </p:custDataLst>
          </p:nvPr>
        </p:nvSpPr>
        <p:spPr>
          <a:xfrm>
            <a:off x="5352397" y="2110135"/>
            <a:ext cx="75184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2016</a:t>
            </a:r>
            <a:endParaRPr lang="en-US" sz="16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cxnSp>
        <p:nvCxnSpPr>
          <p:cNvPr id="8689" name="Straight Connector 8688"/>
          <p:cNvCxnSpPr/>
          <p:nvPr>
            <p:custDataLst>
              <p:tags r:id="rId32"/>
            </p:custDataLst>
          </p:nvPr>
        </p:nvCxnSpPr>
        <p:spPr>
          <a:xfrm>
            <a:off x="6325866" y="2173635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90" name="TextBox 8689"/>
          <p:cNvSpPr txBox="1"/>
          <p:nvPr>
            <p:custDataLst>
              <p:tags r:id="rId33"/>
            </p:custDataLst>
          </p:nvPr>
        </p:nvSpPr>
        <p:spPr>
          <a:xfrm>
            <a:off x="6651795" y="2110135"/>
            <a:ext cx="75184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2017</a:t>
            </a:r>
            <a:endParaRPr lang="en-US" sz="16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8692" name="TextBox 8691"/>
          <p:cNvSpPr txBox="1"/>
          <p:nvPr>
            <p:custDataLst>
              <p:tags r:id="rId34"/>
            </p:custDataLst>
          </p:nvPr>
        </p:nvSpPr>
        <p:spPr>
          <a:xfrm>
            <a:off x="7723117" y="2115969"/>
            <a:ext cx="862115" cy="369332"/>
          </a:xfrm>
          <a:prstGeom prst="rect">
            <a:avLst/>
          </a:prstGeom>
          <a:noFill/>
        </p:spPr>
        <p:txBody>
          <a:bodyPr vert="horz" wrap="none" lIns="127000" tIns="0" rIns="12700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C0504D"/>
                </a:solidFill>
                <a:latin typeface="Corbel" panose="020B0503020204020204" pitchFamily="34" charset="0"/>
              </a:rPr>
              <a:t>2018</a:t>
            </a:r>
            <a:endParaRPr lang="en-US" dirty="0">
              <a:solidFill>
                <a:srgbClr val="C0504D"/>
              </a:solidFill>
              <a:latin typeface="Corbel" panose="020B0503020204020204" pitchFamily="34" charset="0"/>
            </a:endParaRPr>
          </a:p>
        </p:txBody>
      </p:sp>
      <p:sp>
        <p:nvSpPr>
          <p:cNvPr id="8706" name="TextBox 8705" hidden="1"/>
          <p:cNvSpPr txBox="1"/>
          <p:nvPr>
            <p:custDataLst>
              <p:tags r:id="rId35"/>
            </p:custDataLst>
          </p:nvPr>
        </p:nvSpPr>
        <p:spPr>
          <a:xfrm>
            <a:off x="6202569" y="2724150"/>
            <a:ext cx="282129" cy="123111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800" smtClean="0">
                <a:solidFill>
                  <a:srgbClr val="D1282E"/>
                </a:solidFill>
              </a:rPr>
              <a:t>Dec 20</a:t>
            </a:r>
            <a:endParaRPr lang="en-US" sz="800">
              <a:solidFill>
                <a:srgbClr val="D1282E"/>
              </a:solidFill>
            </a:endParaRPr>
          </a:p>
        </p:txBody>
      </p:sp>
      <p:sp>
        <p:nvSpPr>
          <p:cNvPr id="8714" name="TextBox 8713" hidden="1"/>
          <p:cNvSpPr txBox="1"/>
          <p:nvPr>
            <p:custDataLst>
              <p:tags r:id="rId36"/>
            </p:custDataLst>
          </p:nvPr>
        </p:nvSpPr>
        <p:spPr>
          <a:xfrm>
            <a:off x="5148359" y="2433075"/>
            <a:ext cx="240450" cy="123111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800" smtClean="0">
                <a:solidFill>
                  <a:srgbClr val="D1282E"/>
                </a:solidFill>
              </a:rPr>
              <a:t>Nov 7</a:t>
            </a:r>
            <a:endParaRPr lang="en-US" sz="800">
              <a:solidFill>
                <a:srgbClr val="D1282E"/>
              </a:solidFill>
            </a:endParaRPr>
          </a:p>
        </p:txBody>
      </p:sp>
      <p:sp>
        <p:nvSpPr>
          <p:cNvPr id="8718" name="Teardrop 8717"/>
          <p:cNvSpPr/>
          <p:nvPr>
            <p:custDataLst>
              <p:tags r:id="rId37"/>
            </p:custDataLst>
          </p:nvPr>
        </p:nvSpPr>
        <p:spPr>
          <a:xfrm>
            <a:off x="5256868" y="2402656"/>
            <a:ext cx="228600" cy="254000"/>
          </a:xfrm>
          <a:prstGeom prst="teardrop">
            <a:avLst/>
          </a:prstGeom>
          <a:solidFill>
            <a:srgbClr val="DC5924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0" name="TextBox 8719"/>
          <p:cNvSpPr txBox="1"/>
          <p:nvPr>
            <p:custDataLst>
              <p:tags r:id="rId38"/>
            </p:custDataLst>
          </p:nvPr>
        </p:nvSpPr>
        <p:spPr>
          <a:xfrm>
            <a:off x="4388803" y="3387013"/>
            <a:ext cx="1312330" cy="35189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D24726"/>
                </a:solidFill>
              </a:rPr>
              <a:t>First ions @ 300 </a:t>
            </a:r>
            <a:r>
              <a:rPr lang="en-US" sz="1400" b="1" dirty="0" err="1" smtClean="0">
                <a:solidFill>
                  <a:srgbClr val="D24726"/>
                </a:solidFill>
              </a:rPr>
              <a:t>keV</a:t>
            </a:r>
            <a:r>
              <a:rPr lang="en-US" sz="1400" b="1" dirty="0" smtClean="0">
                <a:solidFill>
                  <a:srgbClr val="D24726"/>
                </a:solidFill>
              </a:rPr>
              <a:t>/u</a:t>
            </a:r>
            <a:endParaRPr lang="en-US" sz="1400" b="1" dirty="0">
              <a:solidFill>
                <a:srgbClr val="D24726"/>
              </a:solidFill>
            </a:endParaRPr>
          </a:p>
        </p:txBody>
      </p:sp>
      <p:sp>
        <p:nvSpPr>
          <p:cNvPr id="8747" name="Flowchart: Merge 8746"/>
          <p:cNvSpPr/>
          <p:nvPr>
            <p:custDataLst>
              <p:tags r:id="rId39"/>
            </p:custDataLst>
          </p:nvPr>
        </p:nvSpPr>
        <p:spPr>
          <a:xfrm rot="16200000">
            <a:off x="717878" y="1875695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9" name="TextBox 8748"/>
          <p:cNvSpPr txBox="1"/>
          <p:nvPr>
            <p:custDataLst>
              <p:tags r:id="rId40"/>
            </p:custDataLst>
          </p:nvPr>
        </p:nvSpPr>
        <p:spPr>
          <a:xfrm>
            <a:off x="68581" y="1662341"/>
            <a:ext cx="1039840" cy="524246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3B5998"/>
                </a:solidFill>
              </a:rPr>
              <a:t>Idea, Study Group Report</a:t>
            </a:r>
            <a:endParaRPr lang="en-US" sz="1400" b="1" dirty="0">
              <a:solidFill>
                <a:srgbClr val="3B5998"/>
              </a:solidFill>
            </a:endParaRPr>
          </a:p>
        </p:txBody>
      </p:sp>
      <p:sp>
        <p:nvSpPr>
          <p:cNvPr id="8763" name="TextBox 8762" hidden="1"/>
          <p:cNvSpPr txBox="1"/>
          <p:nvPr>
            <p:custDataLst>
              <p:tags r:id="rId41"/>
            </p:custDataLst>
          </p:nvPr>
        </p:nvSpPr>
        <p:spPr>
          <a:xfrm>
            <a:off x="12700" y="12700"/>
            <a:ext cx="65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775" name="TextBox 8774"/>
          <p:cNvSpPr txBox="1"/>
          <p:nvPr>
            <p:custDataLst>
              <p:tags r:id="rId42"/>
            </p:custDataLst>
          </p:nvPr>
        </p:nvSpPr>
        <p:spPr>
          <a:xfrm>
            <a:off x="107463" y="2784547"/>
            <a:ext cx="922521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1000" b="1">
                <a:solidFill>
                  <a:srgbClr val="489A61"/>
                </a:solidFill>
              </a:defRPr>
            </a:lvl1pPr>
          </a:lstStyle>
          <a:p>
            <a:pPr algn="l"/>
            <a:r>
              <a:rPr lang="en-US" sz="1400" dirty="0" smtClean="0"/>
              <a:t>Transport </a:t>
            </a:r>
          </a:p>
          <a:p>
            <a:pPr algn="l"/>
            <a:r>
              <a:rPr lang="en-US" sz="1400" dirty="0" smtClean="0"/>
              <a:t>to GSI</a:t>
            </a:r>
            <a:endParaRPr lang="en-US" sz="1400" dirty="0"/>
          </a:p>
        </p:txBody>
      </p:sp>
      <p:sp>
        <p:nvSpPr>
          <p:cNvPr id="8780" name="TextBox 8779" hidden="1"/>
          <p:cNvSpPr txBox="1"/>
          <p:nvPr>
            <p:custDataLst>
              <p:tags r:id="rId43"/>
            </p:custDataLst>
          </p:nvPr>
        </p:nvSpPr>
        <p:spPr>
          <a:xfrm>
            <a:off x="12700" y="12700"/>
            <a:ext cx="65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797" name="TextBox 8796" hidden="1"/>
          <p:cNvSpPr txBox="1"/>
          <p:nvPr>
            <p:custDataLst>
              <p:tags r:id="rId44"/>
            </p:custDataLst>
          </p:nvPr>
        </p:nvSpPr>
        <p:spPr>
          <a:xfrm>
            <a:off x="12700" y="12700"/>
            <a:ext cx="65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814" name="TextBox 8813" hidden="1"/>
          <p:cNvSpPr txBox="1"/>
          <p:nvPr>
            <p:custDataLst>
              <p:tags r:id="rId45"/>
            </p:custDataLst>
          </p:nvPr>
        </p:nvSpPr>
        <p:spPr>
          <a:xfrm>
            <a:off x="12700" y="12700"/>
            <a:ext cx="65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831" name="TextBox 8830" hidden="1"/>
          <p:cNvSpPr txBox="1"/>
          <p:nvPr>
            <p:custDataLst>
              <p:tags r:id="rId46"/>
            </p:custDataLst>
          </p:nvPr>
        </p:nvSpPr>
        <p:spPr>
          <a:xfrm>
            <a:off x="12700" y="12700"/>
            <a:ext cx="65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cxnSp>
        <p:nvCxnSpPr>
          <p:cNvPr id="178" name="Straight Connector 177"/>
          <p:cNvCxnSpPr/>
          <p:nvPr>
            <p:custDataLst>
              <p:tags r:id="rId47"/>
            </p:custDataLst>
          </p:nvPr>
        </p:nvCxnSpPr>
        <p:spPr>
          <a:xfrm>
            <a:off x="8093939" y="1702534"/>
            <a:ext cx="0" cy="475215"/>
          </a:xfrm>
          <a:prstGeom prst="line">
            <a:avLst/>
          </a:prstGeom>
          <a:ln w="15875">
            <a:solidFill>
              <a:srgbClr val="0072BC"/>
            </a:solidFill>
            <a:headEnd type="none"/>
            <a:tailEnd type="none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Flowchart: Merge 8746"/>
          <p:cNvSpPr/>
          <p:nvPr>
            <p:custDataLst>
              <p:tags r:id="rId48"/>
            </p:custDataLst>
          </p:nvPr>
        </p:nvSpPr>
        <p:spPr>
          <a:xfrm rot="16200000">
            <a:off x="8119339" y="1702534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/>
          <p:cNvSpPr txBox="1"/>
          <p:nvPr>
            <p:custDataLst>
              <p:tags r:id="rId49"/>
            </p:custDataLst>
          </p:nvPr>
        </p:nvSpPr>
        <p:spPr>
          <a:xfrm>
            <a:off x="8253859" y="1806134"/>
            <a:ext cx="870963" cy="351891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3B5998"/>
                </a:solidFill>
              </a:rPr>
              <a:t>Restart of SIS/ESR</a:t>
            </a:r>
            <a:endParaRPr lang="en-US" sz="1400" b="1" dirty="0">
              <a:solidFill>
                <a:srgbClr val="3B5998"/>
              </a:solidFill>
            </a:endParaRPr>
          </a:p>
        </p:txBody>
      </p:sp>
      <p:cxnSp>
        <p:nvCxnSpPr>
          <p:cNvPr id="182" name="Straight Connector 181"/>
          <p:cNvCxnSpPr/>
          <p:nvPr>
            <p:custDataLst>
              <p:tags r:id="rId50"/>
            </p:custDataLst>
          </p:nvPr>
        </p:nvCxnSpPr>
        <p:spPr>
          <a:xfrm>
            <a:off x="4600071" y="2714220"/>
            <a:ext cx="0" cy="231465"/>
          </a:xfrm>
          <a:prstGeom prst="line">
            <a:avLst/>
          </a:prstGeom>
          <a:ln w="12700" cap="flat" cmpd="sng" algn="ctr">
            <a:solidFill>
              <a:srgbClr val="DC5924">
                <a:alpha val="35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ardrop 182"/>
          <p:cNvSpPr/>
          <p:nvPr>
            <p:custDataLst>
              <p:tags r:id="rId51"/>
            </p:custDataLst>
          </p:nvPr>
        </p:nvSpPr>
        <p:spPr>
          <a:xfrm>
            <a:off x="4471054" y="2402656"/>
            <a:ext cx="228600" cy="254000"/>
          </a:xfrm>
          <a:prstGeom prst="teardrop">
            <a:avLst/>
          </a:prstGeom>
          <a:solidFill>
            <a:srgbClr val="DC5924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/>
          <p:cNvSpPr txBox="1"/>
          <p:nvPr>
            <p:custDataLst>
              <p:tags r:id="rId52"/>
            </p:custDataLst>
          </p:nvPr>
        </p:nvSpPr>
        <p:spPr>
          <a:xfrm>
            <a:off x="3995854" y="2945685"/>
            <a:ext cx="1205276" cy="35189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D24726"/>
                </a:solidFill>
              </a:rPr>
              <a:t>First ions from source</a:t>
            </a:r>
            <a:endParaRPr lang="en-US" sz="1400" b="1" dirty="0">
              <a:solidFill>
                <a:srgbClr val="D24726"/>
              </a:solidFill>
            </a:endParaRPr>
          </a:p>
        </p:txBody>
      </p:sp>
      <p:sp>
        <p:nvSpPr>
          <p:cNvPr id="186" name="TextBox 185"/>
          <p:cNvSpPr txBox="1"/>
          <p:nvPr>
            <p:custDataLst>
              <p:tags r:id="rId53"/>
            </p:custDataLst>
          </p:nvPr>
        </p:nvSpPr>
        <p:spPr>
          <a:xfrm>
            <a:off x="7038395" y="2920996"/>
            <a:ext cx="1325690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1000" b="1">
                <a:solidFill>
                  <a:srgbClr val="489A61"/>
                </a:solidFill>
              </a:defRPr>
            </a:lvl1pPr>
          </a:lstStyle>
          <a:p>
            <a:r>
              <a:rPr lang="en-US" sz="1400" dirty="0" smtClean="0"/>
              <a:t>commissioning</a:t>
            </a:r>
            <a:endParaRPr lang="en-US" sz="1400" dirty="0"/>
          </a:p>
        </p:txBody>
      </p:sp>
      <p:sp>
        <p:nvSpPr>
          <p:cNvPr id="206" name="Teardrop 205"/>
          <p:cNvSpPr/>
          <p:nvPr>
            <p:custDataLst>
              <p:tags r:id="rId54"/>
            </p:custDataLst>
          </p:nvPr>
        </p:nvSpPr>
        <p:spPr>
          <a:xfrm>
            <a:off x="2703686" y="2394779"/>
            <a:ext cx="228600" cy="254000"/>
          </a:xfrm>
          <a:prstGeom prst="teardrop">
            <a:avLst/>
          </a:prstGeom>
          <a:solidFill>
            <a:srgbClr val="3F7CB4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TextBox 206"/>
          <p:cNvSpPr txBox="1"/>
          <p:nvPr>
            <p:custDataLst>
              <p:tags r:id="rId55"/>
            </p:custDataLst>
          </p:nvPr>
        </p:nvSpPr>
        <p:spPr>
          <a:xfrm>
            <a:off x="1816148" y="3567891"/>
            <a:ext cx="2022869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1400" b="1">
                <a:solidFill>
                  <a:srgbClr val="3F7CB4"/>
                </a:solidFill>
              </a:defRPr>
            </a:lvl1pPr>
          </a:lstStyle>
          <a:p>
            <a:r>
              <a:rPr lang="en-US" dirty="0" smtClean="0"/>
              <a:t>New Cave Topping </a:t>
            </a:r>
            <a:r>
              <a:rPr lang="en-US" dirty="0"/>
              <a:t>O</a:t>
            </a:r>
            <a:r>
              <a:rPr lang="en-US" dirty="0" smtClean="0"/>
              <a:t>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Lestinsky, F. Herfurth "CRYRING@ESR"</a:t>
            </a:r>
            <a:endParaRPr lang="de-DE" dirty="0"/>
          </a:p>
        </p:txBody>
      </p:sp>
      <p:cxnSp>
        <p:nvCxnSpPr>
          <p:cNvPr id="116" name="Straight Connector 115"/>
          <p:cNvCxnSpPr/>
          <p:nvPr>
            <p:custDataLst>
              <p:tags r:id="rId56"/>
            </p:custDataLst>
          </p:nvPr>
        </p:nvCxnSpPr>
        <p:spPr>
          <a:xfrm>
            <a:off x="6019041" y="2695004"/>
            <a:ext cx="0" cy="1545555"/>
          </a:xfrm>
          <a:prstGeom prst="line">
            <a:avLst/>
          </a:prstGeom>
          <a:ln w="12700" cap="flat" cmpd="sng" algn="ctr">
            <a:solidFill>
              <a:srgbClr val="DC5924">
                <a:alpha val="35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ardrop 116"/>
          <p:cNvSpPr/>
          <p:nvPr>
            <p:custDataLst>
              <p:tags r:id="rId57"/>
            </p:custDataLst>
          </p:nvPr>
        </p:nvSpPr>
        <p:spPr>
          <a:xfrm>
            <a:off x="5890024" y="2383440"/>
            <a:ext cx="228600" cy="254000"/>
          </a:xfrm>
          <a:prstGeom prst="teardrop">
            <a:avLst/>
          </a:prstGeom>
          <a:solidFill>
            <a:srgbClr val="DC5924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>
            <p:custDataLst>
              <p:tags r:id="rId58"/>
            </p:custDataLst>
          </p:nvPr>
        </p:nvSpPr>
        <p:spPr>
          <a:xfrm>
            <a:off x="5388809" y="4269668"/>
            <a:ext cx="1312330" cy="35189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D24726"/>
                </a:solidFill>
              </a:rPr>
              <a:t>First ions stored in ring</a:t>
            </a:r>
            <a:endParaRPr lang="en-US" sz="1400" b="1" dirty="0">
              <a:solidFill>
                <a:srgbClr val="D24726"/>
              </a:solidFill>
            </a:endParaRPr>
          </a:p>
        </p:txBody>
      </p:sp>
      <p:cxnSp>
        <p:nvCxnSpPr>
          <p:cNvPr id="126" name="Straight Connector 125"/>
          <p:cNvCxnSpPr>
            <a:endCxn id="207" idx="0"/>
          </p:cNvCxnSpPr>
          <p:nvPr>
            <p:custDataLst>
              <p:tags r:id="rId59"/>
            </p:custDataLst>
          </p:nvPr>
        </p:nvCxnSpPr>
        <p:spPr>
          <a:xfrm>
            <a:off x="2818200" y="2637440"/>
            <a:ext cx="9383" cy="930451"/>
          </a:xfrm>
          <a:prstGeom prst="line">
            <a:avLst/>
          </a:prstGeom>
          <a:ln w="12700" cap="flat" cmpd="sng" algn="ctr">
            <a:solidFill>
              <a:srgbClr val="3F7CB4">
                <a:alpha val="35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ounded Rectangle 127"/>
          <p:cNvSpPr/>
          <p:nvPr>
            <p:custDataLst>
              <p:tags r:id="rId60"/>
            </p:custDataLst>
          </p:nvPr>
        </p:nvSpPr>
        <p:spPr>
          <a:xfrm>
            <a:off x="1670901" y="3296584"/>
            <a:ext cx="1147299" cy="203200"/>
          </a:xfrm>
          <a:prstGeom prst="roundRect">
            <a:avLst>
              <a:gd name="adj" fmla="val 100000"/>
            </a:avLst>
          </a:prstGeom>
          <a:solidFill>
            <a:srgbClr val="62B57B"/>
          </a:solidFill>
          <a:ln w="12700" cap="flat" cmpd="sng" algn="ctr">
            <a:noFill/>
            <a:prstDash val="solid"/>
            <a:miter lim="800000"/>
          </a:ln>
          <a:effectLst>
            <a:outerShdw blurRad="44450">
              <a:scrgbClr r="0" g="0" b="0">
                <a:alpha val="30000"/>
              </a:scrgb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9" name="TextBox 128"/>
          <p:cNvSpPr txBox="1"/>
          <p:nvPr>
            <p:custDataLst>
              <p:tags r:id="rId61"/>
            </p:custDataLst>
          </p:nvPr>
        </p:nvSpPr>
        <p:spPr>
          <a:xfrm>
            <a:off x="270598" y="3268995"/>
            <a:ext cx="1400303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1000" b="1">
                <a:solidFill>
                  <a:srgbClr val="489A61"/>
                </a:solidFill>
              </a:defRPr>
            </a:lvl1pPr>
          </a:lstStyle>
          <a:p>
            <a:pPr algn="l"/>
            <a:r>
              <a:rPr lang="en-US" sz="1400" dirty="0" smtClean="0"/>
              <a:t>Reconstruction Cave B</a:t>
            </a:r>
            <a:endParaRPr lang="en-US" sz="1400" dirty="0"/>
          </a:p>
        </p:txBody>
      </p:sp>
      <p:cxnSp>
        <p:nvCxnSpPr>
          <p:cNvPr id="132" name="Straight Connector 131"/>
          <p:cNvCxnSpPr/>
          <p:nvPr>
            <p:custDataLst>
              <p:tags r:id="rId62"/>
            </p:custDataLst>
          </p:nvPr>
        </p:nvCxnSpPr>
        <p:spPr>
          <a:xfrm>
            <a:off x="5968110" y="1691426"/>
            <a:ext cx="0" cy="475215"/>
          </a:xfrm>
          <a:prstGeom prst="line">
            <a:avLst/>
          </a:prstGeom>
          <a:ln w="15875">
            <a:solidFill>
              <a:srgbClr val="FF0000"/>
            </a:solidFill>
            <a:headEnd type="none"/>
            <a:tailEnd type="none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lowchart: Merge 8746"/>
          <p:cNvSpPr/>
          <p:nvPr>
            <p:custDataLst>
              <p:tags r:id="rId63"/>
            </p:custDataLst>
          </p:nvPr>
        </p:nvSpPr>
        <p:spPr>
          <a:xfrm rot="16200000">
            <a:off x="5977433" y="1691426"/>
            <a:ext cx="165100" cy="165100"/>
          </a:xfrm>
          <a:prstGeom prst="flowChartMerg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>
            <p:custDataLst>
              <p:tags r:id="rId64"/>
            </p:custDataLst>
          </p:nvPr>
        </p:nvSpPr>
        <p:spPr>
          <a:xfrm>
            <a:off x="5305569" y="1364667"/>
            <a:ext cx="1502914" cy="230832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We are here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136" name="Straight Connector 135"/>
          <p:cNvCxnSpPr/>
          <p:nvPr>
            <p:custDataLst>
              <p:tags r:id="rId65"/>
            </p:custDataLst>
          </p:nvPr>
        </p:nvCxnSpPr>
        <p:spPr>
          <a:xfrm>
            <a:off x="5744268" y="2714220"/>
            <a:ext cx="0" cy="980209"/>
          </a:xfrm>
          <a:prstGeom prst="line">
            <a:avLst/>
          </a:prstGeom>
          <a:ln w="12700" cap="flat" cmpd="sng" algn="ctr">
            <a:solidFill>
              <a:srgbClr val="DC5924">
                <a:alpha val="35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ardrop 136"/>
          <p:cNvSpPr/>
          <p:nvPr>
            <p:custDataLst>
              <p:tags r:id="rId66"/>
            </p:custDataLst>
          </p:nvPr>
        </p:nvSpPr>
        <p:spPr>
          <a:xfrm>
            <a:off x="5615251" y="2402656"/>
            <a:ext cx="228600" cy="254000"/>
          </a:xfrm>
          <a:prstGeom prst="teardrop">
            <a:avLst/>
          </a:prstGeom>
          <a:solidFill>
            <a:srgbClr val="DC5924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/>
          <p:cNvSpPr/>
          <p:nvPr>
            <p:custDataLst>
              <p:tags r:id="rId67"/>
            </p:custDataLst>
          </p:nvPr>
        </p:nvSpPr>
        <p:spPr>
          <a:xfrm>
            <a:off x="6153208" y="4775006"/>
            <a:ext cx="345315" cy="198960"/>
          </a:xfrm>
          <a:prstGeom prst="roundRect">
            <a:avLst>
              <a:gd name="adj" fmla="val 100000"/>
            </a:avLst>
          </a:prstGeom>
          <a:solidFill>
            <a:srgbClr val="62B57B"/>
          </a:solidFill>
          <a:ln w="12700" cap="flat" cmpd="sng" algn="ctr">
            <a:noFill/>
            <a:prstDash val="solid"/>
            <a:miter lim="800000"/>
          </a:ln>
          <a:effectLst>
            <a:outerShdw blurRad="44450">
              <a:scrgbClr r="0" g="0" b="0">
                <a:alpha val="30000"/>
              </a:scrgb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1" name="TextBox 140"/>
          <p:cNvSpPr txBox="1"/>
          <p:nvPr>
            <p:custDataLst>
              <p:tags r:id="rId68"/>
            </p:custDataLst>
          </p:nvPr>
        </p:nvSpPr>
        <p:spPr>
          <a:xfrm>
            <a:off x="6650431" y="4667285"/>
            <a:ext cx="1362108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1000" b="1">
                <a:solidFill>
                  <a:srgbClr val="489A61"/>
                </a:solidFill>
              </a:defRPr>
            </a:lvl1pPr>
          </a:lstStyle>
          <a:p>
            <a:pPr algn="l"/>
            <a:r>
              <a:rPr lang="en-US" sz="1400" dirty="0" smtClean="0"/>
              <a:t>UHV, bake out, e-Cooler</a:t>
            </a:r>
            <a:endParaRPr lang="en-US" sz="1400" dirty="0"/>
          </a:p>
        </p:txBody>
      </p:sp>
      <p:sp>
        <p:nvSpPr>
          <p:cNvPr id="142" name="Rounded Rectangle 141"/>
          <p:cNvSpPr/>
          <p:nvPr>
            <p:custDataLst>
              <p:tags r:id="rId69"/>
            </p:custDataLst>
          </p:nvPr>
        </p:nvSpPr>
        <p:spPr>
          <a:xfrm>
            <a:off x="6472705" y="2946845"/>
            <a:ext cx="456868" cy="198960"/>
          </a:xfrm>
          <a:prstGeom prst="roundRect">
            <a:avLst>
              <a:gd name="adj" fmla="val 100000"/>
            </a:avLst>
          </a:prstGeom>
          <a:solidFill>
            <a:srgbClr val="62B57B"/>
          </a:solidFill>
          <a:ln w="12700" cap="flat" cmpd="sng" algn="ctr">
            <a:noFill/>
            <a:prstDash val="solid"/>
            <a:miter lim="800000"/>
          </a:ln>
          <a:effectLst>
            <a:outerShdw blurRad="44450">
              <a:scrgbClr r="0" g="0" b="0">
                <a:alpha val="30000"/>
              </a:scrgb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5" name="Rounded Rectangle 144"/>
          <p:cNvSpPr/>
          <p:nvPr>
            <p:custDataLst>
              <p:tags r:id="rId70"/>
            </p:custDataLst>
          </p:nvPr>
        </p:nvSpPr>
        <p:spPr>
          <a:xfrm>
            <a:off x="6019041" y="5247332"/>
            <a:ext cx="1613032" cy="198960"/>
          </a:xfrm>
          <a:prstGeom prst="roundRect">
            <a:avLst>
              <a:gd name="adj" fmla="val 100000"/>
            </a:avLst>
          </a:prstGeom>
          <a:solidFill>
            <a:srgbClr val="62B57B"/>
          </a:solidFill>
          <a:ln w="12700" cap="flat" cmpd="sng" algn="ctr">
            <a:noFill/>
            <a:prstDash val="solid"/>
            <a:miter lim="800000"/>
          </a:ln>
          <a:effectLst>
            <a:outerShdw blurRad="44450">
              <a:scrgbClr r="0" g="0" b="0">
                <a:alpha val="30000"/>
              </a:scrgb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6" name="TextBox 145"/>
          <p:cNvSpPr txBox="1"/>
          <p:nvPr>
            <p:custDataLst>
              <p:tags r:id="rId71"/>
            </p:custDataLst>
          </p:nvPr>
        </p:nvSpPr>
        <p:spPr>
          <a:xfrm>
            <a:off x="7727318" y="5017697"/>
            <a:ext cx="1199378" cy="64633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1000" b="1">
                <a:solidFill>
                  <a:srgbClr val="489A61"/>
                </a:solidFill>
              </a:defRPr>
            </a:lvl1pPr>
          </a:lstStyle>
          <a:p>
            <a:pPr algn="l"/>
            <a:r>
              <a:rPr lang="en-US" sz="1400" dirty="0" smtClean="0"/>
              <a:t>Installation </a:t>
            </a:r>
          </a:p>
          <a:p>
            <a:pPr algn="l"/>
            <a:r>
              <a:rPr lang="en-US" sz="1400" dirty="0"/>
              <a:t>a</a:t>
            </a:r>
            <a:r>
              <a:rPr lang="en-US" sz="1400" dirty="0" smtClean="0"/>
              <a:t>nd Test of 1</a:t>
            </a:r>
            <a:r>
              <a:rPr lang="en-US" sz="1400" baseline="30000" dirty="0" smtClean="0"/>
              <a:t>st</a:t>
            </a:r>
          </a:p>
          <a:p>
            <a:pPr algn="l"/>
            <a:r>
              <a:rPr lang="en-US" sz="1400" dirty="0" smtClean="0"/>
              <a:t>Experiments</a:t>
            </a:r>
            <a:endParaRPr lang="en-US" sz="1400" dirty="0"/>
          </a:p>
        </p:txBody>
      </p:sp>
      <p:sp>
        <p:nvSpPr>
          <p:cNvPr id="195" name="Rounded Rectangle 194"/>
          <p:cNvSpPr/>
          <p:nvPr>
            <p:custDataLst>
              <p:tags r:id="rId72"/>
            </p:custDataLst>
          </p:nvPr>
        </p:nvSpPr>
        <p:spPr>
          <a:xfrm>
            <a:off x="2820160" y="3930650"/>
            <a:ext cx="2924108" cy="2032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46000">
                <a:srgbClr val="62B57B"/>
              </a:gs>
              <a:gs pos="100000">
                <a:srgbClr val="FFFFF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4450">
              <a:scrgbClr r="0" g="0" b="0">
                <a:alpha val="30000"/>
              </a:scrgb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6" name="TextBox 195"/>
          <p:cNvSpPr txBox="1"/>
          <p:nvPr>
            <p:custDataLst>
              <p:tags r:id="rId73"/>
            </p:custDataLst>
          </p:nvPr>
        </p:nvSpPr>
        <p:spPr>
          <a:xfrm>
            <a:off x="575613" y="3818747"/>
            <a:ext cx="2141000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1000" b="1">
                <a:solidFill>
                  <a:srgbClr val="489A61"/>
                </a:solidFill>
              </a:defRPr>
            </a:lvl1pPr>
          </a:lstStyle>
          <a:p>
            <a:r>
              <a:rPr lang="en-US" sz="1400" dirty="0" smtClean="0"/>
              <a:t>Infrastructure, Setup, cables etc.</a:t>
            </a:r>
            <a:endParaRPr lang="en-US" sz="1400" dirty="0"/>
          </a:p>
        </p:txBody>
      </p:sp>
      <p:sp>
        <p:nvSpPr>
          <p:cNvPr id="135" name="TextBox 134"/>
          <p:cNvSpPr txBox="1"/>
          <p:nvPr>
            <p:custDataLst>
              <p:tags r:id="rId74"/>
            </p:custDataLst>
          </p:nvPr>
        </p:nvSpPr>
        <p:spPr>
          <a:xfrm>
            <a:off x="4888806" y="3828341"/>
            <a:ext cx="1312330" cy="35189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D24726"/>
                </a:solidFill>
              </a:rPr>
              <a:t>Transport test with ESR beam</a:t>
            </a:r>
            <a:endParaRPr lang="en-US" sz="1400" b="1" dirty="0">
              <a:solidFill>
                <a:srgbClr val="D24726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 idx="4294967295"/>
          </p:nvPr>
        </p:nvSpPr>
        <p:spPr>
          <a:xfrm>
            <a:off x="533400" y="-7877"/>
            <a:ext cx="7772400" cy="1143000"/>
          </a:xfrm>
        </p:spPr>
        <p:txBody>
          <a:bodyPr/>
          <a:lstStyle/>
          <a:p>
            <a:r>
              <a:rPr lang="en-US" dirty="0" smtClean="0"/>
              <a:t>Timeline</a:t>
            </a:r>
            <a:r>
              <a:rPr lang="en-US" baseline="0" dirty="0" smtClean="0"/>
              <a:t> CRYRING@ESR</a:t>
            </a:r>
            <a:endParaRPr lang="en-US" dirty="0"/>
          </a:p>
        </p:txBody>
      </p:sp>
      <p:sp>
        <p:nvSpPr>
          <p:cNvPr id="185" name="Rounded Rectangle 184"/>
          <p:cNvSpPr/>
          <p:nvPr>
            <p:custDataLst>
              <p:tags r:id="rId75"/>
            </p:custDataLst>
          </p:nvPr>
        </p:nvSpPr>
        <p:spPr>
          <a:xfrm>
            <a:off x="5744268" y="2945685"/>
            <a:ext cx="456868" cy="198960"/>
          </a:xfrm>
          <a:prstGeom prst="roundRect">
            <a:avLst>
              <a:gd name="adj" fmla="val 100000"/>
            </a:avLst>
          </a:prstGeom>
          <a:solidFill>
            <a:srgbClr val="62B57B"/>
          </a:solidFill>
          <a:ln w="12700" cap="flat" cmpd="sng" algn="ctr">
            <a:noFill/>
            <a:prstDash val="solid"/>
            <a:miter lim="800000"/>
          </a:ln>
          <a:effectLst>
            <a:outerShdw blurRad="44450">
              <a:scrgbClr r="0" g="0" b="0">
                <a:alpha val="30000"/>
              </a:scrgb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86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3" name="Picture 5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207" y="6324451"/>
            <a:ext cx="915293" cy="29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8610451" y="6552158"/>
            <a:ext cx="533549" cy="0"/>
          </a:xfrm>
          <a:prstGeom prst="line">
            <a:avLst/>
          </a:prstGeom>
          <a:noFill/>
          <a:ln w="13546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CRYRING</a:t>
            </a:r>
            <a:r>
              <a:rPr lang="en-US" baseline="0" dirty="0" smtClean="0"/>
              <a:t> in Stockholm (MSL)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805" y="3609050"/>
            <a:ext cx="5520371" cy="2499658"/>
          </a:xfrm>
          <a:prstGeom prst="rect">
            <a:avLst/>
          </a:prstGeom>
        </p:spPr>
      </p:pic>
      <p:pic>
        <p:nvPicPr>
          <p:cNvPr id="14" name="Picture 2" descr="image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157" y="1370517"/>
            <a:ext cx="4792663" cy="473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AutoShape 9"/>
          <p:cNvSpPr>
            <a:spLocks/>
          </p:cNvSpPr>
          <p:nvPr/>
        </p:nvSpPr>
        <p:spPr bwMode="auto">
          <a:xfrm>
            <a:off x="5054262" y="1492720"/>
            <a:ext cx="4011180" cy="17415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dirty="0" smtClean="0"/>
              <a:t> ~</a:t>
            </a:r>
            <a:r>
              <a:rPr lang="en-US" dirty="0"/>
              <a:t>200 different ion </a:t>
            </a:r>
            <a:r>
              <a:rPr lang="en-US" dirty="0" smtClean="0"/>
              <a:t>species</a:t>
            </a:r>
            <a:br>
              <a:rPr lang="en-US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000" dirty="0" smtClean="0"/>
              <a:t>     </a:t>
            </a:r>
            <a:r>
              <a:rPr lang="en-US" sz="2000" i="1" dirty="0" smtClean="0"/>
              <a:t>singly charged (pos. &amp; neg.)</a:t>
            </a:r>
          </a:p>
          <a:p>
            <a:pPr>
              <a:defRPr/>
            </a:pPr>
            <a:r>
              <a:rPr lang="en-US" sz="2000" i="1" dirty="0" smtClean="0"/>
              <a:t>     multiply charged</a:t>
            </a:r>
            <a:br>
              <a:rPr lang="en-US" sz="2000" i="1" dirty="0" smtClean="0"/>
            </a:br>
            <a:r>
              <a:rPr lang="en-US" sz="2000" i="1" dirty="0" smtClean="0"/>
              <a:t>     molecular </a:t>
            </a:r>
            <a:r>
              <a:rPr lang="en-US" sz="2000" i="1" dirty="0"/>
              <a:t>(pos. &amp; neg.)</a:t>
            </a:r>
            <a:r>
              <a:rPr lang="en-US" i="1" dirty="0"/>
              <a:t> </a:t>
            </a:r>
          </a:p>
        </p:txBody>
      </p:sp>
      <p:sp>
        <p:nvSpPr>
          <p:cNvPr id="18" name="AutoShape 9"/>
          <p:cNvSpPr>
            <a:spLocks/>
          </p:cNvSpPr>
          <p:nvPr/>
        </p:nvSpPr>
        <p:spPr bwMode="auto">
          <a:xfrm>
            <a:off x="2932888" y="5303084"/>
            <a:ext cx="5970523" cy="7616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 smtClean="0"/>
              <a:t> GSI(FAIR): 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 heavy, </a:t>
            </a:r>
            <a:r>
              <a:rPr lang="en-US" dirty="0"/>
              <a:t>h</a:t>
            </a:r>
            <a:r>
              <a:rPr lang="en-US" dirty="0" smtClean="0"/>
              <a:t>ighly charged ions!</a:t>
            </a:r>
            <a:r>
              <a:rPr lang="en-US" sz="2000" dirty="0" smtClean="0"/>
              <a:t>     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94275" y="3385853"/>
            <a:ext cx="707116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Successfully operated from 1992 to 2010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Dismantled and shipped to FAIR/GSI in 2012/13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338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CRYRING@ESR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  <p:pic>
        <p:nvPicPr>
          <p:cNvPr id="7" name="Picture 6" descr="Prinzipskizze_OhneHilfslinien_PlusExtrakti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23" y="1295400"/>
            <a:ext cx="5776458" cy="490895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77204" y="1251419"/>
            <a:ext cx="3007446" cy="2618263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 algn="l">
              <a:buFont typeface="Arial"/>
              <a:buChar char="•"/>
              <a:defRPr/>
            </a:pPr>
            <a:r>
              <a:rPr lang="en-US" sz="1800" dirty="0" smtClean="0"/>
              <a:t>Max. rigidity 1.44 Tm</a:t>
            </a:r>
          </a:p>
          <a:p>
            <a:pPr marL="1085850" lvl="1" indent="-342900">
              <a:buFont typeface="Courier New"/>
              <a:buChar char="o"/>
              <a:defRPr/>
            </a:pPr>
            <a:r>
              <a:rPr lang="en-US" sz="1800" dirty="0" smtClean="0"/>
              <a:t>15 MeV/u U</a:t>
            </a:r>
            <a:r>
              <a:rPr lang="en-US" sz="1800" baseline="30000" dirty="0" smtClean="0"/>
              <a:t>92+</a:t>
            </a:r>
          </a:p>
          <a:p>
            <a:pPr marL="1085850" lvl="1" indent="-342900">
              <a:buFont typeface="Courier New"/>
              <a:buChar char="o"/>
              <a:defRPr/>
            </a:pPr>
            <a:r>
              <a:rPr lang="en-US" sz="1800" dirty="0" smtClean="0"/>
              <a:t>96 MeV/u protons</a:t>
            </a:r>
            <a:endParaRPr lang="en-US" dirty="0" smtClean="0"/>
          </a:p>
          <a:p>
            <a:pPr marL="342900" indent="-342900" algn="l">
              <a:buFont typeface="Arial"/>
              <a:buChar char="•"/>
              <a:defRPr/>
            </a:pPr>
            <a:r>
              <a:rPr lang="en-US" sz="1800" dirty="0" smtClean="0"/>
              <a:t>Min. rigidity ~ 0.054 Tm</a:t>
            </a:r>
          </a:p>
          <a:p>
            <a:pPr marL="1085850" lvl="1" indent="-342900">
              <a:buFont typeface="Arial"/>
              <a:buChar char="•"/>
              <a:defRPr/>
            </a:pPr>
            <a:r>
              <a:rPr lang="en-US" sz="1600" dirty="0" smtClean="0"/>
              <a:t>Actual limit given by beam life time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US" sz="1800" dirty="0" smtClean="0"/>
              <a:t>UHV </a:t>
            </a:r>
            <a:r>
              <a:rPr lang="is-IS" sz="1800" dirty="0" smtClean="0"/>
              <a:t>… 10</a:t>
            </a:r>
            <a:r>
              <a:rPr lang="is-IS" sz="1800" baseline="30000" dirty="0" smtClean="0"/>
              <a:t>-11</a:t>
            </a:r>
            <a:r>
              <a:rPr lang="is-IS" sz="1800" dirty="0" smtClean="0"/>
              <a:t> mbar</a:t>
            </a:r>
            <a:endParaRPr lang="en-US" dirty="0"/>
          </a:p>
          <a:p>
            <a:pPr marL="1085850" lvl="1" indent="-342900">
              <a:buFont typeface="Courier New"/>
              <a:buChar char="o"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75569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Vacuum &amp; Beam Life Time</a:t>
            </a:r>
            <a:endParaRPr lang="en-US" dirty="0"/>
          </a:p>
        </p:txBody>
      </p:sp>
      <p:pic>
        <p:nvPicPr>
          <p:cNvPr id="25602" name="Picture 19" descr="Life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6146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976688" y="4765675"/>
            <a:ext cx="1905000" cy="27622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V. </a:t>
            </a:r>
            <a:r>
              <a:rPr lang="en-US" sz="1200" dirty="0" err="1"/>
              <a:t>Shevelko</a:t>
            </a:r>
            <a:r>
              <a:rPr lang="en-US" sz="1200" dirty="0"/>
              <a:t>, priv. comm.</a:t>
            </a:r>
          </a:p>
        </p:txBody>
      </p:sp>
      <p:sp>
        <p:nvSpPr>
          <p:cNvPr id="25604" name="TextBox 30"/>
          <p:cNvSpPr txBox="1">
            <a:spLocks noChangeArrowheads="1"/>
          </p:cNvSpPr>
          <p:nvPr/>
        </p:nvSpPr>
        <p:spPr bwMode="auto">
          <a:xfrm>
            <a:off x="6424613" y="1739900"/>
            <a:ext cx="22463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/>
              <a:t>Ion pumps</a:t>
            </a:r>
          </a:p>
          <a:p>
            <a:pPr lvl="1" eaLnBrk="1" hangingPunct="1"/>
            <a:r>
              <a:rPr lang="en-US" dirty="0"/>
              <a:t>~ 10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err="1"/>
              <a:t>Cryopumps</a:t>
            </a:r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NEG pumps</a:t>
            </a:r>
          </a:p>
          <a:p>
            <a:pPr lvl="1" eaLnBrk="1" hangingPunct="1"/>
            <a:r>
              <a:rPr lang="en-US" dirty="0"/>
              <a:t>~ 100</a:t>
            </a:r>
          </a:p>
        </p:txBody>
      </p:sp>
      <p:pic>
        <p:nvPicPr>
          <p:cNvPr id="25605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613" y="3703638"/>
            <a:ext cx="17240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4692650"/>
            <a:ext cx="20193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Footer Placeholder 3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Lestinsky, F. Herfurth "CRYRING@ESR"</a:t>
            </a:r>
            <a:endParaRPr lang="de-DE"/>
          </a:p>
        </p:txBody>
      </p:sp>
      <p:grpSp>
        <p:nvGrpSpPr>
          <p:cNvPr id="3" name="Group 2"/>
          <p:cNvGrpSpPr/>
          <p:nvPr/>
        </p:nvGrpSpPr>
        <p:grpSpPr>
          <a:xfrm>
            <a:off x="50800" y="3125774"/>
            <a:ext cx="5690244" cy="3003193"/>
            <a:chOff x="50800" y="3125774"/>
            <a:chExt cx="5690244" cy="3003193"/>
          </a:xfrm>
        </p:grpSpPr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50800" y="3492129"/>
              <a:ext cx="4251325" cy="2636838"/>
              <a:chOff x="50800" y="3480523"/>
              <a:chExt cx="4251056" cy="2636649"/>
            </a:xfrm>
          </p:grpSpPr>
          <p:sp>
            <p:nvSpPr>
              <p:cNvPr id="25609" name="TextBox 33"/>
              <p:cNvSpPr txBox="1">
                <a:spLocks noChangeArrowheads="1"/>
              </p:cNvSpPr>
              <p:nvPr/>
            </p:nvSpPr>
            <p:spPr bwMode="auto">
              <a:xfrm>
                <a:off x="1445771" y="5778618"/>
                <a:ext cx="4699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FF0000"/>
                    </a:solidFill>
                  </a:rPr>
                  <a:t>0.3</a:t>
                </a:r>
              </a:p>
            </p:txBody>
          </p:sp>
          <p:sp>
            <p:nvSpPr>
              <p:cNvPr id="25610" name="TextBox 34"/>
              <p:cNvSpPr txBox="1">
                <a:spLocks noChangeArrowheads="1"/>
              </p:cNvSpPr>
              <p:nvPr/>
            </p:nvSpPr>
            <p:spPr bwMode="auto">
              <a:xfrm>
                <a:off x="3888963" y="5778618"/>
                <a:ext cx="4128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FF0000"/>
                    </a:solidFill>
                  </a:rPr>
                  <a:t>15</a:t>
                </a:r>
              </a:p>
            </p:txBody>
          </p:sp>
          <p:sp>
            <p:nvSpPr>
              <p:cNvPr id="25611" name="TextBox 35"/>
              <p:cNvSpPr txBox="1">
                <a:spLocks noChangeArrowheads="1"/>
              </p:cNvSpPr>
              <p:nvPr/>
            </p:nvSpPr>
            <p:spPr bwMode="auto">
              <a:xfrm>
                <a:off x="266700" y="5164928"/>
                <a:ext cx="4583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FF0000"/>
                    </a:solidFill>
                  </a:rPr>
                  <a:t>3 s</a:t>
                </a:r>
              </a:p>
            </p:txBody>
          </p:sp>
          <p:sp>
            <p:nvSpPr>
              <p:cNvPr id="25612" name="TextBox 36"/>
              <p:cNvSpPr txBox="1">
                <a:spLocks noChangeArrowheads="1"/>
              </p:cNvSpPr>
              <p:nvPr/>
            </p:nvSpPr>
            <p:spPr bwMode="auto">
              <a:xfrm>
                <a:off x="50800" y="3958428"/>
                <a:ext cx="800520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FF0000"/>
                    </a:solidFill>
                  </a:rPr>
                  <a:t>15 min</a:t>
                </a:r>
              </a:p>
            </p:txBody>
          </p:sp>
          <p:grpSp>
            <p:nvGrpSpPr>
              <p:cNvPr id="25613" name="Group 29"/>
              <p:cNvGrpSpPr>
                <a:grpSpLocks/>
              </p:cNvGrpSpPr>
              <p:nvPr/>
            </p:nvGrpSpPr>
            <p:grpSpPr bwMode="auto">
              <a:xfrm>
                <a:off x="862557" y="3480523"/>
                <a:ext cx="3224820" cy="2249533"/>
                <a:chOff x="965200" y="3272547"/>
                <a:chExt cx="3224820" cy="2249533"/>
              </a:xfrm>
            </p:grpSpPr>
            <p:sp>
              <p:nvSpPr>
                <p:cNvPr id="8" name="Rectangle 7"/>
                <p:cNvSpPr/>
                <p:nvPr/>
              </p:nvSpPr>
              <p:spPr bwMode="auto">
                <a:xfrm>
                  <a:off x="1917340" y="3272547"/>
                  <a:ext cx="1318934" cy="366329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101600">
                    <a:srgbClr val="FFFF00">
                      <a:alpha val="75000"/>
                    </a:srgbClr>
                  </a:glow>
                  <a:outerShdw blurRad="63500"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25617" name="Rectangle 9"/>
                <p:cNvSpPr>
                  <a:spLocks noChangeArrowheads="1"/>
                </p:cNvSpPr>
                <p:nvPr/>
              </p:nvSpPr>
              <p:spPr bwMode="auto">
                <a:xfrm>
                  <a:off x="1770791" y="5153040"/>
                  <a:ext cx="2418046" cy="219798"/>
                </a:xfrm>
                <a:prstGeom prst="rect">
                  <a:avLst/>
                </a:prstGeom>
                <a:solidFill>
                  <a:srgbClr val="FFFF0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5618" name="Rectangle 10"/>
                <p:cNvSpPr>
                  <a:spLocks noChangeArrowheads="1"/>
                </p:cNvSpPr>
                <p:nvPr/>
              </p:nvSpPr>
              <p:spPr bwMode="auto">
                <a:xfrm>
                  <a:off x="1080539" y="3919729"/>
                  <a:ext cx="3108298" cy="1233311"/>
                </a:xfrm>
                <a:prstGeom prst="rect">
                  <a:avLst/>
                </a:prstGeom>
                <a:solidFill>
                  <a:srgbClr val="FFFF0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800"/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 bwMode="auto">
                <a:xfrm>
                  <a:off x="965200" y="3922706"/>
                  <a:ext cx="11533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101600">
                    <a:srgbClr val="FFFF00">
                      <a:alpha val="75000"/>
                    </a:srgbClr>
                  </a:glow>
                  <a:outerShdw blurRad="63500"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cxnSp>
            <p:cxnSp>
              <p:nvCxnSpPr>
                <p:cNvPr id="26" name="Straight Connector 25"/>
                <p:cNvCxnSpPr/>
                <p:nvPr/>
              </p:nvCxnSpPr>
              <p:spPr bwMode="auto">
                <a:xfrm>
                  <a:off x="965200" y="5178803"/>
                  <a:ext cx="11533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101600">
                    <a:srgbClr val="FFFF00">
                      <a:alpha val="75000"/>
                    </a:srgbClr>
                  </a:glow>
                  <a:outerShdw blurRad="63500"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>
                  <a:off x="1794720" y="5369680"/>
                  <a:ext cx="0" cy="1379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101600">
                    <a:srgbClr val="FFFF00">
                      <a:alpha val="75000"/>
                    </a:srgbClr>
                  </a:glow>
                  <a:outerShdw blurRad="63500"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cxnSp>
            <p:cxnSp>
              <p:nvCxnSpPr>
                <p:cNvPr id="29" name="Straight Connector 28"/>
                <p:cNvCxnSpPr/>
                <p:nvPr/>
              </p:nvCxnSpPr>
              <p:spPr bwMode="auto">
                <a:xfrm>
                  <a:off x="4190020" y="5384159"/>
                  <a:ext cx="0" cy="1379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101600">
                    <a:srgbClr val="FFFF00">
                      <a:alpha val="75000"/>
                    </a:srgbClr>
                  </a:glow>
                  <a:outerShdw blurRad="63500"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cxnSp>
          </p:grpSp>
        </p:grpSp>
        <p:sp>
          <p:nvSpPr>
            <p:cNvPr id="22" name="Rectangle 21"/>
            <p:cNvSpPr/>
            <p:nvPr/>
          </p:nvSpPr>
          <p:spPr bwMode="auto">
            <a:xfrm>
              <a:off x="5487292" y="3125774"/>
              <a:ext cx="253752" cy="366355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FF00">
                  <a:alpha val="75000"/>
                </a:srgbClr>
              </a:glow>
              <a:outerShdw blurRad="63500"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515529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Electron Cooling ESR - CRYRING</a:t>
            </a:r>
            <a:endParaRPr lang="en-US" dirty="0"/>
          </a:p>
        </p:txBody>
      </p:sp>
      <p:pic>
        <p:nvPicPr>
          <p:cNvPr id="2050" name="Picture 2487" descr="ecollision-tempplo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00393" y="461182"/>
            <a:ext cx="3552344" cy="522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Lestinsky, F. Herfurth "CRYRING@ESR"</a:t>
            </a:r>
            <a:endParaRPr lang="de-DE"/>
          </a:p>
        </p:txBody>
      </p:sp>
      <p:pic>
        <p:nvPicPr>
          <p:cNvPr id="6" name="esr_vs_cryring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72235" y="1294615"/>
            <a:ext cx="3671765" cy="2268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-small-8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22976" y="3987275"/>
            <a:ext cx="3073025" cy="20691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1124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CRYRING @ ESR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  <p:sp>
        <p:nvSpPr>
          <p:cNvPr id="5" name="Shape 272"/>
          <p:cNvSpPr>
            <a:spLocks noGrp="1"/>
          </p:cNvSpPr>
          <p:nvPr>
            <p:ph idx="1"/>
          </p:nvPr>
        </p:nvSpPr>
        <p:spPr>
          <a:xfrm>
            <a:off x="457200" y="1759017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CRYRING@ESR is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dirty="0" smtClean="0"/>
              <a:t>a </a:t>
            </a:r>
            <a:r>
              <a:rPr dirty="0"/>
              <a:t>prototype for </a:t>
            </a:r>
            <a:r>
              <a:rPr dirty="0" smtClean="0"/>
              <a:t>FAIR</a:t>
            </a:r>
            <a:r>
              <a:rPr lang="de-DE" dirty="0" smtClean="0"/>
              <a:t> </a:t>
            </a:r>
            <a:r>
              <a:rPr lang="de-DE" dirty="0" smtClean="0"/>
              <a:t>+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(e.g. CCC)</a:t>
            </a:r>
            <a:endParaRPr dirty="0"/>
          </a:p>
          <a:p>
            <a:pPr>
              <a:buFont typeface="Wingdings" panose="05000000000000000000" pitchFamily="2" charset="2"/>
              <a:buChar char="§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Research opportunities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§"/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Slow, highly charged ions: every ion species available at GSI can be transported to CRYRING: SPARC, NUSTAR, </a:t>
            </a:r>
            <a:r>
              <a:rPr dirty="0" err="1"/>
              <a:t>BioMat</a:t>
            </a:r>
            <a:r>
              <a:rPr dirty="0"/>
              <a:t>, (FLAIR?)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§"/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Shortlived</a:t>
            </a:r>
            <a:r>
              <a:rPr dirty="0"/>
              <a:t> nuclei: fast ramping.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§"/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“Double ring configuration”: accumulation, breeding, purification of quantum states in ESR, precision analysis in CRYRING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§"/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Local injector: research may continue even during major shutdowns (at limited ion ranges)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01421" y="75623"/>
            <a:ext cx="4059238" cy="187235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 algn="l">
              <a:buFont typeface="Arial"/>
              <a:buChar char="•"/>
              <a:defRPr/>
            </a:pPr>
            <a:r>
              <a:rPr lang="en-US" dirty="0" smtClean="0"/>
              <a:t>Max. rigidity 1.44 Tm</a:t>
            </a:r>
          </a:p>
          <a:p>
            <a:pPr marL="1085850" lvl="1" indent="-342900">
              <a:buFont typeface="Courier New"/>
              <a:buChar char="o"/>
              <a:defRPr/>
            </a:pPr>
            <a:r>
              <a:rPr lang="en-US" sz="1800" dirty="0" smtClean="0"/>
              <a:t>15 MeV/u U</a:t>
            </a:r>
            <a:r>
              <a:rPr lang="en-US" sz="1800" baseline="30000" dirty="0" smtClean="0"/>
              <a:t>92+</a:t>
            </a:r>
          </a:p>
          <a:p>
            <a:pPr marL="1085850" lvl="1" indent="-342900">
              <a:buFont typeface="Courier New"/>
              <a:buChar char="o"/>
              <a:defRPr/>
            </a:pPr>
            <a:r>
              <a:rPr lang="en-US" sz="1800" dirty="0" smtClean="0"/>
              <a:t>96 MeV/u protons</a:t>
            </a:r>
            <a:endParaRPr lang="en-US" dirty="0" smtClean="0"/>
          </a:p>
          <a:p>
            <a:pPr marL="342900" indent="-342900" algn="l">
              <a:buFont typeface="Arial"/>
              <a:buChar char="•"/>
              <a:defRPr/>
            </a:pPr>
            <a:r>
              <a:rPr lang="en-US" dirty="0" smtClean="0"/>
              <a:t>Min. rigidity ~ 0.054 Tm</a:t>
            </a:r>
          </a:p>
          <a:p>
            <a:pPr marL="1085850" lvl="1" indent="-342900">
              <a:buFont typeface="Courier New"/>
              <a:buChar char="o"/>
              <a:defRPr/>
            </a:pPr>
            <a:r>
              <a:rPr lang="en-US" sz="1800" dirty="0" smtClean="0"/>
              <a:t>150 </a:t>
            </a:r>
            <a:r>
              <a:rPr lang="en-US" sz="1800" dirty="0" err="1" smtClean="0"/>
              <a:t>keV</a:t>
            </a:r>
            <a:r>
              <a:rPr lang="en-US" sz="1800" dirty="0" smtClean="0"/>
              <a:t>/u protons</a:t>
            </a:r>
          </a:p>
        </p:txBody>
      </p:sp>
    </p:spTree>
    <p:extLst>
      <p:ext uri="{BB962C8B-B14F-4D97-AF65-F5344CB8AC3E}">
        <p14:creationId xmlns:p14="http://schemas.microsoft.com/office/powerpoint/2010/main" val="224080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RYRING_alles-small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211" y="1507950"/>
            <a:ext cx="7631534" cy="481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87" name="Picture 3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207" y="6324451"/>
            <a:ext cx="915293" cy="29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8610451" y="6552158"/>
            <a:ext cx="533549" cy="0"/>
          </a:xfrm>
          <a:prstGeom prst="line">
            <a:avLst/>
          </a:prstGeom>
          <a:noFill/>
          <a:ln w="13546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16390" name="Picture 6" descr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92" name="AutoShape 8"/>
          <p:cNvSpPr>
            <a:spLocks/>
          </p:cNvSpPr>
          <p:nvPr/>
        </p:nvSpPr>
        <p:spPr bwMode="auto">
          <a:xfrm>
            <a:off x="4914735" y="5936194"/>
            <a:ext cx="1074853" cy="5098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r>
              <a:rPr lang="en-US" sz="1700" b="1" dirty="0" smtClean="0"/>
              <a:t>Electron cooler</a:t>
            </a:r>
            <a:endParaRPr lang="en-US" dirty="0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5989588" y="4396703"/>
            <a:ext cx="151805" cy="811485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 flipV="1">
            <a:off x="6192738" y="5409107"/>
            <a:ext cx="151805" cy="50676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6899300" y="4267223"/>
            <a:ext cx="418579" cy="24445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 flipV="1">
            <a:off x="7553400" y="4636688"/>
            <a:ext cx="613916" cy="63624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2649885" y="1704403"/>
            <a:ext cx="292447" cy="292447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 flipV="1">
            <a:off x="2984748" y="2135260"/>
            <a:ext cx="169664" cy="540246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1226716" y="2405383"/>
            <a:ext cx="256729" cy="256729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 flipV="1">
            <a:off x="1822773" y="2942280"/>
            <a:ext cx="356071" cy="356072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6401" name="AutoShape 17"/>
          <p:cNvSpPr>
            <a:spLocks/>
          </p:cNvSpPr>
          <p:nvPr/>
        </p:nvSpPr>
        <p:spPr bwMode="auto">
          <a:xfrm>
            <a:off x="5084341" y="4094210"/>
            <a:ext cx="1763613" cy="330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CC00FF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r>
              <a:rPr lang="en-US" sz="1700" dirty="0">
                <a:solidFill>
                  <a:srgbClr val="CC00FF"/>
                </a:solidFill>
              </a:rPr>
              <a:t>Particle detectors</a:t>
            </a:r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16402" name="AutoShape 18"/>
          <p:cNvSpPr>
            <a:spLocks/>
          </p:cNvSpPr>
          <p:nvPr/>
        </p:nvSpPr>
        <p:spPr bwMode="auto">
          <a:xfrm>
            <a:off x="7657207" y="4940298"/>
            <a:ext cx="1025798" cy="330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r>
              <a:rPr lang="en-US" sz="1700" dirty="0" smtClean="0"/>
              <a:t>0° </a:t>
            </a:r>
            <a:r>
              <a:rPr lang="en-US" sz="1700" dirty="0"/>
              <a:t>port</a:t>
            </a:r>
            <a:endParaRPr lang="en-US" dirty="0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H="1">
            <a:off x="6153672" y="5166889"/>
            <a:ext cx="1483444" cy="184174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V="1">
            <a:off x="2793876" y="5599979"/>
            <a:ext cx="1223367" cy="218777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6405" name="AutoShape 21"/>
          <p:cNvSpPr>
            <a:spLocks/>
          </p:cNvSpPr>
          <p:nvPr/>
        </p:nvSpPr>
        <p:spPr bwMode="auto">
          <a:xfrm>
            <a:off x="1499072" y="5700438"/>
            <a:ext cx="1263551" cy="330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r>
              <a:rPr lang="en-US" sz="1700" dirty="0" smtClean="0"/>
              <a:t>180° </a:t>
            </a:r>
            <a:r>
              <a:rPr lang="en-US" sz="1700" dirty="0"/>
              <a:t>port</a:t>
            </a:r>
            <a:endParaRPr lang="en-US" dirty="0"/>
          </a:p>
        </p:txBody>
      </p:sp>
      <p:sp>
        <p:nvSpPr>
          <p:cNvPr id="16406" name="AutoShape 22"/>
          <p:cNvSpPr>
            <a:spLocks/>
          </p:cNvSpPr>
          <p:nvPr/>
        </p:nvSpPr>
        <p:spPr bwMode="auto">
          <a:xfrm>
            <a:off x="3896693" y="2406613"/>
            <a:ext cx="1187648" cy="8483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r>
              <a:rPr lang="en-US" sz="1700" b="1" dirty="0"/>
              <a:t>Gas jet,</a:t>
            </a:r>
          </a:p>
          <a:p>
            <a:r>
              <a:rPr lang="en-US" sz="1700" b="1" dirty="0" err="1"/>
              <a:t>MOTReMi</a:t>
            </a:r>
            <a:r>
              <a:rPr lang="en-US" sz="1700" b="1" dirty="0"/>
              <a:t>,</a:t>
            </a:r>
          </a:p>
          <a:p>
            <a:r>
              <a:rPr lang="en-US" sz="1700" b="1" dirty="0" smtClean="0"/>
              <a:t>EXL .</a:t>
            </a:r>
            <a:r>
              <a:rPr lang="en-US" sz="1700" b="1" dirty="0"/>
              <a:t>..</a:t>
            </a:r>
            <a:endParaRPr lang="en-US" dirty="0"/>
          </a:p>
        </p:txBody>
      </p:sp>
      <p:sp>
        <p:nvSpPr>
          <p:cNvPr id="16407" name="AutoShape 23"/>
          <p:cNvSpPr>
            <a:spLocks/>
          </p:cNvSpPr>
          <p:nvPr/>
        </p:nvSpPr>
        <p:spPr bwMode="auto">
          <a:xfrm>
            <a:off x="7327925" y="5222700"/>
            <a:ext cx="1684362" cy="330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r>
              <a:rPr lang="en-US" sz="1700"/>
              <a:t>Microcalorimeter</a:t>
            </a:r>
            <a:endParaRPr lang="en-US"/>
          </a:p>
        </p:txBody>
      </p:sp>
      <p:sp>
        <p:nvSpPr>
          <p:cNvPr id="16408" name="AutoShape 24"/>
          <p:cNvSpPr>
            <a:spLocks/>
          </p:cNvSpPr>
          <p:nvPr/>
        </p:nvSpPr>
        <p:spPr bwMode="auto">
          <a:xfrm>
            <a:off x="1300386" y="5925913"/>
            <a:ext cx="1684362" cy="330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r>
              <a:rPr lang="en-US" sz="1700"/>
              <a:t>Microcalorimeter</a:t>
            </a:r>
            <a:endParaRPr lang="en-US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2242468" y="3232495"/>
            <a:ext cx="988963" cy="1424285"/>
          </a:xfrm>
          <a:custGeom>
            <a:avLst/>
            <a:gdLst>
              <a:gd name="T0" fmla="*/ 522 w 886"/>
              <a:gd name="T1" fmla="*/ 0 h 1276"/>
              <a:gd name="T2" fmla="*/ 120 w 886"/>
              <a:gd name="T3" fmla="*/ 291 h 1276"/>
              <a:gd name="T4" fmla="*/ 26 w 886"/>
              <a:gd name="T5" fmla="*/ 671 h 1276"/>
              <a:gd name="T6" fmla="*/ 274 w 886"/>
              <a:gd name="T7" fmla="*/ 999 h 1276"/>
              <a:gd name="T8" fmla="*/ 886 w 886"/>
              <a:gd name="T9" fmla="*/ 1276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6" h="1276">
                <a:moveTo>
                  <a:pt x="522" y="0"/>
                </a:moveTo>
                <a:cubicBezTo>
                  <a:pt x="455" y="47"/>
                  <a:pt x="203" y="179"/>
                  <a:pt x="120" y="291"/>
                </a:cubicBezTo>
                <a:cubicBezTo>
                  <a:pt x="37" y="403"/>
                  <a:pt x="0" y="553"/>
                  <a:pt x="26" y="671"/>
                </a:cubicBezTo>
                <a:cubicBezTo>
                  <a:pt x="52" y="789"/>
                  <a:pt x="131" y="898"/>
                  <a:pt x="274" y="999"/>
                </a:cubicBezTo>
                <a:cubicBezTo>
                  <a:pt x="417" y="1100"/>
                  <a:pt x="759" y="1218"/>
                  <a:pt x="886" y="1276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miter lim="0"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endParaRPr lang="en-US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217662" y="4244898"/>
            <a:ext cx="759023" cy="253380"/>
          </a:xfrm>
          <a:prstGeom prst="line">
            <a:avLst/>
          </a:prstGeom>
          <a:noFill/>
          <a:ln w="38100">
            <a:solidFill>
              <a:schemeClr val="tx1"/>
            </a:solidFill>
            <a:miter lim="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V="1">
            <a:off x="8319120" y="3434530"/>
            <a:ext cx="607219" cy="455414"/>
          </a:xfrm>
          <a:prstGeom prst="line">
            <a:avLst/>
          </a:prstGeom>
          <a:noFill/>
          <a:ln w="38100">
            <a:solidFill>
              <a:schemeClr val="tx1"/>
            </a:solidFill>
            <a:miter lim="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endParaRPr lang="en-US"/>
          </a:p>
        </p:txBody>
      </p:sp>
      <p:sp>
        <p:nvSpPr>
          <p:cNvPr id="16417" name="Text Box 33"/>
          <p:cNvSpPr txBox="1">
            <a:spLocks/>
          </p:cNvSpPr>
          <p:nvPr/>
        </p:nvSpPr>
        <p:spPr bwMode="auto">
          <a:xfrm rot="1046831">
            <a:off x="-230436" y="3784481"/>
            <a:ext cx="896196" cy="33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5717" tIns="35717" rIns="35717" bIns="35717">
            <a:spAutoFit/>
          </a:bodyPr>
          <a:lstStyle>
            <a:lvl1pPr marL="34290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r>
              <a:rPr lang="en-US" sz="1700" dirty="0"/>
              <a:t>Injection</a:t>
            </a:r>
          </a:p>
        </p:txBody>
      </p:sp>
      <p:sp>
        <p:nvSpPr>
          <p:cNvPr id="16418" name="Text Box 34"/>
          <p:cNvSpPr txBox="1">
            <a:spLocks/>
          </p:cNvSpPr>
          <p:nvPr/>
        </p:nvSpPr>
        <p:spPr bwMode="auto">
          <a:xfrm rot="-2231615">
            <a:off x="7990413" y="3381512"/>
            <a:ext cx="1041390" cy="33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5717" tIns="35717" rIns="35717" bIns="35717">
            <a:spAutoFit/>
          </a:bodyPr>
          <a:lstStyle>
            <a:lvl1pPr marL="34290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r>
              <a:rPr lang="en-US" sz="1700"/>
              <a:t>Extraction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  <p:sp>
        <p:nvSpPr>
          <p:cNvPr id="30" name="AutoShape 17"/>
          <p:cNvSpPr>
            <a:spLocks/>
          </p:cNvSpPr>
          <p:nvPr/>
        </p:nvSpPr>
        <p:spPr bwMode="auto">
          <a:xfrm>
            <a:off x="617265" y="1730049"/>
            <a:ext cx="1763613" cy="330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CC00FF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r>
              <a:rPr lang="en-US" sz="1700" dirty="0">
                <a:solidFill>
                  <a:srgbClr val="CC00FF"/>
                </a:solidFill>
              </a:rPr>
              <a:t>Particle detectors</a:t>
            </a:r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5608639" y="75623"/>
            <a:ext cx="3535362" cy="187235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 algn="l">
              <a:buFont typeface="Arial"/>
              <a:buChar char="•"/>
              <a:defRPr/>
            </a:pPr>
            <a:r>
              <a:rPr lang="en-US" dirty="0" smtClean="0"/>
              <a:t>Max. rigidity 1.44 Tm</a:t>
            </a:r>
          </a:p>
          <a:p>
            <a:pPr marL="1085850" lvl="1" indent="-342900">
              <a:buFont typeface="Courier New"/>
              <a:buChar char="o"/>
              <a:defRPr/>
            </a:pPr>
            <a:r>
              <a:rPr lang="en-US" sz="1800" dirty="0" smtClean="0"/>
              <a:t>15 MeV/u U</a:t>
            </a:r>
            <a:r>
              <a:rPr lang="en-US" sz="1800" baseline="30000" dirty="0" smtClean="0"/>
              <a:t>92+</a:t>
            </a:r>
          </a:p>
          <a:p>
            <a:pPr marL="1085850" lvl="1" indent="-342900">
              <a:buFont typeface="Courier New"/>
              <a:buChar char="o"/>
              <a:defRPr/>
            </a:pPr>
            <a:r>
              <a:rPr lang="en-US" sz="1800" dirty="0" smtClean="0"/>
              <a:t>96 MeV/u protons</a:t>
            </a:r>
            <a:endParaRPr lang="en-US" dirty="0" smtClean="0"/>
          </a:p>
          <a:p>
            <a:pPr marL="342900" indent="-342900" algn="l">
              <a:buFont typeface="Arial"/>
              <a:buChar char="•"/>
              <a:defRPr/>
            </a:pPr>
            <a:r>
              <a:rPr lang="en-US" dirty="0" smtClean="0"/>
              <a:t>Min. rigidity ~ 0.054 Tm</a:t>
            </a:r>
          </a:p>
          <a:p>
            <a:pPr marL="1085850" lvl="1" indent="-342900">
              <a:buFont typeface="Courier New"/>
              <a:buChar char="o"/>
              <a:defRPr/>
            </a:pPr>
            <a:r>
              <a:rPr lang="en-US" sz="1800" dirty="0" smtClean="0"/>
              <a:t>150 </a:t>
            </a:r>
            <a:r>
              <a:rPr lang="en-US" sz="1800" dirty="0" err="1" smtClean="0"/>
              <a:t>keV</a:t>
            </a:r>
            <a:r>
              <a:rPr lang="en-US" sz="1800" dirty="0" smtClean="0"/>
              <a:t>/u protons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Equipment to be installed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634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00"/>
            <a:ext cx="7772400" cy="1143000"/>
          </a:xfrm>
        </p:spPr>
        <p:txBody>
          <a:bodyPr/>
          <a:lstStyle/>
          <a:p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01421" y="75623"/>
            <a:ext cx="4059238" cy="187235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 algn="l">
              <a:buFont typeface="Arial"/>
              <a:buChar char="•"/>
              <a:defRPr/>
            </a:pPr>
            <a:r>
              <a:rPr lang="en-US" dirty="0" smtClean="0"/>
              <a:t>Max. rigidity 1.44 Tm</a:t>
            </a:r>
          </a:p>
          <a:p>
            <a:pPr marL="1085850" lvl="1" indent="-342900">
              <a:buFont typeface="Courier New"/>
              <a:buChar char="o"/>
              <a:defRPr/>
            </a:pPr>
            <a:r>
              <a:rPr lang="en-US" sz="1800" dirty="0" smtClean="0"/>
              <a:t>15 MeV/u U</a:t>
            </a:r>
            <a:r>
              <a:rPr lang="en-US" sz="1800" baseline="30000" dirty="0" smtClean="0"/>
              <a:t>92+</a:t>
            </a:r>
          </a:p>
          <a:p>
            <a:pPr marL="1085850" lvl="1" indent="-342900">
              <a:buFont typeface="Courier New"/>
              <a:buChar char="o"/>
              <a:defRPr/>
            </a:pPr>
            <a:r>
              <a:rPr lang="en-US" sz="1800" dirty="0" smtClean="0"/>
              <a:t>96 MeV/u protons</a:t>
            </a:r>
            <a:endParaRPr lang="en-US" dirty="0" smtClean="0"/>
          </a:p>
          <a:p>
            <a:pPr marL="342900" indent="-342900" algn="l">
              <a:buFont typeface="Arial"/>
              <a:buChar char="•"/>
              <a:defRPr/>
            </a:pPr>
            <a:r>
              <a:rPr lang="en-US" dirty="0" smtClean="0"/>
              <a:t>Min. rigidity ~ 0.054 Tm</a:t>
            </a:r>
          </a:p>
          <a:p>
            <a:pPr marL="1085850" lvl="1" indent="-342900">
              <a:buFont typeface="Courier New"/>
              <a:buChar char="o"/>
              <a:defRPr/>
            </a:pPr>
            <a:r>
              <a:rPr lang="en-US" sz="1800" dirty="0" smtClean="0"/>
              <a:t>150 </a:t>
            </a:r>
            <a:r>
              <a:rPr lang="en-US" sz="1800" dirty="0" err="1" smtClean="0"/>
              <a:t>keV</a:t>
            </a:r>
            <a:r>
              <a:rPr lang="en-US" sz="1800" dirty="0" smtClean="0"/>
              <a:t>/u protons</a:t>
            </a:r>
          </a:p>
        </p:txBody>
      </p:sp>
      <p:pic>
        <p:nvPicPr>
          <p:cNvPr id="7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5198" y="1111704"/>
            <a:ext cx="3817970" cy="5400000"/>
          </a:xfrm>
          <a:prstGeom prst="rect">
            <a:avLst/>
          </a:prstGeom>
          <a:ln>
            <a:solidFill>
              <a:srgbClr val="000000"/>
            </a:solidFill>
            <a:miter/>
          </a:ln>
          <a:effectLst>
            <a:outerShdw blurRad="63500" dist="35921" dir="2700000" rotWithShape="0">
              <a:srgbClr val="808080">
                <a:alpha val="75000"/>
              </a:srgbClr>
            </a:outerShdw>
          </a:effectLst>
        </p:spPr>
      </p:pic>
      <p:pic>
        <p:nvPicPr>
          <p:cNvPr id="8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1111704"/>
            <a:ext cx="3817969" cy="5400000"/>
          </a:xfrm>
          <a:prstGeom prst="rect">
            <a:avLst/>
          </a:prstGeom>
          <a:ln>
            <a:solidFill>
              <a:srgbClr val="000000"/>
            </a:solidFill>
            <a:miter/>
          </a:ln>
          <a:effectLst>
            <a:outerShdw blurRad="63500" dist="35921" dir="2700000" rotWithShape="0">
              <a:srgbClr val="808080">
                <a:alpha val="75000"/>
              </a:srgbClr>
            </a:outerShdw>
          </a:effectLst>
        </p:spPr>
      </p:pic>
      <p:sp>
        <p:nvSpPr>
          <p:cNvPr id="9" name="Shape 286"/>
          <p:cNvSpPr/>
          <p:nvPr/>
        </p:nvSpPr>
        <p:spPr>
          <a:xfrm rot="20240046">
            <a:off x="1446501" y="4748891"/>
            <a:ext cx="1842359" cy="830997"/>
          </a:xfrm>
          <a:prstGeom prst="rect">
            <a:avLst/>
          </a:prstGeom>
          <a:solidFill>
            <a:srgbClr val="77933C">
              <a:alpha val="34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rPr dirty="0"/>
              <a:t>Accepted</a:t>
            </a:r>
          </a:p>
          <a:p>
            <a:pPr algn="ctr"/>
            <a:r>
              <a:rPr dirty="0"/>
              <a:t>SPARC TDR</a:t>
            </a:r>
          </a:p>
        </p:txBody>
      </p:sp>
      <p:sp>
        <p:nvSpPr>
          <p:cNvPr id="10" name="Shape 287"/>
          <p:cNvSpPr/>
          <p:nvPr/>
        </p:nvSpPr>
        <p:spPr>
          <a:xfrm rot="20037341">
            <a:off x="6218619" y="4768023"/>
            <a:ext cx="1147007" cy="830997"/>
          </a:xfrm>
          <a:prstGeom prst="rect">
            <a:avLst/>
          </a:prstGeom>
          <a:solidFill>
            <a:srgbClr val="FAC090">
              <a:alpha val="34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rPr lang="de-DE" dirty="0" smtClean="0"/>
              <a:t>In </a:t>
            </a:r>
            <a:r>
              <a:rPr lang="de-DE" dirty="0" err="1" smtClean="0"/>
              <a:t>print</a:t>
            </a:r>
            <a:r>
              <a:rPr lang="de-DE" dirty="0" smtClean="0"/>
              <a:t> </a:t>
            </a:r>
            <a:endParaRPr dirty="0"/>
          </a:p>
          <a:p>
            <a:pPr algn="ctr"/>
            <a:r>
              <a:rPr dirty="0" smtClean="0"/>
              <a:t>EPJ</a:t>
            </a:r>
            <a:r>
              <a:rPr dirty="0"/>
              <a:t>-ST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9822" y="6370901"/>
            <a:ext cx="2984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i="1" dirty="0" smtClean="0"/>
              <a:t>Contact: Michael </a:t>
            </a:r>
            <a:r>
              <a:rPr lang="en-US" sz="1800" i="1" dirty="0" err="1" smtClean="0"/>
              <a:t>Lestinsky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7334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TDR items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Lestinsky, F. Herfurth "CRYRING@ESR"</a:t>
            </a:r>
            <a:endParaRPr lang="de-DE"/>
          </a:p>
        </p:txBody>
      </p:sp>
      <p:sp>
        <p:nvSpPr>
          <p:cNvPr id="5" name="Shape 29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lnSpc>
                <a:spcPct val="90000"/>
              </a:lnSpc>
              <a:buFont typeface="Wingdings" panose="05000000000000000000" pitchFamily="2" charset="2"/>
              <a:buChar char="§"/>
              <a:defRPr sz="2184"/>
            </a:pPr>
            <a:r>
              <a:rPr dirty="0"/>
              <a:t>ECOOL</a:t>
            </a:r>
          </a:p>
          <a:p>
            <a:pPr marL="758952" lvl="1" defTabSz="416052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20"/>
            </a:pPr>
            <a:r>
              <a:rPr dirty="0"/>
              <a:t>HV-amplifier and DAQ electronics </a:t>
            </a:r>
            <a:r>
              <a:rPr sz="1274" dirty="0"/>
              <a:t>(→ </a:t>
            </a:r>
            <a:r>
              <a:rPr sz="1274" dirty="0" err="1"/>
              <a:t>Schippers</a:t>
            </a:r>
            <a:r>
              <a:rPr sz="1274" dirty="0"/>
              <a:t>/</a:t>
            </a:r>
            <a:r>
              <a:rPr sz="1274" dirty="0" err="1"/>
              <a:t>Gießen</a:t>
            </a:r>
            <a:r>
              <a:rPr sz="1274" dirty="0"/>
              <a:t>)</a:t>
            </a:r>
          </a:p>
          <a:p>
            <a:pPr marL="758952" lvl="1" defTabSz="416052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20"/>
            </a:pPr>
            <a:r>
              <a:rPr dirty="0"/>
              <a:t>precision HV-divider </a:t>
            </a:r>
            <a:r>
              <a:rPr sz="1274" dirty="0"/>
              <a:t>(→ </a:t>
            </a:r>
            <a:r>
              <a:rPr sz="1274" dirty="0" err="1"/>
              <a:t>Weinheimer</a:t>
            </a:r>
            <a:r>
              <a:rPr sz="1274" dirty="0"/>
              <a:t>/</a:t>
            </a:r>
            <a:r>
              <a:rPr sz="1274" dirty="0" err="1"/>
              <a:t>Münster</a:t>
            </a:r>
            <a:r>
              <a:rPr sz="1274" dirty="0"/>
              <a:t>)</a:t>
            </a:r>
          </a:p>
          <a:p>
            <a:pPr defTabSz="416052">
              <a:lnSpc>
                <a:spcPct val="90000"/>
              </a:lnSpc>
              <a:buFont typeface="Wingdings" panose="05000000000000000000" pitchFamily="2" charset="2"/>
              <a:buChar char="§"/>
              <a:defRPr sz="2184"/>
            </a:pPr>
            <a:r>
              <a:rPr dirty="0"/>
              <a:t>Probes</a:t>
            </a:r>
          </a:p>
          <a:p>
            <a:pPr marL="758952" lvl="1" defTabSz="416052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20"/>
            </a:pPr>
            <a:r>
              <a:rPr dirty="0"/>
              <a:t>laser lab </a:t>
            </a:r>
            <a:r>
              <a:rPr sz="1274" dirty="0"/>
              <a:t>(→ </a:t>
            </a:r>
            <a:r>
              <a:rPr sz="1274" dirty="0" err="1"/>
              <a:t>Nörtershäuser</a:t>
            </a:r>
            <a:r>
              <a:rPr sz="1274" dirty="0"/>
              <a:t>/Darmstadt)</a:t>
            </a:r>
          </a:p>
          <a:p>
            <a:pPr marL="758952" lvl="1" defTabSz="416052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20"/>
            </a:pPr>
            <a:r>
              <a:rPr dirty="0"/>
              <a:t>transverse electron target </a:t>
            </a:r>
            <a:r>
              <a:rPr sz="1274" dirty="0"/>
              <a:t>(→ </a:t>
            </a:r>
            <a:r>
              <a:rPr sz="1274" dirty="0" err="1"/>
              <a:t>Schippers</a:t>
            </a:r>
            <a:r>
              <a:rPr sz="1274" dirty="0"/>
              <a:t>/</a:t>
            </a:r>
            <a:r>
              <a:rPr sz="1274" dirty="0" err="1"/>
              <a:t>Gießen</a:t>
            </a:r>
            <a:r>
              <a:rPr sz="1274" dirty="0"/>
              <a:t> </a:t>
            </a:r>
            <a:r>
              <a:rPr sz="1274" dirty="0">
                <a:solidFill>
                  <a:srgbClr val="808080"/>
                </a:solidFill>
              </a:rPr>
              <a:t>and Kester/Frankfurt</a:t>
            </a:r>
            <a:r>
              <a:rPr sz="1274" dirty="0"/>
              <a:t>)</a:t>
            </a:r>
          </a:p>
          <a:p>
            <a:pPr defTabSz="416052">
              <a:lnSpc>
                <a:spcPct val="90000"/>
              </a:lnSpc>
              <a:buFont typeface="Wingdings" panose="05000000000000000000" pitchFamily="2" charset="2"/>
              <a:buChar char="§"/>
              <a:defRPr sz="2184"/>
            </a:pPr>
            <a:r>
              <a:rPr dirty="0"/>
              <a:t>Detectors</a:t>
            </a:r>
          </a:p>
          <a:p>
            <a:pPr marL="758952" lvl="1" defTabSz="416052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20"/>
            </a:pPr>
            <a:r>
              <a:rPr dirty="0"/>
              <a:t>particle detector mount mounts </a:t>
            </a:r>
            <a:r>
              <a:rPr sz="1274" dirty="0"/>
              <a:t>(→ </a:t>
            </a:r>
            <a:r>
              <a:rPr sz="1274" dirty="0" err="1"/>
              <a:t>Reifarth</a:t>
            </a:r>
            <a:r>
              <a:rPr sz="1274" dirty="0"/>
              <a:t>/Frankfurt)</a:t>
            </a:r>
          </a:p>
          <a:p>
            <a:pPr marL="758952" lvl="1" defTabSz="416052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20"/>
            </a:pPr>
            <a:r>
              <a:rPr dirty="0"/>
              <a:t>Seya-</a:t>
            </a:r>
            <a:r>
              <a:rPr dirty="0" err="1"/>
              <a:t>Namioka</a:t>
            </a:r>
            <a:r>
              <a:rPr dirty="0"/>
              <a:t> VUV-VIS spectrometer </a:t>
            </a:r>
            <a:r>
              <a:rPr sz="1274" dirty="0"/>
              <a:t>(→ </a:t>
            </a:r>
            <a:r>
              <a:rPr sz="1274" dirty="0" err="1"/>
              <a:t>Ehresmann</a:t>
            </a:r>
            <a:r>
              <a:rPr sz="1274" dirty="0"/>
              <a:t>/Kassel)</a:t>
            </a:r>
          </a:p>
          <a:p>
            <a:pPr marL="758952" lvl="1" defTabSz="416052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20"/>
            </a:pPr>
            <a:r>
              <a:rPr dirty="0"/>
              <a:t>MWPC/MTPC counters for </a:t>
            </a:r>
            <a:r>
              <a:rPr dirty="0" err="1"/>
              <a:t>Xrays</a:t>
            </a:r>
            <a:r>
              <a:rPr dirty="0"/>
              <a:t> </a:t>
            </a:r>
            <a:r>
              <a:rPr sz="1274" dirty="0"/>
              <a:t>(→ </a:t>
            </a:r>
            <a:r>
              <a:rPr sz="1274" dirty="0" err="1"/>
              <a:t>Georgiadis</a:t>
            </a:r>
            <a:r>
              <a:rPr sz="1274" dirty="0"/>
              <a:t>/</a:t>
            </a:r>
            <a:r>
              <a:rPr sz="1274" dirty="0" err="1"/>
              <a:t>Lüneburg</a:t>
            </a:r>
            <a:r>
              <a:rPr sz="1274" dirty="0"/>
              <a:t>)</a:t>
            </a:r>
          </a:p>
          <a:p>
            <a:pPr defTabSz="416052">
              <a:lnSpc>
                <a:spcPct val="90000"/>
              </a:lnSpc>
              <a:buFont typeface="Wingdings" panose="05000000000000000000" pitchFamily="2" charset="2"/>
              <a:buChar char="§"/>
              <a:defRPr sz="1638"/>
            </a:pPr>
            <a:endParaRPr sz="1274" dirty="0"/>
          </a:p>
          <a:p>
            <a:pPr defTabSz="416052">
              <a:lnSpc>
                <a:spcPct val="90000"/>
              </a:lnSpc>
              <a:buFont typeface="Wingdings" panose="05000000000000000000" pitchFamily="2" charset="2"/>
              <a:buChar char="§"/>
              <a:defRPr sz="1638"/>
            </a:pPr>
            <a:endParaRPr sz="1274" dirty="0"/>
          </a:p>
          <a:p>
            <a:pPr defTabSz="416052">
              <a:lnSpc>
                <a:spcPct val="90000"/>
              </a:lnSpc>
              <a:buFont typeface="Wingdings" panose="05000000000000000000" pitchFamily="2" charset="2"/>
              <a:buChar char="§"/>
              <a:defRPr sz="2184"/>
            </a:pPr>
            <a:r>
              <a:rPr dirty="0"/>
              <a:t>Related TDRs: </a:t>
            </a:r>
            <a:r>
              <a:rPr dirty="0" err="1"/>
              <a:t>maXs</a:t>
            </a:r>
            <a:r>
              <a:rPr dirty="0"/>
              <a:t>, </a:t>
            </a:r>
            <a:r>
              <a:rPr dirty="0" err="1"/>
              <a:t>SimX</a:t>
            </a:r>
            <a:r>
              <a:rPr dirty="0"/>
              <a:t>, </a:t>
            </a:r>
            <a:r>
              <a:rPr dirty="0" err="1">
                <a:solidFill>
                  <a:srgbClr val="A7A7A7"/>
                </a:solidFill>
              </a:rPr>
              <a:t>gasjet</a:t>
            </a:r>
            <a:r>
              <a:rPr dirty="0">
                <a:solidFill>
                  <a:srgbClr val="A7A7A7"/>
                </a:solidFill>
              </a:rPr>
              <a:t> target (TBD)</a:t>
            </a:r>
          </a:p>
          <a:p>
            <a:pPr defTabSz="416052">
              <a:lnSpc>
                <a:spcPct val="90000"/>
              </a:lnSpc>
              <a:buFont typeface="Wingdings" panose="05000000000000000000" pitchFamily="2" charset="2"/>
              <a:buChar char="§"/>
              <a:defRPr sz="2184"/>
            </a:pPr>
            <a:endParaRPr dirty="0">
              <a:solidFill>
                <a:srgbClr val="A7A7A7"/>
              </a:solidFill>
            </a:endParaRPr>
          </a:p>
          <a:p>
            <a:pPr marL="0" indent="0" algn="ctr" defTabSz="416052">
              <a:lnSpc>
                <a:spcPct val="90000"/>
              </a:lnSpc>
              <a:buClrTx/>
              <a:buSzTx/>
              <a:buNone/>
              <a:defRPr sz="1820"/>
            </a:pPr>
            <a:r>
              <a:rPr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hlinkClick r:id="rId2"/>
              </a:rPr>
              <a:t>http://appa-rd.fair-center.eu</a:t>
            </a:r>
          </a:p>
        </p:txBody>
      </p:sp>
    </p:spTree>
    <p:extLst>
      <p:ext uri="{BB962C8B-B14F-4D97-AF65-F5344CB8AC3E}">
        <p14:creationId xmlns:p14="http://schemas.microsoft.com/office/powerpoint/2010/main" val="107065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JSZW5kZXJpbmdPcHRpb25zIjp7Ik1pbGVzdG9uZXNPdmVybGFwcGluZ0hhbmRsaW5nT3B0aW9ucyI6MiwiVGFza3NXaXRoVGl0bGVzTG9uZ2VyVGhhblRoZVRhc2tTaGFwZURldGVjdGVkIjpmYWxzZX0sIlJlbmRlcmluZ01hcCI6eyJNaWxlc3RvbmVzIjpbeyJNaWxlc3RvbmVJZCI6IjdmNTgzZGUwLTg1NGEtNGNhYy1iODk4LTM3ZjNhMzc5YmI0YSIsIlRpdGxlU2hhcGVOYW1lIjoiVGV4dEJveCA4Njk1IiwiRGF0ZVNoYXBlTmFtZSI6IlRleHRCb3ggODY5NyIsIk1hcmtlclNoYXBlTmFtZSI6IjUtUG9pbnQgU3RhciA4NjkzIiwiQ29ubmVjdG9yU2hhcGVOYW1lIjoiU3RyYWlnaHQgQ29ubmVjdG9yIDg2OTkifSx7Ik1pbGVzdG9uZUlkIjoiN2IwOTk2NDYtNGZmZC00Y2QzLWEzYjMtODNhYjFiYTIyNDM4IiwiVGl0bGVTaGFwZU5hbWUiOiJUZXh0Qm94IDg3MDMiLCJEYXRlU2hhcGVOYW1lIjoiVGV4dEJveCA4NzA1IiwiTWFya2VyU2hhcGVOYW1lIjoiVGVhcmRyb3AgODcwMSIsIkNvbm5lY3RvclNoYXBlTmFtZSI6IlN0cmFpZ2h0IENvbm5lY3RvciA4NzA3In0seyJNaWxlc3RvbmVJZCI6IjZhMjgzYjM2LTczNzUtNDE1Yi05MmIwLWU1ZmM0ZTE2YTBjYyIsIlRpdGxlU2hhcGVOYW1lIjoiVGV4dEJveCA4NzExIiwiRGF0ZVNoYXBlTmFtZSI6IlRleHRCb3ggODcxMyIsIk1hcmtlclNoYXBlTmFtZSI6IjgtUG9pbnQgU3RhciA4NzA5IiwiQ29ubmVjdG9yU2hhcGVOYW1lIjoiU3RyYWlnaHQgQ29ubmVjdG9yIDg3MTUifSx7Ik1pbGVzdG9uZUlkIjoiOTNhZmI1NTQtNTUyYS00MjIxLWE1MzgtMGY3OTE5NDA5YWE3IiwiVGl0bGVTaGFwZU5hbWUiOiJUZXh0Qm94IDg3MTkiLCJEYXRlU2hhcGVOYW1lIjoiVGV4dEJveCA4NzIxIiwiTWFya2VyU2hhcGVOYW1lIjoiVGVhcmRyb3AgODcxNyIsIkNvbm5lY3RvclNoYXBlTmFtZSI6IlN0cmFpZ2h0IENvbm5lY3RvciA4NzIzIn0seyJNaWxlc3RvbmVJZCI6ImE1NGJjODI3LWIwNTEtNDZkMS04YjU1LTlmNjE4NzIzZTJiNCIsIlRpdGxlU2hhcGVOYW1lIjoiVGV4dEJveCA4NzI3IiwiRGF0ZVNoYXBlTmFtZSI6IlRleHRCb3ggODcyOSIsIk1hcmtlclNoYXBlTmFtZSI6IlRlYXJkcm9wIDg3MjUiLCJDb25uZWN0b3JTaGFwZU5hbWUiOiJTdHJhaWdodCBDb25uZWN0b3IgODczMSJ9LHsiTWlsZXN0b25lSWQiOiI1Mjc0M2RlOC1iYjZkLTQwNDQtODk2Zi00NzM4OThmZTlkYTciLCJUaXRsZVNoYXBlTmFtZSI6IlRleHRCb3ggODczNyIsIkRhdGVTaGFwZU5hbWUiOiJUZXh0Qm94IDg3MzkiLCJNYXJrZXJTaGFwZU5hbWUiOiJGbG93Y2hhcnQ6IE1lcmdlIDg3MzUiLCJDb25uZWN0b3JTaGFwZU5hbWUiOiJTdHJhaWdodCBDb25uZWN0b3IgODc0MSJ9LHsiTWlsZXN0b25lSWQiOiJhNThmMjk0OC03YzAzLTQzYzAtOGFiYy1mNDE5MTNlNDBjYWUiLCJUaXRsZVNoYXBlTmFtZSI6IlRleHRCb3ggODc0OCIsIkRhdGVTaGFwZU5hbWUiOiJUZXh0Qm94IDg3NTAiLCJNYXJrZXJTaGFwZU5hbWUiOiJGbG93Y2hhcnQ6IE1lcmdlIDg3NDYiLCJDb25uZWN0b3JTaGFwZU5hbWUiOiJTdHJhaWdodCBDb25uZWN0b3IgODc1MiJ9XSwiVGFza3MiOlt7IlRhc2tJZCI6IjdjNTE4ZmIzLTdmMjEtNDJiYi04ZTA0LTQ1OTIwZDA0MDNiNSIsIlRpdGxlU2hhcGVOYW1lIjoiVGV4dEJveCA4NzU3IiwiRHVyYXRpb25UZXh0U2hhcGVOYW1lIjpudWxsLCJTZWdtZW50U2hhcGVOYW1lIjoiUm91bmRlZCBSZWN0YW5nbGUgODc1NCIsIlZlcnRpY2FsTGVmdENvbm5lY3RvclNoYXBlTmFtZSI6IlN0cmFpZ2h0IENvbm5lY3RvciA4NzY3IiwiVmVydGljYWxSaWdodENvbm5lY3RvclNoYXBlTmFtZSI6IlN0cmFpZ2h0IENvbm5lY3RvciA4NzY5IiwiSG9yaXpvbnRhbENvbm5lY3RvclNoYXBlTmFtZSI6IlN0cmFpZ2h0IENvbm5lY3RvciA4NzY1IiwiTGVmdERhdGVTaGFwZU5hbWUiOiJUZXh0Qm94IDg3NjIiLCJSaWdodERhdGVTaGFwZU5hbWUiOiJUZXh0Qm94IDg3NjAiLCJPdXRzaWRlUGVyY2VudGFnZVNoYXBlTmFtZSI6bnVsbCwiSW5zaWRlUGVyY2VudGFnZVNoYXBlTmFtZSI6bnVsbH0seyJUYXNrSWQiOiJiZTNhZTM4Zi02MGIzLTQwMmQtOGExMy1mMWU5MWVlYzQxZjUiLCJUaXRsZVNoYXBlTmFtZSI6IlRleHRCb3ggODc3NCIsIkR1cmF0aW9uVGV4dFNoYXBlTmFtZSI6bnVsbCwiU2VnbWVudFNoYXBlTmFtZSI6IlJvdW5kZWQgUmVjdGFuZ2xlIDg3NzEiLCJWZXJ0aWNhbExlZnRDb25uZWN0b3JTaGFwZU5hbWUiOiJTdHJhaWdodCBDb25uZWN0b3IgODc4NCIsIlZlcnRpY2FsUmlnaHRDb25uZWN0b3JTaGFwZU5hbWUiOiJTdHJhaWdodCBDb25uZWN0b3IgODc4NiIsIkhvcml6b250YWxDb25uZWN0b3JTaGFwZU5hbWUiOiJTdHJhaWdodCBDb25uZWN0b3IgODc4MiIsIkxlZnREYXRlU2hhcGVOYW1lIjoiVGV4dEJveCA4Nzc5IiwiUmlnaHREYXRlU2hhcGVOYW1lIjoiVGV4dEJveCA4Nzc3IiwiT3V0c2lkZVBlcmNlbnRhZ2VTaGFwZU5hbWUiOm51bGwsIkluc2lkZVBlcmNlbnRhZ2VTaGFwZU5hbWUiOm51bGx9LHsiVGFza0lkIjoiOWFhMTgzZDYtNWRmMi00YjBjLThmZWMtZDBhMDAyNDcxNTgzIiwiVGl0bGVTaGFwZU5hbWUiOiJUZXh0Qm94IDg3OTEiLCJEdXJhdGlvblRleHRTaGFwZU5hbWUiOm51bGwsIlNlZ21lbnRTaGFwZU5hbWUiOiJSb3VuZGVkIFJlY3RhbmdsZSA4Nzg4IiwiVmVydGljYWxMZWZ0Q29ubmVjdG9yU2hhcGVOYW1lIjoiU3RyYWlnaHQgQ29ubmVjdG9yIDg4MDEiLCJWZXJ0aWNhbFJpZ2h0Q29ubmVjdG9yU2hhcGVOYW1lIjoiU3RyYWlnaHQgQ29ubmVjdG9yIDg4MDMiLCJIb3Jpem9udGFsQ29ubmVjdG9yU2hhcGVOYW1lIjoiU3RyYWlnaHQgQ29ubmVjdG9yIDg3OTkiLCJMZWZ0RGF0ZVNoYXBlTmFtZSI6IlRleHRCb3ggODc5NiIsIlJpZ2h0RGF0ZVNoYXBlTmFtZSI6IlRleHRCb3ggODc5NCIsIk91dHNpZGVQZXJjZW50YWdlU2hhcGVOYW1lIjpudWxsLCJJbnNpZGVQZXJjZW50YWdlU2hhcGVOYW1lIjpudWxsfSx7IlRhc2tJZCI6IjA2YTZhMjAwLTIxZWEtNGFjZC1hYzIwLWI0MWY3YjM3YjBkZCIsIlRpdGxlU2hhcGVOYW1lIjoiVGV4dEJveCA4ODA4IiwiRHVyYXRpb25UZXh0U2hhcGVOYW1lIjpudWxsLCJTZWdtZW50U2hhcGVOYW1lIjoiUm91bmRlZCBSZWN0YW5nbGUgODgwNSIsIlZlcnRpY2FsTGVmdENvbm5lY3RvclNoYXBlTmFtZSI6IlN0cmFpZ2h0IENvbm5lY3RvciA4ODE4IiwiVmVydGljYWxSaWdodENvbm5lY3RvclNoYXBlTmFtZSI6IlN0cmFpZ2h0IENvbm5lY3RvciA4ODIwIiwiSG9yaXpvbnRhbENvbm5lY3RvclNoYXBlTmFtZSI6IlN0cmFpZ2h0IENvbm5lY3RvciA4ODE2IiwiTGVmdERhdGVTaGFwZU5hbWUiOiJUZXh0Qm94IDg4MTMiLCJSaWdodERhdGVTaGFwZU5hbWUiOiJUZXh0Qm94IDg4MTEiLCJPdXRzaWRlUGVyY2VudGFnZVNoYXBlTmFtZSI6bnVsbCwiSW5zaWRlUGVyY2VudGFnZVNoYXBlTmFtZSI6bnVsbH0seyJUYXNrSWQiOiJlNmY1YzkxOC1iZGQ2LTQ5YTEtYWM5MS05Y2YyMjQ2OGEyM2IiLCJUaXRsZVNoYXBlTmFtZSI6IlRleHRCb3ggODgyNSIsIkR1cmF0aW9uVGV4dFNoYXBlTmFtZSI6bnVsbCwiU2VnbWVudFNoYXBlTmFtZSI6IlJvdW5kZWQgUmVjdGFuZ2xlIDg4MjIiLCJWZXJ0aWNhbExlZnRDb25uZWN0b3JTaGFwZU5hbWUiOiJTdHJhaWdodCBDb25uZWN0b3IgODgzNSIsIlZlcnRpY2FsUmlnaHRDb25uZWN0b3JTaGFwZU5hbWUiOiJTdHJhaWdodCBDb25uZWN0b3IgODgzNyIsIkhvcml6b250YWxDb25uZWN0b3JTaGFwZU5hbWUiOiJTdHJhaWdodCBDb25uZWN0b3IgODgzMyIsIkxlZnREYXRlU2hhcGVOYW1lIjoiVGV4dEJveCA4ODMwIiwiUmlnaHREYXRlU2hhcGVOYW1lIjoiVGV4dEJveCA4ODI4IiwiT3V0c2lkZVBlcmNlbnRhZ2VTaGFwZU5hbWUiOm51bGwsIkluc2lkZVBlcmNlbnRhZ2VTaGFwZU5hbWUiOm51bGx9XSwiVGltZWJhbmQiOnsiRWxhcHNlZFRpbWVTaGFwZU5hbWUiOm51bGwsIlRvZGF5TWFya2VyU2hhcGVOYW1lIjpudWxsLCJUb2RheU1hcmtlclRleHRTaGFwZU5hbWUiOm51bGwsIlJpZ2h0RW5kQ2Fwc1NoYXBlTmFtZSI6IlRleHRCb3ggODY5MSIsIkxlZnRFbmRDYXBzU2hhcGVOYW1lIjoiVGV4dEJveCA4NjYzIiwiRWxhcHNlZFJlY3RhbmdsZVNoYXBlTmFtZSI6bnVsbCwiU2VnbWVudFNoYXBlc05hbWVzIjpbIlJvdW5kZWQgUmVjdGFuZ2xlIDg2NjEiLCJUZXh0Qm94IDg2NjUiLCJTdHJhaWdodCBDb25uZWN0b3IgODY2NyIsIlRleHRCb3ggODY2OCIsIlN0cmFpZ2h0IENvbm5lY3RvciA4NjcwIiwiVGV4dEJveCA4NjcxIiwiU3RyYWlnaHQgQ29ubmVjdG9yIDg2NzMiLCJUZXh0Qm94IDg2NzQiLCJTdHJhaWdodCBDb25uZWN0b3IgODY3NiIsIlRleHRCb3ggODY3NyIsIlN0cmFpZ2h0IENvbm5lY3RvciA4Njc5IiwiVGV4dEJveCA4NjgwIiwiU3RyYWlnaHQgQ29ubmVjdG9yIDg2ODIiLCJUZXh0Qm94IDg2ODMiLCJTdHJhaWdodCBDb25uZWN0b3IgODY4NSIsIlRleHRCb3ggODY4NiIsIlN0cmFpZ2h0IENvbm5lY3RvciA4Njg4IiwiVGV4dEJveCA4Njg5Il19fSwiRWRpdGlvbiI6MSwiSXNQbHVzRWRpdGlvbiI6dHJ1ZSwiQ3VsdHVyZUluZm9OYW1lIjoiZW4tVVMiLCJWZXJzaW9uIjoiMi4zLjAuMCIsIk9yaWdpbmFsQXNzZW1ibHlWZXJzaW9uIjoiMS4wMC4wMC4wMCIsIk1pbGVzdG9uZXMiOlt7IkRhdGVGb3JtYXQiOnsiRm9ybWF0U3RyaW5nIjoiTU1NIGQiLCJTZXBhcmF0b3IiOiIvIiwiVXNlSW50ZXJuYXRpb25hbERhdGVGb3JtYXQiOmZhbHNlfSwiSW50ZXJuYWxJZCI6ImE1OGYyOTQ4LTdjMDMtNDNjMC04YWJjLWY0MTkxM2U0MGNhZSIsIlRpdGxlTGVmdCI6MTMyLjcyMzkzOCwiVGl0bGVUb3AiOjEzOS43ODYxNDgsIlRpdGxlSGVpZ2h0Ijo5LjY5Mzc4LCJUaXRsZVRvcElzQ3VzdG9tIjp0cnVlLCJUaXRsZVdpZHRoIjo1MS42MjUwNCwiQ29sb3IiOiI4LCAxMjcsIDE5NSIsIlV0Y0RhdGUiOiIyMDE1LTA1LTEwVDAwOjAwOjAwWiIsIk5vdGUiOm51bGwsIlRpdGxlIjoiTWlsZXN0b25lIDEiLCJTdHlsZSI6MiwiQmVsb3dUaW1lYmFuZCI6ZmFsc2UsIkN1c3RvbVNldHRpbmdzIjp7IklzRGF0ZVZpc2libGUiOnRydWUsIlRpdGxlRm9udFNldHRpbmdzIjp7IkZvbnRTaXplIjoxMCwiRm9udE5hbWUiOiJDYWxpYnJpIiwiSXNCb2xkIjp0cnVlLCJJc0l0YWxpYyI6ZmFsc2UsIklzVW5kZXJsaW5lZCI6ZmFsc2UsIkZvcmVncm91bmRDb2xvciI6IjU5LCA4OSwgMTUyIiwiQmFja0NvbG9yIjpudWxsfSwiRGF0ZUZvbnRTZXR0aW5ncyI6eyJGb250U2l6ZSI6MTAsIkZvbnROYW1lIjoiQ2FsaWJyaSIsIklzQm9sZCI6ZmFsc2UsIklzSXRhbGljIjpmYWxzZSwiSXNVbmRlcmxpbmVkIjpmYWxzZSwiRm9yZWdyb3VuZENvbG9yIjoiMTI3LCAxMjcsIDEyNyIsIkJhY2tDb2xvciI6bnVsbH0sIkNvbm5lY3RvclNldHRpbmdzIjp7IkNvbG9yIjoiMCwgMTE0LCAxODgiLCJJc1Zpc2libGUiOmZhbHNlLCJMaW5lV2VpZ2h0IjowLjF9fSwiSGlkZURhdGUiOmZhbHNlLCJTaGFwZVRvcCI6MTQ1LjE5MTY1LCJRdWlja1NoYXBlU2l6ZSI6MSwiSXNWaXNpYmxlIjp0cnVlfSx7IkRhdGVGb3JtYXQiOnsiRm9ybWF0U3RyaW5nIjoiTU1NIGQiLCJTZXBhcmF0b3IiOiIvIiwiVXNlSW50ZXJuYXRpb25hbERhdGVGb3JtYXQiOmZhbHNlfSwiSW50ZXJuYWxJZCI6IjUyNzQzZGU4LWJiNmQtNDA0NC04OTZmLTQ3Mzg5OGZlOWRhNyIsIlRpdGxlTGVmdCI6MTQyLjM3NjA2OCwiVGl0bGVUb3AiOjE3Ni4xMjk2ODQsIlRpdGxlSGVpZ2h0Ijo5LjY5Mzc4LCJUaXRsZVRvcElzQ3VzdG9tIjp0cnVlLCJUaXRsZVdpZHRoIjo1MS42MjUwNCwiQ29sb3IiOiI4LCAxMjcsIDE5NSIsIlV0Y0RhdGUiOiIyMDE1LTA1LTE1VDAwOjAwOjAwWiIsIk5vdGUiOm51bGwsIlRpdGxlIjoiTWlsZXN0b25lIDIiLCJTdHlsZSI6MiwiQmVsb3dUaW1lYmFuZCI6ZmFsc2UsIkN1c3RvbVNldHRpbmdzIjp7IklzRGF0ZVZpc2libGUiOnRydWUsIlRpdGxlRm9udFNldHRpbmdzIjp7IkZvbnRTaXplIjoxMCwiRm9udE5hbWUiOiJDYWxpYnJpIiwiSXNCb2xkIjp0cnVlLCJJc0l0YWxpYyI6ZmFsc2UsIklzVW5kZXJsaW5lZCI6ZmFsc2UsIkZvcmVncm91bmRDb2xvciI6IjU5LCA4OSwgMTUyIiwiQmFja0NvbG9yIjpudWxsfSwiRGF0ZUZvbnRTZXR0aW5ncyI6eyJGb250U2l6ZSI6MTAsIkZvbnROYW1lIjoiQ2FsaWJyaSIsIklzQm9sZCI6ZmFsc2UsIklzSXRhbGljIjpmYWxzZSwiSXNVbmRlcmxpbmVkIjpmYWxzZSwiRm9yZWdyb3VuZENvbG9yIjoiMTI3LCAxMjcsIDEyNyIsIkJhY2tDb2xvciI6bnVsbH0sIkNvbm5lY3RvclNldHRpbmdzIjp7IkNvbG9yIjoiOCwgMTI3LCAxOTUiLCJJc1Zpc2libGUiOmZhbHNlLCJMaW5lV2VpZ2h0IjowLjF9fSwiSGlkZURhdGUiOmZhbHNlLCJTaGFwZVRvcCI6MTgxLjUzNTEyNiwiUXVpY2tTaGFwZVNpemUiOjEsIklzVmlzaWJsZSI6dHJ1ZX0seyJEYXRlRm9ybWF0Ijp7IkZvcm1hdFN0cmluZyI6Ik1NTSBkIiwiU2VwYXJhdG9yIjoiLyIsIlVzZUludGVybmF0aW9uYWxEYXRlRm9ybWF0IjpmYWxzZX0sIkludGVybmFsSWQiOiJhNTRiYzgyNy1iMDUxLTQ2ZDEtOGI1NS05ZjYxODcyM2UyYjQiLCJUaXRsZUxlZnQiOjIyNC4xNTI2NzksIlRpdGxlVG9wIjoxODkuMTA2MjE2LCJUaXRsZUhlaWdodCI6OS42OTM3OCwiVGl0bGVUb3BJc0N1c3RvbSI6dHJ1ZSwiVGl0bGVXaWR0aCI6NTEuNjI0OTYsIkNvbG9yIjoiOCwgMTI3LCAxOTUiLCJVdGNEYXRlIjoiMjAxNS0wNy0yMVQwMDowMDowMFoiLCJOb3RlIjpudWxsLCJUaXRsZSI6Ik1pbGVzdG9uZSAzIiwiU3R5bGUiOjgsIkJlbG93VGltZWJhbmQiOmZhbHNlLCJDdXN0b21TZXR0aW5ncyI6eyJJc0RhdGVWaXNpYmxlIjp0cnVlLCJUaXRsZUZvbnRTZXR0aW5ncyI6eyJGb250U2l6ZSI6MTAsIkZvbnROYW1lIjoiQ2FsaWJyaSIsIklzQm9sZCI6dHJ1ZSwiSXNJdGFsaWMiOmZhbHNlLCJJc1VuZGVybGluZWQiOmZhbHNlLCJGb3JlZ3JvdW5kQ29sb3IiOiI1OSwgODksIDE1MiIsIkJhY2tDb2xvciI6bnVsbH0sIkRhdGVGb250U2V0dGluZ3MiOnsiRm9udFNpemUiOjEwLCJGb250TmFtZSI6IkNhbGlicmkiLCJJc0JvbGQiOmZhbHNlLCJJc0l0YWxpYyI6ZmFsc2UsIklzVW5kZXJsaW5lZCI6ZmFsc2UsIkZvcmVncm91bmRDb2xvciI6IjEyNywgMTI3LCAxMjciLCJCYWNrQ29sb3IiOm51bGx9LCJDb25uZWN0b3JTZXR0aW5ncyI6eyJDb2xvciI6IjgsIDEyNywgMTk1IiwiSXNWaXNpYmxlIjpmYWxzZSwiTGluZVdlaWdodCI6MC4xfX0sIkhpZGVEYXRlIjpmYWxzZSwiU2hhcGVUb3AiOm51bGwsIlF1aWNrU2hhcGVTaXplIjoxLCJJc1Zpc2libGUiOnRydWV9LHsiRGF0ZUZvcm1hdCI6eyJGb3JtYXRTdHJpbmciOiJNTU0gZCIsIlNlcGFyYXRvciI6Ii8iLCJVc2VJbnRlcm5hdGlvbmFsRGF0ZUZvcm1hdCI6ZmFsc2V9LCJJbnRlcm5hbElkIjoiOTNhZmI1NTQtNTUyYS00MjIxLWE1MzgtMGY3OTE5NDA5YWE3IiwiVGl0bGVMZWZ0IjoyNjYuNjIyMzc1LCJUaXRsZVRvcCI6MTU1LjI1NDgsIlRpdGxlSGVpZ2h0Ijo5LjY5Mzc4LCJUaXRsZVRvcElzQ3VzdG9tIjp0cnVlLCJUaXRsZVdpZHRoIjo1MS42MjQ5NiwiQ29sb3IiOiIyMjAsIDg5LCAzNiIsIlV0Y0RhdGUiOiIyMDE1LTA4LTEyVDAwOjAwOjAwWiIsIk5vdGUiOm51bGwsIlRpdGxlIjoiTWlsZXN0b25lIDQiLCJTdHlsZSI6OCwiQmVsb3dUaW1lYmFuZCI6ZmFsc2UsIkN1c3RvbVNldHRpbmdzIjp7IklzRGF0ZVZpc2libGUiOnRydWUsIlRpdGxlRm9udFNldHRpbmdzIjp7IkZvbnRTaXplIjoxMCwiRm9udE5hbWUiOiJDYWxpYnJpIiwiSXNCb2xkIjp0cnVlLCJJc0l0YWxpYyI6ZmFsc2UsIklzVW5kZXJsaW5lZCI6ZmFsc2UsIkZvcmVncm91bmRDb2xvciI6IjIxMCwgNzEsIDM4IiwiQmFja0NvbG9yIjpudWxsfSwiRGF0ZUZvbnRTZXR0aW5ncyI6eyJGb250U2l6ZSI6MTAsIkZvbnROYW1lIjoiQ2FsaWJyaSIsIklzQm9sZCI6ZmFsc2UsIklzSXRhbGljIjpmYWxzZSwiSXNVbmRlcmxpbmVkIjpmYWxzZSwiRm9yZWdyb3VuZENvbG9yIjoiMTI3LCAxMjcsIDEyNyIsIkJhY2tDb2xvciI6bnVsbH0sIkNvbm5lY3RvclNldHRpbmdzIjp7IkNvbG9yIjoiMjIwLCA4OSwgMzYiLCJJc1Zpc2libGUiOmZhbHNlLCJMaW5lV2VpZ2h0IjowLjF9fSwiSGlkZURhdGUiOmZhbHNlLCJTaGFwZVRvcCI6MTIwLjAsIlF1aWNrU2hhcGVTaXplIjoxLCJJc1Zpc2libGUiOnRydWV9LHsiRGF0ZUZvcm1hdCI6eyJGb3JtYXRTdHJpbmciOiJNTU0gZCIsIlNlcGFyYXRvciI6Ii8iLCJVc2VJbnRlcm5hdGlvbmFsRGF0ZUZvcm1hdCI6ZmFsc2V9LCJJbnRlcm5hbElkIjoiNmEyODNiMzYtNzM3NS00MTViLTkyYjAtZTVmYzRlMTZhMGNjIiwiVGl0bGVMZWZ0Ijo0MzQuNTcwMDY4LCJUaXRsZVRvcCI6MTc5Ljg4NjkzMiwiVGl0bGVIZWlnaHQiOjkuNjkzNzgsIlRpdGxlVG9wSXNDdXN0b20iOnRydWUsIlRpdGxlV2lkdGgiOjUxLjYyNTA0LCJDb2xvciI6IjI1NSwgMTkyLCAwIiwiVXRjRGF0ZSI6IjIwMTUtMTEtMDdUMDA6MDA6MDBaIiwiTm90ZSI6bnVsbCwiVGl0bGUiOiJNaWxlc3RvbmUgNSIsIlN0eWxlIjoxNCwiQmVsb3dUaW1lYmFuZCI6ZmFsc2UsIkN1c3RvbVNldHRpbmdzIjp7IklzRGF0ZVZpc2libGUiOnRydWUsIlRpdGxlRm9udFNldHRpbmdzIjp7IkZvbnRTaXplIjoxMCwiRm9udE5hbWUiOiJDYWxpYnJpIiwiSXNCb2xkIjp0cnVlLCJJc0l0YWxpYyI6ZmFsc2UsIklzVW5kZXJsaW5lZCI6ZmFsc2UsIkZvcmVncm91bmRDb2xvciI6IjI1NSwgMTUzLCAwIiwiQmFja0NvbG9yIjpudWxsfSwiRGF0ZUZvbnRTZXR0aW5ncyI6eyJGb250U2l6ZSI6OCwiRm9udE5hbWUiOiJDYWxpYnJpIiwiSXNCb2xkIjpmYWxzZSwiSXNJdGFsaWMiOmZhbHNlLCJJc1VuZGVybGluZWQiOmZhbHNlLCJGb3JlZ3JvdW5kQ29sb3IiOiIyMDksIDQwLCA0NiIsIkJhY2tDb2xvciI6bnVsbH0sIkNvbm5lY3RvclNldHRpbmdzIjp7IkNvbG9yIjoiMjU1LCAxOTIsIDAiLCJJc1Zpc2libGUiOmZhbHNlLCJMaW5lV2VpZ2h0IjowLjF9fSwiSGlkZURhdGUiOnRydWUsIlNoYXBlVG9wIjpudWxsLCJRdWlja1NoYXBlU2l6ZSI6MSwiSXNWaXNpYmxlIjp0cnVlfSx7IkRhdGVGb3JtYXQiOnsiRm9ybWF0U3RyaW5nIjoiTU1NIGQiLCJTZXBhcmF0b3IiOiIvIiwiVXNlSW50ZXJuYXRpb25hbERhdGVGb3JtYXQiOmZhbHNlfSwiSW50ZXJuYWxJZCI6IjdiMDk5NjQ2LTRmZmQtNGNkMy1hM2IzLTgzYWIxYmEyMjQzOCIsIlRpdGxlTGVmdCI6NTE3LjU3ODczNSwiVGl0bGVUb3AiOjIwMi44MDYyMTMsIlRpdGxlSGVpZ2h0Ijo5LjY5Mzc4LCJUaXRsZVRvcElzQ3VzdG9tIjp0cnVlLCJUaXRsZVdpZHRoIjo1MS42MjUwNCwiQ29sb3IiOiI5OCwgMTgxLCAxMjMiLCJVdGNEYXRlIjoiMjAxNS0xMi0yMFQwMDowMDowMFoiLCJOb3RlIjpudWxsLCJUaXRsZSI6Ik1pbGVzdG9uZSA2IiwiU3R5bGUiOjgsIkJlbG93VGltZWJhbmQiOmZhbHNlLCJDdXN0b21TZXR0aW5ncyI6eyJJc0RhdGVWaXNpYmxlIjp0cnVlLCJUaXRsZUZvbnRTZXR0aW5ncyI6eyJGb250U2l6ZSI6MTAsIkZvbnROYW1lIjoiQ2FsaWJyaSIsIklzQm9sZCI6dHJ1ZSwiSXNJdGFsaWMiOmZhbHNlLCJJc1VuZGVybGluZWQiOmZhbHNlLCJGb3JlZ3JvdW5kQ29sb3IiOiI3MiwgMTU0LCA5NyIsIkJhY2tDb2xvciI6bnVsbH0sIkRhdGVGb250U2V0dGluZ3MiOnsiRm9udFNpemUiOjgsIkZvbnROYW1lIjoiQ2FsaWJyaSIsIklzQm9sZCI6ZmFsc2UsIklzSXRhbGljIjpmYWxzZSwiSXNVbmRlcmxpbmVkIjpmYWxzZSwiRm9yZWdyb3VuZENvbG9yIjoiMjA5LCA0MCwgNDYiLCJCYWNrQ29sb3IiOm51bGx9LCJDb25uZWN0b3JTZXR0aW5ncyI6eyJDb2xvciI6Ijk4LCAxODEsIDEyMyIsIklzVmlzaWJsZSI6ZmFsc2UsIkxpbmVXZWlnaHQiOjAuMX19LCJIaWRlRGF0ZSI6dHJ1ZSwiU2hhcGVUb3AiOjEyMC4wLCJRdWlja1NoYXBlU2l6ZSI6MSwiSXNWaXNpYmxlIjp0cnVlfSx7IkRhdGVGb3JtYXQiOnsiRm9ybWF0U3RyaW5nIjoiTU1NIGQiLCJTZXBhcmF0b3IiOiIvIiwiVXNlSW50ZXJuYXRpb25hbERhdGVGb3JtYXQiOmZhbHNlfSwiSW50ZXJuYWxJZCI6IjdmNTgzZGUwLTg1NGEtNGNhYy1iODk4LTM3ZjNhMzc5YmI0YSIsIlRpdGxlTGVmdCI6NTk2LjcyNjYsIlRpdGxlVG9wIjoxODQuOTQ2Nzc3LCJUaXRsZUhlaWdodCI6OS42OTM3OCwiVGl0bGVUb3BJc0N1c3RvbSI6dHJ1ZSwiVGl0bGVXaWR0aCI6NTEuNjI1MDQsIkNvbG9yIjoiOTgsIDE4MSwgMTIzIiwiVXRjRGF0ZSI6IjIwMTYtMDEtMzBUMDA6MDA6MDBaIiwiTm90ZSI6bnVsbCwiVGl0bGUiOiJNaWxlc3RvbmUgNyIsIlN0eWxlIjoxMywiQmVsb3dUaW1lYmFuZCI6ZmFsc2UsIkN1c3RvbVNldHRpbmdzIjp7IklzRGF0ZVZpc2libGUiOnRydWUsIlRpdGxlRm9udFNldHRpbmdzIjp7IkZvbnRTaXplIjoxMCwiRm9udE5hbWUiOiJDYWxpYnJpIiwiSXNCb2xkIjp0cnVlLCJJc0l0YWxpYyI6ZmFsc2UsIklzVW5kZXJsaW5lZCI6ZmFsc2UsIkZvcmVncm91bmRDb2xvciI6IjcyLCAxNTQsIDk3IiwiQmFja0NvbG9yIjpudWxsfSwiRGF0ZUZvbnRTZXR0aW5ncyI6eyJGb250U2l6ZSI6MTAsIkZvbnROYW1lIjoiQ2FsaWJyaSIsIklzQm9sZCI6ZmFsc2UsIklzSXRhbGljIjpmYWxzZSwiSXNVbmRlcmxpbmVkIjpmYWxzZSwiRm9yZWdyb3VuZENvbG9yIjoiMTI3LCAxMjcsIDEyNyIsIkJhY2tDb2xvciI6bnVsbH0sIkNvbm5lY3RvclNldHRpbmdzIjp7IkNvbG9yIjoiOTgsIDE4MSwgMTIzIiwiSXNWaXNpYmxlIjpmYWxzZSwiTGluZVdlaWdodCI6MC4xfX0sIkhpZGVEYXRlIjpmYWxzZSwiU2hhcGVUb3AiOjEzMC4zNSwiUXVpY2tTaGFwZVNpemUiOjIsIklzVmlzaWJsZSI6dHJ1ZX1dLCJUaW1lTGluZVR5cGUiOjQsIlRhc2tzIjpbeyJEdXJhdGlvblZhbHVlIjo1LjAsIkR1cmF0aW9uRm9ybWF0IjowLCJJbnRlcm5hbElkIjoiN2M1MThmYjMtN2YyMS00MmJiLThlMDQtNDU5MjBkMDQwM2I1IiwiSW5kZXgiOjEsIkNvbG9yIjoiOCwgMTI3LCAxOTUiLCJVdGNTdGFydERhdGUiOiIyMDE1LTA3LTI1VDAwOjAwOjAwWiIsIk5vdGUiOm51bGwsIlV0Y0VuZERhdGUiOiIyMDE1LTA4LTAxVDAwOjAwOjAwWiIsIlRpdGxlIjoiVGFzayAxIEhlcmUiLCJTaGFwZSI6MiwiQ3VzdG9tU2V0dGluZ3MiOnsiVGl0bGVXaWR0aCI6NTAuODY3MDEsIlRpdGxlRm9udFNldHRpbmdzIjp7IkZvbnRTaXplIjoxMCwiRm9udE5hbWUiOiJDYWxpYnJpIiwiSXNCb2xkIjp0cnVlLCJJc0l0YWxpYyI6ZmFsc2UsIklzVW5kZXJsaW5lZCI6ZmFsc2UsIkZvcmVncm91bmRDb2xvciI6IjAsIDExMiwgMTkyIiwiQmFja0NvbG9yIjpudWxsfSwiU3RhcnREYXRlRm9udFNldHRpbmdzIjp7IkZvbnRTaXplIjoxMCwiRm9udE5hbWUiOiJDYWxpYnJpIiwiSXNCb2xkIjpmYWxzZSwiSXNJdGFsaWMiOmZhbHNlLCJJc1VuZGVybGluZWQiOmZhbHNlLCJGb3JlZ3JvdW5kQ29sb3IiOiIxMjcsIDEyNywgMTI3IiwiQmFja0NvbG9yIjpudWxsfSwiRW5kRGF0ZUZvbnRTZXR0aW5ncyI6eyJGb250U2l6ZSI6MTAsIkZvbnROYW1lIjoiQ2FsaWJyaSIsIklzQm9sZCI6ZmFsc2UsIklzSXRhbGljIjpmYWxzZSwiSXNVbmRlcmxpbmVkIjpmYWxzZSwiRm9yZWdyb3VuZENvbG9yIjoiMTI3LCAxMjcsIDEyNyIsIkJhY2tDb2xvciI6bnVsbH0sIkR1cmF0aW9uRm9udFNldHRpbmdzIjp7IkZvbnRTaXplIjoxMCwiRm9udE5hbWUiOiJDYWxpYnJpIiwiSXNCb2xkIjpmYWxzZSwiSXNJdGFsaWMiOmZhbHNlLCJJc1VuZGVybGluZWQiOmZhbHNlLCJGb3JlZ3JvdW5kQ29sb3IiOiIxOTIsIDgwLCA3NyIsIkJhY2tDb2xvciI6bnVsbH0sIlRhc2tzU3BhY2luZyI6NSwiU2hhcGVIZWlnaHQiOjE2LjAsIlZlcnRpY2FsQ29ubmVjdG9yU2V0dGluZ3MiOnsiQ29sb3IiOiIyMzEsIDIzMCwgMjMwIiwiSXNWaXNpYmxlIjpmYWxzZSwiTGluZVdlaWdodCI6MC4wfSwiSG9yaXpvbnRhbENvbm5lY3RvclNldHRpbmdzIjp7IkNvbG9yIjoiMjMxLCAyMzAsIDIzMCIsIklzVmlzaWJsZSI6ZmFsc2UsIkxpbmVXZWlnaHQiOjAuMH0sIlRhc2tTaGFwZUJvcmRlclNldHRpbmdzIjp7IkNvbG9yIjoiUmVkIiwiTGluZVdlaWdodCI6MC4wfSwiU21hcnRUaXRsZUZvcmVncm91bmQiOiJXaGl0ZSIsIlNtYXJ0VGl0bGVGb3JlZ3JvdW5kSXNBY3RpdmUiOmZhbHNlLCJTbWFydER1cmF0aW9uRm9yZWdyb3VuZCI6IldoaXRlIiwiU21hcnREdXJhdGlvbkZvcmVncm91bmRJc0FjdGl2ZSI6ZmFsc2UsIlNtYXJ0RGF0ZUZvcmVncm91bmQiOiIiLCJTbWFydERhdGVGb3JlZ3JvdW5kSXNBY3RpdmUiOmZhbHNlLCJTbWFydFBlcmNlbnRhZ2VDb21wbGV0ZWRGb3JlZ3JvdW5kIjoiIiwiU21hcnRQZXJjZW50YWdlQ29tcGxldGVkSXNBY3RpdmUiOmZhbHNlLCJJbmNsdWRlTm9uV29ya2luZ0RheXNJbkR1cmF0aW9uIjpmYWxzZSwiV29ya2luZ0RheXMiOjMxLCJQZXJjZW50YWdlQ29tcGxldGVkRm9udFNldHRpbmdzIjp7IkZvbnRTaXplIjoxMCwiRm9udE5hbWUiOiJDYWxpYnJpIiwiSXNCb2xkIjpmYWxzZSwiSXNJdGFsaWMiOmZhbHNlLCJJc1VuZGVybGluZWQiOmZhbHNlLCJGb3JlZ3JvdW5kQ29sb3IiOiIxOTIsIDgwLCA3NyIsIkJhY2tDb2xvciI6bnVsbH0sIlBlcmNlbnRhZ2VDb21wbGV0ZWRQb3NpdGlvbiI6MH0sIlRhc2tEYXRlUG9zaXRpb24iOjIsIlRhc2tUaXRsZVBvc2l0aW9uIjowLCJUYXNrRHVyYXRpb25Qb3NpdGlvbiI6MiwiVGFza1RpdGxlSXNXaWRlciI6ZmFsc2UsIlRhc2tEdXJhdGlvbklzV2lkZXIiOmZhbHNlLCJUYXNrRGF0ZUlzV2lkZXIiOmZhbHNlLCJUYXNrUGVyY2VudGFnZUNvbXBsZXRlZElzV2lkZXIiOmZhbHNlLCJEYXRlRm9ybWF0Ijp7IkZvcm1hdFN0cmluZyI6Ik1NTSBkIiwiU2VwYXJhdG9yIjoiLyIsIlVzZUludGVybmF0aW9uYWxEYXRlRm9ybWF0IjpmYWxzZX0sIklzVmlzaWJsZSI6dHJ1ZSwiUGVyY2VudGFnZUNvbXBsZXRlZCI6bnVsbH0seyJEdXJhdGlvblZhbHVlIjoxNi4wLCJEdXJhdGlvbkZvcm1hdCI6MCwiSW50ZXJuYWxJZCI6ImJlM2FlMzhmLTYwYjMtNDAyZC04YTEzLWYxZTkxZWVjNDFmNSIsIkluZGV4IjoyLCJDb2xvciI6IjIxMCwgNzEsIDM4IiwiVXRjU3RhcnREYXRlIjoiMjAxNS0wOC0xNVQwMDowMDowMFoiLCJOb3RlIjpudWxsLCJVdGNFbmREYXRlIjoiMjAxNS0wOS0wN1QwMDowMDowMFoiLCJUaXRsZSI6IlRhc2sgMiBIZXJlIiwiU2hhcGUiOjIsIkN1c3RvbVNldHRpbmdzIjp7IlRpdGxlV2lkdGgiOjUxLjQ5ODAzLCJUaXRsZUZvbnRTZXR0aW5ncyI6eyJGb250U2l6ZSI6MTAsIkZvbnROYW1lIjoiQ2FsaWJyaSIsIklzQm9sZCI6dHJ1ZSwiSXNJdGFsaWMiOmZhbHNlLCJJc1VuZGVybGluZWQiOmZhbHNlLCJGb3JlZ3JvdW5kQ29sb3IiOiIyMTAsIDcxLCAzOCIsIkJhY2tDb2xvciI6bnVsbH0sIlN0YXJ0RGF0ZUZvbnRTZXR0aW5ncyI6eyJGb250U2l6ZSI6MTAsIkZvbnROYW1lIjoiQ2FsaWJyaSIsIklzQm9sZCI6ZmFsc2UsIklzSXRhbGljIjpmYWxzZSwiSXNVbmRlcmxpbmVkIjpmYWxzZSwiRm9yZWdyb3VuZENvbG9yIjoiMTI3LCAxMjcsIDEyNyIsIkJhY2tDb2xvciI6bnVsbH0sIkVuZERhdGVGb250U2V0dGluZ3MiOnsiRm9udFNpemUiOjEwLCJGb250TmFtZSI6IkNhbGlicmkiLCJJc0JvbGQiOmZhbHNlLCJJc0l0YWxpYyI6ZmFsc2UsIklzVW5kZXJsaW5lZCI6ZmFsc2UsIkZvcmVncm91bmRDb2xvciI6IjEyNywgMTI3LCAxMjciLCJCYWNrQ29sb3IiOm51bGx9LCJEdXJhdGlvbkZvbnRTZXR0aW5ncyI6eyJGb250U2l6ZSI6MTAsIkZvbnROYW1lIjoiQ2FsaWJyaSIsIklzQm9sZCI6ZmFsc2UsIklzSXRhbGljIjpmYWxzZSwiSXNVbmRlcmxpbmVkIjpmYWxzZSwiRm9yZWdyb3VuZENvbG9yIjoiMTkyLCA4MCwgNzciLCJCYWNrQ29sb3IiOm51bGx9LCJUYXNrc1NwYWNpbmciOjUsIlNoYXBlSGVpZ2h0IjoxNi4wLCJWZXJ0aWNhbENvbm5lY3RvclNldHRpbmdzIjp7IkNvbG9yIjoiMjMxLCAyMzAsIDIzMCIsIklzVmlzaWJsZSI6ZmFsc2UsIkxpbmVXZWlnaHQiOjAuMH0sIkhvcml6b250YWxDb25uZWN0b3JTZXR0aW5ncyI6eyJDb2xvciI6IjIzMSwgMjMwLCAyMzAiLCJJc1Zpc2libGUiOmZhbHNlLCJMaW5lV2VpZ2h0IjowLjB9LCJUYXNrU2hhcGVCb3JkZXJTZXR0aW5ncyI6eyJDb2xvciI6IlJlZCIsIkxpbmVXZWlnaHQiOjAuMH0sIlNtYXJ0VGl0bGVGb3JlZ3JvdW5kIjoiV2hpdGUiLCJTbWFydFRpdGxlRm9yZWdyb3VuZElzQWN0aXZlIjpmYWxzZSwiU21hcnREdXJhdGlvbkZvcmVncm91bmQiOiJXaGl0ZSIsIlNtYXJ0RHVyYXRpb25Gb3JlZ3JvdW5kSXNBY3RpdmUiOmZhbHNlLCJTbWFydERhdGVGb3JlZ3JvdW5kIjoiIiwiU21hcnREYXRlRm9yZWdyb3VuZElzQWN0aXZlIjpmYWxzZSwiU21hcnRQZXJjZW50YWdlQ29tcGxldGVkRm9yZWdyb3VuZCI6IiIsIlNtYXJ0UGVyY2VudGFnZUNvbXBsZXRlZElzQWN0aXZlIjpmYWxzZSwiSW5jbHVkZU5vbldvcmtpbmdEYXlzSW5EdXJhdGlvbiI6ZmFsc2UsIldvcmtpbmdEYXlzIjozMSwiUGVyY2VudGFnZUNvbXBsZXRlZEZvbnRTZXR0aW5ncyI6eyJGb250U2l6ZSI6MTAsIkZvbnROYW1lIjoiQ2FsaWJyaSIsIklzQm9sZCI6ZmFsc2UsIklzSXRhbGljIjpmYWxzZSwiSXNVbmRlcmxpbmVkIjpmYWxzZSwiRm9yZWdyb3VuZENvbG9yIjoiMTkyLCA4MCwgNzciLCJCYWNrQ29sb3IiOm51bGx9LCJQZXJjZW50YWdlQ29tcGxldGVkUG9zaXRpb24iOjB9LCJUYXNrRGF0ZVBvc2l0aW9uIjoyLCJUYXNrVGl0bGVQb3NpdGlvbiI6MCwiVGFza0R1cmF0aW9uUG9zaXRpb24iOjIsIlRhc2tUaXRsZUlzV2lkZXIiOmZhbHNlLCJUYXNrRHVyYXRpb25Jc1dpZGVyIjpmYWxzZSwiVGFza0RhdGVJc1dpZGVyIjpmYWxzZSwiVGFza1BlcmNlbnRhZ2VDb21wbGV0ZWRJc1dpZGVyIjpmYWxzZSwiRGF0ZUZvcm1hdCI6eyJGb3JtYXRTdHJpbmciOiJNTU0gZCIsIlNlcGFyYXRvciI6Ii8iLCJVc2VJbnRlcm5hdGlvbmFsRGF0ZUZvcm1hdCI6ZmFsc2V9LCJJc1Zpc2libGUiOnRydWUsIlBlcmNlbnRhZ2VDb21wbGV0ZWQiOm51bGx9LHsiRHVyYXRpb25WYWx1ZSI6MjQuMCwiRHVyYXRpb25Gb3JtYXQiOjAsIkludGVybmFsSWQiOiI5YWExODNkNi01ZGYyLTRiMGMtOGZlYy1kMGEwMDI0NzE1ODMiLCJJbmRleCI6MywiQ29sb3IiOiIyMTAsIDcxLCAzOCIsIlV0Y1N0YXJ0RGF0ZSI6IjIwMTUtMDgtMTVUMDA6MDA6MDBaIiwiTm90ZSI6bnVsbCwiVXRjRW5kRGF0ZSI6IjIwMTUtMDktMTdUMDA6MDA6MDBaIiwiVGl0bGUiOiJUYXNrIDMgSGVyZSIsIlNoYXBlIjoyLCJDdXN0b21TZXR0aW5ncyI6eyJUaXRsZVdpZHRoIjo1MC44NjcwMSwiVGl0bGVGb250U2V0dGluZ3MiOnsiRm9udFNpemUiOjEwLCJGb250TmFtZSI6IkNhbGlicmkiLCJJc0JvbGQiOnRydWUsIklzSXRhbGljIjpmYWxzZSwiSXNVbmRlcmxpbmVkIjpmYWxzZSwiRm9yZWdyb3VuZENvbG9yIjoiMjEwLCA3MSwgMzgiLCJCYWNrQ29sb3IiOm51bGx9LCJTdGFydERhdGVGb250U2V0dGluZ3MiOnsiRm9udFNpemUiOjEwLCJGb250TmFtZSI6IkNhbGlicmkiLCJJc0JvbGQiOmZhbHNlLCJJc0l0YWxpYyI6ZmFsc2UsIklzVW5kZXJsaW5lZCI6ZmFsc2UsIkZvcmVncm91bmRDb2xvciI6IjEyNywgMTI3LCAxMjciLCJCYWNrQ29sb3IiOm51bGx9LCJFbmREYXRlRm9udFNldHRpbmdzIjp7IkZvbnRTaXplIjoxMCwiRm9udE5hbWUiOiJDYWxpYnJpIiwiSXNCb2xkIjpmYWxzZSwiSXNJdGFsaWMiOmZhbHNlLCJJc1VuZGVybGluZWQiOmZhbHNlLCJGb3JlZ3JvdW5kQ29sb3IiOiIxMjcsIDEyNywgMTI3IiwiQmFja0NvbG9yIjpudWxsfSwiRHVyYXRpb25Gb250U2V0dGluZ3MiOnsiRm9udFNpemUiOjEwLCJGb250TmFtZSI6IkNhbGlicmkiLCJJc0JvbGQiOmZhbHNlLCJJc0l0YWxpYyI6ZmFsc2UsIklzVW5kZXJsaW5lZCI6ZmFsc2UsIkZvcmVncm91bmRDb2xvciI6IjE5MiwgODAsIDc3IiwiQmFja0NvbG9yIjpudWxsfSwiVGFza3NTcGFjaW5nIjo1LCJTaGFwZUhlaWdodCI6MTYuMCwiVmVydGljYWxDb25uZWN0b3JTZXR0aW5ncyI6eyJDb2xvciI6IjIzMSwgMjMwLCAyMzAiLCJJc1Zpc2libGUiOmZhbHNlLCJMaW5lV2VpZ2h0IjowLjB9LCJIb3Jpem9udGFsQ29ubmVjdG9yU2V0dGluZ3MiOnsiQ29sb3IiOiIyMzEsIDIzMCwgMjMwIiwiSXNWaXNpYmxlIjpmYWxzZSwiTGluZVdlaWdodCI6MC4wfSwiVGFza1NoYXBlQm9yZGVyU2V0dGluZ3MiOnsiQ29sb3IiOiJSZWQiLCJMaW5lV2VpZ2h0IjowLjB9LCJTbWFydFRpdGxlRm9yZWdyb3VuZCI6IldoaXRlIiwiU21hcnRUaXRsZUZvcmVncm91bmRJc0FjdGl2ZSI6ZmFsc2UsIlNtYXJ0RHVyYXRpb25Gb3JlZ3JvdW5kIjoiV2hpdGUiLCJTbWFydER1cmF0aW9uRm9yZWdyb3VuZElzQWN0aXZlIjpmYWxzZSwiU21hcnREYXRlRm9yZWdyb3VuZCI6IiIsIlNtYXJ0RGF0ZUZvcmVncm91bmRJc0FjdGl2ZSI6ZmFsc2UsIlNtYXJ0UGVyY2VudGFnZUNvbXBsZXRlZEZvcmVncm91bmQiOiIiLCJTbWFydFBlcmNlbnRhZ2VDb21wbGV0ZWRJc0FjdGl2ZSI6ZmFsc2UsIkluY2x1ZGVOb25Xb3JraW5nRGF5c0luRHVyYXRpb24iOmZhbHNlLCJXb3JraW5nRGF5cyI6MzEsIlBlcmNlbnRhZ2VDb21wbGV0ZWRGb250U2V0dGluZ3MiOnsiRm9udFNpemUiOjEwLCJGb250TmFtZSI6IkNhbGlicmkiLCJJc0JvbGQiOmZhbHNlLCJJc0l0YWxpYyI6ZmFsc2UsIklzVW5kZXJsaW5lZCI6ZmFsc2UsIkZvcmVncm91bmRDb2xvciI6IjE5MiwgODAsIDc3IiwiQmFja0NvbG9yIjpudWxsfSwiUGVyY2VudGFnZUNvbXBsZXRlZFBvc2l0aW9uIjowfSwiVGFza0RhdGVQb3NpdGlvbiI6MiwiVGFza1RpdGxlUG9zaXRpb24iOjAsIlRhc2tEdXJhdGlvblBvc2l0aW9uIjoyLCJUYXNrVGl0bGVJc1dpZGVyIjpmYWxzZSwiVGFza0R1cmF0aW9uSXNXaWRlciI6ZmFsc2UsIlRhc2tEYXRlSXNXaWRlciI6ZmFsc2UsIlRhc2tQZXJjZW50YWdlQ29tcGxldGVkSXNXaWRlciI6ZmFsc2UsIkRhdGVGb3JtYXQiOnsiRm9ybWF0U3RyaW5nIjoiTU1NIGQiLCJTZXBhcmF0b3IiOiIvIiwiVXNlSW50ZXJuYXRpb25hbERhdGVGb3JtYXQiOmZhbHNlfSwiSXNWaXNpYmxlIjp0cnVlLCJQZXJjZW50YWdlQ29tcGxldGVkIjpudWxsfSx7IkR1cmF0aW9uVmFsdWUiOjE3LjAsIkR1cmF0aW9uRm9ybWF0IjowLCJJbnRlcm5hbElkIjoiMDZhNmEyMDAtMjFlYS00YWNkLWFjMjAtYjQxZjdiMzdiMGRkIiwiSW5kZXgiOjQsIkNvbG9yIjoiOTgsIDE4MSwgMTIzIiwiVXRjU3RhcnREYXRlIjoiMjAxNS0wOS0wOFQwMDowMDowMFoiLCJOb3RlIjpudWxsLCJVdGNFbmREYXRlIjoiMjAxNS0wOS0zMFQwMDowMDowMFoiLCJUaXRsZSI6IlRhc2sgNCBIZXJlIiwiU2hhcGUiOjIsIkN1c3RvbVNldHRpbmdzIjp7IlRpdGxlV2lkdGgiOjUxLjQ5ODAzLCJUaXRsZUZvbnRTZXR0aW5ncyI6eyJGb250U2l6ZSI6MTAsIkZvbnROYW1lIjoiQ2FsaWJyaSIsIklzQm9sZCI6dHJ1ZSwiSXNJdGFsaWMiOmZhbHNlLCJJc1VuZGVybGluZWQiOmZhbHNlLCJGb3JlZ3JvdW5kQ29sb3IiOiI3MiwgMTU0LCA5NyIsIkJhY2tDb2xvciI6bnVsbH0sIlN0YXJ0RGF0ZUZvbnRTZXR0aW5ncyI6eyJGb250U2l6ZSI6MTAsIkZvbnROYW1lIjoiQ2FsaWJyaSIsIklzQm9sZCI6ZmFsc2UsIklzSXRhbGljIjpmYWxzZSwiSXNVbmRlcmxpbmVkIjpmYWxzZSwiRm9yZWdyb3VuZENvbG9yIjoiMTI3LCAxMjcsIDEyNyIsIkJhY2tDb2xvciI6bnVsbH0sIkVuZERhdGVGb250U2V0dGluZ3MiOnsiRm9udFNpemUiOjEwLCJGb250TmFtZSI6IkNhbGlicmkiLCJJc0JvbGQiOmZhbHNlLCJJc0l0YWxpYyI6ZmFsc2UsIklzVW5kZXJsaW5lZCI6ZmFsc2UsIkZvcmVncm91bmRDb2xvciI6IjEyNywgMTI3LCAxMjciLCJCYWNrQ29sb3IiOm51bGx9LCJEdXJhdGlvbkZvbnRTZXR0aW5ncyI6eyJGb250U2l6ZSI6MTAsIkZvbnROYW1lIjoiQ2FsaWJyaSIsIklzQm9sZCI6ZmFsc2UsIklzSXRhbGljIjpmYWxzZSwiSXNVbmRlcmxpbmVkIjpmYWxzZSwiRm9yZWdyb3VuZENvbG9yIjoiMTkyLCA4MCwgNzciLCJCYWNrQ29sb3IiOm51bGx9LCJUYXNrc1NwYWNpbmciOjUsIlNoYXBlSGVpZ2h0IjoxNi4wLCJWZXJ0aWNhbENvbm5lY3RvclNldHRpbmdzIjp7IkNvbG9yIjoiMjMxLCAyMzAsIDIzMCIsIklzVmlzaWJsZSI6ZmFsc2UsIkxpbmVXZWlnaHQiOjAuMH0sIkhvcml6b250YWxDb25uZWN0b3JTZXR0aW5ncyI6eyJDb2xvciI6IjIzMSwgMjMwLCAyMzAiLCJJc1Zpc2libGUiOmZhbHNlLCJMaW5lV2VpZ2h0IjowLjB9LCJUYXNrU2hhcGVCb3JkZXJTZXR0aW5ncyI6eyJDb2xvciI6IlJlZCIsIkxpbmVXZWlnaHQiOjAuMH0sIlNtYXJ0VGl0bGVGb3JlZ3JvdW5kIjoiQmxhY2siLCJTbWFydFRpdGxlRm9yZWdyb3VuZElzQWN0aXZlIjpmYWxzZSwiU21hcnREdXJhdGlvbkZvcmVncm91bmQiOiJCbGFjayIsIlNtYXJ0RHVyYXRpb25Gb3JlZ3JvdW5kSXNBY3RpdmUiOmZhbHNlLCJTbWFydERhdGVGb3JlZ3JvdW5kIjoiIiwiU21hcnREYXRlRm9yZWdyb3VuZElzQWN0aXZlIjpmYWxzZSwiU21hcnRQZXJjZW50YWdlQ29tcGxldGVkRm9yZWdyb3VuZCI6IiIsIlNtYXJ0UGVyY2VudGFnZUNvbXBsZXRlZElzQWN0aXZlIjpmYWxzZSwiSW5jbHVkZU5vbldvcmtpbmdEYXlzSW5EdXJhdGlvbiI6ZmFsc2UsIldvcmtpbmdEYXlzIjozMSwiUGVyY2VudGFnZUNvbXBsZXRlZEZvbnRTZXR0aW5ncyI6eyJGb250U2l6ZSI6MTAsIkZvbnROYW1lIjoiQ2FsaWJyaSIsIklzQm9sZCI6ZmFsc2UsIklzSXRhbGljIjpmYWxzZSwiSXNVbmRlcmxpbmVkIjpmYWxzZSwiRm9yZWdyb3VuZENvbG9yIjoiMTkyLCA4MCwgNzciLCJCYWNrQ29sb3IiOm51bGx9LCJQZXJjZW50YWdlQ29tcGxldGVkUG9zaXRpb24iOjB9LCJUYXNrRGF0ZVBvc2l0aW9uIjoyLCJUYXNrVGl0bGVQb3NpdGlvbiI6MCwiVGFza0R1cmF0aW9uUG9zaXRpb24iOjIsIlRhc2tUaXRsZUlzV2lkZXIiOmZhbHNlLCJUYXNrRHVyYXRpb25Jc1dpZGVyIjpmYWxzZSwiVGFza0RhdGVJc1dpZGVyIjpmYWxzZSwiVGFza1BlcmNlbnRhZ2VDb21wbGV0ZWRJc1dpZGVyIjpmYWxzZSwiRGF0ZUZvcm1hdCI6eyJGb3JtYXRTdHJpbmciOiJNTU0gZCIsIlNlcGFyYXRvciI6Ii8iLCJVc2VJbnRlcm5hdGlvbmFsRGF0ZUZvcm1hdCI6ZmFsc2V9LCJJc1Zpc2libGUiOnRydWUsIlBlcmNlbnRhZ2VDb21wbGV0ZWQiOm51bGx9LHsiRHVyYXRpb25WYWx1ZSI6MjUuMCwiRHVyYXRpb25Gb3JtYXQiOjAsIkludGVybmFsSWQiOiJlNmY1YzkxOC1iZGQ2LTQ5YTEtYWM5MS05Y2YyMjQ2OGEyM2IiLCJJbmRleCI6NSwiQ29sb3IiOiI5OCwgMTgxLCAxMjMiLCJVdGNTdGFydERhdGUiOiIyMDE1LTEwLTA0VDAwOjAwOjAwWiIsIk5vdGUiOm51bGwsIlV0Y0VuZERhdGUiOiIyMDE1LTExLTA3VDAwOjAwOjAwWiIsIlRpdGxlIjoiVGFzayA1IEhlcmUiLCJTaGFwZSI6MiwiQ3VzdG9tU2V0dGluZ3MiOnsiVGl0bGVXaWR0aCI6NTEuMTE5NDUsIlRpdGxlRm9udFNldHRpbmdzIjp7IkZvbnRTaXplIjoxMCwiRm9udE5hbWUiOiJDYWxpYnJpIiwiSXNCb2xkIjp0cnVlLCJJc0l0YWxpYyI6ZmFsc2UsIklzVW5kZXJsaW5lZCI6ZmFsc2UsIkZvcmVncm91bmRDb2xvciI6IjcyLCAxNTQsIDk3IiwiQmFja0NvbG9yIjpudWxsfSwiU3RhcnREYXRlRm9udFNldHRpbmdzIjp7IkZvbnRTaXplIjoxMCwiRm9udE5hbWUiOiJDYWxpYnJpIiwiSXNCb2xkIjpmYWxzZSwiSXNJdGFsaWMiOmZhbHNlLCJJc1VuZGVybGluZWQiOmZhbHNlLCJGb3JlZ3JvdW5kQ29sb3IiOiIxMjcsIDEyNywgMTI3IiwiQmFja0NvbG9yIjpudWxsfSwiRW5kRGF0ZUZvbnRTZXR0aW5ncyI6eyJGb250U2l6ZSI6MTAsIkZvbnROYW1lIjoiQ2FsaWJyaSIsIklzQm9sZCI6ZmFsc2UsIklzSXRhbGljIjpmYWxzZSwiSXNVbmRlcmxpbmVkIjpmYWxzZSwiRm9yZWdyb3VuZENvbG9yIjoiMTI3LCAxMjcsIDEyNyIsIkJhY2tDb2xvciI6bnVsbH0sIkR1cmF0aW9uRm9udFNldHRpbmdzIjp7IkZvbnRTaXplIjoxMCwiRm9udE5hbWUiOiJDYWxpYnJpIiwiSXNCb2xkIjpmYWxzZSwiSXNJdGFsaWMiOmZhbHNlLCJJc1VuZGVybGluZWQiOmZhbHNlLCJGb3JlZ3JvdW5kQ29sb3IiOiIxOTIsIDgwLCA3NyIsIkJhY2tDb2xvciI6bnVsbH0sIlRhc2tzU3BhY2luZyI6NSwiU2hhcGVIZWlnaHQiOjE2LjAsIlZlcnRpY2FsQ29ubmVjdG9yU2V0dGluZ3MiOnsiQ29sb3IiOiIyMzEsIDIzMCwgMjMwIiwiSXNWaXNpYmxlIjpmYWxzZSwiTGluZVdlaWdodCI6MC4wfSwiSG9yaXpvbnRhbENvbm5lY3RvclNldHRpbmdzIjp7IkNvbG9yIjoiMjMxLCAyMzAsIDIzMCIsIklzVmlzaWJsZSI6ZmFsc2UsIkxpbmVXZWlnaHQiOjAuMH0sIlRhc2tTaGFwZUJvcmRlclNldHRpbmdzIjp7IkNvbG9yIjoiUmVkIiwiTGluZVdlaWdodCI6MC4wfSwiU21hcnRUaXRsZUZvcmVncm91bmQiOiJCbGFjayIsIlNtYXJ0VGl0bGVGb3JlZ3JvdW5kSXNBY3RpdmUiOmZhbHNlLCJTbWFydER1cmF0aW9uRm9yZWdyb3VuZCI6IkJsYWNrIiwiU21hcnREdXJhdGlvbkZvcmVncm91bmRJc0FjdGl2ZSI6ZmFsc2UsIlNtYXJ0RGF0ZUZvcmVncm91bmQiOiIiLCJTbWFydERhdGVGb3JlZ3JvdW5kSXNBY3RpdmUiOmZhbHNlLCJTbWFydFBlcmNlbnRhZ2VDb21wbGV0ZWRGb3JlZ3JvdW5kIjoiIiwiU21hcnRQZXJjZW50YWdlQ29tcGxldGVkSXNBY3RpdmUiOmZhbHNlLCJJbmNsdWRlTm9uV29ya2luZ0RheXNJbkR1cmF0aW9uIjpmYWxzZSwiV29ya2luZ0RheXMiOjMxLCJQZXJjZW50YWdlQ29tcGxldGVkRm9udFNldHRpbmdzIjp7IkZvbnRTaXplIjoxMCwiRm9udE5hbWUiOiJDYWxpYnJpIiwiSXNCb2xkIjpmYWxzZSwiSXNJdGFsaWMiOmZhbHNlLCJJc1VuZGVybGluZWQiOmZhbHNlLCJGb3JlZ3JvdW5kQ29sb3IiOiIxOTIsIDgwLCA3NyIsIkJhY2tDb2xvciI6bnVsbH0sIlBlcmNlbnRhZ2VDb21wbGV0ZWRQb3NpdGlvbiI6MH0sIlRhc2tEYXRlUG9zaXRpb24iOjIsIlRhc2tUaXRsZVBvc2l0aW9uIjowLCJUYXNrRHVyYXRpb25Qb3NpdGlvbiI6MiwiVGFza1RpdGxlSXNXaWRlciI6ZmFsc2UsIlRhc2tEdXJhdGlvbklzV2lkZXIiOmZhbHNlLCJUYXNrRGF0ZUlzV2lkZXIiOmZhbHNlLCJUYXNrUGVyY2VudGFnZUNvbXBsZXRlZElzV2lkZXIiOmZhbHNlLCJEYXRlRm9ybWF0Ijp7IkZvcm1hdFN0cmluZyI6Ik1NTSBkIiwiU2VwYXJhdG9yIjoiLyIsIlVzZUludGVybmF0aW9uYWxEYXRlRm9ybWF0IjpmYWxzZX0sIklzVmlzaWJsZSI6dHJ1ZSwiUGVyY2VudGFnZUNvbXBsZXRlZCI6bnVsbH1dLCJTdHlsZSI6eyJUaW1lbGluZVNldHRpbmdzIjp7IlRvZGF5TWFya2VyQ29sb3IiOiJSZWQiLCJUb2RheU1hcmtlckZvbnRTZXR0aW5ncyI6eyJGb250U2l6ZSI6OCwiRm9udE5hbWUiOiJDYWxpYnJpIiwiSXNCb2xkIjpmYWxzZSwiSXNJdGFsaWMiOmZhbHNlLCJJc1VuZGVybGluZWQiOmZhbHNlLCJGb3JlZ3JvdW5kQ29sb3IiOiJCbGFjayIsIkJhY2tDb2xvciI6bnVsbH0sIlN0YXJ0WWVhckZvbnQiOnsiRm9udFNpemUiOjE4LCJGb250TmFtZSI6IkNvcmJlbCIsIklzQm9sZCI6ZmFsc2UsIklzSXRhbGljIjpmYWxzZSwiSXNVbmRlcmxpbmVkIjpmYWxzZSwiRm9yZWdyb3VuZENvbG9yIjoiMTkyLCA4MCwgNzciLCJCYWNrQ29sb3IiOm51bGx9LCJFbmRZZWFyRm9udCI6eyJGb250U2l6ZSI6MTgsIkZvbnROYW1lIjoiQ29yYmVsIiwiSXNCb2xkIjpmYWxzZSwiSXNJdGFsaWMiOmZhbHNlLCJJc1VuZGVybGluZWQiOmZhbHNlLCJGb3JlZ3JvdW5kQ29sb3IiOiIxOTIsIDgwLCA3NyIsIkJhY2tDb2xvciI6bnVsbH0sIklzVGhpbiI6ZmFsc2UsIkhhczNERWZmZWN0Ijp0cnVlLCJUaW1lYmFuZElzUm91bmRlZCI6dHJ1ZSwiVGltZWJhbmRDb2xvciI6IjY4LCA4NCwgMTA2IiwiVGltZWJhbmRGb250U2V0dGluZ3MiOnsiRm9udFNpemUiOjEyLCJGb250TmFtZSI6IkNhbGlicmkiLCJJc0JvbGQiOmZhbHNlLCJJc0l0YWxpYyI6ZmFsc2UsIklzVW5kZXJsaW5lZCI6ZmFsc2UsIkZvcmVncm91bmRDb2xvciI6IjIzMSwgMjMwLCAyMzAiLCJCYWNrQ29sb3IiOm51bGx9LCJFbGFwc2VkVGltZUNvbG9yIjoiQmxhY2siLCJFbGFwc2VkVGltZVN0eWxlIjoxLCJUb2RheU1hcmtlclBvc2l0aW9uIjowLCJDYXBzUG9zaXRpb24iOjN9LCJEZWZhdWx0TWlsZXN0b25lU2V0dGluZ3MiOnsiRmxhZ0Nvbm5lY3RvclNldHRpbmdzIjp7IkNvbG9yIjoiNzksIDEyOSwgMTg5IiwiSXNWaXNpYmxlIjpmYWxzZSwiTGluZVdlaWdodCI6MC4xfSwiRGF0ZUZvcm1hdCI6eyJGb3JtYXRTdHJpbmciOiJNTU0gZCIsIlNlcGFyYXRvciI6Ii8iLCJVc2VJbnRlcm5hdGlvbmFsRGF0ZUZvcm1hdCI6ZmFsc2V9LCJJc0RhdGVWaXNpYmxlIjp0cnVlLCJUaXRsZUZvbnRTZXR0aW5ncyI6eyJGb250U2l6ZSI6MTQsIkZvbnROYW1lIjoiQ29yYmVsIiwiSXNCb2xkIjpmYWxzZSwiSXNJdGFsaWMiOmZhbHNlLCJJc1VuZGVybGluZWQiOmZhbHNlLCJGb3JlZ3JvdW5kQ29sb3IiOiJCbGFjayIsIkJhY2tDb2xvciI6bnVsbH0sIkRhdGVGb250U2V0dGluZ3MiOnsiRm9udFNpemUiOjExLCJGb250TmFtZSI6IkNvcmJlbCIsIklzQm9sZCI6ZmFsc2UsIklzSXRhbGljIjpmYWxzZSwiSXNVbmRlcmxpbmVkIjpmYWxzZSwiRm9yZWdyb3VuZENvbG9yIjoiMjA5LCA0MCwgNDYiLCJCYWNrQ29sb3IiOm51bGx9LCJDb25uZWN0b3JTZXR0aW5ncyI6eyJDb2xvciI6IiIsIklzVmlzaWJsZSI6ZmFsc2UsIkxpbmVXZWlnaHQiOjAuMX19LCJEZWZhdWx0VGFza1NldHRpbmdzIjp7IkRhdGVGb250U2V0dGluZ3MiOnsiRm9udFNpemUiOjExLCJGb250TmFtZSI6IkNhbGlicmkiLCJJc0JvbGQiOmZhbHNlLCJJc0l0YWxpYyI6ZmFsc2UsIklzVW5kZXJsaW5lZCI6ZmFsc2UsIkZvcmVncm91bmRDb2xvciI6IjIwOSwgNDAsIDQ2IiwiQmFja0NvbG9yIjpudWxsfSwiU3RhcnREYXRlRm9udFNldHRpbmdzIjp7IkZvbnRTaXplIjoxMiwiRm9udE5hbWUiOiJDYWxpYnJpIiwiSXNCb2xkIjpmYWxzZSwiSXNJdGFsaWMiOmZhbHNlLCJJc1VuZGVybGluZWQiOmZhbHNlLCJGb3JlZ3JvdW5kQ29sb3IiOiJXaGl0ZSIsIkJhY2tDb2xvciI6bnVsbH0sIkVuZERhdGVGb250U2V0dGluZ3MiOnsiRm9udFNpemUiOjEyLCJGb250TmFtZSI6IkNhbGlicmkiLCJJc0JvbGQiOmZhbHNlLCJJc0l0YWxpYyI6ZmFsc2UsIklzVW5kZXJsaW5lZCI6ZmFsc2UsIkZvcmVncm91bmRDb2xvciI6IldoaXRlIiwiQmFja0NvbG9yIjpudWxsfSwiRHVyYXRpb25Gb250U2V0dGluZ3MiOnsiRm9udFNpemUiOjEyLCJGb250TmFtZSI6IkNhbGlicmkiLCJJc0JvbGQiOmZhbHNlLCJJc0l0YWxpYyI6ZmFsc2UsIklzVW5kZXJsaW5lZCI6ZmFsc2UsIkZvcmVncm91bmRDb2xvciI6IldoaXRlIiwiQmFja0NvbG9yIjpudWxsfSwiSXNUaGljayI6ZmFsc2UsIlRhc2tzQWJvdmVUaW1lYmFuZCI6ZmFsc2UsIkRhdGVGb3JtYXQiOnsiRm9ybWF0U3RyaW5nIjoiTU1NIGQiLCJTZXBhcmF0b3IiOiIvIiwiVXNlSW50ZXJuYXRpb25hbERhdGVGb3JtYXQiOmZhbHNlfSwiRHVyYXRpb25Qb3NpdGlvbiI6MiwiRHVyYXRpb25Gb3JtYXQiOjAsIlJlbmRlckxvbmdUYXNrVGl0bGVBYm92ZVRhc2tTaGFwZSI6ZmFsc2UsIklzSG9yaXpvbnRhbENvbm5lY3RvclZpc2libGUiOmZhbHNlLCJJc1ZlcnRpY2FsQ29ubmVjdG9yVmlzaWJsZSI6ZmFsc2UsIkludGVydmFsVGV4dFBvc2l0aW9uIjowLCJJbnRlcnZhbERhdGVQb3NpdGlvbiI6MiwiVGl0bGVXaWR0aCI6bnVsbCwiVGl0bGVGb250U2V0dGluZ3MiOnsiRm9udFNpemUiOjE0LCJGb250TmFtZSI6IkNvcmJlbCIsIklzQm9sZCI6ZmFsc2UsIklzSXRhbGljIjpmYWxzZSwiSXNVbmRlcmxpbmVkIjpmYWxzZSwiRm9yZWdyb3VuZENvbG9yIjoiQmxhY2siLCJCYWNrQ29sb3IiOm51bGx9LCJUYXNrc1NwYWNpbmciOjEwLCJTaGFwZUhlaWdodCI6MTYuMCwiVmVydGljYWxDb25uZWN0b3JTZXR0aW5ncyI6eyJDb2xvciI6IjIzMSwgMjMwLCAyMzAiLCJJc1Zpc2libGUiOmZhbHNlLCJMaW5lV2VpZ2h0IjowLjB9LCJIb3Jpem9udGFsQ29ubmVjdG9yU2V0dGluZ3MiOnsiQ29sb3IiOiIyMzEsIDIzMCwgMjMwIiwiSXNWaXNpYmxlIjpmYWxzZSwiTGluZVdlaWdodCI6MC4wfSwiVGFza1NoYXBlQm9yZGVyU2V0dGluZ3MiOnsiQ29sb3IiOiJSZWQiLCJMaW5lV2VpZ2h0IjowLjB9LCJTbWFydFRpdGxlRm9yZWdyb3VuZCI6IiIsIlNtYXJ0VGl0bGVGb3JlZ3JvdW5kSXNBY3RpdmUiOmZhbHNlLCJTbWFydER1cmF0aW9uRm9yZWdyb3VuZCI6IiIsIlNtYXJ0RHVyYXRpb25Gb3JlZ3JvdW5kSXNBY3RpdmUiOmZhbHNlLCJTbWFydERhdGVGb3JlZ3JvdW5kIjoiIiwiU21hcnREYXRlRm9yZWdyb3VuZElzQWN0aXZlIjpmYWxzZSwiU21hcnRQZXJjZW50YWdlQ29tcGxldGVkRm9yZWdyb3VuZCI6IiIsIlNtYXJ0UGVyY2VudGFnZUNvbXBsZXRlZElzQWN0aXZlIjpmYWxzZSwiSW5jbHVkZU5vbldvcmtpbmdEYXlzSW5EdXJhdGlvbiI6ZmFsc2UsIldvcmtpbmdEYXlzIjozMSwiUGVyY2VudGFnZUNvbXBsZXRlZEZvbnRTZXR0aW5ncyI6eyJGb250U2l6ZSI6MTAsIkZvbnROYW1lIjoiQ2FsaWJyaSIsIklzQm9sZCI6ZmFsc2UsIklzSXRhbGljIjpmYWxzZSwiSXNVbmRlcmxpbmVkIjpmYWxzZSwiRm9yZWdyb3VuZENvbG9yIjoiMTkyLCA4MCwgNzciLCJCYWNrQ29sb3IiOm51bGx9LCJQZXJjZW50YWdlQ29tcGxldGVkUG9zaXRpb24iOjB9LCJTY2FsZVNldHRpbmdzIjp7IkRhdGVGb3JtYXQiOiJNTU0iLCJJbnRlcnZhbFR5cGUiOjIsIlVzZUF1dG9tYXRpY1RpbWVTY2FsZSI6dHJ1ZSwiQ3VzdG9tVGltZVNjYWxlVXRjU3RhcnREYXRlIjoiMjAxNS0wNS0xMFQwMDowMDowMFoiLCJDdXN0b21UaW1lU2NhbGVVdGNFbmREYXRlIjoiMjAxNi0wMS0zMFQwMDowMDowMFoifX0sIlRpbWViYW5kVmVydGljYWxQb3NpdGlvbiI6eyJRdWlja1Bvc2l0aW9uIjozLCJSZWxhdGl2ZVBvc2l0aW9uIjo0Mi41LCJBYnNvbHV0ZVBvc2l0aW9uIjoyMjkuNSwiUHJldmlvdXNBYnNvbHV0ZVBvc2l0aW9uIjoyMjkuNX1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GSI-Zukunft-neu">
  <a:themeElements>
    <a:clrScheme name="GSI-Zukunft-n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I-Zukunft-neu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GSI-Zukunft-ne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-ne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-ne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-ne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-ne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-ne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-ne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-ne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-ne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-ne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-ne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-ne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6940e80f-88f8-43b3-b7c9-f2dce9245b05"/>
    <TechnicalPlaces_Nomenclature xmlns="01596340-5c18-4703-ad5d-c13476d64025"/>
    <Archive_x002f_Obsolete xmlns="01596340-5c18-4703-ad5d-c13476d64025">false</Archive_x002f_Obsolete>
    <DocumentStatus xmlns="01596340-5c18-4703-ad5d-c13476d64025" xsi:nil="true"/>
    <LikesCount xmlns="http://schemas.microsoft.com/sharepoint/v3" xsi:nil="true"/>
    <SupplierPartNumber xmlns="6940e80f-88f8-43b3-b7c9-f2dce9245b05" xsi:nil="true"/>
    <NeueSpalte10 xmlns="01596340-5c18-4703-ad5d-c13476d64025" xsi:nil="true"/>
    <RelatedCATIA_x002d_Model xmlns="01596340-5c18-4703-ad5d-c13476d64025" xsi:nil="true"/>
    <_dlc_DocId xmlns="23d37157-d4a8-45c4-b59e-72d947c826ed">YRDOC-16-11324</_dlc_DocId>
    <ManufacturerPartNumber xmlns="01596340-5c18-4703-ad5d-c13476d64025" xsi:nil="true"/>
    <RatedBy xmlns="http://schemas.microsoft.com/sharepoint/v3">
      <UserInfo>
        <DisplayName/>
        <AccountId xsi:nil="true"/>
        <AccountType/>
      </UserInfo>
    </RatedBy>
    <NeueSpalte1 xmlns="01596340-5c18-4703-ad5d-c13476d64025" xsi:nil="true"/>
    <_dlc_DocIdUrl xmlns="23d37157-d4a8-45c4-b59e-72d947c826ed">
      <Url>https://sps2013.gsi.de/websites/cryring/CryringWiki/CryringDocs/_layouts/15/DocIdRedir.aspx?ID=YRDOC-16-11324</Url>
      <Description>YRDOC-16-11324</Description>
    </_dlc_DocIdUrl>
    <TaxCatchAll xmlns="23d37157-d4a8-45c4-b59e-72d947c826ed">
      <Value>151</Value>
    </TaxCatchAll>
    <Supplier xmlns="01596340-5c18-4703-ad5d-c13476d64025" xsi:nil="true"/>
    <TaxKeywordTaxHTField xmlns="23d37157-d4a8-45c4-b59e-72d947c826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 of status during Detector Workshop 05/2016</TermName>
          <TermId xmlns="http://schemas.microsoft.com/office/infopath/2007/PartnerControls">4dc8dcf9-cf02-49d7-a863-a69a604e5b80</TermId>
        </TermInfo>
      </Terms>
    </TaxKeywordTaxHTField>
    <LifecycleState xmlns="01596340-5c18-4703-ad5d-c13476d64025" xsi:nil="true"/>
    <TopicCluster xmlns="6940e80f-88f8-43b3-b7c9-f2dce9245b05">
      <Value>Publications</Value>
    </TopicCluster>
    <Document_x0020_Description xmlns="6940e80f-88f8-43b3-b7c9-f2dce9245b05">Präsentation des Stands während des Detector Workshops im Mai 2016</Document_x0020_Description>
    <IconOverlay xmlns="http://schemas.microsoft.com/sharepoint/v4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_x006d_wl5 xmlns="01596340-5c18-4703-ad5d-c13476d6402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2525FD6E3464489DD19B8758656FFA" ma:contentTypeVersion="44" ma:contentTypeDescription="Ein neues Dokument erstellen." ma:contentTypeScope="" ma:versionID="b217c405705e13d69e5310385076d935">
  <xsd:schema xmlns:xsd="http://www.w3.org/2001/XMLSchema" xmlns:xs="http://www.w3.org/2001/XMLSchema" xmlns:p="http://schemas.microsoft.com/office/2006/metadata/properties" xmlns:ns1="http://schemas.microsoft.com/sharepoint/v3" xmlns:ns2="23d37157-d4a8-45c4-b59e-72d947c826ed" xmlns:ns3="6940e80f-88f8-43b3-b7c9-f2dce9245b05" xmlns:ns4="http://schemas.microsoft.com/sharepoint/v4" xmlns:ns5="01596340-5c18-4703-ad5d-c13476d64025" targetNamespace="http://schemas.microsoft.com/office/2006/metadata/properties" ma:root="true" ma:fieldsID="2f70e6fad3daec8e170f705e49faed75" ns1:_="" ns2:_="" ns3:_="" ns4:_="" ns5:_="">
    <xsd:import namespace="http://schemas.microsoft.com/sharepoint/v3"/>
    <xsd:import namespace="23d37157-d4a8-45c4-b59e-72d947c826ed"/>
    <xsd:import namespace="6940e80f-88f8-43b3-b7c9-f2dce9245b05"/>
    <xsd:import namespace="http://schemas.microsoft.com/sharepoint/v4"/>
    <xsd:import namespace="01596340-5c18-4703-ad5d-c13476d6402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Document_x0020_Description" minOccurs="0"/>
                <xsd:element ref="ns4:IconOverlay" minOccurs="0"/>
                <xsd:element ref="ns3:TopicCluster" minOccurs="0"/>
                <xsd:element ref="ns3:Section" minOccurs="0"/>
                <xsd:element ref="ns3:SupplierPartNumber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5:NeueSpalte1" minOccurs="0"/>
                <xsd:element ref="ns5:DocumentStatus" minOccurs="0"/>
                <xsd:element ref="ns5:LifecycleState" minOccurs="0"/>
                <xsd:element ref="ns5:Supplier" minOccurs="0"/>
                <xsd:element ref="ns5:NeueSpalte10" minOccurs="0"/>
                <xsd:element ref="ns5:Archive_x002f_Obsolete" minOccurs="0"/>
                <xsd:element ref="ns5:_x006d_wl5" minOccurs="0"/>
                <xsd:element ref="ns5:TechnicalPlaces_Nomenclature" minOccurs="0"/>
                <xsd:element ref="ns5:ManufacturerPartNumber" minOccurs="0"/>
                <xsd:element ref="ns5:RelatedCATIA_x002d_Mod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9" nillable="true" ma:displayName="Bewertung (0 - 5)" ma:decimals="2" ma:description="Mittelwert aller Bewertungen, die abgegeben wurden." ma:internalName="AverageRating" ma:readOnly="true">
      <xsd:simpleType>
        <xsd:restriction base="dms:Number"/>
      </xsd:simpleType>
    </xsd:element>
    <xsd:element name="RatingCount" ma:index="20" nillable="true" ma:displayName="Anzahl Bewertungen" ma:decimals="0" ma:description="Anzahl abgegebener Bewertungen" ma:internalName="RatingCount" ma:readOnly="true">
      <xsd:simpleType>
        <xsd:restriction base="dms:Number"/>
      </xsd:simpleType>
    </xsd:element>
    <xsd:element name="RatedBy" ma:index="21" nillable="true" ma:displayName="Bewertet von" ma:description="Benutzer haben das Element bewertet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2" nillable="true" ma:displayName="Benutzerbewertungen" ma:description="Bewertungen für das Element" ma:hidden="true" ma:internalName="Ratings">
      <xsd:simpleType>
        <xsd:restriction base="dms:Note"/>
      </xsd:simpleType>
    </xsd:element>
    <xsd:element name="LikesCount" ma:index="23" nillable="true" ma:displayName="Anzahl 'Gefällt mir'" ma:internalName="LikesCount">
      <xsd:simpleType>
        <xsd:restriction base="dms:Unknown"/>
      </xsd:simpleType>
    </xsd:element>
    <xsd:element name="LikedBy" ma:index="24" nillable="true" ma:displayName="Gefällt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37157-d4a8-45c4-b59e-72d947c826e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TaxKeywordTaxHTField" ma:index="12" nillable="true" ma:taxonomy="true" ma:internalName="TaxKeywordTaxHTField" ma:taxonomyFieldName="TaxKeyword" ma:displayName="Unternehmensstichwörter" ma:fieldId="{23f27201-bee3-471e-b2e7-b64fd8b7ca38}" ma:taxonomyMulti="true" ma:sspId="492f47ae-f093-4da8-8a28-c6abb5e33b2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iespalte &quot;Alle abfangen&quot;" ma:description="" ma:hidden="true" ma:list="{3ee4fcd6-1ccf-46d9-8c79-09c1f5bc6a70}" ma:internalName="TaxCatchAll" ma:showField="CatchAllData" ma:web="23d37157-d4a8-45c4-b59e-72d947c826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40e80f-88f8-43b3-b7c9-f2dce9245b05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14" nillable="true" ma:displayName="Document Description" ma:description="Description of Document" ma:internalName="Document_x0020_Description">
      <xsd:simpleType>
        <xsd:restriction base="dms:Note">
          <xsd:maxLength value="255"/>
        </xsd:restriction>
      </xsd:simpleType>
    </xsd:element>
    <xsd:element name="TopicCluster" ma:index="16" nillable="true" ma:displayName="TopicCluster" ma:internalName="TopicClust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ilding"/>
                    <xsd:enumeration value="Line Management"/>
                    <xsd:enumeration value="Machine"/>
                    <xsd:enumeration value="Project Management"/>
                    <xsd:enumeration value="Publications"/>
                  </xsd:restriction>
                </xsd:simpleType>
              </xsd:element>
            </xsd:sequence>
          </xsd:extension>
        </xsd:complexContent>
      </xsd:complexType>
    </xsd:element>
    <xsd:element name="Section" ma:index="17" nillable="true" ma:displayName="Section" ma:description="Section ID in GSI nomenclature" ma:internalName="Sec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YR00 (Top Level)"/>
                    <xsd:enumeration value="YR01"/>
                    <xsd:enumeration value="YR02"/>
                    <xsd:enumeration value="YR03"/>
                    <xsd:enumeration value="YR04"/>
                    <xsd:enumeration value="YR05"/>
                    <xsd:enumeration value="YR06"/>
                    <xsd:enumeration value="YR07"/>
                    <xsd:enumeration value="YR08"/>
                    <xsd:enumeration value="YR09"/>
                    <xsd:enumeration value="YR10"/>
                    <xsd:enumeration value="YR11"/>
                    <xsd:enumeration value="YR12"/>
                    <xsd:enumeration value="YRT1"/>
                  </xsd:restriction>
                </xsd:simpleType>
              </xsd:element>
            </xsd:sequence>
          </xsd:extension>
        </xsd:complexContent>
      </xsd:complexType>
    </xsd:element>
    <xsd:element name="SupplierPartNumber" ma:index="18" nillable="true" ma:displayName="SerialNumber" ma:internalName="SupplierPartNumb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96340-5c18-4703-ad5d-c13476d64025" elementFormDefault="qualified">
    <xsd:import namespace="http://schemas.microsoft.com/office/2006/documentManagement/types"/>
    <xsd:import namespace="http://schemas.microsoft.com/office/infopath/2007/PartnerControls"/>
    <xsd:element name="NeueSpalte1" ma:index="25" nillable="true" ma:displayName="DocumentType" ma:description="" ma:list="{5f588610-207d-45f4-a926-c68c9e3f4a68}" ma:internalName="NeueSpalte1" ma:showField="Title" ma:web="{061987FB-E10B-4238-9DAD-92BD1394F6AB}">
      <xsd:simpleType>
        <xsd:restriction base="dms:Lookup"/>
      </xsd:simpleType>
    </xsd:element>
    <xsd:element name="DocumentStatus" ma:index="26" nillable="true" ma:displayName="DocumentStatus" ma:description="" ma:list="{aaf05b16-aca6-4007-9fc7-5cc3bb86e82c}" ma:internalName="DocumentStatus" ma:showField="Title" ma:web="{061987FB-E10B-4238-9DAD-92BD1394F6AB}">
      <xsd:simpleType>
        <xsd:restriction base="dms:Lookup"/>
      </xsd:simpleType>
    </xsd:element>
    <xsd:element name="LifecycleState" ma:index="27" nillable="true" ma:displayName="LifecycleState" ma:description="" ma:list="{ff0209b8-8bcd-474f-ba33-2804b4f77924}" ma:internalName="LifecycleState" ma:showField="Title" ma:web="{061987FB-E10B-4238-9DAD-92BD1394F6AB}">
      <xsd:simpleType>
        <xsd:restriction base="dms:Lookup"/>
      </xsd:simpleType>
    </xsd:element>
    <xsd:element name="Supplier" ma:index="28" nillable="true" ma:displayName="Supplier/Author" ma:description="" ma:list="{5b5676eb-df8b-470d-aa35-a0bec048f927}" ma:internalName="Supplier" ma:showField="Title" ma:web="{061987FB-E10B-4238-9DAD-92BD1394F6AB}">
      <xsd:simpleType>
        <xsd:restriction base="dms:Lookup"/>
      </xsd:simpleType>
    </xsd:element>
    <xsd:element name="NeueSpalte10" ma:index="29" nillable="true" ma:displayName="TechnicalSystem" ma:description="" ma:list="{3b16382f-b322-4607-ba2e-1dabe3f990ff}" ma:internalName="NeueSpalte10" ma:showField="Description" ma:web="{061987FB-E10B-4238-9DAD-92BD1394F6AB}">
      <xsd:simpleType>
        <xsd:restriction base="dms:Lookup"/>
      </xsd:simpleType>
    </xsd:element>
    <xsd:element name="Archive_x002f_Obsolete" ma:index="30" nillable="true" ma:displayName="Archive/Obsolete" ma:default="0" ma:description="Indicator if this file is still relevant or if it can be moved to an archive" ma:internalName="Archive_x002f_Obsolete">
      <xsd:simpleType>
        <xsd:restriction base="dms:Boolean"/>
      </xsd:simpleType>
    </xsd:element>
    <xsd:element name="_x006d_wl5" ma:index="31" nillable="true" ma:displayName="Datum und Uhrzeit" ma:internalName="_x006d_wl5">
      <xsd:simpleType>
        <xsd:restriction base="dms:DateTime"/>
      </xsd:simpleType>
    </xsd:element>
    <xsd:element name="TechnicalPlaces_Nomenclature" ma:index="32" nillable="true" ma:displayName="TechnicalPlaces_Nomenclature" ma:description="Which technical place can a document be assigned to?" ma:list="{6addda49-1c1e-46bc-a1bf-b0f421402f2a}" ma:internalName="TechnicalPlaces_Nomenclature" ma:showField="Nomen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nufacturerPartNumber" ma:index="33" nillable="true" ma:displayName="ManufacturerPartNumber" ma:description="contains drawing numbers in CATIA and other CAD tools" ma:internalName="ManufacturerPartNumber">
      <xsd:simpleType>
        <xsd:restriction base="dms:Text">
          <xsd:maxLength value="255"/>
        </xsd:restriction>
      </xsd:simpleType>
    </xsd:element>
    <xsd:element name="RelatedCATIA_x002d_Model" ma:index="34" nillable="true" ma:displayName="RelatedCATIA-Model" ma:description="Use this field if the document (drawing / model) can be related to some DMU CATIA model" ma:internalName="RelatedCATIA_x002d_Model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89947B-6F0B-4DCE-B2B0-174DCB1ED0B4}">
  <ds:schemaRefs>
    <ds:schemaRef ds:uri="23d37157-d4a8-45c4-b59e-72d947c826ed"/>
    <ds:schemaRef ds:uri="http://schemas.microsoft.com/office/infopath/2007/PartnerControls"/>
    <ds:schemaRef ds:uri="http://schemas.microsoft.com/sharepoint/v3"/>
    <ds:schemaRef ds:uri="http://purl.org/dc/terms/"/>
    <ds:schemaRef ds:uri="http://schemas.openxmlformats.org/package/2006/metadata/core-properties"/>
    <ds:schemaRef ds:uri="01596340-5c18-4703-ad5d-c13476d64025"/>
    <ds:schemaRef ds:uri="http://schemas.microsoft.com/sharepoint/v4"/>
    <ds:schemaRef ds:uri="http://purl.org/dc/dcmitype/"/>
    <ds:schemaRef ds:uri="http://schemas.microsoft.com/office/2006/documentManagement/types"/>
    <ds:schemaRef ds:uri="6940e80f-88f8-43b3-b7c9-f2dce9245b05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D9803F5-F73E-4644-AB91-F175DE6E00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d37157-d4a8-45c4-b59e-72d947c826ed"/>
    <ds:schemaRef ds:uri="6940e80f-88f8-43b3-b7c9-f2dce9245b05"/>
    <ds:schemaRef ds:uri="http://schemas.microsoft.com/sharepoint/v4"/>
    <ds:schemaRef ds:uri="01596340-5c18-4703-ad5d-c13476d640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E09121-429D-4684-BF0C-9C54852D7AC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13B7DD1-BD45-4708-BA94-82CEA61FAA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GSI-Zukunft-neu</Template>
  <TotalTime>6109</TotalTime>
  <Words>962</Words>
  <Application>Microsoft Macintosh PowerPoint</Application>
  <PresentationFormat>On-screen Show (4:3)</PresentationFormat>
  <Paragraphs>196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GSI-Zukunft-neu</vt:lpstr>
      <vt:lpstr>CRYRING @ ESR Slow highly charged ions and antiprotons</vt:lpstr>
      <vt:lpstr>CRYRING in Stockholm (MSL)</vt:lpstr>
      <vt:lpstr>CRYRING@ESR</vt:lpstr>
      <vt:lpstr>Vacuum &amp; Beam Life Time</vt:lpstr>
      <vt:lpstr>Electron Cooling ESR - CRYRING</vt:lpstr>
      <vt:lpstr>CRYRING @ ESR</vt:lpstr>
      <vt:lpstr>Equipment to be installed</vt:lpstr>
      <vt:lpstr>Documents</vt:lpstr>
      <vt:lpstr>TDR items</vt:lpstr>
      <vt:lpstr>Detector  Workshop</vt:lpstr>
      <vt:lpstr>Laser Experiments</vt:lpstr>
      <vt:lpstr>Research Summary</vt:lpstr>
      <vt:lpstr>PowerPoint Presentation</vt:lpstr>
      <vt:lpstr>PowerPoint Presentation</vt:lpstr>
      <vt:lpstr>Local Injector Operational</vt:lpstr>
      <vt:lpstr>ESR – From 400 to 4 MeV/u</vt:lpstr>
      <vt:lpstr>Beam transport ESR – CRYRING</vt:lpstr>
      <vt:lpstr>Timeline CRYRING@ESR</vt:lpstr>
    </vt:vector>
  </TitlesOfParts>
  <Company>GSI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CRYRING @ ESR Slow highly charged ions and antiprotons</dc:title>
  <dc:subject>Mazurian Lates Conference 2009</dc:subject>
  <dc:creator>Frank Herfurth</dc:creator>
  <cp:keywords>Presentation of status during Detector Workshop 05/2016</cp:keywords>
  <cp:lastModifiedBy>Frank Herfurth</cp:lastModifiedBy>
  <cp:revision>670</cp:revision>
  <cp:lastPrinted>2002-09-19T14:00:30Z</cp:lastPrinted>
  <dcterms:created xsi:type="dcterms:W3CDTF">2009-02-23T08:57:05Z</dcterms:created>
  <dcterms:modified xsi:type="dcterms:W3CDTF">2016-09-16T20:14:55Z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>151;#Presentation of status during Detector Workshop 05/2016|4dc8dcf9-cf02-49d7-a863-a69a604e5b80</vt:lpwstr>
  </property>
  <property fmtid="{D5CDD505-2E9C-101B-9397-08002B2CF9AE}" pid="3" name="ContentTypeId">
    <vt:lpwstr>0x010100802525FD6E3464489DD19B8758656FFA</vt:lpwstr>
  </property>
  <property fmtid="{D5CDD505-2E9C-101B-9397-08002B2CF9AE}" pid="4" name="_dlc_DocIdItemGuid">
    <vt:lpwstr>cd14867e-6f1f-4b33-a2e0-1aef18226ea9</vt:lpwstr>
  </property>
</Properties>
</file>