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48" r:id="rId1"/>
  </p:sldMasterIdLst>
  <p:notesMasterIdLst>
    <p:notesMasterId r:id="rId20"/>
  </p:notesMasterIdLst>
  <p:sldIdLst>
    <p:sldId id="256" r:id="rId2"/>
    <p:sldId id="336" r:id="rId3"/>
    <p:sldId id="340" r:id="rId4"/>
    <p:sldId id="341" r:id="rId5"/>
    <p:sldId id="345" r:id="rId6"/>
    <p:sldId id="342" r:id="rId7"/>
    <p:sldId id="343" r:id="rId8"/>
    <p:sldId id="344" r:id="rId9"/>
    <p:sldId id="346" r:id="rId10"/>
    <p:sldId id="357" r:id="rId11"/>
    <p:sldId id="358" r:id="rId12"/>
    <p:sldId id="350" r:id="rId13"/>
    <p:sldId id="351" r:id="rId14"/>
    <p:sldId id="352" r:id="rId15"/>
    <p:sldId id="353" r:id="rId16"/>
    <p:sldId id="354" r:id="rId17"/>
    <p:sldId id="355" r:id="rId18"/>
    <p:sldId id="349" r:id="rId19"/>
  </p:sldIdLst>
  <p:sldSz cx="9144000" cy="6858000" type="screen4x3"/>
  <p:notesSz cx="6858000" cy="9144000"/>
  <p:embeddedFontLst>
    <p:embeddedFont>
      <p:font typeface="DejaVu Sans" pitchFamily="34" charset="2"/>
      <p:regular r:id="rId21"/>
    </p:embeddedFont>
    <p:embeddedFont>
      <p:font typeface="Arial Narrow" pitchFamily="34" charset="0"/>
      <p:regular r:id="rId22"/>
      <p:bold r:id="rId23"/>
      <p:italic r:id="rId24"/>
      <p:boldItalic r:id="rId25"/>
    </p:embeddedFont>
    <p:embeddedFont>
      <p:font typeface="Arial Unicode MS" pitchFamily="34" charset="-128"/>
      <p:regular r:id="rId26"/>
    </p:embeddedFont>
    <p:embeddedFont>
      <p:font typeface="MS PGothic" pitchFamily="34" charset="-128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ejaVu Sans" pitchFamily="34" charset="2"/>
        <a:cs typeface="DejaVu Sans" pitchFamily="34" charset="2"/>
      </a:defRPr>
    </a:lvl1pPr>
    <a:lvl2pPr marL="4572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ejaVu Sans" pitchFamily="34" charset="2"/>
        <a:cs typeface="DejaVu Sans" pitchFamily="34" charset="2"/>
      </a:defRPr>
    </a:lvl2pPr>
    <a:lvl3pPr marL="9144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ejaVu Sans" pitchFamily="34" charset="2"/>
        <a:cs typeface="DejaVu Sans" pitchFamily="34" charset="2"/>
      </a:defRPr>
    </a:lvl3pPr>
    <a:lvl4pPr marL="1371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ejaVu Sans" pitchFamily="34" charset="2"/>
        <a:cs typeface="DejaVu Sans" pitchFamily="34" charset="2"/>
      </a:defRPr>
    </a:lvl4pPr>
    <a:lvl5pPr marL="18288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ejaVu Sans" pitchFamily="34" charset="2"/>
        <a:cs typeface="DejaVu Sans" pitchFamily="34" charset="2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DejaVu Sans" pitchFamily="34" charset="2"/>
        <a:cs typeface="DejaVu Sans" pitchFamily="34" charset="2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DejaVu Sans" pitchFamily="34" charset="2"/>
        <a:cs typeface="DejaVu Sans" pitchFamily="34" charset="2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DejaVu Sans" pitchFamily="34" charset="2"/>
        <a:cs typeface="DejaVu Sans" pitchFamily="34" charset="2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DejaVu Sans" pitchFamily="34" charset="2"/>
        <a:cs typeface="DejaVu Sans" pitchFamily="34" charset="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00"/>
    <a:srgbClr val="0000FF"/>
    <a:srgbClr val="FF00FF"/>
    <a:srgbClr val="FF0066"/>
    <a:srgbClr val="FFFF99"/>
    <a:srgbClr val="009900"/>
    <a:srgbClr val="CC00FF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969" autoAdjust="0"/>
    <p:restoredTop sz="94667" autoAdjust="0"/>
  </p:normalViewPr>
  <p:slideViewPr>
    <p:cSldViewPr>
      <p:cViewPr varScale="1">
        <p:scale>
          <a:sx n="48" d="100"/>
          <a:sy n="48" d="100"/>
        </p:scale>
        <p:origin x="-87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23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pt-PT">
              <a:ea typeface="+mn-ea"/>
              <a:cs typeface="+mn-cs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pt-PT">
              <a:ea typeface="+mn-ea"/>
              <a:cs typeface="+mn-cs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pt-PT">
              <a:ea typeface="+mn-ea"/>
              <a:cs typeface="+mn-cs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pt-PT">
              <a:ea typeface="+mn-ea"/>
              <a:cs typeface="+mn-cs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pt-PT">
              <a:ea typeface="+mn-ea"/>
              <a:cs typeface="+mn-cs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pt-PT">
              <a:ea typeface="+mn-ea"/>
              <a:cs typeface="+mn-cs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pt-PT">
              <a:ea typeface="+mn-ea"/>
              <a:cs typeface="+mn-cs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884613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pt-PT">
              <a:ea typeface="+mn-ea"/>
              <a:cs typeface="+mn-cs"/>
            </a:endParaRPr>
          </a:p>
        </p:txBody>
      </p:sp>
      <p:sp>
        <p:nvSpPr>
          <p:cNvPr id="13322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2475" cy="341947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PT" noProof="0" smtClean="0"/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pt-PT">
              <a:ea typeface="+mn-ea"/>
              <a:cs typeface="+mn-cs"/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E2C700BE-C137-4363-A706-0A921C9E520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6682C4C-037E-4029-8DBE-FAF92AA8413B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1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AD69932-22E5-4E9C-BE24-B983CE4A4F6A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00F9BC4-DF9F-402E-9787-E33016D6624A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pt-PT"/>
          </a:p>
        </p:txBody>
      </p:sp>
      <p:sp>
        <p:nvSpPr>
          <p:cNvPr id="15366" name="Rectangle 4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106863"/>
          </a:xfrm>
          <a:noFill/>
          <a:ln/>
        </p:spPr>
        <p:txBody>
          <a:bodyPr wrap="none" anchor="ctr"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AD9F90E-CA30-41F0-B364-91C1A787BA10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10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B124262-601D-4D8D-9D94-3F4B6010CA8E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11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BD8CCA2-1F6B-4F3F-9584-748141CA8307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12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7D5051A-90FD-49C7-A875-AD82C374E9E8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13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5992543-F6D1-4896-8C9A-51EB4CC4DAE1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14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B8D756F-445E-4675-9F37-87800C093BFF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15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DB114E7-44DB-42A6-8D2A-6334700C3893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16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9778371-91FE-4027-9707-2ECE038EF3F5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17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354CF37-37B3-4825-9F44-AFE27A24DEDF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18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956E823-BB21-48B0-8EE0-01AD709BEF62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2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5ED1B4-2FD9-4BB9-AA28-A8C74FEDE1F7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3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ED8FD06-DC73-4165-9E30-89FC63F70A80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4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FC80C13-ED89-4A50-B21A-F62BC58BA57D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5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84B2743-B5BC-4395-B36C-A3A66AFD77B2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6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DD8E9A7-0D06-4121-A4C7-88A97FDEF1C6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7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164CAEC-A435-4D78-961B-7B8F9B7C16FE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8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40B9EA-1C81-4C1C-BF86-A4F3B1417F45}" type="slidenum">
              <a:rPr lang="en-GB" smtClean="0">
                <a:ea typeface="DejaVu Sans" pitchFamily="34" charset="2"/>
                <a:cs typeface="DejaVu Sans" pitchFamily="34" charset="2"/>
              </a:rPr>
              <a:pPr/>
              <a:t>9</a:t>
            </a:fld>
            <a:endParaRPr lang="en-GB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Hermine Wöhri — QWG 2008 — Nara, Japan, December  2008         </a:t>
            </a:r>
            <a:fld id="{106977AC-22BF-430B-B114-910C792E2F1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Hermine Wöhri — QWG 2008 — Nara, Japan, December  2008         </a:t>
            </a:r>
            <a:fld id="{E89D6FF4-3026-40B2-9FA9-1F21784AD2C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273050"/>
            <a:ext cx="2054225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345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Hermine Wöhri — QWG 2008 — Nara, Japan, December  2008         </a:t>
            </a:r>
            <a:fld id="{F49E872B-E9E9-4D65-9B83-36E0F81E9E2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Hermine Wöhri — QWG 2008 — Nara, Japan, December  2008         </a:t>
            </a:r>
            <a:fld id="{A61B3FFB-4C17-44A8-8468-ED09732483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Hermine Wöhri — QWG 2008 — Nara, Japan, December  2008         </a:t>
            </a:r>
            <a:fld id="{3EB8198C-E25F-486A-822B-1B5786AE4FB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3837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Hermine Wöhri — QWG 2008 — Nara, Japan, December  2008         </a:t>
            </a:r>
            <a:fld id="{D67FB00C-8033-49B1-AF51-87970C7D9D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Hermine Wöhri — QWG 2008 — Nara, Japan, December  2008         </a:t>
            </a:r>
            <a:fld id="{6B76BE99-B56C-4A59-A383-DECA757713D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Hermine Wöhri — QWG 2008 — Nara, Japan, December  2008         </a:t>
            </a:r>
            <a:fld id="{1F21B968-E426-4BDF-A9D2-7E1FACD5C90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idx="10"/>
          </p:nvPr>
        </p:nvSpPr>
        <p:spPr>
          <a:xfrm>
            <a:off x="4972050" y="6629400"/>
            <a:ext cx="4029075" cy="228600"/>
          </a:xfrm>
        </p:spPr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en-US"/>
              <a:t>Hermine</a:t>
            </a:r>
            <a:r>
              <a:rPr lang="en-US"/>
              <a:t>  K. </a:t>
            </a:r>
            <a:r>
              <a:rPr lang="en-US"/>
              <a:t>Wöhri</a:t>
            </a:r>
            <a:r>
              <a:rPr lang="en-US"/>
              <a:t> — Charm 2009, Heidelberg, Germany, May 2009        </a:t>
            </a:r>
            <a:fld id="{3AC741D4-B325-483C-A4A6-D2186186592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Hermine Wöhri — QWG 2008 — Nara, Japan, December  2008         </a:t>
            </a:r>
            <a:fld id="{8AEECDDB-F638-4644-89D1-FA5F8291999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Hermine Wöhri — QWG 2008 — Nara, Japan, December  2008         </a:t>
            </a:r>
            <a:fld id="{FA53D77B-1019-4924-AE5C-4DD427EC6BF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4448175" y="6629400"/>
            <a:ext cx="4029075" cy="373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Hermine Wöhri — QWG 2008 — Nara, Japan, December  2008         </a:t>
            </a:r>
            <a:fld id="{1AFDFB41-44BE-4CA3-A3E8-CC5CBD9D490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0075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0075" cy="4516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60" r:id="rId7"/>
    <p:sldLayoutId id="2147483653" r:id="rId8"/>
    <p:sldLayoutId id="2147483652" r:id="rId9"/>
    <p:sldLayoutId id="2147483651" r:id="rId10"/>
    <p:sldLayoutId id="2147483650" r:id="rId11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5pPr>
      <a:lvl6pPr marL="4572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9144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1371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18288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33375" indent="-333375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3425" indent="-276225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42875" y="115888"/>
            <a:ext cx="8848725" cy="1423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20000"/>
              </a:lnSpc>
              <a:buClr>
                <a:srgbClr val="400080"/>
              </a:buClr>
              <a:buSzPct val="100000"/>
              <a:buFont typeface="Arial Narrow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1">
                <a:solidFill>
                  <a:srgbClr val="0000FF"/>
                </a:solidFill>
              </a:rPr>
              <a:t>Cold nuclear matter effects in</a:t>
            </a:r>
            <a:br>
              <a:rPr lang="en-US" sz="3600" b="1">
                <a:solidFill>
                  <a:srgbClr val="0000FF"/>
                </a:solidFill>
              </a:rPr>
            </a:br>
            <a:r>
              <a:rPr lang="en-US" sz="3600" b="1">
                <a:solidFill>
                  <a:srgbClr val="0000FF"/>
                </a:solidFill>
              </a:rPr>
              <a:t>J/</a:t>
            </a:r>
            <a:r>
              <a:rPr lang="en-US" sz="4000" b="1">
                <a:solidFill>
                  <a:srgbClr val="0000FF"/>
                </a:solidFill>
                <a:latin typeface="Symbol" pitchFamily="18" charset="2"/>
              </a:rPr>
              <a:t>y</a:t>
            </a:r>
            <a:r>
              <a:rPr lang="en-US" sz="3600" b="1">
                <a:solidFill>
                  <a:srgbClr val="0000FF"/>
                </a:solidFill>
              </a:rPr>
              <a:t> production in p-nucleus collisions</a:t>
            </a:r>
            <a:r>
              <a:rPr lang="ar-SA" sz="3600" b="1">
                <a:solidFill>
                  <a:srgbClr val="0000FF"/>
                </a:solidFill>
              </a:rPr>
              <a:t>‏</a:t>
            </a:r>
            <a:endParaRPr lang="en-US" sz="3600" b="1">
              <a:solidFill>
                <a:srgbClr val="0000FF"/>
              </a:solidFill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0800" y="5995988"/>
            <a:ext cx="4984750" cy="585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>
                <a:srgbClr val="0000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>
                <a:solidFill>
                  <a:srgbClr val="0000FF"/>
                </a:solidFill>
              </a:rPr>
              <a:t>Charm 2009</a:t>
            </a:r>
            <a:br>
              <a:rPr lang="en-US" sz="1600">
                <a:solidFill>
                  <a:srgbClr val="0000FF"/>
                </a:solidFill>
              </a:rPr>
            </a:br>
            <a:r>
              <a:rPr lang="en-US" sz="1600">
                <a:solidFill>
                  <a:srgbClr val="0000FF"/>
                </a:solidFill>
              </a:rPr>
              <a:t>Heidelberg, Germany, May 2009</a:t>
            </a: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-42863" y="2197100"/>
            <a:ext cx="1876426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61938" y="2214563"/>
            <a:ext cx="8653462" cy="1201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77800" indent="-177800">
              <a:lnSpc>
                <a:spcPct val="15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</a:pPr>
            <a:r>
              <a:rPr lang="en-US" sz="2400">
                <a:solidFill>
                  <a:srgbClr val="000000"/>
                </a:solidFill>
              </a:rPr>
              <a:t>Energy dependence of the J/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400">
                <a:solidFill>
                  <a:srgbClr val="000000"/>
                </a:solidFill>
              </a:rPr>
              <a:t> “absorption cross section”</a:t>
            </a:r>
            <a:endParaRPr lang="en-US" sz="2400" u="sng">
              <a:solidFill>
                <a:srgbClr val="000000"/>
              </a:solidFill>
            </a:endParaRPr>
          </a:p>
          <a:p>
            <a:pPr marL="177800" indent="-177800">
              <a:lnSpc>
                <a:spcPct val="15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</a:pPr>
            <a:r>
              <a:rPr lang="en-US" sz="2400">
                <a:solidFill>
                  <a:srgbClr val="000000"/>
                </a:solidFill>
              </a:rPr>
              <a:t>J/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400">
                <a:solidFill>
                  <a:srgbClr val="000000"/>
                </a:solidFill>
              </a:rPr>
              <a:t> feed-down fractions from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en-US" sz="2400" baseline="-25000">
                <a:solidFill>
                  <a:srgbClr val="000000"/>
                </a:solidFill>
              </a:rPr>
              <a:t>c</a:t>
            </a:r>
            <a:r>
              <a:rPr lang="en-US" sz="2400">
                <a:solidFill>
                  <a:srgbClr val="000000"/>
                </a:solidFill>
              </a:rPr>
              <a:t> and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400">
                <a:solidFill>
                  <a:srgbClr val="000000"/>
                </a:solidFill>
              </a:rPr>
              <a:t>’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462338" y="5995988"/>
            <a:ext cx="5538787" cy="585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>
              <a:buClr>
                <a:srgbClr val="0000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>
                <a:solidFill>
                  <a:srgbClr val="0000FF"/>
                </a:solidFill>
              </a:rPr>
              <a:t>In collaboration with Carlos Lourenço</a:t>
            </a:r>
            <a:r>
              <a:rPr lang="pt-PT" sz="1600">
                <a:solidFill>
                  <a:srgbClr val="0000FF"/>
                </a:solidFill>
              </a:rPr>
              <a:t>,</a:t>
            </a:r>
            <a:br>
              <a:rPr lang="pt-PT" sz="1600">
                <a:solidFill>
                  <a:srgbClr val="0000FF"/>
                </a:solidFill>
              </a:rPr>
            </a:br>
            <a:r>
              <a:rPr lang="en-US" sz="1600">
                <a:solidFill>
                  <a:srgbClr val="0000FF"/>
                </a:solidFill>
              </a:rPr>
              <a:t>Ramona Vogt, Pietro Faccioli and João Seixas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286000" y="44973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Hermine K. Wöhri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(LIP, Lisbon)</a:t>
            </a:r>
            <a:endParaRPr lang="pt-PT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30C7F206-59CD-4BC2-B59F-F0A9C6087D0F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652588"/>
            <a:ext cx="6500813" cy="4848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242888" y="115888"/>
            <a:ext cx="8650287" cy="4619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New (preliminary) results from NA60 and PHENIX</a:t>
            </a:r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285750" y="571500"/>
            <a:ext cx="8572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NA60 measured the J/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</a:rPr>
              <a:t> absorption cross section at 400 and 158 GeV, the energy of the SPS heavy-ion data. Both values follow the previously established trend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(but are not obtained at exactly y</a:t>
            </a:r>
            <a:r>
              <a:rPr lang="en-US" baseline="-25000">
                <a:solidFill>
                  <a:srgbClr val="000000"/>
                </a:solidFill>
              </a:rPr>
              <a:t>cms</a:t>
            </a:r>
            <a:r>
              <a:rPr lang="en-US">
                <a:solidFill>
                  <a:srgbClr val="000000"/>
                </a:solidFill>
              </a:rPr>
              <a:t>=0). </a:t>
            </a:r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E2DB0F03-F9FE-4281-82A1-97939BF005EB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34818" name="Picture 13" descr="PbPb_PRL_Q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500188"/>
            <a:ext cx="42592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14" descr="InIn_PRL_Q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1500188"/>
            <a:ext cx="4271963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16"/>
          <p:cNvSpPr txBox="1">
            <a:spLocks noChangeArrowheads="1"/>
          </p:cNvSpPr>
          <p:nvPr/>
        </p:nvSpPr>
        <p:spPr bwMode="auto">
          <a:xfrm>
            <a:off x="1030288" y="1930400"/>
            <a:ext cx="9223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Pb-Pb</a:t>
            </a:r>
          </a:p>
        </p:txBody>
      </p:sp>
      <p:sp>
        <p:nvSpPr>
          <p:cNvPr id="34821" name="Text Box 17"/>
          <p:cNvSpPr txBox="1">
            <a:spLocks noChangeArrowheads="1"/>
          </p:cNvSpPr>
          <p:nvPr/>
        </p:nvSpPr>
        <p:spPr bwMode="auto">
          <a:xfrm>
            <a:off x="5367338" y="1892300"/>
            <a:ext cx="8334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In-In</a:t>
            </a:r>
          </a:p>
        </p:txBody>
      </p:sp>
      <p:sp>
        <p:nvSpPr>
          <p:cNvPr id="34822" name="Text Box 20"/>
          <p:cNvSpPr txBox="1">
            <a:spLocks noChangeArrowheads="1"/>
          </p:cNvSpPr>
          <p:nvPr/>
        </p:nvSpPr>
        <p:spPr bwMode="auto">
          <a:xfrm>
            <a:off x="7148513" y="1857375"/>
            <a:ext cx="14954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published data</a:t>
            </a:r>
          </a:p>
        </p:txBody>
      </p:sp>
      <p:sp>
        <p:nvSpPr>
          <p:cNvPr id="34823" name="Oval 19"/>
          <p:cNvSpPr>
            <a:spLocks noChangeArrowheads="1"/>
          </p:cNvSpPr>
          <p:nvPr/>
        </p:nvSpPr>
        <p:spPr bwMode="auto">
          <a:xfrm>
            <a:off x="7077075" y="2219325"/>
            <a:ext cx="71438" cy="71438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pt-PT"/>
          </a:p>
        </p:txBody>
      </p:sp>
      <p:sp>
        <p:nvSpPr>
          <p:cNvPr id="34824" name="Text Box 21"/>
          <p:cNvSpPr txBox="1">
            <a:spLocks noChangeArrowheads="1"/>
          </p:cNvSpPr>
          <p:nvPr/>
        </p:nvSpPr>
        <p:spPr bwMode="auto">
          <a:xfrm>
            <a:off x="7148513" y="2089150"/>
            <a:ext cx="14557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new reference</a:t>
            </a:r>
          </a:p>
        </p:txBody>
      </p:sp>
      <p:sp>
        <p:nvSpPr>
          <p:cNvPr id="34825" name="Text Box 24"/>
          <p:cNvSpPr txBox="1">
            <a:spLocks noChangeArrowheads="1"/>
          </p:cNvSpPr>
          <p:nvPr/>
        </p:nvSpPr>
        <p:spPr bwMode="auto">
          <a:xfrm>
            <a:off x="2933700" y="1857375"/>
            <a:ext cx="14954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published data</a:t>
            </a:r>
          </a:p>
        </p:txBody>
      </p:sp>
      <p:sp>
        <p:nvSpPr>
          <p:cNvPr id="34826" name="Oval 23"/>
          <p:cNvSpPr>
            <a:spLocks noChangeArrowheads="1"/>
          </p:cNvSpPr>
          <p:nvPr/>
        </p:nvSpPr>
        <p:spPr bwMode="auto">
          <a:xfrm>
            <a:off x="2892425" y="2219325"/>
            <a:ext cx="71438" cy="71438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pt-PT"/>
          </a:p>
        </p:txBody>
      </p:sp>
      <p:sp>
        <p:nvSpPr>
          <p:cNvPr id="34827" name="Text Box 25"/>
          <p:cNvSpPr txBox="1">
            <a:spLocks noChangeArrowheads="1"/>
          </p:cNvSpPr>
          <p:nvPr/>
        </p:nvSpPr>
        <p:spPr bwMode="auto">
          <a:xfrm>
            <a:off x="2963863" y="2089150"/>
            <a:ext cx="14557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new reference</a:t>
            </a:r>
          </a:p>
        </p:txBody>
      </p:sp>
      <p:sp>
        <p:nvSpPr>
          <p:cNvPr id="34828" name="Text Box 5"/>
          <p:cNvSpPr txBox="1">
            <a:spLocks noChangeArrowheads="1"/>
          </p:cNvSpPr>
          <p:nvPr/>
        </p:nvSpPr>
        <p:spPr bwMode="auto">
          <a:xfrm>
            <a:off x="242888" y="115888"/>
            <a:ext cx="8650287" cy="4619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Anomalous J/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</a:rPr>
              <a:t>y</a:t>
            </a:r>
            <a:r>
              <a:rPr lang="en-US" sz="2400">
                <a:solidFill>
                  <a:srgbClr val="0000FF"/>
                </a:solidFill>
              </a:rPr>
              <a:t> suppression revisited</a:t>
            </a:r>
          </a:p>
        </p:txBody>
      </p:sp>
      <p:sp>
        <p:nvSpPr>
          <p:cNvPr id="34829" name="TextBox 15"/>
          <p:cNvSpPr txBox="1">
            <a:spLocks noChangeArrowheads="1"/>
          </p:cNvSpPr>
          <p:nvPr/>
        </p:nvSpPr>
        <p:spPr bwMode="auto">
          <a:xfrm>
            <a:off x="285750" y="642938"/>
            <a:ext cx="82153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The 158 GeV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baseline="-25000">
                <a:solidFill>
                  <a:srgbClr val="000000"/>
                </a:solidFill>
              </a:rPr>
              <a:t>abs</a:t>
            </a:r>
            <a:r>
              <a:rPr lang="en-US">
                <a:solidFill>
                  <a:srgbClr val="000000"/>
                </a:solidFill>
              </a:rPr>
              <a:t> value is larger than previously assumed and decreases the “anomalous suppression” remaining in the heavy-ion data:</a:t>
            </a:r>
            <a:endParaRPr lang="pt-PT">
              <a:solidFill>
                <a:srgbClr val="000000"/>
              </a:solidFill>
            </a:endParaRPr>
          </a:p>
        </p:txBody>
      </p:sp>
      <p:sp>
        <p:nvSpPr>
          <p:cNvPr id="34830" name="Oval 16"/>
          <p:cNvSpPr>
            <a:spLocks noChangeArrowheads="1"/>
          </p:cNvSpPr>
          <p:nvPr/>
        </p:nvSpPr>
        <p:spPr bwMode="auto">
          <a:xfrm>
            <a:off x="7096125" y="1963738"/>
            <a:ext cx="71438" cy="71437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pt-PT"/>
          </a:p>
        </p:txBody>
      </p:sp>
      <p:sp>
        <p:nvSpPr>
          <p:cNvPr id="34831" name="Oval 17"/>
          <p:cNvSpPr>
            <a:spLocks noChangeArrowheads="1"/>
          </p:cNvSpPr>
          <p:nvPr/>
        </p:nvSpPr>
        <p:spPr bwMode="auto">
          <a:xfrm>
            <a:off x="2871788" y="1976438"/>
            <a:ext cx="71437" cy="71437"/>
          </a:xfrm>
          <a:prstGeom prst="ellipse">
            <a:avLst/>
          </a:prstGeom>
          <a:noFill/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pt-PT"/>
          </a:p>
        </p:txBody>
      </p:sp>
      <p:sp>
        <p:nvSpPr>
          <p:cNvPr id="34832" name="TextBox 20"/>
          <p:cNvSpPr txBox="1">
            <a:spLocks noChangeArrowheads="1"/>
          </p:cNvSpPr>
          <p:nvPr/>
        </p:nvSpPr>
        <p:spPr bwMode="auto">
          <a:xfrm>
            <a:off x="6143625" y="5662613"/>
            <a:ext cx="2797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E. Scomparin (NA60), QM09</a:t>
            </a:r>
            <a:endParaRPr lang="pt-PT" sz="16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242888" y="115888"/>
            <a:ext cx="86502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J/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 sz="2400">
                <a:solidFill>
                  <a:srgbClr val="0000FF"/>
                </a:solidFill>
              </a:rPr>
              <a:t> feed-down contributions</a:t>
            </a:r>
          </a:p>
        </p:txBody>
      </p:sp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106363" y="685800"/>
            <a:ext cx="8907462" cy="3662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</a:rPr>
              <a:t>So far, only an “</a:t>
            </a:r>
            <a:r>
              <a:rPr lang="en-US">
                <a:solidFill>
                  <a:srgbClr val="0000FF"/>
                </a:solidFill>
              </a:rPr>
              <a:t>effective</a:t>
            </a:r>
            <a:r>
              <a:rPr lang="en-US">
                <a:solidFill>
                  <a:srgbClr val="000000"/>
                </a:solidFill>
              </a:rPr>
              <a:t>” absorption cross-section was extracted from the data, being a  “weighted” sum of directly produced J/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</a:rPr>
              <a:t>’s and J/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</a:rPr>
              <a:t>’s from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>
                <a:solidFill>
                  <a:srgbClr val="000000"/>
                </a:solidFill>
              </a:rPr>
              <a:t>’ and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en-US" baseline="-25000">
                <a:solidFill>
                  <a:srgbClr val="000000"/>
                </a:solidFill>
              </a:rPr>
              <a:t>c</a:t>
            </a:r>
            <a:r>
              <a:rPr lang="en-US">
                <a:solidFill>
                  <a:srgbClr val="000000"/>
                </a:solidFill>
              </a:rPr>
              <a:t> decays</a:t>
            </a: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From NA50 we know that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baseline="-25000">
                <a:solidFill>
                  <a:srgbClr val="000000"/>
                </a:solidFill>
              </a:rPr>
              <a:t>abs</a:t>
            </a:r>
            <a:r>
              <a:rPr lang="en-US">
                <a:solidFill>
                  <a:srgbClr val="000000"/>
                </a:solidFill>
              </a:rPr>
              <a:t>(J/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</a:rPr>
              <a:t>) </a:t>
            </a:r>
            <a:r>
              <a:rPr lang="en-US">
                <a:solidFill>
                  <a:srgbClr val="000000"/>
                </a:solidFill>
                <a:latin typeface="Arial Unicode MS" pitchFamily="34" charset="-128"/>
              </a:rPr>
              <a:t>is different from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baseline="-25000">
                <a:solidFill>
                  <a:srgbClr val="000000"/>
                </a:solidFill>
              </a:rPr>
              <a:t>abs</a:t>
            </a:r>
            <a:r>
              <a:rPr lang="en-US">
                <a:solidFill>
                  <a:srgbClr val="000000"/>
                </a:solidFill>
              </a:rPr>
              <a:t>(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</a:rPr>
              <a:t>’)</a:t>
            </a: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To interpret the J/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</a:rPr>
              <a:t> suppression seen in heavy-ion collisions, the J/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</a:rPr>
              <a:t> feed-down fractions from 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</a:t>
            </a:r>
            <a:r>
              <a:rPr lang="en-US" baseline="-25000">
                <a:solidFill>
                  <a:srgbClr val="000000"/>
                </a:solidFill>
              </a:rPr>
              <a:t>c</a:t>
            </a:r>
            <a:r>
              <a:rPr lang="en-US">
                <a:solidFill>
                  <a:srgbClr val="000000"/>
                </a:solidFill>
              </a:rPr>
              <a:t> and 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</a:rPr>
              <a:t>’ decays </a:t>
            </a:r>
            <a:r>
              <a:rPr lang="en-US" i="1">
                <a:solidFill>
                  <a:srgbClr val="000000"/>
                </a:solidFill>
              </a:rPr>
              <a:t>cannot</a:t>
            </a:r>
            <a:r>
              <a:rPr lang="en-US">
                <a:solidFill>
                  <a:srgbClr val="000000"/>
                </a:solidFill>
              </a:rPr>
              <a:t>  be neglected</a:t>
            </a: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It is often assumed that </a:t>
            </a:r>
            <a:r>
              <a:rPr lang="en-US">
                <a:solidFill>
                  <a:srgbClr val="0000FF"/>
                </a:solidFill>
                <a:ea typeface="MS PGothic" pitchFamily="34" charset="-128"/>
              </a:rPr>
              <a:t>60%</a:t>
            </a:r>
            <a:r>
              <a:rPr lang="en-US">
                <a:solidFill>
                  <a:srgbClr val="000000"/>
                </a:solidFill>
                <a:ea typeface="MS PGothic" pitchFamily="34" charset="-128"/>
              </a:rPr>
              <a:t> of the </a:t>
            </a:r>
            <a:r>
              <a:rPr lang="en-US">
                <a:solidFill>
                  <a:srgbClr val="0000FF"/>
                </a:solidFill>
                <a:ea typeface="MS PGothic" pitchFamily="34" charset="-128"/>
              </a:rPr>
              <a:t>prompt J/</a:t>
            </a:r>
            <a:r>
              <a:rPr lang="en-US">
                <a:solidFill>
                  <a:srgbClr val="0000FF"/>
                </a:solidFill>
                <a:latin typeface="Symbol" pitchFamily="18" charset="2"/>
                <a:ea typeface="MS PGothic" pitchFamily="34" charset="-128"/>
                <a:sym typeface="Symbol" pitchFamily="18" charset="2"/>
              </a:rPr>
              <a:t></a:t>
            </a:r>
            <a:r>
              <a:rPr lang="en-US">
                <a:solidFill>
                  <a:srgbClr val="0000FF"/>
                </a:solidFill>
                <a:ea typeface="MS PGothic" pitchFamily="34" charset="-128"/>
              </a:rPr>
              <a:t> mesons</a:t>
            </a:r>
            <a:r>
              <a:rPr lang="en-US">
                <a:solidFill>
                  <a:srgbClr val="000000"/>
                </a:solidFill>
                <a:ea typeface="MS PGothic" pitchFamily="34" charset="-128"/>
              </a:rPr>
              <a:t> are directly produced, </a:t>
            </a:r>
            <a:br>
              <a:rPr lang="en-US">
                <a:solidFill>
                  <a:srgbClr val="000000"/>
                </a:solidFill>
                <a:ea typeface="MS PGothic" pitchFamily="34" charset="-128"/>
              </a:rPr>
            </a:br>
            <a:r>
              <a:rPr lang="en-US">
                <a:solidFill>
                  <a:srgbClr val="0000FF"/>
                </a:solidFill>
                <a:ea typeface="MS PGothic" pitchFamily="34" charset="-128"/>
              </a:rPr>
              <a:t>10%</a:t>
            </a:r>
            <a:r>
              <a:rPr lang="en-US">
                <a:solidFill>
                  <a:srgbClr val="000000"/>
                </a:solidFill>
                <a:ea typeface="MS PGothic" pitchFamily="34" charset="-128"/>
              </a:rPr>
              <a:t> result from </a:t>
            </a:r>
            <a:r>
              <a:rPr lang="en-US">
                <a:solidFill>
                  <a:srgbClr val="00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  <a:ea typeface="MS PGothic" pitchFamily="34" charset="-128"/>
              </a:rPr>
              <a:t>’ decays and </a:t>
            </a:r>
            <a:r>
              <a:rPr lang="en-US">
                <a:solidFill>
                  <a:srgbClr val="0000FF"/>
                </a:solidFill>
                <a:ea typeface="MS PGothic" pitchFamily="34" charset="-128"/>
              </a:rPr>
              <a:t>30%</a:t>
            </a:r>
            <a:r>
              <a:rPr lang="en-US">
                <a:solidFill>
                  <a:srgbClr val="000000"/>
                </a:solidFill>
                <a:ea typeface="MS PGothic" pitchFamily="34" charset="-128"/>
              </a:rPr>
              <a:t> from </a:t>
            </a:r>
            <a:r>
              <a:rPr lang="en-US">
                <a:solidFill>
                  <a:srgbClr val="00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rPr>
              <a:t></a:t>
            </a:r>
            <a:r>
              <a:rPr lang="en-US" baseline="-25000">
                <a:solidFill>
                  <a:srgbClr val="000000"/>
                </a:solidFill>
                <a:ea typeface="MS PGothic" pitchFamily="34" charset="-128"/>
              </a:rPr>
              <a:t>c</a:t>
            </a:r>
            <a:r>
              <a:rPr lang="en-US">
                <a:solidFill>
                  <a:srgbClr val="000000"/>
                </a:solidFill>
                <a:ea typeface="MS PGothic" pitchFamily="34" charset="-128"/>
              </a:rPr>
              <a:t> decays, without mentioning uncertainties, measurement conditions, kinematical windows, etc</a:t>
            </a: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Let’s have a more detailed look at these values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5E9C684D-7C2A-4CCF-A350-BD26AF8B01E0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Text Box 4"/>
          <p:cNvSpPr txBox="1">
            <a:spLocks noChangeArrowheads="1"/>
          </p:cNvSpPr>
          <p:nvPr/>
        </p:nvSpPr>
        <p:spPr bwMode="auto">
          <a:xfrm>
            <a:off x="242888" y="115888"/>
            <a:ext cx="86502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J/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 sz="2400">
                <a:solidFill>
                  <a:srgbClr val="0000FF"/>
                </a:solidFill>
              </a:rPr>
              <a:t> feed-down contributions: from 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 sz="2400">
                <a:solidFill>
                  <a:srgbClr val="0000FF"/>
                </a:solidFill>
              </a:rPr>
              <a:t>’ decays</a:t>
            </a:r>
          </a:p>
        </p:txBody>
      </p:sp>
      <p:sp>
        <p:nvSpPr>
          <p:cNvPr id="1388549" name="Text Box 5"/>
          <p:cNvSpPr txBox="1">
            <a:spLocks noChangeArrowheads="1"/>
          </p:cNvSpPr>
          <p:nvPr/>
        </p:nvSpPr>
        <p:spPr bwMode="auto">
          <a:xfrm>
            <a:off x="152400" y="842963"/>
            <a:ext cx="8991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The fraction of J/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DejaVu Sans"/>
                <a:cs typeface="DejaVu Sans"/>
                <a:sym typeface="Symbol" pitchFamily="18" charset="2"/>
              </a:rPr>
              <a:t>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 events resulting from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DejaVu Sans"/>
                <a:cs typeface="DejaVu Sans"/>
                <a:sym typeface="Symbol" pitchFamily="18" charset="2"/>
              </a:rPr>
              <a:t>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’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decays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+mn-ea"/>
                <a:cs typeface="+mn-cs"/>
              </a:rPr>
              <a:t>is obtained from the measurements of</a:t>
            </a:r>
            <a:endParaRPr lang="en-US" dirty="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The “pp”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value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R</a:t>
            </a:r>
            <a:r>
              <a:rPr lang="en-US" baseline="30000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0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(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DejaVu Sans"/>
                <a:cs typeface="DejaVu Sans"/>
                <a:sym typeface="Symbol" pitchFamily="18" charset="2"/>
              </a:rPr>
              <a:t>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’) is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obtained from the p-nucleus data assuming an exponential absorption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model:</a:t>
            </a:r>
            <a:endParaRPr lang="en-US" dirty="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We define the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difference of absorptions cross sections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as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DejaVu Sans"/>
                <a:cs typeface="DejaVu Sans"/>
                <a:sym typeface="Symbol" pitchFamily="18" charset="2"/>
              </a:rPr>
              <a:t></a:t>
            </a:r>
            <a:r>
              <a:rPr lang="en-US" baseline="-25000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abs</a:t>
            </a:r>
            <a:r>
              <a:rPr lang="pt-PT" dirty="0">
                <a:solidFill>
                  <a:srgbClr val="000000"/>
                </a:solidFill>
                <a:latin typeface="Calibri" pitchFamily="34" charset="0"/>
                <a:ea typeface="DejaVu Sans"/>
                <a:cs typeface="DejaVu Sans"/>
              </a:rPr>
              <a:t> =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DejaVu Sans"/>
                <a:cs typeface="DejaVu Sans"/>
                <a:sym typeface="Symbol" pitchFamily="18" charset="2"/>
              </a:rPr>
              <a:t></a:t>
            </a:r>
            <a:r>
              <a:rPr lang="en-US" baseline="-25000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abs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(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DejaVu Sans"/>
                <a:cs typeface="DejaVu Sans"/>
                <a:sym typeface="Symbol" pitchFamily="18" charset="2"/>
              </a:rPr>
              <a:t>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’)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DejaVu Sans"/>
                <a:cs typeface="DejaVu Sans"/>
                <a:sym typeface="Symbol" pitchFamily="18" charset="2"/>
              </a:rPr>
              <a:t>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DejaVu Sans"/>
                <a:cs typeface="DejaVu Sans"/>
                <a:sym typeface="Symbol" pitchFamily="18" charset="2"/>
              </a:rPr>
              <a:t></a:t>
            </a:r>
            <a:r>
              <a:rPr lang="en-US" baseline="-25000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abs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(</a:t>
            </a:r>
            <a:r>
              <a:rPr lang="en-US" dirty="0">
                <a:solidFill>
                  <a:srgbClr val="000000"/>
                </a:solidFill>
                <a:latin typeface="+mj-lt"/>
                <a:ea typeface="DejaVu Sans"/>
                <a:cs typeface="DejaVu Sans"/>
              </a:rPr>
              <a:t>J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/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DejaVu Sans"/>
                <a:cs typeface="DejaVu Sans"/>
                <a:sym typeface="Symbol" pitchFamily="18" charset="2"/>
              </a:rPr>
              <a:t>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) </a:t>
            </a:r>
            <a:endParaRPr lang="en-US" dirty="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where the J/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DejaVu Sans"/>
                <a:cs typeface="DejaVu Sans"/>
                <a:sym typeface="Symbol" pitchFamily="18" charset="2"/>
              </a:rPr>
              <a:t>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 term does not include the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DejaVu Sans"/>
                <a:cs typeface="DejaVu Sans"/>
                <a:sym typeface="Symbol" pitchFamily="18" charset="2"/>
              </a:rPr>
              <a:t>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’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contribution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We extract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  <a:t>R</a:t>
            </a:r>
            <a:r>
              <a:rPr lang="en-US" baseline="30000" dirty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  <a:t>0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  <a:t>(</a:t>
            </a:r>
            <a:r>
              <a:rPr lang="en-US" dirty="0">
                <a:solidFill>
                  <a:srgbClr val="0000FF"/>
                </a:solidFill>
                <a:latin typeface="Symbol" pitchFamily="18" charset="2"/>
                <a:ea typeface="DejaVu Sans"/>
                <a:cs typeface="DejaVu Sans"/>
                <a:sym typeface="Symbol" pitchFamily="18" charset="2"/>
              </a:rPr>
              <a:t>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  <a:t>’)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 and </a:t>
            </a:r>
            <a:r>
              <a:rPr lang="en-US" dirty="0">
                <a:solidFill>
                  <a:srgbClr val="0000FF"/>
                </a:solidFill>
                <a:latin typeface="Symbol" pitchFamily="18" charset="2"/>
                <a:ea typeface="DejaVu Sans"/>
                <a:cs typeface="DejaVu Sans"/>
                <a:sym typeface="Symbol" pitchFamily="18" charset="2"/>
              </a:rPr>
              <a:t></a:t>
            </a:r>
            <a:r>
              <a:rPr lang="en-US" baseline="-25000" dirty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  <a:t>abs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 from a global fit of two data sets:</a:t>
            </a:r>
            <a:endParaRPr lang="pt-PT" dirty="0">
              <a:solidFill>
                <a:srgbClr val="000000"/>
              </a:solidFill>
              <a:latin typeface="Calibri" pitchFamily="34" charset="0"/>
              <a:ea typeface="DejaVu Sans"/>
              <a:cs typeface="DejaVu Sans"/>
            </a:endParaRPr>
          </a:p>
          <a:p>
            <a:pPr lvl="1">
              <a:buFontTx/>
              <a:buChar char="•"/>
              <a:defRPr/>
            </a:pPr>
            <a:r>
              <a:rPr lang="pt-PT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 NA50: production cross sections in 6 target nuclei, at </a:t>
            </a:r>
            <a:r>
              <a:rPr lang="pt-PT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400 and 450 </a:t>
            </a:r>
            <a:r>
              <a:rPr lang="pt-PT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GeV</a:t>
            </a:r>
          </a:p>
          <a:p>
            <a:pPr lvl="1">
              <a:buFontTx/>
              <a:buChar char="•"/>
              <a:defRPr/>
            </a:pPr>
            <a:r>
              <a:rPr lang="pt-PT" dirty="0">
                <a:solidFill>
                  <a:srgbClr val="000000"/>
                </a:solidFill>
                <a:latin typeface="Calibri" pitchFamily="34" charset="0"/>
                <a:ea typeface="DejaVu Sans"/>
                <a:cs typeface="DejaVu Sans"/>
              </a:rPr>
              <a:t> </a:t>
            </a:r>
            <a:r>
              <a:rPr lang="pt-PT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E866: </a:t>
            </a:r>
            <a:r>
              <a:rPr lang="pt-PT" dirty="0">
                <a:solidFill>
                  <a:srgbClr val="000000"/>
                </a:solidFill>
                <a:latin typeface="+mj-lt"/>
                <a:ea typeface="DejaVu Sans"/>
                <a:cs typeface="DejaVu Sans"/>
              </a:rPr>
              <a:t>comparing </a:t>
            </a:r>
            <a:r>
              <a:rPr lang="pt-PT" dirty="0">
                <a:solidFill>
                  <a:srgbClr val="000000"/>
                </a:solidFill>
                <a:latin typeface="+mj-lt"/>
                <a:ea typeface="DejaVu Sans"/>
                <a:cs typeface="DejaVu Sans"/>
              </a:rPr>
              <a:t>p-W to p-Be, </a:t>
            </a:r>
            <a:r>
              <a:rPr lang="pt-PT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at 800 </a:t>
            </a:r>
            <a:r>
              <a:rPr lang="pt-PT" dirty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t>GeV</a:t>
            </a:r>
            <a:endParaRPr lang="en-US" dirty="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8376" name="Rectangle 17"/>
          <p:cNvSpPr>
            <a:spLocks noChangeArrowheads="1"/>
          </p:cNvSpPr>
          <p:nvPr/>
        </p:nvSpPr>
        <p:spPr bwMode="auto">
          <a:xfrm>
            <a:off x="228600" y="61722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>
                <a:solidFill>
                  <a:srgbClr val="0000FF"/>
                </a:solidFill>
              </a:rPr>
              <a:t>[ P. Faccioli et al., JHEP 10 (08) 4 ]</a:t>
            </a:r>
          </a:p>
        </p:txBody>
      </p:sp>
      <p:grpSp>
        <p:nvGrpSpPr>
          <p:cNvPr id="14" name="Group 22"/>
          <p:cNvGrpSpPr/>
          <p:nvPr/>
        </p:nvGrpSpPr>
        <p:grpSpPr>
          <a:xfrm>
            <a:off x="5877279" y="642918"/>
            <a:ext cx="3052439" cy="806456"/>
            <a:chOff x="1061707" y="1301814"/>
            <a:chExt cx="2941692" cy="806456"/>
          </a:xfrm>
          <a:noFill/>
        </p:grpSpPr>
        <p:sp>
          <p:nvSpPr>
            <p:cNvPr id="15" name="Rectangle 14"/>
            <p:cNvSpPr/>
            <p:nvPr/>
          </p:nvSpPr>
          <p:spPr>
            <a:xfrm>
              <a:off x="1061707" y="1462477"/>
              <a:ext cx="2941692" cy="43088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dirty="0">
                  <a:solidFill>
                    <a:srgbClr val="0000E6"/>
                  </a:solidFill>
                  <a:latin typeface="Arial" pitchFamily="34" charset="0"/>
                  <a:ea typeface="+mn-ea"/>
                  <a:cs typeface="Arial" pitchFamily="34" charset="0"/>
                  <a:sym typeface="Symbol"/>
                </a:rPr>
                <a:t>R(</a:t>
              </a:r>
              <a:r>
                <a:rPr lang="el-GR" sz="2200" i="1" dirty="0">
                  <a:solidFill>
                    <a:srgbClr val="0000E6"/>
                  </a:solidFill>
                  <a:latin typeface="Arial" pitchFamily="34" charset="0"/>
                  <a:ea typeface="+mn-ea"/>
                  <a:cs typeface="Arial" pitchFamily="34" charset="0"/>
                  <a:sym typeface="Symbol"/>
                </a:rPr>
                <a:t>ψ’</a:t>
              </a:r>
              <a:r>
                <a:rPr lang="pt-PT" sz="2200" dirty="0">
                  <a:solidFill>
                    <a:srgbClr val="0000E6"/>
                  </a:solidFill>
                  <a:latin typeface="Arial" pitchFamily="34" charset="0"/>
                  <a:ea typeface="+mn-ea"/>
                  <a:cs typeface="Arial" pitchFamily="34" charset="0"/>
                  <a:sym typeface="Symbol"/>
                </a:rPr>
                <a:t>)</a:t>
              </a:r>
              <a:r>
                <a:rPr lang="pt-PT" sz="2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  <a:sym typeface="Symbol"/>
                </a:rPr>
                <a:t> =                         </a:t>
              </a:r>
              <a:endParaRPr lang="pt-PT" sz="2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75708" y="1301814"/>
              <a:ext cx="1587049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20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  <a:sym typeface="Symbol"/>
                </a:rPr>
                <a:t>J/</a:t>
              </a:r>
              <a:r>
                <a:rPr lang="el-GR" sz="2000" i="1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  <a:sym typeface="Symbol"/>
                </a:rPr>
                <a:t>ψ</a:t>
              </a:r>
              <a:r>
                <a:rPr lang="pt-PT" sz="20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  <a:sym typeface="Symbol"/>
                </a:rPr>
                <a:t>’s from </a:t>
              </a:r>
              <a:r>
                <a:rPr lang="el-GR" sz="2000" i="1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  <a:sym typeface="Symbol"/>
                </a:rPr>
                <a:t>ψ</a:t>
              </a:r>
              <a:r>
                <a:rPr lang="pt-PT" sz="20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  <a:sym typeface="Symbol"/>
                </a:rPr>
                <a:t>’</a:t>
              </a:r>
              <a:endParaRPr lang="pt-PT" sz="2000" baseline="-25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14673" y="1677383"/>
              <a:ext cx="1337896" cy="43088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2200" i="1" dirty="0">
                  <a:solidFill>
                    <a:srgbClr val="0000E6"/>
                  </a:solidFill>
                  <a:latin typeface="Arial" pitchFamily="34" charset="0"/>
                  <a:ea typeface="+mn-ea"/>
                  <a:cs typeface="Arial" pitchFamily="34" charset="0"/>
                  <a:sym typeface="Symbol"/>
                </a:rPr>
                <a:t>ALL</a:t>
              </a:r>
              <a:r>
                <a:rPr lang="pt-PT" sz="2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  <a:sym typeface="Symbol"/>
                </a:rPr>
                <a:t> J/</a:t>
              </a:r>
              <a:r>
                <a:rPr lang="el-GR" sz="2200" i="1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  <a:sym typeface="Symbol"/>
                </a:rPr>
                <a:t>ψ</a:t>
              </a:r>
              <a:r>
                <a:rPr lang="pt-PT" sz="2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  <a:sym typeface="Symbol"/>
                </a:rPr>
                <a:t>’s</a:t>
              </a:r>
              <a:endParaRPr lang="pt-PT" sz="2200" baseline="-25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099714" y="1708495"/>
              <a:ext cx="1468591" cy="4066"/>
            </a:xfrm>
            <a:prstGeom prst="line">
              <a:avLst/>
            </a:prstGeom>
            <a:grp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32" name="Slide Number Placeholder 3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957CF1C2-089B-4A19-BAFD-8B32E0E123F8}" type="slidenum">
              <a:rPr lang="en-US"/>
              <a:pPr>
                <a:defRPr/>
              </a:pPr>
              <a:t>13</a:t>
            </a:fld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4214810" y="1428736"/>
            <a:ext cx="3743718" cy="762480"/>
            <a:chOff x="1091734" y="1276290"/>
            <a:chExt cx="3607888" cy="762480"/>
          </a:xfrm>
          <a:noFill/>
        </p:grpSpPr>
        <p:sp>
          <p:nvSpPr>
            <p:cNvPr id="23" name="Rectangle 22"/>
            <p:cNvSpPr/>
            <p:nvPr/>
          </p:nvSpPr>
          <p:spPr>
            <a:xfrm>
              <a:off x="1091734" y="1455641"/>
              <a:ext cx="924125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solidFill>
                    <a:srgbClr val="0000E6"/>
                  </a:solidFill>
                  <a:latin typeface="Arial" pitchFamily="34" charset="0"/>
                  <a:ea typeface="DejaVu Sans"/>
                  <a:cs typeface="Arial" pitchFamily="34" charset="0"/>
                  <a:sym typeface="Symbol"/>
                </a:rPr>
                <a:t>(</a:t>
              </a:r>
              <a:r>
                <a:rPr lang="el-GR" sz="2000" i="1" kern="0" dirty="0">
                  <a:solidFill>
                    <a:srgbClr val="0000E6"/>
                  </a:solidFill>
                  <a:latin typeface="Arial" pitchFamily="34" charset="0"/>
                  <a:ea typeface="DejaVu Sans"/>
                  <a:cs typeface="Arial" pitchFamily="34" charset="0"/>
                  <a:sym typeface="Symbol"/>
                </a:rPr>
                <a:t>ψ’</a:t>
              </a:r>
              <a:r>
                <a:rPr lang="pt-PT" sz="2000" kern="0" dirty="0">
                  <a:solidFill>
                    <a:srgbClr val="0000E6"/>
                  </a:solidFill>
                  <a:latin typeface="Arial" pitchFamily="34" charset="0"/>
                  <a:ea typeface="DejaVu Sans"/>
                  <a:cs typeface="Arial" pitchFamily="34" charset="0"/>
                  <a:sym typeface="Symbol"/>
                </a:rPr>
                <a:t>)</a:t>
              </a:r>
              <a:r>
                <a:rPr lang="pt-PT" sz="2000" kern="0" dirty="0">
                  <a:solidFill>
                    <a:sysClr val="windowText" lastClr="000000"/>
                  </a:solidFill>
                  <a:latin typeface="Arial" pitchFamily="34" charset="0"/>
                  <a:ea typeface="DejaVu Sans"/>
                  <a:cs typeface="Arial" pitchFamily="34" charset="0"/>
                  <a:sym typeface="Symbol"/>
                </a:rPr>
                <a:t> =</a:t>
              </a:r>
              <a:endParaRPr lang="pt-PT" sz="2000" kern="0" dirty="0">
                <a:solidFill>
                  <a:sysClr val="windowText" lastClr="000000"/>
                </a:solidFill>
                <a:latin typeface="Arial" pitchFamily="34" charset="0"/>
                <a:ea typeface="DejaVu Sans"/>
                <a:cs typeface="Arial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63989" y="1276290"/>
              <a:ext cx="1761429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2000" kern="0" dirty="0">
                  <a:solidFill>
                    <a:sysClr val="windowText" lastClr="000000"/>
                  </a:solidFill>
                  <a:latin typeface="Arial" pitchFamily="34" charset="0"/>
                  <a:ea typeface="DejaVu Sans"/>
                  <a:cs typeface="DejaVu Sans"/>
                  <a:sym typeface="Symbol"/>
                </a:rPr>
                <a:t>(</a:t>
              </a:r>
              <a:r>
                <a:rPr lang="el-GR" sz="2000" i="1" kern="0" dirty="0">
                  <a:solidFill>
                    <a:sysClr val="windowText" lastClr="000000"/>
                  </a:solidFill>
                  <a:latin typeface="Arial" pitchFamily="34" charset="0"/>
                  <a:ea typeface="DejaVu Sans"/>
                  <a:cs typeface="DejaVu Sans"/>
                  <a:sym typeface="Symbol"/>
                </a:rPr>
                <a:t>ψ</a:t>
              </a:r>
              <a:r>
                <a:rPr lang="pt-PT" sz="2000" kern="0" dirty="0">
                  <a:solidFill>
                    <a:sysClr val="windowText" lastClr="000000"/>
                  </a:solidFill>
                  <a:latin typeface="Arial" pitchFamily="34" charset="0"/>
                  <a:ea typeface="DejaVu Sans"/>
                  <a:cs typeface="DejaVu Sans"/>
                  <a:sym typeface="Symbol"/>
                </a:rPr>
                <a:t>’) B(</a:t>
              </a:r>
              <a:r>
                <a:rPr lang="el-GR" sz="2000" i="1" kern="0" dirty="0">
                  <a:solidFill>
                    <a:sysClr val="windowText" lastClr="000000"/>
                  </a:solidFill>
                  <a:latin typeface="Arial" pitchFamily="34" charset="0"/>
                  <a:ea typeface="DejaVu Sans"/>
                  <a:cs typeface="DejaVu Sans"/>
                  <a:sym typeface="Symbol"/>
                </a:rPr>
                <a:t>ψ</a:t>
              </a:r>
              <a:r>
                <a:rPr lang="pt-PT" sz="2000" kern="0" dirty="0">
                  <a:solidFill>
                    <a:sysClr val="windowText" lastClr="000000"/>
                  </a:solidFill>
                  <a:latin typeface="Arial" pitchFamily="34" charset="0"/>
                  <a:ea typeface="DejaVu Sans"/>
                  <a:cs typeface="DejaVu Sans"/>
                  <a:sym typeface="Symbol"/>
                </a:rPr>
                <a:t>’ℓℓ)</a:t>
              </a:r>
              <a:endParaRPr lang="pt-PT" sz="2000" kern="0" baseline="-25000" dirty="0">
                <a:solidFill>
                  <a:sysClr val="windowText" lastClr="000000"/>
                </a:solidFill>
                <a:latin typeface="Arial" pitchFamily="34" charset="0"/>
                <a:ea typeface="DejaVu Sans"/>
                <a:cs typeface="DejaVu San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97638" y="1638660"/>
              <a:ext cx="2416443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2000" kern="0" dirty="0">
                  <a:solidFill>
                    <a:sysClr val="windowText" lastClr="000000"/>
                  </a:solidFill>
                  <a:latin typeface="Arial" pitchFamily="34" charset="0"/>
                  <a:ea typeface="DejaVu Sans"/>
                  <a:cs typeface="DejaVu Sans"/>
                  <a:sym typeface="Symbol"/>
                </a:rPr>
                <a:t></a:t>
              </a:r>
              <a:r>
                <a:rPr lang="pt-PT" sz="2000" kern="0" baseline="-25000" dirty="0">
                  <a:solidFill>
                    <a:sysClr val="windowText" lastClr="000000"/>
                  </a:solidFill>
                  <a:latin typeface="Arial" pitchFamily="34" charset="0"/>
                  <a:ea typeface="DejaVu Sans"/>
                  <a:cs typeface="DejaVu Sans"/>
                  <a:sym typeface="Symbol"/>
                </a:rPr>
                <a:t>incl</a:t>
              </a:r>
              <a:r>
                <a:rPr lang="pt-PT" sz="2000" kern="0" dirty="0">
                  <a:solidFill>
                    <a:sysClr val="windowText" lastClr="000000"/>
                  </a:solidFill>
                  <a:latin typeface="Arial" pitchFamily="34" charset="0"/>
                  <a:ea typeface="DejaVu Sans"/>
                  <a:cs typeface="DejaVu Sans"/>
                  <a:sym typeface="Symbol"/>
                </a:rPr>
                <a:t>(J/</a:t>
              </a:r>
              <a:r>
                <a:rPr lang="el-GR" sz="2000" i="1" kern="0" dirty="0">
                  <a:solidFill>
                    <a:sysClr val="windowText" lastClr="000000"/>
                  </a:solidFill>
                  <a:latin typeface="Arial" pitchFamily="34" charset="0"/>
                  <a:ea typeface="DejaVu Sans"/>
                  <a:cs typeface="DejaVu Sans"/>
                  <a:sym typeface="Symbol"/>
                </a:rPr>
                <a:t>ψ</a:t>
              </a:r>
              <a:r>
                <a:rPr lang="pt-PT" sz="2000" kern="0" dirty="0">
                  <a:solidFill>
                    <a:sysClr val="windowText" lastClr="000000"/>
                  </a:solidFill>
                  <a:latin typeface="Arial" pitchFamily="34" charset="0"/>
                  <a:ea typeface="DejaVu Sans"/>
                  <a:cs typeface="DejaVu Sans"/>
                  <a:sym typeface="Symbol"/>
                </a:rPr>
                <a:t>) B(J/</a:t>
              </a:r>
              <a:r>
                <a:rPr lang="el-GR" sz="2000" i="1" kern="0" dirty="0">
                  <a:solidFill>
                    <a:sysClr val="windowText" lastClr="000000"/>
                  </a:solidFill>
                  <a:latin typeface="Arial" pitchFamily="34" charset="0"/>
                  <a:ea typeface="DejaVu Sans"/>
                  <a:cs typeface="DejaVu Sans"/>
                  <a:sym typeface="Symbol"/>
                </a:rPr>
                <a:t>ψ</a:t>
              </a:r>
              <a:r>
                <a:rPr lang="pt-PT" sz="2000" kern="0" dirty="0">
                  <a:solidFill>
                    <a:sysClr val="windowText" lastClr="000000"/>
                  </a:solidFill>
                  <a:latin typeface="Arial" pitchFamily="34" charset="0"/>
                  <a:ea typeface="DejaVu Sans"/>
                  <a:cs typeface="DejaVu Sans"/>
                  <a:sym typeface="Symbol"/>
                </a:rPr>
                <a:t>  ℓℓ)</a:t>
              </a:r>
              <a:endParaRPr lang="pt-PT" sz="2000" kern="0" baseline="-25000" dirty="0">
                <a:solidFill>
                  <a:sysClr val="windowText" lastClr="000000"/>
                </a:solidFill>
                <a:latin typeface="Arial" pitchFamily="34" charset="0"/>
                <a:ea typeface="DejaVu Sans"/>
                <a:cs typeface="DejaVu Sans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2063001" y="1698585"/>
              <a:ext cx="2636621" cy="7314"/>
            </a:xfrm>
            <a:prstGeom prst="line">
              <a:avLst/>
            </a:prstGeom>
            <a:grp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aphicFrame>
        <p:nvGraphicFramePr>
          <p:cNvPr id="58373" name="Object 5"/>
          <p:cNvGraphicFramePr>
            <a:graphicFrameLocks noChangeAspect="1"/>
          </p:cNvGraphicFramePr>
          <p:nvPr/>
        </p:nvGraphicFramePr>
        <p:xfrm>
          <a:off x="2622550" y="2786063"/>
          <a:ext cx="3536950" cy="857250"/>
        </p:xfrm>
        <a:graphic>
          <a:graphicData uri="http://schemas.openxmlformats.org/presentationml/2006/ole">
            <p:oleObj spid="_x0000_s58373" name="Equation" r:id="rId4" imgW="2095200" imgH="507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/>
          <p:cNvSpPr txBox="1">
            <a:spLocks noChangeArrowheads="1"/>
          </p:cNvSpPr>
          <p:nvPr/>
        </p:nvSpPr>
        <p:spPr bwMode="auto">
          <a:xfrm>
            <a:off x="242888" y="115888"/>
            <a:ext cx="86502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J/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 sz="2400">
                <a:solidFill>
                  <a:srgbClr val="0000FF"/>
                </a:solidFill>
              </a:rPr>
              <a:t> feed-down contributions: from 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 sz="2400">
                <a:solidFill>
                  <a:srgbClr val="0000FF"/>
                </a:solidFill>
              </a:rPr>
              <a:t>’ decays</a:t>
            </a:r>
          </a:p>
        </p:txBody>
      </p:sp>
      <p:grpSp>
        <p:nvGrpSpPr>
          <p:cNvPr id="60418" name="Group 19"/>
          <p:cNvGrpSpPr>
            <a:grpSpLocks/>
          </p:cNvGrpSpPr>
          <p:nvPr/>
        </p:nvGrpSpPr>
        <p:grpSpPr bwMode="auto">
          <a:xfrm>
            <a:off x="0" y="785813"/>
            <a:ext cx="4714875" cy="2700337"/>
            <a:chOff x="-24402" y="785794"/>
            <a:chExt cx="4739278" cy="2714644"/>
          </a:xfrm>
        </p:grpSpPr>
        <p:pic>
          <p:nvPicPr>
            <p:cNvPr id="60434" name="Picture 13" descr="Fig3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24402" y="785794"/>
              <a:ext cx="4739278" cy="2714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35" name="Rectangle 8"/>
            <p:cNvSpPr>
              <a:spLocks noChangeArrowheads="1"/>
            </p:cNvSpPr>
            <p:nvPr/>
          </p:nvSpPr>
          <p:spPr bwMode="auto">
            <a:xfrm>
              <a:off x="2697160" y="857232"/>
              <a:ext cx="15176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PT" sz="1600">
                  <a:solidFill>
                    <a:srgbClr val="00B050"/>
                  </a:solidFill>
                </a:rPr>
                <a:t/>
              </a:r>
              <a:br>
                <a:rPr lang="pt-PT" sz="1600">
                  <a:solidFill>
                    <a:srgbClr val="00B050"/>
                  </a:solidFill>
                </a:rPr>
              </a:br>
              <a:r>
                <a:rPr lang="pt-PT" sz="1600">
                  <a:solidFill>
                    <a:srgbClr val="00B050"/>
                  </a:solidFill>
                </a:rPr>
                <a:t>(only x</a:t>
              </a:r>
              <a:r>
                <a:rPr lang="pt-PT" sz="1600" baseline="-25000">
                  <a:solidFill>
                    <a:srgbClr val="00B050"/>
                  </a:solidFill>
                </a:rPr>
                <a:t>F</a:t>
              </a:r>
              <a:r>
                <a:rPr lang="pt-PT" sz="1600">
                  <a:solidFill>
                    <a:srgbClr val="00B050"/>
                  </a:solidFill>
                </a:rPr>
                <a:t> &lt; 0.2)</a:t>
              </a:r>
            </a:p>
          </p:txBody>
        </p:sp>
      </p:grpSp>
      <p:grpSp>
        <p:nvGrpSpPr>
          <p:cNvPr id="60419" name="Group 18"/>
          <p:cNvGrpSpPr>
            <a:grpSpLocks/>
          </p:cNvGrpSpPr>
          <p:nvPr/>
        </p:nvGrpSpPr>
        <p:grpSpPr bwMode="auto">
          <a:xfrm>
            <a:off x="4643438" y="785813"/>
            <a:ext cx="4429125" cy="2663825"/>
            <a:chOff x="4643438" y="785794"/>
            <a:chExt cx="4429156" cy="2664414"/>
          </a:xfrm>
        </p:grpSpPr>
        <p:pic>
          <p:nvPicPr>
            <p:cNvPr id="60431" name="Picture 14" descr="Fig1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43438" y="785794"/>
              <a:ext cx="4429156" cy="2664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32" name="Rectangle 9"/>
            <p:cNvSpPr>
              <a:spLocks noChangeArrowheads="1"/>
            </p:cNvSpPr>
            <p:nvPr/>
          </p:nvSpPr>
          <p:spPr bwMode="auto">
            <a:xfrm>
              <a:off x="7891026" y="1233058"/>
              <a:ext cx="9973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PT" sz="1600">
                  <a:solidFill>
                    <a:srgbClr val="0000E6"/>
                  </a:solidFill>
                </a:rPr>
                <a:t>|x</a:t>
              </a:r>
              <a:r>
                <a:rPr lang="pt-PT" sz="1600" baseline="-25000">
                  <a:solidFill>
                    <a:srgbClr val="0000E6"/>
                  </a:solidFill>
                </a:rPr>
                <a:t>F</a:t>
              </a:r>
              <a:r>
                <a:rPr lang="pt-PT" sz="1600">
                  <a:solidFill>
                    <a:srgbClr val="0000E6"/>
                  </a:solidFill>
                </a:rPr>
                <a:t>| &lt; 0.1</a:t>
              </a:r>
            </a:p>
          </p:txBody>
        </p:sp>
        <p:sp>
          <p:nvSpPr>
            <p:cNvPr id="60433" name="Rectangle 13"/>
            <p:cNvSpPr>
              <a:spLocks noChangeArrowheads="1"/>
            </p:cNvSpPr>
            <p:nvPr/>
          </p:nvSpPr>
          <p:spPr bwMode="auto">
            <a:xfrm>
              <a:off x="8456643" y="2624134"/>
              <a:ext cx="40163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FF"/>
                  </a:solidFill>
                </a:rPr>
                <a:t>Pb</a:t>
              </a: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74462D2D-D825-48A6-A50E-364E7DB6686A}" type="slidenum">
              <a:rPr lang="en-US"/>
              <a:pPr>
                <a:defRPr/>
              </a:pPr>
              <a:t>14</a:t>
            </a:fld>
            <a:endParaRPr lang="en-US"/>
          </a:p>
        </p:txBody>
      </p:sp>
      <p:grpSp>
        <p:nvGrpSpPr>
          <p:cNvPr id="60421" name="Group 17"/>
          <p:cNvGrpSpPr>
            <a:grpSpLocks/>
          </p:cNvGrpSpPr>
          <p:nvPr/>
        </p:nvGrpSpPr>
        <p:grpSpPr bwMode="auto">
          <a:xfrm>
            <a:off x="4643438" y="3417888"/>
            <a:ext cx="4429125" cy="2654300"/>
            <a:chOff x="4643438" y="3418210"/>
            <a:chExt cx="4429156" cy="2653996"/>
          </a:xfrm>
        </p:grpSpPr>
        <p:grpSp>
          <p:nvGrpSpPr>
            <p:cNvPr id="60427" name="Group 16"/>
            <p:cNvGrpSpPr>
              <a:grpSpLocks/>
            </p:cNvGrpSpPr>
            <p:nvPr/>
          </p:nvGrpSpPr>
          <p:grpSpPr bwMode="auto">
            <a:xfrm>
              <a:off x="4643438" y="3418210"/>
              <a:ext cx="4429156" cy="2653996"/>
              <a:chOff x="4643438" y="3418210"/>
              <a:chExt cx="4429156" cy="2653996"/>
            </a:xfrm>
          </p:grpSpPr>
          <p:pic>
            <p:nvPicPr>
              <p:cNvPr id="60429" name="Picture 15" descr="Fig2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643438" y="3418210"/>
                <a:ext cx="4429156" cy="2653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430" name="Text Box 12"/>
              <p:cNvSpPr txBox="1">
                <a:spLocks noChangeArrowheads="1"/>
              </p:cNvSpPr>
              <p:nvPr/>
            </p:nvSpPr>
            <p:spPr bwMode="auto">
              <a:xfrm>
                <a:off x="5357818" y="5143512"/>
                <a:ext cx="320100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rgbClr val="0000FF"/>
                    </a:solidFill>
                  </a:rPr>
                  <a:t>p  d       Be       Al        Cu     Ag        W</a:t>
                </a:r>
              </a:p>
            </p:txBody>
          </p:sp>
        </p:grpSp>
        <p:sp>
          <p:nvSpPr>
            <p:cNvPr id="60428" name="Rectangle 10"/>
            <p:cNvSpPr>
              <a:spLocks noChangeArrowheads="1"/>
            </p:cNvSpPr>
            <p:nvPr/>
          </p:nvSpPr>
          <p:spPr bwMode="auto">
            <a:xfrm>
              <a:off x="7892613" y="3804826"/>
              <a:ext cx="9973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PT" sz="1600">
                  <a:solidFill>
                    <a:srgbClr val="FF0000"/>
                  </a:solidFill>
                </a:rPr>
                <a:t>|x</a:t>
              </a:r>
              <a:r>
                <a:rPr lang="pt-PT" sz="1600" baseline="-25000">
                  <a:solidFill>
                    <a:srgbClr val="FF0000"/>
                  </a:solidFill>
                </a:rPr>
                <a:t>F</a:t>
              </a:r>
              <a:r>
                <a:rPr lang="pt-PT" sz="1600">
                  <a:solidFill>
                    <a:srgbClr val="FF0000"/>
                  </a:solidFill>
                </a:rPr>
                <a:t>| &lt; 0.1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9688" y="3586163"/>
            <a:ext cx="438943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3050" indent="-273050">
              <a:buFont typeface="Wingdings" pitchFamily="2" charset="2"/>
              <a:buChar char="§"/>
              <a:defRPr/>
            </a:pPr>
            <a:r>
              <a:rPr lang="pt-PT" dirty="0">
                <a:solidFill>
                  <a:prstClr val="black"/>
                </a:solidFill>
                <a:latin typeface="+mn-lt"/>
                <a:ea typeface="+mn-ea"/>
                <a:cs typeface="+mn-cs"/>
                <a:sym typeface="Symbol"/>
              </a:rPr>
              <a:t>The simple model used </a:t>
            </a:r>
            <a:r>
              <a:rPr lang="pt-PT" dirty="0">
                <a:solidFill>
                  <a:prstClr val="black"/>
                </a:solidFill>
                <a:latin typeface="+mn-lt"/>
                <a:ea typeface="+mn-ea"/>
                <a:cs typeface="+mn-cs"/>
                <a:sym typeface="Symbol"/>
              </a:rPr>
              <a:t>does not </a:t>
            </a:r>
            <a:r>
              <a:rPr lang="pt-PT" dirty="0">
                <a:solidFill>
                  <a:prstClr val="black"/>
                </a:solidFill>
                <a:latin typeface="+mn-lt"/>
                <a:ea typeface="+mn-ea"/>
                <a:cs typeface="+mn-cs"/>
                <a:sym typeface="Symbol"/>
              </a:rPr>
              <a:t>account for the H and D data points</a:t>
            </a:r>
          </a:p>
          <a:p>
            <a:pPr marL="273050" indent="-273050">
              <a:buFont typeface="Wingdings" pitchFamily="2" charset="2"/>
              <a:buChar char="§"/>
              <a:defRPr/>
            </a:pPr>
            <a:r>
              <a:rPr lang="pt-PT" dirty="0">
                <a:solidFill>
                  <a:prstClr val="black"/>
                </a:solidFill>
                <a:latin typeface="+mn-lt"/>
                <a:ea typeface="+mn-ea"/>
                <a:cs typeface="+mn-cs"/>
                <a:sym typeface="Symbol"/>
              </a:rPr>
              <a:t>Are H and D </a:t>
            </a:r>
            <a:r>
              <a:rPr lang="pt-PT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sym typeface="Symbol"/>
              </a:rPr>
              <a:t>nuclei</a:t>
            </a:r>
            <a:r>
              <a:rPr lang="pt-PT" dirty="0">
                <a:solidFill>
                  <a:prstClr val="black"/>
                </a:solidFill>
                <a:latin typeface="+mn-lt"/>
                <a:ea typeface="+mn-ea"/>
                <a:cs typeface="+mn-cs"/>
                <a:sym typeface="Symbol"/>
              </a:rPr>
              <a:t> not large enough to be traversed by fully formed states</a:t>
            </a:r>
            <a:r>
              <a:rPr lang="pt-PT" dirty="0">
                <a:solidFill>
                  <a:prstClr val="black"/>
                </a:solidFill>
                <a:latin typeface="+mn-lt"/>
                <a:ea typeface="+mn-ea"/>
                <a:cs typeface="+mn-cs"/>
                <a:sym typeface="Symbol"/>
              </a:rPr>
              <a:t>?</a:t>
            </a:r>
            <a:endParaRPr lang="pt-PT" dirty="0">
              <a:solidFill>
                <a:prstClr val="black"/>
              </a:solidFill>
              <a:latin typeface="+mn-lt"/>
              <a:ea typeface="+mn-ea"/>
              <a:cs typeface="+mn-cs"/>
              <a:sym typeface="Symbo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5750" y="5500688"/>
            <a:ext cx="45720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PT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sym typeface="Symbol"/>
              </a:rPr>
              <a:t>Without H and D </a:t>
            </a:r>
            <a:r>
              <a:rPr lang="pt-PT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sym typeface="Symbol"/>
              </a:rPr>
              <a:t>data: P(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ea typeface="+mn-ea"/>
                <a:cs typeface="Arial" pitchFamily="34" charset="0"/>
                <a:sym typeface="Symbol"/>
              </a:rPr>
              <a:t>c</a:t>
            </a:r>
            <a:r>
              <a:rPr lang="pt-PT" baseline="30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sym typeface="Symbol"/>
              </a:rPr>
              <a:t>2</a:t>
            </a:r>
            <a:r>
              <a:rPr lang="pt-PT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sym typeface="Symbol"/>
              </a:rPr>
              <a:t>) = 27%</a:t>
            </a:r>
            <a:endParaRPr lang="pt-PT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3688" y="5053013"/>
            <a:ext cx="3049587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PT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sym typeface="Symbol"/>
              </a:rPr>
              <a:t>All data: </a:t>
            </a:r>
            <a:r>
              <a:rPr lang="pt-PT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sym typeface="Symbol"/>
              </a:rPr>
              <a:t>P(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ea typeface="DejaVu Sans"/>
                <a:cs typeface="Arial" pitchFamily="34" charset="0"/>
                <a:sym typeface="Symbol"/>
              </a:rPr>
              <a:t>c</a:t>
            </a:r>
            <a:r>
              <a:rPr lang="pt-PT" baseline="300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sym typeface="Symbol"/>
              </a:rPr>
              <a:t>2</a:t>
            </a:r>
            <a:r>
              <a:rPr lang="pt-PT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sym typeface="Symbol"/>
              </a:rPr>
              <a:t>) = 1%</a:t>
            </a:r>
            <a:endParaRPr lang="pt-PT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0425" name="Straight Connector 28"/>
          <p:cNvCxnSpPr>
            <a:cxnSpLocks noChangeShapeType="1"/>
          </p:cNvCxnSpPr>
          <p:nvPr/>
        </p:nvCxnSpPr>
        <p:spPr bwMode="auto">
          <a:xfrm flipV="1">
            <a:off x="352425" y="5451475"/>
            <a:ext cx="2339975" cy="11113"/>
          </a:xfrm>
          <a:prstGeom prst="line">
            <a:avLst/>
          </a:prstGeom>
          <a:noFill/>
          <a:ln w="28575" algn="ctr">
            <a:solidFill>
              <a:srgbClr val="7F7F7F"/>
            </a:solidFill>
            <a:prstDash val="sysDot"/>
            <a:round/>
            <a:headEnd/>
            <a:tailEnd/>
          </a:ln>
        </p:spPr>
      </p:cxnSp>
      <p:cxnSp>
        <p:nvCxnSpPr>
          <p:cNvPr id="60426" name="Straight Connector 29"/>
          <p:cNvCxnSpPr>
            <a:cxnSpLocks noChangeShapeType="1"/>
          </p:cNvCxnSpPr>
          <p:nvPr/>
        </p:nvCxnSpPr>
        <p:spPr bwMode="auto">
          <a:xfrm>
            <a:off x="390525" y="5908675"/>
            <a:ext cx="3997325" cy="9525"/>
          </a:xfrm>
          <a:prstGeom prst="line">
            <a:avLst/>
          </a:prstGeom>
          <a:noFill/>
          <a:ln w="28575" algn="ctr">
            <a:solidFill>
              <a:srgbClr val="7F7F7F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21"/>
          <p:cNvGrpSpPr>
            <a:grpSpLocks/>
          </p:cNvGrpSpPr>
          <p:nvPr/>
        </p:nvGrpSpPr>
        <p:grpSpPr bwMode="auto">
          <a:xfrm>
            <a:off x="214313" y="127000"/>
            <a:ext cx="3929062" cy="3465513"/>
            <a:chOff x="214282" y="127686"/>
            <a:chExt cx="3929090" cy="3465574"/>
          </a:xfrm>
        </p:grpSpPr>
        <p:pic>
          <p:nvPicPr>
            <p:cNvPr id="62480" name="Picture 18" descr="Fig5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282" y="127686"/>
              <a:ext cx="3725491" cy="3465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Rectangle 36"/>
            <p:cNvSpPr/>
            <p:nvPr/>
          </p:nvSpPr>
          <p:spPr>
            <a:xfrm>
              <a:off x="1933556" y="2715357"/>
              <a:ext cx="2209816" cy="3381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PT" sz="1600" dirty="0">
                  <a:solidFill>
                    <a:prstClr val="white">
                      <a:lumMod val="50000"/>
                    </a:prstClr>
                  </a:solidFill>
                  <a:latin typeface="+mj-lt"/>
                  <a:ea typeface="+mn-ea"/>
                  <a:cs typeface="+mn-cs"/>
                </a:rPr>
                <a:t>68 and 99% c.l.’s</a:t>
              </a:r>
            </a:p>
          </p:txBody>
        </p:sp>
      </p:grpSp>
      <p:pic>
        <p:nvPicPr>
          <p:cNvPr id="62466" name="Picture 20" descr="Fig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750" y="3286125"/>
            <a:ext cx="38417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4473575" y="5286375"/>
            <a:ext cx="44958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>
                <a:solidFill>
                  <a:srgbClr val="000000"/>
                </a:solidFill>
              </a:rPr>
              <a:t>Even if the three values are compatible…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it seems that 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</a:t>
            </a:r>
            <a:r>
              <a:rPr lang="en-US" baseline="-25000">
                <a:solidFill>
                  <a:srgbClr val="000000"/>
                </a:solidFill>
              </a:rPr>
              <a:t>abs</a:t>
            </a:r>
            <a:r>
              <a:rPr lang="en-US">
                <a:solidFill>
                  <a:srgbClr val="000000"/>
                </a:solidFill>
              </a:rPr>
              <a:t> decreases with energy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92588" y="1746250"/>
            <a:ext cx="17621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dirty="0">
                <a:solidFill>
                  <a:srgbClr val="00B050"/>
                </a:solidFill>
                <a:latin typeface="+mj-lt"/>
                <a:ea typeface="+mn-ea"/>
                <a:cs typeface="+mn-cs"/>
              </a:rPr>
              <a:t>E866  800 GeV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2588" y="1108075"/>
            <a:ext cx="17494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dirty="0">
                <a:solidFill>
                  <a:srgbClr val="0000E6"/>
                </a:solidFill>
                <a:latin typeface="+mj-lt"/>
                <a:ea typeface="+mn-ea"/>
                <a:cs typeface="+mn-cs"/>
              </a:rPr>
              <a:t>NA50 400 GeV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92588" y="1420813"/>
            <a:ext cx="17494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NA50 450 GeV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72175" y="1123950"/>
            <a:ext cx="3073400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PT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black</a:t>
            </a:r>
            <a:r>
              <a:rPr lang="pt-PT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: </a:t>
            </a:r>
            <a:r>
              <a:rPr lang="pt-PT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all combined</a:t>
            </a:r>
          </a:p>
          <a:p>
            <a:pPr>
              <a:defRPr/>
            </a:pPr>
            <a:r>
              <a:rPr lang="pt-PT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(</a:t>
            </a:r>
            <a:r>
              <a:rPr lang="pt-PT" dirty="0">
                <a:solidFill>
                  <a:prstClr val="black"/>
                </a:solidFill>
                <a:latin typeface="+mj-lt"/>
                <a:ea typeface="+mn-ea"/>
                <a:cs typeface="+mn-cs"/>
                <a:sym typeface="Symbol"/>
              </a:rPr>
              <a:t> </a:t>
            </a:r>
            <a:r>
              <a:rPr lang="pt-PT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global fits shown in </a:t>
            </a:r>
            <a:br>
              <a:rPr lang="pt-PT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</a:br>
            <a:r>
              <a:rPr lang="pt-PT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      the previous slide)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2214563" y="4598988"/>
            <a:ext cx="2157412" cy="83026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>
            <a:off x="2508250" y="5402263"/>
            <a:ext cx="1849438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3143250" y="5857875"/>
            <a:ext cx="1214438" cy="71438"/>
          </a:xfrm>
          <a:prstGeom prst="straightConnector1">
            <a:avLst/>
          </a:prstGeom>
          <a:ln w="28575">
            <a:solidFill>
              <a:srgbClr val="0000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5" name="Rectangle 37"/>
          <p:cNvSpPr>
            <a:spLocks noChangeArrowheads="1"/>
          </p:cNvSpPr>
          <p:nvPr/>
        </p:nvSpPr>
        <p:spPr bwMode="auto">
          <a:xfrm>
            <a:off x="2870200" y="4065588"/>
            <a:ext cx="987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b="1">
                <a:solidFill>
                  <a:srgbClr val="00B050"/>
                </a:solidFill>
              </a:rPr>
              <a:t>800 GeV</a:t>
            </a:r>
          </a:p>
        </p:txBody>
      </p:sp>
      <p:sp>
        <p:nvSpPr>
          <p:cNvPr id="62476" name="Rectangle 38"/>
          <p:cNvSpPr>
            <a:spLocks noChangeArrowheads="1"/>
          </p:cNvSpPr>
          <p:nvPr/>
        </p:nvSpPr>
        <p:spPr bwMode="auto">
          <a:xfrm>
            <a:off x="2870200" y="3429000"/>
            <a:ext cx="987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b="1">
                <a:solidFill>
                  <a:srgbClr val="0000E6"/>
                </a:solidFill>
              </a:rPr>
              <a:t>400 GeV</a:t>
            </a:r>
          </a:p>
        </p:txBody>
      </p:sp>
      <p:sp>
        <p:nvSpPr>
          <p:cNvPr id="62477" name="Rectangle 39"/>
          <p:cNvSpPr>
            <a:spLocks noChangeArrowheads="1"/>
          </p:cNvSpPr>
          <p:nvPr/>
        </p:nvSpPr>
        <p:spPr bwMode="auto">
          <a:xfrm>
            <a:off x="2870200" y="3741738"/>
            <a:ext cx="987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b="1">
                <a:solidFill>
                  <a:srgbClr val="FF0000"/>
                </a:solidFill>
              </a:rPr>
              <a:t>450 GeV</a:t>
            </a: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35F30E52-0297-4EB0-A306-C9F27D796955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62479" name="Text Box 8"/>
          <p:cNvSpPr txBox="1">
            <a:spLocks noChangeArrowheads="1"/>
          </p:cNvSpPr>
          <p:nvPr/>
        </p:nvSpPr>
        <p:spPr bwMode="auto">
          <a:xfrm>
            <a:off x="4467225" y="2786063"/>
            <a:ext cx="3962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>
                <a:solidFill>
                  <a:srgbClr val="000000"/>
                </a:solidFill>
              </a:rPr>
              <a:t>     </a:t>
            </a:r>
            <a:r>
              <a:rPr lang="en-US">
                <a:solidFill>
                  <a:srgbClr val="0000FF"/>
                </a:solidFill>
              </a:rPr>
              <a:t>R</a:t>
            </a:r>
            <a:r>
              <a:rPr lang="en-US" baseline="30000">
                <a:solidFill>
                  <a:srgbClr val="0000FF"/>
                </a:solidFill>
              </a:rPr>
              <a:t>0</a:t>
            </a:r>
            <a:r>
              <a:rPr lang="en-US">
                <a:solidFill>
                  <a:srgbClr val="0000FF"/>
                </a:solidFill>
              </a:rPr>
              <a:t>(</a:t>
            </a:r>
            <a:r>
              <a:rPr lang="en-US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>
                <a:solidFill>
                  <a:srgbClr val="0000FF"/>
                </a:solidFill>
              </a:rPr>
              <a:t>’) = 8.1 ± 0.3 % 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  </a:t>
            </a:r>
            <a:r>
              <a:rPr lang="en-US" baseline="-25000">
                <a:solidFill>
                  <a:srgbClr val="0000FF"/>
                </a:solidFill>
              </a:rPr>
              <a:t>abs</a:t>
            </a:r>
            <a:r>
              <a:rPr lang="en-US">
                <a:solidFill>
                  <a:srgbClr val="0000FF"/>
                </a:solidFill>
              </a:rPr>
              <a:t> =  2.2 ± 0.3 mb</a:t>
            </a:r>
          </a:p>
          <a:p>
            <a:pPr>
              <a:lnSpc>
                <a:spcPct val="110000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>
                <a:solidFill>
                  <a:srgbClr val="000000"/>
                </a:solidFill>
              </a:rPr>
              <a:t>The error of R</a:t>
            </a:r>
            <a:r>
              <a:rPr lang="en-US" baseline="30000">
                <a:solidFill>
                  <a:srgbClr val="000000"/>
                </a:solidFill>
              </a:rPr>
              <a:t>0</a:t>
            </a:r>
            <a:r>
              <a:rPr lang="en-US">
                <a:solidFill>
                  <a:srgbClr val="000000"/>
                </a:solidFill>
              </a:rPr>
              <a:t>(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</a:rPr>
              <a:t>’) is dominated by uncertainties of branching fractions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9" descr="Fig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692150"/>
            <a:ext cx="74295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42888" y="115888"/>
            <a:ext cx="86502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J/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 sz="2400">
                <a:solidFill>
                  <a:srgbClr val="0000FF"/>
                </a:solidFill>
              </a:rPr>
              <a:t> feed-down contributions: from 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</a:t>
            </a:r>
            <a:r>
              <a:rPr lang="en-US" sz="2400" baseline="-25000">
                <a:solidFill>
                  <a:srgbClr val="0000FF"/>
                </a:solidFill>
              </a:rPr>
              <a:t>c</a:t>
            </a:r>
            <a:r>
              <a:rPr lang="en-US" sz="2400">
                <a:solidFill>
                  <a:srgbClr val="0000FF"/>
                </a:solidFill>
              </a:rPr>
              <a:t> decays</a:t>
            </a:r>
          </a:p>
        </p:txBody>
      </p:sp>
      <p:sp>
        <p:nvSpPr>
          <p:cNvPr id="64515" name="Text Box 28"/>
          <p:cNvSpPr txBox="1">
            <a:spLocks noChangeArrowheads="1"/>
          </p:cNvSpPr>
          <p:nvPr/>
        </p:nvSpPr>
        <p:spPr bwMode="auto">
          <a:xfrm>
            <a:off x="152400" y="5229225"/>
            <a:ext cx="8839200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</a:rPr>
              <a:t>A simple global average of all data points gives a very bad fit quality: P(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en-US" baseline="30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) &lt; 1%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/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What if we concentrate on the mid-rapidity region and allow the J/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>
                <a:solidFill>
                  <a:srgbClr val="000000"/>
                </a:solidFill>
              </a:rPr>
              <a:t> and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en-US" baseline="-25000">
                <a:solidFill>
                  <a:srgbClr val="000000"/>
                </a:solidFill>
              </a:rPr>
              <a:t>c</a:t>
            </a:r>
            <a:r>
              <a:rPr lang="en-US">
                <a:solidFill>
                  <a:srgbClr val="000000"/>
                </a:solidFill>
              </a:rPr>
              <a:t> to have different absorption cross sections?</a:t>
            </a:r>
          </a:p>
        </p:txBody>
      </p:sp>
      <p:pic>
        <p:nvPicPr>
          <p:cNvPr id="64516" name="Group 28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8650" y="714375"/>
            <a:ext cx="2792413" cy="70961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387540" name="Rectangle 33"/>
          <p:cNvSpPr>
            <a:spLocks noChangeArrowheads="1"/>
          </p:cNvSpPr>
          <p:nvPr/>
        </p:nvSpPr>
        <p:spPr bwMode="auto">
          <a:xfrm>
            <a:off x="1571625" y="3643313"/>
            <a:ext cx="1857375" cy="738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PT" sz="1400" dirty="0">
                <a:solidFill>
                  <a:srgbClr val="000000"/>
                </a:solidFill>
                <a:latin typeface="+mn-lt"/>
                <a:ea typeface="DejaVu Sans"/>
                <a:cs typeface="DejaVu Sans"/>
              </a:rPr>
              <a:t>E</a:t>
            </a:r>
            <a:r>
              <a:rPr lang="pt-PT" sz="1400" baseline="-25000" dirty="0">
                <a:solidFill>
                  <a:srgbClr val="000000"/>
                </a:solidFill>
                <a:latin typeface="+mn-lt"/>
                <a:ea typeface="DejaVu Sans"/>
                <a:cs typeface="DejaVu Sans"/>
              </a:rPr>
              <a:t>lab </a:t>
            </a:r>
            <a:r>
              <a:rPr lang="pt-PT" sz="1400" dirty="0">
                <a:solidFill>
                  <a:srgbClr val="000000"/>
                </a:solidFill>
                <a:latin typeface="+mn-lt"/>
                <a:ea typeface="DejaVu Sans"/>
                <a:cs typeface="DejaVu Sans"/>
              </a:rPr>
              <a:t>: 38 </a:t>
            </a:r>
            <a:r>
              <a:rPr lang="pt-PT" sz="1400" dirty="0">
                <a:solidFill>
                  <a:srgbClr val="000000"/>
                </a:solidFill>
                <a:latin typeface="+mn-lt"/>
                <a:ea typeface="Lucida Grande" pitchFamily="-64" charset="0"/>
                <a:cs typeface="Lucida Grande" pitchFamily="-64" charset="0"/>
              </a:rPr>
              <a:t>→</a:t>
            </a:r>
            <a:r>
              <a:rPr lang="pt-PT" sz="1400" dirty="0">
                <a:solidFill>
                  <a:srgbClr val="000000"/>
                </a:solidFill>
                <a:latin typeface="+mn-lt"/>
                <a:ea typeface="DejaVu Sans"/>
                <a:cs typeface="DejaVu Sans"/>
              </a:rPr>
              <a:t> 920 GeV</a:t>
            </a:r>
            <a:endParaRPr lang="pt-PT" sz="1400" i="1" dirty="0">
              <a:solidFill>
                <a:srgbClr val="000000"/>
              </a:solidFill>
              <a:latin typeface="+mn-lt"/>
              <a:ea typeface="DejaVu Sans"/>
              <a:cs typeface="DejaVu Sans"/>
            </a:endParaRPr>
          </a:p>
          <a:p>
            <a:pPr>
              <a:defRPr/>
            </a:pPr>
            <a:r>
              <a:rPr lang="pt-PT" sz="1400" i="1" dirty="0">
                <a:solidFill>
                  <a:srgbClr val="000000"/>
                </a:solidFill>
                <a:latin typeface="+mn-lt"/>
                <a:ea typeface="DejaVu Sans"/>
                <a:cs typeface="DejaVu Sans"/>
              </a:rPr>
              <a:t>   A </a:t>
            </a:r>
            <a:r>
              <a:rPr lang="pt-PT" sz="1400" dirty="0">
                <a:solidFill>
                  <a:srgbClr val="000000"/>
                </a:solidFill>
                <a:latin typeface="+mn-lt"/>
                <a:ea typeface="DejaVu Sans"/>
                <a:cs typeface="DejaVu Sans"/>
              </a:rPr>
              <a:t>: 1 </a:t>
            </a:r>
            <a:r>
              <a:rPr lang="pt-PT" sz="1400" dirty="0">
                <a:solidFill>
                  <a:srgbClr val="000000"/>
                </a:solidFill>
                <a:latin typeface="+mn-lt"/>
                <a:ea typeface="Lucida Grande" pitchFamily="-64" charset="0"/>
                <a:cs typeface="Lucida Grande" pitchFamily="-64" charset="0"/>
              </a:rPr>
              <a:t>→</a:t>
            </a:r>
            <a:r>
              <a:rPr lang="pt-PT" sz="1400" dirty="0">
                <a:solidFill>
                  <a:srgbClr val="000000"/>
                </a:solidFill>
                <a:latin typeface="+mn-lt"/>
                <a:ea typeface="DejaVu Sans"/>
                <a:cs typeface="DejaVu Sans"/>
              </a:rPr>
              <a:t> 184</a:t>
            </a:r>
          </a:p>
          <a:p>
            <a:pPr>
              <a:defRPr/>
            </a:pPr>
            <a:r>
              <a:rPr lang="pt-PT" sz="1400" dirty="0">
                <a:solidFill>
                  <a:srgbClr val="000000"/>
                </a:solidFill>
                <a:latin typeface="+mn-lt"/>
                <a:ea typeface="DejaVu Sans"/>
                <a:cs typeface="DejaVu Sans"/>
              </a:rPr>
              <a:t>  x</a:t>
            </a:r>
            <a:r>
              <a:rPr lang="pt-PT" sz="1400" baseline="-25000" dirty="0">
                <a:solidFill>
                  <a:srgbClr val="000000"/>
                </a:solidFill>
                <a:latin typeface="+mn-lt"/>
                <a:ea typeface="DejaVu Sans"/>
                <a:cs typeface="DejaVu Sans"/>
              </a:rPr>
              <a:t>F  </a:t>
            </a:r>
            <a:r>
              <a:rPr lang="pt-PT" sz="1400" dirty="0">
                <a:solidFill>
                  <a:srgbClr val="000000"/>
                </a:solidFill>
                <a:latin typeface="+mn-lt"/>
                <a:ea typeface="DejaVu Sans"/>
                <a:cs typeface="DejaVu Sans"/>
              </a:rPr>
              <a:t>: </a:t>
            </a:r>
            <a:r>
              <a:rPr lang="pt-PT" sz="1400" dirty="0">
                <a:solidFill>
                  <a:srgbClr val="000000"/>
                </a:solidFill>
                <a:latin typeface="+mn-lt"/>
                <a:ea typeface="DejaVu Sans"/>
                <a:cs typeface="DejaVu Sans"/>
                <a:sym typeface="Symbol" pitchFamily="18" charset="2"/>
              </a:rPr>
              <a:t></a:t>
            </a:r>
            <a:r>
              <a:rPr lang="pt-PT" sz="1400" dirty="0">
                <a:solidFill>
                  <a:srgbClr val="000000"/>
                </a:solidFill>
                <a:latin typeface="+mn-lt"/>
                <a:ea typeface="DejaVu Sans"/>
                <a:cs typeface="DejaVu Sans"/>
              </a:rPr>
              <a:t>0.35 </a:t>
            </a:r>
            <a:r>
              <a:rPr lang="pt-PT" sz="1400" dirty="0">
                <a:solidFill>
                  <a:srgbClr val="000000"/>
                </a:solidFill>
                <a:latin typeface="+mn-lt"/>
                <a:ea typeface="Lucida Grande" pitchFamily="-64" charset="0"/>
                <a:cs typeface="Lucida Grande" pitchFamily="-64" charset="0"/>
              </a:rPr>
              <a:t>→</a:t>
            </a:r>
            <a:r>
              <a:rPr lang="pt-PT" sz="1400" dirty="0">
                <a:solidFill>
                  <a:srgbClr val="000000"/>
                </a:solidFill>
                <a:latin typeface="+mn-lt"/>
                <a:ea typeface="DejaVu Sans"/>
                <a:cs typeface="DejaVu Sans"/>
              </a:rPr>
              <a:t> 0.9</a:t>
            </a:r>
          </a:p>
        </p:txBody>
      </p:sp>
      <p:sp>
        <p:nvSpPr>
          <p:cNvPr id="64518" name="Rectangle 43"/>
          <p:cNvSpPr>
            <a:spLocks noChangeArrowheads="1"/>
          </p:cNvSpPr>
          <p:nvPr/>
        </p:nvSpPr>
        <p:spPr bwMode="auto">
          <a:xfrm>
            <a:off x="7942263" y="2714625"/>
            <a:ext cx="7016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64519" name="Text Box 29"/>
          <p:cNvSpPr txBox="1">
            <a:spLocks noChangeArrowheads="1"/>
          </p:cNvSpPr>
          <p:nvPr/>
        </p:nvSpPr>
        <p:spPr bwMode="auto">
          <a:xfrm>
            <a:off x="7951788" y="2790825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rgbClr val="0000FF"/>
                </a:solidFill>
              </a:rPr>
              <a:t>CDF</a:t>
            </a:r>
          </a:p>
        </p:txBody>
      </p:sp>
      <p:sp>
        <p:nvSpPr>
          <p:cNvPr id="64520" name="Line 37"/>
          <p:cNvSpPr>
            <a:spLocks noChangeShapeType="1"/>
          </p:cNvSpPr>
          <p:nvPr/>
        </p:nvSpPr>
        <p:spPr bwMode="auto">
          <a:xfrm>
            <a:off x="8005763" y="3109913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A811DD88-47F0-4220-AD41-516971903CB5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5" descr="Fig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" y="714375"/>
            <a:ext cx="47720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231775" y="3778250"/>
            <a:ext cx="4625975" cy="1754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</a:rPr>
              <a:t>The quality of the data description improves very much: </a:t>
            </a:r>
            <a:r>
              <a:rPr lang="en-US">
                <a:solidFill>
                  <a:srgbClr val="000000"/>
                </a:solidFill>
              </a:rPr>
              <a:t>P(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en-US" baseline="30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) = 25%</a:t>
            </a:r>
            <a:endParaRPr lang="en-US">
              <a:solidFill>
                <a:schemeClr val="tx2"/>
              </a:solidFill>
            </a:endParaRPr>
          </a:p>
          <a:p>
            <a:pPr eaLnBrk="0" hangingPunct="0"/>
            <a:r>
              <a:rPr lang="en-US">
                <a:solidFill>
                  <a:schemeClr val="tx2"/>
                </a:solidFill>
              </a:rPr>
              <a:t/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The “pp” feed-down fraction becomes</a:t>
            </a:r>
            <a:br>
              <a:rPr lang="en-US">
                <a:solidFill>
                  <a:schemeClr val="tx2"/>
                </a:solidFill>
              </a:rPr>
            </a:br>
            <a:endParaRPr lang="en-US">
              <a:solidFill>
                <a:schemeClr val="tx2"/>
              </a:solidFill>
            </a:endParaRPr>
          </a:p>
          <a:p>
            <a:pPr algn="ctr" eaLnBrk="0" hangingPunct="0"/>
            <a:r>
              <a:rPr lang="en-US">
                <a:solidFill>
                  <a:srgbClr val="0000FF"/>
                </a:solidFill>
              </a:rPr>
              <a:t>R</a:t>
            </a:r>
            <a:r>
              <a:rPr lang="pt-PT" baseline="30000">
                <a:solidFill>
                  <a:srgbClr val="0000FF"/>
                </a:solidFill>
              </a:rPr>
              <a:t>0</a:t>
            </a:r>
            <a:r>
              <a:rPr lang="en-US">
                <a:solidFill>
                  <a:srgbClr val="0000FF"/>
                </a:solidFill>
              </a:rPr>
              <a:t>(</a:t>
            </a:r>
            <a:r>
              <a:rPr lang="pt-PT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</a:t>
            </a:r>
            <a:r>
              <a:rPr lang="pt-PT" baseline="-25000">
                <a:solidFill>
                  <a:srgbClr val="0000FF"/>
                </a:solidFill>
              </a:rPr>
              <a:t>c</a:t>
            </a:r>
            <a:r>
              <a:rPr lang="pt-PT">
                <a:solidFill>
                  <a:srgbClr val="0000FF"/>
                </a:solidFill>
              </a:rPr>
              <a:t>) = 25 ± 5 %</a:t>
            </a:r>
            <a:endParaRPr lang="en-US"/>
          </a:p>
        </p:txBody>
      </p:sp>
      <p:sp>
        <p:nvSpPr>
          <p:cNvPr id="66563" name="Rectangle 16"/>
          <p:cNvSpPr>
            <a:spLocks noChangeArrowheads="1"/>
          </p:cNvSpPr>
          <p:nvPr/>
        </p:nvSpPr>
        <p:spPr bwMode="auto">
          <a:xfrm>
            <a:off x="1000125" y="877888"/>
            <a:ext cx="3571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PT" sz="1600">
                <a:solidFill>
                  <a:srgbClr val="FF00FF"/>
                </a:solidFill>
              </a:rPr>
              <a:t>only p-A data with x</a:t>
            </a:r>
            <a:r>
              <a:rPr lang="pt-PT" sz="1600" baseline="-25000">
                <a:solidFill>
                  <a:srgbClr val="FF00FF"/>
                </a:solidFill>
              </a:rPr>
              <a:t>F</a:t>
            </a:r>
            <a:r>
              <a:rPr lang="pt-PT" sz="1600">
                <a:solidFill>
                  <a:srgbClr val="FF00FF"/>
                </a:solidFill>
              </a:rPr>
              <a:t> ~ 0 and A &gt; 1</a:t>
            </a:r>
          </a:p>
        </p:txBody>
      </p:sp>
      <p:sp>
        <p:nvSpPr>
          <p:cNvPr id="66564" name="Rectangle 39"/>
          <p:cNvSpPr>
            <a:spLocks noChangeArrowheads="1"/>
          </p:cNvSpPr>
          <p:nvPr/>
        </p:nvSpPr>
        <p:spPr bwMode="auto">
          <a:xfrm>
            <a:off x="5432425" y="4678363"/>
            <a:ext cx="3041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</a:t>
            </a:r>
            <a:r>
              <a:rPr lang="en-US" baseline="-25000">
                <a:solidFill>
                  <a:srgbClr val="000000"/>
                </a:solidFill>
              </a:rPr>
              <a:t>abs</a:t>
            </a:r>
            <a:r>
              <a:rPr lang="pt-PT">
                <a:solidFill>
                  <a:srgbClr val="000000"/>
                </a:solidFill>
                <a:latin typeface="Calibri" pitchFamily="34" charset="0"/>
              </a:rPr>
              <a:t> &gt; 0 </a:t>
            </a:r>
            <a:r>
              <a:rPr lang="en-US">
                <a:solidFill>
                  <a:srgbClr val="000000"/>
                </a:solidFill>
              </a:rPr>
              <a:t>at 75% c.l.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algn="ctr"/>
            <a:endParaRPr lang="en-US">
              <a:solidFill>
                <a:srgbClr val="000000"/>
              </a:solidFill>
            </a:endParaRPr>
          </a:p>
          <a:p>
            <a:pPr algn="ctr"/>
            <a:r>
              <a:rPr lang="en-US">
                <a:solidFill>
                  <a:srgbClr val="000000"/>
                </a:solidFill>
              </a:rPr>
              <a:t>nuclear matter breaks the 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</a:t>
            </a:r>
            <a:r>
              <a:rPr lang="en-US" baseline="-25000">
                <a:solidFill>
                  <a:srgbClr val="000000"/>
                </a:solidFill>
              </a:rPr>
              <a:t>c</a:t>
            </a:r>
            <a:r>
              <a:rPr lang="en-US">
                <a:solidFill>
                  <a:srgbClr val="000000"/>
                </a:solidFill>
              </a:rPr>
              <a:t/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more easily than the J/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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5" name="AutoShape 40"/>
          <p:cNvSpPr>
            <a:spLocks noChangeArrowheads="1"/>
          </p:cNvSpPr>
          <p:nvPr/>
        </p:nvSpPr>
        <p:spPr bwMode="auto">
          <a:xfrm>
            <a:off x="6858000" y="5043488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929FF6DE-249C-41D9-BF22-5BFF5CBD558C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66567" name="Picture 16" descr="Fig8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714375"/>
            <a:ext cx="4137025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2"/>
          <p:cNvSpPr txBox="1">
            <a:spLocks noChangeArrowheads="1"/>
          </p:cNvSpPr>
          <p:nvPr/>
        </p:nvSpPr>
        <p:spPr bwMode="auto">
          <a:xfrm>
            <a:off x="242888" y="115888"/>
            <a:ext cx="86502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Summary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6B4F470B-DB5F-4BF0-98A2-D8DC74F7916C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68611" name="TextBox 3"/>
          <p:cNvSpPr txBox="1">
            <a:spLocks noChangeArrowheads="1"/>
          </p:cNvSpPr>
          <p:nvPr/>
        </p:nvSpPr>
        <p:spPr bwMode="auto">
          <a:xfrm>
            <a:off x="428625" y="1000125"/>
            <a:ext cx="8215313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 The detailed interpretation of the J/</a:t>
            </a: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>
                <a:solidFill>
                  <a:srgbClr val="000000"/>
                </a:solidFill>
              </a:rPr>
              <a:t> suppression patterns seen in heavy-ion collisions crucially relies on a robust understanding of the nuclear effects already present in proton-nucleus data</a:t>
            </a:r>
          </a:p>
          <a:p>
            <a:pPr>
              <a:lnSpc>
                <a:spcPct val="150000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 The J/</a:t>
            </a: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>
                <a:solidFill>
                  <a:srgbClr val="000000"/>
                </a:solidFill>
              </a:rPr>
              <a:t> absorption cross section, </a:t>
            </a: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2000" baseline="-25000">
                <a:solidFill>
                  <a:srgbClr val="000000"/>
                </a:solidFill>
              </a:rPr>
              <a:t>abs</a:t>
            </a:r>
            <a:r>
              <a:rPr lang="en-US">
                <a:solidFill>
                  <a:srgbClr val="000000"/>
                </a:solidFill>
              </a:rPr>
              <a:t>, depends on rapidity and collision energy, being larger at 158 GeV than previously assumed</a:t>
            </a:r>
          </a:p>
          <a:p>
            <a:pPr>
              <a:lnSpc>
                <a:spcPct val="150000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 The J/</a:t>
            </a: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>
                <a:solidFill>
                  <a:srgbClr val="000000"/>
                </a:solidFill>
              </a:rPr>
              <a:t> feed-down fractions from </a:t>
            </a: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>
                <a:solidFill>
                  <a:srgbClr val="000000"/>
                </a:solidFill>
              </a:rPr>
              <a:t>’ and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en-US" baseline="-25000">
                <a:solidFill>
                  <a:srgbClr val="000000"/>
                </a:solidFill>
              </a:rPr>
              <a:t>c</a:t>
            </a:r>
            <a:r>
              <a:rPr lang="en-US">
                <a:solidFill>
                  <a:srgbClr val="000000"/>
                </a:solidFill>
              </a:rPr>
              <a:t> decays and their different nuclear dependences must be accounted for in the analysis of the heavy-ion results</a:t>
            </a:r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168275" y="649288"/>
            <a:ext cx="8823325" cy="2862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  <a:cs typeface="Arial" charset="0"/>
              </a:rPr>
              <a:t>Several “normal nuclear matter effects” can modify the production of quarkonia</a:t>
            </a:r>
            <a:br>
              <a:rPr lang="en-US">
                <a:solidFill>
                  <a:schemeClr val="tx2"/>
                </a:solidFill>
                <a:cs typeface="Arial" charset="0"/>
              </a:rPr>
            </a:br>
            <a:r>
              <a:rPr lang="en-US">
                <a:solidFill>
                  <a:schemeClr val="tx2"/>
                </a:solidFill>
                <a:cs typeface="Arial" charset="0"/>
              </a:rPr>
              <a:t>in p-nucleus collisions with respect to pp collisions.  In particular, we can expect:</a:t>
            </a:r>
          </a:p>
          <a:p>
            <a:pPr eaLnBrk="0" hangingPunct="0"/>
            <a:endParaRPr lang="en-US">
              <a:solidFill>
                <a:schemeClr val="tx2"/>
              </a:solidFill>
              <a:cs typeface="Arial" charset="0"/>
            </a:endParaRPr>
          </a:p>
          <a:p>
            <a:pPr eaLnBrk="0" hangingPunct="0"/>
            <a:r>
              <a:rPr lang="en-US" u="sng">
                <a:solidFill>
                  <a:schemeClr val="tx2"/>
                </a:solidFill>
                <a:cs typeface="Arial" charset="0"/>
              </a:rPr>
              <a:t>initial-state effects:</a:t>
            </a:r>
            <a:endParaRPr lang="en-US">
              <a:solidFill>
                <a:schemeClr val="tx2"/>
              </a:solidFill>
              <a:cs typeface="Arial" charset="0"/>
            </a:endParaRPr>
          </a:p>
          <a:p>
            <a:pPr lvl="1" eaLnBrk="0" hangingPunct="0">
              <a:buFontTx/>
              <a:buChar char="-"/>
            </a:pPr>
            <a:r>
              <a:rPr lang="en-US">
                <a:solidFill>
                  <a:srgbClr val="0000FF"/>
                </a:solidFill>
                <a:cs typeface="Arial" charset="0"/>
              </a:rPr>
              <a:t> nuclear modifications to the PDFs</a:t>
            </a:r>
          </a:p>
          <a:p>
            <a:pPr lvl="1" eaLnBrk="0" hangingPunct="0"/>
            <a:r>
              <a:rPr lang="en-US">
                <a:solidFill>
                  <a:srgbClr val="0000FF"/>
                </a:solidFill>
                <a:cs typeface="Arial" charset="0"/>
              </a:rPr>
              <a:t>- initial-state energy loss of incident partons</a:t>
            </a:r>
            <a:endParaRPr lang="en-US">
              <a:solidFill>
                <a:srgbClr val="000000"/>
              </a:solidFill>
            </a:endParaRPr>
          </a:p>
          <a:p>
            <a:pPr eaLnBrk="0" hangingPunct="0"/>
            <a:endParaRPr lang="en-US">
              <a:solidFill>
                <a:schemeClr val="tx2"/>
              </a:solidFill>
              <a:cs typeface="Arial" charset="0"/>
            </a:endParaRPr>
          </a:p>
          <a:p>
            <a:pPr eaLnBrk="0" hangingPunct="0"/>
            <a:r>
              <a:rPr lang="en-US" u="sng">
                <a:solidFill>
                  <a:schemeClr val="tx2"/>
                </a:solidFill>
                <a:cs typeface="Arial" charset="0"/>
              </a:rPr>
              <a:t>final-state effects:</a:t>
            </a:r>
          </a:p>
          <a:p>
            <a:pPr lvl="1" eaLnBrk="0" hangingPunct="0"/>
            <a:r>
              <a:rPr lang="en-US">
                <a:solidFill>
                  <a:srgbClr val="0000FF"/>
                </a:solidFill>
                <a:cs typeface="Arial" charset="0"/>
              </a:rPr>
              <a:t>- formation time effects</a:t>
            </a:r>
            <a:endParaRPr lang="en-US">
              <a:solidFill>
                <a:schemeClr val="tx2"/>
              </a:solidFill>
              <a:cs typeface="Arial" charset="0"/>
            </a:endParaRPr>
          </a:p>
          <a:p>
            <a:pPr lvl="1" eaLnBrk="0" hangingPunct="0">
              <a:buFontTx/>
              <a:buChar char="-"/>
            </a:pPr>
            <a:r>
              <a:rPr lang="en-US">
                <a:solidFill>
                  <a:srgbClr val="0070C0"/>
                </a:solidFill>
                <a:cs typeface="Arial" charset="0"/>
              </a:rPr>
              <a:t> </a:t>
            </a:r>
            <a:r>
              <a:rPr lang="en-US">
                <a:solidFill>
                  <a:srgbClr val="0000FF"/>
                </a:solidFill>
                <a:cs typeface="Arial" charset="0"/>
              </a:rPr>
              <a:t>Glauber-like charmonium absorption</a:t>
            </a:r>
          </a:p>
        </p:txBody>
      </p:sp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168275" y="4675188"/>
            <a:ext cx="8823325" cy="1477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cs typeface="Arial" charset="0"/>
              </a:rPr>
              <a:t>To learn about these mechanisms we need to look at different data sets, collected in different kinematical domains, at different energies, with several nuclear targets, etc. 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  <a:cs typeface="Arial" charset="0"/>
              </a:rPr>
              <a:t>We also need to analyze in a global way the J/</a:t>
            </a:r>
            <a:r>
              <a:rPr lang="en-US">
                <a:solidFill>
                  <a:srgbClr val="00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>
                <a:solidFill>
                  <a:srgbClr val="00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  <a:cs typeface="Arial" charset="0"/>
              </a:rPr>
              <a:t>’ and </a:t>
            </a:r>
            <a:r>
              <a:rPr lang="en-US">
                <a:solidFill>
                  <a:srgbClr val="00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</a:t>
            </a:r>
            <a:r>
              <a:rPr lang="en-US" baseline="-25000">
                <a:solidFill>
                  <a:srgbClr val="000000"/>
                </a:solidFill>
                <a:cs typeface="Arial" charset="0"/>
              </a:rPr>
              <a:t>c</a:t>
            </a:r>
            <a:r>
              <a:rPr lang="en-US">
                <a:solidFill>
                  <a:srgbClr val="000000"/>
                </a:solidFill>
                <a:cs typeface="Arial" charset="0"/>
              </a:rPr>
              <a:t> data.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  <a:cs typeface="Arial" charset="0"/>
              </a:rPr>
              <a:t>What are the </a:t>
            </a:r>
            <a:r>
              <a:rPr lang="en-US">
                <a:solidFill>
                  <a:srgbClr val="0000FF"/>
                </a:solidFill>
                <a:cs typeface="Arial" charset="0"/>
              </a:rPr>
              <a:t>feed-down fractions</a:t>
            </a:r>
            <a:r>
              <a:rPr lang="en-US">
                <a:solidFill>
                  <a:srgbClr val="000000"/>
                </a:solidFill>
                <a:cs typeface="Arial" charset="0"/>
              </a:rPr>
              <a:t> of </a:t>
            </a:r>
            <a:r>
              <a:rPr lang="en-US">
                <a:solidFill>
                  <a:srgbClr val="00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  <a:cs typeface="Arial" charset="0"/>
              </a:rPr>
              <a:t>’ and </a:t>
            </a:r>
            <a:r>
              <a:rPr lang="en-US">
                <a:solidFill>
                  <a:srgbClr val="00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</a:t>
            </a:r>
            <a:r>
              <a:rPr lang="en-US" baseline="-25000">
                <a:solidFill>
                  <a:srgbClr val="000000"/>
                </a:solidFill>
                <a:cs typeface="Arial" charset="0"/>
              </a:rPr>
              <a:t>c</a:t>
            </a:r>
            <a:r>
              <a:rPr lang="en-US">
                <a:solidFill>
                  <a:srgbClr val="000000"/>
                </a:solidFill>
                <a:cs typeface="Arial" charset="0"/>
              </a:rPr>
              <a:t> to the J/</a:t>
            </a:r>
            <a:r>
              <a:rPr lang="en-US">
                <a:solidFill>
                  <a:srgbClr val="00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 </a:t>
            </a:r>
            <a:r>
              <a:rPr lang="en-US">
                <a:solidFill>
                  <a:srgbClr val="000000"/>
                </a:solidFill>
                <a:cs typeface="Arial" charset="0"/>
              </a:rPr>
              <a:t>?</a:t>
            </a:r>
          </a:p>
        </p:txBody>
      </p:sp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242888" y="115888"/>
            <a:ext cx="8650287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400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>
                <a:solidFill>
                  <a:srgbClr val="0000FF"/>
                </a:solidFill>
              </a:rPr>
              <a:t>Cold nuclear effects in quarkonium production in p-A collisions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</a:t>
            </a:r>
            <a:r>
              <a:rPr lang="en-US"/>
              <a:t>  K. </a:t>
            </a:r>
            <a:r>
              <a:rPr lang="en-US"/>
              <a:t>Wöhri</a:t>
            </a:r>
            <a:r>
              <a:rPr lang="en-US"/>
              <a:t> — Charm 2009, Heidelberg, Germany, May 2009        </a:t>
            </a:r>
            <a:fld id="{C8D264E3-14FA-46DA-B6A7-E41A4798AF83}" type="slidenum">
              <a:rPr lang="en-US"/>
              <a:pPr>
                <a:defRPr/>
              </a:pPr>
              <a:t>2</a:t>
            </a:fld>
            <a:endParaRPr lang="en-US"/>
          </a:p>
        </p:txBody>
      </p:sp>
      <p:grpSp>
        <p:nvGrpSpPr>
          <p:cNvPr id="16389" name="Group 34"/>
          <p:cNvGrpSpPr>
            <a:grpSpLocks/>
          </p:cNvGrpSpPr>
          <p:nvPr/>
        </p:nvGrpSpPr>
        <p:grpSpPr bwMode="auto">
          <a:xfrm>
            <a:off x="6000750" y="3048000"/>
            <a:ext cx="2714625" cy="1524000"/>
            <a:chOff x="3600" y="3168"/>
            <a:chExt cx="1710" cy="960"/>
          </a:xfrm>
        </p:grpSpPr>
        <p:grpSp>
          <p:nvGrpSpPr>
            <p:cNvPr id="16394" name="Group 33"/>
            <p:cNvGrpSpPr>
              <a:grpSpLocks/>
            </p:cNvGrpSpPr>
            <p:nvPr/>
          </p:nvGrpSpPr>
          <p:grpSpPr bwMode="auto">
            <a:xfrm>
              <a:off x="3600" y="3168"/>
              <a:ext cx="1710" cy="960"/>
              <a:chOff x="3312" y="3024"/>
              <a:chExt cx="2052" cy="1152"/>
            </a:xfrm>
          </p:grpSpPr>
          <p:sp>
            <p:nvSpPr>
              <p:cNvPr id="16397" name="Oval 25" descr="Bouquet"/>
              <p:cNvSpPr>
                <a:spLocks noChangeArrowheads="1"/>
              </p:cNvSpPr>
              <p:nvPr/>
            </p:nvSpPr>
            <p:spPr bwMode="auto">
              <a:xfrm>
                <a:off x="3744" y="3024"/>
                <a:ext cx="1152" cy="1152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PT">
                  <a:solidFill>
                    <a:srgbClr val="000000"/>
                  </a:solidFill>
                </a:endParaRPr>
              </a:p>
            </p:txBody>
          </p:sp>
          <p:sp>
            <p:nvSpPr>
              <p:cNvPr id="16398" name="Line 26"/>
              <p:cNvSpPr>
                <a:spLocks noChangeShapeType="1"/>
              </p:cNvSpPr>
              <p:nvPr/>
            </p:nvSpPr>
            <p:spPr bwMode="auto">
              <a:xfrm flipV="1">
                <a:off x="4176" y="3233"/>
                <a:ext cx="1188" cy="5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399" name="Oval 27"/>
              <p:cNvSpPr>
                <a:spLocks noChangeArrowheads="1"/>
              </p:cNvSpPr>
              <p:nvPr/>
            </p:nvSpPr>
            <p:spPr bwMode="auto">
              <a:xfrm>
                <a:off x="4128" y="3696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PT"/>
              </a:p>
            </p:txBody>
          </p:sp>
          <p:sp>
            <p:nvSpPr>
              <p:cNvPr id="16400" name="Line 29"/>
              <p:cNvSpPr>
                <a:spLocks noChangeShapeType="1"/>
              </p:cNvSpPr>
              <p:nvPr/>
            </p:nvSpPr>
            <p:spPr bwMode="auto">
              <a:xfrm>
                <a:off x="3312" y="3744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01" name="Line 30"/>
              <p:cNvSpPr>
                <a:spLocks noChangeShapeType="1"/>
              </p:cNvSpPr>
              <p:nvPr/>
            </p:nvSpPr>
            <p:spPr bwMode="auto">
              <a:xfrm>
                <a:off x="4080" y="3744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6395" name="Text Box 31"/>
            <p:cNvSpPr txBox="1">
              <a:spLocks noChangeArrowheads="1"/>
            </p:cNvSpPr>
            <p:nvPr/>
          </p:nvSpPr>
          <p:spPr bwMode="auto">
            <a:xfrm>
              <a:off x="4046" y="3785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396" name="Text Box 32"/>
            <p:cNvSpPr txBox="1">
              <a:spLocks noChangeArrowheads="1"/>
            </p:cNvSpPr>
            <p:nvPr/>
          </p:nvSpPr>
          <p:spPr bwMode="auto">
            <a:xfrm>
              <a:off x="4275" y="3438"/>
              <a:ext cx="32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</a:rPr>
                <a:t>J/</a:t>
              </a:r>
              <a:r>
                <a:rPr lang="en-US">
                  <a:solidFill>
                    <a:srgbClr val="002060"/>
                  </a:solidFill>
                  <a:latin typeface="Symbol" pitchFamily="18" charset="2"/>
                  <a:sym typeface="Symbol" pitchFamily="18" charset="2"/>
                </a:rPr>
                <a:t></a:t>
              </a:r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16390" name="TextBox 18"/>
          <p:cNvSpPr txBox="1">
            <a:spLocks noChangeArrowheads="1"/>
          </p:cNvSpPr>
          <p:nvPr/>
        </p:nvSpPr>
        <p:spPr bwMode="auto">
          <a:xfrm>
            <a:off x="7280275" y="2473325"/>
            <a:ext cx="17922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absorption </a:t>
            </a:r>
          </a:p>
          <a:p>
            <a:r>
              <a:rPr lang="en-US">
                <a:solidFill>
                  <a:srgbClr val="000000"/>
                </a:solidFill>
              </a:rPr>
              <a:t>~ exp{-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baseline="-25000">
                <a:solidFill>
                  <a:srgbClr val="000000"/>
                </a:solidFill>
              </a:rPr>
              <a:t>abs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r </a:t>
            </a:r>
            <a:r>
              <a:rPr lang="en-US">
                <a:solidFill>
                  <a:srgbClr val="000000"/>
                </a:solidFill>
              </a:rPr>
              <a:t>L}</a:t>
            </a:r>
            <a:endParaRPr lang="pt-PT">
              <a:solidFill>
                <a:srgbClr val="000000"/>
              </a:solidFill>
            </a:endParaRPr>
          </a:p>
        </p:txBody>
      </p:sp>
      <p:sp>
        <p:nvSpPr>
          <p:cNvPr id="16391" name="TextBox 19"/>
          <p:cNvSpPr txBox="1">
            <a:spLocks noChangeArrowheads="1"/>
          </p:cNvSpPr>
          <p:nvPr/>
        </p:nvSpPr>
        <p:spPr bwMode="auto">
          <a:xfrm>
            <a:off x="5572125" y="3678238"/>
            <a:ext cx="966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p-beam</a:t>
            </a:r>
            <a:endParaRPr lang="pt-PT">
              <a:solidFill>
                <a:srgbClr val="000000"/>
              </a:solidFill>
            </a:endParaRPr>
          </a:p>
        </p:txBody>
      </p:sp>
      <p:sp>
        <p:nvSpPr>
          <p:cNvPr id="16392" name="Rectangle 22"/>
          <p:cNvSpPr>
            <a:spLocks noChangeArrowheads="1"/>
          </p:cNvSpPr>
          <p:nvPr/>
        </p:nvSpPr>
        <p:spPr bwMode="auto">
          <a:xfrm>
            <a:off x="7786688" y="36782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L</a:t>
            </a:r>
            <a:endParaRPr lang="pt-PT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072438" y="2760663"/>
            <a:ext cx="490537" cy="428625"/>
          </a:xfrm>
          <a:prstGeom prst="ellipse">
            <a:avLst/>
          </a:prstGeom>
          <a:noFill/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pt-PT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9"/>
          <p:cNvSpPr txBox="1">
            <a:spLocks noChangeArrowheads="1"/>
          </p:cNvSpPr>
          <p:nvPr/>
        </p:nvSpPr>
        <p:spPr bwMode="auto">
          <a:xfrm>
            <a:off x="106363" y="619125"/>
            <a:ext cx="8907462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>
                <a:solidFill>
                  <a:srgbClr val="000000"/>
                </a:solidFill>
                <a:ea typeface="msmincho"/>
                <a:cs typeface="msmincho"/>
              </a:rPr>
              <a:t>The probability of finding a gluon with a momentum fraction </a:t>
            </a:r>
            <a:r>
              <a:rPr lang="en-GB" i="1">
                <a:solidFill>
                  <a:srgbClr val="000000"/>
                </a:solidFill>
                <a:ea typeface="msmincho"/>
                <a:cs typeface="msmincho"/>
              </a:rPr>
              <a:t>x</a:t>
            </a:r>
            <a:r>
              <a:rPr lang="en-GB">
                <a:solidFill>
                  <a:srgbClr val="000000"/>
                </a:solidFill>
                <a:ea typeface="msmincho"/>
                <a:cs typeface="msmincho"/>
              </a:rPr>
              <a:t> is </a:t>
            </a:r>
            <a:r>
              <a:rPr lang="en-GB" i="1">
                <a:solidFill>
                  <a:srgbClr val="000000"/>
                </a:solidFill>
                <a:ea typeface="msmincho"/>
                <a:cs typeface="msmincho"/>
              </a:rPr>
              <a:t>not</a:t>
            </a:r>
            <a:r>
              <a:rPr lang="en-GB">
                <a:solidFill>
                  <a:srgbClr val="000000"/>
                </a:solidFill>
                <a:ea typeface="msmincho"/>
                <a:cs typeface="msmincho"/>
              </a:rPr>
              <a:t> the same in a free proton as in a proton inside a nucleus; this “detail” has significant consequences.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4" name="Text Box 22"/>
          <p:cNvSpPr txBox="1">
            <a:spLocks noChangeArrowheads="1"/>
          </p:cNvSpPr>
          <p:nvPr/>
        </p:nvSpPr>
        <p:spPr bwMode="auto">
          <a:xfrm>
            <a:off x="242888" y="115888"/>
            <a:ext cx="86502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Nuclear effects on the Parton Distribution Functions</a:t>
            </a:r>
          </a:p>
        </p:txBody>
      </p:sp>
      <p:pic>
        <p:nvPicPr>
          <p:cNvPr id="18435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357313"/>
            <a:ext cx="4425950" cy="4251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6" name="Text Box 25"/>
          <p:cNvSpPr txBox="1">
            <a:spLocks noChangeArrowheads="1"/>
          </p:cNvSpPr>
          <p:nvPr/>
        </p:nvSpPr>
        <p:spPr bwMode="auto">
          <a:xfrm>
            <a:off x="871538" y="1584325"/>
            <a:ext cx="2319337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/>
              <a:t>gluon density function in Pb</a:t>
            </a:r>
            <a:br>
              <a:rPr lang="en-US" sz="1400"/>
            </a:br>
            <a:r>
              <a:rPr lang="en-US" sz="1400"/>
              <a:t>gluon density function in p</a:t>
            </a:r>
          </a:p>
        </p:txBody>
      </p:sp>
      <p:sp>
        <p:nvSpPr>
          <p:cNvPr id="18437" name="Freeform 26"/>
          <p:cNvSpPr>
            <a:spLocks/>
          </p:cNvSpPr>
          <p:nvPr/>
        </p:nvSpPr>
        <p:spPr bwMode="auto">
          <a:xfrm>
            <a:off x="785813" y="2154238"/>
            <a:ext cx="3549650" cy="1468437"/>
          </a:xfrm>
          <a:custGeom>
            <a:avLst/>
            <a:gdLst>
              <a:gd name="T0" fmla="*/ 0 w 2274"/>
              <a:gd name="T1" fmla="*/ 1469150 h 941"/>
              <a:gd name="T2" fmla="*/ 1130356 w 2274"/>
              <a:gd name="T3" fmla="*/ 1356739 h 941"/>
              <a:gd name="T4" fmla="*/ 1971878 w 2274"/>
              <a:gd name="T5" fmla="*/ 1010138 h 941"/>
              <a:gd name="T6" fmla="*/ 2529249 w 2274"/>
              <a:gd name="T7" fmla="*/ 232628 h 941"/>
              <a:gd name="T8" fmla="*/ 2860237 w 2274"/>
              <a:gd name="T9" fmla="*/ 1561 h 941"/>
              <a:gd name="T10" fmla="*/ 3209961 w 2274"/>
              <a:gd name="T11" fmla="*/ 241996 h 941"/>
              <a:gd name="T12" fmla="*/ 3550317 w 2274"/>
              <a:gd name="T13" fmla="*/ 932075 h 9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74"/>
              <a:gd name="T22" fmla="*/ 0 h 941"/>
              <a:gd name="T23" fmla="*/ 2274 w 2274"/>
              <a:gd name="T24" fmla="*/ 941 h 9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74" h="941">
                <a:moveTo>
                  <a:pt x="0" y="941"/>
                </a:moveTo>
                <a:cubicBezTo>
                  <a:pt x="121" y="930"/>
                  <a:pt x="514" y="918"/>
                  <a:pt x="724" y="869"/>
                </a:cubicBezTo>
                <a:cubicBezTo>
                  <a:pt x="934" y="820"/>
                  <a:pt x="1114" y="767"/>
                  <a:pt x="1263" y="647"/>
                </a:cubicBezTo>
                <a:cubicBezTo>
                  <a:pt x="1412" y="527"/>
                  <a:pt x="1525" y="257"/>
                  <a:pt x="1620" y="149"/>
                </a:cubicBezTo>
                <a:cubicBezTo>
                  <a:pt x="1715" y="41"/>
                  <a:pt x="1759" y="0"/>
                  <a:pt x="1832" y="1"/>
                </a:cubicBezTo>
                <a:cubicBezTo>
                  <a:pt x="1905" y="2"/>
                  <a:pt x="1982" y="56"/>
                  <a:pt x="2056" y="155"/>
                </a:cubicBezTo>
                <a:cubicBezTo>
                  <a:pt x="2130" y="254"/>
                  <a:pt x="2229" y="505"/>
                  <a:pt x="2274" y="597"/>
                </a:cubicBezTo>
              </a:path>
            </a:pathLst>
          </a:custGeom>
          <a:noFill/>
          <a:ln w="222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8438" name="Text Box 28"/>
          <p:cNvSpPr txBox="1">
            <a:spLocks noChangeArrowheads="1"/>
          </p:cNvSpPr>
          <p:nvPr/>
        </p:nvSpPr>
        <p:spPr bwMode="auto">
          <a:xfrm>
            <a:off x="1857375" y="2805113"/>
            <a:ext cx="919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>
                <a:solidFill>
                  <a:srgbClr val="0000FF"/>
                </a:solidFill>
              </a:rPr>
              <a:t>EKS 98   </a:t>
            </a:r>
          </a:p>
        </p:txBody>
      </p:sp>
      <p:sp>
        <p:nvSpPr>
          <p:cNvPr id="18439" name="Line 30"/>
          <p:cNvSpPr>
            <a:spLocks noChangeShapeType="1"/>
          </p:cNvSpPr>
          <p:nvPr/>
        </p:nvSpPr>
        <p:spPr bwMode="auto">
          <a:xfrm>
            <a:off x="944563" y="1897063"/>
            <a:ext cx="2105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642938" y="1570038"/>
            <a:ext cx="25336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400" dirty="0">
                <a:solidFill>
                  <a:srgbClr val="000000"/>
                </a:solidFill>
                <a:ea typeface="+mn-ea"/>
                <a:cs typeface="+mn-cs"/>
              </a:rPr>
              <a:t>gluon density function in </a:t>
            </a:r>
            <a:r>
              <a:rPr lang="en-US" sz="1400" dirty="0" err="1">
                <a:solidFill>
                  <a:srgbClr val="000000"/>
                </a:solidFill>
                <a:ea typeface="+mn-ea"/>
                <a:cs typeface="+mn-cs"/>
              </a:rPr>
              <a:t>Pb</a:t>
            </a:r>
            <a:r>
              <a:rPr lang="en-US" sz="1400" dirty="0">
                <a:solidFill>
                  <a:srgbClr val="000000"/>
                </a:solidFill>
                <a:ea typeface="+mn-ea"/>
                <a:cs typeface="+mn-cs"/>
              </a:rPr>
              <a:t/>
            </a:r>
            <a:br>
              <a:rPr lang="en-US" sz="1400" dirty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US" sz="1400" dirty="0">
                <a:solidFill>
                  <a:srgbClr val="000000"/>
                </a:solidFill>
                <a:ea typeface="+mn-ea"/>
                <a:cs typeface="+mn-cs"/>
              </a:rPr>
              <a:t>gluon density function in p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398588"/>
            <a:ext cx="4429125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71438" y="5854700"/>
            <a:ext cx="9001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>
                <a:solidFill>
                  <a:srgbClr val="000000"/>
                </a:solidFill>
                <a:ea typeface="msmincho"/>
                <a:cs typeface="msmincho"/>
              </a:rPr>
              <a:t>The existence of </a:t>
            </a:r>
            <a:r>
              <a:rPr lang="en-US">
                <a:solidFill>
                  <a:srgbClr val="000000"/>
                </a:solidFill>
              </a:rPr>
              <a:t>nuclear effects on the PDFs</a:t>
            </a:r>
            <a:r>
              <a:rPr lang="en-GB">
                <a:solidFill>
                  <a:srgbClr val="000000"/>
                </a:solidFill>
                <a:ea typeface="msmincho"/>
                <a:cs typeface="msmincho"/>
              </a:rPr>
              <a:t> is well established but their </a:t>
            </a:r>
            <a:r>
              <a:rPr lang="en-GB" i="1">
                <a:solidFill>
                  <a:srgbClr val="000000"/>
                </a:solidFill>
                <a:ea typeface="msmincho"/>
                <a:cs typeface="msmincho"/>
              </a:rPr>
              <a:t>level</a:t>
            </a:r>
            <a:r>
              <a:rPr lang="en-GB">
                <a:solidFill>
                  <a:srgbClr val="000000"/>
                </a:solidFill>
                <a:ea typeface="msmincho"/>
                <a:cs typeface="msmincho"/>
              </a:rPr>
              <a:t> is not accurately known </a:t>
            </a:r>
            <a:r>
              <a:rPr lang="en-GB">
                <a:solidFill>
                  <a:srgbClr val="000000"/>
                </a:solidFill>
                <a:ea typeface="msmincho"/>
                <a:cs typeface="msmincho"/>
                <a:sym typeface="Symbol" pitchFamily="18" charset="2"/>
              </a:rPr>
              <a:t></a:t>
            </a:r>
            <a:r>
              <a:rPr lang="en-GB">
                <a:solidFill>
                  <a:srgbClr val="000000"/>
                </a:solidFill>
                <a:ea typeface="msmincho"/>
                <a:cs typeface="msmincho"/>
              </a:rPr>
              <a:t> calculations done with several models (EKS98, nDS, EPS08, etc).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4"/>
          <p:cNvPicPr>
            <a:picLocks noChangeAspect="1" noChangeArrowheads="1"/>
          </p:cNvPicPr>
          <p:nvPr/>
        </p:nvPicPr>
        <p:blipFill>
          <a:blip r:embed="rId3"/>
          <a:srcRect t="1530"/>
          <a:stretch>
            <a:fillRect/>
          </a:stretch>
        </p:blipFill>
        <p:spPr bwMode="auto">
          <a:xfrm>
            <a:off x="214313" y="2597150"/>
            <a:ext cx="4202112" cy="397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42888" y="115888"/>
            <a:ext cx="86502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Nuclear effects on the PDFs vs. final state absorption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449103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At</a:t>
            </a:r>
            <a:r>
              <a:rPr lang="en-GB">
                <a:solidFill>
                  <a:srgbClr val="000000"/>
                </a:solidFill>
                <a:ea typeface="msmincho"/>
                <a:cs typeface="msmincho"/>
              </a:rPr>
              <a:t> </a:t>
            </a:r>
            <a:r>
              <a:rPr lang="en-GB" i="1">
                <a:solidFill>
                  <a:srgbClr val="000000"/>
                </a:solidFill>
                <a:ea typeface="msmincho"/>
                <a:cs typeface="msmincho"/>
              </a:rPr>
              <a:t>x</a:t>
            </a:r>
            <a:r>
              <a:rPr lang="en-GB">
                <a:solidFill>
                  <a:srgbClr val="000000"/>
                </a:solidFill>
                <a:ea typeface="msmincho"/>
                <a:cs typeface="msmincho"/>
              </a:rPr>
              <a:t> values ~ 0.1–0.4</a:t>
            </a:r>
            <a:r>
              <a:rPr lang="en-US">
                <a:solidFill>
                  <a:srgbClr val="000000"/>
                </a:solidFill>
              </a:rPr>
              <a:t> (SPS energies), </a:t>
            </a:r>
            <a:r>
              <a:rPr lang="en-GB">
                <a:solidFill>
                  <a:srgbClr val="000000"/>
                </a:solidFill>
              </a:rPr>
              <a:t>there is </a:t>
            </a:r>
            <a:r>
              <a:rPr lang="en-GB">
                <a:solidFill>
                  <a:srgbClr val="000000"/>
                </a:solidFill>
                <a:ea typeface="msmincho"/>
                <a:cs typeface="msmincho"/>
              </a:rPr>
              <a:t>gluon </a:t>
            </a:r>
            <a:r>
              <a:rPr lang="en-US" i="1">
                <a:solidFill>
                  <a:srgbClr val="000000"/>
                </a:solidFill>
              </a:rPr>
              <a:t>anti-shadowing</a:t>
            </a:r>
            <a:r>
              <a:rPr lang="en-US">
                <a:solidFill>
                  <a:srgbClr val="000000"/>
                </a:solidFill>
              </a:rPr>
              <a:t> (EKS98); the J/</a:t>
            </a: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>
                <a:solidFill>
                  <a:srgbClr val="000000"/>
                </a:solidFill>
              </a:rPr>
              <a:t> prod. cross section per nucleon </a:t>
            </a:r>
            <a:r>
              <a:rPr lang="en-US" i="1">
                <a:solidFill>
                  <a:srgbClr val="000000"/>
                </a:solidFill>
              </a:rPr>
              <a:t>increases</a:t>
            </a:r>
            <a:r>
              <a:rPr lang="en-US">
                <a:solidFill>
                  <a:srgbClr val="000000"/>
                </a:solidFill>
              </a:rPr>
              <a:t> from pp to p-Pb (before final state absorption)</a:t>
            </a:r>
          </a:p>
        </p:txBody>
      </p:sp>
      <p:sp>
        <p:nvSpPr>
          <p:cNvPr id="20484" name="Text Box 39"/>
          <p:cNvSpPr txBox="1">
            <a:spLocks noChangeArrowheads="1"/>
          </p:cNvSpPr>
          <p:nvPr/>
        </p:nvSpPr>
        <p:spPr bwMode="auto">
          <a:xfrm>
            <a:off x="1928813" y="4049713"/>
            <a:ext cx="2327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FF"/>
                </a:solidFill>
              </a:rPr>
              <a:t>Be        Al      Cu  Ag  W Pb</a:t>
            </a:r>
          </a:p>
        </p:txBody>
      </p:sp>
      <p:sp>
        <p:nvSpPr>
          <p:cNvPr id="1223721" name="Rectangle 41"/>
          <p:cNvSpPr>
            <a:spLocks noChangeArrowheads="1"/>
          </p:cNvSpPr>
          <p:nvPr/>
        </p:nvSpPr>
        <p:spPr bwMode="auto">
          <a:xfrm>
            <a:off x="5129213" y="642938"/>
            <a:ext cx="3616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sym typeface="Symbol" pitchFamily="18" charset="2"/>
              </a:rPr>
              <a:t>  </a:t>
            </a:r>
            <a:r>
              <a:rPr lang="en-US">
                <a:solidFill>
                  <a:srgbClr val="000000"/>
                </a:solidFill>
              </a:rPr>
              <a:t>The NA50 measurements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are equally well described using </a:t>
            </a:r>
            <a:r>
              <a:rPr lang="en-US"/>
              <a:t/>
            </a:r>
            <a:br>
              <a:rPr lang="en-US"/>
            </a:br>
            <a:r>
              <a:rPr lang="en-US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-25000">
                <a:solidFill>
                  <a:srgbClr val="0000FF"/>
                </a:solidFill>
              </a:rPr>
              <a:t>abs</a:t>
            </a:r>
            <a:r>
              <a:rPr lang="en-US">
                <a:solidFill>
                  <a:srgbClr val="0000FF"/>
                </a:solidFill>
              </a:rPr>
              <a:t> = 6.9 mb (with EKS98)</a:t>
            </a:r>
            <a:r>
              <a:rPr lang="en-US"/>
              <a:t> </a:t>
            </a:r>
            <a:r>
              <a:rPr lang="en-US">
                <a:solidFill>
                  <a:srgbClr val="000000"/>
                </a:solidFill>
              </a:rPr>
              <a:t>or</a:t>
            </a:r>
            <a:r>
              <a:rPr lang="en-US"/>
              <a:t/>
            </a:r>
            <a:br>
              <a:rPr lang="en-US"/>
            </a:br>
            <a:r>
              <a:rPr lang="en-US">
                <a:solidFill>
                  <a:srgbClr val="FF00FF"/>
                </a:solidFill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-25000">
                <a:solidFill>
                  <a:srgbClr val="FF00FF"/>
                </a:solidFill>
              </a:rPr>
              <a:t>abs</a:t>
            </a:r>
            <a:r>
              <a:rPr lang="en-US">
                <a:solidFill>
                  <a:srgbClr val="FF00FF"/>
                </a:solidFill>
              </a:rPr>
              <a:t> = 4.6 mb (with “free protons”)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C3BCE25A-B934-4171-9268-29D63F348647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12" name="Picture 3" descr="na50_jPsi_theo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2622550"/>
            <a:ext cx="400050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4357688"/>
            <a:ext cx="4214812" cy="21431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pt-P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3721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242888" y="115888"/>
            <a:ext cx="86502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J/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</a:t>
            </a:r>
            <a:r>
              <a:rPr lang="en-US" sz="2400" baseline="-25000">
                <a:solidFill>
                  <a:srgbClr val="0000FF"/>
                </a:solidFill>
              </a:rPr>
              <a:t>abs</a:t>
            </a:r>
            <a:r>
              <a:rPr lang="en-US" sz="2400">
                <a:solidFill>
                  <a:srgbClr val="0000FF"/>
                </a:solidFill>
              </a:rPr>
              <a:t> versus x</a:t>
            </a:r>
            <a:r>
              <a:rPr lang="en-US" sz="2400" baseline="-25000">
                <a:solidFill>
                  <a:srgbClr val="0000FF"/>
                </a:solidFill>
              </a:rPr>
              <a:t>F</a:t>
            </a:r>
            <a:r>
              <a:rPr lang="en-US" sz="2400">
                <a:solidFill>
                  <a:srgbClr val="0000FF"/>
                </a:solidFill>
              </a:rPr>
              <a:t> : the importance of the N-PDFs</a:t>
            </a:r>
          </a:p>
        </p:txBody>
      </p:sp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609600"/>
            <a:ext cx="4271963" cy="410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606925" y="609600"/>
            <a:ext cx="4308475" cy="4140200"/>
            <a:chOff x="2902" y="384"/>
            <a:chExt cx="2714" cy="2608"/>
          </a:xfrm>
        </p:grpSpPr>
        <p:grpSp>
          <p:nvGrpSpPr>
            <p:cNvPr id="22541" name="Group 10"/>
            <p:cNvGrpSpPr>
              <a:grpSpLocks/>
            </p:cNvGrpSpPr>
            <p:nvPr/>
          </p:nvGrpSpPr>
          <p:grpSpPr bwMode="auto">
            <a:xfrm>
              <a:off x="2902" y="384"/>
              <a:ext cx="2714" cy="2608"/>
              <a:chOff x="4668838" y="785813"/>
              <a:chExt cx="4308475" cy="4140200"/>
            </a:xfrm>
          </p:grpSpPr>
          <p:pic>
            <p:nvPicPr>
              <p:cNvPr id="22545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668838" y="785813"/>
                <a:ext cx="4308475" cy="41402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22546" name="TextBox 8"/>
              <p:cNvSpPr txBox="1">
                <a:spLocks noChangeArrowheads="1"/>
              </p:cNvSpPr>
              <p:nvPr/>
            </p:nvSpPr>
            <p:spPr bwMode="auto">
              <a:xfrm>
                <a:off x="5357813" y="4016376"/>
                <a:ext cx="7175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>
                    <a:solidFill>
                      <a:srgbClr val="000000"/>
                    </a:solidFill>
                  </a:rPr>
                  <a:t>E866</a:t>
                </a:r>
                <a:endParaRPr lang="pt-PT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22542" name="Straight Connector 13"/>
            <p:cNvCxnSpPr>
              <a:cxnSpLocks noChangeShapeType="1"/>
            </p:cNvCxnSpPr>
            <p:nvPr/>
          </p:nvCxnSpPr>
          <p:spPr bwMode="auto">
            <a:xfrm>
              <a:off x="3591" y="1779"/>
              <a:ext cx="1710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22543" name="Straight Connector 16"/>
            <p:cNvCxnSpPr>
              <a:cxnSpLocks noChangeShapeType="1"/>
            </p:cNvCxnSpPr>
            <p:nvPr/>
          </p:nvCxnSpPr>
          <p:spPr bwMode="auto">
            <a:xfrm>
              <a:off x="3906" y="924"/>
              <a:ext cx="1440" cy="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2544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3749" y="721"/>
              <a:ext cx="1620" cy="139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</p:cxnSp>
      </p:grp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</a:t>
            </a:r>
            <a:r>
              <a:rPr lang="en-US"/>
              <a:t>  K. </a:t>
            </a:r>
            <a:r>
              <a:rPr lang="en-US"/>
              <a:t>Wöhri</a:t>
            </a:r>
            <a:r>
              <a:rPr lang="en-US"/>
              <a:t> — Charm 2009, Heidelberg, Germany, May 2009        </a:t>
            </a:r>
            <a:fld id="{C67437C5-77E4-4855-91E7-58E840D057C4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71438" y="4857750"/>
            <a:ext cx="9001125" cy="1643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 The nuclear effects on the PDFs are a function of Bjorken-x</a:t>
            </a:r>
            <a:br>
              <a:rPr lang="en-GB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 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</a:t>
            </a:r>
            <a:r>
              <a:rPr lang="en-GB">
                <a:solidFill>
                  <a:srgbClr val="000000"/>
                </a:solidFill>
              </a:rPr>
              <a:t> they are energy </a:t>
            </a:r>
            <a:r>
              <a:rPr lang="en-GB" i="1">
                <a:solidFill>
                  <a:srgbClr val="000000"/>
                </a:solidFill>
              </a:rPr>
              <a:t>and</a:t>
            </a:r>
            <a:r>
              <a:rPr lang="en-GB">
                <a:solidFill>
                  <a:srgbClr val="000000"/>
                </a:solidFill>
              </a:rPr>
              <a:t>  x</a:t>
            </a:r>
            <a:r>
              <a:rPr lang="en-GB" baseline="-25000">
                <a:solidFill>
                  <a:srgbClr val="000000"/>
                </a:solidFill>
              </a:rPr>
              <a:t>F</a:t>
            </a:r>
            <a:r>
              <a:rPr lang="en-GB">
                <a:solidFill>
                  <a:srgbClr val="000000"/>
                </a:solidFill>
              </a:rPr>
              <a:t> (or rapidity) dependent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 At x</a:t>
            </a:r>
            <a:r>
              <a:rPr lang="en-GB" baseline="-25000">
                <a:solidFill>
                  <a:srgbClr val="000000"/>
                </a:solidFill>
              </a:rPr>
              <a:t>F</a:t>
            </a:r>
            <a:r>
              <a:rPr lang="en-GB">
                <a:solidFill>
                  <a:srgbClr val="000000"/>
                </a:solidFill>
              </a:rPr>
              <a:t> &lt; 0.2 : strong anti-shadowing in EKS98 and EPS08 :</a:t>
            </a:r>
            <a:br>
              <a:rPr lang="en-GB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 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</a:t>
            </a:r>
            <a:r>
              <a:rPr lang="en-GB">
                <a:solidFill>
                  <a:srgbClr val="000000"/>
                </a:solidFill>
              </a:rPr>
              <a:t> In the absence of other effects, the E866 W/Be ratio should be higher than unity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The nuclear modifications of the PDFs significantly change the x</a:t>
            </a:r>
            <a:r>
              <a:rPr lang="en-US" baseline="-25000">
                <a:solidFill>
                  <a:srgbClr val="000000"/>
                </a:solidFill>
              </a:rPr>
              <a:t>F</a:t>
            </a:r>
            <a:r>
              <a:rPr lang="en-US">
                <a:solidFill>
                  <a:srgbClr val="000000"/>
                </a:solidFill>
              </a:rPr>
              <a:t> dependence of 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-25000">
                <a:solidFill>
                  <a:srgbClr val="000000"/>
                </a:solidFill>
              </a:rPr>
              <a:t>abs</a:t>
            </a:r>
            <a:endParaRPr lang="en-GB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81038" y="1571625"/>
            <a:ext cx="3533775" cy="2000250"/>
            <a:chOff x="681010" y="1571612"/>
            <a:chExt cx="3533800" cy="2000265"/>
          </a:xfrm>
        </p:grpSpPr>
        <p:sp>
          <p:nvSpPr>
            <p:cNvPr id="22535" name="Rectangle 14"/>
            <p:cNvSpPr>
              <a:spLocks noChangeArrowheads="1"/>
            </p:cNvSpPr>
            <p:nvPr/>
          </p:nvSpPr>
          <p:spPr bwMode="auto">
            <a:xfrm>
              <a:off x="785786" y="1571612"/>
              <a:ext cx="1000132" cy="428628"/>
            </a:xfrm>
            <a:prstGeom prst="rect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PT"/>
            </a:p>
          </p:txBody>
        </p:sp>
        <p:sp>
          <p:nvSpPr>
            <p:cNvPr id="22536" name="Rectangle 15"/>
            <p:cNvSpPr>
              <a:spLocks noChangeArrowheads="1"/>
            </p:cNvSpPr>
            <p:nvPr/>
          </p:nvSpPr>
          <p:spPr bwMode="auto">
            <a:xfrm>
              <a:off x="681010" y="1571612"/>
              <a:ext cx="1071570" cy="35719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PT"/>
            </a:p>
          </p:txBody>
        </p:sp>
        <p:sp>
          <p:nvSpPr>
            <p:cNvPr id="22537" name="Rectangle 16"/>
            <p:cNvSpPr>
              <a:spLocks noChangeArrowheads="1"/>
            </p:cNvSpPr>
            <p:nvPr/>
          </p:nvSpPr>
          <p:spPr bwMode="auto">
            <a:xfrm rot="2482360">
              <a:off x="1648874" y="2260049"/>
              <a:ext cx="1815288" cy="48692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PT"/>
            </a:p>
          </p:txBody>
        </p:sp>
        <p:sp>
          <p:nvSpPr>
            <p:cNvPr id="22538" name="Rectangle 17"/>
            <p:cNvSpPr>
              <a:spLocks noChangeArrowheads="1"/>
            </p:cNvSpPr>
            <p:nvPr/>
          </p:nvSpPr>
          <p:spPr bwMode="auto">
            <a:xfrm rot="674929">
              <a:off x="2749384" y="2481910"/>
              <a:ext cx="1324209" cy="48692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PT"/>
            </a:p>
          </p:txBody>
        </p:sp>
        <p:sp>
          <p:nvSpPr>
            <p:cNvPr id="22539" name="Rectangle 18"/>
            <p:cNvSpPr>
              <a:spLocks noChangeArrowheads="1"/>
            </p:cNvSpPr>
            <p:nvPr/>
          </p:nvSpPr>
          <p:spPr bwMode="auto">
            <a:xfrm>
              <a:off x="1643042" y="1643050"/>
              <a:ext cx="319084" cy="42152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PT"/>
            </a:p>
          </p:txBody>
        </p:sp>
        <p:sp>
          <p:nvSpPr>
            <p:cNvPr id="22540" name="Rectangle 19"/>
            <p:cNvSpPr>
              <a:spLocks noChangeArrowheads="1"/>
            </p:cNvSpPr>
            <p:nvPr/>
          </p:nvSpPr>
          <p:spPr bwMode="auto">
            <a:xfrm>
              <a:off x="3895726" y="3071811"/>
              <a:ext cx="319084" cy="50006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P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106363" y="685800"/>
            <a:ext cx="890746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</a:rPr>
              <a:t>The nuclear dependence of the J/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</a:rPr>
              <a:t> production cross section was studied by several experiments, probing different collision energies and J/</a:t>
            </a:r>
            <a:r>
              <a:rPr lang="en-US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>
                <a:solidFill>
                  <a:srgbClr val="000000"/>
                </a:solidFill>
              </a:rPr>
              <a:t> kinematics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242888" y="115888"/>
            <a:ext cx="86502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J/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 sz="2400">
                <a:solidFill>
                  <a:srgbClr val="0000FF"/>
                </a:solidFill>
              </a:rPr>
              <a:t> nuclear dependence measurements: a global summary</a:t>
            </a:r>
          </a:p>
        </p:txBody>
      </p:sp>
      <p:grpSp>
        <p:nvGrpSpPr>
          <p:cNvPr id="24579" name="Group 4"/>
          <p:cNvGrpSpPr>
            <a:grpSpLocks/>
          </p:cNvGrpSpPr>
          <p:nvPr/>
        </p:nvGrpSpPr>
        <p:grpSpPr bwMode="auto">
          <a:xfrm>
            <a:off x="785813" y="1427163"/>
            <a:ext cx="7356475" cy="2535237"/>
            <a:chOff x="495" y="900"/>
            <a:chExt cx="4634" cy="1597"/>
          </a:xfrm>
        </p:grpSpPr>
        <p:pic>
          <p:nvPicPr>
            <p:cNvPr id="24581" name="Picture 5"/>
            <p:cNvPicPr>
              <a:picLocks noChangeAspect="1" noChangeArrowheads="1"/>
            </p:cNvPicPr>
            <p:nvPr/>
          </p:nvPicPr>
          <p:blipFill>
            <a:blip r:embed="rId3"/>
            <a:srcRect l="4100" t="23958" r="10936" b="23958"/>
            <a:stretch>
              <a:fillRect/>
            </a:stretch>
          </p:blipFill>
          <p:spPr bwMode="auto">
            <a:xfrm>
              <a:off x="495" y="900"/>
              <a:ext cx="4635" cy="15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4582" name="Rectangle 6"/>
            <p:cNvSpPr>
              <a:spLocks noChangeArrowheads="1"/>
            </p:cNvSpPr>
            <p:nvPr/>
          </p:nvSpPr>
          <p:spPr bwMode="auto">
            <a:xfrm>
              <a:off x="855" y="1125"/>
              <a:ext cx="225" cy="18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PT"/>
            </a:p>
          </p:txBody>
        </p:sp>
        <p:sp>
          <p:nvSpPr>
            <p:cNvPr id="24583" name="Rectangle 7"/>
            <p:cNvSpPr>
              <a:spLocks noChangeArrowheads="1"/>
            </p:cNvSpPr>
            <p:nvPr/>
          </p:nvSpPr>
          <p:spPr bwMode="auto">
            <a:xfrm>
              <a:off x="951" y="1305"/>
              <a:ext cx="225" cy="18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PT"/>
            </a:p>
          </p:txBody>
        </p:sp>
        <p:sp>
          <p:nvSpPr>
            <p:cNvPr id="24584" name="Rectangle 8"/>
            <p:cNvSpPr>
              <a:spLocks noChangeArrowheads="1"/>
            </p:cNvSpPr>
            <p:nvPr/>
          </p:nvSpPr>
          <p:spPr bwMode="auto">
            <a:xfrm>
              <a:off x="900" y="1485"/>
              <a:ext cx="225" cy="18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PT"/>
            </a:p>
          </p:txBody>
        </p:sp>
        <p:sp>
          <p:nvSpPr>
            <p:cNvPr id="24585" name="Rectangle 9"/>
            <p:cNvSpPr>
              <a:spLocks noChangeArrowheads="1"/>
            </p:cNvSpPr>
            <p:nvPr/>
          </p:nvSpPr>
          <p:spPr bwMode="auto">
            <a:xfrm>
              <a:off x="900" y="1665"/>
              <a:ext cx="225" cy="18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PT"/>
            </a:p>
          </p:txBody>
        </p:sp>
        <p:sp>
          <p:nvSpPr>
            <p:cNvPr id="24586" name="Rectangle 10"/>
            <p:cNvSpPr>
              <a:spLocks noChangeArrowheads="1"/>
            </p:cNvSpPr>
            <p:nvPr/>
          </p:nvSpPr>
          <p:spPr bwMode="auto">
            <a:xfrm>
              <a:off x="1125" y="1809"/>
              <a:ext cx="225" cy="18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PT"/>
            </a:p>
          </p:txBody>
        </p:sp>
        <p:sp>
          <p:nvSpPr>
            <p:cNvPr id="24587" name="Rectangle 11"/>
            <p:cNvSpPr>
              <a:spLocks noChangeArrowheads="1"/>
            </p:cNvSpPr>
            <p:nvPr/>
          </p:nvSpPr>
          <p:spPr bwMode="auto">
            <a:xfrm>
              <a:off x="1125" y="2279"/>
              <a:ext cx="225" cy="18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PT"/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0436AAEF-9583-4122-9943-E81979BD36DE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3"/>
          <a:srcRect l="874" t="1968" r="960" b="1846"/>
          <a:stretch>
            <a:fillRect/>
          </a:stretch>
        </p:blipFill>
        <p:spPr bwMode="auto">
          <a:xfrm>
            <a:off x="169863" y="601663"/>
            <a:ext cx="5759450" cy="2674937"/>
          </a:xfrm>
          <a:prstGeom prst="rect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</p:pic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4"/>
          <a:srcRect l="1636" t="2495" r="55862" b="2495"/>
          <a:stretch>
            <a:fillRect/>
          </a:stretch>
        </p:blipFill>
        <p:spPr bwMode="auto">
          <a:xfrm>
            <a:off x="6215063" y="46038"/>
            <a:ext cx="2613025" cy="2882900"/>
          </a:xfrm>
          <a:prstGeom prst="rect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/>
          <a:srcRect l="52245" t="3757" r="2464" b="5199"/>
          <a:stretch>
            <a:fillRect/>
          </a:stretch>
        </p:blipFill>
        <p:spPr bwMode="auto">
          <a:xfrm>
            <a:off x="4894263" y="2932113"/>
            <a:ext cx="4200525" cy="3640137"/>
          </a:xfrm>
          <a:prstGeom prst="rect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5"/>
          <a:srcRect l="3264" t="3757" r="48360" b="33861"/>
          <a:stretch>
            <a:fillRect/>
          </a:stretch>
        </p:blipFill>
        <p:spPr bwMode="auto">
          <a:xfrm>
            <a:off x="34925" y="3643313"/>
            <a:ext cx="4894263" cy="2882900"/>
          </a:xfrm>
          <a:prstGeom prst="rect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</p:pic>
      <p:sp>
        <p:nvSpPr>
          <p:cNvPr id="26629" name="Text Box 10"/>
          <p:cNvSpPr txBox="1">
            <a:spLocks noChangeArrowheads="1"/>
          </p:cNvSpPr>
          <p:nvPr/>
        </p:nvSpPr>
        <p:spPr bwMode="auto">
          <a:xfrm>
            <a:off x="242888" y="115888"/>
            <a:ext cx="5548312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Some J/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 sz="2400">
                <a:solidFill>
                  <a:srgbClr val="0000FF"/>
                </a:solidFill>
              </a:rPr>
              <a:t> data we have considered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6248C7FD-A53E-47FD-9D90-3A1F18F06061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8" descr="data.JPG"/>
          <p:cNvPicPr>
            <a:picLocks noChangeAspect="1"/>
          </p:cNvPicPr>
          <p:nvPr/>
        </p:nvPicPr>
        <p:blipFill>
          <a:blip r:embed="rId3"/>
          <a:srcRect l="974" t="848" r="1752" b="1234"/>
          <a:stretch>
            <a:fillRect/>
          </a:stretch>
        </p:blipFill>
        <p:spPr bwMode="auto">
          <a:xfrm>
            <a:off x="142875" y="571500"/>
            <a:ext cx="7067550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ounded Rectangle 5"/>
          <p:cNvSpPr>
            <a:spLocks noChangeArrowheads="1"/>
          </p:cNvSpPr>
          <p:nvPr/>
        </p:nvSpPr>
        <p:spPr bwMode="auto">
          <a:xfrm>
            <a:off x="1816100" y="2286000"/>
            <a:ext cx="1071563" cy="35718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pt-PT"/>
          </a:p>
        </p:txBody>
      </p:sp>
      <p:sp>
        <p:nvSpPr>
          <p:cNvPr id="28675" name="Rounded Rectangle 6"/>
          <p:cNvSpPr>
            <a:spLocks noChangeArrowheads="1"/>
          </p:cNvSpPr>
          <p:nvPr/>
        </p:nvSpPr>
        <p:spPr bwMode="auto">
          <a:xfrm>
            <a:off x="5056188" y="2286000"/>
            <a:ext cx="1071562" cy="35718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pt-PT"/>
          </a:p>
        </p:txBody>
      </p: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7199313" y="1219200"/>
            <a:ext cx="185737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Errors include the global systematic uncertainties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of the ratios: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3% in NA3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3% in E866</a:t>
            </a:r>
          </a:p>
          <a:p>
            <a:r>
              <a:rPr lang="en-US">
                <a:solidFill>
                  <a:srgbClr val="000000"/>
                </a:solidFill>
              </a:rPr>
              <a:t>4% in HERA-B</a:t>
            </a:r>
            <a:endParaRPr lang="pt-PT">
              <a:solidFill>
                <a:srgbClr val="000000"/>
              </a:solidFill>
            </a:endParaRPr>
          </a:p>
        </p:txBody>
      </p:sp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242888" y="115888"/>
            <a:ext cx="86502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J/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</a:t>
            </a:r>
            <a:r>
              <a:rPr lang="en-US" sz="2400" baseline="-25000">
                <a:solidFill>
                  <a:srgbClr val="0000FF"/>
                </a:solidFill>
              </a:rPr>
              <a:t>abs</a:t>
            </a:r>
            <a:r>
              <a:rPr lang="en-US" sz="2400">
                <a:solidFill>
                  <a:srgbClr val="0000FF"/>
                </a:solidFill>
              </a:rPr>
              <a:t> for each kinematical window and N-PDF set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1E24BCB2-426F-41B3-B8B2-234ED2D8A639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8679" name="Rectangle 17"/>
          <p:cNvSpPr>
            <a:spLocks noChangeArrowheads="1"/>
          </p:cNvSpPr>
          <p:nvPr/>
        </p:nvSpPr>
        <p:spPr bwMode="auto">
          <a:xfrm>
            <a:off x="7272338" y="5857875"/>
            <a:ext cx="1871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>
                <a:solidFill>
                  <a:srgbClr val="0000FF"/>
                </a:solidFill>
              </a:rPr>
              <a:t>[ C. Lourenço et al., JHEP 2 (09) 14 ]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242888" y="115888"/>
            <a:ext cx="86502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J/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</a:t>
            </a:r>
            <a:r>
              <a:rPr lang="en-US" sz="2400" baseline="-25000">
                <a:solidFill>
                  <a:srgbClr val="0000FF"/>
                </a:solidFill>
              </a:rPr>
              <a:t>abs</a:t>
            </a:r>
            <a:r>
              <a:rPr lang="en-US" sz="2400">
                <a:solidFill>
                  <a:srgbClr val="0000FF"/>
                </a:solidFill>
              </a:rPr>
              <a:t> versus rapidity and collision energy</a:t>
            </a:r>
          </a:p>
        </p:txBody>
      </p:sp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857375"/>
            <a:ext cx="4308475" cy="414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900113" y="2187575"/>
            <a:ext cx="8953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>
                <a:solidFill>
                  <a:srgbClr val="0000FF"/>
                </a:solidFill>
              </a:rPr>
              <a:t>EKS98</a:t>
            </a:r>
            <a:endParaRPr lang="pt-PT">
              <a:solidFill>
                <a:srgbClr val="0000FF"/>
              </a:solidFill>
            </a:endParaRPr>
          </a:p>
        </p:txBody>
      </p: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228600" y="838200"/>
            <a:ext cx="4624388" cy="671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>
                <a:solidFill>
                  <a:srgbClr val="000000"/>
                </a:solidFill>
              </a:rPr>
              <a:t>The E866 and HERA-B patterns define the </a:t>
            </a:r>
            <a:br>
              <a:rPr lang="en-GB">
                <a:solidFill>
                  <a:srgbClr val="000000"/>
                </a:solidFill>
              </a:rPr>
            </a:br>
            <a:r>
              <a:rPr lang="en-GB" i="1">
                <a:solidFill>
                  <a:srgbClr val="000000"/>
                </a:solidFill>
              </a:rPr>
              <a:t>shape</a:t>
            </a:r>
            <a:r>
              <a:rPr lang="en-GB">
                <a:solidFill>
                  <a:srgbClr val="000000"/>
                </a:solidFill>
              </a:rPr>
              <a:t> of the rapidity dependence of </a:t>
            </a:r>
            <a:r>
              <a:rPr lang="en-GB" sz="2000">
                <a:solidFill>
                  <a:srgbClr val="000000"/>
                </a:solidFill>
                <a:latin typeface="Symbol" pitchFamily="18" charset="2"/>
              </a:rPr>
              <a:t></a:t>
            </a:r>
            <a:r>
              <a:rPr lang="en-GB" baseline="-25000">
                <a:solidFill>
                  <a:srgbClr val="000000"/>
                </a:solidFill>
              </a:rPr>
              <a:t>abs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Hermine  K. Wöhri — Charm 2009, Heidelberg, Germany, May 2009        </a:t>
            </a:r>
            <a:fld id="{C3E32DCE-9721-4BBD-851C-F08ED18D527A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29313" y="838200"/>
            <a:ext cx="290988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</a:t>
            </a:r>
            <a:r>
              <a:rPr lang="en-GB" baseline="-25000">
                <a:solidFill>
                  <a:srgbClr val="000000"/>
                </a:solidFill>
              </a:rPr>
              <a:t>abs</a:t>
            </a:r>
            <a:r>
              <a:rPr lang="en-GB">
                <a:solidFill>
                  <a:srgbClr val="000000"/>
                </a:solidFill>
              </a:rPr>
              <a:t> at y</a:t>
            </a:r>
            <a:r>
              <a:rPr lang="en-GB" baseline="-25000">
                <a:solidFill>
                  <a:srgbClr val="000000"/>
                </a:solidFill>
              </a:rPr>
              <a:t>cms</a:t>
            </a:r>
            <a:r>
              <a:rPr lang="en-GB">
                <a:solidFill>
                  <a:srgbClr val="000000"/>
                </a:solidFill>
              </a:rPr>
              <a:t>=0 decreases with NN collision energy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675188" y="1857375"/>
            <a:ext cx="4254500" cy="4087813"/>
            <a:chOff x="4675531" y="1857364"/>
            <a:chExt cx="4254187" cy="4087083"/>
          </a:xfrm>
        </p:grpSpPr>
        <p:pic>
          <p:nvPicPr>
            <p:cNvPr id="30728" name="Picture 13" descr="sigmaAbs_sqrts_yCMS0_CTEQ6L-EKS98-global-6-LinLin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75531" y="1857364"/>
              <a:ext cx="4254187" cy="4087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9" name="Rectangle 27"/>
            <p:cNvSpPr>
              <a:spLocks noChangeArrowheads="1"/>
            </p:cNvSpPr>
            <p:nvPr/>
          </p:nvSpPr>
          <p:spPr bwMode="auto">
            <a:xfrm>
              <a:off x="6457426" y="2283187"/>
              <a:ext cx="757780" cy="5743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30730" name="TextBox 5"/>
            <p:cNvSpPr txBox="1">
              <a:spLocks noChangeArrowheads="1"/>
            </p:cNvSpPr>
            <p:nvPr/>
          </p:nvSpPr>
          <p:spPr bwMode="auto">
            <a:xfrm>
              <a:off x="6215074" y="2214554"/>
              <a:ext cx="89535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>
                  <a:solidFill>
                    <a:srgbClr val="0000FF"/>
                  </a:solidFill>
                </a:rPr>
                <a:t>EKS98</a:t>
              </a:r>
              <a:endParaRPr lang="pt-PT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1230</Words>
  <Application>Microsoft Office PowerPoint</Application>
  <PresentationFormat>Bildschirmpräsentation (4:3)</PresentationFormat>
  <Paragraphs>173</Paragraphs>
  <Slides>18</Slides>
  <Notes>18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Entwurfsvorlage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33" baseType="lpstr">
      <vt:lpstr>Arial</vt:lpstr>
      <vt:lpstr>DejaVu Sans</vt:lpstr>
      <vt:lpstr>Times New Roman</vt:lpstr>
      <vt:lpstr>Symbol</vt:lpstr>
      <vt:lpstr>Arial Narrow</vt:lpstr>
      <vt:lpstr>msmincho</vt:lpstr>
      <vt:lpstr>Arial Unicode MS</vt:lpstr>
      <vt:lpstr>MS PGothic</vt:lpstr>
      <vt:lpstr>Calibri</vt:lpstr>
      <vt:lpstr>Wingdings</vt:lpstr>
      <vt:lpstr>Lucida Grande</vt:lpstr>
      <vt:lpstr>System</vt:lpstr>
      <vt:lpstr>Office Theme</vt:lpstr>
      <vt:lpstr>Office Theme</vt:lpstr>
      <vt:lpstr>Equation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klausg</cp:lastModifiedBy>
  <cp:revision>417</cp:revision>
  <dcterms:modified xsi:type="dcterms:W3CDTF">2009-05-20T06:42:12Z</dcterms:modified>
</cp:coreProperties>
</file>