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08" r:id="rId3"/>
    <p:sldId id="261" r:id="rId4"/>
    <p:sldId id="263" r:id="rId5"/>
    <p:sldId id="264" r:id="rId6"/>
    <p:sldId id="309" r:id="rId7"/>
    <p:sldId id="320" r:id="rId8"/>
    <p:sldId id="310" r:id="rId9"/>
    <p:sldId id="268" r:id="rId10"/>
    <p:sldId id="341" r:id="rId11"/>
    <p:sldId id="311" r:id="rId12"/>
    <p:sldId id="312" r:id="rId13"/>
    <p:sldId id="322" r:id="rId14"/>
    <p:sldId id="345" r:id="rId15"/>
    <p:sldId id="323" r:id="rId16"/>
    <p:sldId id="339" r:id="rId17"/>
    <p:sldId id="326" r:id="rId18"/>
    <p:sldId id="361" r:id="rId19"/>
    <p:sldId id="315" r:id="rId20"/>
    <p:sldId id="316" r:id="rId21"/>
    <p:sldId id="318" r:id="rId22"/>
    <p:sldId id="319" r:id="rId23"/>
    <p:sldId id="353" r:id="rId24"/>
    <p:sldId id="321" r:id="rId25"/>
    <p:sldId id="324" r:id="rId26"/>
    <p:sldId id="267" r:id="rId27"/>
    <p:sldId id="357" r:id="rId28"/>
    <p:sldId id="356" r:id="rId29"/>
    <p:sldId id="358" r:id="rId30"/>
    <p:sldId id="344" r:id="rId31"/>
    <p:sldId id="297" r:id="rId32"/>
    <p:sldId id="355" r:id="rId33"/>
    <p:sldId id="275" r:id="rId34"/>
    <p:sldId id="330" r:id="rId35"/>
    <p:sldId id="300" r:id="rId36"/>
    <p:sldId id="354" r:id="rId37"/>
    <p:sldId id="350" r:id="rId38"/>
    <p:sldId id="348" r:id="rId39"/>
    <p:sldId id="302" r:id="rId40"/>
    <p:sldId id="360" r:id="rId41"/>
    <p:sldId id="351" r:id="rId42"/>
    <p:sldId id="352" r:id="rId43"/>
    <p:sldId id="304" r:id="rId44"/>
    <p:sldId id="305" r:id="rId45"/>
    <p:sldId id="306" r:id="rId46"/>
    <p:sldId id="307" r:id="rId47"/>
  </p:sldIdLst>
  <p:sldSz cx="9144000" cy="6858000" type="screen4x3"/>
  <p:notesSz cx="6867525" cy="99949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333333"/>
    <a:srgbClr val="FDBB6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1" autoAdjust="0"/>
  </p:normalViewPr>
  <p:slideViewPr>
    <p:cSldViewPr snapToGrid="0" snapToObjects="1">
      <p:cViewPr>
        <p:scale>
          <a:sx n="90" d="100"/>
          <a:sy n="90" d="100"/>
        </p:scale>
        <p:origin x="-684" y="216"/>
      </p:cViewPr>
      <p:guideLst>
        <p:guide orient="horz" pos="827"/>
        <p:guide pos="2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0008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22.04.2016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0008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0008" y="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22.04.2016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753" y="4747578"/>
            <a:ext cx="5494020" cy="4497705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0008" y="9493420"/>
            <a:ext cx="2975928" cy="499745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58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88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1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134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96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292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698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605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571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65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07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794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316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4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11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82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69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976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76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76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rapidity</a:t>
            </a:r>
            <a:r>
              <a:rPr lang="en-US" baseline="0" dirty="0" smtClean="0"/>
              <a:t> of the center of mass of the two baryons which create a K+ is centered at mid-rap.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K+ or Lambdas are created both shapes are broader than that of the sources and K+ will become quite wide. K+ mesons exhibit a similar width when they are produced in a pion induced reaction as if in BB collisions. </a:t>
            </a:r>
            <a:r>
              <a:rPr lang="en-US" baseline="0" dirty="0" err="1" smtClean="0"/>
              <a:t>Pions</a:t>
            </a:r>
            <a:r>
              <a:rPr lang="en-US" baseline="0" dirty="0" smtClean="0"/>
              <a:t> are coming from decays of Deltas hence, the sources do not have a maximum in the distribution at </a:t>
            </a:r>
            <a:r>
              <a:rPr lang="en-US" baseline="0" dirty="0" err="1" smtClean="0"/>
              <a:t>midrap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18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B04C564-6052-4A9E-A052-4587CA115D92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07C2A85-0CA2-44E1-983B-7C22AC46AEC9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ADFF0663-BFCD-4E5D-A5B1-AD5DF58B77F3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e/url?sa=t&amp;rct=j&amp;q=&amp;esrc=s&amp;frm=1&amp;source=web&amp;cd=1&amp;cad=rja&amp;ved=0CDUQFjAA&amp;url=http://link.aps.org/doi/10.1103/PhysRevLett.102.062502&amp;ei=0pk4Uq6KEMXR7Aap0YCwDA&amp;usg=AFQjCNFSowM3c70LiQQqfevNPlw7Uk6DVQ&amp;bvm=bv.52164340,d.bG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wmf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Status </a:t>
            </a:r>
            <a:r>
              <a:rPr lang="de-DE" dirty="0" err="1" smtClean="0"/>
              <a:t>of</a:t>
            </a:r>
            <a:r>
              <a:rPr lang="de-DE" dirty="0" smtClean="0"/>
              <a:t> FOPI </a:t>
            </a:r>
            <a:r>
              <a:rPr lang="de-DE" dirty="0" err="1" smtClean="0"/>
              <a:t>data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1164458"/>
          </a:xfrm>
        </p:spPr>
        <p:txBody>
          <a:bodyPr>
            <a:normAutofit/>
          </a:bodyPr>
          <a:lstStyle/>
          <a:p>
            <a:r>
              <a:rPr lang="de-DE" dirty="0" smtClean="0"/>
              <a:t>Strangeness </a:t>
            </a:r>
            <a:r>
              <a:rPr lang="de-DE" dirty="0" err="1" smtClean="0"/>
              <a:t>production</a:t>
            </a:r>
            <a:r>
              <a:rPr lang="de-DE" dirty="0" smtClean="0"/>
              <a:t> in HICs </a:t>
            </a:r>
            <a:endParaRPr lang="de-DE" dirty="0" smtClean="0"/>
          </a:p>
          <a:p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SIS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endParaRPr lang="de-DE" dirty="0" smtClean="0"/>
          </a:p>
          <a:p>
            <a:r>
              <a:rPr lang="de-DE" i="1" dirty="0" smtClean="0"/>
              <a:t>Yvonne Leifels </a:t>
            </a:r>
            <a:r>
              <a:rPr lang="de-DE" i="1" dirty="0" smtClean="0"/>
              <a:t>, GSI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</a:t>
            </a:r>
            <a:endParaRPr lang="en-US" dirty="0"/>
          </a:p>
        </p:txBody>
      </p:sp>
      <p:sp>
        <p:nvSpPr>
          <p:cNvPr id="3" name="Freihandform 2"/>
          <p:cNvSpPr/>
          <p:nvPr/>
        </p:nvSpPr>
        <p:spPr>
          <a:xfrm>
            <a:off x="405637" y="2152217"/>
            <a:ext cx="686520" cy="642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3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3600" b="1" i="0" u="none" strike="noStrike" baseline="30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</a:p>
        </p:txBody>
      </p:sp>
      <p:sp>
        <p:nvSpPr>
          <p:cNvPr id="4" name="Freihandform 3"/>
          <p:cNvSpPr/>
          <p:nvPr/>
        </p:nvSpPr>
        <p:spPr>
          <a:xfrm>
            <a:off x="425437" y="4054817"/>
            <a:ext cx="624239" cy="642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3600" b="1" i="0" u="none" strike="noStrike" baseline="3000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</a:t>
            </a:r>
          </a:p>
        </p:txBody>
      </p:sp>
      <p:sp>
        <p:nvSpPr>
          <p:cNvPr id="5" name="Freihandform 4"/>
          <p:cNvSpPr/>
          <p:nvPr/>
        </p:nvSpPr>
        <p:spPr>
          <a:xfrm>
            <a:off x="2259109" y="1366337"/>
            <a:ext cx="3328457" cy="3333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</a:pPr>
            <a:r>
              <a:rPr lang="fr-FR" sz="1600" b="1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rescattering</a:t>
            </a:r>
            <a:r>
              <a:rPr lang="fr-FR" sz="16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        </a:t>
            </a:r>
            <a:r>
              <a:rPr lang="fr-FR" sz="1600" b="1" i="0" u="none" strike="noStrike" baseline="0" dirty="0" err="1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potential</a:t>
            </a:r>
            <a:endParaRPr lang="fr-FR" sz="1600" b="1" i="0" u="none" strike="noStrike" baseline="0" dirty="0">
              <a:ln>
                <a:noFill/>
              </a:ln>
              <a:solidFill>
                <a:srgbClr val="0000CC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06" y="1612881"/>
            <a:ext cx="2397239" cy="232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486" y="1635201"/>
            <a:ext cx="1864079" cy="22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886" y="3452121"/>
            <a:ext cx="4288680" cy="22755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85434" y="1263133"/>
            <a:ext cx="1739880" cy="596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400" b="0" i="0" u="none" strike="noStrike" baseline="0" dirty="0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C. </a:t>
            </a:r>
            <a:r>
              <a:rPr lang="en-GB" sz="1400" b="0" i="0" u="none" strike="noStrike" baseline="0" dirty="0" err="1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Hartnack</a:t>
            </a:r>
            <a:r>
              <a:rPr lang="en-GB" sz="1400" b="0" i="0" u="none" strike="noStrike" baseline="0" dirty="0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et al.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400" b="0" i="0" u="none" strike="noStrike" baseline="0" dirty="0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PR 510, 119 (2012)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1553640" y="5726529"/>
            <a:ext cx="2269814" cy="8110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Strong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enhancement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of the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slope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from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initial to final </a:t>
            </a:r>
            <a:r>
              <a:rPr lang="fr-FR" sz="1600" b="0" i="0" u="none" strike="noStrike" baseline="0" dirty="0" err="1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momentum</a:t>
            </a:r>
            <a:endParaRPr lang="fr-FR" sz="1600" b="0" i="0" u="none" strike="noStrike" baseline="0" dirty="0">
              <a:ln>
                <a:noFill/>
              </a:ln>
              <a:solidFill>
                <a:srgbClr val="FF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3719577" y="5726529"/>
            <a:ext cx="2165039" cy="1191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Small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enhancement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(K</a:t>
            </a:r>
            <a:r>
              <a:rPr lang="fr-FR" sz="1600" b="0" i="0" u="none" strike="noStrike" baseline="3000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  or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reduction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(K</a:t>
            </a:r>
            <a:r>
              <a:rPr lang="fr-FR" sz="1600" b="0" i="0" u="none" strike="noStrike" baseline="3000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5D3C4A-1440-4305-A0D4-88E08A92E0C2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036161" y="1658078"/>
            <a:ext cx="2739347" cy="646331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Influence </a:t>
            </a:r>
            <a:r>
              <a:rPr lang="en-US" dirty="0" smtClean="0"/>
              <a:t>of the </a:t>
            </a:r>
            <a:r>
              <a:rPr lang="el-GR" dirty="0" smtClean="0"/>
              <a:t>ϕ</a:t>
            </a:r>
            <a:r>
              <a:rPr lang="de-DE" dirty="0" smtClean="0"/>
              <a:t> </a:t>
            </a:r>
            <a:r>
              <a:rPr lang="de-DE" dirty="0" err="1" smtClean="0"/>
              <a:t>decay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K- </a:t>
            </a:r>
            <a:r>
              <a:rPr lang="de-DE" dirty="0" err="1" smtClean="0"/>
              <a:t>spectra</a:t>
            </a:r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99" y="2595200"/>
            <a:ext cx="3282002" cy="24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5745708" y="4738360"/>
            <a:ext cx="573206" cy="39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5870810" y="4636748"/>
            <a:ext cx="286603" cy="348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Kaos</a:t>
            </a:r>
            <a:r>
              <a:rPr lang="en-US" dirty="0" smtClean="0"/>
              <a:t> spectra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" y="2657880"/>
            <a:ext cx="7159752" cy="379476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753134" y="1364777"/>
            <a:ext cx="4398742" cy="12311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 smtClean="0"/>
              <a:t>K</a:t>
            </a:r>
            <a:r>
              <a:rPr lang="en-US" sz="2000" b="1" baseline="30000" dirty="0" smtClean="0"/>
              <a:t>+</a:t>
            </a:r>
          </a:p>
          <a:p>
            <a:pPr algn="r"/>
            <a:r>
              <a:rPr lang="en-US" dirty="0" smtClean="0"/>
              <a:t>Inclusive data, at mid-rapidity</a:t>
            </a:r>
          </a:p>
          <a:p>
            <a:pPr algn="r"/>
            <a:r>
              <a:rPr lang="en-US" dirty="0" smtClean="0"/>
              <a:t>model: IQMD C. </a:t>
            </a:r>
            <a:r>
              <a:rPr lang="en-US" dirty="0" err="1" smtClean="0"/>
              <a:t>Hartnack</a:t>
            </a:r>
            <a:endParaRPr lang="en-US" dirty="0" smtClean="0"/>
          </a:p>
          <a:p>
            <a:pPr algn="r"/>
            <a:r>
              <a:rPr lang="en-US" dirty="0" smtClean="0"/>
              <a:t>PR 510 (2012)119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20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Fopi</a:t>
            </a:r>
            <a:r>
              <a:rPr lang="en-US" dirty="0" smtClean="0"/>
              <a:t> Ni+Ni data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73" y="1564386"/>
            <a:ext cx="3960000" cy="465372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69" y="1564386"/>
            <a:ext cx="3960000" cy="46537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82438" y="1172980"/>
            <a:ext cx="226552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X. Lopez</a:t>
            </a:r>
          </a:p>
          <a:p>
            <a:pPr algn="l"/>
            <a:r>
              <a:rPr lang="en-US" dirty="0" smtClean="0"/>
              <a:t>M. </a:t>
            </a:r>
            <a:r>
              <a:rPr lang="en-US" dirty="0" err="1" smtClean="0"/>
              <a:t>Merschmeyer</a:t>
            </a:r>
            <a:endParaRPr lang="en-US" dirty="0" smtClean="0"/>
          </a:p>
        </p:txBody>
      </p:sp>
      <p:sp>
        <p:nvSpPr>
          <p:cNvPr id="8" name="Rechteck 7"/>
          <p:cNvSpPr/>
          <p:nvPr/>
        </p:nvSpPr>
        <p:spPr>
          <a:xfrm>
            <a:off x="5975989" y="6275503"/>
            <a:ext cx="2678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Phys. Rev. C 76 (2007) 024906</a:t>
            </a:r>
          </a:p>
        </p:txBody>
      </p:sp>
    </p:spTree>
    <p:extLst>
      <p:ext uri="{BB962C8B-B14F-4D97-AF65-F5344CB8AC3E}">
        <p14:creationId xmlns:p14="http://schemas.microsoft.com/office/powerpoint/2010/main" val="313746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FOPI Ni+Ni data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3485" y="1641896"/>
            <a:ext cx="5470923" cy="27653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664028" y="1262059"/>
            <a:ext cx="6172200" cy="4460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>
            <a:spAutoFit/>
          </a:bodyPr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KN 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U</a:t>
            </a:r>
            <a:r>
              <a:rPr lang="en-GB" sz="2000" b="0" i="0" u="none" strike="noStrike" baseline="-33000" dirty="0" err="1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pot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 = 40 MeV both IQMD and HSD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1514" y="3806463"/>
            <a:ext cx="5321628" cy="27430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1745639-5490-4B4A-9FAE-B522A8F418D4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070364" y="1965278"/>
            <a:ext cx="2882250" cy="36933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X. Lopez</a:t>
            </a:r>
          </a:p>
          <a:p>
            <a:pPr algn="l"/>
            <a:r>
              <a:rPr lang="en-US" dirty="0" smtClean="0"/>
              <a:t>M. </a:t>
            </a:r>
            <a:r>
              <a:rPr lang="en-US" dirty="0" err="1" smtClean="0"/>
              <a:t>Merschmeyer</a:t>
            </a:r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smtClean="0"/>
              <a:t>All spectra, yields</a:t>
            </a:r>
            <a:r>
              <a:rPr lang="en-US" dirty="0" smtClean="0"/>
              <a:t> reasonably well described by HSD and IQMD </a:t>
            </a:r>
          </a:p>
        </p:txBody>
      </p:sp>
    </p:spTree>
    <p:extLst>
      <p:ext uri="{BB962C8B-B14F-4D97-AF65-F5344CB8AC3E}">
        <p14:creationId xmlns:p14="http://schemas.microsoft.com/office/powerpoint/2010/main" val="17226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Origin of shape of the rapidity distribution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4" y="1713750"/>
            <a:ext cx="3639312" cy="37307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31" y="1741048"/>
            <a:ext cx="3858768" cy="373075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402004" y="5595582"/>
            <a:ext cx="5349923" cy="646331"/>
          </a:xfrm>
          <a:prstGeom prst="rect">
            <a:avLst/>
          </a:prstGeom>
          <a:solidFill>
            <a:srgbClr val="EAEAEA"/>
          </a:solidFill>
          <a:ln>
            <a:solidFill>
              <a:srgbClr val="00206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BB collisions vs </a:t>
            </a:r>
          </a:p>
          <a:p>
            <a:pPr algn="r"/>
            <a:r>
              <a:rPr lang="en-US" dirty="0"/>
              <a:t>	</a:t>
            </a:r>
            <a:r>
              <a:rPr lang="el-GR" dirty="0" smtClean="0"/>
              <a:t>π</a:t>
            </a:r>
            <a:r>
              <a:rPr lang="de-DE" dirty="0" smtClean="0"/>
              <a:t>B </a:t>
            </a:r>
            <a:r>
              <a:rPr lang="de-DE" dirty="0" err="1" smtClean="0"/>
              <a:t>collisions</a:t>
            </a:r>
            <a:r>
              <a:rPr lang="de-DE" dirty="0" smtClean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940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FOPI  </a:t>
            </a:r>
            <a:r>
              <a:rPr lang="en-US" dirty="0" err="1" smtClean="0"/>
              <a:t>Al+Al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1" y="1719617"/>
            <a:ext cx="4140000" cy="395797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12299" y="3503314"/>
            <a:ext cx="1653541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IQMD</a:t>
            </a:r>
          </a:p>
          <a:p>
            <a:pPr algn="l"/>
            <a:r>
              <a:rPr lang="en-US" sz="1400" dirty="0"/>
              <a:t>	</a:t>
            </a:r>
            <a:r>
              <a:rPr lang="en-US" sz="1400" dirty="0" smtClean="0"/>
              <a:t>K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w pot</a:t>
            </a:r>
          </a:p>
          <a:p>
            <a:pPr algn="l"/>
            <a:r>
              <a:rPr lang="en-US" sz="1400" dirty="0" smtClean="0"/>
              <a:t>	K</a:t>
            </a:r>
            <a:r>
              <a:rPr lang="en-US" sz="1400" baseline="30000" dirty="0" smtClean="0"/>
              <a:t>0 </a:t>
            </a:r>
            <a:r>
              <a:rPr lang="en-US" sz="1400" dirty="0" smtClean="0"/>
              <a:t>w pot</a:t>
            </a:r>
          </a:p>
          <a:p>
            <a:pPr algn="l"/>
            <a:r>
              <a:rPr lang="en-US" sz="1400" dirty="0"/>
              <a:t>	</a:t>
            </a:r>
            <a:r>
              <a:rPr lang="en-US" sz="1400" dirty="0" smtClean="0"/>
              <a:t>K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wo pot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235120" y="3861545"/>
            <a:ext cx="3600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2235120" y="4082185"/>
            <a:ext cx="360000" cy="0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2235120" y="4289177"/>
            <a:ext cx="360000" cy="0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83" y="1789123"/>
            <a:ext cx="4140000" cy="39430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2561" y="1501252"/>
            <a:ext cx="102694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P. </a:t>
            </a:r>
            <a:r>
              <a:rPr lang="en-US" dirty="0" err="1" smtClean="0"/>
              <a:t>Gasik</a:t>
            </a:r>
            <a:endParaRPr lang="en-US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1365776" y="5865957"/>
            <a:ext cx="6172200" cy="389422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>
            <a:spAutoFit/>
          </a:bodyPr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KN 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U</a:t>
            </a:r>
            <a:r>
              <a:rPr lang="en-GB" sz="2000" b="0" i="0" u="none" strike="noStrike" baseline="-33000" dirty="0" err="1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pot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 = 40 </a:t>
            </a: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Bitstream Vera Sans" pitchFamily="2"/>
                <a:cs typeface="Bitstream Vera Sans" pitchFamily="2"/>
              </a:rPr>
              <a:t>MeV</a:t>
            </a:r>
            <a:endParaRPr lang="en-GB" sz="2000" b="0" i="0" u="none" strike="noStrike" baseline="0" dirty="0">
              <a:ln>
                <a:noFill/>
              </a:ln>
              <a:solidFill>
                <a:srgbClr val="000000"/>
              </a:solidFill>
              <a:latin typeface="Arial Unicode MS" pitchFamily="34"/>
              <a:ea typeface="Bitstream Vera Sans" pitchFamily="2"/>
              <a:cs typeface="Bitstream Ver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7006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FOPI </a:t>
            </a:r>
            <a:r>
              <a:rPr lang="en-US" dirty="0" err="1" smtClean="0"/>
              <a:t>Al+Al</a:t>
            </a:r>
            <a:r>
              <a:rPr lang="en-US" dirty="0" smtClean="0"/>
              <a:t> data: K</a:t>
            </a:r>
            <a:r>
              <a:rPr lang="en-US" baseline="30000" dirty="0" smtClean="0"/>
              <a:t>+</a:t>
            </a:r>
            <a:r>
              <a:rPr lang="en-US" dirty="0" smtClean="0"/>
              <a:t>/K</a:t>
            </a:r>
            <a:r>
              <a:rPr lang="en-US" baseline="30000" dirty="0" smtClean="0"/>
              <a:t>-</a:t>
            </a:r>
            <a:r>
              <a:rPr lang="en-US" dirty="0" smtClean="0"/>
              <a:t> ratio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58" y="1719616"/>
            <a:ext cx="6701471" cy="447750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37028" y="2429300"/>
            <a:ext cx="148760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dirty="0" smtClean="0"/>
              <a:t>K</a:t>
            </a:r>
            <a:r>
              <a:rPr lang="en-US" baseline="30000" dirty="0" smtClean="0"/>
              <a:t>-</a:t>
            </a:r>
            <a:r>
              <a:rPr lang="en-US" dirty="0" smtClean="0"/>
              <a:t> corrected for </a:t>
            </a:r>
            <a:r>
              <a:rPr lang="el-GR" dirty="0" smtClean="0"/>
              <a:t>ϕ</a:t>
            </a:r>
            <a:r>
              <a:rPr lang="de-DE" dirty="0" smtClean="0"/>
              <a:t> </a:t>
            </a:r>
            <a:r>
              <a:rPr lang="de-DE" dirty="0" err="1" smtClean="0"/>
              <a:t>decays</a:t>
            </a:r>
            <a:endParaRPr lang="en-US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4166520" y="1897811"/>
            <a:ext cx="119658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HSD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422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Spectra in </a:t>
            </a:r>
            <a:r>
              <a:rPr lang="el-GR" dirty="0" smtClean="0"/>
              <a:t>π</a:t>
            </a:r>
            <a:r>
              <a:rPr lang="de-DE" dirty="0" smtClean="0"/>
              <a:t>A </a:t>
            </a:r>
            <a:r>
              <a:rPr lang="de-DE" dirty="0" err="1" smtClean="0"/>
              <a:t>reactions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5323142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 space distributions of K</a:t>
            </a:r>
            <a:r>
              <a:rPr lang="en-US" baseline="30000" dirty="0" smtClean="0"/>
              <a:t>0</a:t>
            </a:r>
            <a:r>
              <a:rPr lang="en-US" dirty="0" smtClean="0"/>
              <a:t> in pion-induced reactions at 1.7 GeV/c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7" y="1275694"/>
            <a:ext cx="8639033" cy="256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8" y="3876137"/>
            <a:ext cx="8475257" cy="259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4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Investigating the KN potential with pion-induced reactions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0" y="1707063"/>
            <a:ext cx="3960000" cy="3861000"/>
          </a:xfrm>
          <a:prstGeom prst="rect">
            <a:avLst/>
          </a:prstGeom>
        </p:spPr>
      </p:pic>
      <p:sp>
        <p:nvSpPr>
          <p:cNvPr id="7" name="Freihandform 6"/>
          <p:cNvSpPr/>
          <p:nvPr/>
        </p:nvSpPr>
        <p:spPr>
          <a:xfrm>
            <a:off x="5188296" y="1872847"/>
            <a:ext cx="3285000" cy="2664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FOPI data  @ SIS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M.L. </a:t>
            </a:r>
            <a:r>
              <a:rPr lang="en-US" sz="12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Benabderramahne</a:t>
            </a: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et al., </a:t>
            </a:r>
            <a:r>
              <a:rPr lang="de-DE" sz="1200" b="0" i="1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PRL </a:t>
            </a:r>
            <a:r>
              <a:rPr lang="de-DE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(2009)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34"/>
                <a:ea typeface="HG Mincho Light J" pitchFamily="2"/>
                <a:cs typeface="Arial Unicode MS" pitchFamily="2"/>
              </a:rPr>
              <a:t>p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+ A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18"/>
                <a:ea typeface="HG Mincho Light J" pitchFamily="2"/>
                <a:cs typeface="Arial Unicode MS" pitchFamily="2"/>
              </a:rPr>
              <a:t>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K</a:t>
            </a:r>
            <a:r>
              <a:rPr lang="en-US" sz="1800" b="0" i="0" u="none" strike="noStrike" baseline="38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0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+ X at 1.15 GeV/c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dirty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596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</a:p>
          <a:p>
            <a:pPr lvl="1"/>
            <a:r>
              <a:rPr lang="en-US" dirty="0" smtClean="0"/>
              <a:t>FOPI Detector</a:t>
            </a:r>
          </a:p>
          <a:p>
            <a:r>
              <a:rPr lang="en-US" dirty="0" smtClean="0"/>
              <a:t>Motivation and Experimental program</a:t>
            </a:r>
          </a:p>
          <a:p>
            <a:r>
              <a:rPr lang="en-US" dirty="0" smtClean="0"/>
              <a:t>Spectra and rapidity distributions</a:t>
            </a:r>
          </a:p>
          <a:p>
            <a:r>
              <a:rPr lang="en-US" dirty="0" smtClean="0"/>
              <a:t>Pion induced reactions</a:t>
            </a:r>
          </a:p>
          <a:p>
            <a:r>
              <a:rPr lang="en-US" dirty="0" smtClean="0"/>
              <a:t>Directed flow</a:t>
            </a:r>
          </a:p>
          <a:p>
            <a:r>
              <a:rPr lang="en-US" dirty="0" smtClean="0"/>
              <a:t>Conclusions and Summary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00C7B2-1AAD-4115-AFB5-F447A2230AD5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851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Investigating the KN potential with pion-induced reactions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1709071"/>
            <a:ext cx="3960000" cy="3861000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>
            <a:off x="5188304" y="1886495"/>
            <a:ext cx="3285000" cy="2747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FOPI data  @ SIS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M.L. </a:t>
            </a:r>
            <a:r>
              <a:rPr lang="en-US" sz="12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Benabderramahne</a:t>
            </a: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et al., </a:t>
            </a:r>
            <a:r>
              <a:rPr lang="de-DE" sz="1200" b="0" i="1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PRL </a:t>
            </a:r>
            <a:r>
              <a:rPr lang="de-DE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(2009)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34"/>
                <a:ea typeface="HG Mincho Light J" pitchFamily="2"/>
                <a:cs typeface="Arial Unicode MS" pitchFamily="2"/>
              </a:rPr>
              <a:t>p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+ A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18"/>
                <a:ea typeface="HG Mincho Light J" pitchFamily="2"/>
                <a:cs typeface="Arial Unicode MS" pitchFamily="2"/>
              </a:rPr>
              <a:t>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K</a:t>
            </a:r>
            <a:r>
              <a:rPr lang="en-US" sz="1800" b="0" i="0" u="none" strike="noStrike" baseline="38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0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+ X at 1.15 GeV/c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dirty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Arial Unicode M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Anke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data @ COSY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M. </a:t>
            </a:r>
            <a:r>
              <a:rPr lang="en-US" sz="12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B</a:t>
            </a:r>
            <a:r>
              <a:rPr lang="en-US" sz="12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2"/>
                <a:cs typeface="Arial" pitchFamily="2"/>
              </a:rPr>
              <a:t>ü</a:t>
            </a:r>
            <a:r>
              <a:rPr lang="en-US" sz="12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scher</a:t>
            </a: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et al., </a:t>
            </a:r>
            <a:r>
              <a:rPr lang="en-US" sz="1200" b="0" i="1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EPJ</a:t>
            </a: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, A22, 301 (2004)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p + A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18"/>
                <a:ea typeface="HG Mincho Light J" pitchFamily="2"/>
                <a:cs typeface="Arial Unicode MS" pitchFamily="2"/>
              </a:rPr>
              <a:t>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K</a:t>
            </a:r>
            <a:r>
              <a:rPr lang="en-US" sz="1800" b="0" i="0" u="none" strike="noStrike" baseline="38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+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+ X  at 2.5 GeV</a:t>
            </a:r>
          </a:p>
        </p:txBody>
      </p:sp>
    </p:spTree>
    <p:extLst>
      <p:ext uri="{BB962C8B-B14F-4D97-AF65-F5344CB8AC3E}">
        <p14:creationId xmlns:p14="http://schemas.microsoft.com/office/powerpoint/2010/main" val="36935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Investigating the KN potential with pion-induced reactions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4" y="1723028"/>
            <a:ext cx="3960000" cy="3861000"/>
          </a:xfrm>
          <a:prstGeom prst="rect">
            <a:avLst/>
          </a:prstGeom>
        </p:spPr>
      </p:pic>
      <p:sp>
        <p:nvSpPr>
          <p:cNvPr id="10" name="Freihandform 9"/>
          <p:cNvSpPr/>
          <p:nvPr/>
        </p:nvSpPr>
        <p:spPr>
          <a:xfrm>
            <a:off x="5222564" y="3694472"/>
            <a:ext cx="3157646" cy="16872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DBB63"/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Potential depth:   U(K</a:t>
            </a:r>
            <a:r>
              <a:rPr lang="en-US" sz="1800" b="0" i="0" u="none" strike="noStrike" baseline="38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0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) = + 20 (+/- 5)  MeV consistent with heavy-ion data on 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K, flow</a:t>
            </a:r>
            <a:endParaRPr lang="en-US" sz="1800" b="0" i="0" u="none" strike="noStrike" dirty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Arial Unicode M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Accuracy (only) statistics 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limited</a:t>
            </a:r>
            <a:endParaRPr lang="en-US" sz="1800" b="0" i="0" u="none" strike="noStrike" dirty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5188296" y="1872847"/>
            <a:ext cx="3285000" cy="2747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FOPI data  @ SIS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M.L. </a:t>
            </a:r>
            <a:r>
              <a:rPr lang="en-US" sz="12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Benabderramahne</a:t>
            </a:r>
            <a:r>
              <a:rPr lang="en-US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et al., </a:t>
            </a:r>
            <a:r>
              <a:rPr lang="de-DE" sz="1200" b="0" i="1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PRL </a:t>
            </a:r>
            <a:r>
              <a:rPr lang="de-DE" sz="12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(2009)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34"/>
                <a:ea typeface="HG Mincho Light J" pitchFamily="2"/>
                <a:cs typeface="Arial Unicode MS" pitchFamily="2"/>
              </a:rPr>
              <a:t>p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+ A 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Symbol" pitchFamily="18"/>
                <a:ea typeface="HG Mincho Light J" pitchFamily="2"/>
                <a:cs typeface="Arial Unicode MS" pitchFamily="2"/>
              </a:rPr>
              <a:t>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K</a:t>
            </a:r>
            <a:r>
              <a:rPr lang="en-US" sz="1800" b="0" i="0" u="none" strike="noStrike" baseline="38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0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+ X at 1.15 GeV/c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dirty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Arial Unicode M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Model interpretation with HSD: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U(K</a:t>
            </a:r>
            <a:r>
              <a:rPr lang="en-US" sz="1800" b="0" i="0" u="none" strike="noStrike" baseline="38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0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) = + 20 MeV</a:t>
            </a:r>
          </a:p>
        </p:txBody>
      </p:sp>
    </p:spTree>
    <p:extLst>
      <p:ext uri="{BB962C8B-B14F-4D97-AF65-F5344CB8AC3E}">
        <p14:creationId xmlns:p14="http://schemas.microsoft.com/office/powerpoint/2010/main" val="2470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induced reactions at 1.7 GeV/c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0" y="2041450"/>
            <a:ext cx="5607442" cy="381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359923" y="1519975"/>
            <a:ext cx="3688387" cy="24191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dirty="0" smtClean="0"/>
              <a:t>Data normalization </a:t>
            </a:r>
            <a:r>
              <a:rPr lang="en-US" dirty="0" smtClean="0"/>
              <a:t>preliminary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including low momentum Kaons </a:t>
            </a:r>
            <a:r>
              <a:rPr lang="en-US" dirty="0" smtClean="0"/>
              <a:t>reconstructed with inner GEM-TPC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 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3017506" y="4890829"/>
            <a:ext cx="293426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V. </a:t>
            </a:r>
            <a:r>
              <a:rPr lang="en-US" dirty="0" err="1" smtClean="0"/>
              <a:t>Zinyuk</a:t>
            </a:r>
            <a:r>
              <a:rPr lang="en-US" dirty="0" smtClean="0"/>
              <a:t>/F. </a:t>
            </a:r>
            <a:r>
              <a:rPr lang="en-US" dirty="0" err="1" smtClean="0"/>
              <a:t>Böhmer</a:t>
            </a:r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81" y="4001237"/>
            <a:ext cx="2598009" cy="24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880885" y="3763849"/>
            <a:ext cx="169169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preliminary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437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13" y="3976574"/>
            <a:ext cx="2823899" cy="263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induced reactions at 1.7 GeV/c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21" y="1467293"/>
            <a:ext cx="2647896" cy="25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95283" y="1584251"/>
            <a:ext cx="4146697" cy="45243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Comparison of K</a:t>
            </a:r>
            <a:r>
              <a:rPr lang="en-US" baseline="30000" dirty="0" smtClean="0"/>
              <a:t>+</a:t>
            </a:r>
            <a:r>
              <a:rPr lang="en-US" dirty="0" smtClean="0"/>
              <a:t> ratios</a:t>
            </a:r>
          </a:p>
          <a:p>
            <a:pPr algn="l"/>
            <a:r>
              <a:rPr lang="en-US" dirty="0" smtClean="0"/>
              <a:t>for </a:t>
            </a:r>
            <a:r>
              <a:rPr lang="el-GR" dirty="0" smtClean="0"/>
              <a:t>π</a:t>
            </a:r>
            <a:r>
              <a:rPr lang="de-DE" dirty="0" smtClean="0"/>
              <a:t>- + A at 1.17 </a:t>
            </a:r>
            <a:r>
              <a:rPr lang="de-DE" dirty="0" err="1" smtClean="0"/>
              <a:t>GeV</a:t>
            </a:r>
            <a:r>
              <a:rPr lang="de-DE" dirty="0" smtClean="0"/>
              <a:t>/c</a:t>
            </a:r>
            <a:r>
              <a:rPr lang="en-US" dirty="0"/>
              <a:t> </a:t>
            </a:r>
            <a:r>
              <a:rPr lang="en-US" dirty="0" smtClean="0"/>
              <a:t>and 1.7 GeV/c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(J. </a:t>
            </a:r>
            <a:r>
              <a:rPr lang="en-US" dirty="0" err="1" smtClean="0"/>
              <a:t>Kecskemeti</a:t>
            </a:r>
            <a:r>
              <a:rPr lang="en-US" dirty="0" smtClean="0"/>
              <a:t> and V. </a:t>
            </a:r>
            <a:r>
              <a:rPr lang="en-US" dirty="0" err="1" smtClean="0"/>
              <a:t>Zinyuk</a:t>
            </a:r>
            <a:r>
              <a:rPr lang="en-US" dirty="0" smtClean="0"/>
              <a:t>)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smtClean="0"/>
              <a:t>K</a:t>
            </a:r>
            <a:r>
              <a:rPr lang="en-US" baseline="30000" dirty="0" smtClean="0"/>
              <a:t>-</a:t>
            </a:r>
            <a:r>
              <a:rPr lang="en-US" dirty="0" smtClean="0"/>
              <a:t> ratio </a:t>
            </a:r>
          </a:p>
          <a:p>
            <a:r>
              <a:rPr lang="en-US" dirty="0"/>
              <a:t>for </a:t>
            </a:r>
            <a:r>
              <a:rPr lang="el-GR" dirty="0"/>
              <a:t>π</a:t>
            </a:r>
            <a:r>
              <a:rPr lang="de-DE" dirty="0"/>
              <a:t>- + A at 1.17 </a:t>
            </a:r>
            <a:r>
              <a:rPr lang="de-DE" dirty="0" err="1"/>
              <a:t>GeV</a:t>
            </a:r>
            <a:r>
              <a:rPr lang="de-DE" dirty="0"/>
              <a:t>/c</a:t>
            </a:r>
            <a:r>
              <a:rPr lang="en-US" dirty="0"/>
              <a:t> and 1.7 </a:t>
            </a:r>
            <a:r>
              <a:rPr lang="en-US" dirty="0" smtClean="0"/>
              <a:t>GeV/c</a:t>
            </a:r>
          </a:p>
          <a:p>
            <a:endParaRPr lang="en-US" dirty="0" smtClean="0"/>
          </a:p>
          <a:p>
            <a:r>
              <a:rPr lang="en-US" dirty="0" smtClean="0"/>
              <a:t>(V. </a:t>
            </a:r>
            <a:r>
              <a:rPr lang="en-US" dirty="0" err="1" smtClean="0"/>
              <a:t>Zinyuk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 algn="l"/>
            <a:endParaRPr lang="en-US" dirty="0"/>
          </a:p>
          <a:p>
            <a:pPr algn="l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01958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Directed flow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studies on flow data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1076" y="1194637"/>
            <a:ext cx="4569120" cy="27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ihandform 3"/>
          <p:cNvSpPr/>
          <p:nvPr/>
        </p:nvSpPr>
        <p:spPr>
          <a:xfrm>
            <a:off x="2008247" y="1206712"/>
            <a:ext cx="1257257" cy="2573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71991" tIns="35996" rIns="71991" bIns="35996" anchor="t" anchorCtr="0" compatLnSpc="1">
            <a:spAutoFit/>
          </a:bodyPr>
          <a:lstStyle/>
          <a:p>
            <a:pPr algn="ctr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200" b="1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Elliptic flow v</a:t>
            </a:r>
            <a:r>
              <a:rPr lang="en-GB" sz="1200" b="1" baseline="-25000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2</a:t>
            </a:r>
          </a:p>
        </p:txBody>
      </p:sp>
      <p:sp>
        <p:nvSpPr>
          <p:cNvPr id="5" name="Freihandform 4"/>
          <p:cNvSpPr/>
          <p:nvPr/>
        </p:nvSpPr>
        <p:spPr>
          <a:xfrm>
            <a:off x="3664508" y="1772673"/>
            <a:ext cx="864019" cy="2210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0" tIns="0" rIns="0" bIns="35996" anchor="t" anchorCtr="0" compatLnSpc="1">
            <a:spAutoFit/>
          </a:bodyPr>
          <a:lstStyle/>
          <a:p>
            <a:pPr algn="ctr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200" b="1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Side flow v</a:t>
            </a:r>
            <a:r>
              <a:rPr lang="en-GB" sz="1200" b="1" baseline="-25000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1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7" y="3754800"/>
            <a:ext cx="4176464" cy="23410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16" y="2896886"/>
            <a:ext cx="3600000" cy="20855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91" y="4602324"/>
            <a:ext cx="3600000" cy="1999874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922662"/>
              </p:ext>
            </p:extLst>
          </p:nvPr>
        </p:nvGraphicFramePr>
        <p:xfrm>
          <a:off x="5350907" y="1489630"/>
          <a:ext cx="3498100" cy="119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7" imgW="2184120" imgH="660240" progId="Equation.3">
                  <p:embed/>
                </p:oleObj>
              </mc:Choice>
              <mc:Fallback>
                <p:oleObj name="Equation" r:id="rId7" imgW="2184120" imgH="660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50907" y="1489630"/>
                        <a:ext cx="3498100" cy="119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2440295" y="5552855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0°</a:t>
            </a:r>
            <a:endParaRPr lang="en-US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1864231" y="5552855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0°</a:t>
            </a:r>
            <a:endParaRPr lang="en-US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68283" y="5552855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0°</a:t>
            </a:r>
            <a:endParaRPr lang="en-US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3082601" y="5522078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r>
              <a:rPr lang="en-US" sz="1600" dirty="0" smtClean="0"/>
              <a:t>°</a:t>
            </a:r>
            <a:endParaRPr lang="en-US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1216159" y="5552855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0°</a:t>
            </a:r>
            <a:endParaRPr lang="en-US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5745951" y="305695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flow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5700982" y="584564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elliptic flow</a:t>
            </a:r>
            <a:endParaRPr lang="en-US" dirty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AE34EC-573C-4D39-9E76-2750AA421669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097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Systematic studies needed – Directed flow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9678" y="1401892"/>
            <a:ext cx="3160221" cy="28773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790652" y="3381876"/>
            <a:ext cx="512639" cy="283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0" tIns="0" rIns="0" bIns="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600" b="0" i="0" u="none" strike="noStrike" baseline="0" dirty="0" err="1">
                <a:ln>
                  <a:noFill/>
                </a:ln>
                <a:solidFill>
                  <a:srgbClr val="0000FF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N</a:t>
            </a:r>
            <a:r>
              <a:rPr lang="en-GB" sz="1600" b="0" i="0" u="none" strike="noStrike" baseline="-30000" dirty="0" err="1">
                <a:ln>
                  <a:noFill/>
                </a:ln>
                <a:solidFill>
                  <a:srgbClr val="0000FF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</a:t>
            </a:r>
            <a:r>
              <a:rPr lang="en-GB" sz="1600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=0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0398" y="3686462"/>
            <a:ext cx="3159501" cy="2876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3834998" y="2316635"/>
            <a:ext cx="487079" cy="537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2400" b="0" i="0" u="none" strike="noStrike" baseline="33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31055" y="4443976"/>
            <a:ext cx="442799" cy="537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2400" b="0" i="0" u="none" strike="noStrike" baseline="33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75882" y="1447323"/>
            <a:ext cx="3664351" cy="4922099"/>
          </a:xfrm>
          <a:prstGeom prst="rect">
            <a:avLst/>
          </a:prstGeom>
          <a:solidFill>
            <a:srgbClr val="EAEAEA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72000" tIns="72000" rIns="72000" bIns="7200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IQMD (C.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Hartnack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):</a:t>
            </a: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at production same flow for </a:t>
            </a:r>
            <a:endParaRPr lang="en-GB" sz="2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2000" b="0" i="0" u="none" strike="noStrike" baseline="50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and K</a:t>
            </a:r>
            <a:r>
              <a:rPr lang="en-GB" sz="2000" b="0" i="0" u="none" strike="noStrike" baseline="50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</a:t>
            </a: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2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2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2000" b="0" i="0" u="none" strike="noStrike" baseline="50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opposite to nucleon flow</a:t>
            </a:r>
          </a:p>
          <a:p>
            <a:pPr marL="0" marR="0" lvl="1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935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potential</a:t>
            </a: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935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 scattering</a:t>
            </a: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aligns them to </a:t>
            </a: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nucleons</a:t>
            </a: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935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2000" dirty="0"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935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20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935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2000" dirty="0"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935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20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R="0" lvl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2000" b="0" i="0" u="none" strike="noStrike" baseline="50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   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similar to nucleon flow</a:t>
            </a:r>
          </a:p>
          <a:p>
            <a:pPr marL="0" marR="0" lvl="1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strong 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potential </a:t>
            </a: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effect</a:t>
            </a:r>
          </a:p>
          <a:p>
            <a:pPr marL="0" marR="0" lvl="1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ts val="1072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2000" b="1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 absorption</a:t>
            </a:r>
            <a:endParaRPr lang="en-GB" sz="20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39CC3A9-E1B7-4C40-AF41-9D1279829F87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42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Ni+Ni collisions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6" y="1967531"/>
            <a:ext cx="5316907" cy="21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1" y="3785240"/>
            <a:ext cx="5198239" cy="21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36132" y="1694956"/>
            <a:ext cx="329256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V.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Zinyuk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et al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.  Ni+Ni b&lt; 6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fm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16501" y="1528532"/>
            <a:ext cx="3012835" cy="4688912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Data for K- inconclusive</a:t>
            </a:r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K- flow data from </a:t>
            </a:r>
            <a:r>
              <a:rPr lang="en-US" dirty="0" err="1" smtClean="0"/>
              <a:t>KaoS</a:t>
            </a:r>
            <a:endParaRPr lang="en-US" dirty="0" smtClean="0"/>
          </a:p>
          <a:p>
            <a:pPr algn="l">
              <a:lnSpc>
                <a:spcPct val="114000"/>
              </a:lnSpc>
            </a:pPr>
            <a:endParaRPr lang="en-US" dirty="0" smtClean="0"/>
          </a:p>
          <a:p>
            <a:pPr algn="l">
              <a:lnSpc>
                <a:spcPct val="114000"/>
              </a:lnSpc>
            </a:pPr>
            <a:endParaRPr lang="en-US" dirty="0" smtClean="0"/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more data is needed in heavier systems</a:t>
            </a:r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system size dependence</a:t>
            </a:r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energy dependence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disentangle different contributions (potential, absorption, re-scattering)</a:t>
            </a:r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FOPI measured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Ru+Ru at 1.7A GeV</a:t>
            </a:r>
          </a:p>
          <a:p>
            <a:pPr marL="742950" lvl="1" indent="-28575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sz="1600" dirty="0" err="1" smtClean="0"/>
              <a:t>Ni+Pb</a:t>
            </a:r>
            <a:r>
              <a:rPr lang="en-US" sz="1600" dirty="0" smtClean="0"/>
              <a:t> at 1.9 </a:t>
            </a:r>
            <a:r>
              <a:rPr lang="en-US" sz="1600" dirty="0" err="1" smtClean="0"/>
              <a:t>AGeV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245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experimental to models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07" y="1506502"/>
            <a:ext cx="49434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994831" y="1387294"/>
            <a:ext cx="350615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FOPI Ni+Ni 1.93A GeV b&lt;3.3 </a:t>
            </a:r>
            <a:r>
              <a:rPr lang="en-US" dirty="0" err="1" smtClean="0"/>
              <a:t>fm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958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studies on flow – Ni+Ni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5" y="2120156"/>
            <a:ext cx="5053682" cy="379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 rot="16200000">
            <a:off x="4187352" y="3284098"/>
            <a:ext cx="175368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V.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Zinyuk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et al.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86400" y="2296633"/>
            <a:ext cx="3370521" cy="103970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Side flow best described with repulsive KN potential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pot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&lt;~</a:t>
            </a:r>
            <a:r>
              <a:rPr lang="en-US" dirty="0" smtClean="0"/>
              <a:t>20 </a:t>
            </a:r>
            <a:r>
              <a:rPr lang="en-US" dirty="0" smtClean="0"/>
              <a:t>MeV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ACCF7C0-19E6-4ECF-A262-2017B07FF340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86260" y="1804140"/>
            <a:ext cx="175368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V.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Zinyuk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et al. </a:t>
            </a:r>
          </a:p>
        </p:txBody>
      </p:sp>
    </p:spTree>
    <p:extLst>
      <p:ext uri="{BB962C8B-B14F-4D97-AF65-F5344CB8AC3E}">
        <p14:creationId xmlns:p14="http://schemas.microsoft.com/office/powerpoint/2010/main" val="30939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FOPI Detector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91382" y="1751409"/>
            <a:ext cx="3353400" cy="27046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2167861" y="4374730"/>
            <a:ext cx="2326680" cy="449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Plastic ToF detectors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7181" y="1771569"/>
            <a:ext cx="1664999" cy="449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Drift chambers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97502" y="1402569"/>
            <a:ext cx="2135880" cy="449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RPC ToF detectors</a:t>
            </a:r>
          </a:p>
        </p:txBody>
      </p:sp>
      <p:sp>
        <p:nvSpPr>
          <p:cNvPr id="7" name="Gerade Verbindung 6"/>
          <p:cNvSpPr/>
          <p:nvPr/>
        </p:nvSpPr>
        <p:spPr>
          <a:xfrm flipH="1" flipV="1">
            <a:off x="1694461" y="3590649"/>
            <a:ext cx="1047961" cy="7776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91440" rIns="90000" bIns="91440" anchor="ctr" anchorCtr="1" compatLnSpc="1"/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8" name="Gerade Verbindung 7"/>
          <p:cNvSpPr/>
          <p:nvPr/>
        </p:nvSpPr>
        <p:spPr>
          <a:xfrm flipV="1">
            <a:off x="3452342" y="2887209"/>
            <a:ext cx="338039" cy="148752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91440" rIns="90000" bIns="91440" anchor="ctr" anchorCtr="1" compatLnSpc="1"/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9" name="Gerade Verbindung 8"/>
          <p:cNvSpPr/>
          <p:nvPr/>
        </p:nvSpPr>
        <p:spPr>
          <a:xfrm>
            <a:off x="1457942" y="2076130"/>
            <a:ext cx="676080" cy="94644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91440" rIns="90000" bIns="91440" anchor="ctr" anchorCtr="1" compatLnSpc="1"/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10" name="Gerade Verbindung 9"/>
          <p:cNvSpPr/>
          <p:nvPr/>
        </p:nvSpPr>
        <p:spPr>
          <a:xfrm>
            <a:off x="1559461" y="2076130"/>
            <a:ext cx="1352161" cy="6760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91440" rIns="90000" bIns="91440" anchor="ctr" anchorCtr="1" compatLnSpc="1"/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11" name="Gerade Verbindung 10"/>
          <p:cNvSpPr/>
          <p:nvPr/>
        </p:nvSpPr>
        <p:spPr>
          <a:xfrm>
            <a:off x="2640902" y="1670409"/>
            <a:ext cx="0" cy="8452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91440" rIns="90000" bIns="91440" anchor="ctr" anchorCtr="1" compatLnSpc="1"/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81563" y="1402570"/>
            <a:ext cx="3859199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ihandform 12"/>
          <p:cNvSpPr/>
          <p:nvPr/>
        </p:nvSpPr>
        <p:spPr>
          <a:xfrm>
            <a:off x="7070651" y="1349319"/>
            <a:ext cx="1541720" cy="838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99"/>
          </a:solidFill>
          <a:ln>
            <a:noFill/>
            <a:prstDash val="solid"/>
          </a:ln>
        </p:spPr>
        <p:txBody>
          <a:bodyPr vert="horz" wrap="none" lIns="0" tIns="0" rIns="90000" bIns="46800" anchor="t" anchorCtr="0" compatLnSpc="1"/>
          <a:lstStyle/>
          <a:p>
            <a:pPr marL="447479" marR="0" lvl="0" indent="-447479" algn="l" rtl="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447479" algn="l"/>
                <a:tab pos="896398" algn="l"/>
                <a:tab pos="1345678" algn="l"/>
                <a:tab pos="1794959" algn="l"/>
                <a:tab pos="2244239" algn="l"/>
                <a:tab pos="2693519" algn="l"/>
                <a:tab pos="3142799" algn="l"/>
                <a:tab pos="3592078" algn="l"/>
                <a:tab pos="4041359" algn="l"/>
                <a:tab pos="4490638" algn="l"/>
                <a:tab pos="4939919" algn="l"/>
                <a:tab pos="5389198" algn="l"/>
                <a:tab pos="5838479" algn="l"/>
                <a:tab pos="6287758" algn="l"/>
                <a:tab pos="6737039" algn="l"/>
                <a:tab pos="7186319" algn="l"/>
                <a:tab pos="7635598" algn="l"/>
                <a:tab pos="8084878" algn="l"/>
                <a:tab pos="8534158" algn="l"/>
                <a:tab pos="8983439" algn="l"/>
                <a:tab pos="9432718" algn="l"/>
              </a:tabLst>
            </a:pPr>
            <a:r>
              <a:rPr lang="en-US" sz="1800" i="0" u="none" strike="noStrike" baseline="0" dirty="0">
                <a:ln>
                  <a:noFill/>
                </a:ln>
                <a:solidFill>
                  <a:srgbClr val="292929"/>
                </a:solidFill>
                <a:latin typeface="Symbol" pitchFamily="34"/>
                <a:ea typeface="굴림" pitchFamily="50"/>
                <a:cs typeface="굴림" pitchFamily="50"/>
              </a:rPr>
              <a:t>Q</a:t>
            </a:r>
            <a:r>
              <a:rPr lang="en-US" sz="1800" i="0" u="none" strike="noStrike" baseline="-25000" dirty="0">
                <a:ln>
                  <a:noFill/>
                </a:ln>
                <a:solidFill>
                  <a:srgbClr val="292929"/>
                </a:solidFill>
                <a:latin typeface="Arial" pitchFamily="34"/>
                <a:ea typeface="굴림" pitchFamily="50"/>
                <a:cs typeface="굴림" pitchFamily="50"/>
              </a:rPr>
              <a:t> Lab</a:t>
            </a:r>
          </a:p>
          <a:p>
            <a:pPr marL="447479" marR="0" lvl="0" indent="-447479" algn="l" rtl="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447479" algn="l"/>
                <a:tab pos="896398" algn="l"/>
                <a:tab pos="1345678" algn="l"/>
                <a:tab pos="1794959" algn="l"/>
                <a:tab pos="2244239" algn="l"/>
                <a:tab pos="2693519" algn="l"/>
                <a:tab pos="3142799" algn="l"/>
                <a:tab pos="3592078" algn="l"/>
                <a:tab pos="4041359" algn="l"/>
                <a:tab pos="4490638" algn="l"/>
                <a:tab pos="4939919" algn="l"/>
                <a:tab pos="5389198" algn="l"/>
                <a:tab pos="5838479" algn="l"/>
                <a:tab pos="6287758" algn="l"/>
                <a:tab pos="6737039" algn="l"/>
                <a:tab pos="7186319" algn="l"/>
                <a:tab pos="7635598" algn="l"/>
                <a:tab pos="8084878" algn="l"/>
                <a:tab pos="8534158" algn="l"/>
                <a:tab pos="8983439" algn="l"/>
                <a:tab pos="9432718" algn="l"/>
              </a:tabLst>
            </a:pPr>
            <a:r>
              <a:rPr lang="en-US" sz="1800" i="0" u="none" strike="noStrike" baseline="0" dirty="0">
                <a:ln>
                  <a:noFill/>
                </a:ln>
                <a:solidFill>
                  <a:srgbClr val="292929"/>
                </a:solidFill>
                <a:latin typeface="Arial" pitchFamily="34"/>
                <a:ea typeface="굴림" pitchFamily="50"/>
                <a:cs typeface="굴림" pitchFamily="50"/>
              </a:rPr>
              <a:t>RPC : 30-52</a:t>
            </a:r>
          </a:p>
          <a:p>
            <a:pPr marL="447479" marR="0" lvl="0" indent="-447479" algn="l" rtl="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447479" algn="l"/>
                <a:tab pos="896398" algn="l"/>
                <a:tab pos="1345678" algn="l"/>
                <a:tab pos="1794959" algn="l"/>
                <a:tab pos="2244239" algn="l"/>
                <a:tab pos="2693519" algn="l"/>
                <a:tab pos="3142799" algn="l"/>
                <a:tab pos="3592078" algn="l"/>
                <a:tab pos="4041359" algn="l"/>
                <a:tab pos="4490638" algn="l"/>
                <a:tab pos="4939919" algn="l"/>
                <a:tab pos="5389198" algn="l"/>
                <a:tab pos="5838479" algn="l"/>
                <a:tab pos="6287758" algn="l"/>
                <a:tab pos="6737039" algn="l"/>
                <a:tab pos="7186319" algn="l"/>
                <a:tab pos="7635598" algn="l"/>
                <a:tab pos="8084878" algn="l"/>
                <a:tab pos="8534158" algn="l"/>
                <a:tab pos="8983439" algn="l"/>
                <a:tab pos="9432718" algn="l"/>
              </a:tabLst>
            </a:pPr>
            <a:r>
              <a:rPr lang="en-US" sz="1800" i="0" u="none" strike="noStrike" baseline="0" dirty="0">
                <a:ln>
                  <a:noFill/>
                </a:ln>
                <a:solidFill>
                  <a:srgbClr val="292929"/>
                </a:solidFill>
                <a:latin typeface="Arial" pitchFamily="34"/>
                <a:ea typeface="굴림" pitchFamily="50"/>
                <a:cs typeface="굴림" pitchFamily="50"/>
              </a:rPr>
              <a:t>Barrel : 52-120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25732" y="4312724"/>
            <a:ext cx="2379466" cy="22816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/>
          <p:cNvSpPr txBox="1"/>
          <p:nvPr/>
        </p:nvSpPr>
        <p:spPr>
          <a:xfrm>
            <a:off x="245746" y="4760211"/>
            <a:ext cx="4315142" cy="1796646"/>
          </a:xfrm>
          <a:prstGeom prst="rect">
            <a:avLst/>
          </a:prstGeom>
          <a:solidFill>
            <a:srgbClr val="EAEAEA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91440" rIns="90000" bIns="91440" anchorCtr="0" compatLnSpc="1">
            <a:spAutoFit/>
          </a:bodyPr>
          <a:lstStyle/>
          <a:p>
            <a:pPr marL="285750" marR="0" lvl="0" indent="-28575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Charged particle detector, large acceptance (EOS studies)</a:t>
            </a:r>
          </a:p>
          <a:p>
            <a:pPr marL="285750" marR="0" lvl="0" indent="-28575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Charged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kaon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identification with RPC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Tof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barrel (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σ</a:t>
            </a:r>
            <a:r>
              <a:rPr lang="en-GB" sz="1800" b="0" i="0" u="none" strike="noStrike" baseline="-33000" dirty="0" err="1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tof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 &lt; 80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ps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)</a:t>
            </a:r>
          </a:p>
          <a:p>
            <a:pPr marL="285750" marR="0" lvl="0" indent="-28575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 Unicode MS" pitchFamily="34"/>
                <a:ea typeface="Arial" pitchFamily="34"/>
                <a:cs typeface="Arial" pitchFamily="34"/>
              </a:rPr>
              <a:t>Reconstruction of strange resonances and other rare probes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B9937F-0557-46AB-BA97-CAB5804F5C04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32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studies on flow – </a:t>
            </a:r>
            <a:r>
              <a:rPr lang="en-US" dirty="0" err="1" smtClean="0"/>
              <a:t>Ru+Ru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33876" y="2279273"/>
            <a:ext cx="6391964" cy="3634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1552062" y="1533531"/>
            <a:ext cx="3124813" cy="5899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2000" b="0" i="0" u="none" strike="noStrike" dirty="0">
              <a:ln>
                <a:noFill/>
              </a:ln>
              <a:solidFill>
                <a:srgbClr val="000000"/>
              </a:solidFill>
              <a:latin typeface="Helvetica" pitchFamily="34"/>
              <a:ea typeface="HG Mincho Light J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2000" b="0" i="0" u="none" strike="noStrike" dirty="0" err="1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Ru+Ru</a:t>
            </a:r>
            <a:r>
              <a:rPr lang="en-GB" sz="2000" b="0" i="0" u="none" strike="noStrike" dirty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 @ 1.69A </a:t>
            </a:r>
            <a:r>
              <a:rPr lang="en-GB" sz="2000" b="0" i="0" u="none" strike="noStrike" dirty="0" err="1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GeV</a:t>
            </a:r>
            <a:endParaRPr lang="en-GB" sz="2000" b="0" i="0" u="none" strike="noStrike" dirty="0">
              <a:ln>
                <a:noFill/>
              </a:ln>
              <a:solidFill>
                <a:srgbClr val="000000"/>
              </a:solidFill>
              <a:latin typeface="Helvetica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15245" y="2161292"/>
            <a:ext cx="2047732" cy="2359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600" b="0" i="0" u="none" strike="noStrike" dirty="0">
                <a:ln>
                  <a:noFill/>
                </a:ln>
                <a:solidFill>
                  <a:srgbClr val="000000"/>
                </a:solidFill>
                <a:latin typeface="Airal" pitchFamily="34"/>
                <a:ea typeface="HG Mincho Light J" pitchFamily="2"/>
                <a:cs typeface="Arial Unicode MS" pitchFamily="2"/>
              </a:rPr>
              <a:t>RBUU/Giessen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5124410" y="3578414"/>
            <a:ext cx="187333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P. Crochet et al.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399094" y="2747417"/>
            <a:ext cx="2479093" cy="2031325"/>
          </a:xfrm>
          <a:prstGeom prst="rect">
            <a:avLst/>
          </a:prstGeom>
          <a:solidFill>
            <a:srgbClr val="EAEAEA"/>
          </a:solidFill>
          <a:ln>
            <a:solidFill>
              <a:srgbClr val="33333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Need more data </a:t>
            </a:r>
          </a:p>
          <a:p>
            <a:pPr algn="l"/>
            <a:r>
              <a:rPr lang="en-US" dirty="0" smtClean="0"/>
              <a:t>on heavier systems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FOPI measured: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Ru+Ru @ 1.69AGeV</a:t>
            </a:r>
          </a:p>
          <a:p>
            <a:pPr algn="l"/>
            <a:r>
              <a:rPr lang="en-US" dirty="0" err="1" smtClean="0"/>
              <a:t>Ni+Pb</a:t>
            </a:r>
            <a:r>
              <a:rPr lang="en-US" dirty="0" smtClean="0"/>
              <a:t> @ 1.9A GeV</a:t>
            </a:r>
          </a:p>
        </p:txBody>
      </p:sp>
    </p:spTree>
    <p:extLst>
      <p:ext uri="{BB962C8B-B14F-4D97-AF65-F5344CB8AC3E}">
        <p14:creationId xmlns:p14="http://schemas.microsoft.com/office/powerpoint/2010/main" val="18924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00783" y="1578496"/>
            <a:ext cx="2303664" cy="2955851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Systematics on flow - Ni+Ni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b="4328"/>
          <a:stretch/>
        </p:blipFill>
        <p:spPr bwMode="auto">
          <a:xfrm>
            <a:off x="4437695" y="1332000"/>
            <a:ext cx="415259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18444" y="2988025"/>
            <a:ext cx="3253563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Data </a:t>
            </a:r>
            <a:r>
              <a:rPr lang="en-US" dirty="0" err="1" smtClean="0"/>
              <a:t>Kaos</a:t>
            </a:r>
            <a:r>
              <a:rPr lang="en-US" dirty="0" smtClean="0"/>
              <a:t>:</a:t>
            </a:r>
          </a:p>
          <a:p>
            <a:pPr algn="l"/>
            <a:r>
              <a:rPr lang="en-US" dirty="0" smtClean="0"/>
              <a:t>F. </a:t>
            </a:r>
            <a:r>
              <a:rPr lang="en-US" dirty="0" err="1" smtClean="0"/>
              <a:t>Uhlig</a:t>
            </a:r>
            <a:r>
              <a:rPr lang="en-US" dirty="0" smtClean="0"/>
              <a:t> et al.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Model IQMD:</a:t>
            </a:r>
          </a:p>
          <a:p>
            <a:pPr algn="l"/>
            <a:r>
              <a:rPr lang="en-US" dirty="0" smtClean="0"/>
              <a:t>C. </a:t>
            </a:r>
            <a:r>
              <a:rPr lang="en-US" dirty="0" err="1" smtClean="0"/>
              <a:t>Hartnack</a:t>
            </a:r>
            <a:endParaRPr lang="en-US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1300783" y="1574170"/>
            <a:ext cx="2654539" cy="13291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dirty="0" smtClean="0"/>
              <a:t>Ni+Ni 1.93A </a:t>
            </a:r>
            <a:r>
              <a:rPr lang="en-US" dirty="0" err="1" smtClean="0"/>
              <a:t>GeV</a:t>
            </a:r>
            <a:endParaRPr lang="en-US" dirty="0" smtClean="0"/>
          </a:p>
          <a:p>
            <a:pPr algn="l">
              <a:lnSpc>
                <a:spcPct val="114000"/>
              </a:lnSpc>
            </a:pPr>
            <a:r>
              <a:rPr lang="en-US" dirty="0" smtClean="0"/>
              <a:t>3.8 &lt;b &lt; 6.5 </a:t>
            </a:r>
            <a:r>
              <a:rPr lang="en-US" dirty="0" err="1" smtClean="0"/>
              <a:t>fm</a:t>
            </a:r>
            <a:endParaRPr lang="en-US" dirty="0" smtClean="0"/>
          </a:p>
          <a:p>
            <a:pPr algn="l">
              <a:lnSpc>
                <a:spcPct val="114000"/>
              </a:lnSpc>
            </a:pPr>
            <a:r>
              <a:rPr lang="en-US" dirty="0" smtClean="0"/>
              <a:t>0.3 &lt; y/</a:t>
            </a:r>
            <a:r>
              <a:rPr lang="en-US" dirty="0" err="1" smtClean="0"/>
              <a:t>y</a:t>
            </a:r>
            <a:r>
              <a:rPr lang="en-US" baseline="-25000" dirty="0" err="1" smtClean="0"/>
              <a:t>beam</a:t>
            </a:r>
            <a:r>
              <a:rPr lang="en-US" dirty="0" smtClean="0"/>
              <a:t>&lt;0.7</a:t>
            </a:r>
          </a:p>
          <a:p>
            <a:pPr algn="l">
              <a:lnSpc>
                <a:spcPct val="114000"/>
              </a:lnSpc>
            </a:pPr>
            <a:r>
              <a:rPr lang="en-US" dirty="0" smtClean="0"/>
              <a:t>0.2 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0.8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346DCF9-A05D-4AE8-AD6B-7E755E92E65F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47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Directed flow of Hyperons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85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Hypernuclei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889000" y="2276999"/>
            <a:ext cx="777960" cy="449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1800"/>
            </a:pPr>
            <a:r>
              <a:rPr lang="en-GB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IQMD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9729" y="4106493"/>
            <a:ext cx="4080250" cy="24909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877468" y="4044102"/>
            <a:ext cx="1036159" cy="48320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2000"/>
            </a:pPr>
            <a:r>
              <a:rPr lang="en-GB" sz="2000" b="0" i="0" u="none" strike="noStrike" baseline="0" dirty="0">
                <a:ln>
                  <a:noFill/>
                </a:ln>
                <a:solidFill>
                  <a:schemeClr val="bg1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protons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89208" y="4041748"/>
            <a:ext cx="351360" cy="478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  <a:defRPr sz="2000"/>
            </a:pPr>
            <a:r>
              <a:rPr lang="en-GB" sz="2000" b="0" i="0" u="none" strike="noStrike" baseline="0" dirty="0">
                <a:ln>
                  <a:noFill/>
                </a:ln>
                <a:solidFill>
                  <a:schemeClr val="bg1"/>
                </a:solidFill>
                <a:latin typeface="Arial" pitchFamily="34"/>
                <a:ea typeface="Arial" pitchFamily="34"/>
                <a:cs typeface="Arial" pitchFamily="34"/>
              </a:rPr>
              <a:t>Λ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808074" y="1478002"/>
            <a:ext cx="5943600" cy="3116062"/>
            <a:chOff x="808074" y="1293336"/>
            <a:chExt cx="6094926" cy="321566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808074" y="1293336"/>
              <a:ext cx="2902092" cy="2784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Freihandform 12"/>
            <p:cNvSpPr/>
            <p:nvPr/>
          </p:nvSpPr>
          <p:spPr>
            <a:xfrm>
              <a:off x="6138000" y="2889000"/>
              <a:ext cx="765000" cy="162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000">
              <a:solidFill>
                <a:srgbClr val="FFFFFF"/>
              </a:solidFill>
              <a:prstDash val="solid"/>
            </a:ln>
          </p:spPr>
          <p:txBody>
            <a:bodyPr vert="horz" wrap="none" lIns="108000" tIns="63000" rIns="108000" bIns="63000" anchor="ctr" anchorCtr="0" compatLnSpc="1"/>
            <a:lstStyle/>
            <a:p>
              <a:pPr marL="0" marR="0" lvl="0" indent="0" algn="l" rtl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599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79" algn="l"/>
                  <a:tab pos="6289560" algn="l"/>
                  <a:tab pos="6738840" algn="l"/>
                  <a:tab pos="7188119" algn="l"/>
                  <a:tab pos="7637399" algn="l"/>
                  <a:tab pos="8086679" algn="l"/>
                  <a:tab pos="8535960" algn="l"/>
                  <a:tab pos="8985239" algn="l"/>
                </a:tabLst>
              </a:pPr>
              <a:endPara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270489" y="3197177"/>
              <a:ext cx="1395719" cy="44927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91440" rIns="90000" bIns="91440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599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79" algn="l"/>
                  <a:tab pos="6289560" algn="l"/>
                  <a:tab pos="6738840" algn="l"/>
                  <a:tab pos="7188119" algn="l"/>
                  <a:tab pos="7637399" algn="l"/>
                  <a:tab pos="8086679" algn="l"/>
                  <a:tab pos="8535960" algn="l"/>
                  <a:tab pos="8985239" algn="l"/>
                </a:tabLst>
              </a:pPr>
              <a:r>
                <a:rPr lang="en-GB" sz="1800" b="0" i="1" u="none" strike="noStrike" baseline="0" dirty="0">
                  <a:ln>
                    <a:noFill/>
                  </a:ln>
                  <a:solidFill>
                    <a:srgbClr val="9966CC"/>
                  </a:solidFill>
                  <a:latin typeface="Arial" pitchFamily="34"/>
                  <a:ea typeface="Bitstream Vera Sans" pitchFamily="2"/>
                  <a:cs typeface="Bitstream Vera Sans" pitchFamily="2"/>
                </a:rPr>
                <a:t>preliminary</a:t>
              </a:r>
            </a:p>
          </p:txBody>
        </p:sp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2594232"/>
                </p:ext>
              </p:extLst>
            </p:nvPr>
          </p:nvGraphicFramePr>
          <p:xfrm>
            <a:off x="2105021" y="2862255"/>
            <a:ext cx="14986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2" name="Equation" r:id="rId6" imgW="1498320" imgH="507960" progId="Equation.3">
                    <p:embed/>
                  </p:oleObj>
                </mc:Choice>
                <mc:Fallback>
                  <p:oleObj name="Equation" r:id="rId6" imgW="1498320" imgH="5079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105021" y="2862255"/>
                          <a:ext cx="14986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feld 3"/>
          <p:cNvSpPr txBox="1"/>
          <p:nvPr/>
        </p:nvSpPr>
        <p:spPr>
          <a:xfrm rot="16200000">
            <a:off x="2397511" y="2323442"/>
            <a:ext cx="2857170" cy="6026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400" b="0" i="0" u="none" strike="noStrike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Data: M. </a:t>
            </a:r>
            <a:r>
              <a:rPr lang="en-GB" sz="1400" b="0" i="0" u="none" strike="noStrike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Merschmeyer</a:t>
            </a:r>
            <a:r>
              <a:rPr lang="en-GB" sz="1400" b="0" i="0" u="none" strike="noStrike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sz="1400" b="0" i="0" u="none" strike="noStrike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phd</a:t>
            </a:r>
            <a:r>
              <a:rPr lang="en-GB" sz="1400" b="0" i="0" u="none" strike="noStrike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 thesis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400" b="0" i="0" u="none" strike="noStrike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IQMD: C. </a:t>
            </a:r>
            <a:r>
              <a:rPr lang="en-GB" sz="1400" b="0" i="0" u="none" strike="noStrike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Arial" pitchFamily="34"/>
                <a:ea typeface="Bitstream Vera Sans" pitchFamily="2"/>
                <a:cs typeface="Bitstream Vera Sans" pitchFamily="2"/>
              </a:rPr>
              <a:t>Hartnack</a:t>
            </a:r>
            <a:endParaRPr lang="en-GB" sz="1400" b="0" i="0" u="none" strike="noStrike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49422" y="1475364"/>
            <a:ext cx="4107976" cy="4524315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 smtClean="0"/>
              <a:t>Lambda interaction </a:t>
            </a:r>
          </a:p>
          <a:p>
            <a:pPr marL="285750" indent="-285750" algn="l">
              <a:buFontTx/>
              <a:buChar char="-"/>
            </a:pPr>
            <a:r>
              <a:rPr lang="en-US" dirty="0" smtClean="0"/>
              <a:t>potential</a:t>
            </a:r>
          </a:p>
          <a:p>
            <a:pPr marL="285750" indent="-285750" algn="l">
              <a:buFontTx/>
              <a:buChar char="-"/>
            </a:pPr>
            <a:r>
              <a:rPr lang="en-US" dirty="0" smtClean="0"/>
              <a:t>re-scattering cross section</a:t>
            </a:r>
          </a:p>
          <a:p>
            <a:pPr marL="285750" indent="-285750" algn="l">
              <a:buFontTx/>
              <a:buChar char="-"/>
            </a:pPr>
            <a:r>
              <a:rPr lang="en-US" dirty="0" smtClean="0"/>
              <a:t>constrained by</a:t>
            </a:r>
          </a:p>
          <a:p>
            <a:pPr marL="1200150" lvl="2" indent="-285750">
              <a:buFontTx/>
              <a:buChar char="-"/>
            </a:pPr>
            <a:r>
              <a:rPr lang="en-US" dirty="0" smtClean="0"/>
              <a:t>flow</a:t>
            </a:r>
          </a:p>
          <a:p>
            <a:pPr marL="1200150" lvl="2" indent="-285750">
              <a:buFontTx/>
              <a:buChar char="-"/>
            </a:pPr>
            <a:r>
              <a:rPr lang="en-US" dirty="0" smtClean="0"/>
              <a:t>spectra, rapidity distributions</a:t>
            </a:r>
          </a:p>
          <a:p>
            <a:pPr marL="285750" indent="-285750" algn="l">
              <a:buFontTx/>
              <a:buChar char="-"/>
            </a:pPr>
            <a:endParaRPr lang="en-US" dirty="0" smtClean="0"/>
          </a:p>
          <a:p>
            <a:pPr algn="l"/>
            <a:r>
              <a:rPr lang="en-US" b="1" dirty="0" smtClean="0"/>
              <a:t>Production of Hyper nuclei</a:t>
            </a:r>
            <a:endParaRPr lang="en-US" b="1" dirty="0"/>
          </a:p>
          <a:p>
            <a:pPr algn="l"/>
            <a:r>
              <a:rPr lang="en-US" dirty="0" smtClean="0"/>
              <a:t>Lambdas are preferentially at mid-rapidity but </a:t>
            </a:r>
            <a:r>
              <a:rPr lang="en-US" dirty="0" err="1" smtClean="0"/>
              <a:t>Hypernuclei</a:t>
            </a:r>
            <a:r>
              <a:rPr lang="en-US" dirty="0" smtClean="0"/>
              <a:t> production will take place more easily in the presence of spectator matter 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→ Crucial to get Lambdas in the region of the spectator matter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565675" y="1140569"/>
            <a:ext cx="233023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Ni+Ni 1.93AGeV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DA0D02-2982-476C-947F-985C7C39A30E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1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Outlook 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336908" y="1762229"/>
            <a:ext cx="3213751" cy="47904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b="1" dirty="0" smtClean="0"/>
              <a:t>Ongoing FOPI </a:t>
            </a:r>
            <a:r>
              <a:rPr lang="en-US" b="1" dirty="0" smtClean="0"/>
              <a:t>analyses</a:t>
            </a:r>
          </a:p>
          <a:p>
            <a:pPr algn="l">
              <a:lnSpc>
                <a:spcPct val="114000"/>
              </a:lnSpc>
            </a:pPr>
            <a:r>
              <a:rPr lang="en-US" dirty="0" smtClean="0"/>
              <a:t>π+A at 1.15 and 1.7 GeV/c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phase space distributions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momentum ratios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endParaRPr lang="en-US" dirty="0" smtClean="0"/>
          </a:p>
          <a:p>
            <a:pPr algn="l">
              <a:lnSpc>
                <a:spcPct val="114000"/>
              </a:lnSpc>
            </a:pPr>
            <a:r>
              <a:rPr lang="en-US" dirty="0" smtClean="0"/>
              <a:t>Ru + Ru 1.7A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yields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spectra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err="1" smtClean="0"/>
              <a:t>hypertritons</a:t>
            </a:r>
            <a:endParaRPr lang="en-US" dirty="0" smtClean="0"/>
          </a:p>
          <a:p>
            <a:pPr algn="l">
              <a:lnSpc>
                <a:spcPct val="114000"/>
              </a:lnSpc>
            </a:pPr>
            <a:endParaRPr lang="en-US" dirty="0" smtClean="0"/>
          </a:p>
          <a:p>
            <a:pPr algn="l">
              <a:lnSpc>
                <a:spcPct val="114000"/>
              </a:lnSpc>
            </a:pPr>
            <a:r>
              <a:rPr lang="en-US" dirty="0" smtClean="0"/>
              <a:t>Ni + </a:t>
            </a:r>
            <a:r>
              <a:rPr lang="en-US" dirty="0" err="1" smtClean="0"/>
              <a:t>Pb</a:t>
            </a:r>
            <a:r>
              <a:rPr lang="en-US" dirty="0" smtClean="0"/>
              <a:t> 1.9A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flow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phase space distributions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err="1" smtClean="0"/>
              <a:t>hypertritons</a:t>
            </a: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1481BE-0702-4F12-B8AE-320C741EBE9A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12249" y="1909966"/>
            <a:ext cx="3604439" cy="35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5528930" y="1584251"/>
            <a:ext cx="269003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1.9A GeV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62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Unresolved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581562" y="1648049"/>
            <a:ext cx="3235810" cy="50286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dirty="0" smtClean="0"/>
              <a:t>Slope of spectra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re-scattering vs </a:t>
            </a:r>
            <a:r>
              <a:rPr lang="en-US" dirty="0" smtClean="0"/>
              <a:t>potential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equilibration vs dynamics</a:t>
            </a:r>
            <a:endParaRPr lang="en-US" dirty="0" smtClean="0"/>
          </a:p>
          <a:p>
            <a:pPr algn="l">
              <a:lnSpc>
                <a:spcPct val="114000"/>
              </a:lnSpc>
            </a:pPr>
            <a:r>
              <a:rPr lang="en-US" dirty="0" smtClean="0"/>
              <a:t>Phi yields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origin </a:t>
            </a:r>
            <a:endParaRPr lang="en-US" dirty="0"/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multiplicity dependence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consequences</a:t>
            </a:r>
          </a:p>
          <a:p>
            <a:pPr algn="l">
              <a:lnSpc>
                <a:spcPct val="114000"/>
              </a:lnSpc>
            </a:pPr>
            <a:r>
              <a:rPr lang="en-US" dirty="0" smtClean="0"/>
              <a:t>Hyper nuclei</a:t>
            </a:r>
            <a:endParaRPr lang="en-US" dirty="0" smtClean="0"/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yields 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dirty="0" smtClean="0"/>
              <a:t>production mechanism</a:t>
            </a:r>
          </a:p>
          <a:p>
            <a:pPr algn="l">
              <a:lnSpc>
                <a:spcPct val="114000"/>
              </a:lnSpc>
            </a:pPr>
            <a:r>
              <a:rPr lang="en-US" i="1" dirty="0" smtClean="0"/>
              <a:t>Exotics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i="1" dirty="0" smtClean="0"/>
              <a:t>yields</a:t>
            </a:r>
          </a:p>
          <a:p>
            <a:pPr marL="285750" indent="-285750" algn="l">
              <a:lnSpc>
                <a:spcPct val="114000"/>
              </a:lnSpc>
              <a:buFontTx/>
              <a:buChar char="-"/>
            </a:pPr>
            <a:r>
              <a:rPr lang="en-US" i="1" dirty="0" smtClean="0"/>
              <a:t>properties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791644-2310-4074-AA24-1391356782FA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81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FOPI collaboration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1" y="1164083"/>
            <a:ext cx="8580469" cy="546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8586" y="5443869"/>
            <a:ext cx="7527852" cy="11834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400" b="1" dirty="0" smtClean="0"/>
              <a:t>THU Beijing – NIPNE Bucharest – KFKI RMKI Budapest – LPC Clermont-Ferrand – GSI Darmstadt – Helmholtzzentrum </a:t>
            </a:r>
            <a:r>
              <a:rPr lang="en-US" sz="1400" b="1" dirty="0" err="1" smtClean="0"/>
              <a:t>Rossendorf</a:t>
            </a:r>
            <a:r>
              <a:rPr lang="en-US" sz="1400" b="1" dirty="0" smtClean="0"/>
              <a:t> – </a:t>
            </a:r>
            <a:r>
              <a:rPr lang="en-US" sz="1400" b="1" dirty="0" err="1" smtClean="0"/>
              <a:t>Universität</a:t>
            </a:r>
            <a:r>
              <a:rPr lang="en-US" sz="1400" b="1" dirty="0" smtClean="0"/>
              <a:t> Heidelberg – IMP Lanzhou – ITEP Moscow – KI Moscow – TU </a:t>
            </a:r>
            <a:r>
              <a:rPr lang="en-US" sz="1400" b="1" dirty="0" err="1" smtClean="0"/>
              <a:t>München</a:t>
            </a:r>
            <a:r>
              <a:rPr lang="en-US" sz="1400" b="1" dirty="0"/>
              <a:t> </a:t>
            </a:r>
            <a:r>
              <a:rPr lang="en-US" sz="1400" b="1" dirty="0" smtClean="0"/>
              <a:t>– Korea University Seoul – University of Split - IPHC Strasbourg – SMI Vienna – University of Warsaw – RBI Zagreb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87828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Strangeness 2016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22565" y="1312863"/>
            <a:ext cx="8498151" cy="79868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  <a:buClr>
                <a:srgbClr val="C00000"/>
              </a:buClr>
              <a:buSzPct val="110000"/>
            </a:pPr>
            <a:r>
              <a:rPr lang="en-US" dirty="0" smtClean="0"/>
              <a:t>Aim discussing </a:t>
            </a:r>
          </a:p>
          <a:p>
            <a:pPr marL="2114550" lvl="4" indent="-285750">
              <a:lnSpc>
                <a:spcPct val="110000"/>
              </a:lnSpc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 smtClean="0"/>
              <a:t>experimental data </a:t>
            </a:r>
          </a:p>
          <a:p>
            <a:pPr marL="2114550" lvl="4" indent="-285750">
              <a:lnSpc>
                <a:spcPct val="110000"/>
              </a:lnSpc>
              <a:buClr>
                <a:srgbClr val="C000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dirty="0" smtClean="0"/>
              <a:t>models and new approaches</a:t>
            </a:r>
          </a:p>
          <a:p>
            <a:pPr marL="342580" lvl="0" indent="-342580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sz="2000" dirty="0" smtClean="0">
                <a:cs typeface="Arial"/>
              </a:rPr>
              <a:t>Heavy ion experiments </a:t>
            </a:r>
            <a:endParaRPr lang="en-US" sz="2000" dirty="0">
              <a:cs typeface="Arial"/>
            </a:endParaRP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 smtClean="0">
                <a:cs typeface="Arial"/>
              </a:rPr>
              <a:t>yields, phase space distributions: high </a:t>
            </a:r>
            <a:r>
              <a:rPr lang="en-US" dirty="0">
                <a:cs typeface="Arial"/>
              </a:rPr>
              <a:t>intensity beams and high quality data and rare </a:t>
            </a:r>
            <a:r>
              <a:rPr lang="en-US" dirty="0" smtClean="0">
                <a:cs typeface="Arial"/>
              </a:rPr>
              <a:t>probes</a:t>
            </a: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 smtClean="0">
                <a:cs typeface="Arial"/>
              </a:rPr>
              <a:t>systematic measurements to disentangle different processes</a:t>
            </a:r>
          </a:p>
          <a:p>
            <a:pPr marL="285057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sz="2000" dirty="0" smtClean="0">
                <a:cs typeface="Arial"/>
              </a:rPr>
              <a:t>Investigation of “exotic” systems </a:t>
            </a: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 err="1" smtClean="0">
                <a:cs typeface="Arial"/>
              </a:rPr>
              <a:t>kaonic</a:t>
            </a:r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atoms, bound states, hyper nuclei </a:t>
            </a:r>
          </a:p>
          <a:p>
            <a:pPr marL="285057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sz="2000" dirty="0" smtClean="0">
                <a:cs typeface="Arial"/>
              </a:rPr>
              <a:t>Elementary </a:t>
            </a:r>
            <a:r>
              <a:rPr lang="en-US" sz="2000" dirty="0">
                <a:cs typeface="Arial"/>
              </a:rPr>
              <a:t>reactions </a:t>
            </a: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>
                <a:cs typeface="Arial"/>
              </a:rPr>
              <a:t>disentangle reactions channels for strangeness production at threshold energies, PWA analysis</a:t>
            </a:r>
          </a:p>
          <a:p>
            <a:pPr marL="342580" lvl="0" indent="-342580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sz="2000" dirty="0" smtClean="0">
                <a:cs typeface="Arial"/>
              </a:rPr>
              <a:t>Models </a:t>
            </a:r>
            <a:endParaRPr lang="en-US" sz="2000" dirty="0">
              <a:cs typeface="Arial"/>
            </a:endParaRP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 smtClean="0">
                <a:cs typeface="Arial"/>
              </a:rPr>
              <a:t>high mass resonances to describe yields of strange particles</a:t>
            </a: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 smtClean="0">
                <a:cs typeface="Arial"/>
              </a:rPr>
              <a:t>advances in statistical models </a:t>
            </a: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r>
              <a:rPr lang="en-US" dirty="0" smtClean="0"/>
              <a:t>self-consistent and unitary coupled-channel approach (</a:t>
            </a:r>
            <a:r>
              <a:rPr lang="en-US" dirty="0" err="1" smtClean="0"/>
              <a:t>pHSD</a:t>
            </a:r>
            <a:r>
              <a:rPr lang="en-US" dirty="0"/>
              <a:t>)</a:t>
            </a:r>
            <a:endParaRPr lang="en-US" dirty="0" smtClean="0">
              <a:cs typeface="Arial"/>
            </a:endParaRP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endParaRPr lang="en-US" sz="1700" dirty="0">
              <a:solidFill>
                <a:srgbClr val="0070C0"/>
              </a:solidFill>
              <a:cs typeface="Arial"/>
            </a:endParaRPr>
          </a:p>
          <a:p>
            <a:pPr marL="742257" lvl="1" indent="-285483" defTabSz="456772">
              <a:spcBef>
                <a:spcPct val="20000"/>
              </a:spcBef>
              <a:buClr>
                <a:srgbClr val="C00000"/>
              </a:buClr>
              <a:buSzPct val="110000"/>
              <a:buFont typeface="Wingdings" charset="2"/>
              <a:buChar char="§"/>
            </a:pPr>
            <a:endParaRPr lang="en-US" sz="1700" dirty="0">
              <a:solidFill>
                <a:srgbClr val="333333"/>
              </a:solidFill>
              <a:cs typeface="Arial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925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4009940"/>
            <a:ext cx="6607516" cy="779866"/>
          </a:xfrm>
        </p:spPr>
        <p:txBody>
          <a:bodyPr/>
          <a:lstStyle/>
          <a:p>
            <a:r>
              <a:rPr lang="en-US" dirty="0" smtClean="0"/>
              <a:t>Thank you to </a:t>
            </a:r>
            <a:r>
              <a:rPr lang="en-US" i="1" dirty="0" smtClean="0"/>
              <a:t>Chris,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all contributors,</a:t>
            </a:r>
            <a:br>
              <a:rPr lang="en-US" dirty="0" smtClean="0"/>
            </a:br>
            <a:r>
              <a:rPr lang="en-US" dirty="0" smtClean="0"/>
              <a:t>all participants</a:t>
            </a:r>
            <a:br>
              <a:rPr lang="en-US" dirty="0" smtClean="0"/>
            </a:br>
            <a:r>
              <a:rPr lang="en-US" dirty="0" smtClean="0"/>
              <a:t>and the organizers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program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52438" y="1502064"/>
            <a:ext cx="3926158" cy="4751942"/>
          </a:xfrm>
          <a:prstGeom prst="rect">
            <a:avLst/>
          </a:prstGeom>
          <a:solidFill>
            <a:srgbClr val="EAEAEA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91440" rIns="90000" bIns="9144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Symmetric </a:t>
            </a:r>
            <a:r>
              <a:rPr lang="en-GB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Heavy ion collisions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Ca+Ca</a:t>
            </a:r>
            <a:r>
              <a:rPr lang="en-GB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→ Au + Au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90...2000A MeV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Mass asymmetric reactions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Ni+Pb</a:t>
            </a:r>
            <a:r>
              <a:rPr lang="en-GB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, </a:t>
            </a:r>
            <a:r>
              <a:rPr lang="en-GB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Ca+Au</a:t>
            </a:r>
            <a:endParaRPr lang="en-GB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400...1.9 </a:t>
            </a:r>
            <a:r>
              <a:rPr lang="en-GB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AGeV</a:t>
            </a: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Isospin</a:t>
            </a:r>
            <a:r>
              <a:rPr lang="en-GB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asymmetric reactions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0" i="0" u="none" strike="noStrike" baseline="33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96</a:t>
            </a:r>
            <a:r>
              <a:rPr lang="en-GB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Ru + </a:t>
            </a:r>
            <a:r>
              <a:rPr lang="en-GB" b="0" i="0" u="none" strike="noStrike" baseline="3300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96</a:t>
            </a:r>
            <a:r>
              <a:rPr lang="en-GB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Zr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400, 1000, 1500 </a:t>
            </a:r>
            <a:r>
              <a:rPr lang="en-GB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AMeV</a:t>
            </a: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Elementary reactions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p+p</a:t>
            </a:r>
            <a:r>
              <a:rPr lang="en-GB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3.1 </a:t>
            </a:r>
            <a:r>
              <a:rPr lang="en-GB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GeV</a:t>
            </a: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Pion induced reactions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Symbol" pitchFamily="34"/>
                <a:ea typeface="Bitstream Vera Sans" pitchFamily="2"/>
                <a:cs typeface="Bitstream Vera Sans" pitchFamily="2"/>
              </a:rPr>
              <a:t>p</a:t>
            </a:r>
            <a:r>
              <a:rPr lang="en-GB" b="0" i="0" u="none" strike="noStrike" baseline="30000" dirty="0" smtClean="0">
                <a:ln>
                  <a:noFill/>
                </a:ln>
                <a:solidFill>
                  <a:srgbClr val="000000"/>
                </a:solidFill>
                <a:latin typeface="Symbol" pitchFamily="34"/>
                <a:ea typeface="Bitstream Vera Sans" pitchFamily="2"/>
                <a:cs typeface="Bitstream Vera Sans" pitchFamily="2"/>
              </a:rPr>
              <a:t>-</a:t>
            </a:r>
            <a:r>
              <a:rPr lang="en-GB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 C...</a:t>
            </a:r>
            <a:r>
              <a:rPr lang="en-GB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Pb</a:t>
            </a:r>
            <a:r>
              <a:rPr lang="en-GB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1.1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and 1.7 GeV/c</a:t>
            </a:r>
            <a:endParaRPr lang="en-GB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C8EC26D-8B83-438E-B224-9DEE9643888A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701717" y="1107198"/>
            <a:ext cx="2329000" cy="5541674"/>
            <a:chOff x="5368337" y="0"/>
            <a:chExt cx="2782888" cy="7043738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075" y="3716338"/>
              <a:ext cx="2303462" cy="172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925" y="1196975"/>
              <a:ext cx="2668587" cy="181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337" y="0"/>
              <a:ext cx="2670175" cy="181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925" y="2420938"/>
              <a:ext cx="2668587" cy="181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637" y="5229225"/>
              <a:ext cx="2668588" cy="1814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7438030" y="4339988"/>
            <a:ext cx="140294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C. </a:t>
            </a:r>
            <a:r>
              <a:rPr lang="en-US" dirty="0" err="1" smtClean="0"/>
              <a:t>Hartnack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76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Advancing HSD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284363-BDB9-49D8-BDAF-E7803A08DBED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-380014" y="1235037"/>
            <a:ext cx="100584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K/KN in hot/dense matter: self-consistent and unitary coupled-channel approach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475097" y="1294436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46315" y="1591303"/>
            <a:ext cx="4351316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Binary reactions: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cross sections/transition rates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Propagation: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K, K and Y optical potentials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Production: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K, K (off-shell) spectral functions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1004440" y="2835730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3249053"/>
            <a:ext cx="3753716" cy="33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805622" y="2479961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827397" y="3012361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686293" y="3456378"/>
            <a:ext cx="156754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K spectral function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1943647" y="3534861"/>
            <a:ext cx="1900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19" y="3397328"/>
            <a:ext cx="4346175" cy="301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233627" y="1585599"/>
            <a:ext cx="3532248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ϕ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and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el-GR" b="1" dirty="0" smtClean="0">
                <a:solidFill>
                  <a:prstClr val="black"/>
                </a:solidFill>
              </a:rPr>
              <a:t>Ξ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production</a:t>
            </a:r>
            <a:r>
              <a:rPr lang="de-DE" b="1" dirty="0" smtClean="0">
                <a:solidFill>
                  <a:prstClr val="black"/>
                </a:solidFill>
              </a:rPr>
              <a:t> in </a:t>
            </a:r>
            <a:r>
              <a:rPr lang="de-DE" b="1" dirty="0" err="1" smtClean="0">
                <a:solidFill>
                  <a:prstClr val="black"/>
                </a:solidFill>
              </a:rPr>
              <a:t>the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hadronic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phase</a:t>
            </a:r>
            <a:endParaRPr lang="de-DE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prstClr val="black"/>
                </a:solidFill>
              </a:rPr>
              <a:t>ηN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channel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small</a:t>
            </a:r>
            <a:endParaRPr lang="de-DE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prstClr val="black"/>
                </a:solidFill>
              </a:rPr>
              <a:t>strangeness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exchange</a:t>
            </a:r>
            <a:endParaRPr lang="de-DE" dirty="0" smtClean="0">
              <a:solidFill>
                <a:prstClr val="black"/>
              </a:solidFill>
            </a:endParaRPr>
          </a:p>
          <a:p>
            <a:endParaRPr lang="de-DE" b="1" dirty="0">
              <a:solidFill>
                <a:prstClr val="black"/>
              </a:solidFill>
            </a:endParaRPr>
          </a:p>
          <a:p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25631" y="1591303"/>
            <a:ext cx="4132613" cy="499306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628905" y="1589328"/>
            <a:ext cx="4275490" cy="499306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821381" y="2980583"/>
            <a:ext cx="2021811" cy="36924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350" tIns="45677" rIns="91350" bIns="45677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Daniel Cabrera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84" y="2840353"/>
            <a:ext cx="735218" cy="7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209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Yields and statistical model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4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Strange particle production yields and Thermal models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6036" y="2644333"/>
            <a:ext cx="4806995" cy="33370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7139943" y="1581184"/>
            <a:ext cx="1088374" cy="4509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2000" b="0" i="0" u="none" strike="noStrike">
              <a:ln>
                <a:noFill/>
              </a:ln>
              <a:solidFill>
                <a:srgbClr val="000000"/>
              </a:solidFill>
              <a:latin typeface="Helvetica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7" name="Freihandform 6"/>
          <p:cNvSpPr/>
          <p:nvPr/>
        </p:nvSpPr>
        <p:spPr>
          <a:xfrm>
            <a:off x="436213" y="1745911"/>
            <a:ext cx="4354151" cy="946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FOPI data for </a:t>
            </a:r>
            <a:r>
              <a:rPr lang="en-US" sz="18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Al+Al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 at 1.91 </a:t>
            </a:r>
            <a:r>
              <a:rPr lang="en-US" sz="18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AGeV</a:t>
            </a:r>
            <a:endParaRPr lang="en-US" sz="1800" b="0" i="0" u="none" strike="noStrike" dirty="0">
              <a:ln>
                <a:noFill/>
              </a:ln>
              <a:solidFill>
                <a:srgbClr val="000000"/>
              </a:solidFill>
              <a:latin typeface="Arial" pitchFamily="34"/>
              <a:ea typeface="HG Mincho Light J" pitchFamily="2"/>
              <a:cs typeface="Arial Unicode MS" pitchFamily="2"/>
            </a:endParaRPr>
          </a:p>
          <a:p>
            <a:pPr marL="0" marR="0" lvl="0" indent="0" algn="l" rtl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Statistical model analysis with THERMUS 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code (K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. </a:t>
            </a:r>
            <a:r>
              <a:rPr lang="en-US" sz="1800" b="0" i="0" u="none" strike="noStrike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Piasecki</a:t>
            </a:r>
            <a:r>
              <a:rPr lang="en-US" sz="1800" b="0" i="0" u="none" strike="noStrike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Arial Unicode MS" pitchFamily="2"/>
              </a:rPr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976189" y="1449432"/>
            <a:ext cx="3955156" cy="4942617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72000" tIns="72000" rIns="72000" bIns="72000" anchorCtr="0" compatLnSpc="0">
            <a:spAutoFit/>
          </a:bodyPr>
          <a:lstStyle/>
          <a:p>
            <a:pPr marL="342900" marR="0" lvl="0" indent="-342900" algn="l" rtl="0" hangingPunc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  <a:tabLst/>
            </a:pP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Particle yields are described by Thermal models with reasonable 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parameters consistent over the complete energy range </a:t>
            </a:r>
            <a:r>
              <a:rPr lang="en-GB" sz="1600" dirty="0" err="1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upt</a:t>
            </a:r>
            <a:r>
              <a:rPr lang="en-GB" sz="1600" dirty="0" err="1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o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 LHC</a:t>
            </a:r>
            <a:endParaRPr lang="en-GB" sz="1600" dirty="0" smtClean="0">
              <a:solidFill>
                <a:srgbClr val="000000"/>
              </a:solidFill>
              <a:latin typeface="Helvetica" pitchFamily="34"/>
              <a:ea typeface="HG Mincho Light J" pitchFamily="2"/>
              <a:cs typeface="Arial Unicode MS" pitchFamily="2"/>
            </a:endParaRPr>
          </a:p>
          <a:p>
            <a:pPr marL="800100" lvl="1" indent="-342900" hangingPunct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1600" dirty="0" err="1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Al+Al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 collisions are most probably not equilibrated</a:t>
            </a:r>
          </a:p>
          <a:p>
            <a:pPr marL="800100" lvl="1" indent="-342900" hangingPunct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P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hase space distributions are generally elongated beyond 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400AMeV even in Au+Au</a:t>
            </a:r>
            <a:endParaRPr lang="en-GB" sz="1600" dirty="0" smtClean="0">
              <a:solidFill>
                <a:srgbClr val="000000"/>
              </a:solidFill>
              <a:latin typeface="Helvetica" pitchFamily="34"/>
              <a:ea typeface="HG Mincho Light J" pitchFamily="2"/>
              <a:cs typeface="Arial Unicode MS" pitchFamily="2"/>
            </a:endParaRPr>
          </a:p>
          <a:p>
            <a:pPr marL="800100" lvl="1" indent="-342900" hangingPunct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Systems 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are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not completely 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mixed</a:t>
            </a:r>
          </a:p>
          <a:p>
            <a:pPr marL="800100" lvl="1" indent="-342900" hangingPunct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No equilibration within microscopic models </a:t>
            </a:r>
            <a:endParaRPr lang="en-GB" sz="1600" dirty="0" smtClean="0">
              <a:solidFill>
                <a:srgbClr val="000000"/>
              </a:solidFill>
              <a:latin typeface="Helvetica" pitchFamily="34"/>
              <a:ea typeface="HG Mincho Light J" pitchFamily="2"/>
              <a:cs typeface="Arial Unicode MS" pitchFamily="2"/>
            </a:endParaRPr>
          </a:p>
          <a:p>
            <a:pPr marL="800100" lvl="1" indent="-342900" hangingPunct="0">
              <a:lnSpc>
                <a:spcPct val="110000"/>
              </a:lnSpc>
              <a:spcAft>
                <a:spcPts val="60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Microscopic models are able to account for particles ratios for which production cross sections are ‘’known</a:t>
            </a:r>
            <a:r>
              <a:rPr lang="en-GB" sz="1600" dirty="0" smtClean="0">
                <a:solidFill>
                  <a:srgbClr val="000000"/>
                </a:solidFill>
                <a:latin typeface="Helvetica" pitchFamily="34"/>
                <a:ea typeface="HG Mincho Light J" pitchFamily="2"/>
                <a:cs typeface="Arial Unicode MS" pitchFamily="2"/>
              </a:rPr>
              <a:t>’’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B6E814-170F-49FA-BF51-4EFEFFEE6474}" type="datetime1">
              <a:rPr lang="en-US" smtClean="0"/>
              <a:t>4/23/2016</a:t>
            </a:fld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66164" y="5056466"/>
            <a:ext cx="114005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 smtClean="0"/>
              <a:t>M. </a:t>
            </a:r>
            <a:r>
              <a:rPr lang="en-US" sz="1400" b="1" dirty="0" err="1" smtClean="0"/>
              <a:t>Bleicher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54505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 energy – why </a:t>
            </a:r>
            <a:r>
              <a:rPr lang="en-US" dirty="0" err="1" smtClean="0"/>
              <a:t>Kaons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2" y="2095143"/>
            <a:ext cx="3700049" cy="417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58215" y="1283932"/>
            <a:ext cx="3852916" cy="646331"/>
          </a:xfrm>
          <a:prstGeom prst="rect">
            <a:avLst/>
          </a:prstGeom>
          <a:solidFill>
            <a:srgbClr val="E6E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/>
              <a:t>Kaons</a:t>
            </a:r>
            <a:r>
              <a:rPr lang="en-US" dirty="0" smtClean="0"/>
              <a:t> are produced much earlier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do not interact with matter</a:t>
            </a: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2518340" y="5769491"/>
            <a:ext cx="689548" cy="0"/>
          </a:xfrm>
          <a:prstGeom prst="straightConnector1">
            <a:avLst/>
          </a:prstGeom>
          <a:solidFill>
            <a:srgbClr val="3366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-3144" b="3144"/>
          <a:stretch/>
        </p:blipFill>
        <p:spPr>
          <a:xfrm>
            <a:off x="4009734" y="1908000"/>
            <a:ext cx="4915921" cy="46501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6403663" y="5049011"/>
            <a:ext cx="549360" cy="356400"/>
          </a:xfrm>
          <a:prstGeom prst="rect">
            <a:avLst/>
          </a:prstGeom>
          <a:solidFill>
            <a:srgbClr val="E6E6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soft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400712" y="3512329"/>
            <a:ext cx="537480" cy="356400"/>
          </a:xfrm>
          <a:prstGeom prst="rect">
            <a:avLst/>
          </a:prstGeom>
          <a:solidFill>
            <a:srgbClr val="E6E6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stiff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631835" y="1844097"/>
            <a:ext cx="2268720" cy="4334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Au+Au, b &lt; 1 </a:t>
            </a:r>
            <a:r>
              <a:rPr lang="en-GB" sz="2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fm</a:t>
            </a:r>
            <a:endParaRPr lang="en-GB" sz="22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5275345" y="2564177"/>
            <a:ext cx="1440000" cy="585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7114261" y="3982461"/>
            <a:ext cx="335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G. </a:t>
            </a:r>
            <a:r>
              <a:rPr lang="en-US" dirty="0" err="1" smtClean="0">
                <a:solidFill>
                  <a:srgbClr val="7030A0"/>
                </a:solidFill>
              </a:rPr>
              <a:t>Ferrini</a:t>
            </a:r>
            <a:r>
              <a:rPr lang="en-US" dirty="0" smtClean="0">
                <a:solidFill>
                  <a:srgbClr val="7030A0"/>
                </a:solidFill>
              </a:rPr>
              <a:t> et al. PRL 97 (2006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2428406" y="537798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pion ratio determined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9B964B8-DB7A-45DB-AFB4-BF4EC7CE82A6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7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 energy – </a:t>
            </a:r>
            <a:r>
              <a:rPr lang="en-US" dirty="0" err="1" smtClean="0"/>
              <a:t>Kaons</a:t>
            </a:r>
            <a:r>
              <a:rPr lang="en-US" dirty="0" smtClean="0"/>
              <a:t> as a probe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26452" y="1947789"/>
            <a:ext cx="4829973" cy="4472197"/>
          </a:xfrm>
          <a:prstGeom prst="rect">
            <a:avLst/>
          </a:prstGeom>
          <a:solidFill>
            <a:srgbClr val="EAEAEA"/>
          </a:solidFill>
          <a:ln>
            <a:noFill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040973" y="2121786"/>
            <a:ext cx="3642344" cy="351480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HIC scenario:</a:t>
            </a:r>
          </a:p>
          <a:p>
            <a:pPr marL="342900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fast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neutron emission (mean field) </a:t>
            </a:r>
          </a:p>
          <a:p>
            <a:pPr marL="342900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 NN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=&gt;N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Δ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threshold effects</a:t>
            </a:r>
          </a:p>
          <a:p>
            <a:pPr marL="342900" indent="-342900" eaLnBrk="1" hangingPunct="1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nn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=&gt;p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Δ</a:t>
            </a:r>
            <a:r>
              <a:rPr lang="en-US" baseline="30000" dirty="0">
                <a:solidFill>
                  <a:schemeClr val="tx1"/>
                </a:solidFill>
                <a:latin typeface="+mj-lt"/>
              </a:rPr>
              <a:t>- 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(no chemical equilibrium)</a:t>
            </a:r>
          </a:p>
          <a:p>
            <a:pPr eaLnBrk="1" hangingPunct="1">
              <a:lnSpc>
                <a:spcPct val="114000"/>
              </a:lnSpc>
            </a:pPr>
            <a:r>
              <a:rPr lang="en-US" dirty="0">
                <a:solidFill>
                  <a:schemeClr val="tx1"/>
                </a:solidFill>
                <a:latin typeface="+mj-lt"/>
              </a:rPr>
              <a:t>see, e.g., di Toro et al., 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lnSpc>
                <a:spcPct val="114000"/>
              </a:lnSpc>
            </a:pPr>
            <a:r>
              <a:rPr lang="en-US" sz="1600" dirty="0" err="1" smtClean="0">
                <a:solidFill>
                  <a:schemeClr val="tx1"/>
                </a:solidFill>
                <a:latin typeface="+mj-lt"/>
              </a:rPr>
              <a:t>J.Phys.G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(2010</a:t>
            </a:r>
            <a:r>
              <a:rPr lang="en-US" sz="1600" dirty="0" smtClean="0">
                <a:solidFill>
                  <a:srgbClr val="000066"/>
                </a:solidFill>
              </a:rPr>
              <a:t>)</a:t>
            </a:r>
          </a:p>
          <a:p>
            <a:pPr eaLnBrk="1" hangingPunct="1"/>
            <a:endParaRPr lang="en-US" dirty="0">
              <a:solidFill>
                <a:srgbClr val="000066"/>
              </a:solidFill>
            </a:endParaRPr>
          </a:p>
          <a:p>
            <a:pPr eaLnBrk="1" hangingPunct="1"/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08618" y="2241706"/>
            <a:ext cx="1119217" cy="738664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+mj-lt"/>
              </a:rPr>
              <a:t>static calc.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+mj-lt"/>
              </a:rPr>
              <a:t>for infinite </a:t>
            </a:r>
          </a:p>
          <a:p>
            <a:pPr eaLnBrk="1" hangingPunct="1"/>
            <a:r>
              <a:rPr lang="en-US" sz="1400" dirty="0" err="1">
                <a:solidFill>
                  <a:schemeClr val="tx1"/>
                </a:solidFill>
                <a:latin typeface="+mj-lt"/>
              </a:rPr>
              <a:t>nucl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. matter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6610" y="1269738"/>
            <a:ext cx="1887055" cy="3077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X.Lopez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, PRC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(2007)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89776" y="1707670"/>
            <a:ext cx="3096466" cy="41930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dirty="0" err="1" smtClean="0"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Ru</a:t>
            </a:r>
            <a:r>
              <a:rPr lang="en-GB" sz="2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+Ru</a:t>
            </a:r>
            <a:r>
              <a:rPr lang="en-GB" sz="2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, </a:t>
            </a:r>
            <a:r>
              <a:rPr lang="en-GB" sz="22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Zr+Zr</a:t>
            </a:r>
            <a:r>
              <a:rPr lang="en-GB" sz="2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, </a:t>
            </a:r>
            <a:r>
              <a:rPr lang="en-GB" sz="2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b &lt; </a:t>
            </a:r>
            <a:r>
              <a:rPr lang="en-GB" sz="2200" dirty="0"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5</a:t>
            </a:r>
            <a:r>
              <a:rPr lang="en-GB" sz="22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 </a:t>
            </a:r>
            <a:r>
              <a:rPr lang="en-GB" sz="2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Bitstream Vera Sans" pitchFamily="2"/>
                <a:cs typeface="Bitstream Vera Sans" pitchFamily="2"/>
              </a:rPr>
              <a:t>fm</a:t>
            </a:r>
            <a:endParaRPr lang="en-GB" sz="22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Bitstream Vera Sans" pitchFamily="2"/>
              <a:cs typeface="Bitstream Vera Sans" pitchFamily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176924" y="3808932"/>
            <a:ext cx="1220206" cy="307777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HIC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szenario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2D91B23-7BA6-4FF6-BA39-A7DD7D397761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7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Symmetry energy – </a:t>
            </a:r>
            <a:r>
              <a:rPr lang="en-US" dirty="0" err="1" smtClean="0"/>
              <a:t>Pions</a:t>
            </a:r>
            <a:r>
              <a:rPr lang="en-US" dirty="0" smtClean="0"/>
              <a:t> as benchmark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 bwMode="auto">
          <a:xfrm>
            <a:off x="4792997" y="4863367"/>
            <a:ext cx="3833082" cy="1400378"/>
          </a:xfrm>
          <a:prstGeom prst="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28" tIns="45715" rIns="91428" bIns="45715" numCol="1" spcCol="0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77144" y="6032918"/>
            <a:ext cx="3733690" cy="4616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28" tIns="45715" rIns="91428" bIns="45715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sz="1200" dirty="0">
                <a:solidFill>
                  <a:srgbClr val="000066"/>
                </a:solidFill>
                <a:latin typeface="+mj-lt"/>
              </a:rPr>
              <a:t>Data: W. </a:t>
            </a:r>
            <a:r>
              <a:rPr lang="en-US" sz="1200" dirty="0" err="1">
                <a:solidFill>
                  <a:srgbClr val="000066"/>
                </a:solidFill>
                <a:latin typeface="+mj-lt"/>
              </a:rPr>
              <a:t>Reisdorf</a:t>
            </a:r>
            <a:r>
              <a:rPr lang="en-US" sz="1200" dirty="0">
                <a:solidFill>
                  <a:srgbClr val="000066"/>
                </a:solidFill>
                <a:latin typeface="+mj-lt"/>
              </a:rPr>
              <a:t> et al., NPA 781 (2007)</a:t>
            </a:r>
          </a:p>
          <a:p>
            <a:pPr algn="l" eaLnBrk="1" hangingPunct="1"/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Calculations: Z. Xiao et al, </a:t>
            </a:r>
            <a:r>
              <a:rPr lang="de-DE" sz="1200" dirty="0" smtClean="0">
                <a:solidFill>
                  <a:schemeClr val="accent2">
                    <a:lumMod val="50000"/>
                  </a:schemeClr>
                </a:solidFill>
                <a:latin typeface="+mj-lt"/>
                <a:hlinkClick r:id="rId3"/>
              </a:rPr>
              <a:t>PRL </a:t>
            </a: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  <a:hlinkClick r:id="rId3"/>
              </a:rPr>
              <a:t>102, 062502 (</a:t>
            </a:r>
            <a:r>
              <a:rPr lang="de-DE" sz="1200" dirty="0" smtClean="0">
                <a:solidFill>
                  <a:schemeClr val="accent2">
                    <a:lumMod val="50000"/>
                  </a:schemeClr>
                </a:solidFill>
                <a:latin typeface="+mj-lt"/>
                <a:hlinkClick r:id="rId3"/>
              </a:rPr>
              <a:t>2009</a:t>
            </a:r>
            <a:r>
              <a:rPr lang="de-DE" sz="12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)</a:t>
            </a:r>
            <a:endParaRPr lang="de-DE" sz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58140" y="4863367"/>
            <a:ext cx="3833082" cy="973776"/>
          </a:xfrm>
          <a:prstGeom prst="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28" tIns="45715" rIns="91428" bIns="45715" numCol="1" spcCol="0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0950" y="1279623"/>
            <a:ext cx="4186048" cy="342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91223" y="1381878"/>
            <a:ext cx="4455893" cy="33949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3"/>
          <p:cNvSpPr txBox="1"/>
          <p:nvPr/>
        </p:nvSpPr>
        <p:spPr>
          <a:xfrm>
            <a:off x="581894" y="4910869"/>
            <a:ext cx="3738079" cy="110068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l"/>
            <a:r>
              <a:rPr lang="en-US" sz="1600" dirty="0"/>
              <a:t>Data described by various models with stiff (or soft) density dependences of the symmetry energy</a:t>
            </a:r>
          </a:p>
          <a:p>
            <a:pPr algn="l"/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1648057" y="1215825"/>
            <a:ext cx="203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 + Au central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812883" y="4852734"/>
            <a:ext cx="3820474" cy="13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eaLnBrk="0" hangingPunct="0">
              <a:defRPr sz="20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algn="l" defTabSz="623888" eaLnBrk="1" hangingPunct="1">
              <a:tabLst>
                <a:tab pos="1073150" algn="l"/>
                <a:tab pos="1169988" algn="l"/>
                <a:tab pos="1881188" algn="l"/>
                <a:tab pos="2605088" algn="l"/>
                <a:tab pos="2690813" algn="l"/>
                <a:tab pos="2774950" algn="l"/>
              </a:tabLst>
            </a:pPr>
            <a:r>
              <a:rPr lang="en-US" sz="1400" dirty="0" err="1">
                <a:solidFill>
                  <a:schemeClr val="tx1"/>
                </a:solidFill>
                <a:latin typeface="+mn-lt"/>
              </a:rPr>
              <a:t>Ferini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et al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.	RMF	stiffer	for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ratio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up</a:t>
            </a:r>
          </a:p>
          <a:p>
            <a:pPr algn="l" defTabSz="623888" eaLnBrk="1" hangingPunct="1">
              <a:tabLst>
                <a:tab pos="1073150" algn="l"/>
                <a:tab pos="1169988" algn="l"/>
                <a:tab pos="1881188" algn="l"/>
                <a:tab pos="2605088" algn="l"/>
                <a:tab pos="2690813" algn="l"/>
                <a:tab pos="2774950" algn="l"/>
              </a:tabLst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Xiao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IBUU	softer	 “</a:t>
            </a:r>
          </a:p>
          <a:p>
            <a:pPr algn="l" defTabSz="623888" eaLnBrk="1" hangingPunct="1">
              <a:tabLst>
                <a:tab pos="1073150" algn="l"/>
                <a:tab pos="1169988" algn="l"/>
                <a:tab pos="1881188" algn="l"/>
                <a:tab pos="2605088" algn="l"/>
                <a:tab pos="2690813" algn="l"/>
                <a:tab pos="2774950" algn="l"/>
              </a:tabLst>
            </a:pP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Feng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&amp; Jin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ImIQMD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	stiffer	 “</a:t>
            </a:r>
          </a:p>
          <a:p>
            <a:pPr algn="l" defTabSz="623888" eaLnBrk="1" hangingPunct="1">
              <a:tabLst>
                <a:tab pos="1073150" algn="l"/>
                <a:tab pos="1169988" algn="l"/>
                <a:tab pos="1881188" algn="l"/>
                <a:tab pos="2605088" algn="l"/>
                <a:tab pos="2690813" algn="l"/>
                <a:tab pos="2774950" algn="l"/>
              </a:tabLst>
            </a:pP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Xie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et al.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ImIBL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	softer	 “</a:t>
            </a:r>
          </a:p>
          <a:p>
            <a:pPr algn="l" defTabSz="623888" eaLnBrk="1" hangingPunct="1">
              <a:tabLst>
                <a:tab pos="1073150" algn="l"/>
                <a:tab pos="1169988" algn="l"/>
                <a:tab pos="1881188" algn="l"/>
                <a:tab pos="2605088" algn="l"/>
                <a:tab pos="2690813" algn="l"/>
                <a:tab pos="2774950" algn="l"/>
              </a:tabLst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Hong et al    	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pBUU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	no</a:t>
            </a:r>
          </a:p>
          <a:p>
            <a:pPr algn="l" defTabSz="623888" eaLnBrk="1" hangingPunct="1">
              <a:tabLst>
                <a:tab pos="1073150" algn="l"/>
                <a:tab pos="1169988" algn="l"/>
                <a:tab pos="1881188" algn="l"/>
                <a:tab pos="2605088" algn="l"/>
                <a:tab pos="2690813" algn="l"/>
                <a:tab pos="2774950" algn="l"/>
              </a:tabLst>
            </a:pP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Ko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et al.  	RBUU	moderate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637D9A-3D3F-45F5-B29F-0C697FF55163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49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Symmetry energy – </a:t>
            </a:r>
            <a:br>
              <a:rPr lang="en-US" dirty="0" smtClean="0"/>
            </a:br>
            <a:r>
              <a:rPr lang="en-US" dirty="0" smtClean="0"/>
              <a:t>n/p flows, the alternative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 bwMode="auto">
          <a:xfrm>
            <a:off x="4980716" y="1446028"/>
            <a:ext cx="3560254" cy="5242368"/>
          </a:xfrm>
          <a:prstGeom prst="rect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9615" r="1428" b="2794"/>
          <a:stretch/>
        </p:blipFill>
        <p:spPr bwMode="auto">
          <a:xfrm>
            <a:off x="5090974" y="1594485"/>
            <a:ext cx="3420000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 bwMode="auto">
          <a:xfrm>
            <a:off x="6795770" y="4368773"/>
            <a:ext cx="845536" cy="3147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6775152" y="1753159"/>
            <a:ext cx="886771" cy="459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4" y="1475196"/>
            <a:ext cx="4004995" cy="24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hteck 15"/>
          <p:cNvSpPr/>
          <p:nvPr/>
        </p:nvSpPr>
        <p:spPr bwMode="auto">
          <a:xfrm>
            <a:off x="496996" y="1475196"/>
            <a:ext cx="4138323" cy="255561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Picture 2" descr="Z:\papers\epja_flow\cozma2_fig3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52" y="3838060"/>
            <a:ext cx="2832312" cy="2818988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 rot="16200000">
            <a:off x="7601369" y="2267181"/>
            <a:ext cx="210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P.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Russotto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2014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66322" y="4687763"/>
            <a:ext cx="4026465" cy="1671291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n/p elliptic flow favors an intermediate symmetry energy</a:t>
            </a:r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preliminary result </a:t>
            </a:r>
            <a:r>
              <a:rPr lang="el-GR" dirty="0" smtClean="0"/>
              <a:t>γ</a:t>
            </a:r>
            <a:r>
              <a:rPr lang="de-DE" dirty="0" smtClean="0"/>
              <a:t>~0.7-0.8</a:t>
            </a:r>
            <a:r>
              <a:rPr lang="en-US" dirty="0"/>
              <a:t> </a:t>
            </a:r>
            <a:r>
              <a:rPr lang="en-US" dirty="0" smtClean="0"/>
              <a:t>at 400A MeV Au+Au collisions</a:t>
            </a:r>
          </a:p>
          <a:p>
            <a:pPr marL="285750" indent="-285750" algn="l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test higher densities? </a:t>
            </a:r>
            <a:endParaRPr 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23E571-4880-438D-8C22-6168DA2D7320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8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52444" y="1806227"/>
            <a:ext cx="4106884" cy="3970318"/>
          </a:xfrm>
          <a:prstGeom prst="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roperties of hot and dense matter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EOS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symmetry energy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</a:t>
            </a:r>
            <a:r>
              <a:rPr lang="en-US" dirty="0" smtClean="0"/>
              <a:t>n – medium properties (cross sections)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p</a:t>
            </a:r>
            <a:r>
              <a:rPr lang="en-US" dirty="0" smtClean="0"/>
              <a:t>article production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∆’s in dense matter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 smtClean="0"/>
              <a:t>Strangeness in dense matter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/>
              <a:t>K</a:t>
            </a:r>
            <a:r>
              <a:rPr lang="en-US" dirty="0" err="1" smtClean="0"/>
              <a:t>aon</a:t>
            </a:r>
            <a:r>
              <a:rPr lang="en-US" dirty="0" smtClean="0"/>
              <a:t> Nucleon potential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</a:t>
            </a:r>
            <a:r>
              <a:rPr lang="en-US" dirty="0" smtClean="0"/>
              <a:t>nteraction of </a:t>
            </a:r>
            <a:r>
              <a:rPr lang="el-GR" dirty="0" smtClean="0"/>
              <a:t>Λ</a:t>
            </a:r>
            <a:r>
              <a:rPr lang="de-DE" dirty="0" smtClean="0"/>
              <a:t>‘s in </a:t>
            </a:r>
            <a:r>
              <a:rPr lang="de-DE" dirty="0" err="1" smtClean="0"/>
              <a:t>nuclear</a:t>
            </a:r>
            <a:r>
              <a:rPr lang="de-DE" dirty="0" smtClean="0"/>
              <a:t> matter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e</a:t>
            </a:r>
            <a:r>
              <a:rPr lang="en-US" dirty="0" smtClean="0"/>
              <a:t>xotic states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 smtClean="0"/>
              <a:t>hypernuclei</a:t>
            </a:r>
            <a:endParaRPr lang="en-U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 smtClean="0"/>
              <a:t>.... </a:t>
            </a:r>
            <a:r>
              <a:rPr lang="de-DE" dirty="0" err="1" smtClean="0"/>
              <a:t>states</a:t>
            </a:r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51105" y="3695208"/>
            <a:ext cx="3431657" cy="2287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332975" y="6066500"/>
            <a:ext cx="3448080" cy="596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M. Kotulla et al, Phys. Jou. 8 (2009) 3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nach W. Weise (2007)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93246" y="1374348"/>
            <a:ext cx="2219209" cy="223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56264" y="1501944"/>
            <a:ext cx="2258728" cy="21003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250B82-3FC4-4AD1-AED4-C076788C64FB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07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dependence of results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44526" y="1265275"/>
            <a:ext cx="5805370" cy="5120076"/>
          </a:xfrm>
          <a:prstGeom prst="rect">
            <a:avLst/>
          </a:prstGeom>
          <a:solidFill>
            <a:srgbClr val="EAEAEA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91440" rIns="90000" bIns="91440" anchor="ctr" anchorCtr="1" compatLnSpc="1"/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GB" sz="16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488" y="1155107"/>
            <a:ext cx="5805366" cy="5343478"/>
          </a:xfrm>
          <a:prstGeom prst="rect">
            <a:avLst/>
          </a:prstGeom>
          <a:noFill/>
          <a:ln>
            <a:noFill/>
          </a:ln>
        </p:spPr>
        <p:txBody>
          <a:bodyPr vert="horz" wrap="square" lIns="144000" tIns="144000" rIns="144000" bIns="144000" compatLnSpc="1">
            <a:spAutoFit/>
          </a:bodyPr>
          <a:lstStyle/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HSD (V1.5, BUU </a:t>
            </a:r>
            <a:r>
              <a:rPr lang="en-GB" sz="1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– </a:t>
            </a:r>
            <a:r>
              <a:rPr lang="en-GB" sz="1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Bratkovskaya</a:t>
            </a:r>
            <a:r>
              <a:rPr lang="en-GB" sz="1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IQMD (KQMD.V0711 </a:t>
            </a:r>
            <a:r>
              <a:rPr lang="en-GB" sz="1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– </a:t>
            </a:r>
            <a:r>
              <a:rPr lang="en-GB" sz="1800" b="1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Hartnack</a:t>
            </a:r>
            <a:r>
              <a:rPr lang="en-GB" sz="1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→ EOS (soft,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Symbo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= 200-230 MeV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→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Kaon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production and propagation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→ equal cross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sections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dirty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             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(production/re-scattering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→  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potential </a:t>
            </a:r>
            <a:endParaRPr lang="en-GB" sz="18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	</a:t>
            </a:r>
            <a:r>
              <a:rPr lang="en-GB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U</a:t>
            </a:r>
            <a:r>
              <a:rPr lang="en-GB" baseline="-25000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pot,K+N,HSD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(</a:t>
            </a:r>
            <a:r>
              <a:rPr lang="el-GR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ρ</a:t>
            </a:r>
            <a:r>
              <a:rPr lang="de-DE" baseline="-25000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0</a:t>
            </a:r>
            <a:r>
              <a:rPr lang="de-DE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,p=0)  = +20 </a:t>
            </a:r>
            <a:r>
              <a:rPr lang="de-DE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MeV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mass shift</a:t>
            </a:r>
          </a:p>
          <a:p>
            <a:pPr lvl="0">
              <a:lnSpc>
                <a:spcPct val="114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	</a:t>
            </a:r>
            <a:r>
              <a:rPr lang="en-GB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U</a:t>
            </a:r>
            <a:r>
              <a:rPr lang="en-GB" baseline="-25000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pot,K+N,IQMD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(</a:t>
            </a:r>
            <a:r>
              <a:rPr lang="el-GR" dirty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ρ</a:t>
            </a:r>
            <a:r>
              <a:rPr lang="de-DE" baseline="-25000" dirty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0</a:t>
            </a:r>
            <a:r>
              <a:rPr lang="de-DE" dirty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,p=0) = </a:t>
            </a:r>
            <a:r>
              <a:rPr lang="de-DE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+40 </a:t>
            </a:r>
            <a:r>
              <a:rPr lang="de-DE" dirty="0" err="1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MeV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RMF </a:t>
            </a:r>
            <a:r>
              <a:rPr lang="en-GB" dirty="0" err="1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param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.</a:t>
            </a:r>
            <a:endParaRPr lang="en-GB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→  BUU vs QMD code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→  </a:t>
            </a:r>
            <a:r>
              <a:rPr lang="en-GB" dirty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T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reatment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of anti-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kaons</a:t>
            </a:r>
            <a:endParaRPr lang="en-GB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→ IQMD quasi particles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	(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U(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ρ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Arial" pitchFamily="34"/>
                <a:cs typeface="Arial" pitchFamily="34"/>
              </a:rPr>
              <a:t>=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ρ</a:t>
            </a:r>
            <a:r>
              <a:rPr lang="en-GB" sz="1800" b="0" i="0" u="none" strike="noStrike" baseline="-3300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Arial" pitchFamily="34"/>
                <a:cs typeface="Arial" pitchFamily="34"/>
              </a:rPr>
              <a:t>0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, p=0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= -90 MeV)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		→ HSD G-Matrix formalism  		</a:t>
            </a:r>
            <a:endParaRPr lang="en-GB" sz="18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dirty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          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(U(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ρ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Arial" pitchFamily="34"/>
                <a:cs typeface="Arial" pitchFamily="34"/>
              </a:rPr>
              <a:t>=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ρ</a:t>
            </a:r>
            <a:r>
              <a:rPr lang="en-GB" sz="1800" b="0" i="0" u="none" strike="noStrike" baseline="-3300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Arial" pitchFamily="34"/>
                <a:cs typeface="Arial" pitchFamily="34"/>
              </a:rPr>
              <a:t>0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,</a:t>
            </a:r>
            <a:r>
              <a:rPr lang="en-GB" sz="18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p=0)=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- 50 MeV)</a:t>
            </a:r>
          </a:p>
          <a:p>
            <a:pPr marL="0" marR="0" lvl="0" indent="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→ C.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Hartnack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et al. Phys. Rep.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510, 119</a:t>
            </a:r>
            <a:r>
              <a:rPr lang="en-GB" dirty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(2012</a:t>
            </a:r>
            <a:r>
              <a:rPr lang="en-GB" dirty="0" smtClean="0"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  <a:endParaRPr lang="en-GB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1E8A71-F904-49E6-8F95-8AFCFF818C7F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20460" y="1471848"/>
            <a:ext cx="3833623" cy="4752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7513923" y="46401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MeV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577819" y="34736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380 MeV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77" y="1803756"/>
            <a:ext cx="4114506" cy="404311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60" y="1471848"/>
            <a:ext cx="3764823" cy="46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Description of “bulk” properties by the models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628" y="1552349"/>
            <a:ext cx="5104614" cy="4800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ihandform 3"/>
          <p:cNvSpPr/>
          <p:nvPr/>
        </p:nvSpPr>
        <p:spPr>
          <a:xfrm>
            <a:off x="5201316" y="2499523"/>
            <a:ext cx="3846990" cy="30419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AEAEA"/>
          </a:solidFill>
          <a:ln w="0">
            <a:solidFill>
              <a:srgbClr val="000000"/>
            </a:solidFill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285750" marR="0" lvl="0" indent="-28575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reaction dynamics described</a:t>
            </a:r>
          </a:p>
          <a:p>
            <a:pPr marL="285750" marR="0" lvl="0" indent="-28575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pion production reproduced~10%</a:t>
            </a:r>
          </a:p>
          <a:p>
            <a:pPr marL="285750" marR="0" lvl="0" indent="-28575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endParaRPr lang="en-US" sz="200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  <a:p>
            <a:pPr marL="342900" marR="0" lvl="0" indent="-34290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US" sz="160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Proton yield overestimated</a:t>
            </a:r>
          </a:p>
          <a:p>
            <a:pPr marL="800100" lvl="1" indent="-342900">
              <a:lnSpc>
                <a:spcPct val="114000"/>
              </a:lnSpc>
              <a:buFont typeface="Courier New" panose="02070309020205020404" pitchFamily="49" charset="0"/>
              <a:buChar char="o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yields depending on EOS (cluster production)</a:t>
            </a:r>
          </a:p>
          <a:p>
            <a:pPr marL="342900" marR="0" lvl="0" indent="-34290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f</a:t>
            </a:r>
            <a:r>
              <a:rPr lang="en-US" sz="160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lows</a:t>
            </a:r>
            <a:r>
              <a:rPr lang="en-US" sz="1600" i="0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described by SM</a:t>
            </a:r>
          </a:p>
          <a:p>
            <a:pPr marL="342900" marR="0" lvl="0" indent="-342900" algn="l" rtl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US" sz="1600" baseline="0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HSD and IQMD describe experimental equally well</a:t>
            </a:r>
            <a:r>
              <a:rPr lang="en-US" sz="1600" dirty="0" smtClean="0"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(if clusters are omitted)</a:t>
            </a:r>
            <a:endParaRPr lang="en-US" sz="1600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91E533-CCE1-4D12-A92D-415ADECF1C65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4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Spectra and Yields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</a:t>
            </a:r>
            <a:endParaRPr lang="en-US" dirty="0"/>
          </a:p>
        </p:txBody>
      </p:sp>
      <p:sp>
        <p:nvSpPr>
          <p:cNvPr id="3" name="Freihandform 2"/>
          <p:cNvSpPr/>
          <p:nvPr/>
        </p:nvSpPr>
        <p:spPr>
          <a:xfrm>
            <a:off x="1033445" y="2152217"/>
            <a:ext cx="686520" cy="642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36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3600" b="1" i="0" u="none" strike="noStrike" baseline="3000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</a:p>
        </p:txBody>
      </p:sp>
      <p:sp>
        <p:nvSpPr>
          <p:cNvPr id="4" name="Freihandform 3"/>
          <p:cNvSpPr/>
          <p:nvPr/>
        </p:nvSpPr>
        <p:spPr>
          <a:xfrm>
            <a:off x="1053245" y="4054817"/>
            <a:ext cx="624239" cy="642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K</a:t>
            </a:r>
            <a:r>
              <a:rPr lang="en-GB" sz="3600" b="1" i="0" u="none" strike="noStrike" baseline="30000">
                <a:ln>
                  <a:noFill/>
                </a:ln>
                <a:solidFill>
                  <a:srgbClr val="00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</a:t>
            </a:r>
          </a:p>
        </p:txBody>
      </p:sp>
      <p:sp>
        <p:nvSpPr>
          <p:cNvPr id="5" name="Freihandform 4"/>
          <p:cNvSpPr/>
          <p:nvPr/>
        </p:nvSpPr>
        <p:spPr>
          <a:xfrm>
            <a:off x="2873269" y="1366337"/>
            <a:ext cx="434340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</a:pPr>
            <a:r>
              <a:rPr lang="fr-FR" sz="1600" b="1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rescattering</a:t>
            </a:r>
            <a:r>
              <a:rPr lang="fr-FR" sz="16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        </a:t>
            </a:r>
            <a:r>
              <a:rPr lang="fr-FR" sz="1600" b="1" i="0" u="none" strike="noStrike" baseline="0" dirty="0" err="1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potential</a:t>
            </a:r>
            <a:endParaRPr lang="fr-FR" sz="1600" b="1" i="0" u="none" strike="noStrike" baseline="0" dirty="0">
              <a:ln>
                <a:noFill/>
              </a:ln>
              <a:solidFill>
                <a:srgbClr val="0000CC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14" y="1612881"/>
            <a:ext cx="2397239" cy="232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94" y="1635201"/>
            <a:ext cx="1864079" cy="22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694" y="3452121"/>
            <a:ext cx="4288680" cy="22755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440282" y="1263133"/>
            <a:ext cx="1739880" cy="596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91440" rIns="90000" bIns="91440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400" b="0" i="0" u="none" strike="noStrike" baseline="0" dirty="0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C. </a:t>
            </a:r>
            <a:r>
              <a:rPr lang="en-GB" sz="1400" b="0" i="0" u="none" strike="noStrike" baseline="0" dirty="0" err="1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Hartnack</a:t>
            </a:r>
            <a:r>
              <a:rPr lang="en-GB" sz="1400" b="0" i="0" u="none" strike="noStrike" baseline="0" dirty="0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et al.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en-GB" sz="1400" b="0" i="0" u="none" strike="noStrike" baseline="0" dirty="0">
                <a:ln>
                  <a:noFill/>
                </a:ln>
                <a:solidFill>
                  <a:srgbClr val="6B0094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PR 510, 119 (2012)</a:t>
            </a:r>
          </a:p>
        </p:txBody>
      </p:sp>
      <p:sp>
        <p:nvSpPr>
          <p:cNvPr id="10" name="Freihandform 9"/>
          <p:cNvSpPr/>
          <p:nvPr/>
        </p:nvSpPr>
        <p:spPr>
          <a:xfrm>
            <a:off x="2112439" y="5726529"/>
            <a:ext cx="2481479" cy="8110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Strong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enhancement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 of the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slope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from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initial to final </a:t>
            </a:r>
            <a:r>
              <a:rPr lang="fr-FR" sz="1600" b="0" i="0" u="none" strike="noStrike" baseline="0" dirty="0" err="1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momentum</a:t>
            </a:r>
            <a:endParaRPr lang="fr-FR" sz="1600" b="0" i="0" u="none" strike="noStrike" baseline="0" dirty="0">
              <a:ln>
                <a:noFill/>
              </a:ln>
              <a:solidFill>
                <a:srgbClr val="FF0000"/>
              </a:solidFill>
              <a:latin typeface="Arial" pitchFamily="34"/>
              <a:ea typeface="Bitstream Vera Sans" pitchFamily="2"/>
              <a:cs typeface="Bitstream Vera Sans" pitchFamily="2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4321507" y="5726529"/>
            <a:ext cx="2165039" cy="1191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599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399" algn="l"/>
                <a:tab pos="8086679" algn="l"/>
                <a:tab pos="8535960" algn="l"/>
                <a:tab pos="8985239" algn="l"/>
              </a:tabLst>
            </a:pP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Small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enhancement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(K</a:t>
            </a:r>
            <a:r>
              <a:rPr lang="fr-FR" sz="1600" b="0" i="0" u="none" strike="noStrike" baseline="3000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+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  or </a:t>
            </a:r>
            <a:r>
              <a:rPr lang="fr-FR" sz="1600" b="0" i="0" u="none" strike="noStrike" baseline="0" dirty="0" err="1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reduction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 (K</a:t>
            </a:r>
            <a:r>
              <a:rPr lang="fr-FR" sz="1600" b="0" i="0" u="none" strike="noStrike" baseline="3000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-</a:t>
            </a:r>
            <a:r>
              <a:rPr lang="fr-FR" sz="16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34"/>
                <a:ea typeface="Bitstream Vera Sans" pitchFamily="2"/>
                <a:cs typeface="Bitstream Vera Sans" pitchFamily="2"/>
              </a:rPr>
              <a:t>)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5D3C4A-1440-4305-A0D4-88E08A92E0C2}" type="datetime1">
              <a:rPr lang="en-US" smtClean="0"/>
              <a:t>4/22/2016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nb-NO" smtClean="0"/>
              <a:t>Y.  Leifels - Strangeness at SIS Energies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2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2071</Words>
  <Application>Microsoft Office PowerPoint</Application>
  <PresentationFormat>Bildschirmpräsentation (4:3)</PresentationFormat>
  <Paragraphs>492</Paragraphs>
  <Slides>46</Slides>
  <Notes>21</Notes>
  <HiddenSlides>3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8" baseType="lpstr">
      <vt:lpstr>gsi-folienmaster-2014</vt:lpstr>
      <vt:lpstr>Equation</vt:lpstr>
      <vt:lpstr>Status of FOPI data</vt:lpstr>
      <vt:lpstr>Outline</vt:lpstr>
      <vt:lpstr>FOPI Detector</vt:lpstr>
      <vt:lpstr>Experimental program</vt:lpstr>
      <vt:lpstr>Motivation</vt:lpstr>
      <vt:lpstr>Model dependence of results</vt:lpstr>
      <vt:lpstr>Description of “bulk” properties by the models</vt:lpstr>
      <vt:lpstr>Spectra and Yields</vt:lpstr>
      <vt:lpstr>Spectra</vt:lpstr>
      <vt:lpstr>Spectra</vt:lpstr>
      <vt:lpstr>Kaos spectra</vt:lpstr>
      <vt:lpstr>Fopi Ni+Ni data</vt:lpstr>
      <vt:lpstr>FOPI Ni+Ni data</vt:lpstr>
      <vt:lpstr>Origin of shape of the rapidity distribution</vt:lpstr>
      <vt:lpstr>FOPI  Al+Al data</vt:lpstr>
      <vt:lpstr>FOPI Al+Al data: K+/K- ratio</vt:lpstr>
      <vt:lpstr>Spectra in πA reactions</vt:lpstr>
      <vt:lpstr>Phase space distributions of K0 in pion-induced reactions at 1.7 GeV/c</vt:lpstr>
      <vt:lpstr>Investigating the KN potential with pion-induced reactions</vt:lpstr>
      <vt:lpstr>Investigating the KN potential with pion-induced reactions</vt:lpstr>
      <vt:lpstr>Investigating the KN potential with pion-induced reactions</vt:lpstr>
      <vt:lpstr>Pion induced reactions at 1.7 GeV/c </vt:lpstr>
      <vt:lpstr>Pion induced reactions at 1.7 GeV/c</vt:lpstr>
      <vt:lpstr>Directed flow</vt:lpstr>
      <vt:lpstr>Systematic studies on flow data</vt:lpstr>
      <vt:lpstr>Systematic studies needed – Directed flow</vt:lpstr>
      <vt:lpstr>Flow in Ni+Ni collisions</vt:lpstr>
      <vt:lpstr>Comparison experimental to models</vt:lpstr>
      <vt:lpstr>Systematic studies on flow – Ni+Ni</vt:lpstr>
      <vt:lpstr>Systematic studies on flow – Ru+Ru</vt:lpstr>
      <vt:lpstr>Systematics on flow - Ni+Ni</vt:lpstr>
      <vt:lpstr>Directed flow of Hyperons</vt:lpstr>
      <vt:lpstr>Hypernuclei production</vt:lpstr>
      <vt:lpstr>Outlook </vt:lpstr>
      <vt:lpstr>Outlook</vt:lpstr>
      <vt:lpstr>Unresolved</vt:lpstr>
      <vt:lpstr>The FOPI collaboration</vt:lpstr>
      <vt:lpstr>Strangeness 2016</vt:lpstr>
      <vt:lpstr>Thank you to Chris,  all contributors, all participants and the organizers</vt:lpstr>
      <vt:lpstr>Advancing HSD</vt:lpstr>
      <vt:lpstr>Yields and statistical model</vt:lpstr>
      <vt:lpstr>Strange particle production yields and Thermal models</vt:lpstr>
      <vt:lpstr>Symmetry energy – why Kaons?</vt:lpstr>
      <vt:lpstr>Symmetry energy – Kaons as a probe</vt:lpstr>
      <vt:lpstr>Symmetry energy – Pions as benchmark</vt:lpstr>
      <vt:lpstr>Symmetry energy –  n/p flows, the alternative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Leifels, Yvonne Dr.</cp:lastModifiedBy>
  <cp:revision>134</cp:revision>
  <cp:lastPrinted>2014-07-17T20:23:04Z</cp:lastPrinted>
  <dcterms:created xsi:type="dcterms:W3CDTF">2012-12-14T15:20:39Z</dcterms:created>
  <dcterms:modified xsi:type="dcterms:W3CDTF">2016-04-23T13:35:43Z</dcterms:modified>
</cp:coreProperties>
</file>