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2" r:id="rId4"/>
    <p:sldId id="259" r:id="rId5"/>
    <p:sldId id="261" r:id="rId6"/>
    <p:sldId id="280" r:id="rId7"/>
    <p:sldId id="263" r:id="rId8"/>
    <p:sldId id="262" r:id="rId9"/>
    <p:sldId id="267" r:id="rId10"/>
    <p:sldId id="265" r:id="rId11"/>
    <p:sldId id="275" r:id="rId12"/>
    <p:sldId id="266" r:id="rId13"/>
    <p:sldId id="260" r:id="rId14"/>
    <p:sldId id="276" r:id="rId15"/>
    <p:sldId id="281" r:id="rId16"/>
    <p:sldId id="277" r:id="rId17"/>
    <p:sldId id="278" r:id="rId18"/>
    <p:sldId id="279" r:id="rId19"/>
    <p:sldId id="270" r:id="rId20"/>
    <p:sldId id="283" r:id="rId21"/>
    <p:sldId id="274" r:id="rId22"/>
    <p:sldId id="273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5" autoAdjust="0"/>
    <p:restoredTop sz="99787" autoAdjust="0"/>
  </p:normalViewPr>
  <p:slideViewPr>
    <p:cSldViewPr>
      <p:cViewPr varScale="1">
        <p:scale>
          <a:sx n="86" d="100"/>
          <a:sy n="86" d="100"/>
        </p:scale>
        <p:origin x="-91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7E050B8-74FD-47EF-A1D3-0E5773AE6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8D7B2-AE3A-4015-992E-90102FD4175F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F877D-D9A1-4906-A4F1-CF25150997C6}" type="slidenum">
              <a:rPr lang="en-US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BF9C6-AC7C-4D5E-A37C-FC53FF25B412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8E06E-1365-4E7E-8D57-2ACC2A7E6259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5C6BC-474A-4429-A5CA-35A078342917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D0313-923B-46DB-941E-70B1B4A73B99}" type="slidenum">
              <a:rPr lang="en-US"/>
              <a:pPr/>
              <a:t>14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3D9D6-11F2-4737-A218-A8F5BFD3713B}" type="slidenum">
              <a:rPr lang="en-US"/>
              <a:pPr/>
              <a:t>15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41E03-43EC-48D6-83FB-B5D680DE9276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07D67-A9FF-45EA-BB5B-E3A9B529467C}" type="slidenum">
              <a:rPr lang="en-US"/>
              <a:pPr/>
              <a:t>17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8D8B5-7447-42F4-BA04-D79EDAFC2B77}" type="slidenum">
              <a:rPr lang="en-US"/>
              <a:pPr/>
              <a:t>18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C5270-C891-42C2-BD2E-D13BC4C948B7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6502D-A238-4559-A5B5-2155D26F38B9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14338-A872-431E-B493-605782D0369D}" type="slidenum">
              <a:rPr lang="en-US"/>
              <a:pPr/>
              <a:t>21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86A2F-7BF2-474F-A5B1-5A027FEB1AA6}" type="slidenum">
              <a:rPr lang="en-US"/>
              <a:pPr/>
              <a:t>22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B3B65-5502-49FC-B7AF-7CB1E78262FE}" type="slidenum">
              <a:rPr lang="en-US"/>
              <a:pPr/>
              <a:t>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74DB-8923-4D2F-866F-9899AA12C957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EE9D8-414F-42D4-81BD-19E54CBA96F8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9C588-61F3-44A1-AD4B-AC48C30C020E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11ACF-8A7E-4CD7-8DF2-4F7E5BA66FF6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4140D-500D-4DB2-899C-7E3711317F0C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07429-CCC1-4E10-95B1-989EB6862378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9.xls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7.xls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oleObject" Target="../embeddings/Microsoft_Office_Excel_97-2003_Worksheet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11.xls"/><Relationship Id="rId4" Type="http://schemas.openxmlformats.org/officeDocument/2006/relationships/oleObject" Target="../embeddings/Microsoft_Office_Excel_97-2003_Worksheet10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6.xls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Office_Excel_97-2003_Worksheet15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Excel_97-2003_Worksheet14.xls"/><Relationship Id="rId5" Type="http://schemas.openxmlformats.org/officeDocument/2006/relationships/oleObject" Target="../embeddings/Microsoft_Office_Excel_97-2003_Worksheet13.xls"/><Relationship Id="rId4" Type="http://schemas.openxmlformats.org/officeDocument/2006/relationships/oleObject" Target="../embeddings/Microsoft_Office_Excel_97-2003_Worksheet1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Office_Excel_97-2003_Worksheet2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Excel_97-2003_Worksheet19.xls"/><Relationship Id="rId5" Type="http://schemas.openxmlformats.org/officeDocument/2006/relationships/oleObject" Target="../embeddings/Microsoft_Office_Excel_97-2003_Worksheet18.xls"/><Relationship Id="rId4" Type="http://schemas.openxmlformats.org/officeDocument/2006/relationships/oleObject" Target="../embeddings/Microsoft_Office_Excel_97-2003_Worksheet1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Microsoft_Office_Excel_97-2003_Worksheet2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Worksheet23.xls"/><Relationship Id="rId5" Type="http://schemas.openxmlformats.org/officeDocument/2006/relationships/oleObject" Target="../embeddings/Microsoft_Office_Excel_97-2003_Worksheet22.xls"/><Relationship Id="rId4" Type="http://schemas.openxmlformats.org/officeDocument/2006/relationships/oleObject" Target="../embeddings/Microsoft_Office_Excel_97-2003_Worksheet2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Worksheet25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7924800" cy="2057400"/>
          </a:xfrm>
        </p:spPr>
        <p:txBody>
          <a:bodyPr/>
          <a:lstStyle/>
          <a:p>
            <a:r>
              <a:rPr lang="en-US" sz="6000">
                <a:latin typeface="Arial" charset="0"/>
              </a:rPr>
              <a:t>ELIC Beam-Beam</a:t>
            </a:r>
            <a:br>
              <a:rPr lang="en-US" sz="6000">
                <a:latin typeface="Arial" charset="0"/>
              </a:rPr>
            </a:br>
            <a:r>
              <a:rPr lang="en-US" sz="6000">
                <a:latin typeface="Arial" charset="0"/>
              </a:rPr>
              <a:t>Simulation Studies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29000"/>
            <a:ext cx="7239000" cy="2209800"/>
          </a:xfrm>
        </p:spPr>
        <p:txBody>
          <a:bodyPr/>
          <a:lstStyle/>
          <a:p>
            <a:r>
              <a:rPr lang="en-US" sz="3200" b="1">
                <a:latin typeface="Arial" charset="0"/>
              </a:rPr>
              <a:t>Yuhong Zhang, JLab</a:t>
            </a:r>
          </a:p>
          <a:p>
            <a:r>
              <a:rPr lang="en-US" sz="3200" b="1">
                <a:latin typeface="Arial" charset="0"/>
              </a:rPr>
              <a:t>Ji Qiang, LBNL</a:t>
            </a:r>
          </a:p>
          <a:p>
            <a:endParaRPr lang="en-US" sz="2000" b="1">
              <a:latin typeface="Arial" charset="0"/>
            </a:endParaRPr>
          </a:p>
          <a:p>
            <a:endParaRPr lang="en-US" sz="2000" b="1">
              <a:latin typeface="Arial" charset="0"/>
            </a:endParaRPr>
          </a:p>
          <a:p>
            <a:r>
              <a:rPr lang="en-US" sz="1600" b="1">
                <a:latin typeface="Arial" charset="0"/>
              </a:rPr>
              <a:t>Common ENC/EIC Workshop at GSI,  May 28-30,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Electron current dependence of Luminosity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5791200" cy="3352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800">
                <a:latin typeface="Arial" charset="0"/>
              </a:rPr>
              <a:t>Increasing electron beam current by increasing bunch charge while bunch repetition rate remains the same, hence also increasing beam-beam interaction</a:t>
            </a:r>
          </a:p>
          <a:p>
            <a:pPr marL="228600" indent="-228600">
              <a:lnSpc>
                <a:spcPct val="80000"/>
              </a:lnSpc>
            </a:pPr>
            <a:endParaRPr lang="en-US" sz="600">
              <a:latin typeface="Arial" charset="0"/>
            </a:endParaRPr>
          </a:p>
          <a:p>
            <a:pPr marL="228600" indent="-228600">
              <a:lnSpc>
                <a:spcPct val="80000"/>
              </a:lnSpc>
            </a:pPr>
            <a:r>
              <a:rPr lang="en-US" sz="1800">
                <a:latin typeface="Arial" charset="0"/>
              </a:rPr>
              <a:t>Luminosity increase as electron current almost linearly (up to 6.5 A)</a:t>
            </a:r>
          </a:p>
          <a:p>
            <a:pPr marL="228600" indent="-228600">
              <a:lnSpc>
                <a:spcPct val="80000"/>
              </a:lnSpc>
            </a:pPr>
            <a:endParaRPr lang="en-US" sz="600">
              <a:latin typeface="Arial" charset="0"/>
            </a:endParaRPr>
          </a:p>
          <a:p>
            <a:pPr marL="228600" indent="-228600">
              <a:lnSpc>
                <a:spcPct val="80000"/>
              </a:lnSpc>
            </a:pPr>
            <a:r>
              <a:rPr lang="en-US" sz="1800">
                <a:latin typeface="Arial" charset="0"/>
              </a:rPr>
              <a:t>Proton bunch vertical size/emittance blowup when electron current is at above 7 A</a:t>
            </a:r>
          </a:p>
          <a:p>
            <a:pPr marL="228600" indent="-228600">
              <a:lnSpc>
                <a:spcPct val="80000"/>
              </a:lnSpc>
            </a:pPr>
            <a:endParaRPr lang="en-US" sz="700">
              <a:latin typeface="Arial" charset="0"/>
            </a:endParaRPr>
          </a:p>
          <a:p>
            <a:pPr marL="228600" indent="-228600">
              <a:lnSpc>
                <a:spcPct val="80000"/>
              </a:lnSpc>
            </a:pPr>
            <a:r>
              <a:rPr lang="en-US" sz="1800">
                <a:latin typeface="Arial" charset="0"/>
              </a:rPr>
              <a:t>When electron beam reaches 5 A, proton dynamical vertical tune shift is 0.01 and above, while electron vertical tune shift goes down due to blowup of proton beam</a:t>
            </a:r>
          </a:p>
          <a:p>
            <a:pPr marL="228600" indent="-228600">
              <a:lnSpc>
                <a:spcPct val="80000"/>
              </a:lnSpc>
            </a:pPr>
            <a:endParaRPr lang="en-US" sz="600">
              <a:latin typeface="Arial" charset="0"/>
            </a:endParaRPr>
          </a:p>
          <a:p>
            <a:pPr marL="228600" indent="-228600">
              <a:lnSpc>
                <a:spcPct val="80000"/>
              </a:lnSpc>
            </a:pPr>
            <a:r>
              <a:rPr lang="en-US" sz="1800">
                <a:latin typeface="Arial" charset="0"/>
              </a:rPr>
              <a:t>Coherent b-b instability observed at 7 ~ 7.5 A</a:t>
            </a:r>
            <a:r>
              <a:rPr lang="en-US" sz="14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   </a:t>
            </a:r>
          </a:p>
        </p:txBody>
      </p:sp>
      <p:graphicFrame>
        <p:nvGraphicFramePr>
          <p:cNvPr id="22540" name="Object 12"/>
          <p:cNvGraphicFramePr>
            <a:graphicFrameLocks/>
          </p:cNvGraphicFramePr>
          <p:nvPr/>
        </p:nvGraphicFramePr>
        <p:xfrm>
          <a:off x="3124200" y="4343400"/>
          <a:ext cx="2743200" cy="1905000"/>
        </p:xfrm>
        <a:graphic>
          <a:graphicData uri="http://schemas.openxmlformats.org/presentationml/2006/ole">
            <p:oleObj spid="_x0000_s22540" name="Chart" r:id="rId4" imgW="4282366" imgH="2476549" progId="Excel.Sheet.8">
              <p:embed/>
            </p:oleObj>
          </a:graphicData>
        </a:graphic>
      </p:graphicFrame>
      <p:graphicFrame>
        <p:nvGraphicFramePr>
          <p:cNvPr id="22541" name="Object 13"/>
          <p:cNvGraphicFramePr>
            <a:graphicFrameLocks/>
          </p:cNvGraphicFramePr>
          <p:nvPr/>
        </p:nvGraphicFramePr>
        <p:xfrm>
          <a:off x="152400" y="4343400"/>
          <a:ext cx="2743200" cy="1905000"/>
        </p:xfrm>
        <a:graphic>
          <a:graphicData uri="http://schemas.openxmlformats.org/presentationml/2006/ole">
            <p:oleObj spid="_x0000_s22541" name="Chart" r:id="rId5" imgW="4282366" imgH="2476549" progId="Excel.Sheet.8">
              <p:embed/>
            </p:oleObj>
          </a:graphicData>
        </a:graphic>
      </p:graphicFrame>
      <p:graphicFrame>
        <p:nvGraphicFramePr>
          <p:cNvPr id="22542" name="Object 14"/>
          <p:cNvGraphicFramePr>
            <a:graphicFrameLocks/>
          </p:cNvGraphicFramePr>
          <p:nvPr/>
        </p:nvGraphicFramePr>
        <p:xfrm>
          <a:off x="6019800" y="2667000"/>
          <a:ext cx="3048000" cy="1714500"/>
        </p:xfrm>
        <a:graphic>
          <a:graphicData uri="http://schemas.openxmlformats.org/presentationml/2006/ole">
            <p:oleObj spid="_x0000_s22542" name="Chart" r:id="rId6" imgW="4290097" imgH="2415491" progId="Excel.Sheet.8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/>
          </p:cNvGraphicFramePr>
          <p:nvPr>
            <p:ph sz="quarter" idx="2"/>
          </p:nvPr>
        </p:nvGraphicFramePr>
        <p:xfrm>
          <a:off x="6019800" y="838200"/>
          <a:ext cx="2974975" cy="1828800"/>
        </p:xfrm>
        <a:graphic>
          <a:graphicData uri="http://schemas.openxmlformats.org/presentationml/2006/ole">
            <p:oleObj spid="_x0000_s22532" name="Chart" r:id="rId7" imgW="4244303" imgH="3063240" progId="Excel.Sheet.8">
              <p:embed/>
            </p:oleObj>
          </a:graphicData>
        </a:graphic>
      </p:graphicFrame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6705600" y="1524000"/>
            <a:ext cx="76200" cy="381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400800" y="1143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FF"/>
                </a:solidFill>
                <a:latin typeface="Arial" charset="0"/>
              </a:rPr>
              <a:t>Nominal design</a:t>
            </a:r>
          </a:p>
        </p:txBody>
      </p:sp>
      <p:sp>
        <p:nvSpPr>
          <p:cNvPr id="22543" name="AutoShape 15"/>
          <p:cNvSpPr>
            <a:spLocks/>
          </p:cNvSpPr>
          <p:nvPr/>
        </p:nvSpPr>
        <p:spPr bwMode="auto">
          <a:xfrm rot="-5400000">
            <a:off x="8534400" y="1143000"/>
            <a:ext cx="228600" cy="381000"/>
          </a:xfrm>
          <a:prstGeom prst="leftBrace">
            <a:avLst>
              <a:gd name="adj1" fmla="val 1388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8077200" y="1447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latin typeface="Arial" charset="0"/>
              </a:rPr>
              <a:t>nonlinear/ coherent</a:t>
            </a:r>
          </a:p>
        </p:txBody>
      </p:sp>
      <p:graphicFrame>
        <p:nvGraphicFramePr>
          <p:cNvPr id="22538" name="Object 10"/>
          <p:cNvGraphicFramePr>
            <a:graphicFrameLocks/>
          </p:cNvGraphicFramePr>
          <p:nvPr>
            <p:ph sz="quarter" idx="3"/>
          </p:nvPr>
        </p:nvGraphicFramePr>
        <p:xfrm>
          <a:off x="6019800" y="4495800"/>
          <a:ext cx="2971800" cy="1752600"/>
        </p:xfrm>
        <a:graphic>
          <a:graphicData uri="http://schemas.openxmlformats.org/presentationml/2006/ole">
            <p:oleObj spid="_x0000_s22538" name="Chart" r:id="rId8" imgW="4533937" imgH="3870862" progId="Excel.Sheet.8">
              <p:embed/>
            </p:oleObj>
          </a:graphicData>
        </a:graphic>
      </p:graphicFrame>
      <p:sp>
        <p:nvSpPr>
          <p:cNvPr id="22553" name="AutoShape 25"/>
          <p:cNvSpPr>
            <a:spLocks/>
          </p:cNvSpPr>
          <p:nvPr/>
        </p:nvSpPr>
        <p:spPr bwMode="auto">
          <a:xfrm rot="-5400000">
            <a:off x="8232775" y="4873625"/>
            <a:ext cx="146050" cy="914400"/>
          </a:xfrm>
          <a:prstGeom prst="leftBrace">
            <a:avLst>
              <a:gd name="adj1" fmla="val 5217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7642225" y="5410200"/>
            <a:ext cx="1349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latin typeface="Arial" charset="0"/>
              </a:rPr>
              <a:t>Rapid growth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6781800" y="1828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lumi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553200" y="472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286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i="1">
                <a:solidFill>
                  <a:srgbClr val="FF0000"/>
                </a:solidFill>
                <a:latin typeface="Arial" charset="0"/>
                <a:cs typeface="Arial" charset="0"/>
              </a:rPr>
              <a:t>ξ</a:t>
            </a:r>
            <a:r>
              <a:rPr lang="en-US" b="1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endParaRPr lang="el-GR" b="1" i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5257800" y="4419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i="1">
                <a:solidFill>
                  <a:srgbClr val="FF0000"/>
                </a:solidFill>
                <a:latin typeface="Arial" charset="0"/>
                <a:cs typeface="Arial" charset="0"/>
              </a:rPr>
              <a:t>ξ</a:t>
            </a:r>
            <a:r>
              <a:rPr lang="en-US" b="1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y</a:t>
            </a:r>
            <a:endParaRPr lang="el-GR" b="1" i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6096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Coherent Beam-Beam Instability</a:t>
            </a:r>
          </a:p>
        </p:txBody>
      </p:sp>
      <p:graphicFrame>
        <p:nvGraphicFramePr>
          <p:cNvPr id="67598" name="Object 14"/>
          <p:cNvGraphicFramePr>
            <a:graphicFrameLocks/>
          </p:cNvGraphicFramePr>
          <p:nvPr>
            <p:ph sz="half" idx="1"/>
          </p:nvPr>
        </p:nvGraphicFramePr>
        <p:xfrm>
          <a:off x="4800600" y="3733800"/>
          <a:ext cx="4191000" cy="2514600"/>
        </p:xfrm>
        <a:graphic>
          <a:graphicData uri="http://schemas.openxmlformats.org/presentationml/2006/ole">
            <p:oleObj spid="_x0000_s67598" name="Chart" r:id="rId4" imgW="5882789" imgH="3459382" progId="Excel.Sheet.8">
              <p:embed/>
            </p:oleObj>
          </a:graphicData>
        </a:graphic>
      </p:graphicFrame>
      <p:graphicFrame>
        <p:nvGraphicFramePr>
          <p:cNvPr id="67600" name="Object 16"/>
          <p:cNvGraphicFramePr>
            <a:graphicFrameLocks/>
          </p:cNvGraphicFramePr>
          <p:nvPr>
            <p:ph sz="half" idx="2"/>
          </p:nvPr>
        </p:nvGraphicFramePr>
        <p:xfrm>
          <a:off x="4800600" y="914400"/>
          <a:ext cx="4191000" cy="2613025"/>
        </p:xfrm>
        <a:graphic>
          <a:graphicData uri="http://schemas.openxmlformats.org/presentationml/2006/ole">
            <p:oleObj spid="_x0000_s67600" name="Chart" r:id="rId5" imgW="6134063" imgH="3490058" progId="Excel.Sheet.8">
              <p:embed/>
            </p:oleObj>
          </a:graphicData>
        </a:graphic>
      </p:graphicFrame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152400" y="1447800"/>
            <a:ext cx="4495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Electron current is 7.5 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Coherent motion only in vertical size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Not a dipole mode since &lt;x&gt;=&lt;y&gt;=0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Proton vertical beam size blowup at and above this beam current value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Period of coherent motion is a fraction of damping time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7772400" y="2438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Luni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8408988" y="3733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096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Proton current dependence of Luminosity</a:t>
            </a:r>
          </a:p>
        </p:txBody>
      </p:sp>
      <p:graphicFrame>
        <p:nvGraphicFramePr>
          <p:cNvPr id="24582" name="Object 6"/>
          <p:cNvGraphicFramePr>
            <a:graphicFrameLocks/>
          </p:cNvGraphicFramePr>
          <p:nvPr>
            <p:ph sz="quarter" idx="3"/>
          </p:nvPr>
        </p:nvGraphicFramePr>
        <p:xfrm>
          <a:off x="5943600" y="4495800"/>
          <a:ext cx="2971800" cy="1828800"/>
        </p:xfrm>
        <a:graphic>
          <a:graphicData uri="http://schemas.openxmlformats.org/presentationml/2006/ole">
            <p:oleObj spid="_x0000_s24582" name="Chart" r:id="rId4" imgW="4221406" imgH="2941418" progId="Excel.Sheet.8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/>
          </p:cNvGraphicFramePr>
          <p:nvPr/>
        </p:nvGraphicFramePr>
        <p:xfrm>
          <a:off x="5943600" y="2667000"/>
          <a:ext cx="2971800" cy="1828800"/>
        </p:xfrm>
        <a:graphic>
          <a:graphicData uri="http://schemas.openxmlformats.org/presentationml/2006/ole">
            <p:oleObj spid="_x0000_s24584" name="Chart" r:id="rId5" imgW="4221406" imgH="2941418" progId="Excel.Sheet.8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/>
          </p:cNvGraphicFramePr>
          <p:nvPr/>
        </p:nvGraphicFramePr>
        <p:xfrm>
          <a:off x="3048000" y="4191000"/>
          <a:ext cx="2895600" cy="2133600"/>
        </p:xfrm>
        <a:graphic>
          <a:graphicData uri="http://schemas.openxmlformats.org/presentationml/2006/ole">
            <p:oleObj spid="_x0000_s24585" name="Chart" r:id="rId6" imgW="4130114" imgH="2484218" progId="Excel.Sheet.8">
              <p:embed/>
            </p:oleObj>
          </a:graphicData>
        </a:graphic>
      </p:graphicFrame>
      <p:graphicFrame>
        <p:nvGraphicFramePr>
          <p:cNvPr id="24586" name="Object 10"/>
          <p:cNvGraphicFramePr>
            <a:graphicFrameLocks/>
          </p:cNvGraphicFramePr>
          <p:nvPr/>
        </p:nvGraphicFramePr>
        <p:xfrm>
          <a:off x="76200" y="4191000"/>
          <a:ext cx="2971800" cy="2133600"/>
        </p:xfrm>
        <a:graphic>
          <a:graphicData uri="http://schemas.openxmlformats.org/presentationml/2006/ole">
            <p:oleObj spid="_x0000_s24586" name="Chart" r:id="rId7" imgW="4130114" imgH="2484218" progId="Excel.Sheet.8">
              <p:embed/>
            </p:oleObj>
          </a:graphicData>
        </a:graphic>
      </p:graphicFrame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5943600" y="838200"/>
            <a:ext cx="2971800" cy="1828800"/>
            <a:chOff x="3889" y="528"/>
            <a:chExt cx="1727" cy="1152"/>
          </a:xfrm>
        </p:grpSpPr>
        <p:graphicFrame>
          <p:nvGraphicFramePr>
            <p:cNvPr id="24580" name="Object 4"/>
            <p:cNvGraphicFramePr>
              <a:graphicFrameLocks/>
            </p:cNvGraphicFramePr>
            <p:nvPr/>
          </p:nvGraphicFramePr>
          <p:xfrm>
            <a:off x="3889" y="528"/>
            <a:ext cx="1727" cy="1152"/>
          </p:xfrm>
          <a:graphic>
            <a:graphicData uri="http://schemas.openxmlformats.org/presentationml/2006/ole">
              <p:oleObj spid="_x0000_s24580" name="Chart" r:id="rId8" imgW="4145280" imgH="2918411" progId="Excel.Sheet.8">
                <p:embed/>
              </p:oleObj>
            </a:graphicData>
          </a:graphic>
        </p:graphicFrame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V="1">
              <a:off x="4320" y="672"/>
              <a:ext cx="576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416" y="1296"/>
              <a:ext cx="192" cy="96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4560" y="1296"/>
              <a:ext cx="88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0066FF"/>
                  </a:solidFill>
                  <a:latin typeface="Arial" charset="0"/>
                </a:rPr>
                <a:t>Nominal design</a:t>
              </a:r>
            </a:p>
          </p:txBody>
        </p:sp>
        <p:sp>
          <p:nvSpPr>
            <p:cNvPr id="24590" name="AutoShape 14"/>
            <p:cNvSpPr>
              <a:spLocks/>
            </p:cNvSpPr>
            <p:nvPr/>
          </p:nvSpPr>
          <p:spPr bwMode="auto">
            <a:xfrm rot="-5400000">
              <a:off x="5016" y="696"/>
              <a:ext cx="96" cy="816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4848" y="1152"/>
              <a:ext cx="5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FF0000"/>
                  </a:solidFill>
                  <a:latin typeface="Arial" charset="0"/>
                </a:rPr>
                <a:t>nonlinear</a:t>
              </a:r>
            </a:p>
          </p:txBody>
        </p:sp>
      </p:grpSp>
      <p:sp>
        <p:nvSpPr>
          <p:cNvPr id="24593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5867400" cy="3276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Increasing proton beam current by increasing proton bunch charge while bunch repetition rate remain same, hence also increasing beam-beam interaction</a:t>
            </a:r>
          </a:p>
          <a:p>
            <a:pPr>
              <a:lnSpc>
                <a:spcPct val="90000"/>
              </a:lnSpc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Luminosity increase as proton beam current first approximately linearly (up to 1.5 A), then slow down as nonlinear beam-beam effect becomes important</a:t>
            </a:r>
          </a:p>
          <a:p>
            <a:pPr>
              <a:lnSpc>
                <a:spcPct val="90000"/>
              </a:lnSpc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Electron beam vertical size/emittance increase rapidly</a:t>
            </a:r>
          </a:p>
          <a:p>
            <a:pPr>
              <a:lnSpc>
                <a:spcPct val="90000"/>
              </a:lnSpc>
            </a:pPr>
            <a:endParaRPr lang="en-US" sz="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Electron vertical and horizontal beam-beam tune shift increase as proton beam current linearly   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8382000" y="3657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8382000" y="5029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286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i="1">
                <a:solidFill>
                  <a:srgbClr val="FF0000"/>
                </a:solidFill>
                <a:latin typeface="Arial" charset="0"/>
                <a:cs typeface="Arial" charset="0"/>
              </a:rPr>
              <a:t>ξ</a:t>
            </a:r>
            <a:r>
              <a:rPr lang="en-US" b="1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  <a:endParaRPr lang="el-GR" b="1" i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1816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i="1">
                <a:solidFill>
                  <a:srgbClr val="FF0000"/>
                </a:solidFill>
                <a:latin typeface="Arial" charset="0"/>
                <a:cs typeface="Arial" charset="0"/>
              </a:rPr>
              <a:t>ξ</a:t>
            </a:r>
            <a:r>
              <a:rPr lang="en-US" b="1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y</a:t>
            </a:r>
            <a:endParaRPr lang="el-GR" b="1" i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Betatron Tune Working Point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" y="914400"/>
            <a:ext cx="5867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Equilibrium luminosity strongly depends on synchrotron and betatron tune working point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Working point should be away from synchrotron-betatron resonance lines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Tune footprint, enlarged by beam-beam effect should avoid cross low order resonance lines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Simulations have shown a </a:t>
            </a:r>
            <a:r>
              <a:rPr lang="en-US" sz="1800" i="1">
                <a:solidFill>
                  <a:srgbClr val="FF0000"/>
                </a:solidFill>
                <a:latin typeface="Arial" charset="0"/>
              </a:rPr>
              <a:t>better working point</a:t>
            </a:r>
            <a:r>
              <a:rPr lang="en-US" sz="1800">
                <a:latin typeface="Arial" charset="0"/>
              </a:rPr>
              <a:t>   </a:t>
            </a:r>
          </a:p>
        </p:txBody>
      </p:sp>
      <p:graphicFrame>
        <p:nvGraphicFramePr>
          <p:cNvPr id="10398" name="Group 158"/>
          <p:cNvGraphicFramePr>
            <a:graphicFrameLocks noGrp="1"/>
          </p:cNvGraphicFramePr>
          <p:nvPr>
            <p:ph sz="quarter" idx="2"/>
          </p:nvPr>
        </p:nvGraphicFramePr>
        <p:xfrm>
          <a:off x="6172200" y="914400"/>
          <a:ext cx="2819400" cy="237744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90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Electron            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ν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,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ν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y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Proton              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ν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,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ν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y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Luminosity      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cm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s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-1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0.91, 0.88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0.71, 0.7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0.71, 0.7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0.91, 0.88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0.73, 0.725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0.91, 0.9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Unstable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0.748, 0.75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0.91, 0.88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Unstable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0.63, 0.645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0.71, 0.7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0.91, 0.88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0.63, 0.645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Unstable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0.96, 0.46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0.71, 0.7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54" name="Object 114"/>
          <p:cNvGraphicFramePr>
            <a:graphicFrameLocks/>
          </p:cNvGraphicFramePr>
          <p:nvPr>
            <p:ph sz="quarter" idx="3"/>
          </p:nvPr>
        </p:nvGraphicFramePr>
        <p:xfrm>
          <a:off x="2743200" y="3505200"/>
          <a:ext cx="3124200" cy="1447800"/>
        </p:xfrm>
        <a:graphic>
          <a:graphicData uri="http://schemas.openxmlformats.org/presentationml/2006/ole">
            <p:oleObj spid="_x0000_s10354" name="Chart" r:id="rId4" imgW="4922594" imgH="1676302" progId="Excel.Sheet.8">
              <p:embed/>
            </p:oleObj>
          </a:graphicData>
        </a:graphic>
      </p:graphicFrame>
      <p:sp>
        <p:nvSpPr>
          <p:cNvPr id="10334" name="Line 94"/>
          <p:cNvSpPr>
            <a:spLocks noChangeShapeType="1"/>
          </p:cNvSpPr>
          <p:nvPr/>
        </p:nvSpPr>
        <p:spPr bwMode="auto">
          <a:xfrm flipV="1">
            <a:off x="5867400" y="15240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5410200" y="1828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nominal</a:t>
            </a:r>
          </a:p>
        </p:txBody>
      </p: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152400" y="3733800"/>
            <a:ext cx="2362200" cy="2057400"/>
            <a:chOff x="336" y="2187"/>
            <a:chExt cx="2016" cy="1749"/>
          </a:xfrm>
        </p:grpSpPr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336" y="2187"/>
            <a:ext cx="2016" cy="1749"/>
          </p:xfrm>
          <a:graphic>
            <a:graphicData uri="http://schemas.openxmlformats.org/presentationml/2006/ole">
              <p:oleObj spid="_x0000_s10244" name="Chart" r:id="rId5" imgW="7848674" imgH="6812280" progId="Excel.Sheet.8">
                <p:embed/>
              </p:oleObj>
            </a:graphicData>
          </a:graphic>
        </p:graphicFrame>
        <p:grpSp>
          <p:nvGrpSpPr>
            <p:cNvPr id="10346" name="Group 106"/>
            <p:cNvGrpSpPr>
              <a:grpSpLocks/>
            </p:cNvGrpSpPr>
            <p:nvPr/>
          </p:nvGrpSpPr>
          <p:grpSpPr bwMode="auto">
            <a:xfrm>
              <a:off x="2208" y="2784"/>
              <a:ext cx="96" cy="96"/>
              <a:chOff x="2640" y="2832"/>
              <a:chExt cx="48" cy="48"/>
            </a:xfrm>
          </p:grpSpPr>
          <p:sp>
            <p:nvSpPr>
              <p:cNvPr id="10344" name="Line 104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105"/>
              <p:cNvSpPr>
                <a:spLocks noChangeShapeType="1"/>
              </p:cNvSpPr>
              <p:nvPr/>
            </p:nvSpPr>
            <p:spPr bwMode="auto">
              <a:xfrm flipV="1">
                <a:off x="2640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7" name="Group 107"/>
            <p:cNvGrpSpPr>
              <a:grpSpLocks/>
            </p:cNvGrpSpPr>
            <p:nvPr/>
          </p:nvGrpSpPr>
          <p:grpSpPr bwMode="auto">
            <a:xfrm>
              <a:off x="2112" y="2352"/>
              <a:ext cx="96" cy="96"/>
              <a:chOff x="2640" y="2832"/>
              <a:chExt cx="48" cy="48"/>
            </a:xfrm>
          </p:grpSpPr>
          <p:sp>
            <p:nvSpPr>
              <p:cNvPr id="10348" name="Line 108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109"/>
              <p:cNvSpPr>
                <a:spLocks noChangeShapeType="1"/>
              </p:cNvSpPr>
              <p:nvPr/>
            </p:nvSpPr>
            <p:spPr bwMode="auto">
              <a:xfrm flipV="1">
                <a:off x="2640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50" name="Group 110"/>
            <p:cNvGrpSpPr>
              <a:grpSpLocks/>
            </p:cNvGrpSpPr>
            <p:nvPr/>
          </p:nvGrpSpPr>
          <p:grpSpPr bwMode="auto">
            <a:xfrm>
              <a:off x="1680" y="2688"/>
              <a:ext cx="96" cy="96"/>
              <a:chOff x="2640" y="2832"/>
              <a:chExt cx="48" cy="48"/>
            </a:xfrm>
          </p:grpSpPr>
          <p:sp>
            <p:nvSpPr>
              <p:cNvPr id="10351" name="Line 111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Line 112"/>
              <p:cNvSpPr>
                <a:spLocks noChangeShapeType="1"/>
              </p:cNvSpPr>
              <p:nvPr/>
            </p:nvSpPr>
            <p:spPr bwMode="auto">
              <a:xfrm flipV="1">
                <a:off x="2640" y="2832"/>
                <a:ext cx="48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0364" name="Object 124"/>
          <p:cNvGraphicFramePr>
            <a:graphicFrameLocks/>
          </p:cNvGraphicFramePr>
          <p:nvPr>
            <p:ph sz="quarter" idx="4"/>
          </p:nvPr>
        </p:nvGraphicFramePr>
        <p:xfrm>
          <a:off x="2743200" y="4953000"/>
          <a:ext cx="3124200" cy="1447800"/>
        </p:xfrm>
        <a:graphic>
          <a:graphicData uri="http://schemas.openxmlformats.org/presentationml/2006/ole">
            <p:oleObj spid="_x0000_s10364" name="Chart" r:id="rId6" imgW="4617794" imgH="1691640" progId="Excel.Sheet.8">
              <p:embed/>
            </p:oleObj>
          </a:graphicData>
        </a:graphic>
      </p:graphicFrame>
      <p:sp>
        <p:nvSpPr>
          <p:cNvPr id="10379" name="Line 139"/>
          <p:cNvSpPr>
            <a:spLocks noChangeShapeType="1"/>
          </p:cNvSpPr>
          <p:nvPr/>
        </p:nvSpPr>
        <p:spPr bwMode="auto">
          <a:xfrm>
            <a:off x="8763000" y="2667000"/>
            <a:ext cx="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0" name="Text Box 140"/>
          <p:cNvSpPr txBox="1">
            <a:spLocks noChangeArrowheads="1"/>
          </p:cNvSpPr>
          <p:nvPr/>
        </p:nvSpPr>
        <p:spPr bwMode="auto">
          <a:xfrm>
            <a:off x="4114800" y="4114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Arial" charset="0"/>
              </a:rPr>
              <a:t>unstable</a:t>
            </a:r>
          </a:p>
        </p:txBody>
      </p:sp>
      <p:graphicFrame>
        <p:nvGraphicFramePr>
          <p:cNvPr id="10381" name="Object 141"/>
          <p:cNvGraphicFramePr>
            <a:graphicFrameLocks/>
          </p:cNvGraphicFramePr>
          <p:nvPr/>
        </p:nvGraphicFramePr>
        <p:xfrm>
          <a:off x="6019800" y="3657600"/>
          <a:ext cx="3048000" cy="1981200"/>
        </p:xfrm>
        <a:graphic>
          <a:graphicData uri="http://schemas.openxmlformats.org/presentationml/2006/ole">
            <p:oleObj spid="_x0000_s10381" name="Chart" r:id="rId7" imgW="4648126" imgH="29184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09600"/>
          </a:xfrm>
          <a:noFill/>
          <a:ln/>
        </p:spPr>
        <p:txBody>
          <a:bodyPr/>
          <a:lstStyle/>
          <a:p>
            <a:r>
              <a:rPr lang="en-US" sz="3200">
                <a:latin typeface="Arial" charset="0"/>
              </a:rPr>
              <a:t>New Working Point (cont.)</a:t>
            </a:r>
          </a:p>
        </p:txBody>
      </p:sp>
      <p:graphicFrame>
        <p:nvGraphicFramePr>
          <p:cNvPr id="71685" name="Object 5"/>
          <p:cNvGraphicFramePr>
            <a:graphicFrameLocks/>
          </p:cNvGraphicFramePr>
          <p:nvPr>
            <p:ph sz="quarter" idx="1"/>
          </p:nvPr>
        </p:nvGraphicFramePr>
        <p:xfrm>
          <a:off x="228600" y="838200"/>
          <a:ext cx="4341813" cy="2057400"/>
        </p:xfrm>
        <a:graphic>
          <a:graphicData uri="http://schemas.openxmlformats.org/presentationml/2006/ole">
            <p:oleObj spid="_x0000_s71685" name="Chart" r:id="rId4" imgW="5760869" imgH="4145182" progId="Excel.Sheet.8">
              <p:embed/>
            </p:oleObj>
          </a:graphicData>
        </a:graphic>
      </p:graphicFrame>
      <p:graphicFrame>
        <p:nvGraphicFramePr>
          <p:cNvPr id="71687" name="Object 7"/>
          <p:cNvGraphicFramePr>
            <a:graphicFrameLocks/>
          </p:cNvGraphicFramePr>
          <p:nvPr>
            <p:ph sz="quarter" idx="2"/>
          </p:nvPr>
        </p:nvGraphicFramePr>
        <p:xfrm>
          <a:off x="228600" y="2895600"/>
          <a:ext cx="4341813" cy="2057400"/>
        </p:xfrm>
        <a:graphic>
          <a:graphicData uri="http://schemas.openxmlformats.org/presentationml/2006/ole">
            <p:oleObj spid="_x0000_s71687" name="Chart" r:id="rId5" imgW="5661548" imgH="3482389" progId="Excel.Sheet.8">
              <p:embed/>
            </p:oleObj>
          </a:graphicData>
        </a:graphic>
      </p:graphicFrame>
      <p:graphicFrame>
        <p:nvGraphicFramePr>
          <p:cNvPr id="71689" name="Object 9"/>
          <p:cNvGraphicFramePr>
            <a:graphicFrameLocks/>
          </p:cNvGraphicFramePr>
          <p:nvPr>
            <p:ph sz="quarter" idx="3"/>
          </p:nvPr>
        </p:nvGraphicFramePr>
        <p:xfrm>
          <a:off x="4648200" y="838200"/>
          <a:ext cx="4341813" cy="2057400"/>
        </p:xfrm>
        <a:graphic>
          <a:graphicData uri="http://schemas.openxmlformats.org/presentationml/2006/ole">
            <p:oleObj spid="_x0000_s71689" name="Chart" r:id="rId6" imgW="5791200" imgH="2987138" progId="Excel.Sheet.8">
              <p:embed/>
            </p:oleObj>
          </a:graphicData>
        </a:graphic>
      </p:graphicFrame>
      <p:graphicFrame>
        <p:nvGraphicFramePr>
          <p:cNvPr id="71691" name="Object 11"/>
          <p:cNvGraphicFramePr>
            <a:graphicFrameLocks/>
          </p:cNvGraphicFramePr>
          <p:nvPr>
            <p:ph sz="quarter" idx="4"/>
          </p:nvPr>
        </p:nvGraphicFramePr>
        <p:xfrm>
          <a:off x="4648200" y="2895600"/>
          <a:ext cx="4341813" cy="2057400"/>
        </p:xfrm>
        <a:graphic>
          <a:graphicData uri="http://schemas.openxmlformats.org/presentationml/2006/ole">
            <p:oleObj spid="_x0000_s71691" name="Chart" r:id="rId7" imgW="5791200" imgH="2987138" progId="Excel.Sheet.8">
              <p:embed/>
            </p:oleObj>
          </a:graphicData>
        </a:graphic>
      </p:graphicFrame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52400" y="5029200"/>
            <a:ext cx="8991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Simulation studies show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 systematic better luminosity over beam current regions with new working point,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  coherent instability is excited at same electron beam current, ~ 7 A</a:t>
            </a:r>
            <a:r>
              <a:rPr lang="en-US" sz="160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6096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Multiple IPs and Multiple Bunches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029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latin typeface="Arial" charset="0"/>
              </a:rPr>
              <a:t>ELIC full </a:t>
            </a:r>
            <a:r>
              <a:rPr lang="en-US" b="1" dirty="0">
                <a:latin typeface="Arial" charset="0"/>
              </a:rPr>
              <a:t>capacity</a:t>
            </a:r>
            <a:r>
              <a:rPr lang="en-US" sz="2000" b="1" dirty="0">
                <a:latin typeface="Arial" charset="0"/>
              </a:rPr>
              <a:t> operation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4 interaction </a:t>
            </a:r>
            <a:r>
              <a:rPr lang="en-US" sz="1800" dirty="0" smtClean="0">
                <a:latin typeface="Arial" charset="0"/>
              </a:rPr>
              <a:t>points</a:t>
            </a:r>
            <a:r>
              <a:rPr lang="en-US" sz="1800" dirty="0">
                <a:latin typeface="Arial" charset="0"/>
              </a:rPr>
              <a:t>, 1.5 GHz collision frequency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20 cm bunch spacing, over 10500 bunches stored for each beams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Theoretically, these bunches are coupled together by collisions at 4 IPs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Bunches may be coupled through other beam physics phenomena 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A significant challenges for simulation studies</a:t>
            </a:r>
          </a:p>
          <a:p>
            <a:pPr>
              <a:buFontTx/>
              <a:buNone/>
            </a:pPr>
            <a:endParaRPr lang="en-US" sz="1000" dirty="0">
              <a:latin typeface="Arial" charset="0"/>
            </a:endParaRPr>
          </a:p>
          <a:p>
            <a:pPr>
              <a:buFontTx/>
              <a:buNone/>
            </a:pPr>
            <a:r>
              <a:rPr lang="en-US" b="1" dirty="0">
                <a:latin typeface="Arial" charset="0"/>
              </a:rPr>
              <a:t>What concerns us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Multiple bunch coupling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Multiple IP effect 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Introducing new instability and effect on working point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Earlier inciting of coherent beam-beam instability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Arial" charset="0"/>
              </a:rPr>
              <a:t>New periodicity and new coherent instability (</a:t>
            </a:r>
            <a:r>
              <a:rPr lang="en-US" sz="1800" dirty="0" err="1">
                <a:latin typeface="Arial" charset="0"/>
              </a:rPr>
              <a:t>eg</a:t>
            </a:r>
            <a:r>
              <a:rPr lang="en-US" sz="1800" dirty="0">
                <a:latin typeface="Arial" charset="0"/>
              </a:rPr>
              <a:t>. </a:t>
            </a:r>
            <a:r>
              <a:rPr lang="en-US" sz="1800" dirty="0" err="1">
                <a:latin typeface="Arial" charset="0"/>
              </a:rPr>
              <a:t>Pacman</a:t>
            </a:r>
            <a:r>
              <a:rPr lang="en-US" sz="1800" dirty="0">
                <a:latin typeface="Arial" charset="0"/>
              </a:rPr>
              <a:t> effect)</a:t>
            </a:r>
          </a:p>
          <a:p>
            <a:pPr lvl="1">
              <a:buFontTx/>
              <a:buNone/>
            </a:pP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Reduction of Coupled Bunch Set</a:t>
            </a:r>
          </a:p>
        </p:txBody>
      </p:sp>
      <p:grpSp>
        <p:nvGrpSpPr>
          <p:cNvPr id="78312" name="Group 1512"/>
          <p:cNvGrpSpPr>
            <a:grpSpLocks/>
          </p:cNvGrpSpPr>
          <p:nvPr/>
        </p:nvGrpSpPr>
        <p:grpSpPr bwMode="auto">
          <a:xfrm>
            <a:off x="1524000" y="3124200"/>
            <a:ext cx="6172200" cy="3268663"/>
            <a:chOff x="1968" y="1872"/>
            <a:chExt cx="3696" cy="1916"/>
          </a:xfrm>
        </p:grpSpPr>
        <p:grpSp>
          <p:nvGrpSpPr>
            <p:cNvPr id="73733" name="Group 5"/>
            <p:cNvGrpSpPr>
              <a:grpSpLocks/>
            </p:cNvGrpSpPr>
            <p:nvPr/>
          </p:nvGrpSpPr>
          <p:grpSpPr bwMode="auto">
            <a:xfrm>
              <a:off x="2162" y="2223"/>
              <a:ext cx="3236" cy="1327"/>
              <a:chOff x="648" y="1558"/>
              <a:chExt cx="4252" cy="1550"/>
            </a:xfrm>
          </p:grpSpPr>
          <p:sp>
            <p:nvSpPr>
              <p:cNvPr id="73734" name="Line 6"/>
              <p:cNvSpPr>
                <a:spLocks noChangeShapeType="1"/>
              </p:cNvSpPr>
              <p:nvPr/>
            </p:nvSpPr>
            <p:spPr bwMode="auto">
              <a:xfrm>
                <a:off x="2746" y="2338"/>
                <a:ext cx="2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 flipV="1">
                <a:off x="2770" y="2338"/>
                <a:ext cx="1" cy="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 flipV="1">
                <a:off x="2770" y="2332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" name="Freeform 9"/>
              <p:cNvSpPr>
                <a:spLocks/>
              </p:cNvSpPr>
              <p:nvPr/>
            </p:nvSpPr>
            <p:spPr bwMode="auto">
              <a:xfrm>
                <a:off x="2776" y="2308"/>
                <a:ext cx="31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3" y="12"/>
                  </a:cxn>
                  <a:cxn ang="0">
                    <a:pos x="31" y="0"/>
                  </a:cxn>
                </a:cxnLst>
                <a:rect l="0" t="0" r="r" b="b"/>
                <a:pathLst>
                  <a:path w="31" h="24">
                    <a:moveTo>
                      <a:pt x="0" y="24"/>
                    </a:moveTo>
                    <a:lnTo>
                      <a:pt x="13" y="12"/>
                    </a:lnTo>
                    <a:lnTo>
                      <a:pt x="31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" name="Line 10"/>
              <p:cNvSpPr>
                <a:spLocks noChangeShapeType="1"/>
              </p:cNvSpPr>
              <p:nvPr/>
            </p:nvSpPr>
            <p:spPr bwMode="auto">
              <a:xfrm flipV="1">
                <a:off x="2807" y="2283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" name="Line 11"/>
              <p:cNvSpPr>
                <a:spLocks noChangeShapeType="1"/>
              </p:cNvSpPr>
              <p:nvPr/>
            </p:nvSpPr>
            <p:spPr bwMode="auto">
              <a:xfrm flipV="1">
                <a:off x="2837" y="2259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" name="Freeform 12"/>
              <p:cNvSpPr>
                <a:spLocks/>
              </p:cNvSpPr>
              <p:nvPr/>
            </p:nvSpPr>
            <p:spPr bwMode="auto">
              <a:xfrm>
                <a:off x="2868" y="2235"/>
                <a:ext cx="37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12"/>
                  </a:cxn>
                  <a:cxn ang="0">
                    <a:pos x="37" y="0"/>
                  </a:cxn>
                </a:cxnLst>
                <a:rect l="0" t="0" r="r" b="b"/>
                <a:pathLst>
                  <a:path w="37" h="24">
                    <a:moveTo>
                      <a:pt x="0" y="24"/>
                    </a:moveTo>
                    <a:lnTo>
                      <a:pt x="18" y="12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" name="Line 13"/>
              <p:cNvSpPr>
                <a:spLocks noChangeShapeType="1"/>
              </p:cNvSpPr>
              <p:nvPr/>
            </p:nvSpPr>
            <p:spPr bwMode="auto">
              <a:xfrm flipV="1">
                <a:off x="2905" y="2210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Line 14"/>
              <p:cNvSpPr>
                <a:spLocks noChangeShapeType="1"/>
              </p:cNvSpPr>
              <p:nvPr/>
            </p:nvSpPr>
            <p:spPr bwMode="auto">
              <a:xfrm flipV="1">
                <a:off x="2935" y="2186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Line 15"/>
              <p:cNvSpPr>
                <a:spLocks noChangeShapeType="1"/>
              </p:cNvSpPr>
              <p:nvPr/>
            </p:nvSpPr>
            <p:spPr bwMode="auto">
              <a:xfrm flipV="1">
                <a:off x="2966" y="2161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" name="Line 16"/>
              <p:cNvSpPr>
                <a:spLocks noChangeShapeType="1"/>
              </p:cNvSpPr>
              <p:nvPr/>
            </p:nvSpPr>
            <p:spPr bwMode="auto">
              <a:xfrm flipV="1">
                <a:off x="2996" y="213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" name="Line 17"/>
              <p:cNvSpPr>
                <a:spLocks noChangeShapeType="1"/>
              </p:cNvSpPr>
              <p:nvPr/>
            </p:nvSpPr>
            <p:spPr bwMode="auto">
              <a:xfrm flipV="1">
                <a:off x="3027" y="2113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" name="Line 18"/>
              <p:cNvSpPr>
                <a:spLocks noChangeShapeType="1"/>
              </p:cNvSpPr>
              <p:nvPr/>
            </p:nvSpPr>
            <p:spPr bwMode="auto">
              <a:xfrm flipV="1">
                <a:off x="3057" y="2088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" name="Freeform 19"/>
              <p:cNvSpPr>
                <a:spLocks/>
              </p:cNvSpPr>
              <p:nvPr/>
            </p:nvSpPr>
            <p:spPr bwMode="auto">
              <a:xfrm>
                <a:off x="3088" y="2064"/>
                <a:ext cx="36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12"/>
                  </a:cxn>
                  <a:cxn ang="0">
                    <a:pos x="36" y="0"/>
                  </a:cxn>
                </a:cxnLst>
                <a:rect l="0" t="0" r="r" b="b"/>
                <a:pathLst>
                  <a:path w="36" h="24">
                    <a:moveTo>
                      <a:pt x="0" y="24"/>
                    </a:moveTo>
                    <a:lnTo>
                      <a:pt x="18" y="12"/>
                    </a:lnTo>
                    <a:lnTo>
                      <a:pt x="3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" name="Line 20"/>
              <p:cNvSpPr>
                <a:spLocks noChangeShapeType="1"/>
              </p:cNvSpPr>
              <p:nvPr/>
            </p:nvSpPr>
            <p:spPr bwMode="auto">
              <a:xfrm flipV="1">
                <a:off x="3124" y="2039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" name="Line 21"/>
              <p:cNvSpPr>
                <a:spLocks noChangeShapeType="1"/>
              </p:cNvSpPr>
              <p:nvPr/>
            </p:nvSpPr>
            <p:spPr bwMode="auto">
              <a:xfrm flipV="1">
                <a:off x="3155" y="2015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" name="Line 22"/>
              <p:cNvSpPr>
                <a:spLocks noChangeShapeType="1"/>
              </p:cNvSpPr>
              <p:nvPr/>
            </p:nvSpPr>
            <p:spPr bwMode="auto">
              <a:xfrm flipV="1">
                <a:off x="3185" y="1991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" name="Line 23"/>
              <p:cNvSpPr>
                <a:spLocks noChangeShapeType="1"/>
              </p:cNvSpPr>
              <p:nvPr/>
            </p:nvSpPr>
            <p:spPr bwMode="auto">
              <a:xfrm flipV="1">
                <a:off x="3216" y="1966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" name="Line 24"/>
              <p:cNvSpPr>
                <a:spLocks noChangeShapeType="1"/>
              </p:cNvSpPr>
              <p:nvPr/>
            </p:nvSpPr>
            <p:spPr bwMode="auto">
              <a:xfrm flipV="1">
                <a:off x="3246" y="1936"/>
                <a:ext cx="31" cy="3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Freeform 25"/>
              <p:cNvSpPr>
                <a:spLocks/>
              </p:cNvSpPr>
              <p:nvPr/>
            </p:nvSpPr>
            <p:spPr bwMode="auto">
              <a:xfrm>
                <a:off x="3277" y="1911"/>
                <a:ext cx="36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8" y="12"/>
                  </a:cxn>
                  <a:cxn ang="0">
                    <a:pos x="36" y="0"/>
                  </a:cxn>
                </a:cxnLst>
                <a:rect l="0" t="0" r="r" b="b"/>
                <a:pathLst>
                  <a:path w="36" h="25">
                    <a:moveTo>
                      <a:pt x="0" y="25"/>
                    </a:moveTo>
                    <a:lnTo>
                      <a:pt x="18" y="12"/>
                    </a:lnTo>
                    <a:lnTo>
                      <a:pt x="3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Line 26"/>
              <p:cNvSpPr>
                <a:spLocks noChangeShapeType="1"/>
              </p:cNvSpPr>
              <p:nvPr/>
            </p:nvSpPr>
            <p:spPr bwMode="auto">
              <a:xfrm flipV="1">
                <a:off x="3313" y="188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Line 27"/>
              <p:cNvSpPr>
                <a:spLocks noChangeShapeType="1"/>
              </p:cNvSpPr>
              <p:nvPr/>
            </p:nvSpPr>
            <p:spPr bwMode="auto">
              <a:xfrm flipV="1">
                <a:off x="3344" y="1862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28"/>
              <p:cNvSpPr>
                <a:spLocks noChangeShapeType="1"/>
              </p:cNvSpPr>
              <p:nvPr/>
            </p:nvSpPr>
            <p:spPr bwMode="auto">
              <a:xfrm flipV="1">
                <a:off x="3374" y="1838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29"/>
              <p:cNvSpPr>
                <a:spLocks noChangeShapeType="1"/>
              </p:cNvSpPr>
              <p:nvPr/>
            </p:nvSpPr>
            <p:spPr bwMode="auto">
              <a:xfrm flipV="1">
                <a:off x="3405" y="1814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" name="Freeform 30"/>
              <p:cNvSpPr>
                <a:spLocks/>
              </p:cNvSpPr>
              <p:nvPr/>
            </p:nvSpPr>
            <p:spPr bwMode="auto">
              <a:xfrm>
                <a:off x="3435" y="1789"/>
                <a:ext cx="31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9" y="12"/>
                  </a:cxn>
                  <a:cxn ang="0">
                    <a:pos x="31" y="0"/>
                  </a:cxn>
                </a:cxnLst>
                <a:rect l="0" t="0" r="r" b="b"/>
                <a:pathLst>
                  <a:path w="31" h="25">
                    <a:moveTo>
                      <a:pt x="0" y="25"/>
                    </a:moveTo>
                    <a:lnTo>
                      <a:pt x="19" y="12"/>
                    </a:lnTo>
                    <a:lnTo>
                      <a:pt x="31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" name="Line 31"/>
              <p:cNvSpPr>
                <a:spLocks noChangeShapeType="1"/>
              </p:cNvSpPr>
              <p:nvPr/>
            </p:nvSpPr>
            <p:spPr bwMode="auto">
              <a:xfrm>
                <a:off x="3466" y="1789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" name="Freeform 32"/>
              <p:cNvSpPr>
                <a:spLocks/>
              </p:cNvSpPr>
              <p:nvPr/>
            </p:nvSpPr>
            <p:spPr bwMode="auto">
              <a:xfrm>
                <a:off x="3472" y="1783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" name="Line 33"/>
              <p:cNvSpPr>
                <a:spLocks noChangeShapeType="1"/>
              </p:cNvSpPr>
              <p:nvPr/>
            </p:nvSpPr>
            <p:spPr bwMode="auto">
              <a:xfrm>
                <a:off x="3478" y="1783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" name="Line 34"/>
              <p:cNvSpPr>
                <a:spLocks noChangeShapeType="1"/>
              </p:cNvSpPr>
              <p:nvPr/>
            </p:nvSpPr>
            <p:spPr bwMode="auto">
              <a:xfrm flipV="1">
                <a:off x="3478" y="1777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" name="Freeform 35"/>
              <p:cNvSpPr>
                <a:spLocks/>
              </p:cNvSpPr>
              <p:nvPr/>
            </p:nvSpPr>
            <p:spPr bwMode="auto">
              <a:xfrm>
                <a:off x="3484" y="1765"/>
                <a:ext cx="1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6"/>
                  </a:cxn>
                  <a:cxn ang="0">
                    <a:pos x="18" y="0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2" y="6"/>
                    </a:lnTo>
                    <a:lnTo>
                      <a:pt x="18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" name="Line 36"/>
              <p:cNvSpPr>
                <a:spLocks noChangeShapeType="1"/>
              </p:cNvSpPr>
              <p:nvPr/>
            </p:nvSpPr>
            <p:spPr bwMode="auto">
              <a:xfrm>
                <a:off x="3502" y="176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" name="Line 37"/>
              <p:cNvSpPr>
                <a:spLocks noChangeShapeType="1"/>
              </p:cNvSpPr>
              <p:nvPr/>
            </p:nvSpPr>
            <p:spPr bwMode="auto">
              <a:xfrm flipV="1">
                <a:off x="3502" y="1759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" name="Line 38"/>
              <p:cNvSpPr>
                <a:spLocks noChangeShapeType="1"/>
              </p:cNvSpPr>
              <p:nvPr/>
            </p:nvSpPr>
            <p:spPr bwMode="auto">
              <a:xfrm flipV="1">
                <a:off x="3508" y="1753"/>
                <a:ext cx="13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 flipV="1">
                <a:off x="3521" y="1747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" name="Line 40"/>
              <p:cNvSpPr>
                <a:spLocks noChangeShapeType="1"/>
              </p:cNvSpPr>
              <p:nvPr/>
            </p:nvSpPr>
            <p:spPr bwMode="auto">
              <a:xfrm flipV="1">
                <a:off x="3527" y="1740"/>
                <a:ext cx="6" cy="7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" name="Line 41"/>
              <p:cNvSpPr>
                <a:spLocks noChangeShapeType="1"/>
              </p:cNvSpPr>
              <p:nvPr/>
            </p:nvSpPr>
            <p:spPr bwMode="auto">
              <a:xfrm flipV="1">
                <a:off x="3533" y="1734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" name="Line 42"/>
              <p:cNvSpPr>
                <a:spLocks noChangeShapeType="1"/>
              </p:cNvSpPr>
              <p:nvPr/>
            </p:nvSpPr>
            <p:spPr bwMode="auto">
              <a:xfrm flipV="1">
                <a:off x="3545" y="1728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" name="Line 43"/>
              <p:cNvSpPr>
                <a:spLocks noChangeShapeType="1"/>
              </p:cNvSpPr>
              <p:nvPr/>
            </p:nvSpPr>
            <p:spPr bwMode="auto">
              <a:xfrm>
                <a:off x="3551" y="172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" name="Freeform 44"/>
              <p:cNvSpPr>
                <a:spLocks/>
              </p:cNvSpPr>
              <p:nvPr/>
            </p:nvSpPr>
            <p:spPr bwMode="auto">
              <a:xfrm>
                <a:off x="3551" y="172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" name="Line 45"/>
              <p:cNvSpPr>
                <a:spLocks noChangeShapeType="1"/>
              </p:cNvSpPr>
              <p:nvPr/>
            </p:nvSpPr>
            <p:spPr bwMode="auto">
              <a:xfrm>
                <a:off x="3557" y="172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" name="Line 46"/>
              <p:cNvSpPr>
                <a:spLocks noChangeShapeType="1"/>
              </p:cNvSpPr>
              <p:nvPr/>
            </p:nvSpPr>
            <p:spPr bwMode="auto">
              <a:xfrm flipV="1">
                <a:off x="3563" y="1716"/>
                <a:ext cx="13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" name="Line 47"/>
              <p:cNvSpPr>
                <a:spLocks noChangeShapeType="1"/>
              </p:cNvSpPr>
              <p:nvPr/>
            </p:nvSpPr>
            <p:spPr bwMode="auto">
              <a:xfrm flipV="1">
                <a:off x="3576" y="1710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" name="Line 48"/>
              <p:cNvSpPr>
                <a:spLocks noChangeShapeType="1"/>
              </p:cNvSpPr>
              <p:nvPr/>
            </p:nvSpPr>
            <p:spPr bwMode="auto">
              <a:xfrm flipV="1">
                <a:off x="3588" y="1698"/>
                <a:ext cx="12" cy="12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" name="Line 49"/>
              <p:cNvSpPr>
                <a:spLocks noChangeShapeType="1"/>
              </p:cNvSpPr>
              <p:nvPr/>
            </p:nvSpPr>
            <p:spPr bwMode="auto">
              <a:xfrm flipV="1">
                <a:off x="3600" y="1692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" name="Freeform 50"/>
              <p:cNvSpPr>
                <a:spLocks/>
              </p:cNvSpPr>
              <p:nvPr/>
            </p:nvSpPr>
            <p:spPr bwMode="auto">
              <a:xfrm>
                <a:off x="3612" y="168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" name="Freeform 51"/>
              <p:cNvSpPr>
                <a:spLocks/>
              </p:cNvSpPr>
              <p:nvPr/>
            </p:nvSpPr>
            <p:spPr bwMode="auto">
              <a:xfrm>
                <a:off x="3618" y="1679"/>
                <a:ext cx="19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2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7">
                    <a:moveTo>
                      <a:pt x="0" y="7"/>
                    </a:moveTo>
                    <a:lnTo>
                      <a:pt x="12" y="0"/>
                    </a:lnTo>
                    <a:lnTo>
                      <a:pt x="19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" name="Line 52"/>
              <p:cNvSpPr>
                <a:spLocks noChangeShapeType="1"/>
              </p:cNvSpPr>
              <p:nvPr/>
            </p:nvSpPr>
            <p:spPr bwMode="auto">
              <a:xfrm>
                <a:off x="3637" y="167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" name="Freeform 53"/>
              <p:cNvSpPr>
                <a:spLocks/>
              </p:cNvSpPr>
              <p:nvPr/>
            </p:nvSpPr>
            <p:spPr bwMode="auto">
              <a:xfrm>
                <a:off x="3637" y="1673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" name="Line 54"/>
              <p:cNvSpPr>
                <a:spLocks noChangeShapeType="1"/>
              </p:cNvSpPr>
              <p:nvPr/>
            </p:nvSpPr>
            <p:spPr bwMode="auto">
              <a:xfrm>
                <a:off x="3643" y="1673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" name="Freeform 55"/>
              <p:cNvSpPr>
                <a:spLocks/>
              </p:cNvSpPr>
              <p:nvPr/>
            </p:nvSpPr>
            <p:spPr bwMode="auto">
              <a:xfrm>
                <a:off x="3649" y="1667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" name="Line 56"/>
              <p:cNvSpPr>
                <a:spLocks noChangeShapeType="1"/>
              </p:cNvSpPr>
              <p:nvPr/>
            </p:nvSpPr>
            <p:spPr bwMode="auto">
              <a:xfrm>
                <a:off x="3655" y="166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" name="Freeform 57"/>
              <p:cNvSpPr>
                <a:spLocks/>
              </p:cNvSpPr>
              <p:nvPr/>
            </p:nvSpPr>
            <p:spPr bwMode="auto">
              <a:xfrm>
                <a:off x="3655" y="1661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" name="Freeform 58"/>
              <p:cNvSpPr>
                <a:spLocks/>
              </p:cNvSpPr>
              <p:nvPr/>
            </p:nvSpPr>
            <p:spPr bwMode="auto">
              <a:xfrm>
                <a:off x="3661" y="166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" name="Line 59"/>
              <p:cNvSpPr>
                <a:spLocks noChangeShapeType="1"/>
              </p:cNvSpPr>
              <p:nvPr/>
            </p:nvSpPr>
            <p:spPr bwMode="auto">
              <a:xfrm>
                <a:off x="3673" y="166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" name="Freeform 60"/>
              <p:cNvSpPr>
                <a:spLocks/>
              </p:cNvSpPr>
              <p:nvPr/>
            </p:nvSpPr>
            <p:spPr bwMode="auto">
              <a:xfrm>
                <a:off x="3673" y="1655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" name="Line 61"/>
              <p:cNvSpPr>
                <a:spLocks noChangeShapeType="1"/>
              </p:cNvSpPr>
              <p:nvPr/>
            </p:nvSpPr>
            <p:spPr bwMode="auto">
              <a:xfrm>
                <a:off x="3679" y="165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" name="Freeform 62"/>
              <p:cNvSpPr>
                <a:spLocks/>
              </p:cNvSpPr>
              <p:nvPr/>
            </p:nvSpPr>
            <p:spPr bwMode="auto">
              <a:xfrm>
                <a:off x="3679" y="1649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" name="Line 63"/>
              <p:cNvSpPr>
                <a:spLocks noChangeShapeType="1"/>
              </p:cNvSpPr>
              <p:nvPr/>
            </p:nvSpPr>
            <p:spPr bwMode="auto">
              <a:xfrm>
                <a:off x="3691" y="164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" name="Freeform 64"/>
              <p:cNvSpPr>
                <a:spLocks/>
              </p:cNvSpPr>
              <p:nvPr/>
            </p:nvSpPr>
            <p:spPr bwMode="auto">
              <a:xfrm>
                <a:off x="3691" y="1643"/>
                <a:ext cx="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" name="Line 65"/>
              <p:cNvSpPr>
                <a:spLocks noChangeShapeType="1"/>
              </p:cNvSpPr>
              <p:nvPr/>
            </p:nvSpPr>
            <p:spPr bwMode="auto">
              <a:xfrm>
                <a:off x="3698" y="1643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" name="Line 66"/>
              <p:cNvSpPr>
                <a:spLocks noChangeShapeType="1"/>
              </p:cNvSpPr>
              <p:nvPr/>
            </p:nvSpPr>
            <p:spPr bwMode="auto">
              <a:xfrm>
                <a:off x="3704" y="1643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" name="Freeform 67"/>
              <p:cNvSpPr>
                <a:spLocks/>
              </p:cNvSpPr>
              <p:nvPr/>
            </p:nvSpPr>
            <p:spPr bwMode="auto">
              <a:xfrm>
                <a:off x="3710" y="1637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" name="Line 68"/>
              <p:cNvSpPr>
                <a:spLocks noChangeShapeType="1"/>
              </p:cNvSpPr>
              <p:nvPr/>
            </p:nvSpPr>
            <p:spPr bwMode="auto">
              <a:xfrm>
                <a:off x="3716" y="163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" name="Freeform 69"/>
              <p:cNvSpPr>
                <a:spLocks/>
              </p:cNvSpPr>
              <p:nvPr/>
            </p:nvSpPr>
            <p:spPr bwMode="auto">
              <a:xfrm>
                <a:off x="3716" y="1631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" name="Line 70"/>
              <p:cNvSpPr>
                <a:spLocks noChangeShapeType="1"/>
              </p:cNvSpPr>
              <p:nvPr/>
            </p:nvSpPr>
            <p:spPr bwMode="auto">
              <a:xfrm>
                <a:off x="3728" y="163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" name="Freeform 71"/>
              <p:cNvSpPr>
                <a:spLocks/>
              </p:cNvSpPr>
              <p:nvPr/>
            </p:nvSpPr>
            <p:spPr bwMode="auto">
              <a:xfrm>
                <a:off x="3728" y="1625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" name="Freeform 72"/>
              <p:cNvSpPr>
                <a:spLocks/>
              </p:cNvSpPr>
              <p:nvPr/>
            </p:nvSpPr>
            <p:spPr bwMode="auto">
              <a:xfrm>
                <a:off x="3734" y="1625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" name="Line 73"/>
              <p:cNvSpPr>
                <a:spLocks noChangeShapeType="1"/>
              </p:cNvSpPr>
              <p:nvPr/>
            </p:nvSpPr>
            <p:spPr bwMode="auto">
              <a:xfrm>
                <a:off x="3746" y="162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" name="Freeform 74"/>
              <p:cNvSpPr>
                <a:spLocks/>
              </p:cNvSpPr>
              <p:nvPr/>
            </p:nvSpPr>
            <p:spPr bwMode="auto">
              <a:xfrm>
                <a:off x="3746" y="1618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" name="Line 75"/>
              <p:cNvSpPr>
                <a:spLocks noChangeShapeType="1"/>
              </p:cNvSpPr>
              <p:nvPr/>
            </p:nvSpPr>
            <p:spPr bwMode="auto">
              <a:xfrm>
                <a:off x="3752" y="1618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" name="Line 76"/>
              <p:cNvSpPr>
                <a:spLocks noChangeShapeType="1"/>
              </p:cNvSpPr>
              <p:nvPr/>
            </p:nvSpPr>
            <p:spPr bwMode="auto">
              <a:xfrm>
                <a:off x="3759" y="161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" name="Line 77"/>
              <p:cNvSpPr>
                <a:spLocks noChangeShapeType="1"/>
              </p:cNvSpPr>
              <p:nvPr/>
            </p:nvSpPr>
            <p:spPr bwMode="auto">
              <a:xfrm>
                <a:off x="3765" y="161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" name="Freeform 78"/>
              <p:cNvSpPr>
                <a:spLocks/>
              </p:cNvSpPr>
              <p:nvPr/>
            </p:nvSpPr>
            <p:spPr bwMode="auto">
              <a:xfrm>
                <a:off x="3765" y="1612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" name="Line 79"/>
              <p:cNvSpPr>
                <a:spLocks noChangeShapeType="1"/>
              </p:cNvSpPr>
              <p:nvPr/>
            </p:nvSpPr>
            <p:spPr bwMode="auto">
              <a:xfrm>
                <a:off x="3777" y="161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" name="Line 80"/>
              <p:cNvSpPr>
                <a:spLocks noChangeShapeType="1"/>
              </p:cNvSpPr>
              <p:nvPr/>
            </p:nvSpPr>
            <p:spPr bwMode="auto">
              <a:xfrm>
                <a:off x="3783" y="161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" name="Freeform 81"/>
              <p:cNvSpPr>
                <a:spLocks/>
              </p:cNvSpPr>
              <p:nvPr/>
            </p:nvSpPr>
            <p:spPr bwMode="auto">
              <a:xfrm>
                <a:off x="3783" y="1606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" name="Line 82"/>
              <p:cNvSpPr>
                <a:spLocks noChangeShapeType="1"/>
              </p:cNvSpPr>
              <p:nvPr/>
            </p:nvSpPr>
            <p:spPr bwMode="auto">
              <a:xfrm>
                <a:off x="3795" y="160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" name="Freeform 83"/>
              <p:cNvSpPr>
                <a:spLocks/>
              </p:cNvSpPr>
              <p:nvPr/>
            </p:nvSpPr>
            <p:spPr bwMode="auto">
              <a:xfrm>
                <a:off x="3795" y="160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" name="Line 84"/>
              <p:cNvSpPr>
                <a:spLocks noChangeShapeType="1"/>
              </p:cNvSpPr>
              <p:nvPr/>
            </p:nvSpPr>
            <p:spPr bwMode="auto">
              <a:xfrm>
                <a:off x="3801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" name="Line 85"/>
              <p:cNvSpPr>
                <a:spLocks noChangeShapeType="1"/>
              </p:cNvSpPr>
              <p:nvPr/>
            </p:nvSpPr>
            <p:spPr bwMode="auto">
              <a:xfrm>
                <a:off x="3807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" name="Line 86"/>
              <p:cNvSpPr>
                <a:spLocks noChangeShapeType="1"/>
              </p:cNvSpPr>
              <p:nvPr/>
            </p:nvSpPr>
            <p:spPr bwMode="auto">
              <a:xfrm>
                <a:off x="3813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" name="Freeform 87"/>
              <p:cNvSpPr>
                <a:spLocks/>
              </p:cNvSpPr>
              <p:nvPr/>
            </p:nvSpPr>
            <p:spPr bwMode="auto">
              <a:xfrm>
                <a:off x="3819" y="1594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" name="Freeform 88"/>
              <p:cNvSpPr>
                <a:spLocks/>
              </p:cNvSpPr>
              <p:nvPr/>
            </p:nvSpPr>
            <p:spPr bwMode="auto">
              <a:xfrm>
                <a:off x="3819" y="1594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" name="Line 89"/>
              <p:cNvSpPr>
                <a:spLocks noChangeShapeType="1"/>
              </p:cNvSpPr>
              <p:nvPr/>
            </p:nvSpPr>
            <p:spPr bwMode="auto">
              <a:xfrm>
                <a:off x="3832" y="15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" name="Freeform 90"/>
              <p:cNvSpPr>
                <a:spLocks/>
              </p:cNvSpPr>
              <p:nvPr/>
            </p:nvSpPr>
            <p:spPr bwMode="auto">
              <a:xfrm>
                <a:off x="3832" y="159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" name="Freeform 91"/>
              <p:cNvSpPr>
                <a:spLocks/>
              </p:cNvSpPr>
              <p:nvPr/>
            </p:nvSpPr>
            <p:spPr bwMode="auto">
              <a:xfrm>
                <a:off x="3844" y="1588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" name="Line 92"/>
              <p:cNvSpPr>
                <a:spLocks noChangeShapeType="1"/>
              </p:cNvSpPr>
              <p:nvPr/>
            </p:nvSpPr>
            <p:spPr bwMode="auto">
              <a:xfrm>
                <a:off x="3844" y="15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" name="Freeform 93"/>
              <p:cNvSpPr>
                <a:spLocks/>
              </p:cNvSpPr>
              <p:nvPr/>
            </p:nvSpPr>
            <p:spPr bwMode="auto">
              <a:xfrm>
                <a:off x="3850" y="158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" name="Line 94"/>
              <p:cNvSpPr>
                <a:spLocks noChangeShapeType="1"/>
              </p:cNvSpPr>
              <p:nvPr/>
            </p:nvSpPr>
            <p:spPr bwMode="auto">
              <a:xfrm>
                <a:off x="3862" y="15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" name="Freeform 95"/>
              <p:cNvSpPr>
                <a:spLocks/>
              </p:cNvSpPr>
              <p:nvPr/>
            </p:nvSpPr>
            <p:spPr bwMode="auto">
              <a:xfrm>
                <a:off x="3862" y="158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" name="Line 96"/>
              <p:cNvSpPr>
                <a:spLocks noChangeShapeType="1"/>
              </p:cNvSpPr>
              <p:nvPr/>
            </p:nvSpPr>
            <p:spPr bwMode="auto">
              <a:xfrm>
                <a:off x="3868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" name="Line 97"/>
              <p:cNvSpPr>
                <a:spLocks noChangeShapeType="1"/>
              </p:cNvSpPr>
              <p:nvPr/>
            </p:nvSpPr>
            <p:spPr bwMode="auto">
              <a:xfrm>
                <a:off x="3874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" name="Line 98"/>
              <p:cNvSpPr>
                <a:spLocks noChangeShapeType="1"/>
              </p:cNvSpPr>
              <p:nvPr/>
            </p:nvSpPr>
            <p:spPr bwMode="auto">
              <a:xfrm>
                <a:off x="3880" y="15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" name="Freeform 99"/>
              <p:cNvSpPr>
                <a:spLocks/>
              </p:cNvSpPr>
              <p:nvPr/>
            </p:nvSpPr>
            <p:spPr bwMode="auto">
              <a:xfrm>
                <a:off x="3880" y="1582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" name="Freeform 100"/>
              <p:cNvSpPr>
                <a:spLocks/>
              </p:cNvSpPr>
              <p:nvPr/>
            </p:nvSpPr>
            <p:spPr bwMode="auto">
              <a:xfrm>
                <a:off x="3893" y="157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9" name="Line 101"/>
              <p:cNvSpPr>
                <a:spLocks noChangeShapeType="1"/>
              </p:cNvSpPr>
              <p:nvPr/>
            </p:nvSpPr>
            <p:spPr bwMode="auto">
              <a:xfrm>
                <a:off x="3899" y="15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0" name="Freeform 102"/>
              <p:cNvSpPr>
                <a:spLocks/>
              </p:cNvSpPr>
              <p:nvPr/>
            </p:nvSpPr>
            <p:spPr bwMode="auto">
              <a:xfrm>
                <a:off x="3899" y="157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1" name="Line 103"/>
              <p:cNvSpPr>
                <a:spLocks noChangeShapeType="1"/>
              </p:cNvSpPr>
              <p:nvPr/>
            </p:nvSpPr>
            <p:spPr bwMode="auto">
              <a:xfrm>
                <a:off x="3911" y="15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2" name="Freeform 104"/>
              <p:cNvSpPr>
                <a:spLocks/>
              </p:cNvSpPr>
              <p:nvPr/>
            </p:nvSpPr>
            <p:spPr bwMode="auto">
              <a:xfrm>
                <a:off x="3911" y="157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3" name="Line 105"/>
              <p:cNvSpPr>
                <a:spLocks noChangeShapeType="1"/>
              </p:cNvSpPr>
              <p:nvPr/>
            </p:nvSpPr>
            <p:spPr bwMode="auto">
              <a:xfrm>
                <a:off x="3923" y="15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4" name="Freeform 106"/>
              <p:cNvSpPr>
                <a:spLocks/>
              </p:cNvSpPr>
              <p:nvPr/>
            </p:nvSpPr>
            <p:spPr bwMode="auto">
              <a:xfrm>
                <a:off x="3923" y="1570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5" name="Line 107"/>
              <p:cNvSpPr>
                <a:spLocks noChangeShapeType="1"/>
              </p:cNvSpPr>
              <p:nvPr/>
            </p:nvSpPr>
            <p:spPr bwMode="auto">
              <a:xfrm>
                <a:off x="3935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6" name="Line 108"/>
              <p:cNvSpPr>
                <a:spLocks noChangeShapeType="1"/>
              </p:cNvSpPr>
              <p:nvPr/>
            </p:nvSpPr>
            <p:spPr bwMode="auto">
              <a:xfrm>
                <a:off x="3941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7" name="Freeform 109"/>
              <p:cNvSpPr>
                <a:spLocks/>
              </p:cNvSpPr>
              <p:nvPr/>
            </p:nvSpPr>
            <p:spPr bwMode="auto">
              <a:xfrm>
                <a:off x="3941" y="1570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8" name="Line 110"/>
              <p:cNvSpPr>
                <a:spLocks noChangeShapeType="1"/>
              </p:cNvSpPr>
              <p:nvPr/>
            </p:nvSpPr>
            <p:spPr bwMode="auto">
              <a:xfrm>
                <a:off x="3954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9" name="Line 111"/>
              <p:cNvSpPr>
                <a:spLocks noChangeShapeType="1"/>
              </p:cNvSpPr>
              <p:nvPr/>
            </p:nvSpPr>
            <p:spPr bwMode="auto">
              <a:xfrm>
                <a:off x="3954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0" name="Line 112"/>
              <p:cNvSpPr>
                <a:spLocks noChangeShapeType="1"/>
              </p:cNvSpPr>
              <p:nvPr/>
            </p:nvSpPr>
            <p:spPr bwMode="auto">
              <a:xfrm>
                <a:off x="3960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1" name="Freeform 113"/>
              <p:cNvSpPr>
                <a:spLocks/>
              </p:cNvSpPr>
              <p:nvPr/>
            </p:nvSpPr>
            <p:spPr bwMode="auto">
              <a:xfrm>
                <a:off x="3966" y="1564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2" name="Line 114"/>
              <p:cNvSpPr>
                <a:spLocks noChangeShapeType="1"/>
              </p:cNvSpPr>
              <p:nvPr/>
            </p:nvSpPr>
            <p:spPr bwMode="auto">
              <a:xfrm>
                <a:off x="3972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3" name="Line 115"/>
              <p:cNvSpPr>
                <a:spLocks noChangeShapeType="1"/>
              </p:cNvSpPr>
              <p:nvPr/>
            </p:nvSpPr>
            <p:spPr bwMode="auto">
              <a:xfrm>
                <a:off x="3978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4" name="Line 116"/>
              <p:cNvSpPr>
                <a:spLocks noChangeShapeType="1"/>
              </p:cNvSpPr>
              <p:nvPr/>
            </p:nvSpPr>
            <p:spPr bwMode="auto">
              <a:xfrm>
                <a:off x="3984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5" name="Line 117"/>
              <p:cNvSpPr>
                <a:spLocks noChangeShapeType="1"/>
              </p:cNvSpPr>
              <p:nvPr/>
            </p:nvSpPr>
            <p:spPr bwMode="auto">
              <a:xfrm>
                <a:off x="3990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6" name="Line 118"/>
              <p:cNvSpPr>
                <a:spLocks noChangeShapeType="1"/>
              </p:cNvSpPr>
              <p:nvPr/>
            </p:nvSpPr>
            <p:spPr bwMode="auto">
              <a:xfrm>
                <a:off x="3996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7" name="Line 119"/>
              <p:cNvSpPr>
                <a:spLocks noChangeShapeType="1"/>
              </p:cNvSpPr>
              <p:nvPr/>
            </p:nvSpPr>
            <p:spPr bwMode="auto">
              <a:xfrm>
                <a:off x="4002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8" name="Freeform 120"/>
              <p:cNvSpPr>
                <a:spLocks/>
              </p:cNvSpPr>
              <p:nvPr/>
            </p:nvSpPr>
            <p:spPr bwMode="auto">
              <a:xfrm>
                <a:off x="4002" y="1564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9" name="Line 121"/>
              <p:cNvSpPr>
                <a:spLocks noChangeShapeType="1"/>
              </p:cNvSpPr>
              <p:nvPr/>
            </p:nvSpPr>
            <p:spPr bwMode="auto">
              <a:xfrm>
                <a:off x="4015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0" name="Line 122"/>
              <p:cNvSpPr>
                <a:spLocks noChangeShapeType="1"/>
              </p:cNvSpPr>
              <p:nvPr/>
            </p:nvSpPr>
            <p:spPr bwMode="auto">
              <a:xfrm>
                <a:off x="4021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1" name="Freeform 123"/>
              <p:cNvSpPr>
                <a:spLocks/>
              </p:cNvSpPr>
              <p:nvPr/>
            </p:nvSpPr>
            <p:spPr bwMode="auto">
              <a:xfrm>
                <a:off x="4021" y="156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2" name="Line 124"/>
              <p:cNvSpPr>
                <a:spLocks noChangeShapeType="1"/>
              </p:cNvSpPr>
              <p:nvPr/>
            </p:nvSpPr>
            <p:spPr bwMode="auto">
              <a:xfrm>
                <a:off x="4033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3" name="Freeform 125"/>
              <p:cNvSpPr>
                <a:spLocks/>
              </p:cNvSpPr>
              <p:nvPr/>
            </p:nvSpPr>
            <p:spPr bwMode="auto">
              <a:xfrm>
                <a:off x="4033" y="1558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4" name="Line 126"/>
              <p:cNvSpPr>
                <a:spLocks noChangeShapeType="1"/>
              </p:cNvSpPr>
              <p:nvPr/>
            </p:nvSpPr>
            <p:spPr bwMode="auto">
              <a:xfrm>
                <a:off x="4045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5" name="Freeform 127"/>
              <p:cNvSpPr>
                <a:spLocks/>
              </p:cNvSpPr>
              <p:nvPr/>
            </p:nvSpPr>
            <p:spPr bwMode="auto">
              <a:xfrm>
                <a:off x="4045" y="155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6" name="Line 128"/>
              <p:cNvSpPr>
                <a:spLocks noChangeShapeType="1"/>
              </p:cNvSpPr>
              <p:nvPr/>
            </p:nvSpPr>
            <p:spPr bwMode="auto">
              <a:xfrm>
                <a:off x="4057" y="15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7" name="Line 129"/>
              <p:cNvSpPr>
                <a:spLocks noChangeShapeType="1"/>
              </p:cNvSpPr>
              <p:nvPr/>
            </p:nvSpPr>
            <p:spPr bwMode="auto">
              <a:xfrm>
                <a:off x="4063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8" name="Freeform 130"/>
              <p:cNvSpPr>
                <a:spLocks/>
              </p:cNvSpPr>
              <p:nvPr/>
            </p:nvSpPr>
            <p:spPr bwMode="auto">
              <a:xfrm>
                <a:off x="4063" y="1558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9" name="Line 131"/>
              <p:cNvSpPr>
                <a:spLocks noChangeShapeType="1"/>
              </p:cNvSpPr>
              <p:nvPr/>
            </p:nvSpPr>
            <p:spPr bwMode="auto">
              <a:xfrm>
                <a:off x="4076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0" name="Freeform 132"/>
              <p:cNvSpPr>
                <a:spLocks/>
              </p:cNvSpPr>
              <p:nvPr/>
            </p:nvSpPr>
            <p:spPr bwMode="auto">
              <a:xfrm>
                <a:off x="4076" y="155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1" name="Line 133"/>
              <p:cNvSpPr>
                <a:spLocks noChangeShapeType="1"/>
              </p:cNvSpPr>
              <p:nvPr/>
            </p:nvSpPr>
            <p:spPr bwMode="auto">
              <a:xfrm>
                <a:off x="4088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2" name="Line 134"/>
              <p:cNvSpPr>
                <a:spLocks noChangeShapeType="1"/>
              </p:cNvSpPr>
              <p:nvPr/>
            </p:nvSpPr>
            <p:spPr bwMode="auto">
              <a:xfrm>
                <a:off x="4088" y="15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3" name="Freeform 135"/>
              <p:cNvSpPr>
                <a:spLocks/>
              </p:cNvSpPr>
              <p:nvPr/>
            </p:nvSpPr>
            <p:spPr bwMode="auto">
              <a:xfrm>
                <a:off x="4094" y="155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4" name="Line 136"/>
              <p:cNvSpPr>
                <a:spLocks noChangeShapeType="1"/>
              </p:cNvSpPr>
              <p:nvPr/>
            </p:nvSpPr>
            <p:spPr bwMode="auto">
              <a:xfrm>
                <a:off x="4106" y="15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5" name="Line 137"/>
              <p:cNvSpPr>
                <a:spLocks noChangeShapeType="1"/>
              </p:cNvSpPr>
              <p:nvPr/>
            </p:nvSpPr>
            <p:spPr bwMode="auto">
              <a:xfrm>
                <a:off x="4106" y="15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6" name="Freeform 138"/>
              <p:cNvSpPr>
                <a:spLocks/>
              </p:cNvSpPr>
              <p:nvPr/>
            </p:nvSpPr>
            <p:spPr bwMode="auto">
              <a:xfrm>
                <a:off x="4112" y="155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7" name="Line 139"/>
              <p:cNvSpPr>
                <a:spLocks noChangeShapeType="1"/>
              </p:cNvSpPr>
              <p:nvPr/>
            </p:nvSpPr>
            <p:spPr bwMode="auto">
              <a:xfrm>
                <a:off x="4118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8" name="Line 140"/>
              <p:cNvSpPr>
                <a:spLocks noChangeShapeType="1"/>
              </p:cNvSpPr>
              <p:nvPr/>
            </p:nvSpPr>
            <p:spPr bwMode="auto">
              <a:xfrm>
                <a:off x="4124" y="1564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9" name="Line 141"/>
              <p:cNvSpPr>
                <a:spLocks noChangeShapeType="1"/>
              </p:cNvSpPr>
              <p:nvPr/>
            </p:nvSpPr>
            <p:spPr bwMode="auto">
              <a:xfrm>
                <a:off x="4131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0" name="Line 142"/>
              <p:cNvSpPr>
                <a:spLocks noChangeShapeType="1"/>
              </p:cNvSpPr>
              <p:nvPr/>
            </p:nvSpPr>
            <p:spPr bwMode="auto">
              <a:xfrm>
                <a:off x="4137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1" name="Line 143"/>
              <p:cNvSpPr>
                <a:spLocks noChangeShapeType="1"/>
              </p:cNvSpPr>
              <p:nvPr/>
            </p:nvSpPr>
            <p:spPr bwMode="auto">
              <a:xfrm>
                <a:off x="4143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2" name="Line 144"/>
              <p:cNvSpPr>
                <a:spLocks noChangeShapeType="1"/>
              </p:cNvSpPr>
              <p:nvPr/>
            </p:nvSpPr>
            <p:spPr bwMode="auto">
              <a:xfrm>
                <a:off x="4149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3" name="Line 145"/>
              <p:cNvSpPr>
                <a:spLocks noChangeShapeType="1"/>
              </p:cNvSpPr>
              <p:nvPr/>
            </p:nvSpPr>
            <p:spPr bwMode="auto">
              <a:xfrm>
                <a:off x="4155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4" name="Freeform 146"/>
              <p:cNvSpPr>
                <a:spLocks/>
              </p:cNvSpPr>
              <p:nvPr/>
            </p:nvSpPr>
            <p:spPr bwMode="auto">
              <a:xfrm>
                <a:off x="4155" y="156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5" name="Line 147"/>
              <p:cNvSpPr>
                <a:spLocks noChangeShapeType="1"/>
              </p:cNvSpPr>
              <p:nvPr/>
            </p:nvSpPr>
            <p:spPr bwMode="auto">
              <a:xfrm>
                <a:off x="4167" y="15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6" name="Freeform 148"/>
              <p:cNvSpPr>
                <a:spLocks/>
              </p:cNvSpPr>
              <p:nvPr/>
            </p:nvSpPr>
            <p:spPr bwMode="auto">
              <a:xfrm>
                <a:off x="4167" y="156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7" name="Line 149"/>
              <p:cNvSpPr>
                <a:spLocks noChangeShapeType="1"/>
              </p:cNvSpPr>
              <p:nvPr/>
            </p:nvSpPr>
            <p:spPr bwMode="auto">
              <a:xfrm>
                <a:off x="4179" y="15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8" name="Freeform 150"/>
              <p:cNvSpPr>
                <a:spLocks/>
              </p:cNvSpPr>
              <p:nvPr/>
            </p:nvSpPr>
            <p:spPr bwMode="auto">
              <a:xfrm>
                <a:off x="4185" y="1564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9" name="Freeform 151"/>
              <p:cNvSpPr>
                <a:spLocks/>
              </p:cNvSpPr>
              <p:nvPr/>
            </p:nvSpPr>
            <p:spPr bwMode="auto">
              <a:xfrm>
                <a:off x="4185" y="1570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0" name="Line 152"/>
              <p:cNvSpPr>
                <a:spLocks noChangeShapeType="1"/>
              </p:cNvSpPr>
              <p:nvPr/>
            </p:nvSpPr>
            <p:spPr bwMode="auto">
              <a:xfrm>
                <a:off x="4198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1" name="Freeform 153"/>
              <p:cNvSpPr>
                <a:spLocks/>
              </p:cNvSpPr>
              <p:nvPr/>
            </p:nvSpPr>
            <p:spPr bwMode="auto">
              <a:xfrm>
                <a:off x="4198" y="1570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2" name="Line 154"/>
              <p:cNvSpPr>
                <a:spLocks noChangeShapeType="1"/>
              </p:cNvSpPr>
              <p:nvPr/>
            </p:nvSpPr>
            <p:spPr bwMode="auto">
              <a:xfrm>
                <a:off x="4210" y="15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3" name="Line 155"/>
              <p:cNvSpPr>
                <a:spLocks noChangeShapeType="1"/>
              </p:cNvSpPr>
              <p:nvPr/>
            </p:nvSpPr>
            <p:spPr bwMode="auto">
              <a:xfrm>
                <a:off x="4210" y="15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4" name="Freeform 156"/>
              <p:cNvSpPr>
                <a:spLocks/>
              </p:cNvSpPr>
              <p:nvPr/>
            </p:nvSpPr>
            <p:spPr bwMode="auto">
              <a:xfrm>
                <a:off x="4216" y="1570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5" name="Freeform 157"/>
              <p:cNvSpPr>
                <a:spLocks/>
              </p:cNvSpPr>
              <p:nvPr/>
            </p:nvSpPr>
            <p:spPr bwMode="auto">
              <a:xfrm>
                <a:off x="4228" y="1570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6" name="Line 158"/>
              <p:cNvSpPr>
                <a:spLocks noChangeShapeType="1"/>
              </p:cNvSpPr>
              <p:nvPr/>
            </p:nvSpPr>
            <p:spPr bwMode="auto">
              <a:xfrm>
                <a:off x="4228" y="15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7" name="Line 159"/>
              <p:cNvSpPr>
                <a:spLocks noChangeShapeType="1"/>
              </p:cNvSpPr>
              <p:nvPr/>
            </p:nvSpPr>
            <p:spPr bwMode="auto">
              <a:xfrm>
                <a:off x="4234" y="15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8" name="Line 160"/>
              <p:cNvSpPr>
                <a:spLocks noChangeShapeType="1"/>
              </p:cNvSpPr>
              <p:nvPr/>
            </p:nvSpPr>
            <p:spPr bwMode="auto">
              <a:xfrm>
                <a:off x="4240" y="15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9" name="Line 161"/>
              <p:cNvSpPr>
                <a:spLocks noChangeShapeType="1"/>
              </p:cNvSpPr>
              <p:nvPr/>
            </p:nvSpPr>
            <p:spPr bwMode="auto">
              <a:xfrm>
                <a:off x="4246" y="1576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0" name="Freeform 162"/>
              <p:cNvSpPr>
                <a:spLocks/>
              </p:cNvSpPr>
              <p:nvPr/>
            </p:nvSpPr>
            <p:spPr bwMode="auto">
              <a:xfrm>
                <a:off x="4253" y="157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1" name="Line 163"/>
              <p:cNvSpPr>
                <a:spLocks noChangeShapeType="1"/>
              </p:cNvSpPr>
              <p:nvPr/>
            </p:nvSpPr>
            <p:spPr bwMode="auto">
              <a:xfrm>
                <a:off x="4259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2" name="Line 164"/>
              <p:cNvSpPr>
                <a:spLocks noChangeShapeType="1"/>
              </p:cNvSpPr>
              <p:nvPr/>
            </p:nvSpPr>
            <p:spPr bwMode="auto">
              <a:xfrm>
                <a:off x="4265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3" name="Line 165"/>
              <p:cNvSpPr>
                <a:spLocks noChangeShapeType="1"/>
              </p:cNvSpPr>
              <p:nvPr/>
            </p:nvSpPr>
            <p:spPr bwMode="auto">
              <a:xfrm>
                <a:off x="4271" y="15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4" name="Line 166"/>
              <p:cNvSpPr>
                <a:spLocks noChangeShapeType="1"/>
              </p:cNvSpPr>
              <p:nvPr/>
            </p:nvSpPr>
            <p:spPr bwMode="auto">
              <a:xfrm>
                <a:off x="4277" y="15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5" name="Freeform 167"/>
              <p:cNvSpPr>
                <a:spLocks/>
              </p:cNvSpPr>
              <p:nvPr/>
            </p:nvSpPr>
            <p:spPr bwMode="auto">
              <a:xfrm>
                <a:off x="4277" y="1582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6" name="Line 168"/>
              <p:cNvSpPr>
                <a:spLocks noChangeShapeType="1"/>
              </p:cNvSpPr>
              <p:nvPr/>
            </p:nvSpPr>
            <p:spPr bwMode="auto">
              <a:xfrm>
                <a:off x="4289" y="15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7" name="Freeform 169"/>
              <p:cNvSpPr>
                <a:spLocks/>
              </p:cNvSpPr>
              <p:nvPr/>
            </p:nvSpPr>
            <p:spPr bwMode="auto">
              <a:xfrm>
                <a:off x="4289" y="158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8" name="Line 170"/>
              <p:cNvSpPr>
                <a:spLocks noChangeShapeType="1"/>
              </p:cNvSpPr>
              <p:nvPr/>
            </p:nvSpPr>
            <p:spPr bwMode="auto">
              <a:xfrm>
                <a:off x="4301" y="15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9" name="Line 171"/>
              <p:cNvSpPr>
                <a:spLocks noChangeShapeType="1"/>
              </p:cNvSpPr>
              <p:nvPr/>
            </p:nvSpPr>
            <p:spPr bwMode="auto">
              <a:xfrm>
                <a:off x="4307" y="15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0" name="Freeform 172"/>
              <p:cNvSpPr>
                <a:spLocks/>
              </p:cNvSpPr>
              <p:nvPr/>
            </p:nvSpPr>
            <p:spPr bwMode="auto">
              <a:xfrm>
                <a:off x="4307" y="1588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1" name="Line 173"/>
              <p:cNvSpPr>
                <a:spLocks noChangeShapeType="1"/>
              </p:cNvSpPr>
              <p:nvPr/>
            </p:nvSpPr>
            <p:spPr bwMode="auto">
              <a:xfrm>
                <a:off x="4314" y="15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2" name="Line 174"/>
              <p:cNvSpPr>
                <a:spLocks noChangeShapeType="1"/>
              </p:cNvSpPr>
              <p:nvPr/>
            </p:nvSpPr>
            <p:spPr bwMode="auto">
              <a:xfrm>
                <a:off x="4320" y="15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3" name="Line 175"/>
              <p:cNvSpPr>
                <a:spLocks noChangeShapeType="1"/>
              </p:cNvSpPr>
              <p:nvPr/>
            </p:nvSpPr>
            <p:spPr bwMode="auto">
              <a:xfrm>
                <a:off x="4326" y="15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4" name="Freeform 176"/>
              <p:cNvSpPr>
                <a:spLocks/>
              </p:cNvSpPr>
              <p:nvPr/>
            </p:nvSpPr>
            <p:spPr bwMode="auto">
              <a:xfrm>
                <a:off x="4332" y="159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5" name="Line 177"/>
              <p:cNvSpPr>
                <a:spLocks noChangeShapeType="1"/>
              </p:cNvSpPr>
              <p:nvPr/>
            </p:nvSpPr>
            <p:spPr bwMode="auto">
              <a:xfrm>
                <a:off x="4338" y="160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6" name="Line 178"/>
              <p:cNvSpPr>
                <a:spLocks noChangeShapeType="1"/>
              </p:cNvSpPr>
              <p:nvPr/>
            </p:nvSpPr>
            <p:spPr bwMode="auto">
              <a:xfrm>
                <a:off x="4344" y="160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7" name="Freeform 179"/>
              <p:cNvSpPr>
                <a:spLocks/>
              </p:cNvSpPr>
              <p:nvPr/>
            </p:nvSpPr>
            <p:spPr bwMode="auto">
              <a:xfrm>
                <a:off x="4344" y="1600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8" name="Line 180"/>
              <p:cNvSpPr>
                <a:spLocks noChangeShapeType="1"/>
              </p:cNvSpPr>
              <p:nvPr/>
            </p:nvSpPr>
            <p:spPr bwMode="auto">
              <a:xfrm>
                <a:off x="4356" y="160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9" name="Freeform 181"/>
              <p:cNvSpPr>
                <a:spLocks/>
              </p:cNvSpPr>
              <p:nvPr/>
            </p:nvSpPr>
            <p:spPr bwMode="auto">
              <a:xfrm>
                <a:off x="4356" y="160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0" name="Freeform 182"/>
              <p:cNvSpPr>
                <a:spLocks/>
              </p:cNvSpPr>
              <p:nvPr/>
            </p:nvSpPr>
            <p:spPr bwMode="auto">
              <a:xfrm>
                <a:off x="4368" y="16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1" name="Line 183"/>
              <p:cNvSpPr>
                <a:spLocks noChangeShapeType="1"/>
              </p:cNvSpPr>
              <p:nvPr/>
            </p:nvSpPr>
            <p:spPr bwMode="auto">
              <a:xfrm>
                <a:off x="4368" y="1612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2" name="Line 184"/>
              <p:cNvSpPr>
                <a:spLocks noChangeShapeType="1"/>
              </p:cNvSpPr>
              <p:nvPr/>
            </p:nvSpPr>
            <p:spPr bwMode="auto">
              <a:xfrm>
                <a:off x="4375" y="161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3" name="Freeform 185"/>
              <p:cNvSpPr>
                <a:spLocks/>
              </p:cNvSpPr>
              <p:nvPr/>
            </p:nvSpPr>
            <p:spPr bwMode="auto">
              <a:xfrm>
                <a:off x="4381" y="161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4" name="Line 186"/>
              <p:cNvSpPr>
                <a:spLocks noChangeShapeType="1"/>
              </p:cNvSpPr>
              <p:nvPr/>
            </p:nvSpPr>
            <p:spPr bwMode="auto">
              <a:xfrm>
                <a:off x="4387" y="161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5" name="Line 187"/>
              <p:cNvSpPr>
                <a:spLocks noChangeShapeType="1"/>
              </p:cNvSpPr>
              <p:nvPr/>
            </p:nvSpPr>
            <p:spPr bwMode="auto">
              <a:xfrm>
                <a:off x="4393" y="161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6" name="Freeform 188"/>
              <p:cNvSpPr>
                <a:spLocks/>
              </p:cNvSpPr>
              <p:nvPr/>
            </p:nvSpPr>
            <p:spPr bwMode="auto">
              <a:xfrm>
                <a:off x="4393" y="1618"/>
                <a:ext cx="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7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lnTo>
                      <a:pt x="6" y="0"/>
                    </a:lnTo>
                    <a:lnTo>
                      <a:pt x="12" y="7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917" name="Group 189"/>
              <p:cNvGrpSpPr>
                <a:grpSpLocks/>
              </p:cNvGrpSpPr>
              <p:nvPr/>
            </p:nvGrpSpPr>
            <p:grpSpPr bwMode="auto">
              <a:xfrm>
                <a:off x="4405" y="1625"/>
                <a:ext cx="495" cy="903"/>
                <a:chOff x="4405" y="1610"/>
                <a:chExt cx="495" cy="903"/>
              </a:xfrm>
            </p:grpSpPr>
            <p:sp>
              <p:nvSpPr>
                <p:cNvPr id="73918" name="Line 190"/>
                <p:cNvSpPr>
                  <a:spLocks noChangeShapeType="1"/>
                </p:cNvSpPr>
                <p:nvPr/>
              </p:nvSpPr>
              <p:spPr bwMode="auto">
                <a:xfrm>
                  <a:off x="4405" y="161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19" name="Freeform 191"/>
                <p:cNvSpPr>
                  <a:spLocks/>
                </p:cNvSpPr>
                <p:nvPr/>
              </p:nvSpPr>
              <p:spPr bwMode="auto">
                <a:xfrm>
                  <a:off x="4405" y="1610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0" name="Line 192"/>
                <p:cNvSpPr>
                  <a:spLocks noChangeShapeType="1"/>
                </p:cNvSpPr>
                <p:nvPr/>
              </p:nvSpPr>
              <p:spPr bwMode="auto">
                <a:xfrm>
                  <a:off x="4417" y="161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1" name="Line 193"/>
                <p:cNvSpPr>
                  <a:spLocks noChangeShapeType="1"/>
                </p:cNvSpPr>
                <p:nvPr/>
              </p:nvSpPr>
              <p:spPr bwMode="auto">
                <a:xfrm>
                  <a:off x="4423" y="16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2" name="Freeform 194"/>
                <p:cNvSpPr>
                  <a:spLocks/>
                </p:cNvSpPr>
                <p:nvPr/>
              </p:nvSpPr>
              <p:spPr bwMode="auto">
                <a:xfrm>
                  <a:off x="4423" y="161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3" name="Line 195"/>
                <p:cNvSpPr>
                  <a:spLocks noChangeShapeType="1"/>
                </p:cNvSpPr>
                <p:nvPr/>
              </p:nvSpPr>
              <p:spPr bwMode="auto">
                <a:xfrm>
                  <a:off x="4429" y="1622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4" name="Line 196"/>
                <p:cNvSpPr>
                  <a:spLocks noChangeShapeType="1"/>
                </p:cNvSpPr>
                <p:nvPr/>
              </p:nvSpPr>
              <p:spPr bwMode="auto">
                <a:xfrm>
                  <a:off x="4436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5" name="Freeform 197"/>
                <p:cNvSpPr>
                  <a:spLocks/>
                </p:cNvSpPr>
                <p:nvPr/>
              </p:nvSpPr>
              <p:spPr bwMode="auto">
                <a:xfrm>
                  <a:off x="4442" y="1622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6" name="Freeform 198"/>
                <p:cNvSpPr>
                  <a:spLocks/>
                </p:cNvSpPr>
                <p:nvPr/>
              </p:nvSpPr>
              <p:spPr bwMode="auto">
                <a:xfrm>
                  <a:off x="4442" y="1628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7" name="Freeform 199"/>
                <p:cNvSpPr>
                  <a:spLocks/>
                </p:cNvSpPr>
                <p:nvPr/>
              </p:nvSpPr>
              <p:spPr bwMode="auto">
                <a:xfrm>
                  <a:off x="4454" y="162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8" name="Line 200"/>
                <p:cNvSpPr>
                  <a:spLocks noChangeShapeType="1"/>
                </p:cNvSpPr>
                <p:nvPr/>
              </p:nvSpPr>
              <p:spPr bwMode="auto">
                <a:xfrm>
                  <a:off x="4460" y="1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9" name="Freeform 201"/>
                <p:cNvSpPr>
                  <a:spLocks/>
                </p:cNvSpPr>
                <p:nvPr/>
              </p:nvSpPr>
              <p:spPr bwMode="auto">
                <a:xfrm>
                  <a:off x="4460" y="163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0" name="Line 202"/>
                <p:cNvSpPr>
                  <a:spLocks noChangeShapeType="1"/>
                </p:cNvSpPr>
                <p:nvPr/>
              </p:nvSpPr>
              <p:spPr bwMode="auto">
                <a:xfrm>
                  <a:off x="4466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1" name="Line 203"/>
                <p:cNvSpPr>
                  <a:spLocks noChangeShapeType="1"/>
                </p:cNvSpPr>
                <p:nvPr/>
              </p:nvSpPr>
              <p:spPr bwMode="auto">
                <a:xfrm>
                  <a:off x="4472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2" name="Freeform 204"/>
                <p:cNvSpPr>
                  <a:spLocks/>
                </p:cNvSpPr>
                <p:nvPr/>
              </p:nvSpPr>
              <p:spPr bwMode="auto">
                <a:xfrm>
                  <a:off x="4478" y="1640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3" name="Line 205"/>
                <p:cNvSpPr>
                  <a:spLocks noChangeShapeType="1"/>
                </p:cNvSpPr>
                <p:nvPr/>
              </p:nvSpPr>
              <p:spPr bwMode="auto">
                <a:xfrm>
                  <a:off x="4478" y="164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4" name="Freeform 206"/>
                <p:cNvSpPr>
                  <a:spLocks/>
                </p:cNvSpPr>
                <p:nvPr/>
              </p:nvSpPr>
              <p:spPr bwMode="auto">
                <a:xfrm>
                  <a:off x="4484" y="1646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5" name="Line 207"/>
                <p:cNvSpPr>
                  <a:spLocks noChangeShapeType="1"/>
                </p:cNvSpPr>
                <p:nvPr/>
              </p:nvSpPr>
              <p:spPr bwMode="auto">
                <a:xfrm>
                  <a:off x="4497" y="16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6" name="Freeform 208"/>
                <p:cNvSpPr>
                  <a:spLocks/>
                </p:cNvSpPr>
                <p:nvPr/>
              </p:nvSpPr>
              <p:spPr bwMode="auto">
                <a:xfrm>
                  <a:off x="4497" y="165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7" name="Line 209"/>
                <p:cNvSpPr>
                  <a:spLocks noChangeShapeType="1"/>
                </p:cNvSpPr>
                <p:nvPr/>
              </p:nvSpPr>
              <p:spPr bwMode="auto">
                <a:xfrm>
                  <a:off x="4503" y="16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8" name="Freeform 210"/>
                <p:cNvSpPr>
                  <a:spLocks/>
                </p:cNvSpPr>
                <p:nvPr/>
              </p:nvSpPr>
              <p:spPr bwMode="auto">
                <a:xfrm>
                  <a:off x="4503" y="1658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39" name="Line 211"/>
                <p:cNvSpPr>
                  <a:spLocks noChangeShapeType="1"/>
                </p:cNvSpPr>
                <p:nvPr/>
              </p:nvSpPr>
              <p:spPr bwMode="auto">
                <a:xfrm>
                  <a:off x="4515" y="166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0" name="Freeform 212"/>
                <p:cNvSpPr>
                  <a:spLocks/>
                </p:cNvSpPr>
                <p:nvPr/>
              </p:nvSpPr>
              <p:spPr bwMode="auto">
                <a:xfrm>
                  <a:off x="4515" y="1664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1" name="Line 213"/>
                <p:cNvSpPr>
                  <a:spLocks noChangeShapeType="1"/>
                </p:cNvSpPr>
                <p:nvPr/>
              </p:nvSpPr>
              <p:spPr bwMode="auto">
                <a:xfrm>
                  <a:off x="4521" y="167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2" name="Line 214"/>
                <p:cNvSpPr>
                  <a:spLocks noChangeShapeType="1"/>
                </p:cNvSpPr>
                <p:nvPr/>
              </p:nvSpPr>
              <p:spPr bwMode="auto">
                <a:xfrm>
                  <a:off x="4527" y="167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" name="Freeform 215"/>
                <p:cNvSpPr>
                  <a:spLocks/>
                </p:cNvSpPr>
                <p:nvPr/>
              </p:nvSpPr>
              <p:spPr bwMode="auto">
                <a:xfrm>
                  <a:off x="4533" y="167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" name="Line 216"/>
                <p:cNvSpPr>
                  <a:spLocks noChangeShapeType="1"/>
                </p:cNvSpPr>
                <p:nvPr/>
              </p:nvSpPr>
              <p:spPr bwMode="auto">
                <a:xfrm>
                  <a:off x="4539" y="167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" name="Freeform 217"/>
                <p:cNvSpPr>
                  <a:spLocks/>
                </p:cNvSpPr>
                <p:nvPr/>
              </p:nvSpPr>
              <p:spPr bwMode="auto">
                <a:xfrm>
                  <a:off x="4539" y="167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" name="Line 218"/>
                <p:cNvSpPr>
                  <a:spLocks noChangeShapeType="1"/>
                </p:cNvSpPr>
                <p:nvPr/>
              </p:nvSpPr>
              <p:spPr bwMode="auto">
                <a:xfrm>
                  <a:off x="4545" y="168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" name="Line 219"/>
                <p:cNvSpPr>
                  <a:spLocks noChangeShapeType="1"/>
                </p:cNvSpPr>
                <p:nvPr/>
              </p:nvSpPr>
              <p:spPr bwMode="auto">
                <a:xfrm>
                  <a:off x="4551" y="1683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" name="Line 220"/>
                <p:cNvSpPr>
                  <a:spLocks noChangeShapeType="1"/>
                </p:cNvSpPr>
                <p:nvPr/>
              </p:nvSpPr>
              <p:spPr bwMode="auto">
                <a:xfrm>
                  <a:off x="4558" y="1689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" name="Line 221"/>
                <p:cNvSpPr>
                  <a:spLocks noChangeShapeType="1"/>
                </p:cNvSpPr>
                <p:nvPr/>
              </p:nvSpPr>
              <p:spPr bwMode="auto">
                <a:xfrm>
                  <a:off x="4564" y="169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" name="Freeform 222"/>
                <p:cNvSpPr>
                  <a:spLocks/>
                </p:cNvSpPr>
                <p:nvPr/>
              </p:nvSpPr>
              <p:spPr bwMode="auto">
                <a:xfrm>
                  <a:off x="4564" y="169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" name="Line 223"/>
                <p:cNvSpPr>
                  <a:spLocks noChangeShapeType="1"/>
                </p:cNvSpPr>
                <p:nvPr/>
              </p:nvSpPr>
              <p:spPr bwMode="auto">
                <a:xfrm>
                  <a:off x="4570" y="170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" name="Freeform 224"/>
                <p:cNvSpPr>
                  <a:spLocks/>
                </p:cNvSpPr>
                <p:nvPr/>
              </p:nvSpPr>
              <p:spPr bwMode="auto">
                <a:xfrm>
                  <a:off x="4576" y="170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" name="Line 225"/>
                <p:cNvSpPr>
                  <a:spLocks noChangeShapeType="1"/>
                </p:cNvSpPr>
                <p:nvPr/>
              </p:nvSpPr>
              <p:spPr bwMode="auto">
                <a:xfrm>
                  <a:off x="4582" y="170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" name="Line 226"/>
                <p:cNvSpPr>
                  <a:spLocks noChangeShapeType="1"/>
                </p:cNvSpPr>
                <p:nvPr/>
              </p:nvSpPr>
              <p:spPr bwMode="auto">
                <a:xfrm>
                  <a:off x="4582" y="170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" name="Line 227"/>
                <p:cNvSpPr>
                  <a:spLocks noChangeShapeType="1"/>
                </p:cNvSpPr>
                <p:nvPr/>
              </p:nvSpPr>
              <p:spPr bwMode="auto">
                <a:xfrm>
                  <a:off x="4588" y="1713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6" name="Line 228"/>
                <p:cNvSpPr>
                  <a:spLocks noChangeShapeType="1"/>
                </p:cNvSpPr>
                <p:nvPr/>
              </p:nvSpPr>
              <p:spPr bwMode="auto">
                <a:xfrm>
                  <a:off x="4594" y="171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7" name="Freeform 229"/>
                <p:cNvSpPr>
                  <a:spLocks/>
                </p:cNvSpPr>
                <p:nvPr/>
              </p:nvSpPr>
              <p:spPr bwMode="auto">
                <a:xfrm>
                  <a:off x="4594" y="1719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8" name="Line 230"/>
                <p:cNvSpPr>
                  <a:spLocks noChangeShapeType="1"/>
                </p:cNvSpPr>
                <p:nvPr/>
              </p:nvSpPr>
              <p:spPr bwMode="auto">
                <a:xfrm>
                  <a:off x="4606" y="172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9" name="Freeform 231"/>
                <p:cNvSpPr>
                  <a:spLocks/>
                </p:cNvSpPr>
                <p:nvPr/>
              </p:nvSpPr>
              <p:spPr bwMode="auto">
                <a:xfrm>
                  <a:off x="4606" y="1725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0" name="Line 232"/>
                <p:cNvSpPr>
                  <a:spLocks noChangeShapeType="1"/>
                </p:cNvSpPr>
                <p:nvPr/>
              </p:nvSpPr>
              <p:spPr bwMode="auto">
                <a:xfrm>
                  <a:off x="4612" y="173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1" name="Line 233"/>
                <p:cNvSpPr>
                  <a:spLocks noChangeShapeType="1"/>
                </p:cNvSpPr>
                <p:nvPr/>
              </p:nvSpPr>
              <p:spPr bwMode="auto">
                <a:xfrm>
                  <a:off x="4612" y="1732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2" name="Line 234"/>
                <p:cNvSpPr>
                  <a:spLocks noChangeShapeType="1"/>
                </p:cNvSpPr>
                <p:nvPr/>
              </p:nvSpPr>
              <p:spPr bwMode="auto">
                <a:xfrm>
                  <a:off x="4619" y="173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3" name="Line 235"/>
                <p:cNvSpPr>
                  <a:spLocks noChangeShapeType="1"/>
                </p:cNvSpPr>
                <p:nvPr/>
              </p:nvSpPr>
              <p:spPr bwMode="auto">
                <a:xfrm>
                  <a:off x="4625" y="174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4" name="Freeform 236"/>
                <p:cNvSpPr>
                  <a:spLocks/>
                </p:cNvSpPr>
                <p:nvPr/>
              </p:nvSpPr>
              <p:spPr bwMode="auto">
                <a:xfrm>
                  <a:off x="4625" y="1744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5" name="Line 237"/>
                <p:cNvSpPr>
                  <a:spLocks noChangeShapeType="1"/>
                </p:cNvSpPr>
                <p:nvPr/>
              </p:nvSpPr>
              <p:spPr bwMode="auto">
                <a:xfrm>
                  <a:off x="4637" y="175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6" name="Freeform 238"/>
                <p:cNvSpPr>
                  <a:spLocks/>
                </p:cNvSpPr>
                <p:nvPr/>
              </p:nvSpPr>
              <p:spPr bwMode="auto">
                <a:xfrm>
                  <a:off x="4637" y="175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7" name="Line 239"/>
                <p:cNvSpPr>
                  <a:spLocks noChangeShapeType="1"/>
                </p:cNvSpPr>
                <p:nvPr/>
              </p:nvSpPr>
              <p:spPr bwMode="auto">
                <a:xfrm>
                  <a:off x="4643" y="175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8" name="Line 240"/>
                <p:cNvSpPr>
                  <a:spLocks noChangeShapeType="1"/>
                </p:cNvSpPr>
                <p:nvPr/>
              </p:nvSpPr>
              <p:spPr bwMode="auto">
                <a:xfrm>
                  <a:off x="4643" y="175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69" name="Line 241"/>
                <p:cNvSpPr>
                  <a:spLocks noChangeShapeType="1"/>
                </p:cNvSpPr>
                <p:nvPr/>
              </p:nvSpPr>
              <p:spPr bwMode="auto">
                <a:xfrm>
                  <a:off x="4649" y="176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0" name="Line 242"/>
                <p:cNvSpPr>
                  <a:spLocks noChangeShapeType="1"/>
                </p:cNvSpPr>
                <p:nvPr/>
              </p:nvSpPr>
              <p:spPr bwMode="auto">
                <a:xfrm>
                  <a:off x="4655" y="176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1" name="Freeform 243"/>
                <p:cNvSpPr>
                  <a:spLocks/>
                </p:cNvSpPr>
                <p:nvPr/>
              </p:nvSpPr>
              <p:spPr bwMode="auto">
                <a:xfrm>
                  <a:off x="4655" y="176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2" name="Line 244"/>
                <p:cNvSpPr>
                  <a:spLocks noChangeShapeType="1"/>
                </p:cNvSpPr>
                <p:nvPr/>
              </p:nvSpPr>
              <p:spPr bwMode="auto">
                <a:xfrm>
                  <a:off x="4661" y="177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3" name="Line 245"/>
                <p:cNvSpPr>
                  <a:spLocks noChangeShapeType="1"/>
                </p:cNvSpPr>
                <p:nvPr/>
              </p:nvSpPr>
              <p:spPr bwMode="auto">
                <a:xfrm>
                  <a:off x="4667" y="177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4" name="Line 246"/>
                <p:cNvSpPr>
                  <a:spLocks noChangeShapeType="1"/>
                </p:cNvSpPr>
                <p:nvPr/>
              </p:nvSpPr>
              <p:spPr bwMode="auto">
                <a:xfrm>
                  <a:off x="4673" y="178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5" name="Line 247"/>
                <p:cNvSpPr>
                  <a:spLocks noChangeShapeType="1"/>
                </p:cNvSpPr>
                <p:nvPr/>
              </p:nvSpPr>
              <p:spPr bwMode="auto">
                <a:xfrm>
                  <a:off x="4673" y="1786"/>
                  <a:ext cx="7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6" name="Line 248"/>
                <p:cNvSpPr>
                  <a:spLocks noChangeShapeType="1"/>
                </p:cNvSpPr>
                <p:nvPr/>
              </p:nvSpPr>
              <p:spPr bwMode="auto">
                <a:xfrm>
                  <a:off x="4680" y="179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7" name="Line 249"/>
                <p:cNvSpPr>
                  <a:spLocks noChangeShapeType="1"/>
                </p:cNvSpPr>
                <p:nvPr/>
              </p:nvSpPr>
              <p:spPr bwMode="auto">
                <a:xfrm>
                  <a:off x="4686" y="179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8" name="Freeform 250"/>
                <p:cNvSpPr>
                  <a:spLocks/>
                </p:cNvSpPr>
                <p:nvPr/>
              </p:nvSpPr>
              <p:spPr bwMode="auto">
                <a:xfrm>
                  <a:off x="4686" y="179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79" name="Line 251"/>
                <p:cNvSpPr>
                  <a:spLocks noChangeShapeType="1"/>
                </p:cNvSpPr>
                <p:nvPr/>
              </p:nvSpPr>
              <p:spPr bwMode="auto">
                <a:xfrm>
                  <a:off x="4692" y="180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0" name="Freeform 252"/>
                <p:cNvSpPr>
                  <a:spLocks/>
                </p:cNvSpPr>
                <p:nvPr/>
              </p:nvSpPr>
              <p:spPr bwMode="auto">
                <a:xfrm>
                  <a:off x="4692" y="180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1" name="Line 253"/>
                <p:cNvSpPr>
                  <a:spLocks noChangeShapeType="1"/>
                </p:cNvSpPr>
                <p:nvPr/>
              </p:nvSpPr>
              <p:spPr bwMode="auto">
                <a:xfrm>
                  <a:off x="4698" y="181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2" name="Line 254"/>
                <p:cNvSpPr>
                  <a:spLocks noChangeShapeType="1"/>
                </p:cNvSpPr>
                <p:nvPr/>
              </p:nvSpPr>
              <p:spPr bwMode="auto">
                <a:xfrm>
                  <a:off x="4698" y="181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3" name="Line 255"/>
                <p:cNvSpPr>
                  <a:spLocks noChangeShapeType="1"/>
                </p:cNvSpPr>
                <p:nvPr/>
              </p:nvSpPr>
              <p:spPr bwMode="auto">
                <a:xfrm>
                  <a:off x="4704" y="181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4" name="Line 256"/>
                <p:cNvSpPr>
                  <a:spLocks noChangeShapeType="1"/>
                </p:cNvSpPr>
                <p:nvPr/>
              </p:nvSpPr>
              <p:spPr bwMode="auto">
                <a:xfrm>
                  <a:off x="4710" y="182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5" name="Freeform 257"/>
                <p:cNvSpPr>
                  <a:spLocks/>
                </p:cNvSpPr>
                <p:nvPr/>
              </p:nvSpPr>
              <p:spPr bwMode="auto">
                <a:xfrm>
                  <a:off x="4710" y="1823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6" name="Freeform 258"/>
                <p:cNvSpPr>
                  <a:spLocks/>
                </p:cNvSpPr>
                <p:nvPr/>
              </p:nvSpPr>
              <p:spPr bwMode="auto">
                <a:xfrm>
                  <a:off x="4716" y="1835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7" name="Freeform 259"/>
                <p:cNvSpPr>
                  <a:spLocks/>
                </p:cNvSpPr>
                <p:nvPr/>
              </p:nvSpPr>
              <p:spPr bwMode="auto">
                <a:xfrm>
                  <a:off x="4722" y="183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8" name="Line 260"/>
                <p:cNvSpPr>
                  <a:spLocks noChangeShapeType="1"/>
                </p:cNvSpPr>
                <p:nvPr/>
              </p:nvSpPr>
              <p:spPr bwMode="auto">
                <a:xfrm>
                  <a:off x="4728" y="184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89" name="Freeform 261"/>
                <p:cNvSpPr>
                  <a:spLocks/>
                </p:cNvSpPr>
                <p:nvPr/>
              </p:nvSpPr>
              <p:spPr bwMode="auto">
                <a:xfrm>
                  <a:off x="4728" y="184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0" name="Line 262"/>
                <p:cNvSpPr>
                  <a:spLocks noChangeShapeType="1"/>
                </p:cNvSpPr>
                <p:nvPr/>
              </p:nvSpPr>
              <p:spPr bwMode="auto">
                <a:xfrm>
                  <a:off x="4734" y="1847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1" name="Freeform 263"/>
                <p:cNvSpPr>
                  <a:spLocks/>
                </p:cNvSpPr>
                <p:nvPr/>
              </p:nvSpPr>
              <p:spPr bwMode="auto">
                <a:xfrm>
                  <a:off x="4734" y="1854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2" name="Freeform 264"/>
                <p:cNvSpPr>
                  <a:spLocks/>
                </p:cNvSpPr>
                <p:nvPr/>
              </p:nvSpPr>
              <p:spPr bwMode="auto">
                <a:xfrm>
                  <a:off x="4741" y="185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3" name="Line 265"/>
                <p:cNvSpPr>
                  <a:spLocks noChangeShapeType="1"/>
                </p:cNvSpPr>
                <p:nvPr/>
              </p:nvSpPr>
              <p:spPr bwMode="auto">
                <a:xfrm>
                  <a:off x="4747" y="18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4" name="Freeform 266"/>
                <p:cNvSpPr>
                  <a:spLocks/>
                </p:cNvSpPr>
                <p:nvPr/>
              </p:nvSpPr>
              <p:spPr bwMode="auto">
                <a:xfrm>
                  <a:off x="4747" y="186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5" name="Line 267"/>
                <p:cNvSpPr>
                  <a:spLocks noChangeShapeType="1"/>
                </p:cNvSpPr>
                <p:nvPr/>
              </p:nvSpPr>
              <p:spPr bwMode="auto">
                <a:xfrm>
                  <a:off x="4753" y="187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6" name="Freeform 268"/>
                <p:cNvSpPr>
                  <a:spLocks/>
                </p:cNvSpPr>
                <p:nvPr/>
              </p:nvSpPr>
              <p:spPr bwMode="auto">
                <a:xfrm>
                  <a:off x="4753" y="187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7" name="Line 269"/>
                <p:cNvSpPr>
                  <a:spLocks noChangeShapeType="1"/>
                </p:cNvSpPr>
                <p:nvPr/>
              </p:nvSpPr>
              <p:spPr bwMode="auto">
                <a:xfrm>
                  <a:off x="4759" y="187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8" name="Line 270"/>
                <p:cNvSpPr>
                  <a:spLocks noChangeShapeType="1"/>
                </p:cNvSpPr>
                <p:nvPr/>
              </p:nvSpPr>
              <p:spPr bwMode="auto">
                <a:xfrm>
                  <a:off x="4759" y="188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99" name="Line 271"/>
                <p:cNvSpPr>
                  <a:spLocks noChangeShapeType="1"/>
                </p:cNvSpPr>
                <p:nvPr/>
              </p:nvSpPr>
              <p:spPr bwMode="auto">
                <a:xfrm>
                  <a:off x="4759" y="189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0" name="Line 272"/>
                <p:cNvSpPr>
                  <a:spLocks noChangeShapeType="1"/>
                </p:cNvSpPr>
                <p:nvPr/>
              </p:nvSpPr>
              <p:spPr bwMode="auto">
                <a:xfrm>
                  <a:off x="4765" y="189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1" name="Freeform 273"/>
                <p:cNvSpPr>
                  <a:spLocks/>
                </p:cNvSpPr>
                <p:nvPr/>
              </p:nvSpPr>
              <p:spPr bwMode="auto">
                <a:xfrm>
                  <a:off x="4771" y="1896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2" name="Freeform 274"/>
                <p:cNvSpPr>
                  <a:spLocks/>
                </p:cNvSpPr>
                <p:nvPr/>
              </p:nvSpPr>
              <p:spPr bwMode="auto">
                <a:xfrm>
                  <a:off x="4771" y="1902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3" name="Freeform 275"/>
                <p:cNvSpPr>
                  <a:spLocks/>
                </p:cNvSpPr>
                <p:nvPr/>
              </p:nvSpPr>
              <p:spPr bwMode="auto">
                <a:xfrm>
                  <a:off x="4777" y="1902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4" name="Freeform 276"/>
                <p:cNvSpPr>
                  <a:spLocks/>
                </p:cNvSpPr>
                <p:nvPr/>
              </p:nvSpPr>
              <p:spPr bwMode="auto">
                <a:xfrm>
                  <a:off x="4777" y="191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5" name="Line 277"/>
                <p:cNvSpPr>
                  <a:spLocks noChangeShapeType="1"/>
                </p:cNvSpPr>
                <p:nvPr/>
              </p:nvSpPr>
              <p:spPr bwMode="auto">
                <a:xfrm>
                  <a:off x="4783" y="1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6" name="Freeform 278"/>
                <p:cNvSpPr>
                  <a:spLocks/>
                </p:cNvSpPr>
                <p:nvPr/>
              </p:nvSpPr>
              <p:spPr bwMode="auto">
                <a:xfrm>
                  <a:off x="4783" y="192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7" name="Line 279"/>
                <p:cNvSpPr>
                  <a:spLocks noChangeShapeType="1"/>
                </p:cNvSpPr>
                <p:nvPr/>
              </p:nvSpPr>
              <p:spPr bwMode="auto">
                <a:xfrm>
                  <a:off x="4789" y="192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8" name="Freeform 280"/>
                <p:cNvSpPr>
                  <a:spLocks/>
                </p:cNvSpPr>
                <p:nvPr/>
              </p:nvSpPr>
              <p:spPr bwMode="auto">
                <a:xfrm>
                  <a:off x="4789" y="1927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09" name="Line 281"/>
                <p:cNvSpPr>
                  <a:spLocks noChangeShapeType="1"/>
                </p:cNvSpPr>
                <p:nvPr/>
              </p:nvSpPr>
              <p:spPr bwMode="auto">
                <a:xfrm>
                  <a:off x="4795" y="193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0" name="Freeform 282"/>
                <p:cNvSpPr>
                  <a:spLocks/>
                </p:cNvSpPr>
                <p:nvPr/>
              </p:nvSpPr>
              <p:spPr bwMode="auto">
                <a:xfrm>
                  <a:off x="4795" y="1939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1" name="Line 283"/>
                <p:cNvSpPr>
                  <a:spLocks noChangeShapeType="1"/>
                </p:cNvSpPr>
                <p:nvPr/>
              </p:nvSpPr>
              <p:spPr bwMode="auto">
                <a:xfrm>
                  <a:off x="4802" y="194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2" name="Line 284"/>
                <p:cNvSpPr>
                  <a:spLocks noChangeShapeType="1"/>
                </p:cNvSpPr>
                <p:nvPr/>
              </p:nvSpPr>
              <p:spPr bwMode="auto">
                <a:xfrm>
                  <a:off x="4802" y="195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3" name="Freeform 285"/>
                <p:cNvSpPr>
                  <a:spLocks/>
                </p:cNvSpPr>
                <p:nvPr/>
              </p:nvSpPr>
              <p:spPr bwMode="auto">
                <a:xfrm>
                  <a:off x="4802" y="1951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4" name="Line 286"/>
                <p:cNvSpPr>
                  <a:spLocks noChangeShapeType="1"/>
                </p:cNvSpPr>
                <p:nvPr/>
              </p:nvSpPr>
              <p:spPr bwMode="auto">
                <a:xfrm>
                  <a:off x="4808" y="196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5" name="Freeform 287"/>
                <p:cNvSpPr>
                  <a:spLocks/>
                </p:cNvSpPr>
                <p:nvPr/>
              </p:nvSpPr>
              <p:spPr bwMode="auto">
                <a:xfrm>
                  <a:off x="4808" y="196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6" name="Line 288"/>
                <p:cNvSpPr>
                  <a:spLocks noChangeShapeType="1"/>
                </p:cNvSpPr>
                <p:nvPr/>
              </p:nvSpPr>
              <p:spPr bwMode="auto">
                <a:xfrm>
                  <a:off x="4814" y="196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7" name="Freeform 289"/>
                <p:cNvSpPr>
                  <a:spLocks/>
                </p:cNvSpPr>
                <p:nvPr/>
              </p:nvSpPr>
              <p:spPr bwMode="auto">
                <a:xfrm>
                  <a:off x="4814" y="1969"/>
                  <a:ext cx="6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6" y="13"/>
                    </a:cxn>
                  </a:cxnLst>
                  <a:rect l="0" t="0" r="r" b="b"/>
                  <a:pathLst>
                    <a:path w="6"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8" name="Line 290"/>
                <p:cNvSpPr>
                  <a:spLocks noChangeShapeType="1"/>
                </p:cNvSpPr>
                <p:nvPr/>
              </p:nvSpPr>
              <p:spPr bwMode="auto">
                <a:xfrm>
                  <a:off x="4820" y="198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19" name="Line 291"/>
                <p:cNvSpPr>
                  <a:spLocks noChangeShapeType="1"/>
                </p:cNvSpPr>
                <p:nvPr/>
              </p:nvSpPr>
              <p:spPr bwMode="auto">
                <a:xfrm>
                  <a:off x="4820" y="198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0" name="Freeform 292"/>
                <p:cNvSpPr>
                  <a:spLocks/>
                </p:cNvSpPr>
                <p:nvPr/>
              </p:nvSpPr>
              <p:spPr bwMode="auto">
                <a:xfrm>
                  <a:off x="4820" y="198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1" name="Line 293"/>
                <p:cNvSpPr>
                  <a:spLocks noChangeShapeType="1"/>
                </p:cNvSpPr>
                <p:nvPr/>
              </p:nvSpPr>
              <p:spPr bwMode="auto">
                <a:xfrm>
                  <a:off x="4826" y="199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2" name="Freeform 294"/>
                <p:cNvSpPr>
                  <a:spLocks/>
                </p:cNvSpPr>
                <p:nvPr/>
              </p:nvSpPr>
              <p:spPr bwMode="auto">
                <a:xfrm>
                  <a:off x="4826" y="200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3" name="Line 295"/>
                <p:cNvSpPr>
                  <a:spLocks noChangeShapeType="1"/>
                </p:cNvSpPr>
                <p:nvPr/>
              </p:nvSpPr>
              <p:spPr bwMode="auto">
                <a:xfrm>
                  <a:off x="4832" y="200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4" name="Freeform 296"/>
                <p:cNvSpPr>
                  <a:spLocks/>
                </p:cNvSpPr>
                <p:nvPr/>
              </p:nvSpPr>
              <p:spPr bwMode="auto">
                <a:xfrm>
                  <a:off x="4832" y="200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5" name="Line 297"/>
                <p:cNvSpPr>
                  <a:spLocks noChangeShapeType="1"/>
                </p:cNvSpPr>
                <p:nvPr/>
              </p:nvSpPr>
              <p:spPr bwMode="auto">
                <a:xfrm>
                  <a:off x="4838" y="201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6" name="Line 298"/>
                <p:cNvSpPr>
                  <a:spLocks noChangeShapeType="1"/>
                </p:cNvSpPr>
                <p:nvPr/>
              </p:nvSpPr>
              <p:spPr bwMode="auto">
                <a:xfrm>
                  <a:off x="4838" y="201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7" name="Freeform 299"/>
                <p:cNvSpPr>
                  <a:spLocks/>
                </p:cNvSpPr>
                <p:nvPr/>
              </p:nvSpPr>
              <p:spPr bwMode="auto">
                <a:xfrm>
                  <a:off x="4838" y="202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8" name="Line 300"/>
                <p:cNvSpPr>
                  <a:spLocks noChangeShapeType="1"/>
                </p:cNvSpPr>
                <p:nvPr/>
              </p:nvSpPr>
              <p:spPr bwMode="auto">
                <a:xfrm>
                  <a:off x="4844" y="203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29" name="Freeform 301"/>
                <p:cNvSpPr>
                  <a:spLocks/>
                </p:cNvSpPr>
                <p:nvPr/>
              </p:nvSpPr>
              <p:spPr bwMode="auto">
                <a:xfrm>
                  <a:off x="4844" y="2030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0" name="Freeform 302"/>
                <p:cNvSpPr>
                  <a:spLocks/>
                </p:cNvSpPr>
                <p:nvPr/>
              </p:nvSpPr>
              <p:spPr bwMode="auto">
                <a:xfrm>
                  <a:off x="4844" y="2043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1" name="Line 303"/>
                <p:cNvSpPr>
                  <a:spLocks noChangeShapeType="1"/>
                </p:cNvSpPr>
                <p:nvPr/>
              </p:nvSpPr>
              <p:spPr bwMode="auto">
                <a:xfrm>
                  <a:off x="4850" y="204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2" name="Line 304"/>
                <p:cNvSpPr>
                  <a:spLocks noChangeShapeType="1"/>
                </p:cNvSpPr>
                <p:nvPr/>
              </p:nvSpPr>
              <p:spPr bwMode="auto">
                <a:xfrm>
                  <a:off x="4850" y="204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3" name="Freeform 305"/>
                <p:cNvSpPr>
                  <a:spLocks/>
                </p:cNvSpPr>
                <p:nvPr/>
              </p:nvSpPr>
              <p:spPr bwMode="auto">
                <a:xfrm>
                  <a:off x="4850" y="205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4" name="Line 306"/>
                <p:cNvSpPr>
                  <a:spLocks noChangeShapeType="1"/>
                </p:cNvSpPr>
                <p:nvPr/>
              </p:nvSpPr>
              <p:spPr bwMode="auto">
                <a:xfrm>
                  <a:off x="4856" y="206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5" name="Line 307"/>
                <p:cNvSpPr>
                  <a:spLocks noChangeShapeType="1"/>
                </p:cNvSpPr>
                <p:nvPr/>
              </p:nvSpPr>
              <p:spPr bwMode="auto">
                <a:xfrm>
                  <a:off x="4856" y="2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6" name="Freeform 308"/>
                <p:cNvSpPr>
                  <a:spLocks/>
                </p:cNvSpPr>
                <p:nvPr/>
              </p:nvSpPr>
              <p:spPr bwMode="auto">
                <a:xfrm>
                  <a:off x="4856" y="2067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7" name="Line 309"/>
                <p:cNvSpPr>
                  <a:spLocks noChangeShapeType="1"/>
                </p:cNvSpPr>
                <p:nvPr/>
              </p:nvSpPr>
              <p:spPr bwMode="auto">
                <a:xfrm>
                  <a:off x="4863" y="2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8" name="Line 310"/>
                <p:cNvSpPr>
                  <a:spLocks noChangeShapeType="1"/>
                </p:cNvSpPr>
                <p:nvPr/>
              </p:nvSpPr>
              <p:spPr bwMode="auto">
                <a:xfrm>
                  <a:off x="4863" y="207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39" name="Freeform 311"/>
                <p:cNvSpPr>
                  <a:spLocks/>
                </p:cNvSpPr>
                <p:nvPr/>
              </p:nvSpPr>
              <p:spPr bwMode="auto">
                <a:xfrm>
                  <a:off x="4863" y="208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0" name="Line 312"/>
                <p:cNvSpPr>
                  <a:spLocks noChangeShapeType="1"/>
                </p:cNvSpPr>
                <p:nvPr/>
              </p:nvSpPr>
              <p:spPr bwMode="auto">
                <a:xfrm>
                  <a:off x="4869" y="2091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1" name="Line 313"/>
                <p:cNvSpPr>
                  <a:spLocks noChangeShapeType="1"/>
                </p:cNvSpPr>
                <p:nvPr/>
              </p:nvSpPr>
              <p:spPr bwMode="auto">
                <a:xfrm>
                  <a:off x="4869" y="209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2" name="Line 314"/>
                <p:cNvSpPr>
                  <a:spLocks noChangeShapeType="1"/>
                </p:cNvSpPr>
                <p:nvPr/>
              </p:nvSpPr>
              <p:spPr bwMode="auto">
                <a:xfrm>
                  <a:off x="4869" y="210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3" name="Freeform 315"/>
                <p:cNvSpPr>
                  <a:spLocks/>
                </p:cNvSpPr>
                <p:nvPr/>
              </p:nvSpPr>
              <p:spPr bwMode="auto">
                <a:xfrm>
                  <a:off x="4869" y="210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4" name="Line 316"/>
                <p:cNvSpPr>
                  <a:spLocks noChangeShapeType="1"/>
                </p:cNvSpPr>
                <p:nvPr/>
              </p:nvSpPr>
              <p:spPr bwMode="auto">
                <a:xfrm>
                  <a:off x="4875" y="21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5" name="Line 317"/>
                <p:cNvSpPr>
                  <a:spLocks noChangeShapeType="1"/>
                </p:cNvSpPr>
                <p:nvPr/>
              </p:nvSpPr>
              <p:spPr bwMode="auto">
                <a:xfrm>
                  <a:off x="4875" y="211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6" name="Line 318"/>
                <p:cNvSpPr>
                  <a:spLocks noChangeShapeType="1"/>
                </p:cNvSpPr>
                <p:nvPr/>
              </p:nvSpPr>
              <p:spPr bwMode="auto">
                <a:xfrm>
                  <a:off x="4875" y="212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7" name="Line 319"/>
                <p:cNvSpPr>
                  <a:spLocks noChangeShapeType="1"/>
                </p:cNvSpPr>
                <p:nvPr/>
              </p:nvSpPr>
              <p:spPr bwMode="auto">
                <a:xfrm>
                  <a:off x="4875" y="212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8" name="Freeform 320"/>
                <p:cNvSpPr>
                  <a:spLocks/>
                </p:cNvSpPr>
                <p:nvPr/>
              </p:nvSpPr>
              <p:spPr bwMode="auto">
                <a:xfrm>
                  <a:off x="4875" y="213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49" name="Line 321"/>
                <p:cNvSpPr>
                  <a:spLocks noChangeShapeType="1"/>
                </p:cNvSpPr>
                <p:nvPr/>
              </p:nvSpPr>
              <p:spPr bwMode="auto">
                <a:xfrm>
                  <a:off x="4881" y="214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0" name="Freeform 322"/>
                <p:cNvSpPr>
                  <a:spLocks/>
                </p:cNvSpPr>
                <p:nvPr/>
              </p:nvSpPr>
              <p:spPr bwMode="auto">
                <a:xfrm>
                  <a:off x="4881" y="2140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1" name="Line 323"/>
                <p:cNvSpPr>
                  <a:spLocks noChangeShapeType="1"/>
                </p:cNvSpPr>
                <p:nvPr/>
              </p:nvSpPr>
              <p:spPr bwMode="auto">
                <a:xfrm>
                  <a:off x="4881" y="21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2" name="Freeform 324"/>
                <p:cNvSpPr>
                  <a:spLocks/>
                </p:cNvSpPr>
                <p:nvPr/>
              </p:nvSpPr>
              <p:spPr bwMode="auto">
                <a:xfrm>
                  <a:off x="4881" y="2152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3" name="Freeform 325"/>
                <p:cNvSpPr>
                  <a:spLocks/>
                </p:cNvSpPr>
                <p:nvPr/>
              </p:nvSpPr>
              <p:spPr bwMode="auto">
                <a:xfrm>
                  <a:off x="4887" y="2159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4" name="Line 326"/>
                <p:cNvSpPr>
                  <a:spLocks noChangeShapeType="1"/>
                </p:cNvSpPr>
                <p:nvPr/>
              </p:nvSpPr>
              <p:spPr bwMode="auto">
                <a:xfrm>
                  <a:off x="4887" y="217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5" name="Line 327"/>
                <p:cNvSpPr>
                  <a:spLocks noChangeShapeType="1"/>
                </p:cNvSpPr>
                <p:nvPr/>
              </p:nvSpPr>
              <p:spPr bwMode="auto">
                <a:xfrm>
                  <a:off x="4887" y="217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6" name="Line 328"/>
                <p:cNvSpPr>
                  <a:spLocks noChangeShapeType="1"/>
                </p:cNvSpPr>
                <p:nvPr/>
              </p:nvSpPr>
              <p:spPr bwMode="auto">
                <a:xfrm>
                  <a:off x="4887" y="217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7" name="Freeform 329"/>
                <p:cNvSpPr>
                  <a:spLocks/>
                </p:cNvSpPr>
                <p:nvPr/>
              </p:nvSpPr>
              <p:spPr bwMode="auto">
                <a:xfrm>
                  <a:off x="4887" y="218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8" name="Line 330"/>
                <p:cNvSpPr>
                  <a:spLocks noChangeShapeType="1"/>
                </p:cNvSpPr>
                <p:nvPr/>
              </p:nvSpPr>
              <p:spPr bwMode="auto">
                <a:xfrm>
                  <a:off x="4893" y="218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59" name="Freeform 331"/>
                <p:cNvSpPr>
                  <a:spLocks/>
                </p:cNvSpPr>
                <p:nvPr/>
              </p:nvSpPr>
              <p:spPr bwMode="auto">
                <a:xfrm>
                  <a:off x="4893" y="2189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0" name="Line 332"/>
                <p:cNvSpPr>
                  <a:spLocks noChangeShapeType="1"/>
                </p:cNvSpPr>
                <p:nvPr/>
              </p:nvSpPr>
              <p:spPr bwMode="auto">
                <a:xfrm>
                  <a:off x="4893" y="220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1" name="Line 333"/>
                <p:cNvSpPr>
                  <a:spLocks noChangeShapeType="1"/>
                </p:cNvSpPr>
                <p:nvPr/>
              </p:nvSpPr>
              <p:spPr bwMode="auto">
                <a:xfrm>
                  <a:off x="4893" y="220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2" name="Line 334"/>
                <p:cNvSpPr>
                  <a:spLocks noChangeShapeType="1"/>
                </p:cNvSpPr>
                <p:nvPr/>
              </p:nvSpPr>
              <p:spPr bwMode="auto">
                <a:xfrm>
                  <a:off x="4893" y="220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3" name="Line 335"/>
                <p:cNvSpPr>
                  <a:spLocks noChangeShapeType="1"/>
                </p:cNvSpPr>
                <p:nvPr/>
              </p:nvSpPr>
              <p:spPr bwMode="auto">
                <a:xfrm>
                  <a:off x="4893" y="2213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4" name="Line 336"/>
                <p:cNvSpPr>
                  <a:spLocks noChangeShapeType="1"/>
                </p:cNvSpPr>
                <p:nvPr/>
              </p:nvSpPr>
              <p:spPr bwMode="auto">
                <a:xfrm>
                  <a:off x="4893" y="222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5" name="Freeform 337"/>
                <p:cNvSpPr>
                  <a:spLocks/>
                </p:cNvSpPr>
                <p:nvPr/>
              </p:nvSpPr>
              <p:spPr bwMode="auto">
                <a:xfrm>
                  <a:off x="4893" y="2226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6" name="Freeform 338"/>
                <p:cNvSpPr>
                  <a:spLocks/>
                </p:cNvSpPr>
                <p:nvPr/>
              </p:nvSpPr>
              <p:spPr bwMode="auto">
                <a:xfrm>
                  <a:off x="4899" y="2226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7" name="Line 339"/>
                <p:cNvSpPr>
                  <a:spLocks noChangeShapeType="1"/>
                </p:cNvSpPr>
                <p:nvPr/>
              </p:nvSpPr>
              <p:spPr bwMode="auto">
                <a:xfrm>
                  <a:off x="4899" y="223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8" name="Line 340"/>
                <p:cNvSpPr>
                  <a:spLocks noChangeShapeType="1"/>
                </p:cNvSpPr>
                <p:nvPr/>
              </p:nvSpPr>
              <p:spPr bwMode="auto">
                <a:xfrm>
                  <a:off x="4899" y="224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69" name="Freeform 341"/>
                <p:cNvSpPr>
                  <a:spLocks/>
                </p:cNvSpPr>
                <p:nvPr/>
              </p:nvSpPr>
              <p:spPr bwMode="auto">
                <a:xfrm>
                  <a:off x="4899" y="2244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0" name="Line 342"/>
                <p:cNvSpPr>
                  <a:spLocks noChangeShapeType="1"/>
                </p:cNvSpPr>
                <p:nvPr/>
              </p:nvSpPr>
              <p:spPr bwMode="auto">
                <a:xfrm>
                  <a:off x="4899" y="225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1" name="Line 343"/>
                <p:cNvSpPr>
                  <a:spLocks noChangeShapeType="1"/>
                </p:cNvSpPr>
                <p:nvPr/>
              </p:nvSpPr>
              <p:spPr bwMode="auto">
                <a:xfrm>
                  <a:off x="4899" y="225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2" name="Line 344"/>
                <p:cNvSpPr>
                  <a:spLocks noChangeShapeType="1"/>
                </p:cNvSpPr>
                <p:nvPr/>
              </p:nvSpPr>
              <p:spPr bwMode="auto">
                <a:xfrm>
                  <a:off x="4899" y="226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3" name="Line 345"/>
                <p:cNvSpPr>
                  <a:spLocks noChangeShapeType="1"/>
                </p:cNvSpPr>
                <p:nvPr/>
              </p:nvSpPr>
              <p:spPr bwMode="auto">
                <a:xfrm>
                  <a:off x="4899" y="226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4" name="Line 346"/>
                <p:cNvSpPr>
                  <a:spLocks noChangeShapeType="1"/>
                </p:cNvSpPr>
                <p:nvPr/>
              </p:nvSpPr>
              <p:spPr bwMode="auto">
                <a:xfrm>
                  <a:off x="4899" y="2274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5" name="Line 347"/>
                <p:cNvSpPr>
                  <a:spLocks noChangeShapeType="1"/>
                </p:cNvSpPr>
                <p:nvPr/>
              </p:nvSpPr>
              <p:spPr bwMode="auto">
                <a:xfrm>
                  <a:off x="4899" y="228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6" name="Line 348"/>
                <p:cNvSpPr>
                  <a:spLocks noChangeShapeType="1"/>
                </p:cNvSpPr>
                <p:nvPr/>
              </p:nvSpPr>
              <p:spPr bwMode="auto">
                <a:xfrm>
                  <a:off x="4899" y="228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7" name="Line 349"/>
                <p:cNvSpPr>
                  <a:spLocks noChangeShapeType="1"/>
                </p:cNvSpPr>
                <p:nvPr/>
              </p:nvSpPr>
              <p:spPr bwMode="auto">
                <a:xfrm>
                  <a:off x="4899" y="229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8" name="Freeform 350"/>
                <p:cNvSpPr>
                  <a:spLocks/>
                </p:cNvSpPr>
                <p:nvPr/>
              </p:nvSpPr>
              <p:spPr bwMode="auto">
                <a:xfrm>
                  <a:off x="4899" y="2293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79" name="Line 351"/>
                <p:cNvSpPr>
                  <a:spLocks noChangeShapeType="1"/>
                </p:cNvSpPr>
                <p:nvPr/>
              </p:nvSpPr>
              <p:spPr bwMode="auto">
                <a:xfrm>
                  <a:off x="4899" y="230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0" name="Line 352"/>
                <p:cNvSpPr>
                  <a:spLocks noChangeShapeType="1"/>
                </p:cNvSpPr>
                <p:nvPr/>
              </p:nvSpPr>
              <p:spPr bwMode="auto">
                <a:xfrm>
                  <a:off x="4899" y="230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1" name="Freeform 353"/>
                <p:cNvSpPr>
                  <a:spLocks/>
                </p:cNvSpPr>
                <p:nvPr/>
              </p:nvSpPr>
              <p:spPr bwMode="auto">
                <a:xfrm>
                  <a:off x="4899" y="2311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2" name="Line 354"/>
                <p:cNvSpPr>
                  <a:spLocks noChangeShapeType="1"/>
                </p:cNvSpPr>
                <p:nvPr/>
              </p:nvSpPr>
              <p:spPr bwMode="auto">
                <a:xfrm>
                  <a:off x="4899" y="232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3" name="Line 355"/>
                <p:cNvSpPr>
                  <a:spLocks noChangeShapeType="1"/>
                </p:cNvSpPr>
                <p:nvPr/>
              </p:nvSpPr>
              <p:spPr bwMode="auto">
                <a:xfrm>
                  <a:off x="4899" y="232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4" name="Line 356"/>
                <p:cNvSpPr>
                  <a:spLocks noChangeShapeType="1"/>
                </p:cNvSpPr>
                <p:nvPr/>
              </p:nvSpPr>
              <p:spPr bwMode="auto">
                <a:xfrm>
                  <a:off x="4899" y="232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5" name="Line 357"/>
                <p:cNvSpPr>
                  <a:spLocks noChangeShapeType="1"/>
                </p:cNvSpPr>
                <p:nvPr/>
              </p:nvSpPr>
              <p:spPr bwMode="auto">
                <a:xfrm>
                  <a:off x="4899" y="233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6" name="Line 358"/>
                <p:cNvSpPr>
                  <a:spLocks noChangeShapeType="1"/>
                </p:cNvSpPr>
                <p:nvPr/>
              </p:nvSpPr>
              <p:spPr bwMode="auto">
                <a:xfrm>
                  <a:off x="4899" y="234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7" name="Freeform 359"/>
                <p:cNvSpPr>
                  <a:spLocks/>
                </p:cNvSpPr>
                <p:nvPr/>
              </p:nvSpPr>
              <p:spPr bwMode="auto">
                <a:xfrm>
                  <a:off x="4899" y="2341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8" name="Line 360"/>
                <p:cNvSpPr>
                  <a:spLocks noChangeShapeType="1"/>
                </p:cNvSpPr>
                <p:nvPr/>
              </p:nvSpPr>
              <p:spPr bwMode="auto">
                <a:xfrm>
                  <a:off x="4899" y="235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89" name="Line 361"/>
                <p:cNvSpPr>
                  <a:spLocks noChangeShapeType="1"/>
                </p:cNvSpPr>
                <p:nvPr/>
              </p:nvSpPr>
              <p:spPr bwMode="auto">
                <a:xfrm>
                  <a:off x="4899" y="236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0" name="Freeform 362"/>
                <p:cNvSpPr>
                  <a:spLocks/>
                </p:cNvSpPr>
                <p:nvPr/>
              </p:nvSpPr>
              <p:spPr bwMode="auto">
                <a:xfrm>
                  <a:off x="4899" y="2360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1" name="Line 363"/>
                <p:cNvSpPr>
                  <a:spLocks noChangeShapeType="1"/>
                </p:cNvSpPr>
                <p:nvPr/>
              </p:nvSpPr>
              <p:spPr bwMode="auto">
                <a:xfrm>
                  <a:off x="4899" y="237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2" name="Line 364"/>
                <p:cNvSpPr>
                  <a:spLocks noChangeShapeType="1"/>
                </p:cNvSpPr>
                <p:nvPr/>
              </p:nvSpPr>
              <p:spPr bwMode="auto">
                <a:xfrm>
                  <a:off x="4899" y="237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3" name="Line 365"/>
                <p:cNvSpPr>
                  <a:spLocks noChangeShapeType="1"/>
                </p:cNvSpPr>
                <p:nvPr/>
              </p:nvSpPr>
              <p:spPr bwMode="auto">
                <a:xfrm>
                  <a:off x="4899" y="237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4" name="Line 366"/>
                <p:cNvSpPr>
                  <a:spLocks noChangeShapeType="1"/>
                </p:cNvSpPr>
                <p:nvPr/>
              </p:nvSpPr>
              <p:spPr bwMode="auto">
                <a:xfrm>
                  <a:off x="4899" y="238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5" name="Line 367"/>
                <p:cNvSpPr>
                  <a:spLocks noChangeShapeType="1"/>
                </p:cNvSpPr>
                <p:nvPr/>
              </p:nvSpPr>
              <p:spPr bwMode="auto">
                <a:xfrm>
                  <a:off x="4899" y="239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6" name="Line 368"/>
                <p:cNvSpPr>
                  <a:spLocks noChangeShapeType="1"/>
                </p:cNvSpPr>
                <p:nvPr/>
              </p:nvSpPr>
              <p:spPr bwMode="auto">
                <a:xfrm>
                  <a:off x="4899" y="239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7" name="Freeform 369"/>
                <p:cNvSpPr>
                  <a:spLocks/>
                </p:cNvSpPr>
                <p:nvPr/>
              </p:nvSpPr>
              <p:spPr bwMode="auto">
                <a:xfrm>
                  <a:off x="4899" y="2396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8" name="Freeform 370"/>
                <p:cNvSpPr>
                  <a:spLocks/>
                </p:cNvSpPr>
                <p:nvPr/>
              </p:nvSpPr>
              <p:spPr bwMode="auto">
                <a:xfrm>
                  <a:off x="4893" y="2409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99" name="Freeform 371"/>
                <p:cNvSpPr>
                  <a:spLocks/>
                </p:cNvSpPr>
                <p:nvPr/>
              </p:nvSpPr>
              <p:spPr bwMode="auto">
                <a:xfrm>
                  <a:off x="4893" y="2409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0" name="Line 372"/>
                <p:cNvSpPr>
                  <a:spLocks noChangeShapeType="1"/>
                </p:cNvSpPr>
                <p:nvPr/>
              </p:nvSpPr>
              <p:spPr bwMode="auto">
                <a:xfrm>
                  <a:off x="4893" y="24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1" name="Line 373"/>
                <p:cNvSpPr>
                  <a:spLocks noChangeShapeType="1"/>
                </p:cNvSpPr>
                <p:nvPr/>
              </p:nvSpPr>
              <p:spPr bwMode="auto">
                <a:xfrm>
                  <a:off x="4893" y="242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2" name="Line 374"/>
                <p:cNvSpPr>
                  <a:spLocks noChangeShapeType="1"/>
                </p:cNvSpPr>
                <p:nvPr/>
              </p:nvSpPr>
              <p:spPr bwMode="auto">
                <a:xfrm>
                  <a:off x="4893" y="242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3" name="Line 375"/>
                <p:cNvSpPr>
                  <a:spLocks noChangeShapeType="1"/>
                </p:cNvSpPr>
                <p:nvPr/>
              </p:nvSpPr>
              <p:spPr bwMode="auto">
                <a:xfrm>
                  <a:off x="4893" y="243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4" name="Line 376"/>
                <p:cNvSpPr>
                  <a:spLocks noChangeShapeType="1"/>
                </p:cNvSpPr>
                <p:nvPr/>
              </p:nvSpPr>
              <p:spPr bwMode="auto">
                <a:xfrm>
                  <a:off x="4893" y="243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5" name="Line 377"/>
                <p:cNvSpPr>
                  <a:spLocks noChangeShapeType="1"/>
                </p:cNvSpPr>
                <p:nvPr/>
              </p:nvSpPr>
              <p:spPr bwMode="auto">
                <a:xfrm>
                  <a:off x="4893" y="244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6" name="Freeform 378"/>
                <p:cNvSpPr>
                  <a:spLocks/>
                </p:cNvSpPr>
                <p:nvPr/>
              </p:nvSpPr>
              <p:spPr bwMode="auto">
                <a:xfrm>
                  <a:off x="4887" y="2445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7" name="Line 379"/>
                <p:cNvSpPr>
                  <a:spLocks noChangeShapeType="1"/>
                </p:cNvSpPr>
                <p:nvPr/>
              </p:nvSpPr>
              <p:spPr bwMode="auto">
                <a:xfrm>
                  <a:off x="4887" y="245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8" name="Line 380"/>
                <p:cNvSpPr>
                  <a:spLocks noChangeShapeType="1"/>
                </p:cNvSpPr>
                <p:nvPr/>
              </p:nvSpPr>
              <p:spPr bwMode="auto">
                <a:xfrm>
                  <a:off x="4887" y="245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09" name="Freeform 381"/>
                <p:cNvSpPr>
                  <a:spLocks/>
                </p:cNvSpPr>
                <p:nvPr/>
              </p:nvSpPr>
              <p:spPr bwMode="auto">
                <a:xfrm>
                  <a:off x="4887" y="2463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0" name="Line 382"/>
                <p:cNvSpPr>
                  <a:spLocks noChangeShapeType="1"/>
                </p:cNvSpPr>
                <p:nvPr/>
              </p:nvSpPr>
              <p:spPr bwMode="auto">
                <a:xfrm>
                  <a:off x="4887" y="247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1" name="Freeform 383"/>
                <p:cNvSpPr>
                  <a:spLocks/>
                </p:cNvSpPr>
                <p:nvPr/>
              </p:nvSpPr>
              <p:spPr bwMode="auto">
                <a:xfrm>
                  <a:off x="4881" y="247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2" name="Line 384"/>
                <p:cNvSpPr>
                  <a:spLocks noChangeShapeType="1"/>
                </p:cNvSpPr>
                <p:nvPr/>
              </p:nvSpPr>
              <p:spPr bwMode="auto">
                <a:xfrm>
                  <a:off x="4881" y="248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3" name="Line 385"/>
                <p:cNvSpPr>
                  <a:spLocks noChangeShapeType="1"/>
                </p:cNvSpPr>
                <p:nvPr/>
              </p:nvSpPr>
              <p:spPr bwMode="auto">
                <a:xfrm>
                  <a:off x="4881" y="248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4" name="Line 386"/>
                <p:cNvSpPr>
                  <a:spLocks noChangeShapeType="1"/>
                </p:cNvSpPr>
                <p:nvPr/>
              </p:nvSpPr>
              <p:spPr bwMode="auto">
                <a:xfrm>
                  <a:off x="4881" y="249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5" name="Freeform 387"/>
                <p:cNvSpPr>
                  <a:spLocks/>
                </p:cNvSpPr>
                <p:nvPr/>
              </p:nvSpPr>
              <p:spPr bwMode="auto">
                <a:xfrm>
                  <a:off x="4875" y="249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6" name="Line 388"/>
                <p:cNvSpPr>
                  <a:spLocks noChangeShapeType="1"/>
                </p:cNvSpPr>
                <p:nvPr/>
              </p:nvSpPr>
              <p:spPr bwMode="auto">
                <a:xfrm>
                  <a:off x="4875" y="250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17" name="Line 389"/>
                <p:cNvSpPr>
                  <a:spLocks noChangeShapeType="1"/>
                </p:cNvSpPr>
                <p:nvPr/>
              </p:nvSpPr>
              <p:spPr bwMode="auto">
                <a:xfrm>
                  <a:off x="4875" y="251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118" name="Group 390"/>
              <p:cNvGrpSpPr>
                <a:grpSpLocks/>
              </p:cNvGrpSpPr>
              <p:nvPr/>
            </p:nvGrpSpPr>
            <p:grpSpPr bwMode="auto">
              <a:xfrm>
                <a:off x="3990" y="2527"/>
                <a:ext cx="886" cy="581"/>
                <a:chOff x="3990" y="2512"/>
                <a:chExt cx="886" cy="581"/>
              </a:xfrm>
            </p:grpSpPr>
            <p:sp>
              <p:nvSpPr>
                <p:cNvPr id="74119" name="Line 391"/>
                <p:cNvSpPr>
                  <a:spLocks noChangeShapeType="1"/>
                </p:cNvSpPr>
                <p:nvPr/>
              </p:nvSpPr>
              <p:spPr bwMode="auto">
                <a:xfrm>
                  <a:off x="4875" y="251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0" name="Line 392"/>
                <p:cNvSpPr>
                  <a:spLocks noChangeShapeType="1"/>
                </p:cNvSpPr>
                <p:nvPr/>
              </p:nvSpPr>
              <p:spPr bwMode="auto">
                <a:xfrm>
                  <a:off x="4875" y="251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1" name="Freeform 393"/>
                <p:cNvSpPr>
                  <a:spLocks/>
                </p:cNvSpPr>
                <p:nvPr/>
              </p:nvSpPr>
              <p:spPr bwMode="auto">
                <a:xfrm>
                  <a:off x="4869" y="2524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2" name="Line 394"/>
                <p:cNvSpPr>
                  <a:spLocks noChangeShapeType="1"/>
                </p:cNvSpPr>
                <p:nvPr/>
              </p:nvSpPr>
              <p:spPr bwMode="auto">
                <a:xfrm>
                  <a:off x="4869" y="253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3" name="Freeform 395"/>
                <p:cNvSpPr>
                  <a:spLocks/>
                </p:cNvSpPr>
                <p:nvPr/>
              </p:nvSpPr>
              <p:spPr bwMode="auto">
                <a:xfrm>
                  <a:off x="4869" y="2531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4" name="Freeform 396"/>
                <p:cNvSpPr>
                  <a:spLocks/>
                </p:cNvSpPr>
                <p:nvPr/>
              </p:nvSpPr>
              <p:spPr bwMode="auto">
                <a:xfrm>
                  <a:off x="4863" y="254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5" name="Line 397"/>
                <p:cNvSpPr>
                  <a:spLocks noChangeShapeType="1"/>
                </p:cNvSpPr>
                <p:nvPr/>
              </p:nvSpPr>
              <p:spPr bwMode="auto">
                <a:xfrm>
                  <a:off x="4863" y="2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6" name="Line 398"/>
                <p:cNvSpPr>
                  <a:spLocks noChangeShapeType="1"/>
                </p:cNvSpPr>
                <p:nvPr/>
              </p:nvSpPr>
              <p:spPr bwMode="auto">
                <a:xfrm>
                  <a:off x="4863" y="254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7" name="Line 399"/>
                <p:cNvSpPr>
                  <a:spLocks noChangeShapeType="1"/>
                </p:cNvSpPr>
                <p:nvPr/>
              </p:nvSpPr>
              <p:spPr bwMode="auto">
                <a:xfrm>
                  <a:off x="4863" y="255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8" name="Freeform 400"/>
                <p:cNvSpPr>
                  <a:spLocks/>
                </p:cNvSpPr>
                <p:nvPr/>
              </p:nvSpPr>
              <p:spPr bwMode="auto">
                <a:xfrm>
                  <a:off x="4856" y="2561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29" name="Line 401"/>
                <p:cNvSpPr>
                  <a:spLocks noChangeShapeType="1"/>
                </p:cNvSpPr>
                <p:nvPr/>
              </p:nvSpPr>
              <p:spPr bwMode="auto">
                <a:xfrm>
                  <a:off x="4856" y="25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0" name="Freeform 402"/>
                <p:cNvSpPr>
                  <a:spLocks/>
                </p:cNvSpPr>
                <p:nvPr/>
              </p:nvSpPr>
              <p:spPr bwMode="auto">
                <a:xfrm>
                  <a:off x="4856" y="2567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1" name="Freeform 403"/>
                <p:cNvSpPr>
                  <a:spLocks/>
                </p:cNvSpPr>
                <p:nvPr/>
              </p:nvSpPr>
              <p:spPr bwMode="auto">
                <a:xfrm>
                  <a:off x="4850" y="257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2" name="Line 404"/>
                <p:cNvSpPr>
                  <a:spLocks noChangeShapeType="1"/>
                </p:cNvSpPr>
                <p:nvPr/>
              </p:nvSpPr>
              <p:spPr bwMode="auto">
                <a:xfrm>
                  <a:off x="4850" y="2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3" name="Line 405"/>
                <p:cNvSpPr>
                  <a:spLocks noChangeShapeType="1"/>
                </p:cNvSpPr>
                <p:nvPr/>
              </p:nvSpPr>
              <p:spPr bwMode="auto">
                <a:xfrm>
                  <a:off x="4850" y="2585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4" name="Freeform 406"/>
                <p:cNvSpPr>
                  <a:spLocks/>
                </p:cNvSpPr>
                <p:nvPr/>
              </p:nvSpPr>
              <p:spPr bwMode="auto">
                <a:xfrm>
                  <a:off x="4844" y="259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5" name="Line 407"/>
                <p:cNvSpPr>
                  <a:spLocks noChangeShapeType="1"/>
                </p:cNvSpPr>
                <p:nvPr/>
              </p:nvSpPr>
              <p:spPr bwMode="auto">
                <a:xfrm>
                  <a:off x="4844" y="259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6" name="Line 408"/>
                <p:cNvSpPr>
                  <a:spLocks noChangeShapeType="1"/>
                </p:cNvSpPr>
                <p:nvPr/>
              </p:nvSpPr>
              <p:spPr bwMode="auto">
                <a:xfrm>
                  <a:off x="4844" y="260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7" name="Freeform 409"/>
                <p:cNvSpPr>
                  <a:spLocks/>
                </p:cNvSpPr>
                <p:nvPr/>
              </p:nvSpPr>
              <p:spPr bwMode="auto">
                <a:xfrm>
                  <a:off x="4838" y="260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8" name="Line 410"/>
                <p:cNvSpPr>
                  <a:spLocks noChangeShapeType="1"/>
                </p:cNvSpPr>
                <p:nvPr/>
              </p:nvSpPr>
              <p:spPr bwMode="auto">
                <a:xfrm>
                  <a:off x="4838" y="261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39" name="Line 411"/>
                <p:cNvSpPr>
                  <a:spLocks noChangeShapeType="1"/>
                </p:cNvSpPr>
                <p:nvPr/>
              </p:nvSpPr>
              <p:spPr bwMode="auto">
                <a:xfrm>
                  <a:off x="4838" y="262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0" name="Freeform 412"/>
                <p:cNvSpPr>
                  <a:spLocks/>
                </p:cNvSpPr>
                <p:nvPr/>
              </p:nvSpPr>
              <p:spPr bwMode="auto">
                <a:xfrm>
                  <a:off x="4832" y="262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1" name="Line 413"/>
                <p:cNvSpPr>
                  <a:spLocks noChangeShapeType="1"/>
                </p:cNvSpPr>
                <p:nvPr/>
              </p:nvSpPr>
              <p:spPr bwMode="auto">
                <a:xfrm>
                  <a:off x="4832" y="262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2" name="Freeform 414"/>
                <p:cNvSpPr>
                  <a:spLocks/>
                </p:cNvSpPr>
                <p:nvPr/>
              </p:nvSpPr>
              <p:spPr bwMode="auto">
                <a:xfrm>
                  <a:off x="4826" y="2628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3" name="Line 415"/>
                <p:cNvSpPr>
                  <a:spLocks noChangeShapeType="1"/>
                </p:cNvSpPr>
                <p:nvPr/>
              </p:nvSpPr>
              <p:spPr bwMode="auto">
                <a:xfrm>
                  <a:off x="4826" y="264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4" name="Freeform 416"/>
                <p:cNvSpPr>
                  <a:spLocks/>
                </p:cNvSpPr>
                <p:nvPr/>
              </p:nvSpPr>
              <p:spPr bwMode="auto">
                <a:xfrm>
                  <a:off x="4820" y="264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5" name="Line 417"/>
                <p:cNvSpPr>
                  <a:spLocks noChangeShapeType="1"/>
                </p:cNvSpPr>
                <p:nvPr/>
              </p:nvSpPr>
              <p:spPr bwMode="auto">
                <a:xfrm>
                  <a:off x="4820" y="2646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6" name="Line 418"/>
                <p:cNvSpPr>
                  <a:spLocks noChangeShapeType="1"/>
                </p:cNvSpPr>
                <p:nvPr/>
              </p:nvSpPr>
              <p:spPr bwMode="auto">
                <a:xfrm>
                  <a:off x="4820" y="265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7" name="Freeform 419"/>
                <p:cNvSpPr>
                  <a:spLocks/>
                </p:cNvSpPr>
                <p:nvPr/>
              </p:nvSpPr>
              <p:spPr bwMode="auto">
                <a:xfrm>
                  <a:off x="4814" y="265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8" name="Line 420"/>
                <p:cNvSpPr>
                  <a:spLocks noChangeShapeType="1"/>
                </p:cNvSpPr>
                <p:nvPr/>
              </p:nvSpPr>
              <p:spPr bwMode="auto">
                <a:xfrm>
                  <a:off x="4814" y="266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49" name="Freeform 421"/>
                <p:cNvSpPr>
                  <a:spLocks/>
                </p:cNvSpPr>
                <p:nvPr/>
              </p:nvSpPr>
              <p:spPr bwMode="auto">
                <a:xfrm>
                  <a:off x="4808" y="266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0" name="Line 422"/>
                <p:cNvSpPr>
                  <a:spLocks noChangeShapeType="1"/>
                </p:cNvSpPr>
                <p:nvPr/>
              </p:nvSpPr>
              <p:spPr bwMode="auto">
                <a:xfrm>
                  <a:off x="4808" y="267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1" name="Freeform 423"/>
                <p:cNvSpPr>
                  <a:spLocks/>
                </p:cNvSpPr>
                <p:nvPr/>
              </p:nvSpPr>
              <p:spPr bwMode="auto">
                <a:xfrm>
                  <a:off x="4802" y="267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2" name="Line 424"/>
                <p:cNvSpPr>
                  <a:spLocks noChangeShapeType="1"/>
                </p:cNvSpPr>
                <p:nvPr/>
              </p:nvSpPr>
              <p:spPr bwMode="auto">
                <a:xfrm>
                  <a:off x="4802" y="268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3" name="Line 425"/>
                <p:cNvSpPr>
                  <a:spLocks noChangeShapeType="1"/>
                </p:cNvSpPr>
                <p:nvPr/>
              </p:nvSpPr>
              <p:spPr bwMode="auto">
                <a:xfrm>
                  <a:off x="4802" y="268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4" name="Freeform 426"/>
                <p:cNvSpPr>
                  <a:spLocks/>
                </p:cNvSpPr>
                <p:nvPr/>
              </p:nvSpPr>
              <p:spPr bwMode="auto">
                <a:xfrm>
                  <a:off x="4795" y="2689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5" name="Line 427"/>
                <p:cNvSpPr>
                  <a:spLocks noChangeShapeType="1"/>
                </p:cNvSpPr>
                <p:nvPr/>
              </p:nvSpPr>
              <p:spPr bwMode="auto">
                <a:xfrm>
                  <a:off x="4795" y="269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6" name="Freeform 428"/>
                <p:cNvSpPr>
                  <a:spLocks/>
                </p:cNvSpPr>
                <p:nvPr/>
              </p:nvSpPr>
              <p:spPr bwMode="auto">
                <a:xfrm>
                  <a:off x="4789" y="270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7" name="Line 429"/>
                <p:cNvSpPr>
                  <a:spLocks noChangeShapeType="1"/>
                </p:cNvSpPr>
                <p:nvPr/>
              </p:nvSpPr>
              <p:spPr bwMode="auto">
                <a:xfrm>
                  <a:off x="4789" y="270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8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4783" y="2707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59" name="Line 431"/>
                <p:cNvSpPr>
                  <a:spLocks noChangeShapeType="1"/>
                </p:cNvSpPr>
                <p:nvPr/>
              </p:nvSpPr>
              <p:spPr bwMode="auto">
                <a:xfrm flipH="1">
                  <a:off x="4777" y="271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0" name="Line 432"/>
                <p:cNvSpPr>
                  <a:spLocks noChangeShapeType="1"/>
                </p:cNvSpPr>
                <p:nvPr/>
              </p:nvSpPr>
              <p:spPr bwMode="auto">
                <a:xfrm>
                  <a:off x="4777" y="272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1" name="Line 433"/>
                <p:cNvSpPr>
                  <a:spLocks noChangeShapeType="1"/>
                </p:cNvSpPr>
                <p:nvPr/>
              </p:nvSpPr>
              <p:spPr bwMode="auto">
                <a:xfrm>
                  <a:off x="4777" y="272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2" name="Freeform 434"/>
                <p:cNvSpPr>
                  <a:spLocks/>
                </p:cNvSpPr>
                <p:nvPr/>
              </p:nvSpPr>
              <p:spPr bwMode="auto">
                <a:xfrm>
                  <a:off x="4771" y="2732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3" name="Line 435"/>
                <p:cNvSpPr>
                  <a:spLocks noChangeShapeType="1"/>
                </p:cNvSpPr>
                <p:nvPr/>
              </p:nvSpPr>
              <p:spPr bwMode="auto">
                <a:xfrm>
                  <a:off x="4771" y="273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4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4765" y="273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5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4759" y="274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6" name="Line 438"/>
                <p:cNvSpPr>
                  <a:spLocks noChangeShapeType="1"/>
                </p:cNvSpPr>
                <p:nvPr/>
              </p:nvSpPr>
              <p:spPr bwMode="auto">
                <a:xfrm>
                  <a:off x="4759" y="275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7" name="Line 439"/>
                <p:cNvSpPr>
                  <a:spLocks noChangeShapeType="1"/>
                </p:cNvSpPr>
                <p:nvPr/>
              </p:nvSpPr>
              <p:spPr bwMode="auto">
                <a:xfrm>
                  <a:off x="4759" y="275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8" name="Freeform 440"/>
                <p:cNvSpPr>
                  <a:spLocks/>
                </p:cNvSpPr>
                <p:nvPr/>
              </p:nvSpPr>
              <p:spPr bwMode="auto">
                <a:xfrm>
                  <a:off x="4753" y="275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69" name="Line 441"/>
                <p:cNvSpPr>
                  <a:spLocks noChangeShapeType="1"/>
                </p:cNvSpPr>
                <p:nvPr/>
              </p:nvSpPr>
              <p:spPr bwMode="auto">
                <a:xfrm>
                  <a:off x="4753" y="27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0" name="Freeform 442"/>
                <p:cNvSpPr>
                  <a:spLocks/>
                </p:cNvSpPr>
                <p:nvPr/>
              </p:nvSpPr>
              <p:spPr bwMode="auto">
                <a:xfrm>
                  <a:off x="4747" y="2762"/>
                  <a:ext cx="6" cy="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" h="13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1" name="Line 443"/>
                <p:cNvSpPr>
                  <a:spLocks noChangeShapeType="1"/>
                </p:cNvSpPr>
                <p:nvPr/>
              </p:nvSpPr>
              <p:spPr bwMode="auto">
                <a:xfrm>
                  <a:off x="4747" y="277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2" name="Line 444"/>
                <p:cNvSpPr>
                  <a:spLocks noChangeShapeType="1"/>
                </p:cNvSpPr>
                <p:nvPr/>
              </p:nvSpPr>
              <p:spPr bwMode="auto">
                <a:xfrm flipH="1">
                  <a:off x="4741" y="277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3" name="Line 445"/>
                <p:cNvSpPr>
                  <a:spLocks noChangeShapeType="1"/>
                </p:cNvSpPr>
                <p:nvPr/>
              </p:nvSpPr>
              <p:spPr bwMode="auto">
                <a:xfrm flipH="1">
                  <a:off x="4734" y="2781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4" name="Line 446"/>
                <p:cNvSpPr>
                  <a:spLocks noChangeShapeType="1"/>
                </p:cNvSpPr>
                <p:nvPr/>
              </p:nvSpPr>
              <p:spPr bwMode="auto">
                <a:xfrm>
                  <a:off x="4734" y="278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5" name="Freeform 447"/>
                <p:cNvSpPr>
                  <a:spLocks/>
                </p:cNvSpPr>
                <p:nvPr/>
              </p:nvSpPr>
              <p:spPr bwMode="auto">
                <a:xfrm>
                  <a:off x="4728" y="278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" name="Line 448"/>
                <p:cNvSpPr>
                  <a:spLocks noChangeShapeType="1"/>
                </p:cNvSpPr>
                <p:nvPr/>
              </p:nvSpPr>
              <p:spPr bwMode="auto">
                <a:xfrm>
                  <a:off x="4728" y="279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7" name="Freeform 449"/>
                <p:cNvSpPr>
                  <a:spLocks/>
                </p:cNvSpPr>
                <p:nvPr/>
              </p:nvSpPr>
              <p:spPr bwMode="auto">
                <a:xfrm>
                  <a:off x="4722" y="2793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8" name="Freeform 450"/>
                <p:cNvSpPr>
                  <a:spLocks/>
                </p:cNvSpPr>
                <p:nvPr/>
              </p:nvSpPr>
              <p:spPr bwMode="auto">
                <a:xfrm>
                  <a:off x="4716" y="2805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9" name="Line 451"/>
                <p:cNvSpPr>
                  <a:spLocks noChangeShapeType="1"/>
                </p:cNvSpPr>
                <p:nvPr/>
              </p:nvSpPr>
              <p:spPr bwMode="auto">
                <a:xfrm flipH="1">
                  <a:off x="4710" y="280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0" name="Line 452"/>
                <p:cNvSpPr>
                  <a:spLocks noChangeShapeType="1"/>
                </p:cNvSpPr>
                <p:nvPr/>
              </p:nvSpPr>
              <p:spPr bwMode="auto">
                <a:xfrm>
                  <a:off x="4710" y="281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4704" y="281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2" name="Freeform 454"/>
                <p:cNvSpPr>
                  <a:spLocks/>
                </p:cNvSpPr>
                <p:nvPr/>
              </p:nvSpPr>
              <p:spPr bwMode="auto">
                <a:xfrm>
                  <a:off x="4698" y="281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3" name="Line 455"/>
                <p:cNvSpPr>
                  <a:spLocks noChangeShapeType="1"/>
                </p:cNvSpPr>
                <p:nvPr/>
              </p:nvSpPr>
              <p:spPr bwMode="auto">
                <a:xfrm>
                  <a:off x="4698" y="282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4" name="Freeform 456"/>
                <p:cNvSpPr>
                  <a:spLocks/>
                </p:cNvSpPr>
                <p:nvPr/>
              </p:nvSpPr>
              <p:spPr bwMode="auto">
                <a:xfrm>
                  <a:off x="4692" y="282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5" name="Line 457"/>
                <p:cNvSpPr>
                  <a:spLocks noChangeShapeType="1"/>
                </p:cNvSpPr>
                <p:nvPr/>
              </p:nvSpPr>
              <p:spPr bwMode="auto">
                <a:xfrm>
                  <a:off x="4692" y="2829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6" name="Line 458"/>
                <p:cNvSpPr>
                  <a:spLocks noChangeShapeType="1"/>
                </p:cNvSpPr>
                <p:nvPr/>
              </p:nvSpPr>
              <p:spPr bwMode="auto">
                <a:xfrm flipH="1">
                  <a:off x="4686" y="283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7" name="Line 459"/>
                <p:cNvSpPr>
                  <a:spLocks noChangeShapeType="1"/>
                </p:cNvSpPr>
                <p:nvPr/>
              </p:nvSpPr>
              <p:spPr bwMode="auto">
                <a:xfrm flipH="1">
                  <a:off x="4680" y="284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8" name="Line 460"/>
                <p:cNvSpPr>
                  <a:spLocks noChangeShapeType="1"/>
                </p:cNvSpPr>
                <p:nvPr/>
              </p:nvSpPr>
              <p:spPr bwMode="auto">
                <a:xfrm>
                  <a:off x="4680" y="284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89" name="Freeform 461"/>
                <p:cNvSpPr>
                  <a:spLocks/>
                </p:cNvSpPr>
                <p:nvPr/>
              </p:nvSpPr>
              <p:spPr bwMode="auto">
                <a:xfrm>
                  <a:off x="4673" y="2848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0" name="Line 462"/>
                <p:cNvSpPr>
                  <a:spLocks noChangeShapeType="1"/>
                </p:cNvSpPr>
                <p:nvPr/>
              </p:nvSpPr>
              <p:spPr bwMode="auto">
                <a:xfrm>
                  <a:off x="4673" y="285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1" name="Freeform 463"/>
                <p:cNvSpPr>
                  <a:spLocks/>
                </p:cNvSpPr>
                <p:nvPr/>
              </p:nvSpPr>
              <p:spPr bwMode="auto">
                <a:xfrm>
                  <a:off x="4667" y="285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2" name="Line 464"/>
                <p:cNvSpPr>
                  <a:spLocks noChangeShapeType="1"/>
                </p:cNvSpPr>
                <p:nvPr/>
              </p:nvSpPr>
              <p:spPr bwMode="auto">
                <a:xfrm flipH="1">
                  <a:off x="4661" y="286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3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4655" y="286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4" name="Line 466"/>
                <p:cNvSpPr>
                  <a:spLocks noChangeShapeType="1"/>
                </p:cNvSpPr>
                <p:nvPr/>
              </p:nvSpPr>
              <p:spPr bwMode="auto">
                <a:xfrm>
                  <a:off x="4655" y="286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5" name="Line 467"/>
                <p:cNvSpPr>
                  <a:spLocks noChangeShapeType="1"/>
                </p:cNvSpPr>
                <p:nvPr/>
              </p:nvSpPr>
              <p:spPr bwMode="auto">
                <a:xfrm flipH="1">
                  <a:off x="4649" y="287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6" name="Freeform 468"/>
                <p:cNvSpPr>
                  <a:spLocks/>
                </p:cNvSpPr>
                <p:nvPr/>
              </p:nvSpPr>
              <p:spPr bwMode="auto">
                <a:xfrm>
                  <a:off x="4643" y="287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7" name="Line 469"/>
                <p:cNvSpPr>
                  <a:spLocks noChangeShapeType="1"/>
                </p:cNvSpPr>
                <p:nvPr/>
              </p:nvSpPr>
              <p:spPr bwMode="auto">
                <a:xfrm>
                  <a:off x="4643" y="287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8" name="Freeform 470"/>
                <p:cNvSpPr>
                  <a:spLocks/>
                </p:cNvSpPr>
                <p:nvPr/>
              </p:nvSpPr>
              <p:spPr bwMode="auto">
                <a:xfrm>
                  <a:off x="4637" y="287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99" name="Freeform 471"/>
                <p:cNvSpPr>
                  <a:spLocks/>
                </p:cNvSpPr>
                <p:nvPr/>
              </p:nvSpPr>
              <p:spPr bwMode="auto">
                <a:xfrm>
                  <a:off x="4637" y="2884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0" name="Freeform 472"/>
                <p:cNvSpPr>
                  <a:spLocks/>
                </p:cNvSpPr>
                <p:nvPr/>
              </p:nvSpPr>
              <p:spPr bwMode="auto">
                <a:xfrm>
                  <a:off x="4625" y="2890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1" name="Freeform 473"/>
                <p:cNvSpPr>
                  <a:spLocks/>
                </p:cNvSpPr>
                <p:nvPr/>
              </p:nvSpPr>
              <p:spPr bwMode="auto">
                <a:xfrm>
                  <a:off x="4625" y="2890"/>
                  <a:ext cx="1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2" name="Line 474"/>
                <p:cNvSpPr>
                  <a:spLocks noChangeShapeType="1"/>
                </p:cNvSpPr>
                <p:nvPr/>
              </p:nvSpPr>
              <p:spPr bwMode="auto">
                <a:xfrm flipH="1">
                  <a:off x="4619" y="289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3" name="Line 475"/>
                <p:cNvSpPr>
                  <a:spLocks noChangeShapeType="1"/>
                </p:cNvSpPr>
                <p:nvPr/>
              </p:nvSpPr>
              <p:spPr bwMode="auto">
                <a:xfrm flipH="1">
                  <a:off x="4612" y="2897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4" name="Line 476"/>
                <p:cNvSpPr>
                  <a:spLocks noChangeShapeType="1"/>
                </p:cNvSpPr>
                <p:nvPr/>
              </p:nvSpPr>
              <p:spPr bwMode="auto">
                <a:xfrm>
                  <a:off x="4612" y="290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5" name="Freeform 477"/>
                <p:cNvSpPr>
                  <a:spLocks/>
                </p:cNvSpPr>
                <p:nvPr/>
              </p:nvSpPr>
              <p:spPr bwMode="auto">
                <a:xfrm>
                  <a:off x="4606" y="2909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6" name="Freeform 478"/>
                <p:cNvSpPr>
                  <a:spLocks/>
                </p:cNvSpPr>
                <p:nvPr/>
              </p:nvSpPr>
              <p:spPr bwMode="auto">
                <a:xfrm>
                  <a:off x="4606" y="2909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7" name="Freeform 479"/>
                <p:cNvSpPr>
                  <a:spLocks/>
                </p:cNvSpPr>
                <p:nvPr/>
              </p:nvSpPr>
              <p:spPr bwMode="auto">
                <a:xfrm>
                  <a:off x="4594" y="2915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8" name="Line 480"/>
                <p:cNvSpPr>
                  <a:spLocks noChangeShapeType="1"/>
                </p:cNvSpPr>
                <p:nvPr/>
              </p:nvSpPr>
              <p:spPr bwMode="auto">
                <a:xfrm flipH="1">
                  <a:off x="4588" y="292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09" name="Line 481"/>
                <p:cNvSpPr>
                  <a:spLocks noChangeShapeType="1"/>
                </p:cNvSpPr>
                <p:nvPr/>
              </p:nvSpPr>
              <p:spPr bwMode="auto">
                <a:xfrm>
                  <a:off x="4588" y="2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0" name="Freeform 482"/>
                <p:cNvSpPr>
                  <a:spLocks/>
                </p:cNvSpPr>
                <p:nvPr/>
              </p:nvSpPr>
              <p:spPr bwMode="auto">
                <a:xfrm>
                  <a:off x="4582" y="292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1" name="Line 483"/>
                <p:cNvSpPr>
                  <a:spLocks noChangeShapeType="1"/>
                </p:cNvSpPr>
                <p:nvPr/>
              </p:nvSpPr>
              <p:spPr bwMode="auto">
                <a:xfrm>
                  <a:off x="4582" y="292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2" name="Line 484"/>
                <p:cNvSpPr>
                  <a:spLocks noChangeShapeType="1"/>
                </p:cNvSpPr>
                <p:nvPr/>
              </p:nvSpPr>
              <p:spPr bwMode="auto">
                <a:xfrm flipH="1">
                  <a:off x="4576" y="293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3" name="Freeform 485"/>
                <p:cNvSpPr>
                  <a:spLocks/>
                </p:cNvSpPr>
                <p:nvPr/>
              </p:nvSpPr>
              <p:spPr bwMode="auto">
                <a:xfrm>
                  <a:off x="4570" y="293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4" name="Line 486"/>
                <p:cNvSpPr>
                  <a:spLocks noChangeShapeType="1"/>
                </p:cNvSpPr>
                <p:nvPr/>
              </p:nvSpPr>
              <p:spPr bwMode="auto">
                <a:xfrm flipH="1">
                  <a:off x="4564" y="293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5" name="Freeform 487"/>
                <p:cNvSpPr>
                  <a:spLocks/>
                </p:cNvSpPr>
                <p:nvPr/>
              </p:nvSpPr>
              <p:spPr bwMode="auto">
                <a:xfrm>
                  <a:off x="4558" y="293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6" name="Line 488"/>
                <p:cNvSpPr>
                  <a:spLocks noChangeShapeType="1"/>
                </p:cNvSpPr>
                <p:nvPr/>
              </p:nvSpPr>
              <p:spPr bwMode="auto">
                <a:xfrm>
                  <a:off x="4558" y="294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7" name="Freeform 489"/>
                <p:cNvSpPr>
                  <a:spLocks/>
                </p:cNvSpPr>
                <p:nvPr/>
              </p:nvSpPr>
              <p:spPr bwMode="auto">
                <a:xfrm>
                  <a:off x="4551" y="2945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8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4545" y="295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19" name="Freeform 491"/>
                <p:cNvSpPr>
                  <a:spLocks/>
                </p:cNvSpPr>
                <p:nvPr/>
              </p:nvSpPr>
              <p:spPr bwMode="auto">
                <a:xfrm>
                  <a:off x="4539" y="2951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0" name="Line 492"/>
                <p:cNvSpPr>
                  <a:spLocks noChangeShapeType="1"/>
                </p:cNvSpPr>
                <p:nvPr/>
              </p:nvSpPr>
              <p:spPr bwMode="auto">
                <a:xfrm>
                  <a:off x="4539" y="29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1" name="Line 493"/>
                <p:cNvSpPr>
                  <a:spLocks noChangeShapeType="1"/>
                </p:cNvSpPr>
                <p:nvPr/>
              </p:nvSpPr>
              <p:spPr bwMode="auto">
                <a:xfrm flipH="1">
                  <a:off x="4533" y="295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2" name="Line 494"/>
                <p:cNvSpPr>
                  <a:spLocks noChangeShapeType="1"/>
                </p:cNvSpPr>
                <p:nvPr/>
              </p:nvSpPr>
              <p:spPr bwMode="auto">
                <a:xfrm flipH="1">
                  <a:off x="4527" y="296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3" name="Line 495"/>
                <p:cNvSpPr>
                  <a:spLocks noChangeShapeType="1"/>
                </p:cNvSpPr>
                <p:nvPr/>
              </p:nvSpPr>
              <p:spPr bwMode="auto">
                <a:xfrm flipH="1">
                  <a:off x="4521" y="297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4" name="Freeform 496"/>
                <p:cNvSpPr>
                  <a:spLocks/>
                </p:cNvSpPr>
                <p:nvPr/>
              </p:nvSpPr>
              <p:spPr bwMode="auto">
                <a:xfrm>
                  <a:off x="4515" y="297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5" name="Line 497"/>
                <p:cNvSpPr>
                  <a:spLocks noChangeShapeType="1"/>
                </p:cNvSpPr>
                <p:nvPr/>
              </p:nvSpPr>
              <p:spPr bwMode="auto">
                <a:xfrm>
                  <a:off x="4515" y="297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6" name="Freeform 498"/>
                <p:cNvSpPr>
                  <a:spLocks/>
                </p:cNvSpPr>
                <p:nvPr/>
              </p:nvSpPr>
              <p:spPr bwMode="auto">
                <a:xfrm>
                  <a:off x="4503" y="2976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7" name="Freeform 499"/>
                <p:cNvSpPr>
                  <a:spLocks/>
                </p:cNvSpPr>
                <p:nvPr/>
              </p:nvSpPr>
              <p:spPr bwMode="auto">
                <a:xfrm>
                  <a:off x="4503" y="2976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8" name="Line 500"/>
                <p:cNvSpPr>
                  <a:spLocks noChangeShapeType="1"/>
                </p:cNvSpPr>
                <p:nvPr/>
              </p:nvSpPr>
              <p:spPr bwMode="auto">
                <a:xfrm flipH="1">
                  <a:off x="4497" y="298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29" name="Freeform 501"/>
                <p:cNvSpPr>
                  <a:spLocks/>
                </p:cNvSpPr>
                <p:nvPr/>
              </p:nvSpPr>
              <p:spPr bwMode="auto">
                <a:xfrm>
                  <a:off x="4490" y="2982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0" name="Line 502"/>
                <p:cNvSpPr>
                  <a:spLocks noChangeShapeType="1"/>
                </p:cNvSpPr>
                <p:nvPr/>
              </p:nvSpPr>
              <p:spPr bwMode="auto">
                <a:xfrm flipH="1">
                  <a:off x="4484" y="298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1" name="Freeform 503"/>
                <p:cNvSpPr>
                  <a:spLocks/>
                </p:cNvSpPr>
                <p:nvPr/>
              </p:nvSpPr>
              <p:spPr bwMode="auto">
                <a:xfrm>
                  <a:off x="4478" y="298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2" name="Line 504"/>
                <p:cNvSpPr>
                  <a:spLocks noChangeShapeType="1"/>
                </p:cNvSpPr>
                <p:nvPr/>
              </p:nvSpPr>
              <p:spPr bwMode="auto">
                <a:xfrm>
                  <a:off x="4478" y="299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3" name="Freeform 505"/>
                <p:cNvSpPr>
                  <a:spLocks/>
                </p:cNvSpPr>
                <p:nvPr/>
              </p:nvSpPr>
              <p:spPr bwMode="auto">
                <a:xfrm>
                  <a:off x="4472" y="299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4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4466" y="300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5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4460" y="300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6" name="Freeform 508"/>
                <p:cNvSpPr>
                  <a:spLocks/>
                </p:cNvSpPr>
                <p:nvPr/>
              </p:nvSpPr>
              <p:spPr bwMode="auto">
                <a:xfrm>
                  <a:off x="4454" y="300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7" name="Line 509"/>
                <p:cNvSpPr>
                  <a:spLocks noChangeShapeType="1"/>
                </p:cNvSpPr>
                <p:nvPr/>
              </p:nvSpPr>
              <p:spPr bwMode="auto">
                <a:xfrm>
                  <a:off x="4454" y="300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8" name="Freeform 510"/>
                <p:cNvSpPr>
                  <a:spLocks/>
                </p:cNvSpPr>
                <p:nvPr/>
              </p:nvSpPr>
              <p:spPr bwMode="auto">
                <a:xfrm>
                  <a:off x="4442" y="3006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39" name="Line 511"/>
                <p:cNvSpPr>
                  <a:spLocks noChangeShapeType="1"/>
                </p:cNvSpPr>
                <p:nvPr/>
              </p:nvSpPr>
              <p:spPr bwMode="auto">
                <a:xfrm>
                  <a:off x="4442" y="301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0" name="Line 512"/>
                <p:cNvSpPr>
                  <a:spLocks noChangeShapeType="1"/>
                </p:cNvSpPr>
                <p:nvPr/>
              </p:nvSpPr>
              <p:spPr bwMode="auto">
                <a:xfrm flipH="1">
                  <a:off x="4436" y="301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1" name="Freeform 513"/>
                <p:cNvSpPr>
                  <a:spLocks/>
                </p:cNvSpPr>
                <p:nvPr/>
              </p:nvSpPr>
              <p:spPr bwMode="auto">
                <a:xfrm>
                  <a:off x="4429" y="3012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2" name="Line 514"/>
                <p:cNvSpPr>
                  <a:spLocks noChangeShapeType="1"/>
                </p:cNvSpPr>
                <p:nvPr/>
              </p:nvSpPr>
              <p:spPr bwMode="auto">
                <a:xfrm flipH="1">
                  <a:off x="4423" y="301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3" name="Freeform 515"/>
                <p:cNvSpPr>
                  <a:spLocks/>
                </p:cNvSpPr>
                <p:nvPr/>
              </p:nvSpPr>
              <p:spPr bwMode="auto">
                <a:xfrm>
                  <a:off x="4417" y="301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4" name="Line 516"/>
                <p:cNvSpPr>
                  <a:spLocks noChangeShapeType="1"/>
                </p:cNvSpPr>
                <p:nvPr/>
              </p:nvSpPr>
              <p:spPr bwMode="auto">
                <a:xfrm>
                  <a:off x="4417" y="302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5" name="Freeform 517"/>
                <p:cNvSpPr>
                  <a:spLocks/>
                </p:cNvSpPr>
                <p:nvPr/>
              </p:nvSpPr>
              <p:spPr bwMode="auto">
                <a:xfrm>
                  <a:off x="4405" y="3025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6" name="Freeform 518"/>
                <p:cNvSpPr>
                  <a:spLocks/>
                </p:cNvSpPr>
                <p:nvPr/>
              </p:nvSpPr>
              <p:spPr bwMode="auto">
                <a:xfrm>
                  <a:off x="4405" y="3025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7" name="Freeform 519"/>
                <p:cNvSpPr>
                  <a:spLocks/>
                </p:cNvSpPr>
                <p:nvPr/>
              </p:nvSpPr>
              <p:spPr bwMode="auto">
                <a:xfrm>
                  <a:off x="4393" y="3031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8" name="Line 520"/>
                <p:cNvSpPr>
                  <a:spLocks noChangeShapeType="1"/>
                </p:cNvSpPr>
                <p:nvPr/>
              </p:nvSpPr>
              <p:spPr bwMode="auto">
                <a:xfrm>
                  <a:off x="4393" y="303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49" name="Freeform 521"/>
                <p:cNvSpPr>
                  <a:spLocks/>
                </p:cNvSpPr>
                <p:nvPr/>
              </p:nvSpPr>
              <p:spPr bwMode="auto">
                <a:xfrm>
                  <a:off x="4387" y="303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0" name="Line 522"/>
                <p:cNvSpPr>
                  <a:spLocks noChangeShapeType="1"/>
                </p:cNvSpPr>
                <p:nvPr/>
              </p:nvSpPr>
              <p:spPr bwMode="auto">
                <a:xfrm flipH="1">
                  <a:off x="4381" y="303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1" name="Line 523"/>
                <p:cNvSpPr>
                  <a:spLocks noChangeShapeType="1"/>
                </p:cNvSpPr>
                <p:nvPr/>
              </p:nvSpPr>
              <p:spPr bwMode="auto">
                <a:xfrm flipH="1">
                  <a:off x="4375" y="303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2" name="Freeform 524"/>
                <p:cNvSpPr>
                  <a:spLocks/>
                </p:cNvSpPr>
                <p:nvPr/>
              </p:nvSpPr>
              <p:spPr bwMode="auto">
                <a:xfrm>
                  <a:off x="4368" y="3037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3" name="Line 525"/>
                <p:cNvSpPr>
                  <a:spLocks noChangeShapeType="1"/>
                </p:cNvSpPr>
                <p:nvPr/>
              </p:nvSpPr>
              <p:spPr bwMode="auto">
                <a:xfrm>
                  <a:off x="4368" y="30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4" name="Freeform 526"/>
                <p:cNvSpPr>
                  <a:spLocks/>
                </p:cNvSpPr>
                <p:nvPr/>
              </p:nvSpPr>
              <p:spPr bwMode="auto">
                <a:xfrm>
                  <a:off x="4356" y="30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5" name="Line 527"/>
                <p:cNvSpPr>
                  <a:spLocks noChangeShapeType="1"/>
                </p:cNvSpPr>
                <p:nvPr/>
              </p:nvSpPr>
              <p:spPr bwMode="auto">
                <a:xfrm>
                  <a:off x="4356" y="30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6" name="Freeform 528"/>
                <p:cNvSpPr>
                  <a:spLocks/>
                </p:cNvSpPr>
                <p:nvPr/>
              </p:nvSpPr>
              <p:spPr bwMode="auto">
                <a:xfrm>
                  <a:off x="4344" y="3043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7" name="Line 529"/>
                <p:cNvSpPr>
                  <a:spLocks noChangeShapeType="1"/>
                </p:cNvSpPr>
                <p:nvPr/>
              </p:nvSpPr>
              <p:spPr bwMode="auto">
                <a:xfrm flipH="1">
                  <a:off x="4338" y="30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8" name="Line 530"/>
                <p:cNvSpPr>
                  <a:spLocks noChangeShapeType="1"/>
                </p:cNvSpPr>
                <p:nvPr/>
              </p:nvSpPr>
              <p:spPr bwMode="auto">
                <a:xfrm>
                  <a:off x="4338" y="30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59" name="Freeform 531"/>
                <p:cNvSpPr>
                  <a:spLocks/>
                </p:cNvSpPr>
                <p:nvPr/>
              </p:nvSpPr>
              <p:spPr bwMode="auto">
                <a:xfrm>
                  <a:off x="4332" y="304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0" name="Line 532"/>
                <p:cNvSpPr>
                  <a:spLocks noChangeShapeType="1"/>
                </p:cNvSpPr>
                <p:nvPr/>
              </p:nvSpPr>
              <p:spPr bwMode="auto">
                <a:xfrm flipH="1">
                  <a:off x="4326" y="30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1" name="Line 533"/>
                <p:cNvSpPr>
                  <a:spLocks noChangeShapeType="1"/>
                </p:cNvSpPr>
                <p:nvPr/>
              </p:nvSpPr>
              <p:spPr bwMode="auto">
                <a:xfrm flipH="1">
                  <a:off x="4320" y="30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2" name="Line 534"/>
                <p:cNvSpPr>
                  <a:spLocks noChangeShapeType="1"/>
                </p:cNvSpPr>
                <p:nvPr/>
              </p:nvSpPr>
              <p:spPr bwMode="auto">
                <a:xfrm flipH="1">
                  <a:off x="4314" y="30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3" name="Freeform 535"/>
                <p:cNvSpPr>
                  <a:spLocks/>
                </p:cNvSpPr>
                <p:nvPr/>
              </p:nvSpPr>
              <p:spPr bwMode="auto">
                <a:xfrm>
                  <a:off x="4307" y="3055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4" name="Line 536"/>
                <p:cNvSpPr>
                  <a:spLocks noChangeShapeType="1"/>
                </p:cNvSpPr>
                <p:nvPr/>
              </p:nvSpPr>
              <p:spPr bwMode="auto">
                <a:xfrm flipH="1">
                  <a:off x="4301" y="30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5" name="Line 537"/>
                <p:cNvSpPr>
                  <a:spLocks noChangeShapeType="1"/>
                </p:cNvSpPr>
                <p:nvPr/>
              </p:nvSpPr>
              <p:spPr bwMode="auto">
                <a:xfrm>
                  <a:off x="4301" y="30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6" name="Freeform 538"/>
                <p:cNvSpPr>
                  <a:spLocks/>
                </p:cNvSpPr>
                <p:nvPr/>
              </p:nvSpPr>
              <p:spPr bwMode="auto">
                <a:xfrm>
                  <a:off x="4289" y="3061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7" name="Line 539"/>
                <p:cNvSpPr>
                  <a:spLocks noChangeShapeType="1"/>
                </p:cNvSpPr>
                <p:nvPr/>
              </p:nvSpPr>
              <p:spPr bwMode="auto">
                <a:xfrm>
                  <a:off x="4289" y="3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8" name="Freeform 540"/>
                <p:cNvSpPr>
                  <a:spLocks/>
                </p:cNvSpPr>
                <p:nvPr/>
              </p:nvSpPr>
              <p:spPr bwMode="auto">
                <a:xfrm>
                  <a:off x="4277" y="3067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69" name="Line 541"/>
                <p:cNvSpPr>
                  <a:spLocks noChangeShapeType="1"/>
                </p:cNvSpPr>
                <p:nvPr/>
              </p:nvSpPr>
              <p:spPr bwMode="auto">
                <a:xfrm>
                  <a:off x="4277" y="3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0" name="Line 542"/>
                <p:cNvSpPr>
                  <a:spLocks noChangeShapeType="1"/>
                </p:cNvSpPr>
                <p:nvPr/>
              </p:nvSpPr>
              <p:spPr bwMode="auto">
                <a:xfrm flipH="1">
                  <a:off x="4271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1" name="Freeform 543"/>
                <p:cNvSpPr>
                  <a:spLocks/>
                </p:cNvSpPr>
                <p:nvPr/>
              </p:nvSpPr>
              <p:spPr bwMode="auto">
                <a:xfrm>
                  <a:off x="4259" y="3067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2" name="Line 544"/>
                <p:cNvSpPr>
                  <a:spLocks noChangeShapeType="1"/>
                </p:cNvSpPr>
                <p:nvPr/>
              </p:nvSpPr>
              <p:spPr bwMode="auto">
                <a:xfrm>
                  <a:off x="4259" y="3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3" name="Line 545"/>
                <p:cNvSpPr>
                  <a:spLocks noChangeShapeType="1"/>
                </p:cNvSpPr>
                <p:nvPr/>
              </p:nvSpPr>
              <p:spPr bwMode="auto">
                <a:xfrm flipH="1">
                  <a:off x="4253" y="30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4" name="Line 546"/>
                <p:cNvSpPr>
                  <a:spLocks noChangeShapeType="1"/>
                </p:cNvSpPr>
                <p:nvPr/>
              </p:nvSpPr>
              <p:spPr bwMode="auto">
                <a:xfrm flipH="1">
                  <a:off x="4246" y="3073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5" name="Line 547"/>
                <p:cNvSpPr>
                  <a:spLocks noChangeShapeType="1"/>
                </p:cNvSpPr>
                <p:nvPr/>
              </p:nvSpPr>
              <p:spPr bwMode="auto">
                <a:xfrm flipH="1">
                  <a:off x="4240" y="30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6" name="Freeform 548"/>
                <p:cNvSpPr>
                  <a:spLocks/>
                </p:cNvSpPr>
                <p:nvPr/>
              </p:nvSpPr>
              <p:spPr bwMode="auto">
                <a:xfrm>
                  <a:off x="4234" y="307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7" name="Line 549"/>
                <p:cNvSpPr>
                  <a:spLocks noChangeShapeType="1"/>
                </p:cNvSpPr>
                <p:nvPr/>
              </p:nvSpPr>
              <p:spPr bwMode="auto">
                <a:xfrm flipH="1">
                  <a:off x="4228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8" name="Line 550"/>
                <p:cNvSpPr>
                  <a:spLocks noChangeShapeType="1"/>
                </p:cNvSpPr>
                <p:nvPr/>
              </p:nvSpPr>
              <p:spPr bwMode="auto">
                <a:xfrm flipH="1">
                  <a:off x="4222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79" name="Line 551"/>
                <p:cNvSpPr>
                  <a:spLocks noChangeShapeType="1"/>
                </p:cNvSpPr>
                <p:nvPr/>
              </p:nvSpPr>
              <p:spPr bwMode="auto">
                <a:xfrm flipH="1">
                  <a:off x="4216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0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4210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1" name="Line 553"/>
                <p:cNvSpPr>
                  <a:spLocks noChangeShapeType="1"/>
                </p:cNvSpPr>
                <p:nvPr/>
              </p:nvSpPr>
              <p:spPr bwMode="auto">
                <a:xfrm>
                  <a:off x="4210" y="3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2" name="Freeform 554"/>
                <p:cNvSpPr>
                  <a:spLocks/>
                </p:cNvSpPr>
                <p:nvPr/>
              </p:nvSpPr>
              <p:spPr bwMode="auto">
                <a:xfrm>
                  <a:off x="4198" y="3079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2" h="7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3" name="Line 555"/>
                <p:cNvSpPr>
                  <a:spLocks noChangeShapeType="1"/>
                </p:cNvSpPr>
                <p:nvPr/>
              </p:nvSpPr>
              <p:spPr bwMode="auto">
                <a:xfrm>
                  <a:off x="4198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4" name="Freeform 556"/>
                <p:cNvSpPr>
                  <a:spLocks/>
                </p:cNvSpPr>
                <p:nvPr/>
              </p:nvSpPr>
              <p:spPr bwMode="auto">
                <a:xfrm>
                  <a:off x="4185" y="3086"/>
                  <a:ext cx="13" cy="1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5" name="Line 557"/>
                <p:cNvSpPr>
                  <a:spLocks noChangeShapeType="1"/>
                </p:cNvSpPr>
                <p:nvPr/>
              </p:nvSpPr>
              <p:spPr bwMode="auto">
                <a:xfrm flipH="1">
                  <a:off x="4179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6" name="Line 558"/>
                <p:cNvSpPr>
                  <a:spLocks noChangeShapeType="1"/>
                </p:cNvSpPr>
                <p:nvPr/>
              </p:nvSpPr>
              <p:spPr bwMode="auto">
                <a:xfrm>
                  <a:off x="4179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7" name="Freeform 559"/>
                <p:cNvSpPr>
                  <a:spLocks/>
                </p:cNvSpPr>
                <p:nvPr/>
              </p:nvSpPr>
              <p:spPr bwMode="auto">
                <a:xfrm>
                  <a:off x="4167" y="3086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8" name="Line 560"/>
                <p:cNvSpPr>
                  <a:spLocks noChangeShapeType="1"/>
                </p:cNvSpPr>
                <p:nvPr/>
              </p:nvSpPr>
              <p:spPr bwMode="auto">
                <a:xfrm>
                  <a:off x="4167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89" name="Freeform 561"/>
                <p:cNvSpPr>
                  <a:spLocks/>
                </p:cNvSpPr>
                <p:nvPr/>
              </p:nvSpPr>
              <p:spPr bwMode="auto">
                <a:xfrm>
                  <a:off x="4155" y="3086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0" name="Line 562"/>
                <p:cNvSpPr>
                  <a:spLocks noChangeShapeType="1"/>
                </p:cNvSpPr>
                <p:nvPr/>
              </p:nvSpPr>
              <p:spPr bwMode="auto">
                <a:xfrm>
                  <a:off x="4155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1" name="Line 563"/>
                <p:cNvSpPr>
                  <a:spLocks noChangeShapeType="1"/>
                </p:cNvSpPr>
                <p:nvPr/>
              </p:nvSpPr>
              <p:spPr bwMode="auto">
                <a:xfrm flipH="1">
                  <a:off x="4149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2" name="Freeform 564"/>
                <p:cNvSpPr>
                  <a:spLocks/>
                </p:cNvSpPr>
                <p:nvPr/>
              </p:nvSpPr>
              <p:spPr bwMode="auto">
                <a:xfrm>
                  <a:off x="4137" y="3086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3" name="Line 565"/>
                <p:cNvSpPr>
                  <a:spLocks noChangeShapeType="1"/>
                </p:cNvSpPr>
                <p:nvPr/>
              </p:nvSpPr>
              <p:spPr bwMode="auto">
                <a:xfrm>
                  <a:off x="4137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4" name="Line 566"/>
                <p:cNvSpPr>
                  <a:spLocks noChangeShapeType="1"/>
                </p:cNvSpPr>
                <p:nvPr/>
              </p:nvSpPr>
              <p:spPr bwMode="auto">
                <a:xfrm flipH="1">
                  <a:off x="4131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5" name="Line 567"/>
                <p:cNvSpPr>
                  <a:spLocks noChangeShapeType="1"/>
                </p:cNvSpPr>
                <p:nvPr/>
              </p:nvSpPr>
              <p:spPr bwMode="auto">
                <a:xfrm flipH="1">
                  <a:off x="4124" y="3092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6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118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7" name="Line 569"/>
                <p:cNvSpPr>
                  <a:spLocks noChangeShapeType="1"/>
                </p:cNvSpPr>
                <p:nvPr/>
              </p:nvSpPr>
              <p:spPr bwMode="auto">
                <a:xfrm flipH="1">
                  <a:off x="4112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8" name="Line 570"/>
                <p:cNvSpPr>
                  <a:spLocks noChangeShapeType="1"/>
                </p:cNvSpPr>
                <p:nvPr/>
              </p:nvSpPr>
              <p:spPr bwMode="auto">
                <a:xfrm flipH="1">
                  <a:off x="4106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99" name="Line 571"/>
                <p:cNvSpPr>
                  <a:spLocks noChangeShapeType="1"/>
                </p:cNvSpPr>
                <p:nvPr/>
              </p:nvSpPr>
              <p:spPr bwMode="auto">
                <a:xfrm flipH="1">
                  <a:off x="4100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0" name="Line 572"/>
                <p:cNvSpPr>
                  <a:spLocks noChangeShapeType="1"/>
                </p:cNvSpPr>
                <p:nvPr/>
              </p:nvSpPr>
              <p:spPr bwMode="auto">
                <a:xfrm flipH="1">
                  <a:off x="4094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1" name="Line 573"/>
                <p:cNvSpPr>
                  <a:spLocks noChangeShapeType="1"/>
                </p:cNvSpPr>
                <p:nvPr/>
              </p:nvSpPr>
              <p:spPr bwMode="auto">
                <a:xfrm flipH="1">
                  <a:off x="4088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2" name="Line 574"/>
                <p:cNvSpPr>
                  <a:spLocks noChangeShapeType="1"/>
                </p:cNvSpPr>
                <p:nvPr/>
              </p:nvSpPr>
              <p:spPr bwMode="auto">
                <a:xfrm>
                  <a:off x="4088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3" name="Freeform 575"/>
                <p:cNvSpPr>
                  <a:spLocks/>
                </p:cNvSpPr>
                <p:nvPr/>
              </p:nvSpPr>
              <p:spPr bwMode="auto">
                <a:xfrm>
                  <a:off x="4076" y="3092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4" name="Line 576"/>
                <p:cNvSpPr>
                  <a:spLocks noChangeShapeType="1"/>
                </p:cNvSpPr>
                <p:nvPr/>
              </p:nvSpPr>
              <p:spPr bwMode="auto">
                <a:xfrm>
                  <a:off x="4076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5" name="Freeform 577"/>
                <p:cNvSpPr>
                  <a:spLocks/>
                </p:cNvSpPr>
                <p:nvPr/>
              </p:nvSpPr>
              <p:spPr bwMode="auto">
                <a:xfrm>
                  <a:off x="4063" y="3092"/>
                  <a:ext cx="13" cy="1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6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4057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7" name="Line 579"/>
                <p:cNvSpPr>
                  <a:spLocks noChangeShapeType="1"/>
                </p:cNvSpPr>
                <p:nvPr/>
              </p:nvSpPr>
              <p:spPr bwMode="auto">
                <a:xfrm>
                  <a:off x="4057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8" name="Freeform 580"/>
                <p:cNvSpPr>
                  <a:spLocks/>
                </p:cNvSpPr>
                <p:nvPr/>
              </p:nvSpPr>
              <p:spPr bwMode="auto">
                <a:xfrm>
                  <a:off x="4045" y="3092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09" name="Line 581"/>
                <p:cNvSpPr>
                  <a:spLocks noChangeShapeType="1"/>
                </p:cNvSpPr>
                <p:nvPr/>
              </p:nvSpPr>
              <p:spPr bwMode="auto">
                <a:xfrm>
                  <a:off x="4045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0" name="Freeform 582"/>
                <p:cNvSpPr>
                  <a:spLocks/>
                </p:cNvSpPr>
                <p:nvPr/>
              </p:nvSpPr>
              <p:spPr bwMode="auto">
                <a:xfrm>
                  <a:off x="4033" y="3092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1" name="Line 583"/>
                <p:cNvSpPr>
                  <a:spLocks noChangeShapeType="1"/>
                </p:cNvSpPr>
                <p:nvPr/>
              </p:nvSpPr>
              <p:spPr bwMode="auto">
                <a:xfrm>
                  <a:off x="4033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2" name="Freeform 584"/>
                <p:cNvSpPr>
                  <a:spLocks/>
                </p:cNvSpPr>
                <p:nvPr/>
              </p:nvSpPr>
              <p:spPr bwMode="auto">
                <a:xfrm>
                  <a:off x="4021" y="3092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3" name="Line 585"/>
                <p:cNvSpPr>
                  <a:spLocks noChangeShapeType="1"/>
                </p:cNvSpPr>
                <p:nvPr/>
              </p:nvSpPr>
              <p:spPr bwMode="auto">
                <a:xfrm flipH="1">
                  <a:off x="4015" y="309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4" name="Line 586"/>
                <p:cNvSpPr>
                  <a:spLocks noChangeShapeType="1"/>
                </p:cNvSpPr>
                <p:nvPr/>
              </p:nvSpPr>
              <p:spPr bwMode="auto">
                <a:xfrm>
                  <a:off x="4015" y="30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5" name="Freeform 587"/>
                <p:cNvSpPr>
                  <a:spLocks/>
                </p:cNvSpPr>
                <p:nvPr/>
              </p:nvSpPr>
              <p:spPr bwMode="auto">
                <a:xfrm>
                  <a:off x="4002" y="3086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6" name="Line 588"/>
                <p:cNvSpPr>
                  <a:spLocks noChangeShapeType="1"/>
                </p:cNvSpPr>
                <p:nvPr/>
              </p:nvSpPr>
              <p:spPr bwMode="auto">
                <a:xfrm>
                  <a:off x="4002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7" name="Line 589"/>
                <p:cNvSpPr>
                  <a:spLocks noChangeShapeType="1"/>
                </p:cNvSpPr>
                <p:nvPr/>
              </p:nvSpPr>
              <p:spPr bwMode="auto">
                <a:xfrm flipH="1">
                  <a:off x="3996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18" name="Line 590"/>
                <p:cNvSpPr>
                  <a:spLocks noChangeShapeType="1"/>
                </p:cNvSpPr>
                <p:nvPr/>
              </p:nvSpPr>
              <p:spPr bwMode="auto">
                <a:xfrm flipH="1">
                  <a:off x="3990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19" name="Group 591"/>
              <p:cNvGrpSpPr>
                <a:grpSpLocks/>
              </p:cNvGrpSpPr>
              <p:nvPr/>
            </p:nvGrpSpPr>
            <p:grpSpPr bwMode="auto">
              <a:xfrm>
                <a:off x="1648" y="1576"/>
                <a:ext cx="2342" cy="1526"/>
                <a:chOff x="1648" y="1561"/>
                <a:chExt cx="2342" cy="1526"/>
              </a:xfrm>
            </p:grpSpPr>
            <p:sp>
              <p:nvSpPr>
                <p:cNvPr id="74320" name="Line 592"/>
                <p:cNvSpPr>
                  <a:spLocks noChangeShapeType="1"/>
                </p:cNvSpPr>
                <p:nvPr/>
              </p:nvSpPr>
              <p:spPr bwMode="auto">
                <a:xfrm flipH="1">
                  <a:off x="3984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1" name="Line 593"/>
                <p:cNvSpPr>
                  <a:spLocks noChangeShapeType="1"/>
                </p:cNvSpPr>
                <p:nvPr/>
              </p:nvSpPr>
              <p:spPr bwMode="auto">
                <a:xfrm flipH="1">
                  <a:off x="3978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2" name="Line 594"/>
                <p:cNvSpPr>
                  <a:spLocks noChangeShapeType="1"/>
                </p:cNvSpPr>
                <p:nvPr/>
              </p:nvSpPr>
              <p:spPr bwMode="auto">
                <a:xfrm flipH="1">
                  <a:off x="3972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3" name="Line 595"/>
                <p:cNvSpPr>
                  <a:spLocks noChangeShapeType="1"/>
                </p:cNvSpPr>
                <p:nvPr/>
              </p:nvSpPr>
              <p:spPr bwMode="auto">
                <a:xfrm flipH="1">
                  <a:off x="3966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4" name="Line 596"/>
                <p:cNvSpPr>
                  <a:spLocks noChangeShapeType="1"/>
                </p:cNvSpPr>
                <p:nvPr/>
              </p:nvSpPr>
              <p:spPr bwMode="auto">
                <a:xfrm flipH="1">
                  <a:off x="3960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5" name="Line 597"/>
                <p:cNvSpPr>
                  <a:spLocks noChangeShapeType="1"/>
                </p:cNvSpPr>
                <p:nvPr/>
              </p:nvSpPr>
              <p:spPr bwMode="auto">
                <a:xfrm flipH="1">
                  <a:off x="3954" y="308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6" name="Line 598"/>
                <p:cNvSpPr>
                  <a:spLocks noChangeShapeType="1"/>
                </p:cNvSpPr>
                <p:nvPr/>
              </p:nvSpPr>
              <p:spPr bwMode="auto">
                <a:xfrm>
                  <a:off x="3954" y="308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7" name="Freeform 599"/>
                <p:cNvSpPr>
                  <a:spLocks/>
                </p:cNvSpPr>
                <p:nvPr/>
              </p:nvSpPr>
              <p:spPr bwMode="auto">
                <a:xfrm>
                  <a:off x="3941" y="3079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13" y="7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7">
                      <a:moveTo>
                        <a:pt x="13" y="7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8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3935" y="30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29" name="Line 601"/>
                <p:cNvSpPr>
                  <a:spLocks noChangeShapeType="1"/>
                </p:cNvSpPr>
                <p:nvPr/>
              </p:nvSpPr>
              <p:spPr bwMode="auto">
                <a:xfrm>
                  <a:off x="3935" y="3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0" name="Freeform 602"/>
                <p:cNvSpPr>
                  <a:spLocks/>
                </p:cNvSpPr>
                <p:nvPr/>
              </p:nvSpPr>
              <p:spPr bwMode="auto">
                <a:xfrm>
                  <a:off x="3923" y="3079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1" name="Line 603"/>
                <p:cNvSpPr>
                  <a:spLocks noChangeShapeType="1"/>
                </p:cNvSpPr>
                <p:nvPr/>
              </p:nvSpPr>
              <p:spPr bwMode="auto">
                <a:xfrm>
                  <a:off x="3923" y="30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2" name="Freeform 604"/>
                <p:cNvSpPr>
                  <a:spLocks/>
                </p:cNvSpPr>
                <p:nvPr/>
              </p:nvSpPr>
              <p:spPr bwMode="auto">
                <a:xfrm>
                  <a:off x="3911" y="3073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3" name="Line 605"/>
                <p:cNvSpPr>
                  <a:spLocks noChangeShapeType="1"/>
                </p:cNvSpPr>
                <p:nvPr/>
              </p:nvSpPr>
              <p:spPr bwMode="auto">
                <a:xfrm>
                  <a:off x="3911" y="3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4" name="Freeform 606"/>
                <p:cNvSpPr>
                  <a:spLocks/>
                </p:cNvSpPr>
                <p:nvPr/>
              </p:nvSpPr>
              <p:spPr bwMode="auto">
                <a:xfrm>
                  <a:off x="3899" y="307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5" name="Line 607"/>
                <p:cNvSpPr>
                  <a:spLocks noChangeShapeType="1"/>
                </p:cNvSpPr>
                <p:nvPr/>
              </p:nvSpPr>
              <p:spPr bwMode="auto">
                <a:xfrm flipH="1">
                  <a:off x="3893" y="30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6" name="Line 608"/>
                <p:cNvSpPr>
                  <a:spLocks noChangeShapeType="1"/>
                </p:cNvSpPr>
                <p:nvPr/>
              </p:nvSpPr>
              <p:spPr bwMode="auto">
                <a:xfrm>
                  <a:off x="3893" y="3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7" name="Freeform 609"/>
                <p:cNvSpPr>
                  <a:spLocks/>
                </p:cNvSpPr>
                <p:nvPr/>
              </p:nvSpPr>
              <p:spPr bwMode="auto">
                <a:xfrm>
                  <a:off x="3880" y="3067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8" name="Line 610"/>
                <p:cNvSpPr>
                  <a:spLocks noChangeShapeType="1"/>
                </p:cNvSpPr>
                <p:nvPr/>
              </p:nvSpPr>
              <p:spPr bwMode="auto">
                <a:xfrm>
                  <a:off x="3880" y="30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39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3874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0" name="Line 612"/>
                <p:cNvSpPr>
                  <a:spLocks noChangeShapeType="1"/>
                </p:cNvSpPr>
                <p:nvPr/>
              </p:nvSpPr>
              <p:spPr bwMode="auto">
                <a:xfrm flipH="1">
                  <a:off x="3868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1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3862" y="30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2" name="Freeform 614"/>
                <p:cNvSpPr>
                  <a:spLocks/>
                </p:cNvSpPr>
                <p:nvPr/>
              </p:nvSpPr>
              <p:spPr bwMode="auto">
                <a:xfrm>
                  <a:off x="3856" y="306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3" name="Line 615"/>
                <p:cNvSpPr>
                  <a:spLocks noChangeShapeType="1"/>
                </p:cNvSpPr>
                <p:nvPr/>
              </p:nvSpPr>
              <p:spPr bwMode="auto">
                <a:xfrm flipH="1">
                  <a:off x="3850" y="30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4" name="Line 616"/>
                <p:cNvSpPr>
                  <a:spLocks noChangeShapeType="1"/>
                </p:cNvSpPr>
                <p:nvPr/>
              </p:nvSpPr>
              <p:spPr bwMode="auto">
                <a:xfrm flipH="1">
                  <a:off x="3844" y="30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5" name="Line 617"/>
                <p:cNvSpPr>
                  <a:spLocks noChangeShapeType="1"/>
                </p:cNvSpPr>
                <p:nvPr/>
              </p:nvSpPr>
              <p:spPr bwMode="auto">
                <a:xfrm>
                  <a:off x="3844" y="30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6" name="Freeform 618"/>
                <p:cNvSpPr>
                  <a:spLocks/>
                </p:cNvSpPr>
                <p:nvPr/>
              </p:nvSpPr>
              <p:spPr bwMode="auto">
                <a:xfrm>
                  <a:off x="3832" y="3055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7" name="Line 619"/>
                <p:cNvSpPr>
                  <a:spLocks noChangeShapeType="1"/>
                </p:cNvSpPr>
                <p:nvPr/>
              </p:nvSpPr>
              <p:spPr bwMode="auto">
                <a:xfrm>
                  <a:off x="3832" y="30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8" name="Freeform 620"/>
                <p:cNvSpPr>
                  <a:spLocks/>
                </p:cNvSpPr>
                <p:nvPr/>
              </p:nvSpPr>
              <p:spPr bwMode="auto">
                <a:xfrm>
                  <a:off x="3819" y="3055"/>
                  <a:ext cx="13" cy="1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49" name="Freeform 621"/>
                <p:cNvSpPr>
                  <a:spLocks/>
                </p:cNvSpPr>
                <p:nvPr/>
              </p:nvSpPr>
              <p:spPr bwMode="auto">
                <a:xfrm>
                  <a:off x="3813" y="304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0" name="Line 622"/>
                <p:cNvSpPr>
                  <a:spLocks noChangeShapeType="1"/>
                </p:cNvSpPr>
                <p:nvPr/>
              </p:nvSpPr>
              <p:spPr bwMode="auto">
                <a:xfrm>
                  <a:off x="3813" y="30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1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3807" y="30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2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3801" y="30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3" name="Freeform 625"/>
                <p:cNvSpPr>
                  <a:spLocks/>
                </p:cNvSpPr>
                <p:nvPr/>
              </p:nvSpPr>
              <p:spPr bwMode="auto">
                <a:xfrm>
                  <a:off x="3795" y="304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4" name="Line 626"/>
                <p:cNvSpPr>
                  <a:spLocks noChangeShapeType="1"/>
                </p:cNvSpPr>
                <p:nvPr/>
              </p:nvSpPr>
              <p:spPr bwMode="auto">
                <a:xfrm>
                  <a:off x="3795" y="30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5" name="Freeform 627"/>
                <p:cNvSpPr>
                  <a:spLocks/>
                </p:cNvSpPr>
                <p:nvPr/>
              </p:nvSpPr>
              <p:spPr bwMode="auto">
                <a:xfrm>
                  <a:off x="3783" y="30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6" name="Freeform 628"/>
                <p:cNvSpPr>
                  <a:spLocks/>
                </p:cNvSpPr>
                <p:nvPr/>
              </p:nvSpPr>
              <p:spPr bwMode="auto">
                <a:xfrm>
                  <a:off x="3777" y="303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7" name="Line 629"/>
                <p:cNvSpPr>
                  <a:spLocks noChangeShapeType="1"/>
                </p:cNvSpPr>
                <p:nvPr/>
              </p:nvSpPr>
              <p:spPr bwMode="auto">
                <a:xfrm>
                  <a:off x="3777" y="303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8" name="Freeform 630"/>
                <p:cNvSpPr>
                  <a:spLocks/>
                </p:cNvSpPr>
                <p:nvPr/>
              </p:nvSpPr>
              <p:spPr bwMode="auto">
                <a:xfrm>
                  <a:off x="3765" y="3037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59" name="Line 631"/>
                <p:cNvSpPr>
                  <a:spLocks noChangeShapeType="1"/>
                </p:cNvSpPr>
                <p:nvPr/>
              </p:nvSpPr>
              <p:spPr bwMode="auto">
                <a:xfrm>
                  <a:off x="3765" y="303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0" name="Freeform 632"/>
                <p:cNvSpPr>
                  <a:spLocks/>
                </p:cNvSpPr>
                <p:nvPr/>
              </p:nvSpPr>
              <p:spPr bwMode="auto">
                <a:xfrm>
                  <a:off x="3759" y="303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1" name="Line 633"/>
                <p:cNvSpPr>
                  <a:spLocks noChangeShapeType="1"/>
                </p:cNvSpPr>
                <p:nvPr/>
              </p:nvSpPr>
              <p:spPr bwMode="auto">
                <a:xfrm flipH="1">
                  <a:off x="3752" y="3031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2" name="Freeform 634"/>
                <p:cNvSpPr>
                  <a:spLocks/>
                </p:cNvSpPr>
                <p:nvPr/>
              </p:nvSpPr>
              <p:spPr bwMode="auto">
                <a:xfrm>
                  <a:off x="3746" y="302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3" name="Line 635"/>
                <p:cNvSpPr>
                  <a:spLocks noChangeShapeType="1"/>
                </p:cNvSpPr>
                <p:nvPr/>
              </p:nvSpPr>
              <p:spPr bwMode="auto">
                <a:xfrm flipH="1">
                  <a:off x="3740" y="302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4" name="Line 636"/>
                <p:cNvSpPr>
                  <a:spLocks noChangeShapeType="1"/>
                </p:cNvSpPr>
                <p:nvPr/>
              </p:nvSpPr>
              <p:spPr bwMode="auto">
                <a:xfrm flipH="1">
                  <a:off x="3734" y="302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5" name="Freeform 637"/>
                <p:cNvSpPr>
                  <a:spLocks/>
                </p:cNvSpPr>
                <p:nvPr/>
              </p:nvSpPr>
              <p:spPr bwMode="auto">
                <a:xfrm>
                  <a:off x="3728" y="301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6" name="Line 638"/>
                <p:cNvSpPr>
                  <a:spLocks noChangeShapeType="1"/>
                </p:cNvSpPr>
                <p:nvPr/>
              </p:nvSpPr>
              <p:spPr bwMode="auto">
                <a:xfrm>
                  <a:off x="3728" y="301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7" name="Freeform 639"/>
                <p:cNvSpPr>
                  <a:spLocks/>
                </p:cNvSpPr>
                <p:nvPr/>
              </p:nvSpPr>
              <p:spPr bwMode="auto">
                <a:xfrm>
                  <a:off x="3716" y="3012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8" name="Line 640"/>
                <p:cNvSpPr>
                  <a:spLocks noChangeShapeType="1"/>
                </p:cNvSpPr>
                <p:nvPr/>
              </p:nvSpPr>
              <p:spPr bwMode="auto">
                <a:xfrm>
                  <a:off x="3716" y="301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69" name="Line 641"/>
                <p:cNvSpPr>
                  <a:spLocks noChangeShapeType="1"/>
                </p:cNvSpPr>
                <p:nvPr/>
              </p:nvSpPr>
              <p:spPr bwMode="auto">
                <a:xfrm flipH="1">
                  <a:off x="3710" y="301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0" name="Freeform 642"/>
                <p:cNvSpPr>
                  <a:spLocks/>
                </p:cNvSpPr>
                <p:nvPr/>
              </p:nvSpPr>
              <p:spPr bwMode="auto">
                <a:xfrm>
                  <a:off x="3704" y="300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1" name="Line 643"/>
                <p:cNvSpPr>
                  <a:spLocks noChangeShapeType="1"/>
                </p:cNvSpPr>
                <p:nvPr/>
              </p:nvSpPr>
              <p:spPr bwMode="auto">
                <a:xfrm flipH="1">
                  <a:off x="3698" y="300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2" name="Freeform 644"/>
                <p:cNvSpPr>
                  <a:spLocks/>
                </p:cNvSpPr>
                <p:nvPr/>
              </p:nvSpPr>
              <p:spPr bwMode="auto">
                <a:xfrm>
                  <a:off x="3691" y="3000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6">
                      <a:moveTo>
                        <a:pt x="7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3" name="Line 645"/>
                <p:cNvSpPr>
                  <a:spLocks noChangeShapeType="1"/>
                </p:cNvSpPr>
                <p:nvPr/>
              </p:nvSpPr>
              <p:spPr bwMode="auto">
                <a:xfrm>
                  <a:off x="3691" y="300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4" name="Freeform 646"/>
                <p:cNvSpPr>
                  <a:spLocks/>
                </p:cNvSpPr>
                <p:nvPr/>
              </p:nvSpPr>
              <p:spPr bwMode="auto">
                <a:xfrm>
                  <a:off x="3679" y="3000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5" name="Freeform 647"/>
                <p:cNvSpPr>
                  <a:spLocks/>
                </p:cNvSpPr>
                <p:nvPr/>
              </p:nvSpPr>
              <p:spPr bwMode="auto">
                <a:xfrm>
                  <a:off x="3679" y="2994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6" name="Line 648"/>
                <p:cNvSpPr>
                  <a:spLocks noChangeShapeType="1"/>
                </p:cNvSpPr>
                <p:nvPr/>
              </p:nvSpPr>
              <p:spPr bwMode="auto">
                <a:xfrm flipH="1">
                  <a:off x="3673" y="299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7" name="Freeform 649"/>
                <p:cNvSpPr>
                  <a:spLocks/>
                </p:cNvSpPr>
                <p:nvPr/>
              </p:nvSpPr>
              <p:spPr bwMode="auto">
                <a:xfrm>
                  <a:off x="3667" y="298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8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3661" y="298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79" name="Freeform 651"/>
                <p:cNvSpPr>
                  <a:spLocks/>
                </p:cNvSpPr>
                <p:nvPr/>
              </p:nvSpPr>
              <p:spPr bwMode="auto">
                <a:xfrm>
                  <a:off x="3655" y="298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0" name="Line 652"/>
                <p:cNvSpPr>
                  <a:spLocks noChangeShapeType="1"/>
                </p:cNvSpPr>
                <p:nvPr/>
              </p:nvSpPr>
              <p:spPr bwMode="auto">
                <a:xfrm>
                  <a:off x="3655" y="298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1" name="Freeform 653"/>
                <p:cNvSpPr>
                  <a:spLocks/>
                </p:cNvSpPr>
                <p:nvPr/>
              </p:nvSpPr>
              <p:spPr bwMode="auto">
                <a:xfrm>
                  <a:off x="3649" y="297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2" name="Line 654"/>
                <p:cNvSpPr>
                  <a:spLocks noChangeShapeType="1"/>
                </p:cNvSpPr>
                <p:nvPr/>
              </p:nvSpPr>
              <p:spPr bwMode="auto">
                <a:xfrm flipH="1">
                  <a:off x="3643" y="297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3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3637" y="297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4" name="Line 656"/>
                <p:cNvSpPr>
                  <a:spLocks noChangeShapeType="1"/>
                </p:cNvSpPr>
                <p:nvPr/>
              </p:nvSpPr>
              <p:spPr bwMode="auto">
                <a:xfrm flipH="1" flipV="1">
                  <a:off x="3630" y="2970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5" name="Line 657"/>
                <p:cNvSpPr>
                  <a:spLocks noChangeShapeType="1"/>
                </p:cNvSpPr>
                <p:nvPr/>
              </p:nvSpPr>
              <p:spPr bwMode="auto">
                <a:xfrm flipH="1" flipV="1">
                  <a:off x="3618" y="2964"/>
                  <a:ext cx="12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6" name="Freeform 658"/>
                <p:cNvSpPr>
                  <a:spLocks/>
                </p:cNvSpPr>
                <p:nvPr/>
              </p:nvSpPr>
              <p:spPr bwMode="auto">
                <a:xfrm>
                  <a:off x="3612" y="295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7" name="Freeform 659"/>
                <p:cNvSpPr>
                  <a:spLocks/>
                </p:cNvSpPr>
                <p:nvPr/>
              </p:nvSpPr>
              <p:spPr bwMode="auto">
                <a:xfrm>
                  <a:off x="3594" y="2951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7">
                      <a:moveTo>
                        <a:pt x="18" y="7"/>
                      </a:moveTo>
                      <a:lnTo>
                        <a:pt x="6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8" name="Freeform 660"/>
                <p:cNvSpPr>
                  <a:spLocks/>
                </p:cNvSpPr>
                <p:nvPr/>
              </p:nvSpPr>
              <p:spPr bwMode="auto">
                <a:xfrm>
                  <a:off x="3588" y="2939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12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89" name="Freeform 661"/>
                <p:cNvSpPr>
                  <a:spLocks/>
                </p:cNvSpPr>
                <p:nvPr/>
              </p:nvSpPr>
              <p:spPr bwMode="auto">
                <a:xfrm>
                  <a:off x="3576" y="2939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0" name="Freeform 662"/>
                <p:cNvSpPr>
                  <a:spLocks/>
                </p:cNvSpPr>
                <p:nvPr/>
              </p:nvSpPr>
              <p:spPr bwMode="auto">
                <a:xfrm>
                  <a:off x="3563" y="2927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13" y="12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1" name="Freeform 663"/>
                <p:cNvSpPr>
                  <a:spLocks/>
                </p:cNvSpPr>
                <p:nvPr/>
              </p:nvSpPr>
              <p:spPr bwMode="auto">
                <a:xfrm>
                  <a:off x="3557" y="2927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2" name="Freeform 664"/>
                <p:cNvSpPr>
                  <a:spLocks/>
                </p:cNvSpPr>
                <p:nvPr/>
              </p:nvSpPr>
              <p:spPr bwMode="auto">
                <a:xfrm>
                  <a:off x="3551" y="292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3" name="Line 665"/>
                <p:cNvSpPr>
                  <a:spLocks noChangeShapeType="1"/>
                </p:cNvSpPr>
                <p:nvPr/>
              </p:nvSpPr>
              <p:spPr bwMode="auto">
                <a:xfrm>
                  <a:off x="3551" y="2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4" name="Line 666"/>
                <p:cNvSpPr>
                  <a:spLocks noChangeShapeType="1"/>
                </p:cNvSpPr>
                <p:nvPr/>
              </p:nvSpPr>
              <p:spPr bwMode="auto">
                <a:xfrm flipH="1" flipV="1">
                  <a:off x="3545" y="291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5" name="Freeform 667"/>
                <p:cNvSpPr>
                  <a:spLocks/>
                </p:cNvSpPr>
                <p:nvPr/>
              </p:nvSpPr>
              <p:spPr bwMode="auto">
                <a:xfrm>
                  <a:off x="3527" y="2903"/>
                  <a:ext cx="18" cy="12"/>
                </a:xfrm>
                <a:custGeom>
                  <a:avLst/>
                  <a:gdLst/>
                  <a:ahLst/>
                  <a:cxnLst>
                    <a:cxn ang="0">
                      <a:pos x="18" y="12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2">
                      <a:moveTo>
                        <a:pt x="18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6" name="Line 668"/>
                <p:cNvSpPr>
                  <a:spLocks noChangeShapeType="1"/>
                </p:cNvSpPr>
                <p:nvPr/>
              </p:nvSpPr>
              <p:spPr bwMode="auto">
                <a:xfrm>
                  <a:off x="3527" y="290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7" name="Line 669"/>
                <p:cNvSpPr>
                  <a:spLocks noChangeShapeType="1"/>
                </p:cNvSpPr>
                <p:nvPr/>
              </p:nvSpPr>
              <p:spPr bwMode="auto">
                <a:xfrm flipH="1" flipV="1">
                  <a:off x="3521" y="289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8" name="Line 670"/>
                <p:cNvSpPr>
                  <a:spLocks noChangeShapeType="1"/>
                </p:cNvSpPr>
                <p:nvPr/>
              </p:nvSpPr>
              <p:spPr bwMode="auto">
                <a:xfrm flipH="1" flipV="1">
                  <a:off x="3508" y="2890"/>
                  <a:ext cx="13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99" name="Line 671"/>
                <p:cNvSpPr>
                  <a:spLocks noChangeShapeType="1"/>
                </p:cNvSpPr>
                <p:nvPr/>
              </p:nvSpPr>
              <p:spPr bwMode="auto">
                <a:xfrm flipH="1" flipV="1">
                  <a:off x="3502" y="288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0" name="Freeform 672"/>
                <p:cNvSpPr>
                  <a:spLocks/>
                </p:cNvSpPr>
                <p:nvPr/>
              </p:nvSpPr>
              <p:spPr bwMode="auto">
                <a:xfrm>
                  <a:off x="3496" y="2884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1" name="Freeform 673"/>
                <p:cNvSpPr>
                  <a:spLocks/>
                </p:cNvSpPr>
                <p:nvPr/>
              </p:nvSpPr>
              <p:spPr bwMode="auto">
                <a:xfrm>
                  <a:off x="3484" y="2872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2" name="Line 674"/>
                <p:cNvSpPr>
                  <a:spLocks noChangeShapeType="1"/>
                </p:cNvSpPr>
                <p:nvPr/>
              </p:nvSpPr>
              <p:spPr bwMode="auto">
                <a:xfrm flipH="1" flipV="1">
                  <a:off x="3478" y="286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3" name="Line 675"/>
                <p:cNvSpPr>
                  <a:spLocks noChangeShapeType="1"/>
                </p:cNvSpPr>
                <p:nvPr/>
              </p:nvSpPr>
              <p:spPr bwMode="auto">
                <a:xfrm>
                  <a:off x="3478" y="28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4" name="Freeform 676"/>
                <p:cNvSpPr>
                  <a:spLocks/>
                </p:cNvSpPr>
                <p:nvPr/>
              </p:nvSpPr>
              <p:spPr bwMode="auto">
                <a:xfrm>
                  <a:off x="3472" y="286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5" name="Line 677"/>
                <p:cNvSpPr>
                  <a:spLocks noChangeShapeType="1"/>
                </p:cNvSpPr>
                <p:nvPr/>
              </p:nvSpPr>
              <p:spPr bwMode="auto">
                <a:xfrm flipH="1">
                  <a:off x="3466" y="286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6" name="Freeform 678"/>
                <p:cNvSpPr>
                  <a:spLocks/>
                </p:cNvSpPr>
                <p:nvPr/>
              </p:nvSpPr>
              <p:spPr bwMode="auto">
                <a:xfrm>
                  <a:off x="3435" y="2836"/>
                  <a:ext cx="31" cy="24"/>
                </a:xfrm>
                <a:custGeom>
                  <a:avLst/>
                  <a:gdLst/>
                  <a:ahLst/>
                  <a:cxnLst>
                    <a:cxn ang="0">
                      <a:pos x="31" y="24"/>
                    </a:cxn>
                    <a:cxn ang="0">
                      <a:pos x="1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4">
                      <a:moveTo>
                        <a:pt x="31" y="24"/>
                      </a:moveTo>
                      <a:lnTo>
                        <a:pt x="19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7" name="Freeform 679"/>
                <p:cNvSpPr>
                  <a:spLocks/>
                </p:cNvSpPr>
                <p:nvPr/>
              </p:nvSpPr>
              <p:spPr bwMode="auto">
                <a:xfrm>
                  <a:off x="3399" y="2805"/>
                  <a:ext cx="36" cy="31"/>
                </a:xfrm>
                <a:custGeom>
                  <a:avLst/>
                  <a:gdLst/>
                  <a:ahLst/>
                  <a:cxnLst>
                    <a:cxn ang="0">
                      <a:pos x="36" y="31"/>
                    </a:cxn>
                    <a:cxn ang="0">
                      <a:pos x="1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31">
                      <a:moveTo>
                        <a:pt x="36" y="31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8" name="Line 680"/>
                <p:cNvSpPr>
                  <a:spLocks noChangeShapeType="1"/>
                </p:cNvSpPr>
                <p:nvPr/>
              </p:nvSpPr>
              <p:spPr bwMode="auto">
                <a:xfrm flipH="1" flipV="1">
                  <a:off x="3368" y="2781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09" name="Line 681"/>
                <p:cNvSpPr>
                  <a:spLocks noChangeShapeType="1"/>
                </p:cNvSpPr>
                <p:nvPr/>
              </p:nvSpPr>
              <p:spPr bwMode="auto">
                <a:xfrm flipH="1" flipV="1">
                  <a:off x="3338" y="2756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0" name="Line 682"/>
                <p:cNvSpPr>
                  <a:spLocks noChangeShapeType="1"/>
                </p:cNvSpPr>
                <p:nvPr/>
              </p:nvSpPr>
              <p:spPr bwMode="auto">
                <a:xfrm flipH="1" flipV="1">
                  <a:off x="3307" y="2732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1" name="Line 683"/>
                <p:cNvSpPr>
                  <a:spLocks noChangeShapeType="1"/>
                </p:cNvSpPr>
                <p:nvPr/>
              </p:nvSpPr>
              <p:spPr bwMode="auto">
                <a:xfrm flipH="1" flipV="1">
                  <a:off x="3277" y="2707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2" name="Line 684"/>
                <p:cNvSpPr>
                  <a:spLocks noChangeShapeType="1"/>
                </p:cNvSpPr>
                <p:nvPr/>
              </p:nvSpPr>
              <p:spPr bwMode="auto">
                <a:xfrm flipH="1" flipV="1">
                  <a:off x="3246" y="2683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3" name="Freeform 685"/>
                <p:cNvSpPr>
                  <a:spLocks/>
                </p:cNvSpPr>
                <p:nvPr/>
              </p:nvSpPr>
              <p:spPr bwMode="auto">
                <a:xfrm>
                  <a:off x="3210" y="2659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1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24">
                      <a:moveTo>
                        <a:pt x="36" y="24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4" name="Line 686"/>
                <p:cNvSpPr>
                  <a:spLocks noChangeShapeType="1"/>
                </p:cNvSpPr>
                <p:nvPr/>
              </p:nvSpPr>
              <p:spPr bwMode="auto">
                <a:xfrm flipH="1" flipV="1">
                  <a:off x="3179" y="2634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5" name="Line 687"/>
                <p:cNvSpPr>
                  <a:spLocks noChangeShapeType="1"/>
                </p:cNvSpPr>
                <p:nvPr/>
              </p:nvSpPr>
              <p:spPr bwMode="auto">
                <a:xfrm flipH="1" flipV="1">
                  <a:off x="3149" y="2610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6" name="Line 688"/>
                <p:cNvSpPr>
                  <a:spLocks noChangeShapeType="1"/>
                </p:cNvSpPr>
                <p:nvPr/>
              </p:nvSpPr>
              <p:spPr bwMode="auto">
                <a:xfrm flipH="1" flipV="1">
                  <a:off x="3118" y="2585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7" name="Line 689"/>
                <p:cNvSpPr>
                  <a:spLocks noChangeShapeType="1"/>
                </p:cNvSpPr>
                <p:nvPr/>
              </p:nvSpPr>
              <p:spPr bwMode="auto">
                <a:xfrm flipH="1" flipV="1">
                  <a:off x="3088" y="2561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8" name="Line 690"/>
                <p:cNvSpPr>
                  <a:spLocks noChangeShapeType="1"/>
                </p:cNvSpPr>
                <p:nvPr/>
              </p:nvSpPr>
              <p:spPr bwMode="auto">
                <a:xfrm flipH="1" flipV="1">
                  <a:off x="3057" y="2537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19" name="Freeform 691"/>
                <p:cNvSpPr>
                  <a:spLocks/>
                </p:cNvSpPr>
                <p:nvPr/>
              </p:nvSpPr>
              <p:spPr bwMode="auto">
                <a:xfrm>
                  <a:off x="3020" y="2512"/>
                  <a:ext cx="37" cy="25"/>
                </a:xfrm>
                <a:custGeom>
                  <a:avLst/>
                  <a:gdLst/>
                  <a:ahLst/>
                  <a:cxnLst>
                    <a:cxn ang="0">
                      <a:pos x="37" y="25"/>
                    </a:cxn>
                    <a:cxn ang="0">
                      <a:pos x="1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25">
                      <a:moveTo>
                        <a:pt x="37" y="25"/>
                      </a:moveTo>
                      <a:lnTo>
                        <a:pt x="19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0" name="Line 692"/>
                <p:cNvSpPr>
                  <a:spLocks noChangeShapeType="1"/>
                </p:cNvSpPr>
                <p:nvPr/>
              </p:nvSpPr>
              <p:spPr bwMode="auto">
                <a:xfrm flipH="1" flipV="1">
                  <a:off x="2990" y="2488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1" name="Line 693"/>
                <p:cNvSpPr>
                  <a:spLocks noChangeShapeType="1"/>
                </p:cNvSpPr>
                <p:nvPr/>
              </p:nvSpPr>
              <p:spPr bwMode="auto">
                <a:xfrm flipH="1" flipV="1">
                  <a:off x="2959" y="2463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2" name="Line 694"/>
                <p:cNvSpPr>
                  <a:spLocks noChangeShapeType="1"/>
                </p:cNvSpPr>
                <p:nvPr/>
              </p:nvSpPr>
              <p:spPr bwMode="auto">
                <a:xfrm flipH="1" flipV="1">
                  <a:off x="2929" y="2439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3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2898" y="2415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4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2868" y="2390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5" name="Line 697"/>
                <p:cNvSpPr>
                  <a:spLocks noChangeShapeType="1"/>
                </p:cNvSpPr>
                <p:nvPr/>
              </p:nvSpPr>
              <p:spPr bwMode="auto">
                <a:xfrm flipH="1" flipV="1">
                  <a:off x="2837" y="2366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6" name="Freeform 698"/>
                <p:cNvSpPr>
                  <a:spLocks/>
                </p:cNvSpPr>
                <p:nvPr/>
              </p:nvSpPr>
              <p:spPr bwMode="auto">
                <a:xfrm>
                  <a:off x="2801" y="2341"/>
                  <a:ext cx="36" cy="25"/>
                </a:xfrm>
                <a:custGeom>
                  <a:avLst/>
                  <a:gdLst/>
                  <a:ahLst/>
                  <a:cxnLst>
                    <a:cxn ang="0">
                      <a:pos x="36" y="25"/>
                    </a:cxn>
                    <a:cxn ang="0">
                      <a:pos x="18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25">
                      <a:moveTo>
                        <a:pt x="36" y="25"/>
                      </a:moveTo>
                      <a:lnTo>
                        <a:pt x="18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7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2770" y="2317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8" name="Line 700"/>
                <p:cNvSpPr>
                  <a:spLocks noChangeShapeType="1"/>
                </p:cNvSpPr>
                <p:nvPr/>
              </p:nvSpPr>
              <p:spPr bwMode="auto">
                <a:xfrm flipH="1" flipV="1">
                  <a:off x="2740" y="2287"/>
                  <a:ext cx="30" cy="30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29" name="Line 701"/>
                <p:cNvSpPr>
                  <a:spLocks noChangeShapeType="1"/>
                </p:cNvSpPr>
                <p:nvPr/>
              </p:nvSpPr>
              <p:spPr bwMode="auto">
                <a:xfrm flipH="1" flipV="1">
                  <a:off x="2709" y="2262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0" name="Line 702"/>
                <p:cNvSpPr>
                  <a:spLocks noChangeShapeType="1"/>
                </p:cNvSpPr>
                <p:nvPr/>
              </p:nvSpPr>
              <p:spPr bwMode="auto">
                <a:xfrm flipH="1" flipV="1">
                  <a:off x="2679" y="2238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1" name="Line 703"/>
                <p:cNvSpPr>
                  <a:spLocks noChangeShapeType="1"/>
                </p:cNvSpPr>
                <p:nvPr/>
              </p:nvSpPr>
              <p:spPr bwMode="auto">
                <a:xfrm flipH="1" flipV="1">
                  <a:off x="2648" y="2213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2" name="Freeform 704"/>
                <p:cNvSpPr>
                  <a:spLocks/>
                </p:cNvSpPr>
                <p:nvPr/>
              </p:nvSpPr>
              <p:spPr bwMode="auto">
                <a:xfrm>
                  <a:off x="2612" y="2189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1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24">
                      <a:moveTo>
                        <a:pt x="36" y="24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3" name="Line 705"/>
                <p:cNvSpPr>
                  <a:spLocks noChangeShapeType="1"/>
                </p:cNvSpPr>
                <p:nvPr/>
              </p:nvSpPr>
              <p:spPr bwMode="auto">
                <a:xfrm flipH="1" flipV="1">
                  <a:off x="2581" y="2165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4" name="Line 706"/>
                <p:cNvSpPr>
                  <a:spLocks noChangeShapeType="1"/>
                </p:cNvSpPr>
                <p:nvPr/>
              </p:nvSpPr>
              <p:spPr bwMode="auto">
                <a:xfrm flipH="1" flipV="1">
                  <a:off x="2551" y="2140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5" name="Line 707"/>
                <p:cNvSpPr>
                  <a:spLocks noChangeShapeType="1"/>
                </p:cNvSpPr>
                <p:nvPr/>
              </p:nvSpPr>
              <p:spPr bwMode="auto">
                <a:xfrm flipH="1" flipV="1">
                  <a:off x="2520" y="2116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2490" y="2091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7" name="Line 709"/>
                <p:cNvSpPr>
                  <a:spLocks noChangeShapeType="1"/>
                </p:cNvSpPr>
                <p:nvPr/>
              </p:nvSpPr>
              <p:spPr bwMode="auto">
                <a:xfrm flipH="1" flipV="1">
                  <a:off x="2459" y="2067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8" name="Line 710"/>
                <p:cNvSpPr>
                  <a:spLocks noChangeShapeType="1"/>
                </p:cNvSpPr>
                <p:nvPr/>
              </p:nvSpPr>
              <p:spPr bwMode="auto">
                <a:xfrm flipH="1" flipV="1">
                  <a:off x="2429" y="2043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39" name="Freeform 711"/>
                <p:cNvSpPr>
                  <a:spLocks/>
                </p:cNvSpPr>
                <p:nvPr/>
              </p:nvSpPr>
              <p:spPr bwMode="auto">
                <a:xfrm>
                  <a:off x="2392" y="2018"/>
                  <a:ext cx="37" cy="25"/>
                </a:xfrm>
                <a:custGeom>
                  <a:avLst/>
                  <a:gdLst/>
                  <a:ahLst/>
                  <a:cxnLst>
                    <a:cxn ang="0">
                      <a:pos x="37" y="25"/>
                    </a:cxn>
                    <a:cxn ang="0">
                      <a:pos x="1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25">
                      <a:moveTo>
                        <a:pt x="37" y="25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0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2362" y="1994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1" name="Line 713"/>
                <p:cNvSpPr>
                  <a:spLocks noChangeShapeType="1"/>
                </p:cNvSpPr>
                <p:nvPr/>
              </p:nvSpPr>
              <p:spPr bwMode="auto">
                <a:xfrm flipH="1" flipV="1">
                  <a:off x="2331" y="1969"/>
                  <a:ext cx="31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2" name="Line 714"/>
                <p:cNvSpPr>
                  <a:spLocks noChangeShapeType="1"/>
                </p:cNvSpPr>
                <p:nvPr/>
              </p:nvSpPr>
              <p:spPr bwMode="auto">
                <a:xfrm flipH="1" flipV="1">
                  <a:off x="2301" y="1945"/>
                  <a:ext cx="30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3" name="Line 7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70" y="1921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4" name="Line 7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40" y="1896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5" name="Freeform 717"/>
                <p:cNvSpPr>
                  <a:spLocks/>
                </p:cNvSpPr>
                <p:nvPr/>
              </p:nvSpPr>
              <p:spPr bwMode="auto">
                <a:xfrm>
                  <a:off x="2203" y="1872"/>
                  <a:ext cx="37" cy="24"/>
                </a:xfrm>
                <a:custGeom>
                  <a:avLst/>
                  <a:gdLst/>
                  <a:ahLst/>
                  <a:cxnLst>
                    <a:cxn ang="0">
                      <a:pos x="37" y="24"/>
                    </a:cxn>
                    <a:cxn ang="0">
                      <a:pos x="1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24">
                      <a:moveTo>
                        <a:pt x="37" y="24"/>
                      </a:moveTo>
                      <a:lnTo>
                        <a:pt x="1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6" name="Line 7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73" y="1847"/>
                  <a:ext cx="30" cy="25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7" name="Line 719"/>
                <p:cNvSpPr>
                  <a:spLocks noChangeShapeType="1"/>
                </p:cNvSpPr>
                <p:nvPr/>
              </p:nvSpPr>
              <p:spPr bwMode="auto">
                <a:xfrm flipH="1" flipV="1">
                  <a:off x="2142" y="1823"/>
                  <a:ext cx="31" cy="24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8" name="Line 7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1793"/>
                  <a:ext cx="30" cy="30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49" name="Freeform 721"/>
                <p:cNvSpPr>
                  <a:spLocks/>
                </p:cNvSpPr>
                <p:nvPr/>
              </p:nvSpPr>
              <p:spPr bwMode="auto">
                <a:xfrm>
                  <a:off x="2081" y="1768"/>
                  <a:ext cx="31" cy="25"/>
                </a:xfrm>
                <a:custGeom>
                  <a:avLst/>
                  <a:gdLst/>
                  <a:ahLst/>
                  <a:cxnLst>
                    <a:cxn ang="0">
                      <a:pos x="31" y="25"/>
                    </a:cxn>
                    <a:cxn ang="0">
                      <a:pos x="1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5">
                      <a:moveTo>
                        <a:pt x="31" y="25"/>
                      </a:moveTo>
                      <a:lnTo>
                        <a:pt x="12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0" name="Line 722"/>
                <p:cNvSpPr>
                  <a:spLocks noChangeShapeType="1"/>
                </p:cNvSpPr>
                <p:nvPr/>
              </p:nvSpPr>
              <p:spPr bwMode="auto">
                <a:xfrm>
                  <a:off x="2081" y="176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1" name="Freeform 723"/>
                <p:cNvSpPr>
                  <a:spLocks/>
                </p:cNvSpPr>
                <p:nvPr/>
              </p:nvSpPr>
              <p:spPr bwMode="auto">
                <a:xfrm>
                  <a:off x="2069" y="1762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2" name="Line 724"/>
                <p:cNvSpPr>
                  <a:spLocks noChangeShapeType="1"/>
                </p:cNvSpPr>
                <p:nvPr/>
              </p:nvSpPr>
              <p:spPr bwMode="auto">
                <a:xfrm>
                  <a:off x="2069" y="17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3" name="Line 725"/>
                <p:cNvSpPr>
                  <a:spLocks noChangeShapeType="1"/>
                </p:cNvSpPr>
                <p:nvPr/>
              </p:nvSpPr>
              <p:spPr bwMode="auto">
                <a:xfrm flipH="1" flipV="1">
                  <a:off x="2063" y="175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4" name="Freeform 726"/>
                <p:cNvSpPr>
                  <a:spLocks/>
                </p:cNvSpPr>
                <p:nvPr/>
              </p:nvSpPr>
              <p:spPr bwMode="auto">
                <a:xfrm>
                  <a:off x="2051" y="1744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5" name="Freeform 727"/>
                <p:cNvSpPr>
                  <a:spLocks/>
                </p:cNvSpPr>
                <p:nvPr/>
              </p:nvSpPr>
              <p:spPr bwMode="auto">
                <a:xfrm>
                  <a:off x="2044" y="1744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6" name="Line 728"/>
                <p:cNvSpPr>
                  <a:spLocks noChangeShapeType="1"/>
                </p:cNvSpPr>
                <p:nvPr/>
              </p:nvSpPr>
              <p:spPr bwMode="auto">
                <a:xfrm flipH="1" flipV="1">
                  <a:off x="2038" y="173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7" name="Line 729"/>
                <p:cNvSpPr>
                  <a:spLocks noChangeShapeType="1"/>
                </p:cNvSpPr>
                <p:nvPr/>
              </p:nvSpPr>
              <p:spPr bwMode="auto">
                <a:xfrm flipH="1" flipV="1">
                  <a:off x="2026" y="1732"/>
                  <a:ext cx="12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8" name="Line 730"/>
                <p:cNvSpPr>
                  <a:spLocks noChangeShapeType="1"/>
                </p:cNvSpPr>
                <p:nvPr/>
              </p:nvSpPr>
              <p:spPr bwMode="auto">
                <a:xfrm flipH="1" flipV="1">
                  <a:off x="2020" y="1725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59" name="Freeform 731"/>
                <p:cNvSpPr>
                  <a:spLocks/>
                </p:cNvSpPr>
                <p:nvPr/>
              </p:nvSpPr>
              <p:spPr bwMode="auto">
                <a:xfrm>
                  <a:off x="2014" y="1725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0" name="Freeform 732"/>
                <p:cNvSpPr>
                  <a:spLocks/>
                </p:cNvSpPr>
                <p:nvPr/>
              </p:nvSpPr>
              <p:spPr bwMode="auto">
                <a:xfrm>
                  <a:off x="2002" y="1713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1" name="Freeform 733"/>
                <p:cNvSpPr>
                  <a:spLocks/>
                </p:cNvSpPr>
                <p:nvPr/>
              </p:nvSpPr>
              <p:spPr bwMode="auto">
                <a:xfrm>
                  <a:off x="1996" y="1713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2" name="Freeform 734"/>
                <p:cNvSpPr>
                  <a:spLocks/>
                </p:cNvSpPr>
                <p:nvPr/>
              </p:nvSpPr>
              <p:spPr bwMode="auto">
                <a:xfrm>
                  <a:off x="1996" y="1707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3" name="Line 735"/>
                <p:cNvSpPr>
                  <a:spLocks noChangeShapeType="1"/>
                </p:cNvSpPr>
                <p:nvPr/>
              </p:nvSpPr>
              <p:spPr bwMode="auto">
                <a:xfrm flipH="1">
                  <a:off x="1990" y="170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4" name="Line 736"/>
                <p:cNvSpPr>
                  <a:spLocks noChangeShapeType="1"/>
                </p:cNvSpPr>
                <p:nvPr/>
              </p:nvSpPr>
              <p:spPr bwMode="auto">
                <a:xfrm flipH="1" flipV="1">
                  <a:off x="1983" y="1701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5" name="Line 737"/>
                <p:cNvSpPr>
                  <a:spLocks noChangeShapeType="1"/>
                </p:cNvSpPr>
                <p:nvPr/>
              </p:nvSpPr>
              <p:spPr bwMode="auto">
                <a:xfrm flipH="1" flipV="1">
                  <a:off x="1971" y="1695"/>
                  <a:ext cx="12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6" name="Freeform 738"/>
                <p:cNvSpPr>
                  <a:spLocks/>
                </p:cNvSpPr>
                <p:nvPr/>
              </p:nvSpPr>
              <p:spPr bwMode="auto">
                <a:xfrm>
                  <a:off x="1965" y="168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7" name="Freeform 739"/>
                <p:cNvSpPr>
                  <a:spLocks/>
                </p:cNvSpPr>
                <p:nvPr/>
              </p:nvSpPr>
              <p:spPr bwMode="auto">
                <a:xfrm>
                  <a:off x="1947" y="1683"/>
                  <a:ext cx="18" cy="6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12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6">
                      <a:moveTo>
                        <a:pt x="18" y="6"/>
                      </a:moveTo>
                      <a:lnTo>
                        <a:pt x="12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8" name="Freeform 740"/>
                <p:cNvSpPr>
                  <a:spLocks/>
                </p:cNvSpPr>
                <p:nvPr/>
              </p:nvSpPr>
              <p:spPr bwMode="auto">
                <a:xfrm>
                  <a:off x="1935" y="1671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69" name="Freeform 741"/>
                <p:cNvSpPr>
                  <a:spLocks/>
                </p:cNvSpPr>
                <p:nvPr/>
              </p:nvSpPr>
              <p:spPr bwMode="auto">
                <a:xfrm>
                  <a:off x="1929" y="1671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0" name="Freeform 742"/>
                <p:cNvSpPr>
                  <a:spLocks/>
                </p:cNvSpPr>
                <p:nvPr/>
              </p:nvSpPr>
              <p:spPr bwMode="auto">
                <a:xfrm>
                  <a:off x="1910" y="1658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19" y="13"/>
                    </a:cxn>
                    <a:cxn ang="0">
                      <a:pos x="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13">
                      <a:moveTo>
                        <a:pt x="19" y="13"/>
                      </a:moveTo>
                      <a:lnTo>
                        <a:pt x="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1" name="Line 743"/>
                <p:cNvSpPr>
                  <a:spLocks noChangeShapeType="1"/>
                </p:cNvSpPr>
                <p:nvPr/>
              </p:nvSpPr>
              <p:spPr bwMode="auto">
                <a:xfrm>
                  <a:off x="1910" y="16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2" name="Freeform 744"/>
                <p:cNvSpPr>
                  <a:spLocks/>
                </p:cNvSpPr>
                <p:nvPr/>
              </p:nvSpPr>
              <p:spPr bwMode="auto">
                <a:xfrm>
                  <a:off x="1904" y="165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3" name="Line 745"/>
                <p:cNvSpPr>
                  <a:spLocks noChangeShapeType="1"/>
                </p:cNvSpPr>
                <p:nvPr/>
              </p:nvSpPr>
              <p:spPr bwMode="auto">
                <a:xfrm>
                  <a:off x="1904" y="16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4" name="Freeform 746"/>
                <p:cNvSpPr>
                  <a:spLocks/>
                </p:cNvSpPr>
                <p:nvPr/>
              </p:nvSpPr>
              <p:spPr bwMode="auto">
                <a:xfrm>
                  <a:off x="1892" y="1646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5" name="Line 747"/>
                <p:cNvSpPr>
                  <a:spLocks noChangeShapeType="1"/>
                </p:cNvSpPr>
                <p:nvPr/>
              </p:nvSpPr>
              <p:spPr bwMode="auto">
                <a:xfrm>
                  <a:off x="1892" y="164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6" name="Freeform 748"/>
                <p:cNvSpPr>
                  <a:spLocks/>
                </p:cNvSpPr>
                <p:nvPr/>
              </p:nvSpPr>
              <p:spPr bwMode="auto">
                <a:xfrm>
                  <a:off x="1886" y="164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7" name="Line 749"/>
                <p:cNvSpPr>
                  <a:spLocks noChangeShapeType="1"/>
                </p:cNvSpPr>
                <p:nvPr/>
              </p:nvSpPr>
              <p:spPr bwMode="auto">
                <a:xfrm flipH="1">
                  <a:off x="1880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8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1874" y="164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79" name="Freeform 751"/>
                <p:cNvSpPr>
                  <a:spLocks/>
                </p:cNvSpPr>
                <p:nvPr/>
              </p:nvSpPr>
              <p:spPr bwMode="auto">
                <a:xfrm>
                  <a:off x="1868" y="163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0" name="Line 752"/>
                <p:cNvSpPr>
                  <a:spLocks noChangeShapeType="1"/>
                </p:cNvSpPr>
                <p:nvPr/>
              </p:nvSpPr>
              <p:spPr bwMode="auto">
                <a:xfrm>
                  <a:off x="1868" y="1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1" name="Freeform 753"/>
                <p:cNvSpPr>
                  <a:spLocks/>
                </p:cNvSpPr>
                <p:nvPr/>
              </p:nvSpPr>
              <p:spPr bwMode="auto">
                <a:xfrm>
                  <a:off x="1855" y="1628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2" name="Line 754"/>
                <p:cNvSpPr>
                  <a:spLocks noChangeShapeType="1"/>
                </p:cNvSpPr>
                <p:nvPr/>
              </p:nvSpPr>
              <p:spPr bwMode="auto">
                <a:xfrm>
                  <a:off x="1855" y="162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3" name="Freeform 755"/>
                <p:cNvSpPr>
                  <a:spLocks/>
                </p:cNvSpPr>
                <p:nvPr/>
              </p:nvSpPr>
              <p:spPr bwMode="auto">
                <a:xfrm>
                  <a:off x="1849" y="162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4" name="Line 756"/>
                <p:cNvSpPr>
                  <a:spLocks noChangeShapeType="1"/>
                </p:cNvSpPr>
                <p:nvPr/>
              </p:nvSpPr>
              <p:spPr bwMode="auto">
                <a:xfrm flipH="1">
                  <a:off x="1843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5" name="Line 757"/>
                <p:cNvSpPr>
                  <a:spLocks noChangeShapeType="1"/>
                </p:cNvSpPr>
                <p:nvPr/>
              </p:nvSpPr>
              <p:spPr bwMode="auto">
                <a:xfrm flipH="1">
                  <a:off x="1837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6" name="Freeform 758"/>
                <p:cNvSpPr>
                  <a:spLocks/>
                </p:cNvSpPr>
                <p:nvPr/>
              </p:nvSpPr>
              <p:spPr bwMode="auto">
                <a:xfrm>
                  <a:off x="1831" y="161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7" name="Line 759"/>
                <p:cNvSpPr>
                  <a:spLocks noChangeShapeType="1"/>
                </p:cNvSpPr>
                <p:nvPr/>
              </p:nvSpPr>
              <p:spPr bwMode="auto">
                <a:xfrm>
                  <a:off x="1831" y="16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8" name="Freeform 760"/>
                <p:cNvSpPr>
                  <a:spLocks/>
                </p:cNvSpPr>
                <p:nvPr/>
              </p:nvSpPr>
              <p:spPr bwMode="auto">
                <a:xfrm>
                  <a:off x="1819" y="1610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89" name="Line 761"/>
                <p:cNvSpPr>
                  <a:spLocks noChangeShapeType="1"/>
                </p:cNvSpPr>
                <p:nvPr/>
              </p:nvSpPr>
              <p:spPr bwMode="auto">
                <a:xfrm>
                  <a:off x="1819" y="161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0" name="Line 762"/>
                <p:cNvSpPr>
                  <a:spLocks noChangeShapeType="1"/>
                </p:cNvSpPr>
                <p:nvPr/>
              </p:nvSpPr>
              <p:spPr bwMode="auto">
                <a:xfrm flipH="1">
                  <a:off x="1813" y="161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1" name="Freeform 763"/>
                <p:cNvSpPr>
                  <a:spLocks/>
                </p:cNvSpPr>
                <p:nvPr/>
              </p:nvSpPr>
              <p:spPr bwMode="auto">
                <a:xfrm>
                  <a:off x="1807" y="1603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2" name="Line 764"/>
                <p:cNvSpPr>
                  <a:spLocks noChangeShapeType="1"/>
                </p:cNvSpPr>
                <p:nvPr/>
              </p:nvSpPr>
              <p:spPr bwMode="auto">
                <a:xfrm flipH="1">
                  <a:off x="1801" y="160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3" name="Line 765"/>
                <p:cNvSpPr>
                  <a:spLocks noChangeShapeType="1"/>
                </p:cNvSpPr>
                <p:nvPr/>
              </p:nvSpPr>
              <p:spPr bwMode="auto">
                <a:xfrm flipH="1">
                  <a:off x="1794" y="1603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4" name="Freeform 766"/>
                <p:cNvSpPr>
                  <a:spLocks/>
                </p:cNvSpPr>
                <p:nvPr/>
              </p:nvSpPr>
              <p:spPr bwMode="auto">
                <a:xfrm>
                  <a:off x="1794" y="1597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5" name="Freeform 767"/>
                <p:cNvSpPr>
                  <a:spLocks/>
                </p:cNvSpPr>
                <p:nvPr/>
              </p:nvSpPr>
              <p:spPr bwMode="auto">
                <a:xfrm>
                  <a:off x="1782" y="1597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6" name="Line 768"/>
                <p:cNvSpPr>
                  <a:spLocks noChangeShapeType="1"/>
                </p:cNvSpPr>
                <p:nvPr/>
              </p:nvSpPr>
              <p:spPr bwMode="auto">
                <a:xfrm>
                  <a:off x="1782" y="159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7" name="Freeform 769"/>
                <p:cNvSpPr>
                  <a:spLocks/>
                </p:cNvSpPr>
                <p:nvPr/>
              </p:nvSpPr>
              <p:spPr bwMode="auto">
                <a:xfrm>
                  <a:off x="1776" y="159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8" name="Freeform 770"/>
                <p:cNvSpPr>
                  <a:spLocks/>
                </p:cNvSpPr>
                <p:nvPr/>
              </p:nvSpPr>
              <p:spPr bwMode="auto">
                <a:xfrm>
                  <a:off x="1764" y="1591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99" name="Line 771"/>
                <p:cNvSpPr>
                  <a:spLocks noChangeShapeType="1"/>
                </p:cNvSpPr>
                <p:nvPr/>
              </p:nvSpPr>
              <p:spPr bwMode="auto">
                <a:xfrm>
                  <a:off x="1764" y="159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0" name="Freeform 772"/>
                <p:cNvSpPr>
                  <a:spLocks/>
                </p:cNvSpPr>
                <p:nvPr/>
              </p:nvSpPr>
              <p:spPr bwMode="auto">
                <a:xfrm>
                  <a:off x="1758" y="158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1" name="Line 773"/>
                <p:cNvSpPr>
                  <a:spLocks noChangeShapeType="1"/>
                </p:cNvSpPr>
                <p:nvPr/>
              </p:nvSpPr>
              <p:spPr bwMode="auto">
                <a:xfrm flipH="1">
                  <a:off x="1752" y="158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2" name="Line 774"/>
                <p:cNvSpPr>
                  <a:spLocks noChangeShapeType="1"/>
                </p:cNvSpPr>
                <p:nvPr/>
              </p:nvSpPr>
              <p:spPr bwMode="auto">
                <a:xfrm flipH="1">
                  <a:off x="1746" y="158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3" name="Line 775"/>
                <p:cNvSpPr>
                  <a:spLocks noChangeShapeType="1"/>
                </p:cNvSpPr>
                <p:nvPr/>
              </p:nvSpPr>
              <p:spPr bwMode="auto">
                <a:xfrm>
                  <a:off x="1746" y="1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4" name="Freeform 776"/>
                <p:cNvSpPr>
                  <a:spLocks/>
                </p:cNvSpPr>
                <p:nvPr/>
              </p:nvSpPr>
              <p:spPr bwMode="auto">
                <a:xfrm>
                  <a:off x="1733" y="1579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5" name="Line 777"/>
                <p:cNvSpPr>
                  <a:spLocks noChangeShapeType="1"/>
                </p:cNvSpPr>
                <p:nvPr/>
              </p:nvSpPr>
              <p:spPr bwMode="auto">
                <a:xfrm flipH="1">
                  <a:off x="1727" y="157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6" name="Line 778"/>
                <p:cNvSpPr>
                  <a:spLocks noChangeShapeType="1"/>
                </p:cNvSpPr>
                <p:nvPr/>
              </p:nvSpPr>
              <p:spPr bwMode="auto">
                <a:xfrm>
                  <a:off x="1727" y="15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7" name="Freeform 779"/>
                <p:cNvSpPr>
                  <a:spLocks/>
                </p:cNvSpPr>
                <p:nvPr/>
              </p:nvSpPr>
              <p:spPr bwMode="auto">
                <a:xfrm>
                  <a:off x="1715" y="1573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6">
                      <a:moveTo>
                        <a:pt x="12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8" name="Line 780"/>
                <p:cNvSpPr>
                  <a:spLocks noChangeShapeType="1"/>
                </p:cNvSpPr>
                <p:nvPr/>
              </p:nvSpPr>
              <p:spPr bwMode="auto">
                <a:xfrm>
                  <a:off x="1715" y="15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09" name="Line 781"/>
                <p:cNvSpPr>
                  <a:spLocks noChangeShapeType="1"/>
                </p:cNvSpPr>
                <p:nvPr/>
              </p:nvSpPr>
              <p:spPr bwMode="auto">
                <a:xfrm flipH="1">
                  <a:off x="1709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0" name="Line 782"/>
                <p:cNvSpPr>
                  <a:spLocks noChangeShapeType="1"/>
                </p:cNvSpPr>
                <p:nvPr/>
              </p:nvSpPr>
              <p:spPr bwMode="auto">
                <a:xfrm flipH="1">
                  <a:off x="1703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1" name="Freeform 783"/>
                <p:cNvSpPr>
                  <a:spLocks/>
                </p:cNvSpPr>
                <p:nvPr/>
              </p:nvSpPr>
              <p:spPr bwMode="auto">
                <a:xfrm>
                  <a:off x="1697" y="156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2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1691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3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1685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4" name="Line 786"/>
                <p:cNvSpPr>
                  <a:spLocks noChangeShapeType="1"/>
                </p:cNvSpPr>
                <p:nvPr/>
              </p:nvSpPr>
              <p:spPr bwMode="auto">
                <a:xfrm flipH="1">
                  <a:off x="1679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5" name="Freeform 787"/>
                <p:cNvSpPr>
                  <a:spLocks/>
                </p:cNvSpPr>
                <p:nvPr/>
              </p:nvSpPr>
              <p:spPr bwMode="auto">
                <a:xfrm>
                  <a:off x="1672" y="1561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 h="6">
                      <a:moveTo>
                        <a:pt x="7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6" name="Line 788"/>
                <p:cNvSpPr>
                  <a:spLocks noChangeShapeType="1"/>
                </p:cNvSpPr>
                <p:nvPr/>
              </p:nvSpPr>
              <p:spPr bwMode="auto">
                <a:xfrm flipH="1">
                  <a:off x="1666" y="15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7" name="Line 789"/>
                <p:cNvSpPr>
                  <a:spLocks noChangeShapeType="1"/>
                </p:cNvSpPr>
                <p:nvPr/>
              </p:nvSpPr>
              <p:spPr bwMode="auto">
                <a:xfrm>
                  <a:off x="1666" y="15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8" name="Freeform 790"/>
                <p:cNvSpPr>
                  <a:spLocks/>
                </p:cNvSpPr>
                <p:nvPr/>
              </p:nvSpPr>
              <p:spPr bwMode="auto">
                <a:xfrm>
                  <a:off x="1654" y="1561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19" name="Line 791"/>
                <p:cNvSpPr>
                  <a:spLocks noChangeShapeType="1"/>
                </p:cNvSpPr>
                <p:nvPr/>
              </p:nvSpPr>
              <p:spPr bwMode="auto">
                <a:xfrm flipH="1">
                  <a:off x="1648" y="15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520" name="Group 792"/>
              <p:cNvGrpSpPr>
                <a:grpSpLocks/>
              </p:cNvGrpSpPr>
              <p:nvPr/>
            </p:nvGrpSpPr>
            <p:grpSpPr bwMode="auto">
              <a:xfrm>
                <a:off x="703" y="1558"/>
                <a:ext cx="946" cy="494"/>
                <a:chOff x="703" y="1543"/>
                <a:chExt cx="946" cy="494"/>
              </a:xfrm>
            </p:grpSpPr>
            <p:sp>
              <p:nvSpPr>
                <p:cNvPr id="74521" name="Freeform 793"/>
                <p:cNvSpPr>
                  <a:spLocks/>
                </p:cNvSpPr>
                <p:nvPr/>
              </p:nvSpPr>
              <p:spPr bwMode="auto">
                <a:xfrm>
                  <a:off x="1648" y="1555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2" name="Freeform 794"/>
                <p:cNvSpPr>
                  <a:spLocks/>
                </p:cNvSpPr>
                <p:nvPr/>
              </p:nvSpPr>
              <p:spPr bwMode="auto">
                <a:xfrm>
                  <a:off x="1636" y="1555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3" name="Line 795"/>
                <p:cNvSpPr>
                  <a:spLocks noChangeShapeType="1"/>
                </p:cNvSpPr>
                <p:nvPr/>
              </p:nvSpPr>
              <p:spPr bwMode="auto">
                <a:xfrm>
                  <a:off x="1636" y="1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4" name="Freeform 796"/>
                <p:cNvSpPr>
                  <a:spLocks/>
                </p:cNvSpPr>
                <p:nvPr/>
              </p:nvSpPr>
              <p:spPr bwMode="auto">
                <a:xfrm>
                  <a:off x="1624" y="1555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5" name="Line 797"/>
                <p:cNvSpPr>
                  <a:spLocks noChangeShapeType="1"/>
                </p:cNvSpPr>
                <p:nvPr/>
              </p:nvSpPr>
              <p:spPr bwMode="auto">
                <a:xfrm>
                  <a:off x="1624" y="1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6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1618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7" name="Freeform 799"/>
                <p:cNvSpPr>
                  <a:spLocks/>
                </p:cNvSpPr>
                <p:nvPr/>
              </p:nvSpPr>
              <p:spPr bwMode="auto">
                <a:xfrm>
                  <a:off x="1605" y="1549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8" name="Line 800"/>
                <p:cNvSpPr>
                  <a:spLocks noChangeShapeType="1"/>
                </p:cNvSpPr>
                <p:nvPr/>
              </p:nvSpPr>
              <p:spPr bwMode="auto">
                <a:xfrm>
                  <a:off x="1605" y="1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29" name="Line 801"/>
                <p:cNvSpPr>
                  <a:spLocks noChangeShapeType="1"/>
                </p:cNvSpPr>
                <p:nvPr/>
              </p:nvSpPr>
              <p:spPr bwMode="auto">
                <a:xfrm flipH="1">
                  <a:off x="1599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0" name="Line 802"/>
                <p:cNvSpPr>
                  <a:spLocks noChangeShapeType="1"/>
                </p:cNvSpPr>
                <p:nvPr/>
              </p:nvSpPr>
              <p:spPr bwMode="auto">
                <a:xfrm flipH="1">
                  <a:off x="1593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1" name="Line 803"/>
                <p:cNvSpPr>
                  <a:spLocks noChangeShapeType="1"/>
                </p:cNvSpPr>
                <p:nvPr/>
              </p:nvSpPr>
              <p:spPr bwMode="auto">
                <a:xfrm flipH="1">
                  <a:off x="1587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2" name="Line 804"/>
                <p:cNvSpPr>
                  <a:spLocks noChangeShapeType="1"/>
                </p:cNvSpPr>
                <p:nvPr/>
              </p:nvSpPr>
              <p:spPr bwMode="auto">
                <a:xfrm flipH="1">
                  <a:off x="1581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3" name="Line 805"/>
                <p:cNvSpPr>
                  <a:spLocks noChangeShapeType="1"/>
                </p:cNvSpPr>
                <p:nvPr/>
              </p:nvSpPr>
              <p:spPr bwMode="auto">
                <a:xfrm flipH="1">
                  <a:off x="1575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4" name="Freeform 806"/>
                <p:cNvSpPr>
                  <a:spLocks/>
                </p:cNvSpPr>
                <p:nvPr/>
              </p:nvSpPr>
              <p:spPr bwMode="auto">
                <a:xfrm>
                  <a:off x="1569" y="154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5" name="Line 807"/>
                <p:cNvSpPr>
                  <a:spLocks noChangeShapeType="1"/>
                </p:cNvSpPr>
                <p:nvPr/>
              </p:nvSpPr>
              <p:spPr bwMode="auto">
                <a:xfrm flipH="1">
                  <a:off x="1563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6" name="Line 808"/>
                <p:cNvSpPr>
                  <a:spLocks noChangeShapeType="1"/>
                </p:cNvSpPr>
                <p:nvPr/>
              </p:nvSpPr>
              <p:spPr bwMode="auto">
                <a:xfrm flipH="1">
                  <a:off x="1557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7" name="Line 809"/>
                <p:cNvSpPr>
                  <a:spLocks noChangeShapeType="1"/>
                </p:cNvSpPr>
                <p:nvPr/>
              </p:nvSpPr>
              <p:spPr bwMode="auto">
                <a:xfrm>
                  <a:off x="1557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8" name="Freeform 810"/>
                <p:cNvSpPr>
                  <a:spLocks/>
                </p:cNvSpPr>
                <p:nvPr/>
              </p:nvSpPr>
              <p:spPr bwMode="auto">
                <a:xfrm>
                  <a:off x="1544" y="1543"/>
                  <a:ext cx="13" cy="1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>
                      <a:moveTo>
                        <a:pt x="13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39" name="Line 811"/>
                <p:cNvSpPr>
                  <a:spLocks noChangeShapeType="1"/>
                </p:cNvSpPr>
                <p:nvPr/>
              </p:nvSpPr>
              <p:spPr bwMode="auto">
                <a:xfrm>
                  <a:off x="1544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0" name="Freeform 812"/>
                <p:cNvSpPr>
                  <a:spLocks/>
                </p:cNvSpPr>
                <p:nvPr/>
              </p:nvSpPr>
              <p:spPr bwMode="auto">
                <a:xfrm>
                  <a:off x="1532" y="15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1" name="Line 813"/>
                <p:cNvSpPr>
                  <a:spLocks noChangeShapeType="1"/>
                </p:cNvSpPr>
                <p:nvPr/>
              </p:nvSpPr>
              <p:spPr bwMode="auto">
                <a:xfrm flipH="1">
                  <a:off x="1526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2" name="Line 814"/>
                <p:cNvSpPr>
                  <a:spLocks noChangeShapeType="1"/>
                </p:cNvSpPr>
                <p:nvPr/>
              </p:nvSpPr>
              <p:spPr bwMode="auto">
                <a:xfrm>
                  <a:off x="1526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3" name="Freeform 815"/>
                <p:cNvSpPr>
                  <a:spLocks/>
                </p:cNvSpPr>
                <p:nvPr/>
              </p:nvSpPr>
              <p:spPr bwMode="auto">
                <a:xfrm>
                  <a:off x="1514" y="15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4" name="Line 816"/>
                <p:cNvSpPr>
                  <a:spLocks noChangeShapeType="1"/>
                </p:cNvSpPr>
                <p:nvPr/>
              </p:nvSpPr>
              <p:spPr bwMode="auto">
                <a:xfrm>
                  <a:off x="1514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5" name="Freeform 817"/>
                <p:cNvSpPr>
                  <a:spLocks/>
                </p:cNvSpPr>
                <p:nvPr/>
              </p:nvSpPr>
              <p:spPr bwMode="auto">
                <a:xfrm>
                  <a:off x="1502" y="15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6" name="Line 818"/>
                <p:cNvSpPr>
                  <a:spLocks noChangeShapeType="1"/>
                </p:cNvSpPr>
                <p:nvPr/>
              </p:nvSpPr>
              <p:spPr bwMode="auto">
                <a:xfrm>
                  <a:off x="1502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7" name="Line 819"/>
                <p:cNvSpPr>
                  <a:spLocks noChangeShapeType="1"/>
                </p:cNvSpPr>
                <p:nvPr/>
              </p:nvSpPr>
              <p:spPr bwMode="auto">
                <a:xfrm flipH="1">
                  <a:off x="1496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8" name="Freeform 820"/>
                <p:cNvSpPr>
                  <a:spLocks/>
                </p:cNvSpPr>
                <p:nvPr/>
              </p:nvSpPr>
              <p:spPr bwMode="auto">
                <a:xfrm>
                  <a:off x="1483" y="1543"/>
                  <a:ext cx="13" cy="1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>
                      <a:moveTo>
                        <a:pt x="13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49" name="Line 821"/>
                <p:cNvSpPr>
                  <a:spLocks noChangeShapeType="1"/>
                </p:cNvSpPr>
                <p:nvPr/>
              </p:nvSpPr>
              <p:spPr bwMode="auto">
                <a:xfrm>
                  <a:off x="1483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0" name="Line 822"/>
                <p:cNvSpPr>
                  <a:spLocks noChangeShapeType="1"/>
                </p:cNvSpPr>
                <p:nvPr/>
              </p:nvSpPr>
              <p:spPr bwMode="auto">
                <a:xfrm flipH="1">
                  <a:off x="1477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1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471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2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465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3" name="Line 825"/>
                <p:cNvSpPr>
                  <a:spLocks noChangeShapeType="1"/>
                </p:cNvSpPr>
                <p:nvPr/>
              </p:nvSpPr>
              <p:spPr bwMode="auto">
                <a:xfrm flipH="1">
                  <a:off x="1459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4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1453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5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1447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6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1441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7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1435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8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1428" y="1543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59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1422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0" name="Line 832"/>
                <p:cNvSpPr>
                  <a:spLocks noChangeShapeType="1"/>
                </p:cNvSpPr>
                <p:nvPr/>
              </p:nvSpPr>
              <p:spPr bwMode="auto">
                <a:xfrm>
                  <a:off x="1422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1" name="Freeform 833"/>
                <p:cNvSpPr>
                  <a:spLocks/>
                </p:cNvSpPr>
                <p:nvPr/>
              </p:nvSpPr>
              <p:spPr bwMode="auto">
                <a:xfrm>
                  <a:off x="1410" y="15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2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1404" y="154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3" name="Line 835"/>
                <p:cNvSpPr>
                  <a:spLocks noChangeShapeType="1"/>
                </p:cNvSpPr>
                <p:nvPr/>
              </p:nvSpPr>
              <p:spPr bwMode="auto">
                <a:xfrm>
                  <a:off x="1404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4" name="Freeform 836"/>
                <p:cNvSpPr>
                  <a:spLocks/>
                </p:cNvSpPr>
                <p:nvPr/>
              </p:nvSpPr>
              <p:spPr bwMode="auto">
                <a:xfrm>
                  <a:off x="1392" y="15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5" name="Line 837"/>
                <p:cNvSpPr>
                  <a:spLocks noChangeShapeType="1"/>
                </p:cNvSpPr>
                <p:nvPr/>
              </p:nvSpPr>
              <p:spPr bwMode="auto">
                <a:xfrm>
                  <a:off x="1392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6" name="Freeform 838"/>
                <p:cNvSpPr>
                  <a:spLocks/>
                </p:cNvSpPr>
                <p:nvPr/>
              </p:nvSpPr>
              <p:spPr bwMode="auto">
                <a:xfrm>
                  <a:off x="1380" y="1543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7" name="Line 839"/>
                <p:cNvSpPr>
                  <a:spLocks noChangeShapeType="1"/>
                </p:cNvSpPr>
                <p:nvPr/>
              </p:nvSpPr>
              <p:spPr bwMode="auto">
                <a:xfrm>
                  <a:off x="1380" y="1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8" name="Freeform 840"/>
                <p:cNvSpPr>
                  <a:spLocks/>
                </p:cNvSpPr>
                <p:nvPr/>
              </p:nvSpPr>
              <p:spPr bwMode="auto">
                <a:xfrm>
                  <a:off x="1367" y="1543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69" name="Line 841"/>
                <p:cNvSpPr>
                  <a:spLocks noChangeShapeType="1"/>
                </p:cNvSpPr>
                <p:nvPr/>
              </p:nvSpPr>
              <p:spPr bwMode="auto">
                <a:xfrm flipH="1">
                  <a:off x="1361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0" name="Line 842"/>
                <p:cNvSpPr>
                  <a:spLocks noChangeShapeType="1"/>
                </p:cNvSpPr>
                <p:nvPr/>
              </p:nvSpPr>
              <p:spPr bwMode="auto">
                <a:xfrm>
                  <a:off x="1361" y="1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1" name="Freeform 843"/>
                <p:cNvSpPr>
                  <a:spLocks/>
                </p:cNvSpPr>
                <p:nvPr/>
              </p:nvSpPr>
              <p:spPr bwMode="auto">
                <a:xfrm>
                  <a:off x="1349" y="1549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2" name="Line 844"/>
                <p:cNvSpPr>
                  <a:spLocks noChangeShapeType="1"/>
                </p:cNvSpPr>
                <p:nvPr/>
              </p:nvSpPr>
              <p:spPr bwMode="auto">
                <a:xfrm>
                  <a:off x="1349" y="154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3" name="Line 845"/>
                <p:cNvSpPr>
                  <a:spLocks noChangeShapeType="1"/>
                </p:cNvSpPr>
                <p:nvPr/>
              </p:nvSpPr>
              <p:spPr bwMode="auto">
                <a:xfrm flipH="1">
                  <a:off x="1343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4" name="Line 846"/>
                <p:cNvSpPr>
                  <a:spLocks noChangeShapeType="1"/>
                </p:cNvSpPr>
                <p:nvPr/>
              </p:nvSpPr>
              <p:spPr bwMode="auto">
                <a:xfrm flipH="1">
                  <a:off x="1337" y="154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5" name="Freeform 847"/>
                <p:cNvSpPr>
                  <a:spLocks/>
                </p:cNvSpPr>
                <p:nvPr/>
              </p:nvSpPr>
              <p:spPr bwMode="auto">
                <a:xfrm>
                  <a:off x="1331" y="154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6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1325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7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1319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8" name="Line 850"/>
                <p:cNvSpPr>
                  <a:spLocks noChangeShapeType="1"/>
                </p:cNvSpPr>
                <p:nvPr/>
              </p:nvSpPr>
              <p:spPr bwMode="auto">
                <a:xfrm flipH="1">
                  <a:off x="1313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79" name="Line 851"/>
                <p:cNvSpPr>
                  <a:spLocks noChangeShapeType="1"/>
                </p:cNvSpPr>
                <p:nvPr/>
              </p:nvSpPr>
              <p:spPr bwMode="auto">
                <a:xfrm flipH="1">
                  <a:off x="1306" y="1555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0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1300" y="1555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1" name="Line 853"/>
                <p:cNvSpPr>
                  <a:spLocks noChangeShapeType="1"/>
                </p:cNvSpPr>
                <p:nvPr/>
              </p:nvSpPr>
              <p:spPr bwMode="auto">
                <a:xfrm>
                  <a:off x="1300" y="1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2" name="Freeform 854"/>
                <p:cNvSpPr>
                  <a:spLocks/>
                </p:cNvSpPr>
                <p:nvPr/>
              </p:nvSpPr>
              <p:spPr bwMode="auto">
                <a:xfrm>
                  <a:off x="1288" y="1555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3" name="Line 855"/>
                <p:cNvSpPr>
                  <a:spLocks noChangeShapeType="1"/>
                </p:cNvSpPr>
                <p:nvPr/>
              </p:nvSpPr>
              <p:spPr bwMode="auto">
                <a:xfrm flipH="1">
                  <a:off x="1282" y="156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4" name="Line 856"/>
                <p:cNvSpPr>
                  <a:spLocks noChangeShapeType="1"/>
                </p:cNvSpPr>
                <p:nvPr/>
              </p:nvSpPr>
              <p:spPr bwMode="auto">
                <a:xfrm>
                  <a:off x="1282" y="15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5" name="Freeform 857"/>
                <p:cNvSpPr>
                  <a:spLocks/>
                </p:cNvSpPr>
                <p:nvPr/>
              </p:nvSpPr>
              <p:spPr bwMode="auto">
                <a:xfrm>
                  <a:off x="1270" y="1561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6" name="Line 858"/>
                <p:cNvSpPr>
                  <a:spLocks noChangeShapeType="1"/>
                </p:cNvSpPr>
                <p:nvPr/>
              </p:nvSpPr>
              <p:spPr bwMode="auto">
                <a:xfrm>
                  <a:off x="1270" y="15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7" name="Freeform 859"/>
                <p:cNvSpPr>
                  <a:spLocks/>
                </p:cNvSpPr>
                <p:nvPr/>
              </p:nvSpPr>
              <p:spPr bwMode="auto">
                <a:xfrm>
                  <a:off x="1258" y="1561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8" name="Line 860"/>
                <p:cNvSpPr>
                  <a:spLocks noChangeShapeType="1"/>
                </p:cNvSpPr>
                <p:nvPr/>
              </p:nvSpPr>
              <p:spPr bwMode="auto">
                <a:xfrm>
                  <a:off x="1258" y="156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89" name="Line 861"/>
                <p:cNvSpPr>
                  <a:spLocks noChangeShapeType="1"/>
                </p:cNvSpPr>
                <p:nvPr/>
              </p:nvSpPr>
              <p:spPr bwMode="auto">
                <a:xfrm flipH="1">
                  <a:off x="1252" y="156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0" name="Freeform 862"/>
                <p:cNvSpPr>
                  <a:spLocks/>
                </p:cNvSpPr>
                <p:nvPr/>
              </p:nvSpPr>
              <p:spPr bwMode="auto">
                <a:xfrm>
                  <a:off x="1239" y="1567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1" name="Line 863"/>
                <p:cNvSpPr>
                  <a:spLocks noChangeShapeType="1"/>
                </p:cNvSpPr>
                <p:nvPr/>
              </p:nvSpPr>
              <p:spPr bwMode="auto">
                <a:xfrm>
                  <a:off x="1239" y="15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2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1233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3" name="Line 865"/>
                <p:cNvSpPr>
                  <a:spLocks noChangeShapeType="1"/>
                </p:cNvSpPr>
                <p:nvPr/>
              </p:nvSpPr>
              <p:spPr bwMode="auto">
                <a:xfrm flipH="1">
                  <a:off x="1227" y="1573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4" name="Freeform 866"/>
                <p:cNvSpPr>
                  <a:spLocks/>
                </p:cNvSpPr>
                <p:nvPr/>
              </p:nvSpPr>
              <p:spPr bwMode="auto">
                <a:xfrm>
                  <a:off x="1221" y="157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5" name="Line 867"/>
                <p:cNvSpPr>
                  <a:spLocks noChangeShapeType="1"/>
                </p:cNvSpPr>
                <p:nvPr/>
              </p:nvSpPr>
              <p:spPr bwMode="auto">
                <a:xfrm>
                  <a:off x="1221" y="15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6" name="Freeform 868"/>
                <p:cNvSpPr>
                  <a:spLocks/>
                </p:cNvSpPr>
                <p:nvPr/>
              </p:nvSpPr>
              <p:spPr bwMode="auto">
                <a:xfrm>
                  <a:off x="1209" y="1579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7" name="Freeform 869"/>
                <p:cNvSpPr>
                  <a:spLocks/>
                </p:cNvSpPr>
                <p:nvPr/>
              </p:nvSpPr>
              <p:spPr bwMode="auto">
                <a:xfrm>
                  <a:off x="1203" y="157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8" name="Line 870"/>
                <p:cNvSpPr>
                  <a:spLocks noChangeShapeType="1"/>
                </p:cNvSpPr>
                <p:nvPr/>
              </p:nvSpPr>
              <p:spPr bwMode="auto">
                <a:xfrm>
                  <a:off x="1203" y="1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99" name="Freeform 871"/>
                <p:cNvSpPr>
                  <a:spLocks/>
                </p:cNvSpPr>
                <p:nvPr/>
              </p:nvSpPr>
              <p:spPr bwMode="auto">
                <a:xfrm>
                  <a:off x="1191" y="1585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0" name="Line 872"/>
                <p:cNvSpPr>
                  <a:spLocks noChangeShapeType="1"/>
                </p:cNvSpPr>
                <p:nvPr/>
              </p:nvSpPr>
              <p:spPr bwMode="auto">
                <a:xfrm>
                  <a:off x="1191" y="158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1" name="Freeform 873"/>
                <p:cNvSpPr>
                  <a:spLocks/>
                </p:cNvSpPr>
                <p:nvPr/>
              </p:nvSpPr>
              <p:spPr bwMode="auto">
                <a:xfrm>
                  <a:off x="1184" y="1585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2" name="Line 874"/>
                <p:cNvSpPr>
                  <a:spLocks noChangeShapeType="1"/>
                </p:cNvSpPr>
                <p:nvPr/>
              </p:nvSpPr>
              <p:spPr bwMode="auto">
                <a:xfrm flipH="1">
                  <a:off x="1178" y="159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3" name="Line 875"/>
                <p:cNvSpPr>
                  <a:spLocks noChangeShapeType="1"/>
                </p:cNvSpPr>
                <p:nvPr/>
              </p:nvSpPr>
              <p:spPr bwMode="auto">
                <a:xfrm flipH="1">
                  <a:off x="1172" y="159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4" name="Freeform 876"/>
                <p:cNvSpPr>
                  <a:spLocks/>
                </p:cNvSpPr>
                <p:nvPr/>
              </p:nvSpPr>
              <p:spPr bwMode="auto">
                <a:xfrm>
                  <a:off x="1166" y="159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5" name="Line 877"/>
                <p:cNvSpPr>
                  <a:spLocks noChangeShapeType="1"/>
                </p:cNvSpPr>
                <p:nvPr/>
              </p:nvSpPr>
              <p:spPr bwMode="auto">
                <a:xfrm flipH="1">
                  <a:off x="1160" y="159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6" name="Line 878"/>
                <p:cNvSpPr>
                  <a:spLocks noChangeShapeType="1"/>
                </p:cNvSpPr>
                <p:nvPr/>
              </p:nvSpPr>
              <p:spPr bwMode="auto">
                <a:xfrm flipH="1">
                  <a:off x="1154" y="159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7" name="Line 879"/>
                <p:cNvSpPr>
                  <a:spLocks noChangeShapeType="1"/>
                </p:cNvSpPr>
                <p:nvPr/>
              </p:nvSpPr>
              <p:spPr bwMode="auto">
                <a:xfrm>
                  <a:off x="1154" y="159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8" name="Freeform 880"/>
                <p:cNvSpPr>
                  <a:spLocks/>
                </p:cNvSpPr>
                <p:nvPr/>
              </p:nvSpPr>
              <p:spPr bwMode="auto">
                <a:xfrm>
                  <a:off x="1142" y="1597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09" name="Line 881"/>
                <p:cNvSpPr>
                  <a:spLocks noChangeShapeType="1"/>
                </p:cNvSpPr>
                <p:nvPr/>
              </p:nvSpPr>
              <p:spPr bwMode="auto">
                <a:xfrm>
                  <a:off x="1142" y="160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0" name="Freeform 882"/>
                <p:cNvSpPr>
                  <a:spLocks/>
                </p:cNvSpPr>
                <p:nvPr/>
              </p:nvSpPr>
              <p:spPr bwMode="auto">
                <a:xfrm>
                  <a:off x="1136" y="1603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1" name="Line 883"/>
                <p:cNvSpPr>
                  <a:spLocks noChangeShapeType="1"/>
                </p:cNvSpPr>
                <p:nvPr/>
              </p:nvSpPr>
              <p:spPr bwMode="auto">
                <a:xfrm flipH="1">
                  <a:off x="1130" y="161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2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1123" y="1610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3" name="Freeform 885"/>
                <p:cNvSpPr>
                  <a:spLocks/>
                </p:cNvSpPr>
                <p:nvPr/>
              </p:nvSpPr>
              <p:spPr bwMode="auto">
                <a:xfrm>
                  <a:off x="1117" y="161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4" name="Line 886"/>
                <p:cNvSpPr>
                  <a:spLocks noChangeShapeType="1"/>
                </p:cNvSpPr>
                <p:nvPr/>
              </p:nvSpPr>
              <p:spPr bwMode="auto">
                <a:xfrm>
                  <a:off x="1117" y="161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5" name="Freeform 887"/>
                <p:cNvSpPr>
                  <a:spLocks/>
                </p:cNvSpPr>
                <p:nvPr/>
              </p:nvSpPr>
              <p:spPr bwMode="auto">
                <a:xfrm>
                  <a:off x="1105" y="1616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6" name="Line 888"/>
                <p:cNvSpPr>
                  <a:spLocks noChangeShapeType="1"/>
                </p:cNvSpPr>
                <p:nvPr/>
              </p:nvSpPr>
              <p:spPr bwMode="auto">
                <a:xfrm>
                  <a:off x="1105" y="162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7" name="Line 889"/>
                <p:cNvSpPr>
                  <a:spLocks noChangeShapeType="1"/>
                </p:cNvSpPr>
                <p:nvPr/>
              </p:nvSpPr>
              <p:spPr bwMode="auto">
                <a:xfrm flipH="1">
                  <a:off x="1099" y="162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8" name="Freeform 890"/>
                <p:cNvSpPr>
                  <a:spLocks/>
                </p:cNvSpPr>
                <p:nvPr/>
              </p:nvSpPr>
              <p:spPr bwMode="auto">
                <a:xfrm>
                  <a:off x="1093" y="162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19" name="Line 891"/>
                <p:cNvSpPr>
                  <a:spLocks noChangeShapeType="1"/>
                </p:cNvSpPr>
                <p:nvPr/>
              </p:nvSpPr>
              <p:spPr bwMode="auto">
                <a:xfrm flipH="1">
                  <a:off x="1087" y="162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0" name="Freeform 892"/>
                <p:cNvSpPr>
                  <a:spLocks/>
                </p:cNvSpPr>
                <p:nvPr/>
              </p:nvSpPr>
              <p:spPr bwMode="auto">
                <a:xfrm>
                  <a:off x="1081" y="162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1" name="Line 893"/>
                <p:cNvSpPr>
                  <a:spLocks noChangeShapeType="1"/>
                </p:cNvSpPr>
                <p:nvPr/>
              </p:nvSpPr>
              <p:spPr bwMode="auto">
                <a:xfrm>
                  <a:off x="1081" y="1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2" name="Freeform 894"/>
                <p:cNvSpPr>
                  <a:spLocks/>
                </p:cNvSpPr>
                <p:nvPr/>
              </p:nvSpPr>
              <p:spPr bwMode="auto">
                <a:xfrm>
                  <a:off x="1069" y="1634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3" name="Line 895"/>
                <p:cNvSpPr>
                  <a:spLocks noChangeShapeType="1"/>
                </p:cNvSpPr>
                <p:nvPr/>
              </p:nvSpPr>
              <p:spPr bwMode="auto">
                <a:xfrm>
                  <a:off x="1069" y="164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4" name="Line 896"/>
                <p:cNvSpPr>
                  <a:spLocks noChangeShapeType="1"/>
                </p:cNvSpPr>
                <p:nvPr/>
              </p:nvSpPr>
              <p:spPr bwMode="auto">
                <a:xfrm flipH="1">
                  <a:off x="1062" y="1640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5" name="Freeform 897"/>
                <p:cNvSpPr>
                  <a:spLocks/>
                </p:cNvSpPr>
                <p:nvPr/>
              </p:nvSpPr>
              <p:spPr bwMode="auto">
                <a:xfrm>
                  <a:off x="1056" y="164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6" name="Line 898"/>
                <p:cNvSpPr>
                  <a:spLocks noChangeShapeType="1"/>
                </p:cNvSpPr>
                <p:nvPr/>
              </p:nvSpPr>
              <p:spPr bwMode="auto">
                <a:xfrm flipH="1">
                  <a:off x="1050" y="1646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7" name="Freeform 899"/>
                <p:cNvSpPr>
                  <a:spLocks/>
                </p:cNvSpPr>
                <p:nvPr/>
              </p:nvSpPr>
              <p:spPr bwMode="auto">
                <a:xfrm>
                  <a:off x="1044" y="164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8" name="Line 900"/>
                <p:cNvSpPr>
                  <a:spLocks noChangeShapeType="1"/>
                </p:cNvSpPr>
                <p:nvPr/>
              </p:nvSpPr>
              <p:spPr bwMode="auto">
                <a:xfrm>
                  <a:off x="1044" y="165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29" name="Freeform 901"/>
                <p:cNvSpPr>
                  <a:spLocks/>
                </p:cNvSpPr>
                <p:nvPr/>
              </p:nvSpPr>
              <p:spPr bwMode="auto">
                <a:xfrm>
                  <a:off x="1032" y="1652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0" name="Line 902"/>
                <p:cNvSpPr>
                  <a:spLocks noChangeShapeType="1"/>
                </p:cNvSpPr>
                <p:nvPr/>
              </p:nvSpPr>
              <p:spPr bwMode="auto">
                <a:xfrm>
                  <a:off x="1032" y="165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1" name="Freeform 903"/>
                <p:cNvSpPr>
                  <a:spLocks/>
                </p:cNvSpPr>
                <p:nvPr/>
              </p:nvSpPr>
              <p:spPr bwMode="auto">
                <a:xfrm>
                  <a:off x="1026" y="165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2" name="Line 904"/>
                <p:cNvSpPr>
                  <a:spLocks noChangeShapeType="1"/>
                </p:cNvSpPr>
                <p:nvPr/>
              </p:nvSpPr>
              <p:spPr bwMode="auto">
                <a:xfrm flipH="1">
                  <a:off x="1020" y="166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3" name="Freeform 905"/>
                <p:cNvSpPr>
                  <a:spLocks/>
                </p:cNvSpPr>
                <p:nvPr/>
              </p:nvSpPr>
              <p:spPr bwMode="auto">
                <a:xfrm>
                  <a:off x="1020" y="1664"/>
                  <a:ext cx="1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4" name="Freeform 906"/>
                <p:cNvSpPr>
                  <a:spLocks/>
                </p:cNvSpPr>
                <p:nvPr/>
              </p:nvSpPr>
              <p:spPr bwMode="auto">
                <a:xfrm>
                  <a:off x="1008" y="1671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5" name="Line 907"/>
                <p:cNvSpPr>
                  <a:spLocks noChangeShapeType="1"/>
                </p:cNvSpPr>
                <p:nvPr/>
              </p:nvSpPr>
              <p:spPr bwMode="auto">
                <a:xfrm>
                  <a:off x="1008" y="167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6" name="Freeform 908"/>
                <p:cNvSpPr>
                  <a:spLocks/>
                </p:cNvSpPr>
                <p:nvPr/>
              </p:nvSpPr>
              <p:spPr bwMode="auto">
                <a:xfrm>
                  <a:off x="1001" y="1671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7" name="Line 909"/>
                <p:cNvSpPr>
                  <a:spLocks noChangeShapeType="1"/>
                </p:cNvSpPr>
                <p:nvPr/>
              </p:nvSpPr>
              <p:spPr bwMode="auto">
                <a:xfrm>
                  <a:off x="1001" y="167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8" name="Freeform 910"/>
                <p:cNvSpPr>
                  <a:spLocks/>
                </p:cNvSpPr>
                <p:nvPr/>
              </p:nvSpPr>
              <p:spPr bwMode="auto">
                <a:xfrm>
                  <a:off x="989" y="1677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39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983" y="1683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0" name="Line 912"/>
                <p:cNvSpPr>
                  <a:spLocks noChangeShapeType="1"/>
                </p:cNvSpPr>
                <p:nvPr/>
              </p:nvSpPr>
              <p:spPr bwMode="auto">
                <a:xfrm>
                  <a:off x="983" y="168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1" name="Freeform 913"/>
                <p:cNvSpPr>
                  <a:spLocks/>
                </p:cNvSpPr>
                <p:nvPr/>
              </p:nvSpPr>
              <p:spPr bwMode="auto">
                <a:xfrm>
                  <a:off x="977" y="168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2" name="Line 914"/>
                <p:cNvSpPr>
                  <a:spLocks noChangeShapeType="1"/>
                </p:cNvSpPr>
                <p:nvPr/>
              </p:nvSpPr>
              <p:spPr bwMode="auto">
                <a:xfrm>
                  <a:off x="977" y="169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3" name="Freeform 915"/>
                <p:cNvSpPr>
                  <a:spLocks/>
                </p:cNvSpPr>
                <p:nvPr/>
              </p:nvSpPr>
              <p:spPr bwMode="auto">
                <a:xfrm>
                  <a:off x="965" y="1695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4" name="Line 916"/>
                <p:cNvSpPr>
                  <a:spLocks noChangeShapeType="1"/>
                </p:cNvSpPr>
                <p:nvPr/>
              </p:nvSpPr>
              <p:spPr bwMode="auto">
                <a:xfrm>
                  <a:off x="965" y="170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5" name="Line 917"/>
                <p:cNvSpPr>
                  <a:spLocks noChangeShapeType="1"/>
                </p:cNvSpPr>
                <p:nvPr/>
              </p:nvSpPr>
              <p:spPr bwMode="auto">
                <a:xfrm flipH="1">
                  <a:off x="959" y="170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6" name="Line 918"/>
                <p:cNvSpPr>
                  <a:spLocks noChangeShapeType="1"/>
                </p:cNvSpPr>
                <p:nvPr/>
              </p:nvSpPr>
              <p:spPr bwMode="auto">
                <a:xfrm flipH="1">
                  <a:off x="953" y="1707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7" name="Line 919"/>
                <p:cNvSpPr>
                  <a:spLocks noChangeShapeType="1"/>
                </p:cNvSpPr>
                <p:nvPr/>
              </p:nvSpPr>
              <p:spPr bwMode="auto">
                <a:xfrm>
                  <a:off x="953" y="171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8" name="Freeform 920"/>
                <p:cNvSpPr>
                  <a:spLocks/>
                </p:cNvSpPr>
                <p:nvPr/>
              </p:nvSpPr>
              <p:spPr bwMode="auto">
                <a:xfrm>
                  <a:off x="947" y="171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49" name="Line 921"/>
                <p:cNvSpPr>
                  <a:spLocks noChangeShapeType="1"/>
                </p:cNvSpPr>
                <p:nvPr/>
              </p:nvSpPr>
              <p:spPr bwMode="auto">
                <a:xfrm flipH="1">
                  <a:off x="940" y="1719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0" name="Freeform 922"/>
                <p:cNvSpPr>
                  <a:spLocks/>
                </p:cNvSpPr>
                <p:nvPr/>
              </p:nvSpPr>
              <p:spPr bwMode="auto">
                <a:xfrm>
                  <a:off x="934" y="171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1" name="Line 923"/>
                <p:cNvSpPr>
                  <a:spLocks noChangeShapeType="1"/>
                </p:cNvSpPr>
                <p:nvPr/>
              </p:nvSpPr>
              <p:spPr bwMode="auto">
                <a:xfrm>
                  <a:off x="934" y="172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2" name="Line 924"/>
                <p:cNvSpPr>
                  <a:spLocks noChangeShapeType="1"/>
                </p:cNvSpPr>
                <p:nvPr/>
              </p:nvSpPr>
              <p:spPr bwMode="auto">
                <a:xfrm flipH="1">
                  <a:off x="928" y="1725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3" name="Line 925"/>
                <p:cNvSpPr>
                  <a:spLocks noChangeShapeType="1"/>
                </p:cNvSpPr>
                <p:nvPr/>
              </p:nvSpPr>
              <p:spPr bwMode="auto">
                <a:xfrm flipH="1">
                  <a:off x="922" y="173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4" name="Line 926"/>
                <p:cNvSpPr>
                  <a:spLocks noChangeShapeType="1"/>
                </p:cNvSpPr>
                <p:nvPr/>
              </p:nvSpPr>
              <p:spPr bwMode="auto">
                <a:xfrm>
                  <a:off x="922" y="173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5" name="Freeform 927"/>
                <p:cNvSpPr>
                  <a:spLocks/>
                </p:cNvSpPr>
                <p:nvPr/>
              </p:nvSpPr>
              <p:spPr bwMode="auto">
                <a:xfrm>
                  <a:off x="916" y="173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6" name="Line 928"/>
                <p:cNvSpPr>
                  <a:spLocks noChangeShapeType="1"/>
                </p:cNvSpPr>
                <p:nvPr/>
              </p:nvSpPr>
              <p:spPr bwMode="auto">
                <a:xfrm flipH="1">
                  <a:off x="910" y="174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7" name="Freeform 929"/>
                <p:cNvSpPr>
                  <a:spLocks/>
                </p:cNvSpPr>
                <p:nvPr/>
              </p:nvSpPr>
              <p:spPr bwMode="auto">
                <a:xfrm>
                  <a:off x="904" y="174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8" name="Line 930"/>
                <p:cNvSpPr>
                  <a:spLocks noChangeShapeType="1"/>
                </p:cNvSpPr>
                <p:nvPr/>
              </p:nvSpPr>
              <p:spPr bwMode="auto">
                <a:xfrm>
                  <a:off x="904" y="175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59" name="Line 931"/>
                <p:cNvSpPr>
                  <a:spLocks noChangeShapeType="1"/>
                </p:cNvSpPr>
                <p:nvPr/>
              </p:nvSpPr>
              <p:spPr bwMode="auto">
                <a:xfrm flipH="1">
                  <a:off x="898" y="175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0" name="Line 932"/>
                <p:cNvSpPr>
                  <a:spLocks noChangeShapeType="1"/>
                </p:cNvSpPr>
                <p:nvPr/>
              </p:nvSpPr>
              <p:spPr bwMode="auto">
                <a:xfrm flipH="1">
                  <a:off x="892" y="175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1" name="Line 933"/>
                <p:cNvSpPr>
                  <a:spLocks noChangeShapeType="1"/>
                </p:cNvSpPr>
                <p:nvPr/>
              </p:nvSpPr>
              <p:spPr bwMode="auto">
                <a:xfrm>
                  <a:off x="892" y="17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2" name="Line 934"/>
                <p:cNvSpPr>
                  <a:spLocks noChangeShapeType="1"/>
                </p:cNvSpPr>
                <p:nvPr/>
              </p:nvSpPr>
              <p:spPr bwMode="auto">
                <a:xfrm flipH="1">
                  <a:off x="886" y="176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3" name="Line 935"/>
                <p:cNvSpPr>
                  <a:spLocks noChangeShapeType="1"/>
                </p:cNvSpPr>
                <p:nvPr/>
              </p:nvSpPr>
              <p:spPr bwMode="auto">
                <a:xfrm flipH="1">
                  <a:off x="879" y="1768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4" name="Line 936"/>
                <p:cNvSpPr>
                  <a:spLocks noChangeShapeType="1"/>
                </p:cNvSpPr>
                <p:nvPr/>
              </p:nvSpPr>
              <p:spPr bwMode="auto">
                <a:xfrm flipH="1">
                  <a:off x="873" y="177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5" name="Line 937"/>
                <p:cNvSpPr>
                  <a:spLocks noChangeShapeType="1"/>
                </p:cNvSpPr>
                <p:nvPr/>
              </p:nvSpPr>
              <p:spPr bwMode="auto">
                <a:xfrm>
                  <a:off x="873" y="178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6" name="Line 938"/>
                <p:cNvSpPr>
                  <a:spLocks noChangeShapeType="1"/>
                </p:cNvSpPr>
                <p:nvPr/>
              </p:nvSpPr>
              <p:spPr bwMode="auto">
                <a:xfrm flipH="1">
                  <a:off x="867" y="178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7" name="Line 939"/>
                <p:cNvSpPr>
                  <a:spLocks noChangeShapeType="1"/>
                </p:cNvSpPr>
                <p:nvPr/>
              </p:nvSpPr>
              <p:spPr bwMode="auto">
                <a:xfrm flipH="1">
                  <a:off x="861" y="1786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8" name="Line 940"/>
                <p:cNvSpPr>
                  <a:spLocks noChangeShapeType="1"/>
                </p:cNvSpPr>
                <p:nvPr/>
              </p:nvSpPr>
              <p:spPr bwMode="auto">
                <a:xfrm>
                  <a:off x="861" y="179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69" name="Freeform 941"/>
                <p:cNvSpPr>
                  <a:spLocks/>
                </p:cNvSpPr>
                <p:nvPr/>
              </p:nvSpPr>
              <p:spPr bwMode="auto">
                <a:xfrm>
                  <a:off x="855" y="179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0" name="Line 942"/>
                <p:cNvSpPr>
                  <a:spLocks noChangeShapeType="1"/>
                </p:cNvSpPr>
                <p:nvPr/>
              </p:nvSpPr>
              <p:spPr bwMode="auto">
                <a:xfrm>
                  <a:off x="855" y="179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1" name="Freeform 943"/>
                <p:cNvSpPr>
                  <a:spLocks/>
                </p:cNvSpPr>
                <p:nvPr/>
              </p:nvSpPr>
              <p:spPr bwMode="auto">
                <a:xfrm>
                  <a:off x="849" y="179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2" name="Line 944"/>
                <p:cNvSpPr>
                  <a:spLocks noChangeShapeType="1"/>
                </p:cNvSpPr>
                <p:nvPr/>
              </p:nvSpPr>
              <p:spPr bwMode="auto">
                <a:xfrm>
                  <a:off x="849" y="180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3" name="Line 945"/>
                <p:cNvSpPr>
                  <a:spLocks noChangeShapeType="1"/>
                </p:cNvSpPr>
                <p:nvPr/>
              </p:nvSpPr>
              <p:spPr bwMode="auto">
                <a:xfrm flipH="1">
                  <a:off x="843" y="181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4" name="Line 946"/>
                <p:cNvSpPr>
                  <a:spLocks noChangeShapeType="1"/>
                </p:cNvSpPr>
                <p:nvPr/>
              </p:nvSpPr>
              <p:spPr bwMode="auto">
                <a:xfrm flipH="1">
                  <a:off x="837" y="1817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5" name="Line 947"/>
                <p:cNvSpPr>
                  <a:spLocks noChangeShapeType="1"/>
                </p:cNvSpPr>
                <p:nvPr/>
              </p:nvSpPr>
              <p:spPr bwMode="auto">
                <a:xfrm>
                  <a:off x="837" y="181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6" name="Freeform 948"/>
                <p:cNvSpPr>
                  <a:spLocks/>
                </p:cNvSpPr>
                <p:nvPr/>
              </p:nvSpPr>
              <p:spPr bwMode="auto">
                <a:xfrm>
                  <a:off x="831" y="182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7" name="Line 949"/>
                <p:cNvSpPr>
                  <a:spLocks noChangeShapeType="1"/>
                </p:cNvSpPr>
                <p:nvPr/>
              </p:nvSpPr>
              <p:spPr bwMode="auto">
                <a:xfrm>
                  <a:off x="831" y="182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8" name="Freeform 950"/>
                <p:cNvSpPr>
                  <a:spLocks/>
                </p:cNvSpPr>
                <p:nvPr/>
              </p:nvSpPr>
              <p:spPr bwMode="auto">
                <a:xfrm>
                  <a:off x="825" y="182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79" name="Freeform 951"/>
                <p:cNvSpPr>
                  <a:spLocks/>
                </p:cNvSpPr>
                <p:nvPr/>
              </p:nvSpPr>
              <p:spPr bwMode="auto">
                <a:xfrm>
                  <a:off x="818" y="1835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0" name="Freeform 952"/>
                <p:cNvSpPr>
                  <a:spLocks/>
                </p:cNvSpPr>
                <p:nvPr/>
              </p:nvSpPr>
              <p:spPr bwMode="auto">
                <a:xfrm>
                  <a:off x="812" y="1835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1" name="Line 953"/>
                <p:cNvSpPr>
                  <a:spLocks noChangeShapeType="1"/>
                </p:cNvSpPr>
                <p:nvPr/>
              </p:nvSpPr>
              <p:spPr bwMode="auto">
                <a:xfrm>
                  <a:off x="812" y="184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2" name="Line 954"/>
                <p:cNvSpPr>
                  <a:spLocks noChangeShapeType="1"/>
                </p:cNvSpPr>
                <p:nvPr/>
              </p:nvSpPr>
              <p:spPr bwMode="auto">
                <a:xfrm>
                  <a:off x="812" y="1847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3" name="Line 955"/>
                <p:cNvSpPr>
                  <a:spLocks noChangeShapeType="1"/>
                </p:cNvSpPr>
                <p:nvPr/>
              </p:nvSpPr>
              <p:spPr bwMode="auto">
                <a:xfrm flipH="1">
                  <a:off x="806" y="185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4" name="Line 956"/>
                <p:cNvSpPr>
                  <a:spLocks noChangeShapeType="1"/>
                </p:cNvSpPr>
                <p:nvPr/>
              </p:nvSpPr>
              <p:spPr bwMode="auto">
                <a:xfrm flipH="1">
                  <a:off x="800" y="186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5" name="Freeform 957"/>
                <p:cNvSpPr>
                  <a:spLocks/>
                </p:cNvSpPr>
                <p:nvPr/>
              </p:nvSpPr>
              <p:spPr bwMode="auto">
                <a:xfrm>
                  <a:off x="800" y="1860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6" name="Freeform 958"/>
                <p:cNvSpPr>
                  <a:spLocks/>
                </p:cNvSpPr>
                <p:nvPr/>
              </p:nvSpPr>
              <p:spPr bwMode="auto">
                <a:xfrm>
                  <a:off x="794" y="1866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7" name="Freeform 959"/>
                <p:cNvSpPr>
                  <a:spLocks/>
                </p:cNvSpPr>
                <p:nvPr/>
              </p:nvSpPr>
              <p:spPr bwMode="auto">
                <a:xfrm>
                  <a:off x="794" y="1866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8" name="Freeform 960"/>
                <p:cNvSpPr>
                  <a:spLocks/>
                </p:cNvSpPr>
                <p:nvPr/>
              </p:nvSpPr>
              <p:spPr bwMode="auto">
                <a:xfrm>
                  <a:off x="788" y="187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89" name="Line 961"/>
                <p:cNvSpPr>
                  <a:spLocks noChangeShapeType="1"/>
                </p:cNvSpPr>
                <p:nvPr/>
              </p:nvSpPr>
              <p:spPr bwMode="auto">
                <a:xfrm>
                  <a:off x="788" y="188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0" name="Freeform 962"/>
                <p:cNvSpPr>
                  <a:spLocks/>
                </p:cNvSpPr>
                <p:nvPr/>
              </p:nvSpPr>
              <p:spPr bwMode="auto">
                <a:xfrm>
                  <a:off x="782" y="188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1" name="Line 963"/>
                <p:cNvSpPr>
                  <a:spLocks noChangeShapeType="1"/>
                </p:cNvSpPr>
                <p:nvPr/>
              </p:nvSpPr>
              <p:spPr bwMode="auto">
                <a:xfrm>
                  <a:off x="782" y="189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2" name="Freeform 964"/>
                <p:cNvSpPr>
                  <a:spLocks/>
                </p:cNvSpPr>
                <p:nvPr/>
              </p:nvSpPr>
              <p:spPr bwMode="auto">
                <a:xfrm>
                  <a:off x="776" y="189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3" name="Line 965"/>
                <p:cNvSpPr>
                  <a:spLocks noChangeShapeType="1"/>
                </p:cNvSpPr>
                <p:nvPr/>
              </p:nvSpPr>
              <p:spPr bwMode="auto">
                <a:xfrm>
                  <a:off x="776" y="189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4" name="Line 966"/>
                <p:cNvSpPr>
                  <a:spLocks noChangeShapeType="1"/>
                </p:cNvSpPr>
                <p:nvPr/>
              </p:nvSpPr>
              <p:spPr bwMode="auto">
                <a:xfrm flipH="1">
                  <a:off x="770" y="1902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5" name="Line 967"/>
                <p:cNvSpPr>
                  <a:spLocks noChangeShapeType="1"/>
                </p:cNvSpPr>
                <p:nvPr/>
              </p:nvSpPr>
              <p:spPr bwMode="auto">
                <a:xfrm flipH="1">
                  <a:off x="764" y="1908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6" name="Line 968"/>
                <p:cNvSpPr>
                  <a:spLocks noChangeShapeType="1"/>
                </p:cNvSpPr>
                <p:nvPr/>
              </p:nvSpPr>
              <p:spPr bwMode="auto">
                <a:xfrm>
                  <a:off x="764" y="191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7" name="Freeform 969"/>
                <p:cNvSpPr>
                  <a:spLocks/>
                </p:cNvSpPr>
                <p:nvPr/>
              </p:nvSpPr>
              <p:spPr bwMode="auto">
                <a:xfrm>
                  <a:off x="757" y="1915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" h="6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8" name="Line 970"/>
                <p:cNvSpPr>
                  <a:spLocks noChangeShapeType="1"/>
                </p:cNvSpPr>
                <p:nvPr/>
              </p:nvSpPr>
              <p:spPr bwMode="auto">
                <a:xfrm>
                  <a:off x="757" y="192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99" name="Freeform 971"/>
                <p:cNvSpPr>
                  <a:spLocks/>
                </p:cNvSpPr>
                <p:nvPr/>
              </p:nvSpPr>
              <p:spPr bwMode="auto">
                <a:xfrm>
                  <a:off x="751" y="192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0" name="Line 972"/>
                <p:cNvSpPr>
                  <a:spLocks noChangeShapeType="1"/>
                </p:cNvSpPr>
                <p:nvPr/>
              </p:nvSpPr>
              <p:spPr bwMode="auto">
                <a:xfrm>
                  <a:off x="751" y="193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1" name="Freeform 973"/>
                <p:cNvSpPr>
                  <a:spLocks/>
                </p:cNvSpPr>
                <p:nvPr/>
              </p:nvSpPr>
              <p:spPr bwMode="auto">
                <a:xfrm>
                  <a:off x="745" y="193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2" name="Line 974"/>
                <p:cNvSpPr>
                  <a:spLocks noChangeShapeType="1"/>
                </p:cNvSpPr>
                <p:nvPr/>
              </p:nvSpPr>
              <p:spPr bwMode="auto">
                <a:xfrm>
                  <a:off x="745" y="193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3" name="Line 975"/>
                <p:cNvSpPr>
                  <a:spLocks noChangeShapeType="1"/>
                </p:cNvSpPr>
                <p:nvPr/>
              </p:nvSpPr>
              <p:spPr bwMode="auto">
                <a:xfrm>
                  <a:off x="745" y="194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4" name="Freeform 976"/>
                <p:cNvSpPr>
                  <a:spLocks/>
                </p:cNvSpPr>
                <p:nvPr/>
              </p:nvSpPr>
              <p:spPr bwMode="auto">
                <a:xfrm>
                  <a:off x="739" y="195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5" name="Line 977"/>
                <p:cNvSpPr>
                  <a:spLocks noChangeShapeType="1"/>
                </p:cNvSpPr>
                <p:nvPr/>
              </p:nvSpPr>
              <p:spPr bwMode="auto">
                <a:xfrm>
                  <a:off x="739" y="195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6" name="Freeform 978"/>
                <p:cNvSpPr>
                  <a:spLocks/>
                </p:cNvSpPr>
                <p:nvPr/>
              </p:nvSpPr>
              <p:spPr bwMode="auto">
                <a:xfrm>
                  <a:off x="733" y="195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7" name="Line 979"/>
                <p:cNvSpPr>
                  <a:spLocks noChangeShapeType="1"/>
                </p:cNvSpPr>
                <p:nvPr/>
              </p:nvSpPr>
              <p:spPr bwMode="auto">
                <a:xfrm>
                  <a:off x="733" y="196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8" name="Freeform 980"/>
                <p:cNvSpPr>
                  <a:spLocks/>
                </p:cNvSpPr>
                <p:nvPr/>
              </p:nvSpPr>
              <p:spPr bwMode="auto">
                <a:xfrm>
                  <a:off x="727" y="1969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6" h="7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09" name="Line 981"/>
                <p:cNvSpPr>
                  <a:spLocks noChangeShapeType="1"/>
                </p:cNvSpPr>
                <p:nvPr/>
              </p:nvSpPr>
              <p:spPr bwMode="auto">
                <a:xfrm>
                  <a:off x="727" y="197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0" name="Line 982"/>
                <p:cNvSpPr>
                  <a:spLocks noChangeShapeType="1"/>
                </p:cNvSpPr>
                <p:nvPr/>
              </p:nvSpPr>
              <p:spPr bwMode="auto">
                <a:xfrm>
                  <a:off x="727" y="198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1" name="Freeform 983"/>
                <p:cNvSpPr>
                  <a:spLocks/>
                </p:cNvSpPr>
                <p:nvPr/>
              </p:nvSpPr>
              <p:spPr bwMode="auto">
                <a:xfrm>
                  <a:off x="721" y="1982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2" name="Line 984"/>
                <p:cNvSpPr>
                  <a:spLocks noChangeShapeType="1"/>
                </p:cNvSpPr>
                <p:nvPr/>
              </p:nvSpPr>
              <p:spPr bwMode="auto">
                <a:xfrm>
                  <a:off x="721" y="199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3" name="Freeform 985"/>
                <p:cNvSpPr>
                  <a:spLocks/>
                </p:cNvSpPr>
                <p:nvPr/>
              </p:nvSpPr>
              <p:spPr bwMode="auto">
                <a:xfrm>
                  <a:off x="715" y="199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4" name="Line 986"/>
                <p:cNvSpPr>
                  <a:spLocks noChangeShapeType="1"/>
                </p:cNvSpPr>
                <p:nvPr/>
              </p:nvSpPr>
              <p:spPr bwMode="auto">
                <a:xfrm>
                  <a:off x="715" y="200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5" name="Freeform 987"/>
                <p:cNvSpPr>
                  <a:spLocks/>
                </p:cNvSpPr>
                <p:nvPr/>
              </p:nvSpPr>
              <p:spPr bwMode="auto">
                <a:xfrm>
                  <a:off x="715" y="2000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6" name="Freeform 988"/>
                <p:cNvSpPr>
                  <a:spLocks/>
                </p:cNvSpPr>
                <p:nvPr/>
              </p:nvSpPr>
              <p:spPr bwMode="auto">
                <a:xfrm>
                  <a:off x="709" y="201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7" name="Line 989"/>
                <p:cNvSpPr>
                  <a:spLocks noChangeShapeType="1"/>
                </p:cNvSpPr>
                <p:nvPr/>
              </p:nvSpPr>
              <p:spPr bwMode="auto">
                <a:xfrm>
                  <a:off x="709" y="201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8" name="Freeform 990"/>
                <p:cNvSpPr>
                  <a:spLocks/>
                </p:cNvSpPr>
                <p:nvPr/>
              </p:nvSpPr>
              <p:spPr bwMode="auto">
                <a:xfrm>
                  <a:off x="703" y="201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19" name="Line 991"/>
                <p:cNvSpPr>
                  <a:spLocks noChangeShapeType="1"/>
                </p:cNvSpPr>
                <p:nvPr/>
              </p:nvSpPr>
              <p:spPr bwMode="auto">
                <a:xfrm>
                  <a:off x="703" y="202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0" name="Line 992"/>
                <p:cNvSpPr>
                  <a:spLocks noChangeShapeType="1"/>
                </p:cNvSpPr>
                <p:nvPr/>
              </p:nvSpPr>
              <p:spPr bwMode="auto">
                <a:xfrm>
                  <a:off x="703" y="2030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21" name="Group 993"/>
              <p:cNvGrpSpPr>
                <a:grpSpLocks/>
              </p:cNvGrpSpPr>
              <p:nvPr/>
            </p:nvGrpSpPr>
            <p:grpSpPr bwMode="auto">
              <a:xfrm>
                <a:off x="648" y="2052"/>
                <a:ext cx="414" cy="946"/>
                <a:chOff x="648" y="2037"/>
                <a:chExt cx="414" cy="946"/>
              </a:xfrm>
            </p:grpSpPr>
            <p:sp>
              <p:nvSpPr>
                <p:cNvPr id="74722" name="Line 994"/>
                <p:cNvSpPr>
                  <a:spLocks noChangeShapeType="1"/>
                </p:cNvSpPr>
                <p:nvPr/>
              </p:nvSpPr>
              <p:spPr bwMode="auto">
                <a:xfrm>
                  <a:off x="703" y="203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3" name="Freeform 995"/>
                <p:cNvSpPr>
                  <a:spLocks/>
                </p:cNvSpPr>
                <p:nvPr/>
              </p:nvSpPr>
              <p:spPr bwMode="auto">
                <a:xfrm>
                  <a:off x="696" y="2037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7" h="12">
                      <a:moveTo>
                        <a:pt x="7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4" name="Line 996"/>
                <p:cNvSpPr>
                  <a:spLocks noChangeShapeType="1"/>
                </p:cNvSpPr>
                <p:nvPr/>
              </p:nvSpPr>
              <p:spPr bwMode="auto">
                <a:xfrm>
                  <a:off x="696" y="204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5" name="Line 997"/>
                <p:cNvSpPr>
                  <a:spLocks noChangeShapeType="1"/>
                </p:cNvSpPr>
                <p:nvPr/>
              </p:nvSpPr>
              <p:spPr bwMode="auto">
                <a:xfrm>
                  <a:off x="696" y="20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6" name="Freeform 998"/>
                <p:cNvSpPr>
                  <a:spLocks/>
                </p:cNvSpPr>
                <p:nvPr/>
              </p:nvSpPr>
              <p:spPr bwMode="auto">
                <a:xfrm>
                  <a:off x="690" y="205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7" name="Line 999"/>
                <p:cNvSpPr>
                  <a:spLocks noChangeShapeType="1"/>
                </p:cNvSpPr>
                <p:nvPr/>
              </p:nvSpPr>
              <p:spPr bwMode="auto">
                <a:xfrm>
                  <a:off x="690" y="206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8" name="Freeform 1000"/>
                <p:cNvSpPr>
                  <a:spLocks/>
                </p:cNvSpPr>
                <p:nvPr/>
              </p:nvSpPr>
              <p:spPr bwMode="auto">
                <a:xfrm>
                  <a:off x="684" y="2061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29" name="Line 1001"/>
                <p:cNvSpPr>
                  <a:spLocks noChangeShapeType="1"/>
                </p:cNvSpPr>
                <p:nvPr/>
              </p:nvSpPr>
              <p:spPr bwMode="auto">
                <a:xfrm>
                  <a:off x="684" y="207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0" name="Line 1002"/>
                <p:cNvSpPr>
                  <a:spLocks noChangeShapeType="1"/>
                </p:cNvSpPr>
                <p:nvPr/>
              </p:nvSpPr>
              <p:spPr bwMode="auto">
                <a:xfrm>
                  <a:off x="684" y="207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1" name="Freeform 1003"/>
                <p:cNvSpPr>
                  <a:spLocks/>
                </p:cNvSpPr>
                <p:nvPr/>
              </p:nvSpPr>
              <p:spPr bwMode="auto">
                <a:xfrm>
                  <a:off x="684" y="2079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2" name="Freeform 1004"/>
                <p:cNvSpPr>
                  <a:spLocks/>
                </p:cNvSpPr>
                <p:nvPr/>
              </p:nvSpPr>
              <p:spPr bwMode="auto">
                <a:xfrm>
                  <a:off x="678" y="2091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3" name="Freeform 1005"/>
                <p:cNvSpPr>
                  <a:spLocks/>
                </p:cNvSpPr>
                <p:nvPr/>
              </p:nvSpPr>
              <p:spPr bwMode="auto">
                <a:xfrm>
                  <a:off x="678" y="2091"/>
                  <a:ext cx="1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4" name="Line 1006"/>
                <p:cNvSpPr>
                  <a:spLocks noChangeShapeType="1"/>
                </p:cNvSpPr>
                <p:nvPr/>
              </p:nvSpPr>
              <p:spPr bwMode="auto">
                <a:xfrm>
                  <a:off x="678" y="209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5" name="Freeform 1007"/>
                <p:cNvSpPr>
                  <a:spLocks/>
                </p:cNvSpPr>
                <p:nvPr/>
              </p:nvSpPr>
              <p:spPr bwMode="auto">
                <a:xfrm>
                  <a:off x="678" y="2098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6" name="Freeform 1008"/>
                <p:cNvSpPr>
                  <a:spLocks/>
                </p:cNvSpPr>
                <p:nvPr/>
              </p:nvSpPr>
              <p:spPr bwMode="auto">
                <a:xfrm>
                  <a:off x="672" y="2110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7" name="Freeform 1009"/>
                <p:cNvSpPr>
                  <a:spLocks/>
                </p:cNvSpPr>
                <p:nvPr/>
              </p:nvSpPr>
              <p:spPr bwMode="auto">
                <a:xfrm>
                  <a:off x="672" y="2110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8" name="Line 1010"/>
                <p:cNvSpPr>
                  <a:spLocks noChangeShapeType="1"/>
                </p:cNvSpPr>
                <p:nvPr/>
              </p:nvSpPr>
              <p:spPr bwMode="auto">
                <a:xfrm>
                  <a:off x="672" y="212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39" name="Line 1011"/>
                <p:cNvSpPr>
                  <a:spLocks noChangeShapeType="1"/>
                </p:cNvSpPr>
                <p:nvPr/>
              </p:nvSpPr>
              <p:spPr bwMode="auto">
                <a:xfrm>
                  <a:off x="672" y="212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0" name="Freeform 1012"/>
                <p:cNvSpPr>
                  <a:spLocks/>
                </p:cNvSpPr>
                <p:nvPr/>
              </p:nvSpPr>
              <p:spPr bwMode="auto">
                <a:xfrm>
                  <a:off x="666" y="212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1" name="Line 1013"/>
                <p:cNvSpPr>
                  <a:spLocks noChangeShapeType="1"/>
                </p:cNvSpPr>
                <p:nvPr/>
              </p:nvSpPr>
              <p:spPr bwMode="auto">
                <a:xfrm>
                  <a:off x="666" y="213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2" name="Line 1014"/>
                <p:cNvSpPr>
                  <a:spLocks noChangeShapeType="1"/>
                </p:cNvSpPr>
                <p:nvPr/>
              </p:nvSpPr>
              <p:spPr bwMode="auto">
                <a:xfrm>
                  <a:off x="666" y="214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3" name="Line 1015"/>
                <p:cNvSpPr>
                  <a:spLocks noChangeShapeType="1"/>
                </p:cNvSpPr>
                <p:nvPr/>
              </p:nvSpPr>
              <p:spPr bwMode="auto">
                <a:xfrm>
                  <a:off x="666" y="214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4" name="Freeform 1016"/>
                <p:cNvSpPr>
                  <a:spLocks/>
                </p:cNvSpPr>
                <p:nvPr/>
              </p:nvSpPr>
              <p:spPr bwMode="auto">
                <a:xfrm>
                  <a:off x="666" y="2146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5" name="Freeform 1017"/>
                <p:cNvSpPr>
                  <a:spLocks/>
                </p:cNvSpPr>
                <p:nvPr/>
              </p:nvSpPr>
              <p:spPr bwMode="auto">
                <a:xfrm>
                  <a:off x="660" y="215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6" name="Line 1018"/>
                <p:cNvSpPr>
                  <a:spLocks noChangeShapeType="1"/>
                </p:cNvSpPr>
                <p:nvPr/>
              </p:nvSpPr>
              <p:spPr bwMode="auto">
                <a:xfrm>
                  <a:off x="660" y="216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7" name="Line 1019"/>
                <p:cNvSpPr>
                  <a:spLocks noChangeShapeType="1"/>
                </p:cNvSpPr>
                <p:nvPr/>
              </p:nvSpPr>
              <p:spPr bwMode="auto">
                <a:xfrm>
                  <a:off x="660" y="216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8" name="Line 1020"/>
                <p:cNvSpPr>
                  <a:spLocks noChangeShapeType="1"/>
                </p:cNvSpPr>
                <p:nvPr/>
              </p:nvSpPr>
              <p:spPr bwMode="auto">
                <a:xfrm>
                  <a:off x="660" y="217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49" name="Line 1021"/>
                <p:cNvSpPr>
                  <a:spLocks noChangeShapeType="1"/>
                </p:cNvSpPr>
                <p:nvPr/>
              </p:nvSpPr>
              <p:spPr bwMode="auto">
                <a:xfrm>
                  <a:off x="660" y="217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50" name="Line 1022"/>
                <p:cNvSpPr>
                  <a:spLocks noChangeShapeType="1"/>
                </p:cNvSpPr>
                <p:nvPr/>
              </p:nvSpPr>
              <p:spPr bwMode="auto">
                <a:xfrm>
                  <a:off x="660" y="218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51" name="Freeform 1023"/>
                <p:cNvSpPr>
                  <a:spLocks/>
                </p:cNvSpPr>
                <p:nvPr/>
              </p:nvSpPr>
              <p:spPr bwMode="auto">
                <a:xfrm>
                  <a:off x="654" y="2183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24" name="Line 1024"/>
                <p:cNvSpPr>
                  <a:spLocks noChangeShapeType="1"/>
                </p:cNvSpPr>
                <p:nvPr/>
              </p:nvSpPr>
              <p:spPr bwMode="auto">
                <a:xfrm>
                  <a:off x="654" y="219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25" name="Line 1025"/>
                <p:cNvSpPr>
                  <a:spLocks noChangeShapeType="1"/>
                </p:cNvSpPr>
                <p:nvPr/>
              </p:nvSpPr>
              <p:spPr bwMode="auto">
                <a:xfrm>
                  <a:off x="654" y="220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26" name="Freeform 1026"/>
                <p:cNvSpPr>
                  <a:spLocks/>
                </p:cNvSpPr>
                <p:nvPr/>
              </p:nvSpPr>
              <p:spPr bwMode="auto">
                <a:xfrm>
                  <a:off x="654" y="2201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27" name="Line 1027"/>
                <p:cNvSpPr>
                  <a:spLocks noChangeShapeType="1"/>
                </p:cNvSpPr>
                <p:nvPr/>
              </p:nvSpPr>
              <p:spPr bwMode="auto">
                <a:xfrm>
                  <a:off x="654" y="221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28" name="Line 1028"/>
                <p:cNvSpPr>
                  <a:spLocks noChangeShapeType="1"/>
                </p:cNvSpPr>
                <p:nvPr/>
              </p:nvSpPr>
              <p:spPr bwMode="auto">
                <a:xfrm>
                  <a:off x="654" y="2213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29" name="Line 1029"/>
                <p:cNvSpPr>
                  <a:spLocks noChangeShapeType="1"/>
                </p:cNvSpPr>
                <p:nvPr/>
              </p:nvSpPr>
              <p:spPr bwMode="auto">
                <a:xfrm>
                  <a:off x="654" y="222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0" name="Freeform 1030"/>
                <p:cNvSpPr>
                  <a:spLocks/>
                </p:cNvSpPr>
                <p:nvPr/>
              </p:nvSpPr>
              <p:spPr bwMode="auto">
                <a:xfrm>
                  <a:off x="648" y="222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1" name="Line 1031"/>
                <p:cNvSpPr>
                  <a:spLocks noChangeShapeType="1"/>
                </p:cNvSpPr>
                <p:nvPr/>
              </p:nvSpPr>
              <p:spPr bwMode="auto">
                <a:xfrm>
                  <a:off x="648" y="223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2" name="Line 1032"/>
                <p:cNvSpPr>
                  <a:spLocks noChangeShapeType="1"/>
                </p:cNvSpPr>
                <p:nvPr/>
              </p:nvSpPr>
              <p:spPr bwMode="auto">
                <a:xfrm>
                  <a:off x="648" y="223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3" name="Line 1033"/>
                <p:cNvSpPr>
                  <a:spLocks noChangeShapeType="1"/>
                </p:cNvSpPr>
                <p:nvPr/>
              </p:nvSpPr>
              <p:spPr bwMode="auto">
                <a:xfrm>
                  <a:off x="648" y="224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4" name="Line 1034"/>
                <p:cNvSpPr>
                  <a:spLocks noChangeShapeType="1"/>
                </p:cNvSpPr>
                <p:nvPr/>
              </p:nvSpPr>
              <p:spPr bwMode="auto">
                <a:xfrm>
                  <a:off x="648" y="225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5" name="Freeform 1035"/>
                <p:cNvSpPr>
                  <a:spLocks/>
                </p:cNvSpPr>
                <p:nvPr/>
              </p:nvSpPr>
              <p:spPr bwMode="auto">
                <a:xfrm>
                  <a:off x="648" y="2250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6" name="Line 1036"/>
                <p:cNvSpPr>
                  <a:spLocks noChangeShapeType="1"/>
                </p:cNvSpPr>
                <p:nvPr/>
              </p:nvSpPr>
              <p:spPr bwMode="auto">
                <a:xfrm>
                  <a:off x="648" y="226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7" name="Line 1037"/>
                <p:cNvSpPr>
                  <a:spLocks noChangeShapeType="1"/>
                </p:cNvSpPr>
                <p:nvPr/>
              </p:nvSpPr>
              <p:spPr bwMode="auto">
                <a:xfrm>
                  <a:off x="648" y="226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8" name="Freeform 1038"/>
                <p:cNvSpPr>
                  <a:spLocks/>
                </p:cNvSpPr>
                <p:nvPr/>
              </p:nvSpPr>
              <p:spPr bwMode="auto">
                <a:xfrm>
                  <a:off x="648" y="2268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9" name="Line 1039"/>
                <p:cNvSpPr>
                  <a:spLocks noChangeShapeType="1"/>
                </p:cNvSpPr>
                <p:nvPr/>
              </p:nvSpPr>
              <p:spPr bwMode="auto">
                <a:xfrm>
                  <a:off x="648" y="228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0" name="Line 1040"/>
                <p:cNvSpPr>
                  <a:spLocks noChangeShapeType="1"/>
                </p:cNvSpPr>
                <p:nvPr/>
              </p:nvSpPr>
              <p:spPr bwMode="auto">
                <a:xfrm>
                  <a:off x="648" y="228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1" name="Line 1041"/>
                <p:cNvSpPr>
                  <a:spLocks noChangeShapeType="1"/>
                </p:cNvSpPr>
                <p:nvPr/>
              </p:nvSpPr>
              <p:spPr bwMode="auto">
                <a:xfrm>
                  <a:off x="648" y="228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2" name="Line 1042"/>
                <p:cNvSpPr>
                  <a:spLocks noChangeShapeType="1"/>
                </p:cNvSpPr>
                <p:nvPr/>
              </p:nvSpPr>
              <p:spPr bwMode="auto">
                <a:xfrm>
                  <a:off x="648" y="229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3" name="Line 1043"/>
                <p:cNvSpPr>
                  <a:spLocks noChangeShapeType="1"/>
                </p:cNvSpPr>
                <p:nvPr/>
              </p:nvSpPr>
              <p:spPr bwMode="auto">
                <a:xfrm>
                  <a:off x="648" y="229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4" name="Freeform 1044"/>
                <p:cNvSpPr>
                  <a:spLocks/>
                </p:cNvSpPr>
                <p:nvPr/>
              </p:nvSpPr>
              <p:spPr bwMode="auto">
                <a:xfrm>
                  <a:off x="648" y="2299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5" name="Line 1045"/>
                <p:cNvSpPr>
                  <a:spLocks noChangeShapeType="1"/>
                </p:cNvSpPr>
                <p:nvPr/>
              </p:nvSpPr>
              <p:spPr bwMode="auto">
                <a:xfrm>
                  <a:off x="648" y="231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6" name="Line 1046"/>
                <p:cNvSpPr>
                  <a:spLocks noChangeShapeType="1"/>
                </p:cNvSpPr>
                <p:nvPr/>
              </p:nvSpPr>
              <p:spPr bwMode="auto">
                <a:xfrm>
                  <a:off x="648" y="231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7" name="Freeform 1047"/>
                <p:cNvSpPr>
                  <a:spLocks/>
                </p:cNvSpPr>
                <p:nvPr/>
              </p:nvSpPr>
              <p:spPr bwMode="auto">
                <a:xfrm>
                  <a:off x="648" y="2317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8" name="Line 1048"/>
                <p:cNvSpPr>
                  <a:spLocks noChangeShapeType="1"/>
                </p:cNvSpPr>
                <p:nvPr/>
              </p:nvSpPr>
              <p:spPr bwMode="auto">
                <a:xfrm>
                  <a:off x="648" y="232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49" name="Line 1049"/>
                <p:cNvSpPr>
                  <a:spLocks noChangeShapeType="1"/>
                </p:cNvSpPr>
                <p:nvPr/>
              </p:nvSpPr>
              <p:spPr bwMode="auto">
                <a:xfrm>
                  <a:off x="648" y="232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0" name="Line 1050"/>
                <p:cNvSpPr>
                  <a:spLocks noChangeShapeType="1"/>
                </p:cNvSpPr>
                <p:nvPr/>
              </p:nvSpPr>
              <p:spPr bwMode="auto">
                <a:xfrm>
                  <a:off x="648" y="233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1" name="Line 1051"/>
                <p:cNvSpPr>
                  <a:spLocks noChangeShapeType="1"/>
                </p:cNvSpPr>
                <p:nvPr/>
              </p:nvSpPr>
              <p:spPr bwMode="auto">
                <a:xfrm>
                  <a:off x="648" y="2341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2" name="Line 1052"/>
                <p:cNvSpPr>
                  <a:spLocks noChangeShapeType="1"/>
                </p:cNvSpPr>
                <p:nvPr/>
              </p:nvSpPr>
              <p:spPr bwMode="auto">
                <a:xfrm>
                  <a:off x="648" y="234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3" name="Line 1053"/>
                <p:cNvSpPr>
                  <a:spLocks noChangeShapeType="1"/>
                </p:cNvSpPr>
                <p:nvPr/>
              </p:nvSpPr>
              <p:spPr bwMode="auto">
                <a:xfrm>
                  <a:off x="648" y="235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4" name="Freeform 1054"/>
                <p:cNvSpPr>
                  <a:spLocks/>
                </p:cNvSpPr>
                <p:nvPr/>
              </p:nvSpPr>
              <p:spPr bwMode="auto">
                <a:xfrm>
                  <a:off x="648" y="2354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5" name="Line 1055"/>
                <p:cNvSpPr>
                  <a:spLocks noChangeShapeType="1"/>
                </p:cNvSpPr>
                <p:nvPr/>
              </p:nvSpPr>
              <p:spPr bwMode="auto">
                <a:xfrm>
                  <a:off x="648" y="23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6" name="Freeform 1056"/>
                <p:cNvSpPr>
                  <a:spLocks/>
                </p:cNvSpPr>
                <p:nvPr/>
              </p:nvSpPr>
              <p:spPr bwMode="auto">
                <a:xfrm>
                  <a:off x="648" y="2366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7" name="Line 1057"/>
                <p:cNvSpPr>
                  <a:spLocks noChangeShapeType="1"/>
                </p:cNvSpPr>
                <p:nvPr/>
              </p:nvSpPr>
              <p:spPr bwMode="auto">
                <a:xfrm>
                  <a:off x="648" y="237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8" name="Line 1058"/>
                <p:cNvSpPr>
                  <a:spLocks noChangeShapeType="1"/>
                </p:cNvSpPr>
                <p:nvPr/>
              </p:nvSpPr>
              <p:spPr bwMode="auto">
                <a:xfrm>
                  <a:off x="648" y="237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59" name="Line 1059"/>
                <p:cNvSpPr>
                  <a:spLocks noChangeShapeType="1"/>
                </p:cNvSpPr>
                <p:nvPr/>
              </p:nvSpPr>
              <p:spPr bwMode="auto">
                <a:xfrm>
                  <a:off x="648" y="238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0" name="Line 1060"/>
                <p:cNvSpPr>
                  <a:spLocks noChangeShapeType="1"/>
                </p:cNvSpPr>
                <p:nvPr/>
              </p:nvSpPr>
              <p:spPr bwMode="auto">
                <a:xfrm>
                  <a:off x="648" y="239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1" name="Freeform 1061"/>
                <p:cNvSpPr>
                  <a:spLocks/>
                </p:cNvSpPr>
                <p:nvPr/>
              </p:nvSpPr>
              <p:spPr bwMode="auto">
                <a:xfrm>
                  <a:off x="648" y="239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2" name="Line 1062"/>
                <p:cNvSpPr>
                  <a:spLocks noChangeShapeType="1"/>
                </p:cNvSpPr>
                <p:nvPr/>
              </p:nvSpPr>
              <p:spPr bwMode="auto">
                <a:xfrm>
                  <a:off x="654" y="240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3" name="Freeform 1063"/>
                <p:cNvSpPr>
                  <a:spLocks/>
                </p:cNvSpPr>
                <p:nvPr/>
              </p:nvSpPr>
              <p:spPr bwMode="auto">
                <a:xfrm>
                  <a:off x="654" y="2402"/>
                  <a:ext cx="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h="1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4" name="Line 1064"/>
                <p:cNvSpPr>
                  <a:spLocks noChangeShapeType="1"/>
                </p:cNvSpPr>
                <p:nvPr/>
              </p:nvSpPr>
              <p:spPr bwMode="auto">
                <a:xfrm>
                  <a:off x="654" y="241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5" name="Freeform 1065"/>
                <p:cNvSpPr>
                  <a:spLocks/>
                </p:cNvSpPr>
                <p:nvPr/>
              </p:nvSpPr>
              <p:spPr bwMode="auto">
                <a:xfrm>
                  <a:off x="654" y="2415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6" name="Line 1066"/>
                <p:cNvSpPr>
                  <a:spLocks noChangeShapeType="1"/>
                </p:cNvSpPr>
                <p:nvPr/>
              </p:nvSpPr>
              <p:spPr bwMode="auto">
                <a:xfrm>
                  <a:off x="654" y="242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7" name="Line 1067"/>
                <p:cNvSpPr>
                  <a:spLocks noChangeShapeType="1"/>
                </p:cNvSpPr>
                <p:nvPr/>
              </p:nvSpPr>
              <p:spPr bwMode="auto">
                <a:xfrm>
                  <a:off x="654" y="243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8" name="Freeform 1068"/>
                <p:cNvSpPr>
                  <a:spLocks/>
                </p:cNvSpPr>
                <p:nvPr/>
              </p:nvSpPr>
              <p:spPr bwMode="auto">
                <a:xfrm>
                  <a:off x="654" y="243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69" name="Line 1069"/>
                <p:cNvSpPr>
                  <a:spLocks noChangeShapeType="1"/>
                </p:cNvSpPr>
                <p:nvPr/>
              </p:nvSpPr>
              <p:spPr bwMode="auto">
                <a:xfrm>
                  <a:off x="660" y="2439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0" name="Line 1070"/>
                <p:cNvSpPr>
                  <a:spLocks noChangeShapeType="1"/>
                </p:cNvSpPr>
                <p:nvPr/>
              </p:nvSpPr>
              <p:spPr bwMode="auto">
                <a:xfrm>
                  <a:off x="660" y="244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1" name="Line 1071"/>
                <p:cNvSpPr>
                  <a:spLocks noChangeShapeType="1"/>
                </p:cNvSpPr>
                <p:nvPr/>
              </p:nvSpPr>
              <p:spPr bwMode="auto">
                <a:xfrm>
                  <a:off x="660" y="245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2" name="Freeform 1072"/>
                <p:cNvSpPr>
                  <a:spLocks/>
                </p:cNvSpPr>
                <p:nvPr/>
              </p:nvSpPr>
              <p:spPr bwMode="auto">
                <a:xfrm>
                  <a:off x="660" y="2451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3" name="Line 1073"/>
                <p:cNvSpPr>
                  <a:spLocks noChangeShapeType="1"/>
                </p:cNvSpPr>
                <p:nvPr/>
              </p:nvSpPr>
              <p:spPr bwMode="auto">
                <a:xfrm>
                  <a:off x="660" y="2463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4" name="Freeform 1074"/>
                <p:cNvSpPr>
                  <a:spLocks/>
                </p:cNvSpPr>
                <p:nvPr/>
              </p:nvSpPr>
              <p:spPr bwMode="auto">
                <a:xfrm>
                  <a:off x="660" y="2470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5" name="Freeform 1075"/>
                <p:cNvSpPr>
                  <a:spLocks/>
                </p:cNvSpPr>
                <p:nvPr/>
              </p:nvSpPr>
              <p:spPr bwMode="auto">
                <a:xfrm>
                  <a:off x="666" y="2470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6" name="Line 1076"/>
                <p:cNvSpPr>
                  <a:spLocks noChangeShapeType="1"/>
                </p:cNvSpPr>
                <p:nvPr/>
              </p:nvSpPr>
              <p:spPr bwMode="auto">
                <a:xfrm>
                  <a:off x="666" y="248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7" name="Freeform 1077"/>
                <p:cNvSpPr>
                  <a:spLocks/>
                </p:cNvSpPr>
                <p:nvPr/>
              </p:nvSpPr>
              <p:spPr bwMode="auto">
                <a:xfrm>
                  <a:off x="666" y="2482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8" name="Line 1078"/>
                <p:cNvSpPr>
                  <a:spLocks noChangeShapeType="1"/>
                </p:cNvSpPr>
                <p:nvPr/>
              </p:nvSpPr>
              <p:spPr bwMode="auto">
                <a:xfrm>
                  <a:off x="666" y="248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79" name="Freeform 1079"/>
                <p:cNvSpPr>
                  <a:spLocks/>
                </p:cNvSpPr>
                <p:nvPr/>
              </p:nvSpPr>
              <p:spPr bwMode="auto">
                <a:xfrm>
                  <a:off x="666" y="2488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0" name="Line 1080"/>
                <p:cNvSpPr>
                  <a:spLocks noChangeShapeType="1"/>
                </p:cNvSpPr>
                <p:nvPr/>
              </p:nvSpPr>
              <p:spPr bwMode="auto">
                <a:xfrm>
                  <a:off x="672" y="250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1" name="Line 1081"/>
                <p:cNvSpPr>
                  <a:spLocks noChangeShapeType="1"/>
                </p:cNvSpPr>
                <p:nvPr/>
              </p:nvSpPr>
              <p:spPr bwMode="auto">
                <a:xfrm>
                  <a:off x="672" y="250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2" name="Freeform 1082"/>
                <p:cNvSpPr>
                  <a:spLocks/>
                </p:cNvSpPr>
                <p:nvPr/>
              </p:nvSpPr>
              <p:spPr bwMode="auto">
                <a:xfrm>
                  <a:off x="672" y="2506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3" name="Freeform 1083"/>
                <p:cNvSpPr>
                  <a:spLocks/>
                </p:cNvSpPr>
                <p:nvPr/>
              </p:nvSpPr>
              <p:spPr bwMode="auto">
                <a:xfrm>
                  <a:off x="672" y="2518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4" name="Line 1084"/>
                <p:cNvSpPr>
                  <a:spLocks noChangeShapeType="1"/>
                </p:cNvSpPr>
                <p:nvPr/>
              </p:nvSpPr>
              <p:spPr bwMode="auto">
                <a:xfrm>
                  <a:off x="678" y="2518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5" name="Line 1085"/>
                <p:cNvSpPr>
                  <a:spLocks noChangeShapeType="1"/>
                </p:cNvSpPr>
                <p:nvPr/>
              </p:nvSpPr>
              <p:spPr bwMode="auto">
                <a:xfrm>
                  <a:off x="678" y="2524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6" name="Line 1086"/>
                <p:cNvSpPr>
                  <a:spLocks noChangeShapeType="1"/>
                </p:cNvSpPr>
                <p:nvPr/>
              </p:nvSpPr>
              <p:spPr bwMode="auto">
                <a:xfrm>
                  <a:off x="678" y="253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7" name="Freeform 1087"/>
                <p:cNvSpPr>
                  <a:spLocks/>
                </p:cNvSpPr>
                <p:nvPr/>
              </p:nvSpPr>
              <p:spPr bwMode="auto">
                <a:xfrm>
                  <a:off x="678" y="253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8" name="Line 1088"/>
                <p:cNvSpPr>
                  <a:spLocks noChangeShapeType="1"/>
                </p:cNvSpPr>
                <p:nvPr/>
              </p:nvSpPr>
              <p:spPr bwMode="auto">
                <a:xfrm>
                  <a:off x="684" y="254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9" name="Freeform 1089"/>
                <p:cNvSpPr>
                  <a:spLocks/>
                </p:cNvSpPr>
                <p:nvPr/>
              </p:nvSpPr>
              <p:spPr bwMode="auto">
                <a:xfrm>
                  <a:off x="684" y="2543"/>
                  <a:ext cx="1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0" name="Line 1090"/>
                <p:cNvSpPr>
                  <a:spLocks noChangeShapeType="1"/>
                </p:cNvSpPr>
                <p:nvPr/>
              </p:nvSpPr>
              <p:spPr bwMode="auto">
                <a:xfrm>
                  <a:off x="684" y="255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1" name="Freeform 1091"/>
                <p:cNvSpPr>
                  <a:spLocks/>
                </p:cNvSpPr>
                <p:nvPr/>
              </p:nvSpPr>
              <p:spPr bwMode="auto">
                <a:xfrm>
                  <a:off x="684" y="255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2" name="Line 1092"/>
                <p:cNvSpPr>
                  <a:spLocks noChangeShapeType="1"/>
                </p:cNvSpPr>
                <p:nvPr/>
              </p:nvSpPr>
              <p:spPr bwMode="auto">
                <a:xfrm>
                  <a:off x="690" y="2561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3" name="Freeform 1093"/>
                <p:cNvSpPr>
                  <a:spLocks/>
                </p:cNvSpPr>
                <p:nvPr/>
              </p:nvSpPr>
              <p:spPr bwMode="auto">
                <a:xfrm>
                  <a:off x="690" y="256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4" name="Line 1094"/>
                <p:cNvSpPr>
                  <a:spLocks noChangeShapeType="1"/>
                </p:cNvSpPr>
                <p:nvPr/>
              </p:nvSpPr>
              <p:spPr bwMode="auto">
                <a:xfrm>
                  <a:off x="696" y="2573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5" name="Line 1095"/>
                <p:cNvSpPr>
                  <a:spLocks noChangeShapeType="1"/>
                </p:cNvSpPr>
                <p:nvPr/>
              </p:nvSpPr>
              <p:spPr bwMode="auto">
                <a:xfrm>
                  <a:off x="696" y="257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6" name="Freeform 1096"/>
                <p:cNvSpPr>
                  <a:spLocks/>
                </p:cNvSpPr>
                <p:nvPr/>
              </p:nvSpPr>
              <p:spPr bwMode="auto">
                <a:xfrm>
                  <a:off x="696" y="2579"/>
                  <a:ext cx="7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" y="13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7" name="Line 1097"/>
                <p:cNvSpPr>
                  <a:spLocks noChangeShapeType="1"/>
                </p:cNvSpPr>
                <p:nvPr/>
              </p:nvSpPr>
              <p:spPr bwMode="auto">
                <a:xfrm>
                  <a:off x="703" y="259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8" name="Freeform 1098"/>
                <p:cNvSpPr>
                  <a:spLocks/>
                </p:cNvSpPr>
                <p:nvPr/>
              </p:nvSpPr>
              <p:spPr bwMode="auto">
                <a:xfrm>
                  <a:off x="703" y="2592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9" name="Line 1099"/>
                <p:cNvSpPr>
                  <a:spLocks noChangeShapeType="1"/>
                </p:cNvSpPr>
                <p:nvPr/>
              </p:nvSpPr>
              <p:spPr bwMode="auto">
                <a:xfrm>
                  <a:off x="703" y="259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0" name="Freeform 1100"/>
                <p:cNvSpPr>
                  <a:spLocks/>
                </p:cNvSpPr>
                <p:nvPr/>
              </p:nvSpPr>
              <p:spPr bwMode="auto">
                <a:xfrm>
                  <a:off x="703" y="2598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1" name="Line 1101"/>
                <p:cNvSpPr>
                  <a:spLocks noChangeShapeType="1"/>
                </p:cNvSpPr>
                <p:nvPr/>
              </p:nvSpPr>
              <p:spPr bwMode="auto">
                <a:xfrm>
                  <a:off x="709" y="261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2" name="Freeform 1102"/>
                <p:cNvSpPr>
                  <a:spLocks/>
                </p:cNvSpPr>
                <p:nvPr/>
              </p:nvSpPr>
              <p:spPr bwMode="auto">
                <a:xfrm>
                  <a:off x="709" y="2616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3" name="Line 1103"/>
                <p:cNvSpPr>
                  <a:spLocks noChangeShapeType="1"/>
                </p:cNvSpPr>
                <p:nvPr/>
              </p:nvSpPr>
              <p:spPr bwMode="auto">
                <a:xfrm>
                  <a:off x="715" y="2616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4" name="Line 1104"/>
                <p:cNvSpPr>
                  <a:spLocks noChangeShapeType="1"/>
                </p:cNvSpPr>
                <p:nvPr/>
              </p:nvSpPr>
              <p:spPr bwMode="auto">
                <a:xfrm>
                  <a:off x="715" y="262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5" name="Freeform 1105"/>
                <p:cNvSpPr>
                  <a:spLocks/>
                </p:cNvSpPr>
                <p:nvPr/>
              </p:nvSpPr>
              <p:spPr bwMode="auto">
                <a:xfrm>
                  <a:off x="715" y="262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6" name="Line 1106"/>
                <p:cNvSpPr>
                  <a:spLocks noChangeShapeType="1"/>
                </p:cNvSpPr>
                <p:nvPr/>
              </p:nvSpPr>
              <p:spPr bwMode="auto">
                <a:xfrm>
                  <a:off x="721" y="263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7" name="Freeform 1107"/>
                <p:cNvSpPr>
                  <a:spLocks/>
                </p:cNvSpPr>
                <p:nvPr/>
              </p:nvSpPr>
              <p:spPr bwMode="auto">
                <a:xfrm>
                  <a:off x="721" y="263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8" name="Line 1108"/>
                <p:cNvSpPr>
                  <a:spLocks noChangeShapeType="1"/>
                </p:cNvSpPr>
                <p:nvPr/>
              </p:nvSpPr>
              <p:spPr bwMode="auto">
                <a:xfrm>
                  <a:off x="727" y="2646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9" name="Line 1109"/>
                <p:cNvSpPr>
                  <a:spLocks noChangeShapeType="1"/>
                </p:cNvSpPr>
                <p:nvPr/>
              </p:nvSpPr>
              <p:spPr bwMode="auto">
                <a:xfrm>
                  <a:off x="727" y="265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0" name="Freeform 1110"/>
                <p:cNvSpPr>
                  <a:spLocks/>
                </p:cNvSpPr>
                <p:nvPr/>
              </p:nvSpPr>
              <p:spPr bwMode="auto">
                <a:xfrm>
                  <a:off x="727" y="265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1" name="Line 1111"/>
                <p:cNvSpPr>
                  <a:spLocks noChangeShapeType="1"/>
                </p:cNvSpPr>
                <p:nvPr/>
              </p:nvSpPr>
              <p:spPr bwMode="auto">
                <a:xfrm>
                  <a:off x="733" y="265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2" name="Freeform 1112"/>
                <p:cNvSpPr>
                  <a:spLocks/>
                </p:cNvSpPr>
                <p:nvPr/>
              </p:nvSpPr>
              <p:spPr bwMode="auto">
                <a:xfrm>
                  <a:off x="733" y="2659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3" name="Line 1113"/>
                <p:cNvSpPr>
                  <a:spLocks noChangeShapeType="1"/>
                </p:cNvSpPr>
                <p:nvPr/>
              </p:nvSpPr>
              <p:spPr bwMode="auto">
                <a:xfrm>
                  <a:off x="739" y="267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4" name="Freeform 1114"/>
                <p:cNvSpPr>
                  <a:spLocks/>
                </p:cNvSpPr>
                <p:nvPr/>
              </p:nvSpPr>
              <p:spPr bwMode="auto">
                <a:xfrm>
                  <a:off x="739" y="267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5" name="Line 1115"/>
                <p:cNvSpPr>
                  <a:spLocks noChangeShapeType="1"/>
                </p:cNvSpPr>
                <p:nvPr/>
              </p:nvSpPr>
              <p:spPr bwMode="auto">
                <a:xfrm>
                  <a:off x="745" y="267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6" name="Line 1116"/>
                <p:cNvSpPr>
                  <a:spLocks noChangeShapeType="1"/>
                </p:cNvSpPr>
                <p:nvPr/>
              </p:nvSpPr>
              <p:spPr bwMode="auto">
                <a:xfrm>
                  <a:off x="745" y="268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7" name="Freeform 1117"/>
                <p:cNvSpPr>
                  <a:spLocks/>
                </p:cNvSpPr>
                <p:nvPr/>
              </p:nvSpPr>
              <p:spPr bwMode="auto">
                <a:xfrm>
                  <a:off x="745" y="2683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8" name="Line 1118"/>
                <p:cNvSpPr>
                  <a:spLocks noChangeShapeType="1"/>
                </p:cNvSpPr>
                <p:nvPr/>
              </p:nvSpPr>
              <p:spPr bwMode="auto">
                <a:xfrm>
                  <a:off x="751" y="2695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19" name="Freeform 1119"/>
                <p:cNvSpPr>
                  <a:spLocks/>
                </p:cNvSpPr>
                <p:nvPr/>
              </p:nvSpPr>
              <p:spPr bwMode="auto">
                <a:xfrm>
                  <a:off x="751" y="269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0" name="Line 1120"/>
                <p:cNvSpPr>
                  <a:spLocks noChangeShapeType="1"/>
                </p:cNvSpPr>
                <p:nvPr/>
              </p:nvSpPr>
              <p:spPr bwMode="auto">
                <a:xfrm>
                  <a:off x="757" y="270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1" name="Freeform 1121"/>
                <p:cNvSpPr>
                  <a:spLocks/>
                </p:cNvSpPr>
                <p:nvPr/>
              </p:nvSpPr>
              <p:spPr bwMode="auto">
                <a:xfrm>
                  <a:off x="757" y="2701"/>
                  <a:ext cx="7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" y="13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2" name="Line 1122"/>
                <p:cNvSpPr>
                  <a:spLocks noChangeShapeType="1"/>
                </p:cNvSpPr>
                <p:nvPr/>
              </p:nvSpPr>
              <p:spPr bwMode="auto">
                <a:xfrm>
                  <a:off x="764" y="271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3" name="Line 1123"/>
                <p:cNvSpPr>
                  <a:spLocks noChangeShapeType="1"/>
                </p:cNvSpPr>
                <p:nvPr/>
              </p:nvSpPr>
              <p:spPr bwMode="auto">
                <a:xfrm>
                  <a:off x="770" y="272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4" name="Freeform 1124"/>
                <p:cNvSpPr>
                  <a:spLocks/>
                </p:cNvSpPr>
                <p:nvPr/>
              </p:nvSpPr>
              <p:spPr bwMode="auto">
                <a:xfrm>
                  <a:off x="770" y="2720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5" name="Line 1125"/>
                <p:cNvSpPr>
                  <a:spLocks noChangeShapeType="1"/>
                </p:cNvSpPr>
                <p:nvPr/>
              </p:nvSpPr>
              <p:spPr bwMode="auto">
                <a:xfrm>
                  <a:off x="776" y="272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6" name="Freeform 1126"/>
                <p:cNvSpPr>
                  <a:spLocks/>
                </p:cNvSpPr>
                <p:nvPr/>
              </p:nvSpPr>
              <p:spPr bwMode="auto">
                <a:xfrm>
                  <a:off x="776" y="2726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12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12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7" name="Line 1127"/>
                <p:cNvSpPr>
                  <a:spLocks noChangeShapeType="1"/>
                </p:cNvSpPr>
                <p:nvPr/>
              </p:nvSpPr>
              <p:spPr bwMode="auto">
                <a:xfrm>
                  <a:off x="782" y="273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8" name="Freeform 1128"/>
                <p:cNvSpPr>
                  <a:spLocks/>
                </p:cNvSpPr>
                <p:nvPr/>
              </p:nvSpPr>
              <p:spPr bwMode="auto">
                <a:xfrm>
                  <a:off x="782" y="273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9" name="Line 1129"/>
                <p:cNvSpPr>
                  <a:spLocks noChangeShapeType="1"/>
                </p:cNvSpPr>
                <p:nvPr/>
              </p:nvSpPr>
              <p:spPr bwMode="auto">
                <a:xfrm>
                  <a:off x="788" y="2744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0" name="Freeform 1130"/>
                <p:cNvSpPr>
                  <a:spLocks/>
                </p:cNvSpPr>
                <p:nvPr/>
              </p:nvSpPr>
              <p:spPr bwMode="auto">
                <a:xfrm>
                  <a:off x="788" y="2750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1" name="Line 1131"/>
                <p:cNvSpPr>
                  <a:spLocks noChangeShapeType="1"/>
                </p:cNvSpPr>
                <p:nvPr/>
              </p:nvSpPr>
              <p:spPr bwMode="auto">
                <a:xfrm>
                  <a:off x="794" y="2750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2" name="Freeform 1132"/>
                <p:cNvSpPr>
                  <a:spLocks/>
                </p:cNvSpPr>
                <p:nvPr/>
              </p:nvSpPr>
              <p:spPr bwMode="auto">
                <a:xfrm>
                  <a:off x="794" y="275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3" name="Line 1133"/>
                <p:cNvSpPr>
                  <a:spLocks noChangeShapeType="1"/>
                </p:cNvSpPr>
                <p:nvPr/>
              </p:nvSpPr>
              <p:spPr bwMode="auto">
                <a:xfrm>
                  <a:off x="800" y="276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4" name="Line 1134"/>
                <p:cNvSpPr>
                  <a:spLocks noChangeShapeType="1"/>
                </p:cNvSpPr>
                <p:nvPr/>
              </p:nvSpPr>
              <p:spPr bwMode="auto">
                <a:xfrm>
                  <a:off x="800" y="2768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5" name="Line 1135"/>
                <p:cNvSpPr>
                  <a:spLocks noChangeShapeType="1"/>
                </p:cNvSpPr>
                <p:nvPr/>
              </p:nvSpPr>
              <p:spPr bwMode="auto">
                <a:xfrm>
                  <a:off x="806" y="2768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6" name="Line 1136"/>
                <p:cNvSpPr>
                  <a:spLocks noChangeShapeType="1"/>
                </p:cNvSpPr>
                <p:nvPr/>
              </p:nvSpPr>
              <p:spPr bwMode="auto">
                <a:xfrm>
                  <a:off x="812" y="277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7" name="Line 1137"/>
                <p:cNvSpPr>
                  <a:spLocks noChangeShapeType="1"/>
                </p:cNvSpPr>
                <p:nvPr/>
              </p:nvSpPr>
              <p:spPr bwMode="auto">
                <a:xfrm>
                  <a:off x="812" y="278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8" name="Line 1138"/>
                <p:cNvSpPr>
                  <a:spLocks noChangeShapeType="1"/>
                </p:cNvSpPr>
                <p:nvPr/>
              </p:nvSpPr>
              <p:spPr bwMode="auto">
                <a:xfrm>
                  <a:off x="812" y="278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39" name="Line 1139"/>
                <p:cNvSpPr>
                  <a:spLocks noChangeShapeType="1"/>
                </p:cNvSpPr>
                <p:nvPr/>
              </p:nvSpPr>
              <p:spPr bwMode="auto">
                <a:xfrm>
                  <a:off x="818" y="2787"/>
                  <a:ext cx="7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0" name="Line 1140"/>
                <p:cNvSpPr>
                  <a:spLocks noChangeShapeType="1"/>
                </p:cNvSpPr>
                <p:nvPr/>
              </p:nvSpPr>
              <p:spPr bwMode="auto">
                <a:xfrm>
                  <a:off x="825" y="2793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1" name="Line 1141"/>
                <p:cNvSpPr>
                  <a:spLocks noChangeShapeType="1"/>
                </p:cNvSpPr>
                <p:nvPr/>
              </p:nvSpPr>
              <p:spPr bwMode="auto">
                <a:xfrm>
                  <a:off x="831" y="279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2" name="Freeform 1142"/>
                <p:cNvSpPr>
                  <a:spLocks/>
                </p:cNvSpPr>
                <p:nvPr/>
              </p:nvSpPr>
              <p:spPr bwMode="auto">
                <a:xfrm>
                  <a:off x="831" y="2799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3" name="Line 1143"/>
                <p:cNvSpPr>
                  <a:spLocks noChangeShapeType="1"/>
                </p:cNvSpPr>
                <p:nvPr/>
              </p:nvSpPr>
              <p:spPr bwMode="auto">
                <a:xfrm>
                  <a:off x="837" y="2805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4" name="Line 1144"/>
                <p:cNvSpPr>
                  <a:spLocks noChangeShapeType="1"/>
                </p:cNvSpPr>
                <p:nvPr/>
              </p:nvSpPr>
              <p:spPr bwMode="auto">
                <a:xfrm>
                  <a:off x="837" y="2811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5" name="Line 1145"/>
                <p:cNvSpPr>
                  <a:spLocks noChangeShapeType="1"/>
                </p:cNvSpPr>
                <p:nvPr/>
              </p:nvSpPr>
              <p:spPr bwMode="auto">
                <a:xfrm>
                  <a:off x="843" y="2811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6" name="Line 1146"/>
                <p:cNvSpPr>
                  <a:spLocks noChangeShapeType="1"/>
                </p:cNvSpPr>
                <p:nvPr/>
              </p:nvSpPr>
              <p:spPr bwMode="auto">
                <a:xfrm>
                  <a:off x="849" y="2817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7" name="Freeform 1147"/>
                <p:cNvSpPr>
                  <a:spLocks/>
                </p:cNvSpPr>
                <p:nvPr/>
              </p:nvSpPr>
              <p:spPr bwMode="auto">
                <a:xfrm>
                  <a:off x="849" y="282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8" name="Line 1148"/>
                <p:cNvSpPr>
                  <a:spLocks noChangeShapeType="1"/>
                </p:cNvSpPr>
                <p:nvPr/>
              </p:nvSpPr>
              <p:spPr bwMode="auto">
                <a:xfrm>
                  <a:off x="855" y="2829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9" name="Line 1149"/>
                <p:cNvSpPr>
                  <a:spLocks noChangeShapeType="1"/>
                </p:cNvSpPr>
                <p:nvPr/>
              </p:nvSpPr>
              <p:spPr bwMode="auto">
                <a:xfrm>
                  <a:off x="855" y="2829"/>
                  <a:ext cx="6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0" name="Line 1150"/>
                <p:cNvSpPr>
                  <a:spLocks noChangeShapeType="1"/>
                </p:cNvSpPr>
                <p:nvPr/>
              </p:nvSpPr>
              <p:spPr bwMode="auto">
                <a:xfrm>
                  <a:off x="861" y="2836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1" name="Line 1151"/>
                <p:cNvSpPr>
                  <a:spLocks noChangeShapeType="1"/>
                </p:cNvSpPr>
                <p:nvPr/>
              </p:nvSpPr>
              <p:spPr bwMode="auto">
                <a:xfrm>
                  <a:off x="867" y="2842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2" name="Freeform 1152"/>
                <p:cNvSpPr>
                  <a:spLocks/>
                </p:cNvSpPr>
                <p:nvPr/>
              </p:nvSpPr>
              <p:spPr bwMode="auto">
                <a:xfrm>
                  <a:off x="867" y="2842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3" name="Line 1153"/>
                <p:cNvSpPr>
                  <a:spLocks noChangeShapeType="1"/>
                </p:cNvSpPr>
                <p:nvPr/>
              </p:nvSpPr>
              <p:spPr bwMode="auto">
                <a:xfrm>
                  <a:off x="873" y="2848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4" name="Freeform 1154"/>
                <p:cNvSpPr>
                  <a:spLocks/>
                </p:cNvSpPr>
                <p:nvPr/>
              </p:nvSpPr>
              <p:spPr bwMode="auto">
                <a:xfrm>
                  <a:off x="873" y="2848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5" name="Line 1155"/>
                <p:cNvSpPr>
                  <a:spLocks noChangeShapeType="1"/>
                </p:cNvSpPr>
                <p:nvPr/>
              </p:nvSpPr>
              <p:spPr bwMode="auto">
                <a:xfrm>
                  <a:off x="879" y="2854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6" name="Line 1156"/>
                <p:cNvSpPr>
                  <a:spLocks noChangeShapeType="1"/>
                </p:cNvSpPr>
                <p:nvPr/>
              </p:nvSpPr>
              <p:spPr bwMode="auto">
                <a:xfrm>
                  <a:off x="886" y="2854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7" name="Line 1157"/>
                <p:cNvSpPr>
                  <a:spLocks noChangeShapeType="1"/>
                </p:cNvSpPr>
                <p:nvPr/>
              </p:nvSpPr>
              <p:spPr bwMode="auto">
                <a:xfrm>
                  <a:off x="892" y="2860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8" name="Line 1158"/>
                <p:cNvSpPr>
                  <a:spLocks noChangeShapeType="1"/>
                </p:cNvSpPr>
                <p:nvPr/>
              </p:nvSpPr>
              <p:spPr bwMode="auto">
                <a:xfrm>
                  <a:off x="898" y="286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59" name="Freeform 1159"/>
                <p:cNvSpPr>
                  <a:spLocks/>
                </p:cNvSpPr>
                <p:nvPr/>
              </p:nvSpPr>
              <p:spPr bwMode="auto">
                <a:xfrm>
                  <a:off x="898" y="286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0" name="Line 1160"/>
                <p:cNvSpPr>
                  <a:spLocks noChangeShapeType="1"/>
                </p:cNvSpPr>
                <p:nvPr/>
              </p:nvSpPr>
              <p:spPr bwMode="auto">
                <a:xfrm>
                  <a:off x="904" y="2872"/>
                  <a:ext cx="1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1" name="Line 1161"/>
                <p:cNvSpPr>
                  <a:spLocks noChangeShapeType="1"/>
                </p:cNvSpPr>
                <p:nvPr/>
              </p:nvSpPr>
              <p:spPr bwMode="auto">
                <a:xfrm>
                  <a:off x="904" y="287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2" name="Line 1162"/>
                <p:cNvSpPr>
                  <a:spLocks noChangeShapeType="1"/>
                </p:cNvSpPr>
                <p:nvPr/>
              </p:nvSpPr>
              <p:spPr bwMode="auto">
                <a:xfrm>
                  <a:off x="910" y="2884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3" name="Freeform 1163"/>
                <p:cNvSpPr>
                  <a:spLocks/>
                </p:cNvSpPr>
                <p:nvPr/>
              </p:nvSpPr>
              <p:spPr bwMode="auto">
                <a:xfrm>
                  <a:off x="916" y="288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4" name="Line 1164"/>
                <p:cNvSpPr>
                  <a:spLocks noChangeShapeType="1"/>
                </p:cNvSpPr>
                <p:nvPr/>
              </p:nvSpPr>
              <p:spPr bwMode="auto">
                <a:xfrm>
                  <a:off x="922" y="2890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5" name="Line 1165"/>
                <p:cNvSpPr>
                  <a:spLocks noChangeShapeType="1"/>
                </p:cNvSpPr>
                <p:nvPr/>
              </p:nvSpPr>
              <p:spPr bwMode="auto">
                <a:xfrm>
                  <a:off x="928" y="2890"/>
                  <a:ext cx="1" cy="7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6" name="Freeform 1166"/>
                <p:cNvSpPr>
                  <a:spLocks/>
                </p:cNvSpPr>
                <p:nvPr/>
              </p:nvSpPr>
              <p:spPr bwMode="auto">
                <a:xfrm>
                  <a:off x="928" y="289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7" name="Line 1167"/>
                <p:cNvSpPr>
                  <a:spLocks noChangeShapeType="1"/>
                </p:cNvSpPr>
                <p:nvPr/>
              </p:nvSpPr>
              <p:spPr bwMode="auto">
                <a:xfrm>
                  <a:off x="934" y="290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8" name="Freeform 1168"/>
                <p:cNvSpPr>
                  <a:spLocks/>
                </p:cNvSpPr>
                <p:nvPr/>
              </p:nvSpPr>
              <p:spPr bwMode="auto">
                <a:xfrm>
                  <a:off x="934" y="290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69" name="Line 1169"/>
                <p:cNvSpPr>
                  <a:spLocks noChangeShapeType="1"/>
                </p:cNvSpPr>
                <p:nvPr/>
              </p:nvSpPr>
              <p:spPr bwMode="auto">
                <a:xfrm>
                  <a:off x="940" y="2909"/>
                  <a:ext cx="7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0" name="Line 1170"/>
                <p:cNvSpPr>
                  <a:spLocks noChangeShapeType="1"/>
                </p:cNvSpPr>
                <p:nvPr/>
              </p:nvSpPr>
              <p:spPr bwMode="auto">
                <a:xfrm>
                  <a:off x="947" y="2909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1" name="Line 1171"/>
                <p:cNvSpPr>
                  <a:spLocks noChangeShapeType="1"/>
                </p:cNvSpPr>
                <p:nvPr/>
              </p:nvSpPr>
              <p:spPr bwMode="auto">
                <a:xfrm>
                  <a:off x="953" y="2915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2" name="Line 1172"/>
                <p:cNvSpPr>
                  <a:spLocks noChangeShapeType="1"/>
                </p:cNvSpPr>
                <p:nvPr/>
              </p:nvSpPr>
              <p:spPr bwMode="auto">
                <a:xfrm>
                  <a:off x="959" y="292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3" name="Freeform 1173"/>
                <p:cNvSpPr>
                  <a:spLocks/>
                </p:cNvSpPr>
                <p:nvPr/>
              </p:nvSpPr>
              <p:spPr bwMode="auto">
                <a:xfrm>
                  <a:off x="959" y="2921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4" name="Line 1174"/>
                <p:cNvSpPr>
                  <a:spLocks noChangeShapeType="1"/>
                </p:cNvSpPr>
                <p:nvPr/>
              </p:nvSpPr>
              <p:spPr bwMode="auto">
                <a:xfrm>
                  <a:off x="965" y="2927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5" name="Freeform 1175"/>
                <p:cNvSpPr>
                  <a:spLocks/>
                </p:cNvSpPr>
                <p:nvPr/>
              </p:nvSpPr>
              <p:spPr bwMode="auto">
                <a:xfrm>
                  <a:off x="965" y="2927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6" name="Line 1176"/>
                <p:cNvSpPr>
                  <a:spLocks noChangeShapeType="1"/>
                </p:cNvSpPr>
                <p:nvPr/>
              </p:nvSpPr>
              <p:spPr bwMode="auto">
                <a:xfrm>
                  <a:off x="977" y="2933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7" name="Freeform 1177"/>
                <p:cNvSpPr>
                  <a:spLocks/>
                </p:cNvSpPr>
                <p:nvPr/>
              </p:nvSpPr>
              <p:spPr bwMode="auto">
                <a:xfrm>
                  <a:off x="977" y="2933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8" name="Line 1178"/>
                <p:cNvSpPr>
                  <a:spLocks noChangeShapeType="1"/>
                </p:cNvSpPr>
                <p:nvPr/>
              </p:nvSpPr>
              <p:spPr bwMode="auto">
                <a:xfrm>
                  <a:off x="983" y="2939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79" name="Freeform 1179"/>
                <p:cNvSpPr>
                  <a:spLocks/>
                </p:cNvSpPr>
                <p:nvPr/>
              </p:nvSpPr>
              <p:spPr bwMode="auto">
                <a:xfrm>
                  <a:off x="989" y="2939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0" name="Freeform 1180"/>
                <p:cNvSpPr>
                  <a:spLocks/>
                </p:cNvSpPr>
                <p:nvPr/>
              </p:nvSpPr>
              <p:spPr bwMode="auto">
                <a:xfrm>
                  <a:off x="989" y="2945"/>
                  <a:ext cx="1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1" name="Freeform 1181"/>
                <p:cNvSpPr>
                  <a:spLocks/>
                </p:cNvSpPr>
                <p:nvPr/>
              </p:nvSpPr>
              <p:spPr bwMode="auto">
                <a:xfrm>
                  <a:off x="1001" y="2945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2" name="Freeform 1182"/>
                <p:cNvSpPr>
                  <a:spLocks/>
                </p:cNvSpPr>
                <p:nvPr/>
              </p:nvSpPr>
              <p:spPr bwMode="auto">
                <a:xfrm>
                  <a:off x="1001" y="2951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3" name="Line 1183"/>
                <p:cNvSpPr>
                  <a:spLocks noChangeShapeType="1"/>
                </p:cNvSpPr>
                <p:nvPr/>
              </p:nvSpPr>
              <p:spPr bwMode="auto">
                <a:xfrm>
                  <a:off x="1008" y="2951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4" name="Freeform 1184"/>
                <p:cNvSpPr>
                  <a:spLocks/>
                </p:cNvSpPr>
                <p:nvPr/>
              </p:nvSpPr>
              <p:spPr bwMode="auto">
                <a:xfrm>
                  <a:off x="1008" y="2951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7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5" name="Line 1185"/>
                <p:cNvSpPr>
                  <a:spLocks noChangeShapeType="1"/>
                </p:cNvSpPr>
                <p:nvPr/>
              </p:nvSpPr>
              <p:spPr bwMode="auto">
                <a:xfrm>
                  <a:off x="1020" y="2958"/>
                  <a:ext cx="6" cy="6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6" name="Line 1186"/>
                <p:cNvSpPr>
                  <a:spLocks noChangeShapeType="1"/>
                </p:cNvSpPr>
                <p:nvPr/>
              </p:nvSpPr>
              <p:spPr bwMode="auto">
                <a:xfrm>
                  <a:off x="1026" y="2964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7" name="Freeform 1187"/>
                <p:cNvSpPr>
                  <a:spLocks/>
                </p:cNvSpPr>
                <p:nvPr/>
              </p:nvSpPr>
              <p:spPr bwMode="auto">
                <a:xfrm>
                  <a:off x="1026" y="296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8" name="Line 1188"/>
                <p:cNvSpPr>
                  <a:spLocks noChangeShapeType="1"/>
                </p:cNvSpPr>
                <p:nvPr/>
              </p:nvSpPr>
              <p:spPr bwMode="auto">
                <a:xfrm>
                  <a:off x="1032" y="2970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89" name="Freeform 1189"/>
                <p:cNvSpPr>
                  <a:spLocks/>
                </p:cNvSpPr>
                <p:nvPr/>
              </p:nvSpPr>
              <p:spPr bwMode="auto">
                <a:xfrm>
                  <a:off x="1032" y="2970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90" name="Line 1190"/>
                <p:cNvSpPr>
                  <a:spLocks noChangeShapeType="1"/>
                </p:cNvSpPr>
                <p:nvPr/>
              </p:nvSpPr>
              <p:spPr bwMode="auto">
                <a:xfrm>
                  <a:off x="1044" y="2976"/>
                  <a:ext cx="1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91" name="Freeform 1191"/>
                <p:cNvSpPr>
                  <a:spLocks/>
                </p:cNvSpPr>
                <p:nvPr/>
              </p:nvSpPr>
              <p:spPr bwMode="auto">
                <a:xfrm>
                  <a:off x="1044" y="2976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6"/>
                      </a:lnTo>
                    </a:path>
                  </a:pathLst>
                </a:custGeom>
                <a:noFill/>
                <a:ln w="2540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92" name="Line 1192"/>
                <p:cNvSpPr>
                  <a:spLocks noChangeShapeType="1"/>
                </p:cNvSpPr>
                <p:nvPr/>
              </p:nvSpPr>
              <p:spPr bwMode="auto">
                <a:xfrm>
                  <a:off x="1050" y="298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93" name="Line 1193"/>
                <p:cNvSpPr>
                  <a:spLocks noChangeShapeType="1"/>
                </p:cNvSpPr>
                <p:nvPr/>
              </p:nvSpPr>
              <p:spPr bwMode="auto">
                <a:xfrm>
                  <a:off x="1056" y="2982"/>
                  <a:ext cx="6" cy="1"/>
                </a:xfrm>
                <a:prstGeom prst="lin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994" name="Freeform 1194"/>
              <p:cNvSpPr>
                <a:spLocks/>
              </p:cNvSpPr>
              <p:nvPr/>
            </p:nvSpPr>
            <p:spPr bwMode="auto">
              <a:xfrm>
                <a:off x="1062" y="2997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5" name="Line 1195"/>
              <p:cNvSpPr>
                <a:spLocks noChangeShapeType="1"/>
              </p:cNvSpPr>
              <p:nvPr/>
            </p:nvSpPr>
            <p:spPr bwMode="auto">
              <a:xfrm>
                <a:off x="1069" y="3003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6" name="Freeform 1196"/>
              <p:cNvSpPr>
                <a:spLocks/>
              </p:cNvSpPr>
              <p:nvPr/>
            </p:nvSpPr>
            <p:spPr bwMode="auto">
              <a:xfrm>
                <a:off x="1069" y="3003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7" name="Line 1197"/>
              <p:cNvSpPr>
                <a:spLocks noChangeShapeType="1"/>
              </p:cNvSpPr>
              <p:nvPr/>
            </p:nvSpPr>
            <p:spPr bwMode="auto">
              <a:xfrm>
                <a:off x="1081" y="300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8" name="Freeform 1198"/>
              <p:cNvSpPr>
                <a:spLocks/>
              </p:cNvSpPr>
              <p:nvPr/>
            </p:nvSpPr>
            <p:spPr bwMode="auto">
              <a:xfrm>
                <a:off x="1081" y="3009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9" name="Line 1199"/>
              <p:cNvSpPr>
                <a:spLocks noChangeShapeType="1"/>
              </p:cNvSpPr>
              <p:nvPr/>
            </p:nvSpPr>
            <p:spPr bwMode="auto">
              <a:xfrm>
                <a:off x="1087" y="3015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0" name="Line 1200"/>
              <p:cNvSpPr>
                <a:spLocks noChangeShapeType="1"/>
              </p:cNvSpPr>
              <p:nvPr/>
            </p:nvSpPr>
            <p:spPr bwMode="auto">
              <a:xfrm>
                <a:off x="1093" y="3015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1" name="Freeform 1201"/>
              <p:cNvSpPr>
                <a:spLocks/>
              </p:cNvSpPr>
              <p:nvPr/>
            </p:nvSpPr>
            <p:spPr bwMode="auto">
              <a:xfrm>
                <a:off x="1099" y="3015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2" name="Line 1202"/>
              <p:cNvSpPr>
                <a:spLocks noChangeShapeType="1"/>
              </p:cNvSpPr>
              <p:nvPr/>
            </p:nvSpPr>
            <p:spPr bwMode="auto">
              <a:xfrm>
                <a:off x="1105" y="302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3" name="Freeform 1203"/>
              <p:cNvSpPr>
                <a:spLocks/>
              </p:cNvSpPr>
              <p:nvPr/>
            </p:nvSpPr>
            <p:spPr bwMode="auto">
              <a:xfrm>
                <a:off x="1105" y="3021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4" name="Line 1204"/>
              <p:cNvSpPr>
                <a:spLocks noChangeShapeType="1"/>
              </p:cNvSpPr>
              <p:nvPr/>
            </p:nvSpPr>
            <p:spPr bwMode="auto">
              <a:xfrm>
                <a:off x="1117" y="302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5" name="Line 1205"/>
              <p:cNvSpPr>
                <a:spLocks noChangeShapeType="1"/>
              </p:cNvSpPr>
              <p:nvPr/>
            </p:nvSpPr>
            <p:spPr bwMode="auto">
              <a:xfrm>
                <a:off x="1117" y="3027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6" name="Freeform 1206"/>
              <p:cNvSpPr>
                <a:spLocks/>
              </p:cNvSpPr>
              <p:nvPr/>
            </p:nvSpPr>
            <p:spPr bwMode="auto">
              <a:xfrm>
                <a:off x="1123" y="3027"/>
                <a:ext cx="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7" y="7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7" name="Line 1207"/>
              <p:cNvSpPr>
                <a:spLocks noChangeShapeType="1"/>
              </p:cNvSpPr>
              <p:nvPr/>
            </p:nvSpPr>
            <p:spPr bwMode="auto">
              <a:xfrm>
                <a:off x="1130" y="303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8" name="Freeform 1208"/>
              <p:cNvSpPr>
                <a:spLocks/>
              </p:cNvSpPr>
              <p:nvPr/>
            </p:nvSpPr>
            <p:spPr bwMode="auto">
              <a:xfrm>
                <a:off x="1136" y="303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9" name="Line 1209"/>
              <p:cNvSpPr>
                <a:spLocks noChangeShapeType="1"/>
              </p:cNvSpPr>
              <p:nvPr/>
            </p:nvSpPr>
            <p:spPr bwMode="auto">
              <a:xfrm>
                <a:off x="1142" y="304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0" name="Freeform 1210"/>
              <p:cNvSpPr>
                <a:spLocks/>
              </p:cNvSpPr>
              <p:nvPr/>
            </p:nvSpPr>
            <p:spPr bwMode="auto">
              <a:xfrm>
                <a:off x="1142" y="3040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1" name="Line 1211"/>
              <p:cNvSpPr>
                <a:spLocks noChangeShapeType="1"/>
              </p:cNvSpPr>
              <p:nvPr/>
            </p:nvSpPr>
            <p:spPr bwMode="auto">
              <a:xfrm>
                <a:off x="1154" y="304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2" name="Freeform 1212"/>
              <p:cNvSpPr>
                <a:spLocks/>
              </p:cNvSpPr>
              <p:nvPr/>
            </p:nvSpPr>
            <p:spPr bwMode="auto">
              <a:xfrm>
                <a:off x="1154" y="304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3" name="Freeform 1213"/>
              <p:cNvSpPr>
                <a:spLocks/>
              </p:cNvSpPr>
              <p:nvPr/>
            </p:nvSpPr>
            <p:spPr bwMode="auto">
              <a:xfrm>
                <a:off x="1160" y="304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4" name="Line 1214"/>
              <p:cNvSpPr>
                <a:spLocks noChangeShapeType="1"/>
              </p:cNvSpPr>
              <p:nvPr/>
            </p:nvSpPr>
            <p:spPr bwMode="auto">
              <a:xfrm>
                <a:off x="1172" y="304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5" name="Freeform 1215"/>
              <p:cNvSpPr>
                <a:spLocks/>
              </p:cNvSpPr>
              <p:nvPr/>
            </p:nvSpPr>
            <p:spPr bwMode="auto">
              <a:xfrm>
                <a:off x="1172" y="3046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6" name="Line 1216"/>
              <p:cNvSpPr>
                <a:spLocks noChangeShapeType="1"/>
              </p:cNvSpPr>
              <p:nvPr/>
            </p:nvSpPr>
            <p:spPr bwMode="auto">
              <a:xfrm>
                <a:off x="1178" y="305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7" name="Freeform 1217"/>
              <p:cNvSpPr>
                <a:spLocks/>
              </p:cNvSpPr>
              <p:nvPr/>
            </p:nvSpPr>
            <p:spPr bwMode="auto">
              <a:xfrm>
                <a:off x="1184" y="3052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0"/>
                    </a:lnTo>
                    <a:lnTo>
                      <a:pt x="7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8" name="Line 1218"/>
              <p:cNvSpPr>
                <a:spLocks noChangeShapeType="1"/>
              </p:cNvSpPr>
              <p:nvPr/>
            </p:nvSpPr>
            <p:spPr bwMode="auto">
              <a:xfrm>
                <a:off x="1191" y="30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9" name="Freeform 1219"/>
              <p:cNvSpPr>
                <a:spLocks/>
              </p:cNvSpPr>
              <p:nvPr/>
            </p:nvSpPr>
            <p:spPr bwMode="auto">
              <a:xfrm>
                <a:off x="1191" y="305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0" name="Freeform 1220"/>
              <p:cNvSpPr>
                <a:spLocks/>
              </p:cNvSpPr>
              <p:nvPr/>
            </p:nvSpPr>
            <p:spPr bwMode="auto">
              <a:xfrm>
                <a:off x="1203" y="305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1" name="Line 1221"/>
              <p:cNvSpPr>
                <a:spLocks noChangeShapeType="1"/>
              </p:cNvSpPr>
              <p:nvPr/>
            </p:nvSpPr>
            <p:spPr bwMode="auto">
              <a:xfrm>
                <a:off x="1209" y="30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2" name="Freeform 1222"/>
              <p:cNvSpPr>
                <a:spLocks/>
              </p:cNvSpPr>
              <p:nvPr/>
            </p:nvSpPr>
            <p:spPr bwMode="auto">
              <a:xfrm>
                <a:off x="1209" y="306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3" name="Line 1223"/>
              <p:cNvSpPr>
                <a:spLocks noChangeShapeType="1"/>
              </p:cNvSpPr>
              <p:nvPr/>
            </p:nvSpPr>
            <p:spPr bwMode="auto">
              <a:xfrm>
                <a:off x="1221" y="30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4" name="Freeform 1224"/>
              <p:cNvSpPr>
                <a:spLocks/>
              </p:cNvSpPr>
              <p:nvPr/>
            </p:nvSpPr>
            <p:spPr bwMode="auto">
              <a:xfrm>
                <a:off x="1221" y="3064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5" name="Line 1225"/>
              <p:cNvSpPr>
                <a:spLocks noChangeShapeType="1"/>
              </p:cNvSpPr>
              <p:nvPr/>
            </p:nvSpPr>
            <p:spPr bwMode="auto">
              <a:xfrm>
                <a:off x="1227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6" name="Line 1226"/>
              <p:cNvSpPr>
                <a:spLocks noChangeShapeType="1"/>
              </p:cNvSpPr>
              <p:nvPr/>
            </p:nvSpPr>
            <p:spPr bwMode="auto">
              <a:xfrm>
                <a:off x="1233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7" name="Line 1227"/>
              <p:cNvSpPr>
                <a:spLocks noChangeShapeType="1"/>
              </p:cNvSpPr>
              <p:nvPr/>
            </p:nvSpPr>
            <p:spPr bwMode="auto">
              <a:xfrm>
                <a:off x="1239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8" name="Line 1228"/>
              <p:cNvSpPr>
                <a:spLocks noChangeShapeType="1"/>
              </p:cNvSpPr>
              <p:nvPr/>
            </p:nvSpPr>
            <p:spPr bwMode="auto">
              <a:xfrm>
                <a:off x="1245" y="3070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9" name="Freeform 1229"/>
              <p:cNvSpPr>
                <a:spLocks/>
              </p:cNvSpPr>
              <p:nvPr/>
            </p:nvSpPr>
            <p:spPr bwMode="auto">
              <a:xfrm>
                <a:off x="1252" y="3070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0" name="Line 1230"/>
              <p:cNvSpPr>
                <a:spLocks noChangeShapeType="1"/>
              </p:cNvSpPr>
              <p:nvPr/>
            </p:nvSpPr>
            <p:spPr bwMode="auto">
              <a:xfrm>
                <a:off x="1258" y="30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1" name="Freeform 1231"/>
              <p:cNvSpPr>
                <a:spLocks/>
              </p:cNvSpPr>
              <p:nvPr/>
            </p:nvSpPr>
            <p:spPr bwMode="auto">
              <a:xfrm>
                <a:off x="1258" y="307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2" name="Line 1232"/>
              <p:cNvSpPr>
                <a:spLocks noChangeShapeType="1"/>
              </p:cNvSpPr>
              <p:nvPr/>
            </p:nvSpPr>
            <p:spPr bwMode="auto">
              <a:xfrm>
                <a:off x="1270" y="307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3" name="Freeform 1233"/>
              <p:cNvSpPr>
                <a:spLocks/>
              </p:cNvSpPr>
              <p:nvPr/>
            </p:nvSpPr>
            <p:spPr bwMode="auto">
              <a:xfrm>
                <a:off x="1270" y="3076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4" name="Line 1234"/>
              <p:cNvSpPr>
                <a:spLocks noChangeShapeType="1"/>
              </p:cNvSpPr>
              <p:nvPr/>
            </p:nvSpPr>
            <p:spPr bwMode="auto">
              <a:xfrm>
                <a:off x="1282" y="30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5" name="Line 1235"/>
              <p:cNvSpPr>
                <a:spLocks noChangeShapeType="1"/>
              </p:cNvSpPr>
              <p:nvPr/>
            </p:nvSpPr>
            <p:spPr bwMode="auto">
              <a:xfrm>
                <a:off x="1288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6" name="Freeform 1236"/>
              <p:cNvSpPr>
                <a:spLocks/>
              </p:cNvSpPr>
              <p:nvPr/>
            </p:nvSpPr>
            <p:spPr bwMode="auto">
              <a:xfrm>
                <a:off x="1288" y="308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7" name="Line 1237"/>
              <p:cNvSpPr>
                <a:spLocks noChangeShapeType="1"/>
              </p:cNvSpPr>
              <p:nvPr/>
            </p:nvSpPr>
            <p:spPr bwMode="auto">
              <a:xfrm>
                <a:off x="1300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8" name="Freeform 1238"/>
              <p:cNvSpPr>
                <a:spLocks/>
              </p:cNvSpPr>
              <p:nvPr/>
            </p:nvSpPr>
            <p:spPr bwMode="auto">
              <a:xfrm>
                <a:off x="1300" y="308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9" name="Line 1239"/>
              <p:cNvSpPr>
                <a:spLocks noChangeShapeType="1"/>
              </p:cNvSpPr>
              <p:nvPr/>
            </p:nvSpPr>
            <p:spPr bwMode="auto">
              <a:xfrm>
                <a:off x="1306" y="3088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0" name="Line 1240"/>
              <p:cNvSpPr>
                <a:spLocks noChangeShapeType="1"/>
              </p:cNvSpPr>
              <p:nvPr/>
            </p:nvSpPr>
            <p:spPr bwMode="auto">
              <a:xfrm>
                <a:off x="1313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1" name="Line 1241"/>
              <p:cNvSpPr>
                <a:spLocks noChangeShapeType="1"/>
              </p:cNvSpPr>
              <p:nvPr/>
            </p:nvSpPr>
            <p:spPr bwMode="auto">
              <a:xfrm>
                <a:off x="1319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2" name="Line 1242"/>
              <p:cNvSpPr>
                <a:spLocks noChangeShapeType="1"/>
              </p:cNvSpPr>
              <p:nvPr/>
            </p:nvSpPr>
            <p:spPr bwMode="auto">
              <a:xfrm>
                <a:off x="1325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3" name="Freeform 1243"/>
              <p:cNvSpPr>
                <a:spLocks/>
              </p:cNvSpPr>
              <p:nvPr/>
            </p:nvSpPr>
            <p:spPr bwMode="auto">
              <a:xfrm>
                <a:off x="1331" y="308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4" name="Line 1244"/>
              <p:cNvSpPr>
                <a:spLocks noChangeShapeType="1"/>
              </p:cNvSpPr>
              <p:nvPr/>
            </p:nvSpPr>
            <p:spPr bwMode="auto">
              <a:xfrm>
                <a:off x="1337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5" name="Line 1245"/>
              <p:cNvSpPr>
                <a:spLocks noChangeShapeType="1"/>
              </p:cNvSpPr>
              <p:nvPr/>
            </p:nvSpPr>
            <p:spPr bwMode="auto">
              <a:xfrm>
                <a:off x="1343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6" name="Line 1246"/>
              <p:cNvSpPr>
                <a:spLocks noChangeShapeType="1"/>
              </p:cNvSpPr>
              <p:nvPr/>
            </p:nvSpPr>
            <p:spPr bwMode="auto">
              <a:xfrm>
                <a:off x="1349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7" name="Freeform 1247"/>
              <p:cNvSpPr>
                <a:spLocks/>
              </p:cNvSpPr>
              <p:nvPr/>
            </p:nvSpPr>
            <p:spPr bwMode="auto">
              <a:xfrm>
                <a:off x="1349" y="309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8" name="Line 1248"/>
              <p:cNvSpPr>
                <a:spLocks noChangeShapeType="1"/>
              </p:cNvSpPr>
              <p:nvPr/>
            </p:nvSpPr>
            <p:spPr bwMode="auto">
              <a:xfrm>
                <a:off x="1361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9" name="Line 1249"/>
              <p:cNvSpPr>
                <a:spLocks noChangeShapeType="1"/>
              </p:cNvSpPr>
              <p:nvPr/>
            </p:nvSpPr>
            <p:spPr bwMode="auto">
              <a:xfrm>
                <a:off x="1367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0" name="Freeform 1250"/>
              <p:cNvSpPr>
                <a:spLocks/>
              </p:cNvSpPr>
              <p:nvPr/>
            </p:nvSpPr>
            <p:spPr bwMode="auto">
              <a:xfrm>
                <a:off x="1367" y="3094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1" name="Line 1251"/>
              <p:cNvSpPr>
                <a:spLocks noChangeShapeType="1"/>
              </p:cNvSpPr>
              <p:nvPr/>
            </p:nvSpPr>
            <p:spPr bwMode="auto">
              <a:xfrm>
                <a:off x="1380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2" name="Freeform 1252"/>
              <p:cNvSpPr>
                <a:spLocks/>
              </p:cNvSpPr>
              <p:nvPr/>
            </p:nvSpPr>
            <p:spPr bwMode="auto">
              <a:xfrm>
                <a:off x="1380" y="3094"/>
                <a:ext cx="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7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lnTo>
                      <a:pt x="6" y="0"/>
                    </a:lnTo>
                    <a:lnTo>
                      <a:pt x="12" y="7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3" name="Line 1253"/>
              <p:cNvSpPr>
                <a:spLocks noChangeShapeType="1"/>
              </p:cNvSpPr>
              <p:nvPr/>
            </p:nvSpPr>
            <p:spPr bwMode="auto">
              <a:xfrm>
                <a:off x="139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4" name="Freeform 1254"/>
              <p:cNvSpPr>
                <a:spLocks/>
              </p:cNvSpPr>
              <p:nvPr/>
            </p:nvSpPr>
            <p:spPr bwMode="auto">
              <a:xfrm>
                <a:off x="1392" y="310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5" name="Line 1255"/>
              <p:cNvSpPr>
                <a:spLocks noChangeShapeType="1"/>
              </p:cNvSpPr>
              <p:nvPr/>
            </p:nvSpPr>
            <p:spPr bwMode="auto">
              <a:xfrm>
                <a:off x="1404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6" name="Line 1256"/>
              <p:cNvSpPr>
                <a:spLocks noChangeShapeType="1"/>
              </p:cNvSpPr>
              <p:nvPr/>
            </p:nvSpPr>
            <p:spPr bwMode="auto">
              <a:xfrm>
                <a:off x="1410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7" name="Freeform 1257"/>
              <p:cNvSpPr>
                <a:spLocks/>
              </p:cNvSpPr>
              <p:nvPr/>
            </p:nvSpPr>
            <p:spPr bwMode="auto">
              <a:xfrm>
                <a:off x="1410" y="310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8" name="Line 1258"/>
              <p:cNvSpPr>
                <a:spLocks noChangeShapeType="1"/>
              </p:cNvSpPr>
              <p:nvPr/>
            </p:nvSpPr>
            <p:spPr bwMode="auto">
              <a:xfrm>
                <a:off x="142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9" name="Line 1259"/>
              <p:cNvSpPr>
                <a:spLocks noChangeShapeType="1"/>
              </p:cNvSpPr>
              <p:nvPr/>
            </p:nvSpPr>
            <p:spPr bwMode="auto">
              <a:xfrm>
                <a:off x="1422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0" name="Line 1260"/>
              <p:cNvSpPr>
                <a:spLocks noChangeShapeType="1"/>
              </p:cNvSpPr>
              <p:nvPr/>
            </p:nvSpPr>
            <p:spPr bwMode="auto">
              <a:xfrm>
                <a:off x="1428" y="3101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1" name="Line 1261"/>
              <p:cNvSpPr>
                <a:spLocks noChangeShapeType="1"/>
              </p:cNvSpPr>
              <p:nvPr/>
            </p:nvSpPr>
            <p:spPr bwMode="auto">
              <a:xfrm>
                <a:off x="1435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2" name="Freeform 1262"/>
              <p:cNvSpPr>
                <a:spLocks/>
              </p:cNvSpPr>
              <p:nvPr/>
            </p:nvSpPr>
            <p:spPr bwMode="auto">
              <a:xfrm>
                <a:off x="1441" y="310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3" name="Line 1263"/>
              <p:cNvSpPr>
                <a:spLocks noChangeShapeType="1"/>
              </p:cNvSpPr>
              <p:nvPr/>
            </p:nvSpPr>
            <p:spPr bwMode="auto">
              <a:xfrm>
                <a:off x="1453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4" name="Line 1264"/>
              <p:cNvSpPr>
                <a:spLocks noChangeShapeType="1"/>
              </p:cNvSpPr>
              <p:nvPr/>
            </p:nvSpPr>
            <p:spPr bwMode="auto">
              <a:xfrm>
                <a:off x="1453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5" name="Line 1265"/>
              <p:cNvSpPr>
                <a:spLocks noChangeShapeType="1"/>
              </p:cNvSpPr>
              <p:nvPr/>
            </p:nvSpPr>
            <p:spPr bwMode="auto">
              <a:xfrm>
                <a:off x="1459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6" name="Line 1266"/>
              <p:cNvSpPr>
                <a:spLocks noChangeShapeType="1"/>
              </p:cNvSpPr>
              <p:nvPr/>
            </p:nvSpPr>
            <p:spPr bwMode="auto">
              <a:xfrm>
                <a:off x="1465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7" name="Line 1267"/>
              <p:cNvSpPr>
                <a:spLocks noChangeShapeType="1"/>
              </p:cNvSpPr>
              <p:nvPr/>
            </p:nvSpPr>
            <p:spPr bwMode="auto">
              <a:xfrm>
                <a:off x="1471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8" name="Line 1268"/>
              <p:cNvSpPr>
                <a:spLocks noChangeShapeType="1"/>
              </p:cNvSpPr>
              <p:nvPr/>
            </p:nvSpPr>
            <p:spPr bwMode="auto">
              <a:xfrm>
                <a:off x="1477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9" name="Line 1269"/>
              <p:cNvSpPr>
                <a:spLocks noChangeShapeType="1"/>
              </p:cNvSpPr>
              <p:nvPr/>
            </p:nvSpPr>
            <p:spPr bwMode="auto">
              <a:xfrm>
                <a:off x="1483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0" name="Line 1270"/>
              <p:cNvSpPr>
                <a:spLocks noChangeShapeType="1"/>
              </p:cNvSpPr>
              <p:nvPr/>
            </p:nvSpPr>
            <p:spPr bwMode="auto">
              <a:xfrm>
                <a:off x="1489" y="3101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1" name="Line 1271"/>
              <p:cNvSpPr>
                <a:spLocks noChangeShapeType="1"/>
              </p:cNvSpPr>
              <p:nvPr/>
            </p:nvSpPr>
            <p:spPr bwMode="auto">
              <a:xfrm>
                <a:off x="1496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2" name="Line 1272"/>
              <p:cNvSpPr>
                <a:spLocks noChangeShapeType="1"/>
              </p:cNvSpPr>
              <p:nvPr/>
            </p:nvSpPr>
            <p:spPr bwMode="auto">
              <a:xfrm>
                <a:off x="150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3" name="Freeform 1273"/>
              <p:cNvSpPr>
                <a:spLocks/>
              </p:cNvSpPr>
              <p:nvPr/>
            </p:nvSpPr>
            <p:spPr bwMode="auto">
              <a:xfrm>
                <a:off x="1502" y="310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4" name="Line 1274"/>
              <p:cNvSpPr>
                <a:spLocks noChangeShapeType="1"/>
              </p:cNvSpPr>
              <p:nvPr/>
            </p:nvSpPr>
            <p:spPr bwMode="auto">
              <a:xfrm>
                <a:off x="1514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5" name="Freeform 1275"/>
              <p:cNvSpPr>
                <a:spLocks/>
              </p:cNvSpPr>
              <p:nvPr/>
            </p:nvSpPr>
            <p:spPr bwMode="auto">
              <a:xfrm>
                <a:off x="1514" y="310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6" name="Line 1276"/>
              <p:cNvSpPr>
                <a:spLocks noChangeShapeType="1"/>
              </p:cNvSpPr>
              <p:nvPr/>
            </p:nvSpPr>
            <p:spPr bwMode="auto">
              <a:xfrm>
                <a:off x="1526" y="3101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7" name="Line 1277"/>
              <p:cNvSpPr>
                <a:spLocks noChangeShapeType="1"/>
              </p:cNvSpPr>
              <p:nvPr/>
            </p:nvSpPr>
            <p:spPr bwMode="auto">
              <a:xfrm>
                <a:off x="1532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8" name="Freeform 1278"/>
              <p:cNvSpPr>
                <a:spLocks/>
              </p:cNvSpPr>
              <p:nvPr/>
            </p:nvSpPr>
            <p:spPr bwMode="auto">
              <a:xfrm>
                <a:off x="1532" y="310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9" name="Line 1279"/>
              <p:cNvSpPr>
                <a:spLocks noChangeShapeType="1"/>
              </p:cNvSpPr>
              <p:nvPr/>
            </p:nvSpPr>
            <p:spPr bwMode="auto">
              <a:xfrm>
                <a:off x="1544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0" name="Freeform 1280"/>
              <p:cNvSpPr>
                <a:spLocks/>
              </p:cNvSpPr>
              <p:nvPr/>
            </p:nvSpPr>
            <p:spPr bwMode="auto">
              <a:xfrm>
                <a:off x="1544" y="3101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1" name="Line 1281"/>
              <p:cNvSpPr>
                <a:spLocks noChangeShapeType="1"/>
              </p:cNvSpPr>
              <p:nvPr/>
            </p:nvSpPr>
            <p:spPr bwMode="auto">
              <a:xfrm>
                <a:off x="1557" y="310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2" name="Freeform 1282"/>
              <p:cNvSpPr>
                <a:spLocks/>
              </p:cNvSpPr>
              <p:nvPr/>
            </p:nvSpPr>
            <p:spPr bwMode="auto">
              <a:xfrm>
                <a:off x="1557" y="3094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3" name="Freeform 1283"/>
              <p:cNvSpPr>
                <a:spLocks/>
              </p:cNvSpPr>
              <p:nvPr/>
            </p:nvSpPr>
            <p:spPr bwMode="auto">
              <a:xfrm>
                <a:off x="1563" y="3094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4" name="Line 1284"/>
              <p:cNvSpPr>
                <a:spLocks noChangeShapeType="1"/>
              </p:cNvSpPr>
              <p:nvPr/>
            </p:nvSpPr>
            <p:spPr bwMode="auto">
              <a:xfrm>
                <a:off x="1575" y="309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5" name="Line 1285"/>
              <p:cNvSpPr>
                <a:spLocks noChangeShapeType="1"/>
              </p:cNvSpPr>
              <p:nvPr/>
            </p:nvSpPr>
            <p:spPr bwMode="auto">
              <a:xfrm>
                <a:off x="1575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6" name="Line 1286"/>
              <p:cNvSpPr>
                <a:spLocks noChangeShapeType="1"/>
              </p:cNvSpPr>
              <p:nvPr/>
            </p:nvSpPr>
            <p:spPr bwMode="auto">
              <a:xfrm>
                <a:off x="1581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7" name="Line 1287"/>
              <p:cNvSpPr>
                <a:spLocks noChangeShapeType="1"/>
              </p:cNvSpPr>
              <p:nvPr/>
            </p:nvSpPr>
            <p:spPr bwMode="auto">
              <a:xfrm>
                <a:off x="1587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8" name="Line 1288"/>
              <p:cNvSpPr>
                <a:spLocks noChangeShapeType="1"/>
              </p:cNvSpPr>
              <p:nvPr/>
            </p:nvSpPr>
            <p:spPr bwMode="auto">
              <a:xfrm>
                <a:off x="1593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9" name="Line 1289"/>
              <p:cNvSpPr>
                <a:spLocks noChangeShapeType="1"/>
              </p:cNvSpPr>
              <p:nvPr/>
            </p:nvSpPr>
            <p:spPr bwMode="auto">
              <a:xfrm>
                <a:off x="1599" y="309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0" name="Freeform 1290"/>
              <p:cNvSpPr>
                <a:spLocks/>
              </p:cNvSpPr>
              <p:nvPr/>
            </p:nvSpPr>
            <p:spPr bwMode="auto">
              <a:xfrm>
                <a:off x="1605" y="308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1" name="Line 1291"/>
              <p:cNvSpPr>
                <a:spLocks noChangeShapeType="1"/>
              </p:cNvSpPr>
              <p:nvPr/>
            </p:nvSpPr>
            <p:spPr bwMode="auto">
              <a:xfrm>
                <a:off x="1611" y="3088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2" name="Line 1292"/>
              <p:cNvSpPr>
                <a:spLocks noChangeShapeType="1"/>
              </p:cNvSpPr>
              <p:nvPr/>
            </p:nvSpPr>
            <p:spPr bwMode="auto">
              <a:xfrm>
                <a:off x="1618" y="308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3" name="Line 1293"/>
              <p:cNvSpPr>
                <a:spLocks noChangeShapeType="1"/>
              </p:cNvSpPr>
              <p:nvPr/>
            </p:nvSpPr>
            <p:spPr bwMode="auto">
              <a:xfrm>
                <a:off x="1624" y="30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4" name="Freeform 1294"/>
              <p:cNvSpPr>
                <a:spLocks/>
              </p:cNvSpPr>
              <p:nvPr/>
            </p:nvSpPr>
            <p:spPr bwMode="auto">
              <a:xfrm>
                <a:off x="1624" y="308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5" name="Line 1295"/>
              <p:cNvSpPr>
                <a:spLocks noChangeShapeType="1"/>
              </p:cNvSpPr>
              <p:nvPr/>
            </p:nvSpPr>
            <p:spPr bwMode="auto">
              <a:xfrm>
                <a:off x="1636" y="308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6" name="Freeform 1296"/>
              <p:cNvSpPr>
                <a:spLocks/>
              </p:cNvSpPr>
              <p:nvPr/>
            </p:nvSpPr>
            <p:spPr bwMode="auto">
              <a:xfrm>
                <a:off x="1636" y="3082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7" name="Line 1297"/>
              <p:cNvSpPr>
                <a:spLocks noChangeShapeType="1"/>
              </p:cNvSpPr>
              <p:nvPr/>
            </p:nvSpPr>
            <p:spPr bwMode="auto">
              <a:xfrm>
                <a:off x="1648" y="308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8" name="Line 1298"/>
              <p:cNvSpPr>
                <a:spLocks noChangeShapeType="1"/>
              </p:cNvSpPr>
              <p:nvPr/>
            </p:nvSpPr>
            <p:spPr bwMode="auto">
              <a:xfrm>
                <a:off x="1654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99" name="Freeform 1299"/>
              <p:cNvSpPr>
                <a:spLocks/>
              </p:cNvSpPr>
              <p:nvPr/>
            </p:nvSpPr>
            <p:spPr bwMode="auto">
              <a:xfrm>
                <a:off x="1654" y="308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0" name="Line 1300"/>
              <p:cNvSpPr>
                <a:spLocks noChangeShapeType="1"/>
              </p:cNvSpPr>
              <p:nvPr/>
            </p:nvSpPr>
            <p:spPr bwMode="auto">
              <a:xfrm>
                <a:off x="1666" y="3082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1" name="Freeform 1301"/>
              <p:cNvSpPr>
                <a:spLocks/>
              </p:cNvSpPr>
              <p:nvPr/>
            </p:nvSpPr>
            <p:spPr bwMode="auto">
              <a:xfrm>
                <a:off x="1666" y="307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2" name="Line 1302"/>
              <p:cNvSpPr>
                <a:spLocks noChangeShapeType="1"/>
              </p:cNvSpPr>
              <p:nvPr/>
            </p:nvSpPr>
            <p:spPr bwMode="auto">
              <a:xfrm>
                <a:off x="1672" y="3076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3" name="Line 1303"/>
              <p:cNvSpPr>
                <a:spLocks noChangeShapeType="1"/>
              </p:cNvSpPr>
              <p:nvPr/>
            </p:nvSpPr>
            <p:spPr bwMode="auto">
              <a:xfrm>
                <a:off x="1679" y="30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4" name="Line 1304"/>
              <p:cNvSpPr>
                <a:spLocks noChangeShapeType="1"/>
              </p:cNvSpPr>
              <p:nvPr/>
            </p:nvSpPr>
            <p:spPr bwMode="auto">
              <a:xfrm>
                <a:off x="1685" y="307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5" name="Freeform 1305"/>
              <p:cNvSpPr>
                <a:spLocks/>
              </p:cNvSpPr>
              <p:nvPr/>
            </p:nvSpPr>
            <p:spPr bwMode="auto">
              <a:xfrm>
                <a:off x="1691" y="307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6" name="Line 1306"/>
              <p:cNvSpPr>
                <a:spLocks noChangeShapeType="1"/>
              </p:cNvSpPr>
              <p:nvPr/>
            </p:nvSpPr>
            <p:spPr bwMode="auto">
              <a:xfrm>
                <a:off x="1697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7" name="Line 1307"/>
              <p:cNvSpPr>
                <a:spLocks noChangeShapeType="1"/>
              </p:cNvSpPr>
              <p:nvPr/>
            </p:nvSpPr>
            <p:spPr bwMode="auto">
              <a:xfrm>
                <a:off x="1703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8" name="Line 1308"/>
              <p:cNvSpPr>
                <a:spLocks noChangeShapeType="1"/>
              </p:cNvSpPr>
              <p:nvPr/>
            </p:nvSpPr>
            <p:spPr bwMode="auto">
              <a:xfrm>
                <a:off x="1709" y="3070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09" name="Line 1309"/>
              <p:cNvSpPr>
                <a:spLocks noChangeShapeType="1"/>
              </p:cNvSpPr>
              <p:nvPr/>
            </p:nvSpPr>
            <p:spPr bwMode="auto">
              <a:xfrm>
                <a:off x="1715" y="307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0" name="Freeform 1310"/>
              <p:cNvSpPr>
                <a:spLocks/>
              </p:cNvSpPr>
              <p:nvPr/>
            </p:nvSpPr>
            <p:spPr bwMode="auto">
              <a:xfrm>
                <a:off x="1715" y="3064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1" name="Line 1311"/>
              <p:cNvSpPr>
                <a:spLocks noChangeShapeType="1"/>
              </p:cNvSpPr>
              <p:nvPr/>
            </p:nvSpPr>
            <p:spPr bwMode="auto">
              <a:xfrm>
                <a:off x="1727" y="306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2" name="Line 1312"/>
              <p:cNvSpPr>
                <a:spLocks noChangeShapeType="1"/>
              </p:cNvSpPr>
              <p:nvPr/>
            </p:nvSpPr>
            <p:spPr bwMode="auto">
              <a:xfrm>
                <a:off x="1733" y="3064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3" name="Freeform 1313"/>
              <p:cNvSpPr>
                <a:spLocks/>
              </p:cNvSpPr>
              <p:nvPr/>
            </p:nvSpPr>
            <p:spPr bwMode="auto">
              <a:xfrm>
                <a:off x="1733" y="3058"/>
                <a:ext cx="1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4" name="Line 1314"/>
              <p:cNvSpPr>
                <a:spLocks noChangeShapeType="1"/>
              </p:cNvSpPr>
              <p:nvPr/>
            </p:nvSpPr>
            <p:spPr bwMode="auto">
              <a:xfrm>
                <a:off x="1746" y="3058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5" name="Line 1315"/>
              <p:cNvSpPr>
                <a:spLocks noChangeShapeType="1"/>
              </p:cNvSpPr>
              <p:nvPr/>
            </p:nvSpPr>
            <p:spPr bwMode="auto">
              <a:xfrm>
                <a:off x="1746" y="30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6" name="Line 1316"/>
              <p:cNvSpPr>
                <a:spLocks noChangeShapeType="1"/>
              </p:cNvSpPr>
              <p:nvPr/>
            </p:nvSpPr>
            <p:spPr bwMode="auto">
              <a:xfrm>
                <a:off x="1752" y="3058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7" name="Freeform 1317"/>
              <p:cNvSpPr>
                <a:spLocks/>
              </p:cNvSpPr>
              <p:nvPr/>
            </p:nvSpPr>
            <p:spPr bwMode="auto">
              <a:xfrm>
                <a:off x="1758" y="305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8" name="Line 1318"/>
              <p:cNvSpPr>
                <a:spLocks noChangeShapeType="1"/>
              </p:cNvSpPr>
              <p:nvPr/>
            </p:nvSpPr>
            <p:spPr bwMode="auto">
              <a:xfrm>
                <a:off x="1764" y="3052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19" name="Freeform 1319"/>
              <p:cNvSpPr>
                <a:spLocks/>
              </p:cNvSpPr>
              <p:nvPr/>
            </p:nvSpPr>
            <p:spPr bwMode="auto">
              <a:xfrm>
                <a:off x="1770" y="3046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0" name="Line 1320"/>
              <p:cNvSpPr>
                <a:spLocks noChangeShapeType="1"/>
              </p:cNvSpPr>
              <p:nvPr/>
            </p:nvSpPr>
            <p:spPr bwMode="auto">
              <a:xfrm>
                <a:off x="1776" y="3046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1" name="Line 1321"/>
              <p:cNvSpPr>
                <a:spLocks noChangeShapeType="1"/>
              </p:cNvSpPr>
              <p:nvPr/>
            </p:nvSpPr>
            <p:spPr bwMode="auto">
              <a:xfrm>
                <a:off x="1782" y="3046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2" name="Freeform 1322"/>
              <p:cNvSpPr>
                <a:spLocks/>
              </p:cNvSpPr>
              <p:nvPr/>
            </p:nvSpPr>
            <p:spPr bwMode="auto">
              <a:xfrm>
                <a:off x="1782" y="3040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3" name="Line 1323"/>
              <p:cNvSpPr>
                <a:spLocks noChangeShapeType="1"/>
              </p:cNvSpPr>
              <p:nvPr/>
            </p:nvSpPr>
            <p:spPr bwMode="auto">
              <a:xfrm>
                <a:off x="1794" y="304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4" name="Line 1324"/>
              <p:cNvSpPr>
                <a:spLocks noChangeShapeType="1"/>
              </p:cNvSpPr>
              <p:nvPr/>
            </p:nvSpPr>
            <p:spPr bwMode="auto">
              <a:xfrm>
                <a:off x="1794" y="3040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5" name="Freeform 1325"/>
              <p:cNvSpPr>
                <a:spLocks/>
              </p:cNvSpPr>
              <p:nvPr/>
            </p:nvSpPr>
            <p:spPr bwMode="auto">
              <a:xfrm>
                <a:off x="1801" y="3034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6" name="Line 1326"/>
              <p:cNvSpPr>
                <a:spLocks noChangeShapeType="1"/>
              </p:cNvSpPr>
              <p:nvPr/>
            </p:nvSpPr>
            <p:spPr bwMode="auto">
              <a:xfrm>
                <a:off x="1807" y="3034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7" name="Freeform 1327"/>
              <p:cNvSpPr>
                <a:spLocks/>
              </p:cNvSpPr>
              <p:nvPr/>
            </p:nvSpPr>
            <p:spPr bwMode="auto">
              <a:xfrm>
                <a:off x="1813" y="3027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8" name="Line 1328"/>
              <p:cNvSpPr>
                <a:spLocks noChangeShapeType="1"/>
              </p:cNvSpPr>
              <p:nvPr/>
            </p:nvSpPr>
            <p:spPr bwMode="auto">
              <a:xfrm>
                <a:off x="1819" y="302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29" name="Freeform 1329"/>
              <p:cNvSpPr>
                <a:spLocks/>
              </p:cNvSpPr>
              <p:nvPr/>
            </p:nvSpPr>
            <p:spPr bwMode="auto">
              <a:xfrm>
                <a:off x="1819" y="3027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0" name="Line 1330"/>
              <p:cNvSpPr>
                <a:spLocks noChangeShapeType="1"/>
              </p:cNvSpPr>
              <p:nvPr/>
            </p:nvSpPr>
            <p:spPr bwMode="auto">
              <a:xfrm>
                <a:off x="1831" y="3027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1" name="Line 1331"/>
              <p:cNvSpPr>
                <a:spLocks noChangeShapeType="1"/>
              </p:cNvSpPr>
              <p:nvPr/>
            </p:nvSpPr>
            <p:spPr bwMode="auto">
              <a:xfrm flipV="1">
                <a:off x="1831" y="3021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2" name="Freeform 1332"/>
              <p:cNvSpPr>
                <a:spLocks/>
              </p:cNvSpPr>
              <p:nvPr/>
            </p:nvSpPr>
            <p:spPr bwMode="auto">
              <a:xfrm>
                <a:off x="1837" y="3015"/>
                <a:ext cx="1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3" name="Line 1333"/>
              <p:cNvSpPr>
                <a:spLocks noChangeShapeType="1"/>
              </p:cNvSpPr>
              <p:nvPr/>
            </p:nvSpPr>
            <p:spPr bwMode="auto">
              <a:xfrm>
                <a:off x="1849" y="301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4" name="Freeform 1334"/>
              <p:cNvSpPr>
                <a:spLocks/>
              </p:cNvSpPr>
              <p:nvPr/>
            </p:nvSpPr>
            <p:spPr bwMode="auto">
              <a:xfrm>
                <a:off x="1849" y="3015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5" name="Line 1335"/>
              <p:cNvSpPr>
                <a:spLocks noChangeShapeType="1"/>
              </p:cNvSpPr>
              <p:nvPr/>
            </p:nvSpPr>
            <p:spPr bwMode="auto">
              <a:xfrm>
                <a:off x="1855" y="3015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6" name="Freeform 1336"/>
              <p:cNvSpPr>
                <a:spLocks/>
              </p:cNvSpPr>
              <p:nvPr/>
            </p:nvSpPr>
            <p:spPr bwMode="auto">
              <a:xfrm>
                <a:off x="1855" y="3009"/>
                <a:ext cx="1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7" name="Line 1337"/>
              <p:cNvSpPr>
                <a:spLocks noChangeShapeType="1"/>
              </p:cNvSpPr>
              <p:nvPr/>
            </p:nvSpPr>
            <p:spPr bwMode="auto">
              <a:xfrm>
                <a:off x="1868" y="3009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8" name="Line 1338"/>
              <p:cNvSpPr>
                <a:spLocks noChangeShapeType="1"/>
              </p:cNvSpPr>
              <p:nvPr/>
            </p:nvSpPr>
            <p:spPr bwMode="auto">
              <a:xfrm flipV="1">
                <a:off x="1868" y="3003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39" name="Line 1339"/>
              <p:cNvSpPr>
                <a:spLocks noChangeShapeType="1"/>
              </p:cNvSpPr>
              <p:nvPr/>
            </p:nvSpPr>
            <p:spPr bwMode="auto">
              <a:xfrm flipV="1">
                <a:off x="1874" y="2997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0" name="Line 1340"/>
              <p:cNvSpPr>
                <a:spLocks noChangeShapeType="1"/>
              </p:cNvSpPr>
              <p:nvPr/>
            </p:nvSpPr>
            <p:spPr bwMode="auto">
              <a:xfrm>
                <a:off x="1880" y="2997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1" name="Line 1341"/>
              <p:cNvSpPr>
                <a:spLocks noChangeShapeType="1"/>
              </p:cNvSpPr>
              <p:nvPr/>
            </p:nvSpPr>
            <p:spPr bwMode="auto">
              <a:xfrm>
                <a:off x="1886" y="2997"/>
                <a:ext cx="6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2" name="Freeform 1342"/>
              <p:cNvSpPr>
                <a:spLocks/>
              </p:cNvSpPr>
              <p:nvPr/>
            </p:nvSpPr>
            <p:spPr bwMode="auto">
              <a:xfrm>
                <a:off x="1892" y="299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3" name="Freeform 1343"/>
              <p:cNvSpPr>
                <a:spLocks/>
              </p:cNvSpPr>
              <p:nvPr/>
            </p:nvSpPr>
            <p:spPr bwMode="auto">
              <a:xfrm>
                <a:off x="1892" y="2991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4" name="Line 1344"/>
              <p:cNvSpPr>
                <a:spLocks noChangeShapeType="1"/>
              </p:cNvSpPr>
              <p:nvPr/>
            </p:nvSpPr>
            <p:spPr bwMode="auto">
              <a:xfrm>
                <a:off x="1904" y="2991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5" name="Line 1345"/>
              <p:cNvSpPr>
                <a:spLocks noChangeShapeType="1"/>
              </p:cNvSpPr>
              <p:nvPr/>
            </p:nvSpPr>
            <p:spPr bwMode="auto">
              <a:xfrm flipV="1">
                <a:off x="1904" y="2985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6" name="Line 1346"/>
              <p:cNvSpPr>
                <a:spLocks noChangeShapeType="1"/>
              </p:cNvSpPr>
              <p:nvPr/>
            </p:nvSpPr>
            <p:spPr bwMode="auto">
              <a:xfrm flipV="1">
                <a:off x="1910" y="2979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7" name="Line 1347"/>
              <p:cNvSpPr>
                <a:spLocks noChangeShapeType="1"/>
              </p:cNvSpPr>
              <p:nvPr/>
            </p:nvSpPr>
            <p:spPr bwMode="auto">
              <a:xfrm flipV="1">
                <a:off x="1916" y="2973"/>
                <a:ext cx="13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8" name="Freeform 1348"/>
              <p:cNvSpPr>
                <a:spLocks/>
              </p:cNvSpPr>
              <p:nvPr/>
            </p:nvSpPr>
            <p:spPr bwMode="auto">
              <a:xfrm>
                <a:off x="1929" y="2966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49" name="Freeform 1349"/>
              <p:cNvSpPr>
                <a:spLocks/>
              </p:cNvSpPr>
              <p:nvPr/>
            </p:nvSpPr>
            <p:spPr bwMode="auto">
              <a:xfrm>
                <a:off x="1935" y="2960"/>
                <a:ext cx="1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0"/>
                    </a:lnTo>
                    <a:lnTo>
                      <a:pt x="18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0" name="Line 1350"/>
              <p:cNvSpPr>
                <a:spLocks noChangeShapeType="1"/>
              </p:cNvSpPr>
              <p:nvPr/>
            </p:nvSpPr>
            <p:spPr bwMode="auto">
              <a:xfrm flipV="1">
                <a:off x="1953" y="2954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1" name="Line 1351"/>
              <p:cNvSpPr>
                <a:spLocks noChangeShapeType="1"/>
              </p:cNvSpPr>
              <p:nvPr/>
            </p:nvSpPr>
            <p:spPr bwMode="auto">
              <a:xfrm flipV="1">
                <a:off x="1965" y="2948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2" name="Freeform 1352"/>
              <p:cNvSpPr>
                <a:spLocks/>
              </p:cNvSpPr>
              <p:nvPr/>
            </p:nvSpPr>
            <p:spPr bwMode="auto">
              <a:xfrm>
                <a:off x="1971" y="2936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3" name="Freeform 1353"/>
              <p:cNvSpPr>
                <a:spLocks/>
              </p:cNvSpPr>
              <p:nvPr/>
            </p:nvSpPr>
            <p:spPr bwMode="auto">
              <a:xfrm>
                <a:off x="1983" y="2936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4" name="Freeform 1354"/>
              <p:cNvSpPr>
                <a:spLocks/>
              </p:cNvSpPr>
              <p:nvPr/>
            </p:nvSpPr>
            <p:spPr bwMode="auto">
              <a:xfrm>
                <a:off x="1990" y="2930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5" name="Line 1355"/>
              <p:cNvSpPr>
                <a:spLocks noChangeShapeType="1"/>
              </p:cNvSpPr>
              <p:nvPr/>
            </p:nvSpPr>
            <p:spPr bwMode="auto">
              <a:xfrm>
                <a:off x="1996" y="2930"/>
                <a:ext cx="1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6" name="Line 1356"/>
              <p:cNvSpPr>
                <a:spLocks noChangeShapeType="1"/>
              </p:cNvSpPr>
              <p:nvPr/>
            </p:nvSpPr>
            <p:spPr bwMode="auto">
              <a:xfrm flipV="1">
                <a:off x="1996" y="2924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7" name="Freeform 1357"/>
              <p:cNvSpPr>
                <a:spLocks/>
              </p:cNvSpPr>
              <p:nvPr/>
            </p:nvSpPr>
            <p:spPr bwMode="auto">
              <a:xfrm>
                <a:off x="2002" y="2918"/>
                <a:ext cx="1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2" y="0"/>
                    </a:lnTo>
                    <a:lnTo>
                      <a:pt x="18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8" name="Freeform 1358"/>
              <p:cNvSpPr>
                <a:spLocks/>
              </p:cNvSpPr>
              <p:nvPr/>
            </p:nvSpPr>
            <p:spPr bwMode="auto">
              <a:xfrm>
                <a:off x="2020" y="2912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59" name="Freeform 1359"/>
              <p:cNvSpPr>
                <a:spLocks/>
              </p:cNvSpPr>
              <p:nvPr/>
            </p:nvSpPr>
            <p:spPr bwMode="auto">
              <a:xfrm>
                <a:off x="2020" y="2912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0" name="Freeform 1360"/>
              <p:cNvSpPr>
                <a:spLocks/>
              </p:cNvSpPr>
              <p:nvPr/>
            </p:nvSpPr>
            <p:spPr bwMode="auto">
              <a:xfrm>
                <a:off x="2026" y="2899"/>
                <a:ext cx="12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6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1" name="Line 1361"/>
              <p:cNvSpPr>
                <a:spLocks noChangeShapeType="1"/>
              </p:cNvSpPr>
              <p:nvPr/>
            </p:nvSpPr>
            <p:spPr bwMode="auto">
              <a:xfrm flipV="1">
                <a:off x="2038" y="2893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2" name="Line 1362"/>
              <p:cNvSpPr>
                <a:spLocks noChangeShapeType="1"/>
              </p:cNvSpPr>
              <p:nvPr/>
            </p:nvSpPr>
            <p:spPr bwMode="auto">
              <a:xfrm>
                <a:off x="2044" y="2893"/>
                <a:ext cx="7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3" name="Line 1363"/>
              <p:cNvSpPr>
                <a:spLocks noChangeShapeType="1"/>
              </p:cNvSpPr>
              <p:nvPr/>
            </p:nvSpPr>
            <p:spPr bwMode="auto">
              <a:xfrm flipV="1">
                <a:off x="2051" y="2887"/>
                <a:ext cx="12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4" name="Line 1364"/>
              <p:cNvSpPr>
                <a:spLocks noChangeShapeType="1"/>
              </p:cNvSpPr>
              <p:nvPr/>
            </p:nvSpPr>
            <p:spPr bwMode="auto">
              <a:xfrm flipV="1">
                <a:off x="2063" y="2881"/>
                <a:ext cx="6" cy="6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5" name="Freeform 1365"/>
              <p:cNvSpPr>
                <a:spLocks/>
              </p:cNvSpPr>
              <p:nvPr/>
            </p:nvSpPr>
            <p:spPr bwMode="auto">
              <a:xfrm>
                <a:off x="2069" y="28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6" name="Freeform 1366"/>
              <p:cNvSpPr>
                <a:spLocks/>
              </p:cNvSpPr>
              <p:nvPr/>
            </p:nvSpPr>
            <p:spPr bwMode="auto">
              <a:xfrm>
                <a:off x="2069" y="2875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7" name="Freeform 1367"/>
              <p:cNvSpPr>
                <a:spLocks/>
              </p:cNvSpPr>
              <p:nvPr/>
            </p:nvSpPr>
            <p:spPr bwMode="auto">
              <a:xfrm>
                <a:off x="2081" y="2869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8" name="Freeform 1368"/>
              <p:cNvSpPr>
                <a:spLocks/>
              </p:cNvSpPr>
              <p:nvPr/>
            </p:nvSpPr>
            <p:spPr bwMode="auto">
              <a:xfrm>
                <a:off x="2081" y="2844"/>
                <a:ext cx="37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19"/>
                  </a:cxn>
                  <a:cxn ang="0">
                    <a:pos x="18" y="13"/>
                  </a:cxn>
                  <a:cxn ang="0">
                    <a:pos x="37" y="0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6" y="19"/>
                    </a:lnTo>
                    <a:lnTo>
                      <a:pt x="18" y="13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69" name="Line 1369"/>
              <p:cNvSpPr>
                <a:spLocks noChangeShapeType="1"/>
              </p:cNvSpPr>
              <p:nvPr/>
            </p:nvSpPr>
            <p:spPr bwMode="auto">
              <a:xfrm flipV="1">
                <a:off x="2118" y="2820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0" name="Line 1370"/>
              <p:cNvSpPr>
                <a:spLocks noChangeShapeType="1"/>
              </p:cNvSpPr>
              <p:nvPr/>
            </p:nvSpPr>
            <p:spPr bwMode="auto">
              <a:xfrm flipV="1">
                <a:off x="2148" y="2796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1" name="Line 1371"/>
              <p:cNvSpPr>
                <a:spLocks noChangeShapeType="1"/>
              </p:cNvSpPr>
              <p:nvPr/>
            </p:nvSpPr>
            <p:spPr bwMode="auto">
              <a:xfrm flipV="1">
                <a:off x="2179" y="2771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2" name="Line 1372"/>
              <p:cNvSpPr>
                <a:spLocks noChangeShapeType="1"/>
              </p:cNvSpPr>
              <p:nvPr/>
            </p:nvSpPr>
            <p:spPr bwMode="auto">
              <a:xfrm flipV="1">
                <a:off x="2209" y="274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3" name="Line 1373"/>
              <p:cNvSpPr>
                <a:spLocks noChangeShapeType="1"/>
              </p:cNvSpPr>
              <p:nvPr/>
            </p:nvSpPr>
            <p:spPr bwMode="auto">
              <a:xfrm flipV="1">
                <a:off x="2240" y="2722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4" name="Freeform 1374"/>
              <p:cNvSpPr>
                <a:spLocks/>
              </p:cNvSpPr>
              <p:nvPr/>
            </p:nvSpPr>
            <p:spPr bwMode="auto">
              <a:xfrm>
                <a:off x="2270" y="2692"/>
                <a:ext cx="37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8" y="12"/>
                  </a:cxn>
                  <a:cxn ang="0">
                    <a:pos x="37" y="0"/>
                  </a:cxn>
                </a:cxnLst>
                <a:rect l="0" t="0" r="r" b="b"/>
                <a:pathLst>
                  <a:path w="37" h="30">
                    <a:moveTo>
                      <a:pt x="0" y="30"/>
                    </a:moveTo>
                    <a:lnTo>
                      <a:pt x="18" y="12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5" name="Line 1375"/>
              <p:cNvSpPr>
                <a:spLocks noChangeShapeType="1"/>
              </p:cNvSpPr>
              <p:nvPr/>
            </p:nvSpPr>
            <p:spPr bwMode="auto">
              <a:xfrm flipV="1">
                <a:off x="2307" y="2668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6" name="Line 1376"/>
              <p:cNvSpPr>
                <a:spLocks noChangeShapeType="1"/>
              </p:cNvSpPr>
              <p:nvPr/>
            </p:nvSpPr>
            <p:spPr bwMode="auto">
              <a:xfrm flipV="1">
                <a:off x="2337" y="2643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7" name="Line 1377"/>
              <p:cNvSpPr>
                <a:spLocks noChangeShapeType="1"/>
              </p:cNvSpPr>
              <p:nvPr/>
            </p:nvSpPr>
            <p:spPr bwMode="auto">
              <a:xfrm flipV="1">
                <a:off x="2368" y="2619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8" name="Line 1378"/>
              <p:cNvSpPr>
                <a:spLocks noChangeShapeType="1"/>
              </p:cNvSpPr>
              <p:nvPr/>
            </p:nvSpPr>
            <p:spPr bwMode="auto">
              <a:xfrm flipV="1">
                <a:off x="2398" y="2594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79" name="Line 1379"/>
              <p:cNvSpPr>
                <a:spLocks noChangeShapeType="1"/>
              </p:cNvSpPr>
              <p:nvPr/>
            </p:nvSpPr>
            <p:spPr bwMode="auto">
              <a:xfrm flipV="1">
                <a:off x="2429" y="2570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0" name="Freeform 1380"/>
              <p:cNvSpPr>
                <a:spLocks/>
              </p:cNvSpPr>
              <p:nvPr/>
            </p:nvSpPr>
            <p:spPr bwMode="auto">
              <a:xfrm>
                <a:off x="2459" y="2546"/>
                <a:ext cx="37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9" y="12"/>
                  </a:cxn>
                  <a:cxn ang="0">
                    <a:pos x="37" y="0"/>
                  </a:cxn>
                </a:cxnLst>
                <a:rect l="0" t="0" r="r" b="b"/>
                <a:pathLst>
                  <a:path w="37" h="24">
                    <a:moveTo>
                      <a:pt x="0" y="24"/>
                    </a:moveTo>
                    <a:lnTo>
                      <a:pt x="19" y="12"/>
                    </a:lnTo>
                    <a:lnTo>
                      <a:pt x="37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1" name="Line 1381"/>
              <p:cNvSpPr>
                <a:spLocks noChangeShapeType="1"/>
              </p:cNvSpPr>
              <p:nvPr/>
            </p:nvSpPr>
            <p:spPr bwMode="auto">
              <a:xfrm flipV="1">
                <a:off x="2496" y="2521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2" name="Line 1382"/>
              <p:cNvSpPr>
                <a:spLocks noChangeShapeType="1"/>
              </p:cNvSpPr>
              <p:nvPr/>
            </p:nvSpPr>
            <p:spPr bwMode="auto">
              <a:xfrm flipV="1">
                <a:off x="2526" y="2497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3" name="Line 1383"/>
              <p:cNvSpPr>
                <a:spLocks noChangeShapeType="1"/>
              </p:cNvSpPr>
              <p:nvPr/>
            </p:nvSpPr>
            <p:spPr bwMode="auto">
              <a:xfrm flipV="1">
                <a:off x="2557" y="2472"/>
                <a:ext cx="30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4" name="Line 1384"/>
              <p:cNvSpPr>
                <a:spLocks noChangeShapeType="1"/>
              </p:cNvSpPr>
              <p:nvPr/>
            </p:nvSpPr>
            <p:spPr bwMode="auto">
              <a:xfrm flipV="1">
                <a:off x="2587" y="2448"/>
                <a:ext cx="31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5" name="Line 1385"/>
              <p:cNvSpPr>
                <a:spLocks noChangeShapeType="1"/>
              </p:cNvSpPr>
              <p:nvPr/>
            </p:nvSpPr>
            <p:spPr bwMode="auto">
              <a:xfrm flipV="1">
                <a:off x="2618" y="2424"/>
                <a:ext cx="30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6" name="Line 1386"/>
              <p:cNvSpPr>
                <a:spLocks noChangeShapeType="1"/>
              </p:cNvSpPr>
              <p:nvPr/>
            </p:nvSpPr>
            <p:spPr bwMode="auto">
              <a:xfrm flipV="1">
                <a:off x="2648" y="2399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7" name="Freeform 1387"/>
              <p:cNvSpPr>
                <a:spLocks/>
              </p:cNvSpPr>
              <p:nvPr/>
            </p:nvSpPr>
            <p:spPr bwMode="auto">
              <a:xfrm>
                <a:off x="2679" y="2375"/>
                <a:ext cx="36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12"/>
                  </a:cxn>
                  <a:cxn ang="0">
                    <a:pos x="36" y="0"/>
                  </a:cxn>
                </a:cxnLst>
                <a:rect l="0" t="0" r="r" b="b"/>
                <a:pathLst>
                  <a:path w="36" h="24">
                    <a:moveTo>
                      <a:pt x="0" y="24"/>
                    </a:moveTo>
                    <a:lnTo>
                      <a:pt x="18" y="12"/>
                    </a:lnTo>
                    <a:lnTo>
                      <a:pt x="36" y="0"/>
                    </a:lnTo>
                  </a:path>
                </a:pathLst>
              </a:custGeom>
              <a:noFill/>
              <a:ln w="2540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8" name="Line 1388"/>
              <p:cNvSpPr>
                <a:spLocks noChangeShapeType="1"/>
              </p:cNvSpPr>
              <p:nvPr/>
            </p:nvSpPr>
            <p:spPr bwMode="auto">
              <a:xfrm flipV="1">
                <a:off x="2715" y="2350"/>
                <a:ext cx="31" cy="2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89" name="Line 1389"/>
              <p:cNvSpPr>
                <a:spLocks noChangeShapeType="1"/>
              </p:cNvSpPr>
              <p:nvPr/>
            </p:nvSpPr>
            <p:spPr bwMode="auto">
              <a:xfrm flipV="1">
                <a:off x="2746" y="2326"/>
                <a:ext cx="24" cy="24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90" name="Line 1390"/>
              <p:cNvSpPr>
                <a:spLocks noChangeShapeType="1"/>
              </p:cNvSpPr>
              <p:nvPr/>
            </p:nvSpPr>
            <p:spPr bwMode="auto">
              <a:xfrm flipH="1">
                <a:off x="1921" y="1689"/>
                <a:ext cx="1686" cy="129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8191" name="Line 1391"/>
              <p:cNvSpPr>
                <a:spLocks noChangeShapeType="1"/>
              </p:cNvSpPr>
              <p:nvPr/>
            </p:nvSpPr>
            <p:spPr bwMode="auto">
              <a:xfrm flipH="1" flipV="1">
                <a:off x="2017" y="1745"/>
                <a:ext cx="1686" cy="129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8192" name="Group 1392"/>
            <p:cNvGrpSpPr>
              <a:grpSpLocks/>
            </p:cNvGrpSpPr>
            <p:nvPr/>
          </p:nvGrpSpPr>
          <p:grpSpPr bwMode="auto">
            <a:xfrm>
              <a:off x="3897" y="2649"/>
              <a:ext cx="127" cy="145"/>
              <a:chOff x="2551" y="2988"/>
              <a:chExt cx="104" cy="119"/>
            </a:xfrm>
          </p:grpSpPr>
          <p:sp>
            <p:nvSpPr>
              <p:cNvPr id="78193" name="Line 1393"/>
              <p:cNvSpPr>
                <a:spLocks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8194" name="Line 1394"/>
              <p:cNvSpPr>
                <a:spLocks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8195" name="Group 1395"/>
            <p:cNvGrpSpPr>
              <a:grpSpLocks/>
            </p:cNvGrpSpPr>
            <p:nvPr/>
          </p:nvGrpSpPr>
          <p:grpSpPr bwMode="auto">
            <a:xfrm>
              <a:off x="3896" y="2968"/>
              <a:ext cx="127" cy="144"/>
              <a:chOff x="2551" y="2988"/>
              <a:chExt cx="104" cy="119"/>
            </a:xfrm>
          </p:grpSpPr>
          <p:sp>
            <p:nvSpPr>
              <p:cNvPr id="78196" name="Line 1396"/>
              <p:cNvSpPr>
                <a:spLocks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8197" name="Line 1397"/>
              <p:cNvSpPr>
                <a:spLocks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78198" name="Oval 1398"/>
            <p:cNvSpPr>
              <a:spLocks noChangeArrowheads="1"/>
            </p:cNvSpPr>
            <p:nvPr/>
          </p:nvSpPr>
          <p:spPr bwMode="auto">
            <a:xfrm rot="2125152">
              <a:off x="3929" y="3040"/>
              <a:ext cx="135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199" name="Oval 1399"/>
            <p:cNvSpPr>
              <a:spLocks noChangeArrowheads="1"/>
            </p:cNvSpPr>
            <p:nvPr/>
          </p:nvSpPr>
          <p:spPr bwMode="auto">
            <a:xfrm rot="1942995">
              <a:off x="4199" y="3215"/>
              <a:ext cx="136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0" name="Oval 1400"/>
            <p:cNvSpPr>
              <a:spLocks noChangeArrowheads="1"/>
            </p:cNvSpPr>
            <p:nvPr/>
          </p:nvSpPr>
          <p:spPr bwMode="auto">
            <a:xfrm rot="1086523">
              <a:off x="4462" y="3426"/>
              <a:ext cx="136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1" name="Oval 1401"/>
            <p:cNvSpPr>
              <a:spLocks noChangeArrowheads="1"/>
            </p:cNvSpPr>
            <p:nvPr/>
          </p:nvSpPr>
          <p:spPr bwMode="auto">
            <a:xfrm rot="-692669">
              <a:off x="4803" y="3474"/>
              <a:ext cx="135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2" name="Oval 1402"/>
            <p:cNvSpPr>
              <a:spLocks noChangeArrowheads="1"/>
            </p:cNvSpPr>
            <p:nvPr/>
          </p:nvSpPr>
          <p:spPr bwMode="auto">
            <a:xfrm rot="-2641392">
              <a:off x="5098" y="3321"/>
              <a:ext cx="136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3" name="Oval 1403"/>
            <p:cNvSpPr>
              <a:spLocks noChangeArrowheads="1"/>
            </p:cNvSpPr>
            <p:nvPr/>
          </p:nvSpPr>
          <p:spPr bwMode="auto">
            <a:xfrm rot="-4609002">
              <a:off x="5272" y="3011"/>
              <a:ext cx="153" cy="4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4" name="Oval 1404"/>
            <p:cNvSpPr>
              <a:spLocks noChangeArrowheads="1"/>
            </p:cNvSpPr>
            <p:nvPr/>
          </p:nvSpPr>
          <p:spPr bwMode="auto">
            <a:xfrm rot="-6500192">
              <a:off x="5242" y="2632"/>
              <a:ext cx="152" cy="4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5" name="Oval 1405"/>
            <p:cNvSpPr>
              <a:spLocks noChangeArrowheads="1"/>
            </p:cNvSpPr>
            <p:nvPr/>
          </p:nvSpPr>
          <p:spPr bwMode="auto">
            <a:xfrm rot="2178678">
              <a:off x="5053" y="2348"/>
              <a:ext cx="135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6" name="Oval 1406"/>
            <p:cNvSpPr>
              <a:spLocks noChangeArrowheads="1"/>
            </p:cNvSpPr>
            <p:nvPr/>
          </p:nvSpPr>
          <p:spPr bwMode="auto">
            <a:xfrm rot="189370">
              <a:off x="4757" y="2249"/>
              <a:ext cx="135" cy="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7" name="Oval 1407"/>
            <p:cNvSpPr>
              <a:spLocks noChangeArrowheads="1"/>
            </p:cNvSpPr>
            <p:nvPr/>
          </p:nvSpPr>
          <p:spPr bwMode="auto">
            <a:xfrm rot="-1401974">
              <a:off x="4419" y="2300"/>
              <a:ext cx="135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8" name="Oval 1408"/>
            <p:cNvSpPr>
              <a:spLocks noChangeArrowheads="1"/>
            </p:cNvSpPr>
            <p:nvPr/>
          </p:nvSpPr>
          <p:spPr bwMode="auto">
            <a:xfrm rot="-2083041">
              <a:off x="4168" y="2504"/>
              <a:ext cx="135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09" name="Oval 1409"/>
            <p:cNvSpPr>
              <a:spLocks noChangeArrowheads="1"/>
            </p:cNvSpPr>
            <p:nvPr/>
          </p:nvSpPr>
          <p:spPr bwMode="auto">
            <a:xfrm rot="-2377320">
              <a:off x="3865" y="2717"/>
              <a:ext cx="136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0" name="Oval 1410"/>
            <p:cNvSpPr>
              <a:spLocks noChangeArrowheads="1"/>
            </p:cNvSpPr>
            <p:nvPr/>
          </p:nvSpPr>
          <p:spPr bwMode="auto">
            <a:xfrm rot="2125152">
              <a:off x="3892" y="3007"/>
              <a:ext cx="135" cy="4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1" name="Oval 1411"/>
            <p:cNvSpPr>
              <a:spLocks noChangeArrowheads="1"/>
            </p:cNvSpPr>
            <p:nvPr/>
          </p:nvSpPr>
          <p:spPr bwMode="auto">
            <a:xfrm rot="1942995">
              <a:off x="4151" y="3299"/>
              <a:ext cx="135" cy="50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2" name="Oval 1412"/>
            <p:cNvSpPr>
              <a:spLocks noChangeArrowheads="1"/>
            </p:cNvSpPr>
            <p:nvPr/>
          </p:nvSpPr>
          <p:spPr bwMode="auto">
            <a:xfrm rot="1086523">
              <a:off x="4449" y="3514"/>
              <a:ext cx="135" cy="50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3" name="Oval 1413"/>
            <p:cNvSpPr>
              <a:spLocks noChangeArrowheads="1"/>
            </p:cNvSpPr>
            <p:nvPr/>
          </p:nvSpPr>
          <p:spPr bwMode="auto">
            <a:xfrm rot="-692669">
              <a:off x="4816" y="3550"/>
              <a:ext cx="135" cy="4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4" name="Oval 1414"/>
            <p:cNvSpPr>
              <a:spLocks noChangeArrowheads="1"/>
            </p:cNvSpPr>
            <p:nvPr/>
          </p:nvSpPr>
          <p:spPr bwMode="auto">
            <a:xfrm rot="-2641392">
              <a:off x="5156" y="3381"/>
              <a:ext cx="135" cy="4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5" name="Oval 1415"/>
            <p:cNvSpPr>
              <a:spLocks noChangeArrowheads="1"/>
            </p:cNvSpPr>
            <p:nvPr/>
          </p:nvSpPr>
          <p:spPr bwMode="auto">
            <a:xfrm rot="-4609002">
              <a:off x="5340" y="3037"/>
              <a:ext cx="153" cy="4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6" name="Oval 1416"/>
            <p:cNvSpPr>
              <a:spLocks noChangeArrowheads="1"/>
            </p:cNvSpPr>
            <p:nvPr/>
          </p:nvSpPr>
          <p:spPr bwMode="auto">
            <a:xfrm rot="-6500192">
              <a:off x="5305" y="2592"/>
              <a:ext cx="153" cy="43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7" name="Oval 1417"/>
            <p:cNvSpPr>
              <a:spLocks noChangeArrowheads="1"/>
            </p:cNvSpPr>
            <p:nvPr/>
          </p:nvSpPr>
          <p:spPr bwMode="auto">
            <a:xfrm rot="2178678">
              <a:off x="5090" y="2281"/>
              <a:ext cx="136" cy="4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8" name="Oval 1418"/>
            <p:cNvSpPr>
              <a:spLocks noChangeArrowheads="1"/>
            </p:cNvSpPr>
            <p:nvPr/>
          </p:nvSpPr>
          <p:spPr bwMode="auto">
            <a:xfrm rot="189370">
              <a:off x="4757" y="2155"/>
              <a:ext cx="135" cy="4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19" name="Oval 1419"/>
            <p:cNvSpPr>
              <a:spLocks noChangeArrowheads="1"/>
            </p:cNvSpPr>
            <p:nvPr/>
          </p:nvSpPr>
          <p:spPr bwMode="auto">
            <a:xfrm rot="-1401974">
              <a:off x="4384" y="2230"/>
              <a:ext cx="136" cy="4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20" name="Oval 1420"/>
            <p:cNvSpPr>
              <a:spLocks noChangeArrowheads="1"/>
            </p:cNvSpPr>
            <p:nvPr/>
          </p:nvSpPr>
          <p:spPr bwMode="auto">
            <a:xfrm rot="-2083041">
              <a:off x="4123" y="2439"/>
              <a:ext cx="136" cy="50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21" name="Oval 1421"/>
            <p:cNvSpPr>
              <a:spLocks noChangeArrowheads="1"/>
            </p:cNvSpPr>
            <p:nvPr/>
          </p:nvSpPr>
          <p:spPr bwMode="auto">
            <a:xfrm rot="-2377320">
              <a:off x="3907" y="2678"/>
              <a:ext cx="136" cy="50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grpSp>
          <p:nvGrpSpPr>
            <p:cNvPr id="78222" name="Group 1422"/>
            <p:cNvGrpSpPr>
              <a:grpSpLocks/>
            </p:cNvGrpSpPr>
            <p:nvPr/>
          </p:nvGrpSpPr>
          <p:grpSpPr bwMode="auto">
            <a:xfrm>
              <a:off x="3559" y="2954"/>
              <a:ext cx="127" cy="145"/>
              <a:chOff x="2551" y="2988"/>
              <a:chExt cx="104" cy="119"/>
            </a:xfrm>
          </p:grpSpPr>
          <p:sp>
            <p:nvSpPr>
              <p:cNvPr id="78223" name="Line 1423"/>
              <p:cNvSpPr>
                <a:spLocks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8224" name="Line 1424"/>
              <p:cNvSpPr>
                <a:spLocks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8225" name="Group 1425"/>
            <p:cNvGrpSpPr>
              <a:grpSpLocks/>
            </p:cNvGrpSpPr>
            <p:nvPr/>
          </p:nvGrpSpPr>
          <p:grpSpPr bwMode="auto">
            <a:xfrm>
              <a:off x="3550" y="2671"/>
              <a:ext cx="126" cy="144"/>
              <a:chOff x="2551" y="2988"/>
              <a:chExt cx="104" cy="119"/>
            </a:xfrm>
          </p:grpSpPr>
          <p:sp>
            <p:nvSpPr>
              <p:cNvPr id="78226" name="Line 1426"/>
              <p:cNvSpPr>
                <a:spLocks noChangeShapeType="1"/>
              </p:cNvSpPr>
              <p:nvPr/>
            </p:nvSpPr>
            <p:spPr bwMode="auto">
              <a:xfrm flipV="1">
                <a:off x="2551" y="3045"/>
                <a:ext cx="10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78227" name="Line 1427"/>
              <p:cNvSpPr>
                <a:spLocks noChangeShapeType="1"/>
              </p:cNvSpPr>
              <p:nvPr/>
            </p:nvSpPr>
            <p:spPr bwMode="auto">
              <a:xfrm>
                <a:off x="2600" y="2988"/>
                <a:ext cx="2" cy="11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78228" name="Oval 1428"/>
            <p:cNvSpPr>
              <a:spLocks noChangeArrowheads="1"/>
            </p:cNvSpPr>
            <p:nvPr/>
          </p:nvSpPr>
          <p:spPr bwMode="auto">
            <a:xfrm rot="2125152">
              <a:off x="3567" y="2739"/>
              <a:ext cx="136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29" name="Oval 1429"/>
            <p:cNvSpPr>
              <a:spLocks noChangeArrowheads="1"/>
            </p:cNvSpPr>
            <p:nvPr/>
          </p:nvSpPr>
          <p:spPr bwMode="auto">
            <a:xfrm rot="-2377320">
              <a:off x="3523" y="3016"/>
              <a:ext cx="135" cy="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0" name="Oval 1430"/>
            <p:cNvSpPr>
              <a:spLocks noChangeArrowheads="1"/>
            </p:cNvSpPr>
            <p:nvPr/>
          </p:nvSpPr>
          <p:spPr bwMode="auto">
            <a:xfrm rot="2125152">
              <a:off x="3530" y="2705"/>
              <a:ext cx="135" cy="4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1" name="Oval 1431"/>
            <p:cNvSpPr>
              <a:spLocks noChangeArrowheads="1"/>
            </p:cNvSpPr>
            <p:nvPr/>
          </p:nvSpPr>
          <p:spPr bwMode="auto">
            <a:xfrm rot="19657005" flipH="1">
              <a:off x="3225" y="3220"/>
              <a:ext cx="135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2" name="Oval 1432"/>
            <p:cNvSpPr>
              <a:spLocks noChangeArrowheads="1"/>
            </p:cNvSpPr>
            <p:nvPr/>
          </p:nvSpPr>
          <p:spPr bwMode="auto">
            <a:xfrm rot="20513477" flipH="1">
              <a:off x="2955" y="3424"/>
              <a:ext cx="135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3" name="Oval 1433"/>
            <p:cNvSpPr>
              <a:spLocks noChangeArrowheads="1"/>
            </p:cNvSpPr>
            <p:nvPr/>
          </p:nvSpPr>
          <p:spPr bwMode="auto">
            <a:xfrm rot="692669" flipH="1">
              <a:off x="2638" y="3465"/>
              <a:ext cx="136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4" name="Oval 1434"/>
            <p:cNvSpPr>
              <a:spLocks noChangeArrowheads="1"/>
            </p:cNvSpPr>
            <p:nvPr/>
          </p:nvSpPr>
          <p:spPr bwMode="auto">
            <a:xfrm rot="2641392" flipH="1">
              <a:off x="2320" y="3314"/>
              <a:ext cx="136" cy="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5" name="Oval 1435"/>
            <p:cNvSpPr>
              <a:spLocks noChangeArrowheads="1"/>
            </p:cNvSpPr>
            <p:nvPr/>
          </p:nvSpPr>
          <p:spPr bwMode="auto">
            <a:xfrm rot="4609002" flipH="1">
              <a:off x="2128" y="3009"/>
              <a:ext cx="154" cy="4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6" name="Oval 1436"/>
            <p:cNvSpPr>
              <a:spLocks noChangeArrowheads="1"/>
            </p:cNvSpPr>
            <p:nvPr/>
          </p:nvSpPr>
          <p:spPr bwMode="auto">
            <a:xfrm rot="6500192" flipH="1">
              <a:off x="2163" y="2631"/>
              <a:ext cx="152" cy="44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7" name="Oval 1437"/>
            <p:cNvSpPr>
              <a:spLocks noChangeArrowheads="1"/>
            </p:cNvSpPr>
            <p:nvPr/>
          </p:nvSpPr>
          <p:spPr bwMode="auto">
            <a:xfrm rot="19421322" flipH="1">
              <a:off x="2379" y="2352"/>
              <a:ext cx="136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8" name="Oval 1438"/>
            <p:cNvSpPr>
              <a:spLocks noChangeArrowheads="1"/>
            </p:cNvSpPr>
            <p:nvPr/>
          </p:nvSpPr>
          <p:spPr bwMode="auto">
            <a:xfrm rot="21410630" flipH="1">
              <a:off x="2660" y="2241"/>
              <a:ext cx="136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39" name="Oval 1439"/>
            <p:cNvSpPr>
              <a:spLocks noChangeArrowheads="1"/>
            </p:cNvSpPr>
            <p:nvPr/>
          </p:nvSpPr>
          <p:spPr bwMode="auto">
            <a:xfrm rot="1401974" flipH="1">
              <a:off x="2992" y="2315"/>
              <a:ext cx="135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0" name="Oval 1440"/>
            <p:cNvSpPr>
              <a:spLocks noChangeArrowheads="1"/>
            </p:cNvSpPr>
            <p:nvPr/>
          </p:nvSpPr>
          <p:spPr bwMode="auto">
            <a:xfrm rot="2083041" flipH="1">
              <a:off x="3249" y="2509"/>
              <a:ext cx="136" cy="4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1" name="Oval 1441"/>
            <p:cNvSpPr>
              <a:spLocks noChangeArrowheads="1"/>
            </p:cNvSpPr>
            <p:nvPr/>
          </p:nvSpPr>
          <p:spPr bwMode="auto">
            <a:xfrm rot="19657005" flipH="1">
              <a:off x="3279" y="3291"/>
              <a:ext cx="136" cy="4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2" name="Oval 1442"/>
            <p:cNvSpPr>
              <a:spLocks noChangeArrowheads="1"/>
            </p:cNvSpPr>
            <p:nvPr/>
          </p:nvSpPr>
          <p:spPr bwMode="auto">
            <a:xfrm rot="20513477" flipH="1">
              <a:off x="2969" y="3510"/>
              <a:ext cx="135" cy="4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3" name="Oval 1443"/>
            <p:cNvSpPr>
              <a:spLocks noChangeArrowheads="1"/>
            </p:cNvSpPr>
            <p:nvPr/>
          </p:nvSpPr>
          <p:spPr bwMode="auto">
            <a:xfrm rot="692669" flipH="1">
              <a:off x="2625" y="3562"/>
              <a:ext cx="136" cy="4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4" name="Oval 1444"/>
            <p:cNvSpPr>
              <a:spLocks noChangeArrowheads="1"/>
            </p:cNvSpPr>
            <p:nvPr/>
          </p:nvSpPr>
          <p:spPr bwMode="auto">
            <a:xfrm rot="2641392" flipH="1">
              <a:off x="2271" y="3372"/>
              <a:ext cx="135" cy="4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5" name="Oval 1445"/>
            <p:cNvSpPr>
              <a:spLocks noChangeArrowheads="1"/>
            </p:cNvSpPr>
            <p:nvPr/>
          </p:nvSpPr>
          <p:spPr bwMode="auto">
            <a:xfrm rot="4609002" flipH="1">
              <a:off x="2062" y="3034"/>
              <a:ext cx="152" cy="44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6" name="Oval 1446"/>
            <p:cNvSpPr>
              <a:spLocks noChangeArrowheads="1"/>
            </p:cNvSpPr>
            <p:nvPr/>
          </p:nvSpPr>
          <p:spPr bwMode="auto">
            <a:xfrm rot="6500192" flipH="1">
              <a:off x="2091" y="2603"/>
              <a:ext cx="152" cy="44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7" name="Oval 1447"/>
            <p:cNvSpPr>
              <a:spLocks noChangeArrowheads="1"/>
            </p:cNvSpPr>
            <p:nvPr/>
          </p:nvSpPr>
          <p:spPr bwMode="auto">
            <a:xfrm rot="19421322" flipH="1">
              <a:off x="2328" y="2279"/>
              <a:ext cx="136" cy="50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8" name="Oval 1448"/>
            <p:cNvSpPr>
              <a:spLocks noChangeArrowheads="1"/>
            </p:cNvSpPr>
            <p:nvPr/>
          </p:nvSpPr>
          <p:spPr bwMode="auto">
            <a:xfrm rot="21410630" flipH="1">
              <a:off x="2660" y="2154"/>
              <a:ext cx="136" cy="4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49" name="Oval 1449"/>
            <p:cNvSpPr>
              <a:spLocks noChangeArrowheads="1"/>
            </p:cNvSpPr>
            <p:nvPr/>
          </p:nvSpPr>
          <p:spPr bwMode="auto">
            <a:xfrm rot="1401974" flipH="1">
              <a:off x="3034" y="2228"/>
              <a:ext cx="136" cy="48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50" name="Oval 1450"/>
            <p:cNvSpPr>
              <a:spLocks noChangeArrowheads="1"/>
            </p:cNvSpPr>
            <p:nvPr/>
          </p:nvSpPr>
          <p:spPr bwMode="auto">
            <a:xfrm rot="2083041" flipH="1">
              <a:off x="3295" y="2437"/>
              <a:ext cx="136" cy="50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51" name="Oval 1451"/>
            <p:cNvSpPr>
              <a:spLocks noChangeArrowheads="1"/>
            </p:cNvSpPr>
            <p:nvPr/>
          </p:nvSpPr>
          <p:spPr bwMode="auto">
            <a:xfrm rot="-2377320">
              <a:off x="3564" y="2979"/>
              <a:ext cx="135" cy="49"/>
            </a:xfrm>
            <a:prstGeom prst="ellipse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252" name="Line 1452"/>
            <p:cNvSpPr>
              <a:spLocks noChangeShapeType="1"/>
            </p:cNvSpPr>
            <p:nvPr/>
          </p:nvSpPr>
          <p:spPr bwMode="auto">
            <a:xfrm flipH="1" flipV="1">
              <a:off x="5304" y="2427"/>
              <a:ext cx="84" cy="182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8253" name="Line 1453"/>
            <p:cNvSpPr>
              <a:spLocks noChangeShapeType="1"/>
            </p:cNvSpPr>
            <p:nvPr/>
          </p:nvSpPr>
          <p:spPr bwMode="auto">
            <a:xfrm flipH="1" flipV="1">
              <a:off x="5127" y="2379"/>
              <a:ext cx="122" cy="15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8254" name="Line 1454"/>
            <p:cNvSpPr>
              <a:spLocks noChangeShapeType="1"/>
            </p:cNvSpPr>
            <p:nvPr/>
          </p:nvSpPr>
          <p:spPr bwMode="auto">
            <a:xfrm>
              <a:off x="3646" y="2699"/>
              <a:ext cx="112" cy="83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8255" name="Line 1455"/>
            <p:cNvSpPr>
              <a:spLocks noChangeShapeType="1"/>
            </p:cNvSpPr>
            <p:nvPr/>
          </p:nvSpPr>
          <p:spPr bwMode="auto">
            <a:xfrm flipH="1" flipV="1">
              <a:off x="3477" y="2709"/>
              <a:ext cx="130" cy="9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78256" name="Text Box 1456"/>
            <p:cNvSpPr txBox="1">
              <a:spLocks noChangeArrowheads="1"/>
            </p:cNvSpPr>
            <p:nvPr/>
          </p:nvSpPr>
          <p:spPr bwMode="auto">
            <a:xfrm>
              <a:off x="3527" y="2489"/>
              <a:ext cx="181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78257" name="Text Box 1457"/>
            <p:cNvSpPr txBox="1">
              <a:spLocks noChangeArrowheads="1"/>
            </p:cNvSpPr>
            <p:nvPr/>
          </p:nvSpPr>
          <p:spPr bwMode="auto">
            <a:xfrm>
              <a:off x="3321" y="2275"/>
              <a:ext cx="18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2</a:t>
              </a:r>
            </a:p>
          </p:txBody>
        </p:sp>
        <p:sp>
          <p:nvSpPr>
            <p:cNvPr id="78258" name="Text Box 1458"/>
            <p:cNvSpPr txBox="1">
              <a:spLocks noChangeArrowheads="1"/>
            </p:cNvSpPr>
            <p:nvPr/>
          </p:nvSpPr>
          <p:spPr bwMode="auto">
            <a:xfrm>
              <a:off x="3051" y="2078"/>
              <a:ext cx="18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3</a:t>
              </a:r>
            </a:p>
          </p:txBody>
        </p:sp>
        <p:sp>
          <p:nvSpPr>
            <p:cNvPr id="78259" name="Text Box 1459"/>
            <p:cNvSpPr txBox="1">
              <a:spLocks noChangeArrowheads="1"/>
            </p:cNvSpPr>
            <p:nvPr/>
          </p:nvSpPr>
          <p:spPr bwMode="auto">
            <a:xfrm>
              <a:off x="2632" y="1987"/>
              <a:ext cx="182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4</a:t>
              </a:r>
            </a:p>
          </p:txBody>
        </p:sp>
        <p:sp>
          <p:nvSpPr>
            <p:cNvPr id="78260" name="Text Box 1460"/>
            <p:cNvSpPr txBox="1">
              <a:spLocks noChangeArrowheads="1"/>
            </p:cNvSpPr>
            <p:nvPr/>
          </p:nvSpPr>
          <p:spPr bwMode="auto">
            <a:xfrm>
              <a:off x="2270" y="2121"/>
              <a:ext cx="182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5</a:t>
              </a:r>
            </a:p>
          </p:txBody>
        </p:sp>
        <p:sp>
          <p:nvSpPr>
            <p:cNvPr id="78261" name="Text Box 1461"/>
            <p:cNvSpPr txBox="1">
              <a:spLocks noChangeArrowheads="1"/>
            </p:cNvSpPr>
            <p:nvPr/>
          </p:nvSpPr>
          <p:spPr bwMode="auto">
            <a:xfrm>
              <a:off x="1993" y="2464"/>
              <a:ext cx="18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6</a:t>
              </a:r>
            </a:p>
          </p:txBody>
        </p:sp>
        <p:sp>
          <p:nvSpPr>
            <p:cNvPr id="78262" name="Text Box 1462"/>
            <p:cNvSpPr txBox="1">
              <a:spLocks noChangeArrowheads="1"/>
            </p:cNvSpPr>
            <p:nvPr/>
          </p:nvSpPr>
          <p:spPr bwMode="auto">
            <a:xfrm>
              <a:off x="1968" y="2961"/>
              <a:ext cx="183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7</a:t>
              </a:r>
            </a:p>
          </p:txBody>
        </p:sp>
        <p:sp>
          <p:nvSpPr>
            <p:cNvPr id="78263" name="Text Box 1463"/>
            <p:cNvSpPr txBox="1">
              <a:spLocks noChangeArrowheads="1"/>
            </p:cNvSpPr>
            <p:nvPr/>
          </p:nvSpPr>
          <p:spPr bwMode="auto">
            <a:xfrm>
              <a:off x="2183" y="3362"/>
              <a:ext cx="18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8</a:t>
              </a:r>
            </a:p>
          </p:txBody>
        </p:sp>
        <p:sp>
          <p:nvSpPr>
            <p:cNvPr id="78264" name="Text Box 1464"/>
            <p:cNvSpPr txBox="1">
              <a:spLocks noChangeArrowheads="1"/>
            </p:cNvSpPr>
            <p:nvPr/>
          </p:nvSpPr>
          <p:spPr bwMode="auto">
            <a:xfrm>
              <a:off x="2617" y="3593"/>
              <a:ext cx="183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9</a:t>
              </a:r>
            </a:p>
          </p:txBody>
        </p:sp>
        <p:sp>
          <p:nvSpPr>
            <p:cNvPr id="78265" name="Text Box 1465"/>
            <p:cNvSpPr txBox="1">
              <a:spLocks noChangeArrowheads="1"/>
            </p:cNvSpPr>
            <p:nvPr/>
          </p:nvSpPr>
          <p:spPr bwMode="auto">
            <a:xfrm>
              <a:off x="2942" y="3526"/>
              <a:ext cx="32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10</a:t>
              </a:r>
            </a:p>
          </p:txBody>
        </p:sp>
        <p:sp>
          <p:nvSpPr>
            <p:cNvPr id="78266" name="Text Box 1466"/>
            <p:cNvSpPr txBox="1">
              <a:spLocks noChangeArrowheads="1"/>
            </p:cNvSpPr>
            <p:nvPr/>
          </p:nvSpPr>
          <p:spPr bwMode="auto">
            <a:xfrm>
              <a:off x="3243" y="3348"/>
              <a:ext cx="261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11</a:t>
              </a:r>
            </a:p>
          </p:txBody>
        </p:sp>
        <p:sp>
          <p:nvSpPr>
            <p:cNvPr id="78267" name="Text Box 1467"/>
            <p:cNvSpPr txBox="1">
              <a:spLocks noChangeArrowheads="1"/>
            </p:cNvSpPr>
            <p:nvPr/>
          </p:nvSpPr>
          <p:spPr bwMode="auto">
            <a:xfrm>
              <a:off x="3504" y="3065"/>
              <a:ext cx="273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12</a:t>
              </a:r>
            </a:p>
          </p:txBody>
        </p:sp>
        <p:sp>
          <p:nvSpPr>
            <p:cNvPr id="78268" name="Text Box 1468"/>
            <p:cNvSpPr txBox="1">
              <a:spLocks noChangeArrowheads="1"/>
            </p:cNvSpPr>
            <p:nvPr/>
          </p:nvSpPr>
          <p:spPr bwMode="auto">
            <a:xfrm>
              <a:off x="3792" y="2478"/>
              <a:ext cx="274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13</a:t>
              </a:r>
            </a:p>
          </p:txBody>
        </p:sp>
        <p:sp>
          <p:nvSpPr>
            <p:cNvPr id="78269" name="Text Box 1469"/>
            <p:cNvSpPr txBox="1">
              <a:spLocks noChangeArrowheads="1"/>
            </p:cNvSpPr>
            <p:nvPr/>
          </p:nvSpPr>
          <p:spPr bwMode="auto">
            <a:xfrm>
              <a:off x="4013" y="2256"/>
              <a:ext cx="307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14</a:t>
              </a:r>
            </a:p>
          </p:txBody>
        </p:sp>
        <p:sp>
          <p:nvSpPr>
            <p:cNvPr id="78270" name="Text Box 1470"/>
            <p:cNvSpPr txBox="1">
              <a:spLocks noChangeArrowheads="1"/>
            </p:cNvSpPr>
            <p:nvPr/>
          </p:nvSpPr>
          <p:spPr bwMode="auto">
            <a:xfrm>
              <a:off x="4272" y="2046"/>
              <a:ext cx="303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15</a:t>
              </a:r>
            </a:p>
          </p:txBody>
        </p:sp>
        <p:sp>
          <p:nvSpPr>
            <p:cNvPr id="78271" name="Text Box 1471"/>
            <p:cNvSpPr txBox="1">
              <a:spLocks noChangeArrowheads="1"/>
            </p:cNvSpPr>
            <p:nvPr/>
          </p:nvSpPr>
          <p:spPr bwMode="auto">
            <a:xfrm>
              <a:off x="4656" y="1987"/>
              <a:ext cx="295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16</a:t>
              </a:r>
            </a:p>
          </p:txBody>
        </p:sp>
        <p:sp>
          <p:nvSpPr>
            <p:cNvPr id="78272" name="Text Box 1472"/>
            <p:cNvSpPr txBox="1">
              <a:spLocks noChangeArrowheads="1"/>
            </p:cNvSpPr>
            <p:nvPr/>
          </p:nvSpPr>
          <p:spPr bwMode="auto">
            <a:xfrm>
              <a:off x="5088" y="2185"/>
              <a:ext cx="349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17</a:t>
              </a:r>
            </a:p>
          </p:txBody>
        </p:sp>
        <p:sp>
          <p:nvSpPr>
            <p:cNvPr id="78273" name="Text Box 1473"/>
            <p:cNvSpPr txBox="1">
              <a:spLocks noChangeArrowheads="1"/>
            </p:cNvSpPr>
            <p:nvPr/>
          </p:nvSpPr>
          <p:spPr bwMode="auto">
            <a:xfrm>
              <a:off x="5280" y="2448"/>
              <a:ext cx="336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18</a:t>
              </a:r>
            </a:p>
          </p:txBody>
        </p:sp>
        <p:sp>
          <p:nvSpPr>
            <p:cNvPr id="78274" name="Text Box 1474"/>
            <p:cNvSpPr txBox="1">
              <a:spLocks noChangeArrowheads="1"/>
            </p:cNvSpPr>
            <p:nvPr/>
          </p:nvSpPr>
          <p:spPr bwMode="auto">
            <a:xfrm>
              <a:off x="5328" y="3054"/>
              <a:ext cx="299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19</a:t>
              </a:r>
            </a:p>
          </p:txBody>
        </p:sp>
        <p:sp>
          <p:nvSpPr>
            <p:cNvPr id="78275" name="Text Box 1475"/>
            <p:cNvSpPr txBox="1">
              <a:spLocks noChangeArrowheads="1"/>
            </p:cNvSpPr>
            <p:nvPr/>
          </p:nvSpPr>
          <p:spPr bwMode="auto">
            <a:xfrm>
              <a:off x="5136" y="3405"/>
              <a:ext cx="309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20</a:t>
              </a:r>
            </a:p>
          </p:txBody>
        </p:sp>
        <p:sp>
          <p:nvSpPr>
            <p:cNvPr id="78276" name="Text Box 1476"/>
            <p:cNvSpPr txBox="1">
              <a:spLocks noChangeArrowheads="1"/>
            </p:cNvSpPr>
            <p:nvPr/>
          </p:nvSpPr>
          <p:spPr bwMode="auto">
            <a:xfrm>
              <a:off x="4752" y="3577"/>
              <a:ext cx="295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21</a:t>
              </a:r>
            </a:p>
          </p:txBody>
        </p:sp>
        <p:sp>
          <p:nvSpPr>
            <p:cNvPr id="78277" name="Text Box 1477"/>
            <p:cNvSpPr txBox="1">
              <a:spLocks noChangeArrowheads="1"/>
            </p:cNvSpPr>
            <p:nvPr/>
          </p:nvSpPr>
          <p:spPr bwMode="auto">
            <a:xfrm>
              <a:off x="4368" y="3559"/>
              <a:ext cx="294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22</a:t>
              </a:r>
            </a:p>
          </p:txBody>
        </p:sp>
        <p:sp>
          <p:nvSpPr>
            <p:cNvPr id="78278" name="Text Box 1478"/>
            <p:cNvSpPr txBox="1">
              <a:spLocks noChangeArrowheads="1"/>
            </p:cNvSpPr>
            <p:nvPr/>
          </p:nvSpPr>
          <p:spPr bwMode="auto">
            <a:xfrm>
              <a:off x="4058" y="3318"/>
              <a:ext cx="262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23</a:t>
              </a:r>
            </a:p>
          </p:txBody>
        </p:sp>
        <p:sp>
          <p:nvSpPr>
            <p:cNvPr id="78279" name="Text Box 1479"/>
            <p:cNvSpPr txBox="1">
              <a:spLocks noChangeArrowheads="1"/>
            </p:cNvSpPr>
            <p:nvPr/>
          </p:nvSpPr>
          <p:spPr bwMode="auto">
            <a:xfrm>
              <a:off x="3792" y="3080"/>
              <a:ext cx="305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FF"/>
                  </a:solidFill>
                  <a:latin typeface="Arial Unicode MS" pitchFamily="34" charset="-128"/>
                </a:rPr>
                <a:t>24</a:t>
              </a:r>
            </a:p>
          </p:txBody>
        </p:sp>
        <p:sp>
          <p:nvSpPr>
            <p:cNvPr id="78280" name="Text Box 1480"/>
            <p:cNvSpPr txBox="1">
              <a:spLocks noChangeArrowheads="1"/>
            </p:cNvSpPr>
            <p:nvPr/>
          </p:nvSpPr>
          <p:spPr bwMode="auto">
            <a:xfrm>
              <a:off x="3443" y="2732"/>
              <a:ext cx="18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</a:t>
              </a:r>
            </a:p>
          </p:txBody>
        </p:sp>
        <p:sp>
          <p:nvSpPr>
            <p:cNvPr id="78281" name="Text Box 1481"/>
            <p:cNvSpPr txBox="1">
              <a:spLocks noChangeArrowheads="1"/>
            </p:cNvSpPr>
            <p:nvPr/>
          </p:nvSpPr>
          <p:spPr bwMode="auto">
            <a:xfrm>
              <a:off x="3172" y="2511"/>
              <a:ext cx="183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2</a:t>
              </a:r>
            </a:p>
          </p:txBody>
        </p:sp>
        <p:sp>
          <p:nvSpPr>
            <p:cNvPr id="78282" name="Text Box 1482"/>
            <p:cNvSpPr txBox="1">
              <a:spLocks noChangeArrowheads="1"/>
            </p:cNvSpPr>
            <p:nvPr/>
          </p:nvSpPr>
          <p:spPr bwMode="auto">
            <a:xfrm>
              <a:off x="2912" y="2321"/>
              <a:ext cx="183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3</a:t>
              </a:r>
            </a:p>
          </p:txBody>
        </p:sp>
        <p:sp>
          <p:nvSpPr>
            <p:cNvPr id="78283" name="Text Box 1483"/>
            <p:cNvSpPr txBox="1">
              <a:spLocks noChangeArrowheads="1"/>
            </p:cNvSpPr>
            <p:nvPr/>
          </p:nvSpPr>
          <p:spPr bwMode="auto">
            <a:xfrm>
              <a:off x="2628" y="2263"/>
              <a:ext cx="184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4</a:t>
              </a:r>
            </a:p>
          </p:txBody>
        </p:sp>
        <p:sp>
          <p:nvSpPr>
            <p:cNvPr id="78284" name="Text Box 1484"/>
            <p:cNvSpPr txBox="1">
              <a:spLocks noChangeArrowheads="1"/>
            </p:cNvSpPr>
            <p:nvPr/>
          </p:nvSpPr>
          <p:spPr bwMode="auto">
            <a:xfrm>
              <a:off x="2401" y="2355"/>
              <a:ext cx="184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5</a:t>
              </a:r>
            </a:p>
          </p:txBody>
        </p:sp>
        <p:sp>
          <p:nvSpPr>
            <p:cNvPr id="78285" name="Text Box 1485"/>
            <p:cNvSpPr txBox="1">
              <a:spLocks noChangeArrowheads="1"/>
            </p:cNvSpPr>
            <p:nvPr/>
          </p:nvSpPr>
          <p:spPr bwMode="auto">
            <a:xfrm>
              <a:off x="2218" y="2575"/>
              <a:ext cx="181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6</a:t>
              </a:r>
            </a:p>
          </p:txBody>
        </p:sp>
        <p:sp>
          <p:nvSpPr>
            <p:cNvPr id="78286" name="Text Box 1486"/>
            <p:cNvSpPr txBox="1">
              <a:spLocks noChangeArrowheads="1"/>
            </p:cNvSpPr>
            <p:nvPr/>
          </p:nvSpPr>
          <p:spPr bwMode="auto">
            <a:xfrm>
              <a:off x="2181" y="2909"/>
              <a:ext cx="183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7</a:t>
              </a:r>
            </a:p>
          </p:txBody>
        </p:sp>
        <p:sp>
          <p:nvSpPr>
            <p:cNvPr id="78287" name="Text Box 1487"/>
            <p:cNvSpPr txBox="1">
              <a:spLocks noChangeArrowheads="1"/>
            </p:cNvSpPr>
            <p:nvPr/>
          </p:nvSpPr>
          <p:spPr bwMode="auto">
            <a:xfrm>
              <a:off x="2342" y="3176"/>
              <a:ext cx="18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8</a:t>
              </a:r>
            </a:p>
          </p:txBody>
        </p:sp>
        <p:sp>
          <p:nvSpPr>
            <p:cNvPr id="78288" name="Text Box 1488"/>
            <p:cNvSpPr txBox="1">
              <a:spLocks noChangeArrowheads="1"/>
            </p:cNvSpPr>
            <p:nvPr/>
          </p:nvSpPr>
          <p:spPr bwMode="auto">
            <a:xfrm>
              <a:off x="2617" y="3298"/>
              <a:ext cx="183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9</a:t>
              </a:r>
            </a:p>
          </p:txBody>
        </p:sp>
        <p:sp>
          <p:nvSpPr>
            <p:cNvPr id="78289" name="Text Box 1489"/>
            <p:cNvSpPr txBox="1">
              <a:spLocks noChangeArrowheads="1"/>
            </p:cNvSpPr>
            <p:nvPr/>
          </p:nvSpPr>
          <p:spPr bwMode="auto">
            <a:xfrm>
              <a:off x="2832" y="3246"/>
              <a:ext cx="290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10</a:t>
              </a:r>
            </a:p>
          </p:txBody>
        </p:sp>
        <p:sp>
          <p:nvSpPr>
            <p:cNvPr id="78290" name="Text Box 1490"/>
            <p:cNvSpPr txBox="1">
              <a:spLocks noChangeArrowheads="1"/>
            </p:cNvSpPr>
            <p:nvPr/>
          </p:nvSpPr>
          <p:spPr bwMode="auto">
            <a:xfrm>
              <a:off x="3116" y="3024"/>
              <a:ext cx="340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11</a:t>
              </a:r>
            </a:p>
          </p:txBody>
        </p:sp>
        <p:sp>
          <p:nvSpPr>
            <p:cNvPr id="78291" name="Text Box 1491"/>
            <p:cNvSpPr txBox="1">
              <a:spLocks noChangeArrowheads="1"/>
            </p:cNvSpPr>
            <p:nvPr/>
          </p:nvSpPr>
          <p:spPr bwMode="auto">
            <a:xfrm>
              <a:off x="3338" y="2880"/>
              <a:ext cx="358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12</a:t>
              </a:r>
            </a:p>
          </p:txBody>
        </p:sp>
        <p:sp>
          <p:nvSpPr>
            <p:cNvPr id="78292" name="Text Box 1492"/>
            <p:cNvSpPr txBox="1">
              <a:spLocks noChangeArrowheads="1"/>
            </p:cNvSpPr>
            <p:nvPr/>
          </p:nvSpPr>
          <p:spPr bwMode="auto">
            <a:xfrm>
              <a:off x="3906" y="2692"/>
              <a:ext cx="318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13</a:t>
              </a:r>
            </a:p>
          </p:txBody>
        </p:sp>
        <p:sp>
          <p:nvSpPr>
            <p:cNvPr id="78293" name="Text Box 1493"/>
            <p:cNvSpPr txBox="1">
              <a:spLocks noChangeArrowheads="1"/>
            </p:cNvSpPr>
            <p:nvPr/>
          </p:nvSpPr>
          <p:spPr bwMode="auto">
            <a:xfrm>
              <a:off x="4186" y="2511"/>
              <a:ext cx="326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14</a:t>
              </a:r>
            </a:p>
          </p:txBody>
        </p:sp>
        <p:sp>
          <p:nvSpPr>
            <p:cNvPr id="78294" name="Text Box 1494"/>
            <p:cNvSpPr txBox="1">
              <a:spLocks noChangeArrowheads="1"/>
            </p:cNvSpPr>
            <p:nvPr/>
          </p:nvSpPr>
          <p:spPr bwMode="auto">
            <a:xfrm>
              <a:off x="4392" y="2326"/>
              <a:ext cx="312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15</a:t>
              </a:r>
            </a:p>
          </p:txBody>
        </p:sp>
        <p:sp>
          <p:nvSpPr>
            <p:cNvPr id="78295" name="Text Box 1495"/>
            <p:cNvSpPr txBox="1">
              <a:spLocks noChangeArrowheads="1"/>
            </p:cNvSpPr>
            <p:nvPr/>
          </p:nvSpPr>
          <p:spPr bwMode="auto">
            <a:xfrm>
              <a:off x="4686" y="2271"/>
              <a:ext cx="256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16</a:t>
              </a:r>
            </a:p>
          </p:txBody>
        </p:sp>
        <p:sp>
          <p:nvSpPr>
            <p:cNvPr id="78296" name="Text Box 1496"/>
            <p:cNvSpPr txBox="1">
              <a:spLocks noChangeArrowheads="1"/>
            </p:cNvSpPr>
            <p:nvPr/>
          </p:nvSpPr>
          <p:spPr bwMode="auto">
            <a:xfrm>
              <a:off x="4896" y="2382"/>
              <a:ext cx="352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17</a:t>
              </a:r>
            </a:p>
          </p:txBody>
        </p:sp>
        <p:sp>
          <p:nvSpPr>
            <p:cNvPr id="78297" name="Text Box 1497"/>
            <p:cNvSpPr txBox="1">
              <a:spLocks noChangeArrowheads="1"/>
            </p:cNvSpPr>
            <p:nvPr/>
          </p:nvSpPr>
          <p:spPr bwMode="auto">
            <a:xfrm>
              <a:off x="5040" y="2598"/>
              <a:ext cx="339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18</a:t>
              </a:r>
            </a:p>
          </p:txBody>
        </p:sp>
        <p:sp>
          <p:nvSpPr>
            <p:cNvPr id="78298" name="Text Box 1498"/>
            <p:cNvSpPr txBox="1">
              <a:spLocks noChangeArrowheads="1"/>
            </p:cNvSpPr>
            <p:nvPr/>
          </p:nvSpPr>
          <p:spPr bwMode="auto">
            <a:xfrm>
              <a:off x="5088" y="2908"/>
              <a:ext cx="314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19</a:t>
              </a:r>
            </a:p>
          </p:txBody>
        </p:sp>
        <p:sp>
          <p:nvSpPr>
            <p:cNvPr id="78299" name="Text Box 1499"/>
            <p:cNvSpPr txBox="1">
              <a:spLocks noChangeArrowheads="1"/>
            </p:cNvSpPr>
            <p:nvPr/>
          </p:nvSpPr>
          <p:spPr bwMode="auto">
            <a:xfrm>
              <a:off x="4918" y="3168"/>
              <a:ext cx="314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20</a:t>
              </a:r>
            </a:p>
          </p:txBody>
        </p:sp>
        <p:sp>
          <p:nvSpPr>
            <p:cNvPr id="78300" name="Text Box 1500"/>
            <p:cNvSpPr txBox="1">
              <a:spLocks noChangeArrowheads="1"/>
            </p:cNvSpPr>
            <p:nvPr/>
          </p:nvSpPr>
          <p:spPr bwMode="auto">
            <a:xfrm>
              <a:off x="4704" y="3300"/>
              <a:ext cx="308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21</a:t>
              </a:r>
            </a:p>
          </p:txBody>
        </p:sp>
        <p:sp>
          <p:nvSpPr>
            <p:cNvPr id="78301" name="Text Box 1501"/>
            <p:cNvSpPr txBox="1">
              <a:spLocks noChangeArrowheads="1"/>
            </p:cNvSpPr>
            <p:nvPr/>
          </p:nvSpPr>
          <p:spPr bwMode="auto">
            <a:xfrm>
              <a:off x="4453" y="3264"/>
              <a:ext cx="256" cy="19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22</a:t>
              </a:r>
            </a:p>
          </p:txBody>
        </p:sp>
        <p:sp>
          <p:nvSpPr>
            <p:cNvPr id="78302" name="Text Box 1502"/>
            <p:cNvSpPr txBox="1">
              <a:spLocks noChangeArrowheads="1"/>
            </p:cNvSpPr>
            <p:nvPr/>
          </p:nvSpPr>
          <p:spPr bwMode="auto">
            <a:xfrm>
              <a:off x="4227" y="3068"/>
              <a:ext cx="285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23</a:t>
              </a:r>
            </a:p>
          </p:txBody>
        </p:sp>
        <p:sp>
          <p:nvSpPr>
            <p:cNvPr id="78303" name="Text Box 1503"/>
            <p:cNvSpPr txBox="1">
              <a:spLocks noChangeArrowheads="1"/>
            </p:cNvSpPr>
            <p:nvPr/>
          </p:nvSpPr>
          <p:spPr bwMode="auto">
            <a:xfrm>
              <a:off x="3970" y="2905"/>
              <a:ext cx="256" cy="1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Arial Unicode MS" pitchFamily="34" charset="-128"/>
                </a:rPr>
                <a:t>24</a:t>
              </a:r>
            </a:p>
          </p:txBody>
        </p:sp>
        <p:sp>
          <p:nvSpPr>
            <p:cNvPr id="78304" name="Arc 1504"/>
            <p:cNvSpPr>
              <a:spLocks/>
            </p:cNvSpPr>
            <p:nvPr/>
          </p:nvSpPr>
          <p:spPr bwMode="auto">
            <a:xfrm rot="4638653">
              <a:off x="5000" y="2988"/>
              <a:ext cx="671" cy="65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FF00FF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305" name="Arc 1505"/>
            <p:cNvSpPr>
              <a:spLocks/>
            </p:cNvSpPr>
            <p:nvPr/>
          </p:nvSpPr>
          <p:spPr bwMode="auto">
            <a:xfrm rot="5040062">
              <a:off x="4772" y="2884"/>
              <a:ext cx="386" cy="3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306" name="AutoShape 1506"/>
            <p:cNvSpPr>
              <a:spLocks/>
            </p:cNvSpPr>
            <p:nvPr/>
          </p:nvSpPr>
          <p:spPr bwMode="auto">
            <a:xfrm rot="6868485">
              <a:off x="5034" y="1840"/>
              <a:ext cx="128" cy="436"/>
            </a:xfrm>
            <a:prstGeom prst="leftBrace">
              <a:avLst>
                <a:gd name="adj1" fmla="val 28385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307" name="AutoShape 1507"/>
            <p:cNvSpPr>
              <a:spLocks/>
            </p:cNvSpPr>
            <p:nvPr/>
          </p:nvSpPr>
          <p:spPr bwMode="auto">
            <a:xfrm rot="-29161357">
              <a:off x="3800" y="2769"/>
              <a:ext cx="142" cy="447"/>
            </a:xfrm>
            <a:prstGeom prst="leftBrace">
              <a:avLst>
                <a:gd name="adj1" fmla="val 26232"/>
                <a:gd name="adj2" fmla="val 50000"/>
              </a:avLst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8308" name="Text Box 1508"/>
            <p:cNvSpPr txBox="1">
              <a:spLocks noChangeArrowheads="1"/>
            </p:cNvSpPr>
            <p:nvPr/>
          </p:nvSpPr>
          <p:spPr bwMode="auto">
            <a:xfrm>
              <a:off x="5072" y="1872"/>
              <a:ext cx="517" cy="23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Arial Unicode MS" pitchFamily="34" charset="-128"/>
                </a:rPr>
                <a:t>~</a:t>
              </a:r>
              <a:r>
                <a:rPr lang="en-US" sz="2000" b="1" i="1">
                  <a:latin typeface="Arial Unicode MS" pitchFamily="34" charset="-128"/>
                </a:rPr>
                <a:t>D</a:t>
              </a:r>
              <a:r>
                <a:rPr lang="en-US" sz="2000" b="1" baseline="-25000">
                  <a:latin typeface="Arial Unicode MS" pitchFamily="34" charset="-128"/>
                </a:rPr>
                <a:t>ip-ip</a:t>
              </a:r>
            </a:p>
          </p:txBody>
        </p:sp>
        <p:sp>
          <p:nvSpPr>
            <p:cNvPr id="78309" name="Text Box 1509"/>
            <p:cNvSpPr txBox="1">
              <a:spLocks noChangeArrowheads="1"/>
            </p:cNvSpPr>
            <p:nvPr/>
          </p:nvSpPr>
          <p:spPr bwMode="auto">
            <a:xfrm>
              <a:off x="3541" y="3326"/>
              <a:ext cx="522" cy="23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>
                  <a:latin typeface="Arial Unicode MS" pitchFamily="34" charset="-128"/>
                </a:rPr>
                <a:t>D</a:t>
              </a:r>
              <a:r>
                <a:rPr lang="en-US" sz="2000" b="1" baseline="-25000">
                  <a:latin typeface="Arial Unicode MS" pitchFamily="34" charset="-128"/>
                </a:rPr>
                <a:t>ip-ip</a:t>
              </a:r>
            </a:p>
          </p:txBody>
        </p:sp>
        <p:sp>
          <p:nvSpPr>
            <p:cNvPr id="78310" name="Line 1510"/>
            <p:cNvSpPr>
              <a:spLocks noChangeShapeType="1"/>
            </p:cNvSpPr>
            <p:nvPr/>
          </p:nvSpPr>
          <p:spPr bwMode="auto">
            <a:xfrm flipH="1">
              <a:off x="3802" y="3089"/>
              <a:ext cx="61" cy="29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8311" name="Rectangle 1511"/>
          <p:cNvSpPr>
            <a:spLocks noChangeArrowheads="1"/>
          </p:cNvSpPr>
          <p:nvPr/>
        </p:nvSpPr>
        <p:spPr bwMode="auto">
          <a:xfrm>
            <a:off x="381000" y="99060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" charset="0"/>
              </a:rPr>
              <a:t>ELIC ring cir.:  ~ 2100 m,   IP-IP distance:  ~ 90 m      2100/90 ~23.3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8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" charset="0"/>
              </a:rPr>
              <a:t>Simplified model:      ring cir. = 24 D</a:t>
            </a:r>
            <a:r>
              <a:rPr lang="en-US" sz="2000" baseline="-25000">
                <a:latin typeface="Arial" charset="0"/>
              </a:rPr>
              <a:t>ip-ip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800" baseline="-25000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aseline="-25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A 24-bunch set of one beam will collide with only a 24 bunch set of the other beam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10k bunches decoupled into multiple 24-bunch independent sets </a:t>
            </a:r>
            <a:endParaRPr lang="en-US" sz="2000" baseline="-250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107" name="Group 331"/>
          <p:cNvGraphicFramePr>
            <a:graphicFrameLocks noGrp="1"/>
          </p:cNvGraphicFramePr>
          <p:nvPr>
            <p:ph idx="1"/>
          </p:nvPr>
        </p:nvGraphicFramePr>
        <p:xfrm>
          <a:off x="457200" y="1231900"/>
          <a:ext cx="8382000" cy="1816100"/>
        </p:xfrm>
        <a:graphic>
          <a:graphicData uri="http://schemas.openxmlformats.org/drawingml/2006/table">
            <a:tbl>
              <a:tblPr/>
              <a:tblGrid>
                <a:gridCol w="439738"/>
                <a:gridCol w="320675"/>
                <a:gridCol w="338137"/>
                <a:gridCol w="333375"/>
                <a:gridCol w="338138"/>
                <a:gridCol w="342900"/>
                <a:gridCol w="323850"/>
                <a:gridCol w="327025"/>
                <a:gridCol w="338137"/>
                <a:gridCol w="328613"/>
                <a:gridCol w="328612"/>
                <a:gridCol w="341313"/>
                <a:gridCol w="344487"/>
                <a:gridCol w="322263"/>
                <a:gridCol w="320675"/>
                <a:gridCol w="320675"/>
                <a:gridCol w="336550"/>
                <a:gridCol w="328612"/>
                <a:gridCol w="323850"/>
                <a:gridCol w="327025"/>
                <a:gridCol w="342900"/>
                <a:gridCol w="328613"/>
                <a:gridCol w="328612"/>
                <a:gridCol w="336550"/>
                <a:gridCol w="3206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step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IP1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1  1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242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23 3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22 4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21 5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20 6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19 7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18 8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17 9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16 10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15 11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14 12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13 13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12 14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11 15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10 16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9 17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8 18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7 19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6 20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5 21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4 22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3 23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2 24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IP2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2  2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1  3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24 4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23 5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22 6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21 7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20 8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19 9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18 10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17 11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16 12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15 13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14  14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13 15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12 16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11 17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10 18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9 19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8 20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7 21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6 22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5 23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4 24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3  1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IP3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1313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12 14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11 15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10 16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9 17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8 18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7 19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6 20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5 21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4 22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3 23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2 24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1  1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24 2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23 3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22 4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21 5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20 6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19 7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18 8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17 9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16 10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15 11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14 12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IP4</a:t>
                      </a:r>
                    </a:p>
                  </a:txBody>
                  <a:tcPr marL="90488" marR="90488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1414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13 15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12 16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1117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10 18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9 19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8 20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7 21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6 22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5 23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4 24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3 1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2  2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1  3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24 4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23 5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22 6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21 7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20 8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19 9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18 10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17 11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16 12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15 13</a:t>
                      </a:r>
                    </a:p>
                  </a:txBody>
                  <a:tcPr marL="90488" marR="90488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76108" name="Rectangle 33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  <a:noFill/>
          <a:ln/>
        </p:spPr>
        <p:txBody>
          <a:bodyPr/>
          <a:lstStyle/>
          <a:p>
            <a:r>
              <a:rPr lang="en-US" sz="3200">
                <a:latin typeface="Arial" charset="0"/>
              </a:rPr>
              <a:t>Multiple IPs and Multiple Bunches</a:t>
            </a:r>
          </a:p>
        </p:txBody>
      </p:sp>
      <p:sp>
        <p:nvSpPr>
          <p:cNvPr id="76109" name="Text Box 333"/>
          <p:cNvSpPr txBox="1">
            <a:spLocks noChangeArrowheads="1"/>
          </p:cNvSpPr>
          <p:nvPr/>
        </p:nvSpPr>
        <p:spPr bwMode="auto">
          <a:xfrm>
            <a:off x="2362200" y="838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Collision Table</a:t>
            </a:r>
          </a:p>
        </p:txBody>
      </p:sp>
      <p:sp>
        <p:nvSpPr>
          <p:cNvPr id="76111" name="Text Box 335"/>
          <p:cNvSpPr txBox="1">
            <a:spLocks noChangeArrowheads="1"/>
          </p:cNvSpPr>
          <p:nvPr/>
        </p:nvSpPr>
        <p:spPr bwMode="auto">
          <a:xfrm>
            <a:off x="76200" y="3276600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Even and odd number bunches also decoupled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When only one IP, one e bunch always collides one p bunch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When two IPs opens on separate crossing straights and in symmetric positions, still one e bunch collides with one p bunch </a:t>
            </a:r>
          </a:p>
        </p:txBody>
      </p:sp>
      <p:sp>
        <p:nvSpPr>
          <p:cNvPr id="76112" name="Text Box 336"/>
          <p:cNvSpPr txBox="1">
            <a:spLocks noChangeArrowheads="1"/>
          </p:cNvSpPr>
          <p:nvPr/>
        </p:nvSpPr>
        <p:spPr bwMode="auto">
          <a:xfrm>
            <a:off x="4724400" y="3429000"/>
            <a:ext cx="419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>
                <a:latin typeface="Arial" charset="0"/>
              </a:rPr>
              <a:t>Full scale ELIC simulation model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12 bunches for each beam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Collisions in all 4 IPs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Bunch takes 24 steps for one complete turn in Figure-8 rings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 Total 48 collisions per turn for two 12-bunch sets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93725" y="76200"/>
            <a:ext cx="809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Multiple IPs and Multiple Bunches (cont.)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Simulated system stabilized (luminoisty, transverse size/emittance) after one damping time (more than 100k collisions)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Luminosity per IP reaches 5.48x10</a:t>
            </a:r>
            <a:r>
              <a:rPr lang="en-US" sz="1800" baseline="30000">
                <a:latin typeface="Arial" charset="0"/>
              </a:rPr>
              <a:t>34 </a:t>
            </a:r>
            <a:r>
              <a:rPr lang="en-US" sz="1800">
                <a:latin typeface="Arial" charset="0"/>
              </a:rPr>
              <a:t>m</a:t>
            </a:r>
            <a:r>
              <a:rPr lang="en-US" sz="1800" baseline="30000">
                <a:latin typeface="Arial" charset="0"/>
              </a:rPr>
              <a:t>-1</a:t>
            </a:r>
            <a:r>
              <a:rPr lang="en-US" sz="1800">
                <a:latin typeface="Arial" charset="0"/>
              </a:rPr>
              <a:t>s</a:t>
            </a:r>
            <a:r>
              <a:rPr lang="en-US" sz="1800" baseline="30000">
                <a:latin typeface="Arial" charset="0"/>
              </a:rPr>
              <a:t>-2</a:t>
            </a:r>
            <a:r>
              <a:rPr lang="en-US" sz="1800">
                <a:latin typeface="Arial" charset="0"/>
              </a:rPr>
              <a:t>, a 5% additional loss over hour-glass effect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Very small additional loss due to multiple-bunch coupling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No coherent beam-beam instability observed at ELIC nominal design parameters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charset="0"/>
              </a:rPr>
              <a:t>More studies (parameter dependence, coherent instability, etc.) in progress   </a:t>
            </a:r>
            <a:endParaRPr lang="en-US" sz="1800" baseline="30000">
              <a:latin typeface="Arial" charset="0"/>
            </a:endParaRPr>
          </a:p>
        </p:txBody>
      </p:sp>
      <p:graphicFrame>
        <p:nvGraphicFramePr>
          <p:cNvPr id="80905" name="Object 9"/>
          <p:cNvGraphicFramePr>
            <a:graphicFrameLocks/>
          </p:cNvGraphicFramePr>
          <p:nvPr>
            <p:ph/>
          </p:nvPr>
        </p:nvGraphicFramePr>
        <p:xfrm>
          <a:off x="1066800" y="838200"/>
          <a:ext cx="6400800" cy="2438400"/>
        </p:xfrm>
        <a:graphic>
          <a:graphicData uri="http://schemas.openxmlformats.org/presentationml/2006/ole">
            <p:oleObj spid="_x0000_s80905" name="Chart" r:id="rId4" imgW="6545617" imgH="302518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Summary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Beam-beam simulations were performed for ELIC ring-ring design with nominal parameters, single and multiple IP, head-on collision and ideal transport in Figure-8 ring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Simulation results indicated stable operation of ELIC over simulated time scale (10k ~ 25k turns), with equilibrium luminosity of 4.3·10</a:t>
            </a:r>
            <a:r>
              <a:rPr lang="en-US" sz="2000" baseline="30000" dirty="0">
                <a:latin typeface="Arial" charset="0"/>
              </a:rPr>
              <a:t>34</a:t>
            </a:r>
            <a:r>
              <a:rPr lang="en-US" sz="2000" dirty="0">
                <a:latin typeface="Arial" charset="0"/>
              </a:rPr>
              <a:t> cm</a:t>
            </a:r>
            <a:r>
              <a:rPr lang="en-US" sz="2000" baseline="30000" dirty="0">
                <a:latin typeface="Arial" charset="0"/>
              </a:rPr>
              <a:t>-2</a:t>
            </a:r>
            <a:r>
              <a:rPr lang="en-US" sz="2000" dirty="0">
                <a:latin typeface="Arial" charset="0"/>
              </a:rPr>
              <a:t>s</a:t>
            </a:r>
            <a:r>
              <a:rPr lang="en-US" sz="2000" baseline="30000" dirty="0">
                <a:latin typeface="Arial" charset="0"/>
              </a:rPr>
              <a:t>-1</a:t>
            </a:r>
            <a:r>
              <a:rPr lang="en-US" sz="2000" dirty="0">
                <a:latin typeface="Arial" charset="0"/>
              </a:rPr>
              <a:t>,</a:t>
            </a:r>
            <a:r>
              <a:rPr lang="en-US" sz="2000" baseline="30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roughly </a:t>
            </a:r>
            <a:r>
              <a:rPr lang="en-US" sz="2000" dirty="0" smtClean="0">
                <a:latin typeface="Arial" charset="0"/>
              </a:rPr>
              <a:t>25</a:t>
            </a:r>
            <a:r>
              <a:rPr lang="en-US" sz="2000" dirty="0">
                <a:latin typeface="Arial" charset="0"/>
              </a:rPr>
              <a:t>% reduction for each of hour-glass and beam-beam effects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Studies of dependence of luminosity on electron &amp; proton beam currents showed that the ELIC design parameters are safely away from beam-beam coherent instability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Search over </a:t>
            </a:r>
            <a:r>
              <a:rPr lang="en-US" sz="2000" dirty="0" err="1">
                <a:latin typeface="Arial" charset="0"/>
              </a:rPr>
              <a:t>betatron</a:t>
            </a:r>
            <a:r>
              <a:rPr lang="en-US" sz="2000" dirty="0">
                <a:latin typeface="Arial" charset="0"/>
              </a:rPr>
              <a:t> tune map revealed a better working point at which the beam-beam loss of luminosity is less than 4%, hence an equilibrium luminosity of 5.8·10</a:t>
            </a:r>
            <a:r>
              <a:rPr lang="en-US" sz="2000" baseline="30000" dirty="0">
                <a:latin typeface="Arial" charset="0"/>
              </a:rPr>
              <a:t>34</a:t>
            </a:r>
            <a:r>
              <a:rPr lang="en-US" sz="2000" dirty="0">
                <a:latin typeface="Arial" charset="0"/>
              </a:rPr>
              <a:t> cm</a:t>
            </a:r>
            <a:r>
              <a:rPr lang="en-US" sz="2000" baseline="30000" dirty="0">
                <a:latin typeface="Arial" charset="0"/>
              </a:rPr>
              <a:t>-2</a:t>
            </a:r>
            <a:r>
              <a:rPr lang="en-US" sz="2000" dirty="0">
                <a:latin typeface="Arial" charset="0"/>
              </a:rPr>
              <a:t>s</a:t>
            </a:r>
            <a:r>
              <a:rPr lang="en-US" sz="2000" baseline="30000" dirty="0">
                <a:latin typeface="Arial" charset="0"/>
              </a:rPr>
              <a:t>-1</a:t>
            </a:r>
            <a:r>
              <a:rPr lang="en-US" sz="200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Multiple IP and multiple bunch simulations have not shown any new coherent instability. The luminosity per IP suffers only small decay over single IP operation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685800"/>
          </a:xfrm>
        </p:spPr>
        <p:txBody>
          <a:bodyPr/>
          <a:lstStyle/>
          <a:p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01000" cy="4876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Introduction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Model, Code and ELIC Parameters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Simulation Results with Nominal Parameters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Parameter Dependence of ELIC Luminosity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New Working Point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Multiple IPs and Multiple Bunches 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Summary and Outlook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Outlook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Toward more realistic model of beam transport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Needs of including real lattice and magnet imperfections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Trade-off (due to computing power limit): full particle-tracking in ring and weak-strong beam model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Short term accurate vs. long term (inaccurate) behavior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Move to space charge dominated low ion energy domain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pancake approximation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beam-beam force vs.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full 3D mash calculation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New limit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Laslett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tune-shift + beam-beam tune-shift ?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Advanced interaction region design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Crab crossing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Traveling focusing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Crab waist</a:t>
            </a:r>
          </a:p>
          <a:p>
            <a:pPr lvl="1"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20000" cy="685800"/>
          </a:xfrm>
        </p:spPr>
        <p:txBody>
          <a:bodyPr/>
          <a:lstStyle/>
          <a:p>
            <a:r>
              <a:rPr lang="en-US">
                <a:latin typeface="Arial" charset="0"/>
              </a:rPr>
              <a:t>Future Plan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Continuation of code validation and benchmarking</a:t>
            </a:r>
          </a:p>
          <a:p>
            <a:r>
              <a:rPr lang="en-US" sz="2000" dirty="0">
                <a:latin typeface="Arial" charset="0"/>
              </a:rPr>
              <a:t>Single IP and head-on collision</a:t>
            </a:r>
          </a:p>
          <a:p>
            <a:pPr lvl="1"/>
            <a:r>
              <a:rPr lang="en-US" sz="2000" dirty="0">
                <a:latin typeface="Arial" charset="0"/>
              </a:rPr>
              <a:t>Coherent beam-beam instability</a:t>
            </a:r>
          </a:p>
          <a:p>
            <a:pPr lvl="1"/>
            <a:r>
              <a:rPr lang="en-US" sz="2000" dirty="0" err="1">
                <a:latin typeface="Arial" charset="0"/>
              </a:rPr>
              <a:t>Synchrot-betatron</a:t>
            </a:r>
            <a:r>
              <a:rPr lang="en-US" sz="2000" dirty="0">
                <a:latin typeface="Arial" charset="0"/>
              </a:rPr>
              <a:t> resonance and working point</a:t>
            </a:r>
          </a:p>
          <a:p>
            <a:pPr lvl="1"/>
            <a:r>
              <a:rPr lang="en-US" sz="2000" dirty="0">
                <a:latin typeface="Arial" charset="0"/>
              </a:rPr>
              <a:t>Including non-linear optics and corrections   </a:t>
            </a:r>
          </a:p>
          <a:p>
            <a:r>
              <a:rPr lang="en-US" sz="2000" dirty="0">
                <a:latin typeface="Arial" charset="0"/>
              </a:rPr>
              <a:t>Multiple IPs and multiple bunches</a:t>
            </a:r>
          </a:p>
          <a:p>
            <a:pPr lvl="1"/>
            <a:r>
              <a:rPr lang="en-US" sz="2000" dirty="0">
                <a:latin typeface="Arial" charset="0"/>
              </a:rPr>
              <a:t>Coherent beam-beam instability</a:t>
            </a:r>
          </a:p>
          <a:p>
            <a:r>
              <a:rPr lang="en-US" sz="2000" dirty="0">
                <a:latin typeface="Arial" charset="0"/>
              </a:rPr>
              <a:t>Collisions with crossing angle and crab cavity</a:t>
            </a:r>
          </a:p>
          <a:p>
            <a:r>
              <a:rPr lang="en-US" sz="2000" dirty="0">
                <a:latin typeface="Arial" charset="0"/>
              </a:rPr>
              <a:t>Beam-beam with other collective effects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Part of </a:t>
            </a:r>
            <a:r>
              <a:rPr lang="en-US" sz="2000" dirty="0" err="1">
                <a:latin typeface="Arial" charset="0"/>
              </a:rPr>
              <a:t>SciDAC</a:t>
            </a:r>
            <a:r>
              <a:rPr lang="en-US" sz="2000" dirty="0">
                <a:latin typeface="Arial" charset="0"/>
              </a:rPr>
              <a:t> COMPASS project</a:t>
            </a:r>
          </a:p>
          <a:p>
            <a:r>
              <a:rPr lang="en-US" sz="2000" dirty="0">
                <a:latin typeface="Arial" charset="0"/>
              </a:rPr>
              <a:t>Working with LBL and </a:t>
            </a:r>
            <a:r>
              <a:rPr lang="en-US" sz="2000" dirty="0" err="1">
                <a:latin typeface="Arial" charset="0"/>
              </a:rPr>
              <a:t>TechX</a:t>
            </a:r>
            <a:r>
              <a:rPr lang="en-US" sz="2000" dirty="0">
                <a:latin typeface="Arial" charset="0"/>
              </a:rPr>
              <a:t> and other partners for developing and studying beam dynamics and electron cooling for ELIC conceptual design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Acknowledgement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648200"/>
          </a:xfrm>
        </p:spPr>
        <p:txBody>
          <a:bodyPr/>
          <a:lstStyle/>
          <a:p>
            <a:pPr>
              <a:buNone/>
            </a:pPr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Helpful discussions with </a:t>
            </a:r>
            <a:r>
              <a:rPr lang="en-US" dirty="0" smtClean="0">
                <a:latin typeface="Arial" charset="0"/>
              </a:rPr>
              <a:t>R. Li, G</a:t>
            </a:r>
            <a:r>
              <a:rPr lang="en-US" dirty="0">
                <a:latin typeface="Arial" charset="0"/>
              </a:rPr>
              <a:t>. </a:t>
            </a:r>
            <a:r>
              <a:rPr lang="en-US" dirty="0" err="1">
                <a:latin typeface="Arial" charset="0"/>
              </a:rPr>
              <a:t>Krafft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Ya</a:t>
            </a:r>
            <a:r>
              <a:rPr lang="en-US" dirty="0">
                <a:latin typeface="Arial" charset="0"/>
              </a:rPr>
              <a:t>. </a:t>
            </a:r>
            <a:r>
              <a:rPr lang="en-US" dirty="0" err="1">
                <a:latin typeface="Arial" charset="0"/>
              </a:rPr>
              <a:t>Derbenev</a:t>
            </a:r>
            <a:r>
              <a:rPr lang="en-US" dirty="0">
                <a:latin typeface="Arial" charset="0"/>
              </a:rPr>
              <a:t> of </a:t>
            </a:r>
            <a:r>
              <a:rPr lang="en-US" dirty="0" err="1">
                <a:latin typeface="Arial" charset="0"/>
              </a:rPr>
              <a:t>JLab</a:t>
            </a:r>
            <a:endParaRPr lang="en-US" dirty="0">
              <a:latin typeface="Arial" charset="0"/>
            </a:endParaRPr>
          </a:p>
          <a:p>
            <a:endParaRPr lang="en-US" sz="1000" dirty="0">
              <a:latin typeface="Arial" charset="0"/>
            </a:endParaRPr>
          </a:p>
          <a:p>
            <a:r>
              <a:rPr lang="en-US" dirty="0" err="1">
                <a:latin typeface="Arial" charset="0"/>
              </a:rPr>
              <a:t>JLab</a:t>
            </a:r>
            <a:r>
              <a:rPr lang="en-US" dirty="0">
                <a:latin typeface="Arial" charset="0"/>
              </a:rPr>
              <a:t> ELIC design team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Support from DOE </a:t>
            </a:r>
            <a:r>
              <a:rPr lang="en-US" dirty="0" err="1">
                <a:latin typeface="Arial" charset="0"/>
              </a:rPr>
              <a:t>SciDAC</a:t>
            </a:r>
            <a:r>
              <a:rPr lang="en-US" dirty="0">
                <a:latin typeface="Arial" charset="0"/>
              </a:rPr>
              <a:t> Grant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NERSC Supercomputer times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Electron-Ion Collider at CEBAF</a:t>
            </a:r>
          </a:p>
        </p:txBody>
      </p:sp>
      <p:grpSp>
        <p:nvGrpSpPr>
          <p:cNvPr id="94339" name="Group 131"/>
          <p:cNvGrpSpPr>
            <a:grpSpLocks/>
          </p:cNvGrpSpPr>
          <p:nvPr/>
        </p:nvGrpSpPr>
        <p:grpSpPr bwMode="auto">
          <a:xfrm>
            <a:off x="76200" y="914400"/>
            <a:ext cx="4876800" cy="3352800"/>
            <a:chOff x="48" y="480"/>
            <a:chExt cx="3072" cy="2112"/>
          </a:xfrm>
        </p:grpSpPr>
        <p:graphicFrame>
          <p:nvGraphicFramePr>
            <p:cNvPr id="94219" name="Object 11"/>
            <p:cNvGraphicFramePr>
              <a:graphicFrameLocks noChangeAspect="1"/>
            </p:cNvGraphicFramePr>
            <p:nvPr/>
          </p:nvGraphicFramePr>
          <p:xfrm>
            <a:off x="528" y="480"/>
            <a:ext cx="2051" cy="2112"/>
          </p:xfrm>
          <a:graphic>
            <a:graphicData uri="http://schemas.openxmlformats.org/presentationml/2006/ole">
              <p:oleObj spid="_x0000_s94219" name="Acrobat Document" r:id="rId4" imgW="6857143" imgH="6171429" progId="AcroExch.Document.7">
                <p:embed/>
              </p:oleObj>
            </a:graphicData>
          </a:graphic>
        </p:graphicFrame>
        <p:sp>
          <p:nvSpPr>
            <p:cNvPr id="94212" name="Text Box 4"/>
            <p:cNvSpPr txBox="1">
              <a:spLocks noChangeArrowheads="1"/>
            </p:cNvSpPr>
            <p:nvPr/>
          </p:nvSpPr>
          <p:spPr bwMode="auto">
            <a:xfrm rot="-1719774">
              <a:off x="1488" y="2112"/>
              <a:ext cx="8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  <a:latin typeface="Arial" charset="0"/>
                </a:rPr>
                <a:t>3-10 GeV electrons</a:t>
              </a:r>
            </a:p>
            <a:p>
              <a:pPr algn="ctr"/>
              <a:r>
                <a:rPr lang="en-US" sz="1000" b="1">
                  <a:solidFill>
                    <a:srgbClr val="FF0000"/>
                  </a:solidFill>
                  <a:latin typeface="Arial" charset="0"/>
                </a:rPr>
                <a:t>3-10 GeV positrons</a:t>
              </a:r>
            </a:p>
          </p:txBody>
        </p:sp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 rot="-1737815">
              <a:off x="144" y="76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00FF"/>
                  </a:solidFill>
                  <a:latin typeface="Arial" charset="0"/>
                </a:rPr>
                <a:t>30-250 GeV protons</a:t>
              </a:r>
            </a:p>
            <a:p>
              <a:r>
                <a:rPr lang="en-US" sz="1000" b="1">
                  <a:solidFill>
                    <a:srgbClr val="0000FF"/>
                  </a:solidFill>
                  <a:latin typeface="Arial" charset="0"/>
                </a:rPr>
                <a:t>15-125 GeV/n ions</a:t>
              </a:r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2256" y="147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3333CC"/>
                  </a:solidFill>
                  <a:latin typeface="Arial" charset="0"/>
                </a:rPr>
                <a:t>12 GeV CEBAF Upgrade</a:t>
              </a:r>
            </a:p>
          </p:txBody>
        </p:sp>
        <p:sp>
          <p:nvSpPr>
            <p:cNvPr id="94215" name="AutoShape 7"/>
            <p:cNvSpPr>
              <a:spLocks noChangeArrowheads="1"/>
            </p:cNvSpPr>
            <p:nvPr/>
          </p:nvSpPr>
          <p:spPr bwMode="auto">
            <a:xfrm flipH="1">
              <a:off x="48" y="2017"/>
              <a:ext cx="1056" cy="418"/>
            </a:xfrm>
            <a:prstGeom prst="wedgeRoundRectCallout">
              <a:avLst>
                <a:gd name="adj1" fmla="val -34755"/>
                <a:gd name="adj2" fmla="val -95458"/>
                <a:gd name="adj3" fmla="val 1666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4216" name="Text Box 8"/>
            <p:cNvSpPr txBox="1">
              <a:spLocks noChangeArrowheads="1"/>
            </p:cNvSpPr>
            <p:nvPr/>
          </p:nvSpPr>
          <p:spPr bwMode="auto">
            <a:xfrm>
              <a:off x="48" y="2006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b="1" i="1">
                  <a:solidFill>
                    <a:srgbClr val="00CC00"/>
                  </a:solidFill>
                  <a:latin typeface="Arial" charset="0"/>
                </a:rPr>
                <a:t>Green-field design of ion complex directly aimed at full exploitation of science program.</a:t>
              </a:r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 rot="-1829153">
              <a:off x="1248" y="528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0000FF"/>
                  </a:solidFill>
                  <a:latin typeface="Arial" charset="0"/>
                </a:rPr>
                <a:t>Accumulator-cooler ring &amp; prebooster</a:t>
              </a: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576" y="816"/>
              <a:ext cx="12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rgbClr val="3333CC"/>
                  </a:solidFill>
                  <a:latin typeface="Arial" charset="0"/>
                </a:rPr>
                <a:t>(Large booster)</a:t>
              </a:r>
            </a:p>
          </p:txBody>
        </p:sp>
      </p:grpSp>
      <p:graphicFrame>
        <p:nvGraphicFramePr>
          <p:cNvPr id="94336" name="Group 128"/>
          <p:cNvGraphicFramePr>
            <a:graphicFrameLocks noGrp="1"/>
          </p:cNvGraphicFramePr>
          <p:nvPr>
            <p:ph sz="half" idx="2"/>
          </p:nvPr>
        </p:nvGraphicFramePr>
        <p:xfrm>
          <a:off x="4343400" y="2971800"/>
          <a:ext cx="4724400" cy="3437256"/>
        </p:xfrm>
        <a:graphic>
          <a:graphicData uri="http://schemas.openxmlformats.org/drawingml/2006/table">
            <a:tbl>
              <a:tblPr/>
              <a:tblGrid>
                <a:gridCol w="1447800"/>
                <a:gridCol w="914400"/>
                <a:gridCol w="762000"/>
                <a:gridCol w="182563"/>
                <a:gridCol w="635000"/>
                <a:gridCol w="782637"/>
              </a:tblGrid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Figure-8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collision freq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499/1499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0.66/1.65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0.46/0.99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0.57/1.15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Particles/bunch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2.7/6.9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1.9/4.1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2.3/4.8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spread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length, 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Hori. emit.,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0.70/51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0.42/35.6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0.28/25.5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Vertical emit.,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0.03/2.0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0.017/1.4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0.028/2.6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b-b turn-shift/IP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0.01/0.1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lumi. per 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2.9/8.6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1.2/3.6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1.1/3.3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337" name="Rectangle 129"/>
          <p:cNvSpPr>
            <a:spLocks noChangeArrowheads="1"/>
          </p:cNvSpPr>
          <p:nvPr/>
        </p:nvSpPr>
        <p:spPr bwMode="auto">
          <a:xfrm>
            <a:off x="4953000" y="914400"/>
            <a:ext cx="419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 u="sng">
                <a:solidFill>
                  <a:srgbClr val="0000FF"/>
                </a:solidFill>
                <a:latin typeface="Arial" charset="0"/>
              </a:rPr>
              <a:t>Energy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          </a:t>
            </a:r>
            <a:r>
              <a:rPr lang="en-US" sz="1400">
                <a:latin typeface="Arial" charset="0"/>
              </a:rPr>
              <a:t>CM  20~100 GeV, asymmetry ~ 10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 u="sng">
                <a:solidFill>
                  <a:srgbClr val="0000FF"/>
                </a:solidFill>
                <a:latin typeface="Arial" charset="0"/>
              </a:rPr>
              <a:t>Luminosity</a:t>
            </a:r>
            <a:r>
              <a:rPr lang="en-US" sz="1400" b="1">
                <a:latin typeface="Arial" charset="0"/>
              </a:rPr>
              <a:t>   </a:t>
            </a:r>
            <a:r>
              <a:rPr lang="en-US" sz="1400">
                <a:latin typeface="Arial" charset="0"/>
              </a:rPr>
              <a:t>10</a:t>
            </a:r>
            <a:r>
              <a:rPr lang="en-US" sz="1400" baseline="30000">
                <a:latin typeface="Arial" charset="0"/>
              </a:rPr>
              <a:t>33</a:t>
            </a:r>
            <a:r>
              <a:rPr lang="en-US" sz="1400">
                <a:latin typeface="Arial" charset="0"/>
              </a:rPr>
              <a:t> up to 10</a:t>
            </a:r>
            <a:r>
              <a:rPr lang="en-US" sz="1400" baseline="30000">
                <a:latin typeface="Arial" charset="0"/>
              </a:rPr>
              <a:t>35</a:t>
            </a:r>
            <a:r>
              <a:rPr lang="en-US" sz="1400">
                <a:latin typeface="Arial" charset="0"/>
              </a:rPr>
              <a:t> cm</a:t>
            </a:r>
            <a:r>
              <a:rPr lang="en-US" sz="1400" baseline="30000">
                <a:latin typeface="Arial" charset="0"/>
              </a:rPr>
              <a:t>-2</a:t>
            </a:r>
            <a:r>
              <a:rPr lang="en-US" sz="1400">
                <a:latin typeface="Arial" charset="0"/>
              </a:rPr>
              <a:t> s</a:t>
            </a:r>
            <a:r>
              <a:rPr lang="en-US" sz="1400" baseline="30000">
                <a:latin typeface="Arial" charset="0"/>
              </a:rPr>
              <a:t>-1</a:t>
            </a:r>
            <a:r>
              <a:rPr lang="en-US" sz="1400">
                <a:latin typeface="Arial" charset="0"/>
              </a:rPr>
              <a:t> </a:t>
            </a:r>
            <a:r>
              <a:rPr lang="en-US" sz="1400" i="1">
                <a:latin typeface="Arial" charset="0"/>
              </a:rPr>
              <a:t>per</a:t>
            </a:r>
            <a:r>
              <a:rPr lang="en-US" sz="1400">
                <a:latin typeface="Arial" charset="0"/>
              </a:rPr>
              <a:t> IP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 u="sng">
                <a:solidFill>
                  <a:srgbClr val="0000FF"/>
                </a:solidFill>
                <a:latin typeface="Arial" charset="0"/>
              </a:rPr>
              <a:t>Ion Species</a:t>
            </a:r>
            <a:r>
              <a:rPr lang="en-US" sz="1400" b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400">
                <a:latin typeface="Arial" charset="0"/>
              </a:rPr>
              <a:t>Polarized H, D, </a:t>
            </a:r>
            <a:r>
              <a:rPr lang="en-US" sz="1400" baseline="30000">
                <a:latin typeface="Arial" charset="0"/>
              </a:rPr>
              <a:t>3</a:t>
            </a:r>
            <a:r>
              <a:rPr lang="en-US" sz="1400">
                <a:latin typeface="Arial" charset="0"/>
              </a:rPr>
              <a:t>He,  up to A = 208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 u="sng">
                <a:solidFill>
                  <a:srgbClr val="0000FF"/>
                </a:solidFill>
                <a:latin typeface="Arial" charset="0"/>
              </a:rPr>
              <a:t>Polarization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latin typeface="Arial" charset="0"/>
              </a:rPr>
              <a:t>Longitudinal at the IP for both beams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latin typeface="Arial" charset="0"/>
              </a:rPr>
              <a:t>Transverse polarization of ions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latin typeface="Arial" charset="0"/>
              </a:rPr>
              <a:t>Spin-flip of both beams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latin typeface="Arial" charset="0"/>
              </a:rPr>
              <a:t>All polarizations &gt;70% desirable</a:t>
            </a:r>
          </a:p>
        </p:txBody>
      </p:sp>
      <p:sp>
        <p:nvSpPr>
          <p:cNvPr id="94338" name="Rectangle 130"/>
          <p:cNvSpPr>
            <a:spLocks noChangeArrowheads="1"/>
          </p:cNvSpPr>
          <p:nvPr/>
        </p:nvSpPr>
        <p:spPr bwMode="auto">
          <a:xfrm>
            <a:off x="152400" y="4343400"/>
            <a:ext cx="4114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</a:rPr>
              <a:t>ELIC luminosity Concepts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High bunch collision frequency (1.5 GHz)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Short ion bunches (5 mm)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Super strong final focusing  (</a:t>
            </a:r>
            <a:r>
              <a:rPr lang="el-GR" sz="1600">
                <a:latin typeface="Arial" charset="0"/>
              </a:rPr>
              <a:t>β</a:t>
            </a:r>
            <a:r>
              <a:rPr lang="en-US" sz="1600">
                <a:latin typeface="Arial" charset="0"/>
              </a:rPr>
              <a:t>* ~ 5 mm)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Large beam-beam parameters   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Need High energy electron cooling</a:t>
            </a:r>
          </a:p>
          <a:p>
            <a:pPr>
              <a:buFontTx/>
              <a:buChar char="•"/>
            </a:pPr>
            <a:r>
              <a:rPr lang="en-US" sz="1600">
                <a:latin typeface="Arial" charset="0"/>
              </a:rPr>
              <a:t> Need crab crossing colliding beams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1" name="Picture 4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0292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latin typeface="Arial" charset="0"/>
              </a:rPr>
              <a:t>Introduction: Beam-Beam Physics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914400"/>
            <a:ext cx="5257800" cy="5334000"/>
          </a:xfrm>
        </p:spPr>
        <p:txBody>
          <a:bodyPr/>
          <a:lstStyle/>
          <a:p>
            <a:pPr marL="114300" indent="-114300">
              <a:buFontTx/>
              <a:buNone/>
            </a:pPr>
            <a:r>
              <a:rPr lang="en-US">
                <a:latin typeface="Arial" charset="0"/>
              </a:rPr>
              <a:t>Transverse Beam-beam force between colliding bunches </a:t>
            </a:r>
          </a:p>
          <a:p>
            <a:pPr marL="457200" lvl="1" indent="-228600">
              <a:buFontTx/>
              <a:buChar char="•"/>
            </a:pPr>
            <a:r>
              <a:rPr lang="en-US" sz="1800">
                <a:latin typeface="Arial" charset="0"/>
              </a:rPr>
              <a:t>Highly nonlinear forces</a:t>
            </a:r>
          </a:p>
          <a:p>
            <a:pPr marL="457200" lvl="1" indent="-228600">
              <a:buFontTx/>
              <a:buChar char="•"/>
            </a:pPr>
            <a:r>
              <a:rPr lang="en-US" sz="1800">
                <a:latin typeface="Arial" charset="0"/>
              </a:rPr>
              <a:t>Produce transverse kick between colliding bunches</a:t>
            </a:r>
          </a:p>
          <a:p>
            <a:pPr marL="457200" lvl="1" indent="-228600">
              <a:buFontTx/>
              <a:buNone/>
            </a:pPr>
            <a:endParaRPr lang="en-US" sz="8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en-US">
                <a:latin typeface="Arial" charset="0"/>
              </a:rPr>
              <a:t>Beam-beam effect</a:t>
            </a:r>
          </a:p>
          <a:p>
            <a:pPr marL="457200" lvl="1" indent="-228600">
              <a:buFontTx/>
              <a:buChar char="•"/>
            </a:pPr>
            <a:r>
              <a:rPr lang="en-US" sz="1800">
                <a:latin typeface="Arial" charset="0"/>
              </a:rPr>
              <a:t>Can cause beam emittance growth, size expansion and blowup</a:t>
            </a:r>
          </a:p>
          <a:p>
            <a:pPr marL="457200" lvl="1" indent="-228600">
              <a:buFontTx/>
              <a:buChar char="•"/>
            </a:pPr>
            <a:r>
              <a:rPr lang="en-US" sz="1800">
                <a:latin typeface="Arial" charset="0"/>
              </a:rPr>
              <a:t>Can induce coherent beam-beam instabilities</a:t>
            </a:r>
          </a:p>
          <a:p>
            <a:pPr marL="457200" lvl="1" indent="-228600">
              <a:buFontTx/>
              <a:buChar char="•"/>
            </a:pPr>
            <a:r>
              <a:rPr lang="en-US" sz="1800">
                <a:latin typeface="Arial" charset="0"/>
              </a:rPr>
              <a:t>Can decrease luminosity</a:t>
            </a:r>
          </a:p>
          <a:p>
            <a:pPr marL="457200" lvl="1" indent="-228600">
              <a:buFontTx/>
              <a:buNone/>
            </a:pPr>
            <a:endParaRPr lang="en-US" sz="1800"/>
          </a:p>
          <a:p>
            <a:pPr marL="457200" lvl="1" indent="-228600">
              <a:buFontTx/>
              <a:buNone/>
            </a:pPr>
            <a:r>
              <a:rPr lang="en-US" sz="2000">
                <a:latin typeface="Arial" charset="0"/>
              </a:rPr>
              <a:t> linear part </a:t>
            </a:r>
            <a:r>
              <a:rPr lang="en-US" sz="2000">
                <a:latin typeface="Arial" charset="0"/>
                <a:sym typeface="Wingdings" pitchFamily="2" charset="2"/>
              </a:rPr>
              <a:t> tune shift</a:t>
            </a:r>
          </a:p>
          <a:p>
            <a:pPr marL="457200" lvl="1" indent="-228600">
              <a:buFontTx/>
              <a:buNone/>
            </a:pPr>
            <a:r>
              <a:rPr lang="en-US" sz="2000">
                <a:latin typeface="Arial" charset="0"/>
                <a:sym typeface="Wingdings" pitchFamily="2" charset="2"/>
              </a:rPr>
              <a:t> nonlinear part  tune spread &amp; instability</a:t>
            </a:r>
          </a:p>
        </p:txBody>
      </p:sp>
      <p:grpSp>
        <p:nvGrpSpPr>
          <p:cNvPr id="8249" name="Group 57"/>
          <p:cNvGrpSpPr>
            <a:grpSpLocks/>
          </p:cNvGrpSpPr>
          <p:nvPr/>
        </p:nvGrpSpPr>
        <p:grpSpPr bwMode="auto">
          <a:xfrm>
            <a:off x="914400" y="914400"/>
            <a:ext cx="2209800" cy="1211263"/>
            <a:chOff x="576" y="672"/>
            <a:chExt cx="1488" cy="872"/>
          </a:xfrm>
        </p:grpSpPr>
        <p:sp>
          <p:nvSpPr>
            <p:cNvPr id="8196" name="Oval 4"/>
            <p:cNvSpPr>
              <a:spLocks noChangeArrowheads="1"/>
            </p:cNvSpPr>
            <p:nvPr/>
          </p:nvSpPr>
          <p:spPr bwMode="auto">
            <a:xfrm>
              <a:off x="576" y="672"/>
              <a:ext cx="744" cy="7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1320" y="672"/>
              <a:ext cx="744" cy="7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 rot="-1781811">
              <a:off x="1242" y="793"/>
              <a:ext cx="39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 rot="-1781811">
              <a:off x="1359" y="1197"/>
              <a:ext cx="39" cy="12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H="1">
              <a:off x="1281" y="1036"/>
              <a:ext cx="78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1281" y="1036"/>
              <a:ext cx="78" cy="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831" y="806"/>
              <a:ext cx="465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Electron bunch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1392" y="1149"/>
              <a:ext cx="392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Proton bunch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1320" y="995"/>
              <a:ext cx="235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IP</a:t>
              </a:r>
            </a:p>
          </p:txBody>
        </p:sp>
      </p:grpSp>
      <p:grpSp>
        <p:nvGrpSpPr>
          <p:cNvPr id="8253" name="Group 61"/>
          <p:cNvGrpSpPr>
            <a:grpSpLocks/>
          </p:cNvGrpSpPr>
          <p:nvPr/>
        </p:nvGrpSpPr>
        <p:grpSpPr bwMode="auto">
          <a:xfrm>
            <a:off x="685800" y="2511425"/>
            <a:ext cx="2679700" cy="993775"/>
            <a:chOff x="432" y="1582"/>
            <a:chExt cx="1688" cy="626"/>
          </a:xfrm>
        </p:grpSpPr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585" y="1582"/>
              <a:ext cx="427" cy="1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501" y="1582"/>
              <a:ext cx="427" cy="1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1012" y="1644"/>
              <a:ext cx="1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1348" y="1644"/>
              <a:ext cx="1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1012" y="1832"/>
              <a:ext cx="428" cy="1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Oval 20"/>
            <p:cNvSpPr>
              <a:spLocks noChangeArrowheads="1"/>
            </p:cNvSpPr>
            <p:nvPr/>
          </p:nvSpPr>
          <p:spPr bwMode="auto">
            <a:xfrm>
              <a:off x="1104" y="1832"/>
              <a:ext cx="427" cy="1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1531" y="2083"/>
              <a:ext cx="428" cy="1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>
              <a:off x="585" y="2083"/>
              <a:ext cx="427" cy="1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1959" y="2145"/>
              <a:ext cx="1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432" y="2145"/>
              <a:ext cx="1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480" y="1670"/>
              <a:ext cx="6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Electron bunch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1488" y="1728"/>
              <a:ext cx="6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proton bunch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1248" y="1707"/>
              <a:ext cx="48" cy="3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7" name="AutoShape 35"/>
          <p:cNvSpPr>
            <a:spLocks noChangeArrowheads="1"/>
          </p:cNvSpPr>
          <p:nvPr/>
        </p:nvSpPr>
        <p:spPr bwMode="auto">
          <a:xfrm rot="5400000" flipV="1">
            <a:off x="1866900" y="3390900"/>
            <a:ext cx="381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6" name="Group 54"/>
          <p:cNvGrpSpPr>
            <a:grpSpLocks/>
          </p:cNvGrpSpPr>
          <p:nvPr/>
        </p:nvGrpSpPr>
        <p:grpSpPr bwMode="auto">
          <a:xfrm>
            <a:off x="1524000" y="3810000"/>
            <a:ext cx="1433513" cy="990600"/>
            <a:chOff x="3792" y="2064"/>
            <a:chExt cx="903" cy="624"/>
          </a:xfrm>
        </p:grpSpPr>
        <p:grpSp>
          <p:nvGrpSpPr>
            <p:cNvPr id="8240" name="Group 48"/>
            <p:cNvGrpSpPr>
              <a:grpSpLocks/>
            </p:cNvGrpSpPr>
            <p:nvPr/>
          </p:nvGrpSpPr>
          <p:grpSpPr bwMode="auto">
            <a:xfrm>
              <a:off x="3792" y="2256"/>
              <a:ext cx="528" cy="432"/>
              <a:chOff x="3696" y="2208"/>
              <a:chExt cx="768" cy="576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624" cy="5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auto">
              <a:xfrm>
                <a:off x="3840" y="2208"/>
                <a:ext cx="624" cy="57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42" name="Line 50"/>
            <p:cNvSpPr>
              <a:spLocks noChangeShapeType="1"/>
            </p:cNvSpPr>
            <p:nvPr/>
          </p:nvSpPr>
          <p:spPr bwMode="auto">
            <a:xfrm>
              <a:off x="4080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 flipV="1">
              <a:off x="4080" y="211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Rectangle 52"/>
            <p:cNvSpPr>
              <a:spLocks noChangeArrowheads="1"/>
            </p:cNvSpPr>
            <p:nvPr/>
          </p:nvSpPr>
          <p:spPr bwMode="auto">
            <a:xfrm>
              <a:off x="4535" y="240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x</a:t>
              </a:r>
            </a:p>
          </p:txBody>
        </p:sp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4080" y="206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y</a:t>
              </a:r>
            </a:p>
          </p:txBody>
        </p:sp>
      </p:grp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228600" y="4191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One slice from each of opposite beams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2667000" y="59277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Beam-beam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Luminosity and Beam-beam Effect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3434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Arial" charset="0"/>
              </a:rPr>
              <a:t>Luminosity of a storage-ring collider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09600" y="1447800"/>
          <a:ext cx="3124200" cy="781050"/>
        </p:xfrm>
        <a:graphic>
          <a:graphicData uri="http://schemas.openxmlformats.org/presentationml/2006/ole">
            <p:oleObj spid="_x0000_s13316" name="Equation" r:id="rId4" imgW="2031840" imgH="507960" progId="Equation.3">
              <p:embed/>
            </p:oleObj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800" y="2438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 b="1">
                <a:latin typeface="Arial" charset="0"/>
                <a:cs typeface="Arial" charset="0"/>
              </a:rPr>
              <a:t>we assume both are </a:t>
            </a:r>
            <a:r>
              <a:rPr lang="en-US" sz="1400" b="1" i="1">
                <a:solidFill>
                  <a:srgbClr val="0066FF"/>
                </a:solidFill>
                <a:latin typeface="Arial" charset="0"/>
                <a:cs typeface="Arial" charset="0"/>
              </a:rPr>
              <a:t>Gaussian</a:t>
            </a:r>
            <a:r>
              <a:rPr lang="en-US" sz="1400" b="1">
                <a:latin typeface="Arial" charset="0"/>
                <a:cs typeface="Arial" charset="0"/>
              </a:rPr>
              <a:t> bunches, </a:t>
            </a:r>
            <a:endParaRPr lang="el-GR" sz="14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1400" b="1" i="1">
                <a:latin typeface="Arial" charset="0"/>
              </a:rPr>
              <a:t>N</a:t>
            </a:r>
            <a:r>
              <a:rPr lang="en-US" sz="1400" b="1" i="1" baseline="-25000">
                <a:latin typeface="Arial" charset="0"/>
              </a:rPr>
              <a:t>e</a:t>
            </a:r>
            <a:r>
              <a:rPr lang="en-US" sz="1400" b="1">
                <a:latin typeface="Arial" charset="0"/>
              </a:rPr>
              <a:t> and </a:t>
            </a:r>
            <a:r>
              <a:rPr lang="en-US" sz="1400" b="1" i="1">
                <a:latin typeface="Arial" charset="0"/>
              </a:rPr>
              <a:t>N</a:t>
            </a:r>
            <a:r>
              <a:rPr lang="en-US" sz="1400" b="1" i="1" baseline="-25000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 are number of electrons and protons in bunches, </a:t>
            </a:r>
            <a:r>
              <a:rPr lang="en-US" sz="1400" b="1" i="1">
                <a:latin typeface="Arial" charset="0"/>
              </a:rPr>
              <a:t>f</a:t>
            </a:r>
            <a:r>
              <a:rPr lang="en-US" sz="1400" b="1" i="1" baseline="-25000">
                <a:latin typeface="Arial" charset="0"/>
              </a:rPr>
              <a:t>c</a:t>
            </a:r>
            <a:r>
              <a:rPr lang="en-US" sz="1400" b="1">
                <a:latin typeface="Arial" charset="0"/>
              </a:rPr>
              <a:t> is collision frequency, 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xe</a:t>
            </a:r>
            <a:r>
              <a:rPr lang="en-US" sz="1400" b="1" i="1">
                <a:latin typeface="Arial" charset="0"/>
                <a:cs typeface="Arial" charset="0"/>
              </a:rPr>
              <a:t>, 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ye</a:t>
            </a:r>
            <a:r>
              <a:rPr lang="en-US" sz="1400" b="1" i="1">
                <a:latin typeface="Arial" charset="0"/>
                <a:cs typeface="Arial" charset="0"/>
              </a:rPr>
              <a:t>, 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xp</a:t>
            </a:r>
            <a:r>
              <a:rPr lang="en-US" sz="1400" b="1">
                <a:latin typeface="Arial" charset="0"/>
                <a:cs typeface="Arial" charset="0"/>
              </a:rPr>
              <a:t> and 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yp</a:t>
            </a:r>
            <a:r>
              <a:rPr lang="en-US" sz="1400" b="1">
                <a:latin typeface="Arial" charset="0"/>
                <a:cs typeface="Arial" charset="0"/>
              </a:rPr>
              <a:t> are bunch spot size</a:t>
            </a:r>
            <a:endParaRPr lang="el-GR" sz="1400" b="1">
              <a:latin typeface="Arial" charset="0"/>
              <a:cs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" y="37338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Arial" charset="0"/>
              </a:rPr>
              <a:t>Beam-beam parameter (tune-shift)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(characterizes how strong the beam-beam force is)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609600" y="4572000"/>
          <a:ext cx="2819400" cy="836613"/>
        </p:xfrm>
        <a:graphic>
          <a:graphicData uri="http://schemas.openxmlformats.org/presentationml/2006/ole">
            <p:oleObj spid="_x0000_s13320" name="Equation" r:id="rId5" imgW="1612900" imgH="482600" progId="Equation.3">
              <p:embed/>
            </p:oleObj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28600" y="5486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 b="1">
                <a:latin typeface="Arial" charset="0"/>
              </a:rPr>
              <a:t>Where</a:t>
            </a:r>
            <a:r>
              <a:rPr lang="en-US" sz="1400" b="1" i="1">
                <a:latin typeface="Arial" charset="0"/>
              </a:rPr>
              <a:t> r</a:t>
            </a:r>
            <a:r>
              <a:rPr lang="en-US" sz="1400" b="1" i="1" baseline="30000">
                <a:latin typeface="Arial" charset="0"/>
              </a:rPr>
              <a:t>c</a:t>
            </a:r>
            <a:r>
              <a:rPr lang="en-US" sz="1400" b="1" i="1" baseline="-25000">
                <a:latin typeface="Arial" charset="0"/>
              </a:rPr>
              <a:t>e</a:t>
            </a:r>
            <a:r>
              <a:rPr lang="en-US" sz="1400" b="1">
                <a:latin typeface="Arial" charset="0"/>
              </a:rPr>
              <a:t> is electron classical radius of, </a:t>
            </a:r>
            <a:r>
              <a:rPr lang="el-GR" sz="1400" b="1" i="1">
                <a:latin typeface="Arial" charset="0"/>
                <a:cs typeface="Arial" charset="0"/>
              </a:rPr>
              <a:t>γ</a:t>
            </a:r>
            <a:r>
              <a:rPr lang="en-US" sz="1400" b="1" i="1" baseline="-25000">
                <a:latin typeface="Arial" charset="0"/>
                <a:cs typeface="Arial" charset="0"/>
              </a:rPr>
              <a:t>e</a:t>
            </a:r>
            <a:r>
              <a:rPr lang="en-US" sz="1400" b="1">
                <a:latin typeface="Arial" charset="0"/>
              </a:rPr>
              <a:t> is relativistic factor, and </a:t>
            </a:r>
            <a:r>
              <a:rPr lang="el-GR" sz="1400" b="1">
                <a:latin typeface="Arial" charset="0"/>
                <a:cs typeface="Arial" charset="0"/>
              </a:rPr>
              <a:t>β</a:t>
            </a:r>
            <a:r>
              <a:rPr lang="en-US" sz="1400" b="1" baseline="30000">
                <a:latin typeface="Arial" charset="0"/>
                <a:cs typeface="Arial" charset="0"/>
              </a:rPr>
              <a:t>*</a:t>
            </a:r>
            <a:r>
              <a:rPr lang="en-US" sz="1400" b="1" baseline="-25000">
                <a:latin typeface="Arial" charset="0"/>
                <a:cs typeface="Arial" charset="0"/>
              </a:rPr>
              <a:t>ye</a:t>
            </a:r>
            <a:r>
              <a:rPr lang="en-US" sz="1400" b="1">
                <a:latin typeface="Arial" charset="0"/>
                <a:cs typeface="Arial" charset="0"/>
              </a:rPr>
              <a:t> is vertical beta function at interaction point</a:t>
            </a:r>
            <a:endParaRPr lang="el-GR" sz="1400" b="1">
              <a:latin typeface="Arial" charset="0"/>
              <a:cs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5720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400">
                <a:latin typeface="Arial" charset="0"/>
              </a:rPr>
              <a:t>(when 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xe</a:t>
            </a:r>
            <a:r>
              <a:rPr lang="en-US" sz="1400" b="1" i="1">
                <a:latin typeface="Arial" charset="0"/>
                <a:cs typeface="Arial" charset="0"/>
              </a:rPr>
              <a:t>=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xp</a:t>
            </a:r>
            <a:r>
              <a:rPr lang="en-US" sz="1400" b="1" i="1">
                <a:latin typeface="Arial" charset="0"/>
                <a:cs typeface="Arial" charset="0"/>
              </a:rPr>
              <a:t>, 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ye</a:t>
            </a:r>
            <a:r>
              <a:rPr lang="en-US" sz="1400" b="1">
                <a:latin typeface="Arial" charset="0"/>
                <a:cs typeface="Arial" charset="0"/>
              </a:rPr>
              <a:t>=</a:t>
            </a:r>
            <a:r>
              <a:rPr lang="el-GR" sz="1400" b="1" i="1">
                <a:latin typeface="Arial" charset="0"/>
                <a:cs typeface="Arial" charset="0"/>
              </a:rPr>
              <a:t>σ</a:t>
            </a:r>
            <a:r>
              <a:rPr lang="en-US" sz="1400" b="1" i="1" baseline="-25000">
                <a:latin typeface="Arial" charset="0"/>
                <a:cs typeface="Arial" charset="0"/>
              </a:rPr>
              <a:t>yp</a:t>
            </a:r>
            <a:r>
              <a:rPr lang="en-US" sz="1400" b="1" i="1">
                <a:latin typeface="Arial" charset="0"/>
                <a:cs typeface="Arial" charset="0"/>
              </a:rPr>
              <a:t>,</a:t>
            </a:r>
            <a:r>
              <a:rPr lang="en-US" sz="1400" b="1" i="1" baseline="-25000">
                <a:latin typeface="Arial" charset="0"/>
                <a:cs typeface="Arial" charset="0"/>
              </a:rPr>
              <a:t> </a:t>
            </a:r>
            <a:r>
              <a:rPr lang="en-US" sz="1400" b="1">
                <a:latin typeface="Arial" charset="0"/>
                <a:cs typeface="Arial" charset="0"/>
              </a:rPr>
              <a:t>and </a:t>
            </a:r>
            <a:r>
              <a:rPr lang="el-GR" sz="1400" b="1">
                <a:latin typeface="Arial" charset="0"/>
                <a:cs typeface="Arial" charset="0"/>
              </a:rPr>
              <a:t>β</a:t>
            </a:r>
            <a:r>
              <a:rPr lang="en-US" sz="1400" b="1" baseline="30000">
                <a:latin typeface="Arial" charset="0"/>
                <a:cs typeface="Arial" charset="0"/>
              </a:rPr>
              <a:t>*</a:t>
            </a:r>
            <a:r>
              <a:rPr lang="en-US" sz="1400" b="1" baseline="-25000">
                <a:latin typeface="Arial" charset="0"/>
                <a:cs typeface="Arial" charset="0"/>
              </a:rPr>
              <a:t>xe</a:t>
            </a:r>
            <a:r>
              <a:rPr lang="en-US" sz="1400" b="1">
                <a:latin typeface="Arial" charset="0"/>
                <a:cs typeface="Arial" charset="0"/>
              </a:rPr>
              <a:t>= </a:t>
            </a:r>
            <a:r>
              <a:rPr lang="el-GR" sz="1400" b="1">
                <a:latin typeface="Arial" charset="0"/>
                <a:cs typeface="Arial" charset="0"/>
              </a:rPr>
              <a:t>β</a:t>
            </a:r>
            <a:r>
              <a:rPr lang="en-US" sz="1400" b="1" baseline="30000">
                <a:latin typeface="Arial" charset="0"/>
                <a:cs typeface="Arial" charset="0"/>
              </a:rPr>
              <a:t>*</a:t>
            </a:r>
            <a:r>
              <a:rPr lang="en-US" sz="1400" b="1" baseline="-25000">
                <a:latin typeface="Arial" charset="0"/>
                <a:cs typeface="Arial" charset="0"/>
              </a:rPr>
              <a:t>xp</a:t>
            </a:r>
            <a:r>
              <a:rPr lang="en-US" sz="1400" b="1">
                <a:latin typeface="Arial" charset="0"/>
                <a:cs typeface="Arial" charset="0"/>
              </a:rPr>
              <a:t>, </a:t>
            </a:r>
            <a:r>
              <a:rPr lang="el-GR" sz="1400" b="1">
                <a:latin typeface="Arial" charset="0"/>
                <a:cs typeface="Arial" charset="0"/>
              </a:rPr>
              <a:t>β</a:t>
            </a:r>
            <a:r>
              <a:rPr lang="en-US" sz="1400" b="1" baseline="30000">
                <a:latin typeface="Arial" charset="0"/>
                <a:cs typeface="Arial" charset="0"/>
              </a:rPr>
              <a:t>*</a:t>
            </a:r>
            <a:r>
              <a:rPr lang="en-US" sz="1400" b="1" baseline="-25000">
                <a:latin typeface="Arial" charset="0"/>
                <a:cs typeface="Arial" charset="0"/>
              </a:rPr>
              <a:t>ye</a:t>
            </a:r>
            <a:r>
              <a:rPr lang="en-US" sz="1400" b="1">
                <a:latin typeface="Arial" charset="0"/>
                <a:cs typeface="Arial" charset="0"/>
              </a:rPr>
              <a:t>= </a:t>
            </a:r>
            <a:r>
              <a:rPr lang="el-GR" sz="1400" b="1">
                <a:latin typeface="Arial" charset="0"/>
                <a:cs typeface="Arial" charset="0"/>
              </a:rPr>
              <a:t>β</a:t>
            </a:r>
            <a:r>
              <a:rPr lang="en-US" sz="1400" b="1" baseline="30000">
                <a:latin typeface="Arial" charset="0"/>
                <a:cs typeface="Arial" charset="0"/>
              </a:rPr>
              <a:t>*</a:t>
            </a:r>
            <a:r>
              <a:rPr lang="en-US" sz="1400" b="1" baseline="-25000">
                <a:latin typeface="Arial" charset="0"/>
                <a:cs typeface="Arial" charset="0"/>
              </a:rPr>
              <a:t>yp</a:t>
            </a:r>
            <a:r>
              <a:rPr lang="en-US" sz="1400" b="1">
                <a:latin typeface="Arial" charset="0"/>
                <a:cs typeface="Arial" charset="0"/>
              </a:rPr>
              <a:t> )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781800" y="24384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200" b="1">
                <a:latin typeface="Arial" charset="0"/>
                <a:cs typeface="Arial" charset="0"/>
              </a:rPr>
              <a:t>proportional to b-b parameter</a:t>
            </a:r>
            <a:endParaRPr lang="el-GR" sz="1200" b="1">
              <a:latin typeface="Arial" charset="0"/>
              <a:cs typeface="Arial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8077200" y="2133600"/>
            <a:ext cx="228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572000" y="2895600"/>
            <a:ext cx="4419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800">
                <a:latin typeface="Arial" charset="0"/>
                <a:cs typeface="Arial" charset="0"/>
              </a:rPr>
              <a:t>Increasing beam-beam parameter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     increasing luminosity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     increasing beam-beam instability</a:t>
            </a:r>
            <a:endParaRPr lang="el-GR" sz="1800">
              <a:latin typeface="Arial" charset="0"/>
              <a:cs typeface="Arial" charset="0"/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4114800" y="16002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5638800" y="1524000"/>
          <a:ext cx="2819400" cy="749300"/>
        </p:xfrm>
        <a:graphic>
          <a:graphicData uri="http://schemas.openxmlformats.org/presentationml/2006/ole">
            <p:oleObj spid="_x0000_s13332" name="Equation" r:id="rId6" imgW="1930400" imgH="508000" progId="Equation.3">
              <p:embed/>
            </p:oleObj>
          </a:graphicData>
        </a:graphic>
      </p:graphicFrame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800600" y="45720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800" i="1">
                <a:solidFill>
                  <a:srgbClr val="FF0000"/>
                </a:solidFill>
                <a:latin typeface="Arial" charset="0"/>
                <a:cs typeface="Arial" charset="0"/>
              </a:rPr>
              <a:t>Beam-beam is one of most important limiting factors of collider luminosity </a:t>
            </a:r>
            <a:endParaRPr lang="el-GR" sz="1800" i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ELIC Beam-beam Problem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Arial" charset="0"/>
              </a:rPr>
              <a:t>ELIC IP Design</a:t>
            </a:r>
            <a:r>
              <a:rPr lang="en-US" sz="2000">
                <a:latin typeface="Arial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Highly asymmetric beams (3-9GeV/1.85-2.5A and 30-225GeV/1A)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Four interaction points and Figure-8 rings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Strong final focusing (beta-star 5 mm)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Very short bunch length (5 mm)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Employs crab cavity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Electron and proton beam vertical b-b parameters are 0.087 and 0.01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Very large electron synchrotron tune (0.25) due to strong RF focusing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Equal betatron phase advance (fractional part) between IPs</a:t>
            </a:r>
          </a:p>
          <a:p>
            <a:pPr lvl="1">
              <a:buFontTx/>
              <a:buChar char="•"/>
            </a:pPr>
            <a:endParaRPr lang="en-US" sz="1000">
              <a:latin typeface="Arial" charset="0"/>
            </a:endParaRPr>
          </a:p>
          <a:p>
            <a:pPr>
              <a:buFontTx/>
              <a:buNone/>
            </a:pPr>
            <a:r>
              <a:rPr lang="en-US" sz="2000" b="1">
                <a:latin typeface="Arial" charset="0"/>
              </a:rPr>
              <a:t>Short bunch length and small beta-star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Longitudinal dynamics is important, can’t be treated as a pancake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Hour glass effect, 25% luminosity loss</a:t>
            </a:r>
          </a:p>
          <a:p>
            <a:pPr lvl="1"/>
            <a:endParaRPr lang="en-US" sz="1000">
              <a:latin typeface="Arial" charset="0"/>
            </a:endParaRPr>
          </a:p>
          <a:p>
            <a:pPr>
              <a:buFontTx/>
              <a:buNone/>
            </a:pPr>
            <a:r>
              <a:rPr lang="en-US" sz="2000" b="1">
                <a:latin typeface="Arial" charset="0"/>
              </a:rPr>
              <a:t>Large electron synchrotron tune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Could help averaging effect in longitudinal motion</a:t>
            </a:r>
          </a:p>
          <a:p>
            <a:pPr lvl="1">
              <a:buFontTx/>
              <a:buChar char="•"/>
            </a:pPr>
            <a:r>
              <a:rPr lang="en-US" sz="1800">
                <a:latin typeface="Arial" charset="0"/>
              </a:rPr>
              <a:t>Synchro-betatron resonance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Simulation Model, Method &amp; Codes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6200" y="26670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Arial" charset="0"/>
              </a:rPr>
              <a:t>Particle-in-Cell Method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Bunches modeled by macro-particles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Transverse plane covered with a 2D mesh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Solve Poisson equation over 2D mesh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Calculate beam-beam force using EM fields on maeh points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Advance macro-particles under b-b force</a:t>
            </a:r>
            <a:r>
              <a:rPr lang="en-US" sz="1800">
                <a:latin typeface="Arial" charset="0"/>
              </a:rPr>
              <a:t> </a:t>
            </a:r>
          </a:p>
        </p:txBody>
      </p: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914400" y="5105400"/>
            <a:ext cx="3048000" cy="1295400"/>
            <a:chOff x="432" y="624"/>
            <a:chExt cx="1920" cy="816"/>
          </a:xfrm>
        </p:grpSpPr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432" y="624"/>
              <a:ext cx="1056" cy="816"/>
              <a:chOff x="3504" y="720"/>
              <a:chExt cx="1248" cy="1056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auto">
              <a:xfrm rot="1667477">
                <a:off x="3963" y="976"/>
                <a:ext cx="322" cy="5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>
                <a:off x="3504" y="157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>
                <a:off x="3504" y="1441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Line 10"/>
              <p:cNvSpPr>
                <a:spLocks noChangeShapeType="1"/>
              </p:cNvSpPr>
              <p:nvPr/>
            </p:nvSpPr>
            <p:spPr bwMode="auto">
              <a:xfrm>
                <a:off x="3504" y="131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>
                <a:off x="3504" y="118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>
                <a:off x="3504" y="1055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>
                <a:off x="3504" y="926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Line 14"/>
              <p:cNvSpPr>
                <a:spLocks noChangeShapeType="1"/>
              </p:cNvSpPr>
              <p:nvPr/>
            </p:nvSpPr>
            <p:spPr bwMode="auto">
              <a:xfrm>
                <a:off x="3765" y="720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>
                <a:off x="3911" y="720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>
                <a:off x="4056" y="720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>
                <a:off x="4200" y="720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>
                <a:off x="4345" y="720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>
                <a:off x="4491" y="720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1008" y="768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1632" y="62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mesh point (</a:t>
              </a:r>
              <a:r>
                <a:rPr lang="en-US" sz="1200" b="1" i="1">
                  <a:latin typeface="Arial" charset="0"/>
                  <a:cs typeface="Arial" charset="0"/>
                </a:rPr>
                <a:t>x</a:t>
              </a:r>
              <a:r>
                <a:rPr lang="en-US" sz="1600" b="1" i="1" baseline="-25000">
                  <a:latin typeface="Arial" charset="0"/>
                  <a:cs typeface="Arial" charset="0"/>
                </a:rPr>
                <a:t>i</a:t>
              </a:r>
              <a:r>
                <a:rPr lang="en-US" sz="1200" b="1">
                  <a:latin typeface="Arial" charset="0"/>
                </a:rPr>
                <a:t>, </a:t>
              </a:r>
              <a:r>
                <a:rPr lang="en-US" sz="1200" b="1" i="1">
                  <a:latin typeface="Arial" charset="0"/>
                  <a:cs typeface="Arial" charset="0"/>
                </a:rPr>
                <a:t>y</a:t>
              </a:r>
              <a:r>
                <a:rPr lang="en-US" sz="1600" b="1" i="1" baseline="-25000">
                  <a:latin typeface="Arial" charset="0"/>
                  <a:cs typeface="Arial" charset="0"/>
                </a:rPr>
                <a:t>j</a:t>
              </a:r>
              <a:r>
                <a:rPr lang="en-US" sz="1200" b="1">
                  <a:latin typeface="Arial" charset="0"/>
                </a:rPr>
                <a:t>)</a:t>
              </a:r>
            </a:p>
          </p:txBody>
        </p:sp>
      </p:grp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4648200" y="8382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indent="-114300" eaLnBrk="1" hangingPunct="1">
              <a:spcBef>
                <a:spcPct val="20000"/>
              </a:spcBef>
            </a:pPr>
            <a:r>
              <a:rPr lang="en-US" sz="2000" b="1">
                <a:latin typeface="Arial" charset="0"/>
              </a:rPr>
              <a:t>BeamBeam3D Code</a:t>
            </a:r>
          </a:p>
          <a:p>
            <a:pPr lvl="1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Developed at LBL by Ji Qiang, etc</a:t>
            </a:r>
            <a:r>
              <a:rPr lang="en-US" sz="1000">
                <a:latin typeface="Arial" charset="0"/>
              </a:rPr>
              <a:t>. </a:t>
            </a:r>
            <a:r>
              <a:rPr lang="en-US" sz="1000" b="1">
                <a:latin typeface="Arial" charset="0"/>
              </a:rPr>
              <a:t>(</a:t>
            </a:r>
            <a:r>
              <a:rPr lang="en-US" sz="1000" b="1" i="1">
                <a:latin typeface="Arial" charset="0"/>
              </a:rPr>
              <a:t>PRST 02</a:t>
            </a:r>
            <a:r>
              <a:rPr lang="en-US" sz="1000" b="1">
                <a:latin typeface="Arial" charset="0"/>
              </a:rPr>
              <a:t>)</a:t>
            </a:r>
          </a:p>
          <a:p>
            <a:pPr lvl="1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Based on particle-in-cell method</a:t>
            </a:r>
          </a:p>
          <a:p>
            <a:pPr lvl="1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A </a:t>
            </a:r>
            <a:r>
              <a:rPr lang="en-US" sz="1600" b="1" i="1">
                <a:latin typeface="Arial" charset="0"/>
              </a:rPr>
              <a:t>strong-strong</a:t>
            </a:r>
            <a:r>
              <a:rPr lang="en-US" sz="1600">
                <a:latin typeface="Arial" charset="0"/>
              </a:rPr>
              <a:t> </a:t>
            </a:r>
            <a:r>
              <a:rPr lang="en-US" sz="1600" b="1" i="1">
                <a:latin typeface="Arial" charset="0"/>
              </a:rPr>
              <a:t>self-consistent</a:t>
            </a:r>
            <a:r>
              <a:rPr lang="en-US" sz="1600">
                <a:latin typeface="Arial" charset="0"/>
              </a:rPr>
              <a:t> code</a:t>
            </a:r>
          </a:p>
          <a:p>
            <a:pPr lvl="1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Includes longitudinal dim. (multi-slices)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6200" y="914400"/>
            <a:ext cx="434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indent="-1143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Arial" charset="0"/>
              </a:rPr>
              <a:t>Basic Idea of Simulations</a:t>
            </a:r>
            <a:endParaRPr lang="en-US" sz="2200" b="1">
              <a:latin typeface="Arial" charset="0"/>
            </a:endParaRPr>
          </a:p>
          <a:p>
            <a:pPr marL="114300" indent="-1143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Arial" charset="0"/>
              </a:rPr>
              <a:t>     </a:t>
            </a:r>
            <a:r>
              <a:rPr lang="en-US" sz="1600" b="1" i="1">
                <a:latin typeface="Arial" charset="0"/>
              </a:rPr>
              <a:t>Collision @ IP  +  transport @ ring</a:t>
            </a:r>
            <a:r>
              <a:rPr lang="en-US" sz="2000">
                <a:latin typeface="Arial" charset="0"/>
              </a:rPr>
              <a:t> </a:t>
            </a:r>
            <a:endParaRPr lang="en-US" sz="600">
              <a:latin typeface="Arial" charset="0"/>
            </a:endParaRPr>
          </a:p>
          <a:p>
            <a:pPr lvl="1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Simulating particle-particle collisions by particle-in-cell method</a:t>
            </a:r>
          </a:p>
          <a:p>
            <a:pPr lvl="1" indent="-228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Tracking particle transport in rings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648200" y="25146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indent="-114300" eaLnBrk="1" hangingPunct="1">
              <a:spcBef>
                <a:spcPct val="20000"/>
              </a:spcBef>
            </a:pPr>
            <a:r>
              <a:rPr lang="en-US" sz="2000" b="1">
                <a:latin typeface="Arial" charset="0"/>
              </a:rPr>
              <a:t>Code Benchmarking</a:t>
            </a:r>
          </a:p>
          <a:p>
            <a:pPr lvl="1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several codes including SLAC codes by Y. Cai etc. &amp; JLab codes by R. Li etc.</a:t>
            </a:r>
          </a:p>
          <a:p>
            <a:pPr lvl="1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Used for simulations of several lepton and hardon colliders including KEKB, RHIC, Tevatron and LHC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4648200" y="4419600"/>
            <a:ext cx="43434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SciDAC Joint R&amp;D program</a:t>
            </a:r>
          </a:p>
          <a:p>
            <a:pPr marL="114300" lvl="1" indent="228600"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SciDAC grant COMPASS , a dozen national labs, universities and companies</a:t>
            </a:r>
          </a:p>
          <a:p>
            <a:pPr marL="114300" lvl="1" indent="228600"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JLab does beam-beam simulation for ELIC. LBL provides code development, enhancement and support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" name="Rectangle 5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ELIC e-p Nominal Parameters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953000" cy="5562600"/>
          </a:xfrm>
        </p:spPr>
        <p:txBody>
          <a:bodyPr/>
          <a:lstStyle/>
          <a:p>
            <a:pPr marL="114300" indent="-114300">
              <a:lnSpc>
                <a:spcPct val="90000"/>
              </a:lnSpc>
              <a:buFontTx/>
              <a:buNone/>
              <a:tabLst>
                <a:tab pos="288925" algn="l"/>
              </a:tabLst>
            </a:pPr>
            <a:r>
              <a:rPr lang="en-US" sz="2000" b="1">
                <a:latin typeface="Arial" charset="0"/>
              </a:rPr>
              <a:t>Simulation Model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Single or multiple IP, head-on collisions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Ideal rings for electrons &amp; protons</a:t>
            </a:r>
          </a:p>
          <a:p>
            <a:pPr marL="860425" lvl="2" indent="-288925">
              <a:lnSpc>
                <a:spcPct val="90000"/>
              </a:lnSpc>
              <a:buFont typeface="Wingdings" pitchFamily="2" charset="2"/>
              <a:buChar char="à"/>
              <a:tabLst>
                <a:tab pos="288925" algn="l"/>
              </a:tabLst>
            </a:pPr>
            <a:r>
              <a:rPr lang="en-US" sz="1600">
                <a:latin typeface="Arial" charset="0"/>
                <a:sym typeface="Wingdings" pitchFamily="2" charset="2"/>
              </a:rPr>
              <a:t>Using a linear one-turn map</a:t>
            </a:r>
          </a:p>
          <a:p>
            <a:pPr marL="860425" lvl="2" indent="-288925">
              <a:lnSpc>
                <a:spcPct val="90000"/>
              </a:lnSpc>
              <a:buFont typeface="Wingdings" pitchFamily="2" charset="2"/>
              <a:buChar char="à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Does not include nonlinear optics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Include radiation damping &amp; quantum excitations  in the electron ring</a:t>
            </a:r>
          </a:p>
          <a:p>
            <a:pPr marL="114300" indent="-114300">
              <a:lnSpc>
                <a:spcPct val="90000"/>
              </a:lnSpc>
              <a:tabLst>
                <a:tab pos="288925" algn="l"/>
              </a:tabLst>
            </a:pPr>
            <a:endParaRPr lang="en-US" sz="800">
              <a:latin typeface="Arial" charset="0"/>
            </a:endParaRPr>
          </a:p>
          <a:p>
            <a:pPr marL="114300" indent="-114300">
              <a:lnSpc>
                <a:spcPct val="90000"/>
              </a:lnSpc>
              <a:buFontTx/>
              <a:buNone/>
              <a:tabLst>
                <a:tab pos="288925" algn="l"/>
              </a:tabLst>
            </a:pPr>
            <a:r>
              <a:rPr lang="en-US" sz="2000" b="1">
                <a:latin typeface="Arial" charset="0"/>
              </a:rPr>
              <a:t>Numerical Convergence Tests</a:t>
            </a:r>
          </a:p>
          <a:p>
            <a:pPr marL="114300" indent="-114300">
              <a:lnSpc>
                <a:spcPct val="90000"/>
              </a:lnSpc>
              <a:buFontTx/>
              <a:buNone/>
              <a:tabLst>
                <a:tab pos="288925" algn="l"/>
              </a:tabLst>
            </a:pPr>
            <a:r>
              <a:rPr lang="en-US" sz="1400">
                <a:latin typeface="Arial" charset="0"/>
              </a:rPr>
              <a:t>     </a:t>
            </a:r>
            <a:r>
              <a:rPr lang="en-US" sz="1600">
                <a:latin typeface="Arial" charset="0"/>
              </a:rPr>
              <a:t>to reach reliable simulation results, we need 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Longitudinal slices  &gt;= 20 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Transverse mesh    &gt;= 64 x 128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Macro-particles       &gt;= 200,000</a:t>
            </a:r>
          </a:p>
          <a:p>
            <a:pPr marL="114300" indent="-114300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88925" algn="l"/>
              </a:tabLst>
            </a:pPr>
            <a:endParaRPr lang="en-US" sz="1000" b="1"/>
          </a:p>
          <a:p>
            <a:pPr marL="114300" indent="-114300" eaLnBrk="0" hangingPunct="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88925" algn="l"/>
              </a:tabLst>
            </a:pPr>
            <a:r>
              <a:rPr lang="en-US" sz="2000" b="1">
                <a:latin typeface="Arial" charset="0"/>
              </a:rPr>
              <a:t>Simulation Scope and Limitations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10k ~ 30k turns for a typical simulation run </a:t>
            </a:r>
          </a:p>
          <a:p>
            <a:pPr marL="457200" lvl="1" indent="-228600">
              <a:lnSpc>
                <a:spcPct val="90000"/>
              </a:lnSpc>
              <a:buFontTx/>
              <a:buNone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	   (multi-days of NERSC supercomputer)</a:t>
            </a:r>
          </a:p>
          <a:p>
            <a:pPr marL="457200" lvl="1" indent="-228600">
              <a:lnSpc>
                <a:spcPct val="90000"/>
              </a:lnSpc>
              <a:buFontTx/>
              <a:buChar char="•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0.15 s of storing time (12 damping times) </a:t>
            </a:r>
          </a:p>
          <a:p>
            <a:pPr marL="860425" lvl="2" indent="-288925">
              <a:lnSpc>
                <a:spcPct val="90000"/>
              </a:lnSpc>
              <a:buFont typeface="Wingdings" pitchFamily="2" charset="2"/>
              <a:buChar char="à"/>
              <a:tabLst>
                <a:tab pos="288925" algn="l"/>
              </a:tabLst>
            </a:pPr>
            <a:r>
              <a:rPr lang="en-US" sz="1600">
                <a:latin typeface="Arial" charset="0"/>
                <a:sym typeface="Wingdings" pitchFamily="2" charset="2"/>
              </a:rPr>
              <a:t>reveals short-time dynamics with accuracy </a:t>
            </a:r>
          </a:p>
          <a:p>
            <a:pPr marL="860425" lvl="2" indent="-288925">
              <a:lnSpc>
                <a:spcPct val="90000"/>
              </a:lnSpc>
              <a:buFont typeface="Wingdings" pitchFamily="2" charset="2"/>
              <a:buChar char="à"/>
              <a:tabLst>
                <a:tab pos="288925" algn="l"/>
              </a:tabLst>
            </a:pPr>
            <a:r>
              <a:rPr lang="en-US" sz="1600">
                <a:latin typeface="Arial" charset="0"/>
              </a:rPr>
              <a:t>can’t predict long term (&gt;min) dynamics</a:t>
            </a:r>
          </a:p>
        </p:txBody>
      </p:sp>
      <p:graphicFrame>
        <p:nvGraphicFramePr>
          <p:cNvPr id="15597" name="Group 237"/>
          <p:cNvGraphicFramePr>
            <a:graphicFrameLocks noGrp="1"/>
          </p:cNvGraphicFramePr>
          <p:nvPr>
            <p:ph sz="half" idx="2"/>
          </p:nvPr>
        </p:nvGraphicFramePr>
        <p:xfrm>
          <a:off x="5410200" y="1066800"/>
          <a:ext cx="3505200" cy="4663440"/>
        </p:xfrm>
        <a:graphic>
          <a:graphicData uri="http://schemas.openxmlformats.org/drawingml/2006/table">
            <a:tbl>
              <a:tblPr/>
              <a:tblGrid>
                <a:gridCol w="1371600"/>
                <a:gridCol w="685800"/>
                <a:gridCol w="685800"/>
                <a:gridCol w="762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Hori. Emit.,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Vert. Emit.,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 /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 /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5.7/1.1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5.7/1.1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Damping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Beam-beam 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0.002 0.01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0.017 0.086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Betatron tune     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ν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and 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ν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0.71 0.70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0.91   0.88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Synchrotron tune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7.87 x 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 with hour-glass effect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5.95 x 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0"/>
            <a:ext cx="8153400" cy="6858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Simulation Results: Nominal Parameters</a:t>
            </a:r>
          </a:p>
        </p:txBody>
      </p:sp>
      <p:graphicFrame>
        <p:nvGraphicFramePr>
          <p:cNvPr id="26630" name="Object 6"/>
          <p:cNvGraphicFramePr>
            <a:graphicFrameLocks/>
          </p:cNvGraphicFramePr>
          <p:nvPr>
            <p:ph sz="quarter" idx="1"/>
          </p:nvPr>
        </p:nvGraphicFramePr>
        <p:xfrm>
          <a:off x="3200400" y="3429000"/>
          <a:ext cx="3048000" cy="1981200"/>
        </p:xfrm>
        <a:graphic>
          <a:graphicData uri="http://schemas.openxmlformats.org/presentationml/2006/ole">
            <p:oleObj spid="_x0000_s26630" name="Chart" r:id="rId4" imgW="9380108" imgH="5311189" progId="Excel.Sheet.8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/>
          </p:cNvGraphicFramePr>
          <p:nvPr>
            <p:ph sz="quarter" idx="2"/>
          </p:nvPr>
        </p:nvGraphicFramePr>
        <p:xfrm>
          <a:off x="6324600" y="914400"/>
          <a:ext cx="2741613" cy="1828800"/>
        </p:xfrm>
        <a:graphic>
          <a:graphicData uri="http://schemas.openxmlformats.org/presentationml/2006/ole">
            <p:oleObj spid="_x0000_s26632" name="Chart" r:id="rId5" imgW="5715074" imgH="3429000" progId="Excel.Sheet.8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/>
          </p:cNvGraphicFramePr>
          <p:nvPr>
            <p:ph sz="quarter" idx="3"/>
          </p:nvPr>
        </p:nvGraphicFramePr>
        <p:xfrm>
          <a:off x="6324600" y="2743200"/>
          <a:ext cx="2741613" cy="1828800"/>
        </p:xfrm>
        <a:graphic>
          <a:graphicData uri="http://schemas.openxmlformats.org/presentationml/2006/ole">
            <p:oleObj spid="_x0000_s26634" name="Chart" r:id="rId6" imgW="5334149" imgH="2133502" progId="Excel.Sheet.8">
              <p:embed/>
            </p:oleObj>
          </a:graphicData>
        </a:graphic>
      </p:graphicFrame>
      <p:graphicFrame>
        <p:nvGraphicFramePr>
          <p:cNvPr id="26636" name="Object 12"/>
          <p:cNvGraphicFramePr>
            <a:graphicFrameLocks/>
          </p:cNvGraphicFramePr>
          <p:nvPr>
            <p:ph sz="quarter" idx="4"/>
          </p:nvPr>
        </p:nvGraphicFramePr>
        <p:xfrm>
          <a:off x="6324600" y="4572000"/>
          <a:ext cx="2741613" cy="1828800"/>
        </p:xfrm>
        <a:graphic>
          <a:graphicData uri="http://schemas.openxmlformats.org/presentationml/2006/ole">
            <p:oleObj spid="_x0000_s26636" name="Chart" r:id="rId7" imgW="5456069" imgH="2743200" progId="Excel.Sheet.8">
              <p:embed/>
            </p:oleObj>
          </a:graphicData>
        </a:graphic>
      </p:graphicFrame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6200" y="914400"/>
            <a:ext cx="6172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Simulations started with two Gaussian bunches with design parameters, reached equilibrium after one damping time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No coherent beam-beam instability observed.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Luminosity stabled at </a:t>
            </a:r>
            <a:r>
              <a:rPr lang="en-US" sz="1600" b="1" i="1">
                <a:latin typeface="Arial" charset="0"/>
              </a:rPr>
              <a:t>4.3</a:t>
            </a:r>
            <a:r>
              <a:rPr lang="en-US" sz="1600" b="1" i="1">
                <a:latin typeface="Arial" charset="0"/>
                <a:cs typeface="Arial" charset="0"/>
              </a:rPr>
              <a:t>·</a:t>
            </a:r>
            <a:r>
              <a:rPr lang="en-US" sz="1600" b="1" i="1">
                <a:latin typeface="Arial" charset="0"/>
              </a:rPr>
              <a:t>10</a:t>
            </a:r>
            <a:r>
              <a:rPr lang="en-US" sz="1600" b="1" i="1" baseline="30000">
                <a:latin typeface="Arial" charset="0"/>
              </a:rPr>
              <a:t>34</a:t>
            </a:r>
            <a:r>
              <a:rPr lang="en-US" sz="1600" b="1" i="1">
                <a:latin typeface="Arial" charset="0"/>
              </a:rPr>
              <a:t> cm</a:t>
            </a:r>
            <a:r>
              <a:rPr lang="en-US" sz="1600" b="1" i="1" baseline="30000">
                <a:latin typeface="Arial" charset="0"/>
              </a:rPr>
              <a:t>-2</a:t>
            </a:r>
            <a:r>
              <a:rPr lang="en-US" sz="1600" b="1" i="1">
                <a:latin typeface="Arial" charset="0"/>
              </a:rPr>
              <a:t>s</a:t>
            </a:r>
            <a:r>
              <a:rPr lang="en-US" sz="1600" b="1" i="1" baseline="30000">
                <a:latin typeface="Arial" charset="0"/>
              </a:rPr>
              <a:t>-1</a:t>
            </a:r>
            <a:r>
              <a:rPr lang="en-US" sz="1600">
                <a:latin typeface="Arial" charset="0"/>
              </a:rPr>
              <a:t> after damping time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Sizes &amp; lengths for both bunches remain design values except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600">
                <a:latin typeface="Arial" charset="0"/>
              </a:rPr>
              <a:t>Vertical size &amp; emittance of electron bunch increased by a factor of 1.8 and 2.7 respectively</a:t>
            </a:r>
          </a:p>
        </p:txBody>
      </p:sp>
      <p:graphicFrame>
        <p:nvGraphicFramePr>
          <p:cNvPr id="26736" name="Group 112"/>
          <p:cNvGraphicFramePr>
            <a:graphicFrameLocks noGrp="1"/>
          </p:cNvGraphicFramePr>
          <p:nvPr/>
        </p:nvGraphicFramePr>
        <p:xfrm>
          <a:off x="152400" y="3365500"/>
          <a:ext cx="2667000" cy="2743200"/>
        </p:xfrm>
        <a:graphic>
          <a:graphicData uri="http://schemas.openxmlformats.org/drawingml/2006/table">
            <a:tbl>
              <a:tblPr/>
              <a:tblGrid>
                <a:gridCol w="1143000"/>
                <a:gridCol w="762000"/>
                <a:gridCol w="76200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4.3·10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cm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x_rms (norm)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x_emit (norm)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y_rms (norm)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y_emit (norm)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z_rms (norm)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z_emit (norm)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h. tune shift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v. tune shift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0.087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22" name="AutoShape 98"/>
          <p:cNvSpPr>
            <a:spLocks/>
          </p:cNvSpPr>
          <p:nvPr/>
        </p:nvSpPr>
        <p:spPr bwMode="auto">
          <a:xfrm>
            <a:off x="2895600" y="42672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3" name="Line 99"/>
          <p:cNvSpPr>
            <a:spLocks noChangeShapeType="1"/>
          </p:cNvSpPr>
          <p:nvPr/>
        </p:nvSpPr>
        <p:spPr bwMode="auto">
          <a:xfrm>
            <a:off x="3124200" y="5105400"/>
            <a:ext cx="762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28" name="Text Box 104"/>
          <p:cNvSpPr txBox="1">
            <a:spLocks noChangeArrowheads="1"/>
          </p:cNvSpPr>
          <p:nvPr/>
        </p:nvSpPr>
        <p:spPr bwMode="auto">
          <a:xfrm>
            <a:off x="39624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Normalized to design parameters</a:t>
            </a:r>
          </a:p>
        </p:txBody>
      </p:sp>
      <p:sp>
        <p:nvSpPr>
          <p:cNvPr id="26729" name="Line 105"/>
          <p:cNvSpPr>
            <a:spLocks noChangeShapeType="1"/>
          </p:cNvSpPr>
          <p:nvPr/>
        </p:nvSpPr>
        <p:spPr bwMode="auto">
          <a:xfrm flipV="1">
            <a:off x="5410200" y="5638800"/>
            <a:ext cx="8382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34" name="Line 110"/>
          <p:cNvSpPr>
            <a:spLocks noChangeShapeType="1"/>
          </p:cNvSpPr>
          <p:nvPr/>
        </p:nvSpPr>
        <p:spPr bwMode="auto">
          <a:xfrm flipH="1" flipV="1">
            <a:off x="4495800" y="5410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737" name="Text Box 113"/>
          <p:cNvSpPr txBox="1">
            <a:spLocks noChangeArrowheads="1"/>
          </p:cNvSpPr>
          <p:nvPr/>
        </p:nvSpPr>
        <p:spPr bwMode="auto">
          <a:xfrm>
            <a:off x="6705600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x</a:t>
            </a:r>
          </a:p>
        </p:txBody>
      </p:sp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66294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y</a:t>
            </a:r>
          </a:p>
        </p:txBody>
      </p: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6629400" y="533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z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52578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Luni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17568</TotalTime>
  <Words>2374</Words>
  <Application>Microsoft PowerPoint</Application>
  <PresentationFormat>On-screen Show (4:3)</PresentationFormat>
  <Paragraphs>637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JLab_PowerPoint1</vt:lpstr>
      <vt:lpstr>Acrobat Document</vt:lpstr>
      <vt:lpstr>Equation</vt:lpstr>
      <vt:lpstr>Chart</vt:lpstr>
      <vt:lpstr>ELIC Beam-Beam Simulation Studies</vt:lpstr>
      <vt:lpstr>Outline</vt:lpstr>
      <vt:lpstr>Electron-Ion Collider at CEBAF</vt:lpstr>
      <vt:lpstr>Introduction: Beam-Beam Physics</vt:lpstr>
      <vt:lpstr>Luminosity and Beam-beam Effect</vt:lpstr>
      <vt:lpstr>ELIC Beam-beam Problem</vt:lpstr>
      <vt:lpstr>Slide 7</vt:lpstr>
      <vt:lpstr>ELIC e-p Nominal Parameters</vt:lpstr>
      <vt:lpstr>Simulation Results: Nominal Parameters</vt:lpstr>
      <vt:lpstr>Electron current dependence of Luminosity</vt:lpstr>
      <vt:lpstr>Coherent Beam-Beam Instability</vt:lpstr>
      <vt:lpstr>Proton current dependence of Luminosity</vt:lpstr>
      <vt:lpstr>Betatron Tune Working Point</vt:lpstr>
      <vt:lpstr>New Working Point (cont.)</vt:lpstr>
      <vt:lpstr>Multiple IPs and Multiple Bunches</vt:lpstr>
      <vt:lpstr>Reduction of Coupled Bunch Set</vt:lpstr>
      <vt:lpstr>Multiple IPs and Multiple Bunches</vt:lpstr>
      <vt:lpstr>Slide 18</vt:lpstr>
      <vt:lpstr>Summary</vt:lpstr>
      <vt:lpstr>Outlook</vt:lpstr>
      <vt:lpstr>Future Plan</vt:lpstr>
      <vt:lpstr>Acknowledgement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yzhang</cp:lastModifiedBy>
  <cp:revision>254</cp:revision>
  <dcterms:created xsi:type="dcterms:W3CDTF">2007-06-12T14:12:08Z</dcterms:created>
  <dcterms:modified xsi:type="dcterms:W3CDTF">2009-05-29T05:22:39Z</dcterms:modified>
</cp:coreProperties>
</file>