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264" r:id="rId3"/>
    <p:sldId id="265" r:id="rId4"/>
    <p:sldId id="275" r:id="rId5"/>
    <p:sldId id="276" r:id="rId6"/>
    <p:sldId id="271" r:id="rId7"/>
    <p:sldId id="266" r:id="rId8"/>
    <p:sldId id="267" r:id="rId9"/>
    <p:sldId id="268" r:id="rId10"/>
    <p:sldId id="273" r:id="rId11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DFF"/>
    <a:srgbClr val="8D8F94"/>
    <a:srgbClr val="515355"/>
    <a:srgbClr val="3A6F8A"/>
    <a:srgbClr val="DCDCDC"/>
    <a:srgbClr val="E7E7E7"/>
    <a:srgbClr val="B9BBC0"/>
    <a:srgbClr val="005B8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370" autoAdjust="0"/>
    <p:restoredTop sz="82122" autoAdjust="0"/>
  </p:normalViewPr>
  <p:slideViewPr>
    <p:cSldViewPr>
      <p:cViewPr varScale="1">
        <p:scale>
          <a:sx n="72" d="100"/>
          <a:sy n="72" d="100"/>
        </p:scale>
        <p:origin x="-468" y="-108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3DDA2D-A163-426F-A9ED-588D6C6E59B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6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12BC84-4D1A-403B-8C3A-8E6366A0E83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913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913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5BCB8-F431-4483-A005-975C22A71ADE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69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757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757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470495-9774-4AFB-BA15-D522851F301D}" type="slidenum">
              <a:rPr lang="de-DE" smtClean="0"/>
              <a:pPr/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1186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118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4D001-EFCA-4706-B6FD-CA15E5DA5D6F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3234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323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3C5EB-4533-4B45-99A6-BF82C7851425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282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28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B3F1E-5A6F-4378-ACBE-6E4717239E85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733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733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93042E-022F-4374-A0FC-B3ACDBA3E6A2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937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937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9D86D-5CF9-4ECD-B3A3-573BFF5C7522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5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1426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142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FCCDC-AE2C-4C18-BAC2-479B34CDB439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3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3474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347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92B333-1390-4904-8684-B7BD28E8BB86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1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22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2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7599C-AF70-4AC1-9002-4AC00203A6B2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5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ea typeface="ＭＳ Ｐゴシック" charset="-128"/>
            </a:endParaRPr>
          </a:p>
        </p:txBody>
      </p:sp>
      <p:sp>
        <p:nvSpPr>
          <p:cNvPr id="7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ea typeface="ＭＳ Ｐゴシック" charset="-128"/>
            </a:endParaRPr>
          </a:p>
        </p:txBody>
      </p:sp>
      <p:sp>
        <p:nvSpPr>
          <p:cNvPr id="8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ea typeface="ＭＳ Ｐゴシック" charset="-128"/>
            </a:endParaRPr>
          </a:p>
        </p:txBody>
      </p:sp>
      <p:sp>
        <p:nvSpPr>
          <p:cNvPr id="10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  <a:defRPr/>
              </a:pPr>
              <a:t>2. März 2009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11" name="Picture 54" descr="Logo_FZ_Jülich_NEU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56"/>
          <p:cNvSpPr txBox="1">
            <a:spLocks noChangeArrowheads="1"/>
          </p:cNvSpPr>
          <p:nvPr userDrawn="1"/>
        </p:nvSpPr>
        <p:spPr bwMode="auto">
          <a:xfrm rot="162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42938" y="357188"/>
          <a:ext cx="2674937" cy="642937"/>
        </p:xfrm>
        <a:graphic>
          <a:graphicData uri="http://schemas.openxmlformats.org/presentationml/2006/ole">
            <p:oleObj spid="_x0000_s249857" name="Bitmap" r:id="rId4" imgW="1905266" imgH="457143" progId="PBrush">
              <p:embed/>
            </p:oleObj>
          </a:graphicData>
        </a:graphic>
      </p:graphicFrame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75" y="71438"/>
            <a:ext cx="66436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203780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25"/>
            <a:ext cx="77724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ea typeface="ＭＳ Ｐゴシック" charset="-128"/>
            </a:endParaRPr>
          </a:p>
        </p:txBody>
      </p:sp>
      <p:pic>
        <p:nvPicPr>
          <p:cNvPr id="203786" name="Picture 70" descr="Logo_FZ_Jülich_NEU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fld id="{BD801DE1-14FA-4832-8C83-29B11DD43F9E}" type="datetime4">
              <a:rPr lang="de-DE" sz="1000">
                <a:solidFill>
                  <a:srgbClr val="005B82"/>
                </a:solidFill>
              </a:rPr>
              <a:pPr>
                <a:defRPr/>
              </a:pPr>
              <a:t>2. März 2009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000">
                <a:solidFill>
                  <a:srgbClr val="005B82"/>
                </a:solidFill>
              </a:rPr>
              <a:t>Folie </a:t>
            </a:r>
            <a:fld id="{6487F8AB-8EC1-4826-A8D9-16CBEE2328B1}" type="slidenum">
              <a:rPr lang="de-DE" sz="1000">
                <a:solidFill>
                  <a:srgbClr val="005B82"/>
                </a:solidFill>
              </a:rPr>
              <a:pPr>
                <a:defRPr/>
              </a:pPr>
              <a:t>‹#›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500" y="6500813"/>
            <a:ext cx="115570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de-DE" sz="1000" dirty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7572375" y="6072188"/>
          <a:ext cx="1439863" cy="346075"/>
        </p:xfrm>
        <a:graphic>
          <a:graphicData uri="http://schemas.openxmlformats.org/presentationml/2006/ole">
            <p:oleObj spid="_x0000_s203777" name="Bitmap" r:id="rId15" imgW="1905266" imgH="457143" progId="PBrush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5B82"/>
        </a:buClr>
        <a:buFont typeface="Arial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Radiation damage analysis</a:t>
            </a:r>
          </a:p>
        </p:txBody>
      </p:sp>
      <p:sp>
        <p:nvSpPr>
          <p:cNvPr id="21811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the MVD on the pandaGRID</a:t>
            </a:r>
          </a:p>
        </p:txBody>
      </p:sp>
      <p:sp>
        <p:nvSpPr>
          <p:cNvPr id="218115" name="Text Box 6"/>
          <p:cNvSpPr txBox="1">
            <a:spLocks noChangeArrowheads="1"/>
          </p:cNvSpPr>
          <p:nvPr/>
        </p:nvSpPr>
        <p:spPr bwMode="auto">
          <a:xfrm>
            <a:off x="2312988" y="4995863"/>
            <a:ext cx="1830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solidFill>
                  <a:srgbClr val="F4F4F4"/>
                </a:solidFill>
              </a:rPr>
              <a:t>| Tobias Stockmanns</a:t>
            </a:r>
            <a:endParaRPr lang="de-DE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3654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First real test of a data analysis running on pandaGRID was successful </a:t>
            </a:r>
            <a:r>
              <a:rPr lang="en-US" smtClean="0">
                <a:sym typeface="Wingdings" pitchFamily="2" charset="2"/>
              </a:rPr>
              <a:t> Thank you Dan, Kilian and Rene</a:t>
            </a:r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Still a couple of problems have to be solved: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Availability of sites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Improvement of error tolerance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Improvement of documentation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Simplification/Improvement of tools on the GRID</a:t>
            </a:r>
          </a:p>
          <a:p>
            <a:pPr lvl="1" eaLnBrk="1" hangingPunct="1">
              <a:buFont typeface="Arial" charset="0"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Suggestions: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Automatic installation of pandaRoot every week/month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Use the GRID! It is very powerful and easier than it seems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/>
            <a:endParaRPr lang="en-US" baseline="30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done on the PANDA GRID</a:t>
            </a:r>
          </a:p>
        </p:txBody>
      </p:sp>
      <p:sp>
        <p:nvSpPr>
          <p:cNvPr id="22016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Challenge 02 (17.-21. November 2008)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Simulation of </a:t>
            </a:r>
            <a:r>
              <a:rPr lang="en-US" smtClean="0">
                <a:solidFill>
                  <a:schemeClr val="accent2"/>
                </a:solidFill>
              </a:rPr>
              <a:t>anti-proton on </a:t>
            </a:r>
            <a:r>
              <a:rPr lang="en-US" baseline="30000" smtClean="0">
                <a:solidFill>
                  <a:schemeClr val="accent2"/>
                </a:solidFill>
              </a:rPr>
              <a:t>132</a:t>
            </a:r>
            <a:r>
              <a:rPr lang="en-US" smtClean="0">
                <a:solidFill>
                  <a:schemeClr val="accent2"/>
                </a:solidFill>
              </a:rPr>
              <a:t>Xe</a:t>
            </a:r>
            <a:r>
              <a:rPr lang="en-US" smtClean="0"/>
              <a:t> with different beam momenta of 2.0 – 6.2 – 15.0 GeV/c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Full Panda detector geometry to include backscattered particles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Modification of MVD code to “see” neutral particles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endParaRPr lang="en-US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2643188" y="3929063"/>
          <a:ext cx="4286250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43140"/>
                <a:gridCol w="21431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Beam momentum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[GeV/c]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Simulated events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627.900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487,000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Inhaltsplatzhalter 2"/>
          <p:cNvSpPr>
            <a:spLocks noGrp="1"/>
          </p:cNvSpPr>
          <p:nvPr>
            <p:ph idx="1"/>
          </p:nvPr>
        </p:nvSpPr>
        <p:spPr>
          <a:xfrm>
            <a:off x="719138" y="1000125"/>
            <a:ext cx="5495925" cy="1571625"/>
          </a:xfrm>
        </p:spPr>
        <p:txBody>
          <a:bodyPr/>
          <a:lstStyle/>
          <a:p>
            <a:pPr eaLnBrk="1" hangingPunct="1"/>
            <a:r>
              <a:rPr lang="en-US" smtClean="0"/>
              <a:t>Analysis of the simulated data: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translate the flux of the different particle types into a normalized flux of 1 MeV neutrons</a:t>
            </a:r>
          </a:p>
        </p:txBody>
      </p:sp>
      <p:pic>
        <p:nvPicPr>
          <p:cNvPr id="222210" name="Grafik 4" descr="DisplacementDamag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785813"/>
            <a:ext cx="297656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done on the PANDA GRID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714375" y="2928938"/>
            <a:ext cx="807243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rgbClr val="009EE0"/>
              </a:buClr>
              <a:buFont typeface="Arial" charset="0"/>
              <a:buChar char="•"/>
            </a:pPr>
            <a:r>
              <a:rPr lang="en-US" sz="2200">
                <a:sym typeface="Wingdings" pitchFamily="2" charset="2"/>
              </a:rPr>
              <a:t> Installation of a new package radDamAna::v1.2</a:t>
            </a:r>
          </a:p>
          <a:p>
            <a:pPr marL="742950" lvl="1" indent="-285750">
              <a:spcBef>
                <a:spcPct val="20000"/>
              </a:spcBef>
              <a:buClr>
                <a:srgbClr val="005B82"/>
              </a:buClr>
              <a:buFont typeface="Arial" charset="0"/>
              <a:buChar char="•"/>
            </a:pPr>
            <a:r>
              <a:rPr lang="en-US" sz="2200">
                <a:sym typeface="Wingdings" pitchFamily="2" charset="2"/>
              </a:rPr>
              <a:t>this package is an </a:t>
            </a:r>
            <a:r>
              <a:rPr lang="en-US" sz="2200">
                <a:solidFill>
                  <a:schemeClr val="accent2"/>
                </a:solidFill>
                <a:sym typeface="Wingdings" pitchFamily="2" charset="2"/>
              </a:rPr>
              <a:t>updated version of pandaROOT</a:t>
            </a:r>
          </a:p>
          <a:p>
            <a:pPr marL="742950" lvl="1" indent="-285750">
              <a:spcBef>
                <a:spcPct val="20000"/>
              </a:spcBef>
              <a:buClr>
                <a:srgbClr val="005B82"/>
              </a:buClr>
              <a:buFont typeface="Arial" charset="0"/>
              <a:buChar char="•"/>
            </a:pPr>
            <a:r>
              <a:rPr lang="en-US" sz="2200">
                <a:sym typeface="Wingdings" pitchFamily="2" charset="2"/>
              </a:rPr>
              <a:t>better would be to </a:t>
            </a:r>
            <a:r>
              <a:rPr lang="en-US" sz="2200">
                <a:solidFill>
                  <a:schemeClr val="accent2"/>
                </a:solidFill>
                <a:sym typeface="Wingdings" pitchFamily="2" charset="2"/>
              </a:rPr>
              <a:t>use a patch</a:t>
            </a:r>
            <a:r>
              <a:rPr lang="en-US" sz="2200">
                <a:sym typeface="Wingdings" pitchFamily="2" charset="2"/>
              </a:rPr>
              <a:t> because the modifications on pandaRoot are very small</a:t>
            </a:r>
          </a:p>
          <a:p>
            <a:pPr marL="742950" lvl="1" indent="-285750">
              <a:spcBef>
                <a:spcPct val="20000"/>
              </a:spcBef>
              <a:buClr>
                <a:srgbClr val="005B82"/>
              </a:buClr>
              <a:buFont typeface="Arial" charset="0"/>
              <a:buChar char="•"/>
            </a:pPr>
            <a:endParaRPr lang="en-US" sz="22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Clr>
                <a:srgbClr val="005B82"/>
              </a:buClr>
              <a:buFont typeface="Arial" charset="0"/>
              <a:buChar char="•"/>
            </a:pPr>
            <a:r>
              <a:rPr lang="en-US" sz="2200">
                <a:solidFill>
                  <a:schemeClr val="accent2"/>
                </a:solidFill>
                <a:sym typeface="Wingdings" pitchFamily="2" charset="2"/>
              </a:rPr>
              <a:t>Problems:</a:t>
            </a:r>
          </a:p>
          <a:p>
            <a:pPr marL="742950" lvl="1" indent="-285750">
              <a:spcBef>
                <a:spcPct val="20000"/>
              </a:spcBef>
              <a:buClr>
                <a:srgbClr val="005B82"/>
              </a:buClr>
              <a:buFont typeface="Arial" charset="0"/>
              <a:buChar char="•"/>
            </a:pPr>
            <a:r>
              <a:rPr lang="en-US" sz="2200">
                <a:sym typeface="Wingdings" pitchFamily="2" charset="2"/>
              </a:rPr>
              <a:t>Package does not compile/run on all sites</a:t>
            </a:r>
          </a:p>
          <a:p>
            <a:pPr marL="742950" lvl="1" indent="-285750">
              <a:spcBef>
                <a:spcPct val="20000"/>
              </a:spcBef>
              <a:buClr>
                <a:srgbClr val="005B82"/>
              </a:buClr>
              <a:buFont typeface="Arial" charset="0"/>
              <a:buChar char="•"/>
            </a:pPr>
            <a:r>
              <a:rPr lang="en-US" sz="2200">
                <a:sym typeface="Wingdings" pitchFamily="2" charset="2"/>
              </a:rPr>
              <a:t>Errors: SE full / no cmake installed / wrong path variable</a:t>
            </a:r>
          </a:p>
          <a:p>
            <a:pPr marL="742950" lvl="1" indent="-285750">
              <a:spcBef>
                <a:spcPct val="20000"/>
              </a:spcBef>
              <a:buClr>
                <a:srgbClr val="005B82"/>
              </a:buClr>
              <a:buFont typeface="Arial" charset="0"/>
              <a:buChar char="•"/>
            </a:pPr>
            <a:r>
              <a:rPr lang="en-US" sz="2200">
                <a:sym typeface="Wingdings" pitchFamily="2" charset="2"/>
              </a:rPr>
              <a:t>Additional problem: no error treatment</a:t>
            </a:r>
            <a:endParaRPr lang="en-US" sz="2200"/>
          </a:p>
          <a:p>
            <a:pPr marL="342900" indent="-342900">
              <a:spcBef>
                <a:spcPct val="20000"/>
              </a:spcBef>
              <a:buClr>
                <a:srgbClr val="009EE0"/>
              </a:buClr>
              <a:buFont typeface="Arial" charset="0"/>
              <a:buChar char="•"/>
            </a:pPr>
            <a:endParaRPr lang="en-US"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done on the PANDA GRID</a:t>
            </a:r>
          </a:p>
        </p:txBody>
      </p:sp>
      <p:sp>
        <p:nvSpPr>
          <p:cNvPr id="22425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analysis is done with</a:t>
            </a:r>
            <a:r>
              <a:rPr lang="en-US" smtClean="0">
                <a:solidFill>
                  <a:schemeClr val="accent2"/>
                </a:solidFill>
              </a:rPr>
              <a:t> collections</a:t>
            </a:r>
            <a:r>
              <a:rPr lang="en-US" smtClean="0"/>
              <a:t>: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find -c &lt;collectionName&gt; &lt;folder&gt; &lt;fileName&gt; </a:t>
            </a:r>
            <a:r>
              <a:rPr lang="en-US" smtClean="0">
                <a:solidFill>
                  <a:schemeClr val="accent2"/>
                </a:solidFill>
              </a:rPr>
              <a:t>puts all files</a:t>
            </a:r>
            <a:r>
              <a:rPr lang="en-US" smtClean="0"/>
              <a:t> belonging to a simulation run </a:t>
            </a:r>
            <a:r>
              <a:rPr lang="en-US" smtClean="0">
                <a:solidFill>
                  <a:schemeClr val="accent2"/>
                </a:solidFill>
              </a:rPr>
              <a:t>into one collection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The files are still stored on the initial storage elements but the collection can be used as an input into a masterJob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The subJobs are distributed to the compute elements where the simulated file is stored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Advantage: No need to copy the large simulation files from one compute node to another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Problem: Two conditions for a subJob to run: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The necessary package has to be installed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The file to analyze has to be on the storage element close to the compute node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If one of them fails the data is not processed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done on the PANDA GRID</a:t>
            </a:r>
          </a:p>
        </p:txBody>
      </p:sp>
      <p:sp>
        <p:nvSpPr>
          <p:cNvPr id="22630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Problems: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The installation of the package failed in Dubna (at the beginning) but it reported that the installation was successful </a:t>
            </a:r>
            <a:r>
              <a:rPr lang="en-US" smtClean="0">
                <a:sym typeface="Wingdings" pitchFamily="2" charset="2"/>
              </a:rPr>
              <a:t> Dubna took many subJobs but was not able to process them and they were lost for others</a:t>
            </a:r>
          </a:p>
          <a:p>
            <a:pPr eaLnBrk="1" hangingPunct="1">
              <a:buFontTx/>
              <a:buChar char="•"/>
            </a:pPr>
            <a:r>
              <a:rPr lang="en-US" smtClean="0">
                <a:sym typeface="Wingdings" pitchFamily="2" charset="2"/>
              </a:rPr>
              <a:t>At GSI jobs start delayed (up to days) or sometimes not at all even if they meet all requirements</a:t>
            </a:r>
          </a:p>
          <a:p>
            <a:pPr eaLnBrk="1" hangingPunct="1">
              <a:buFontTx/>
              <a:buChar char="•"/>
            </a:pPr>
            <a:r>
              <a:rPr lang="en-US" smtClean="0">
                <a:sym typeface="Wingdings" pitchFamily="2" charset="2"/>
              </a:rPr>
              <a:t>Once GSI is running it covers 90 % of the analyzed files (Dubna 7 %, Jülich 2.5 %) </a:t>
            </a:r>
          </a:p>
          <a:p>
            <a:pPr eaLnBrk="1" hangingPunct="1"/>
            <a:endParaRPr lang="en-US" smtClean="0">
              <a:sym typeface="Wingdings" pitchFamily="2" charset="2"/>
            </a:endParaRPr>
          </a:p>
          <a:p>
            <a:pPr eaLnBrk="1" hangingPunct="1">
              <a:buFontTx/>
              <a:buChar char="•"/>
            </a:pPr>
            <a:endParaRPr lang="en-US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643063" y="4441825"/>
          <a:ext cx="5429250" cy="18446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7322"/>
                <a:gridCol w="1357322"/>
                <a:gridCol w="1357322"/>
                <a:gridCol w="13573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Beam momentum [GeV/c]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Simulated events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Analyzed events on the GRID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Events analyzed</a:t>
                      </a:r>
                      <a:r>
                        <a:rPr lang="en-US" sz="1400" baseline="0" dirty="0" smtClean="0"/>
                        <a:t> at desktop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645,000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594,500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627.900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564,200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15.0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487,000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390,700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215,700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Primary Particles</a:t>
            </a:r>
          </a:p>
        </p:txBody>
      </p:sp>
      <p:pic>
        <p:nvPicPr>
          <p:cNvPr id="228354" name="Inhaltsplatzhalter 5" descr="radDam_Xe132_15GeV_Pz_Pt_500events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710113" y="3357563"/>
            <a:ext cx="3781425" cy="2246312"/>
          </a:xfrm>
        </p:spPr>
      </p:pic>
      <p:pic>
        <p:nvPicPr>
          <p:cNvPr id="228355" name="Picture 2" descr="D:\Tobias\Vorträge\PANDA-Meeting\2009-03\Bilder\radDam_Xe132_15GeV_pdgPrimary_500event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1571625"/>
            <a:ext cx="394017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5357813" y="1214438"/>
            <a:ext cx="3400425" cy="1465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/>
              <a:t>primary particles:</a:t>
            </a:r>
          </a:p>
          <a:p>
            <a:pPr>
              <a:buFont typeface="Arial" charset="0"/>
              <a:buChar char="•"/>
            </a:pPr>
            <a:r>
              <a:rPr lang="en-US"/>
              <a:t> neutrons, protons and pions</a:t>
            </a:r>
          </a:p>
          <a:p>
            <a:pPr>
              <a:buFont typeface="Arial" charset="0"/>
              <a:buChar char="•"/>
            </a:pPr>
            <a:r>
              <a:rPr lang="en-US">
                <a:sym typeface="Symbol" pitchFamily="18" charset="2"/>
              </a:rPr>
              <a:t>  33 primaries per event</a:t>
            </a:r>
          </a:p>
          <a:p>
            <a:pPr>
              <a:buFont typeface="Arial" charset="0"/>
              <a:buChar char="•"/>
            </a:pPr>
            <a:r>
              <a:rPr lang="en-US">
                <a:sym typeface="Symbol" pitchFamily="18" charset="2"/>
              </a:rPr>
              <a:t> almost spherical distribution of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momentum</a:t>
            </a:r>
            <a:endParaRPr lang="en-US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19138" y="1000125"/>
            <a:ext cx="77724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rgbClr val="009EE0"/>
              </a:buClr>
              <a:defRPr/>
            </a:pPr>
            <a:r>
              <a:rPr lang="en-US" sz="2200" kern="0">
                <a:latin typeface="+mn-lt"/>
              </a:rPr>
              <a:t>15 GeV/c antiprotons on Xe</a:t>
            </a:r>
            <a:endParaRPr lang="en-US" sz="2200" kern="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the flux distribution</a:t>
            </a:r>
          </a:p>
        </p:txBody>
      </p:sp>
      <p:pic>
        <p:nvPicPr>
          <p:cNvPr id="230402" name="Inhaltsplatzhalter 3" descr="Xe_15GeV_78000Events_Pixel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04925" y="1000125"/>
            <a:ext cx="6600825" cy="5019675"/>
          </a:xfrm>
        </p:spPr>
      </p:pic>
      <p:sp>
        <p:nvSpPr>
          <p:cNvPr id="230403" name="Textfeld 4"/>
          <p:cNvSpPr txBox="1">
            <a:spLocks noChangeArrowheads="1"/>
          </p:cNvSpPr>
          <p:nvPr/>
        </p:nvSpPr>
        <p:spPr bwMode="auto">
          <a:xfrm>
            <a:off x="1143000" y="5357813"/>
            <a:ext cx="49577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Assumptions:</a:t>
            </a:r>
          </a:p>
          <a:p>
            <a:pPr>
              <a:buFont typeface="Arial" charset="0"/>
              <a:buChar char="•"/>
            </a:pPr>
            <a:r>
              <a:rPr lang="en-US"/>
              <a:t> Interaction rate of 1x10</a:t>
            </a:r>
            <a:r>
              <a:rPr lang="en-US" baseline="30000"/>
              <a:t>6</a:t>
            </a:r>
          </a:p>
          <a:p>
            <a:pPr>
              <a:buFont typeface="Arial" charset="0"/>
              <a:buChar char="•"/>
            </a:pPr>
            <a:r>
              <a:rPr lang="en-US"/>
              <a:t> Operation time: one year with 50% duty cycle</a:t>
            </a:r>
          </a:p>
        </p:txBody>
      </p:sp>
      <p:sp>
        <p:nvSpPr>
          <p:cNvPr id="230404" name="Textfeld 5"/>
          <p:cNvSpPr txBox="1">
            <a:spLocks noChangeArrowheads="1"/>
          </p:cNvSpPr>
          <p:nvPr/>
        </p:nvSpPr>
        <p:spPr bwMode="auto">
          <a:xfrm>
            <a:off x="3571875" y="4929188"/>
            <a:ext cx="5429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 Class DrawEveHisto to plot histograms in EVE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Pixel SDK</a:t>
            </a:r>
          </a:p>
        </p:txBody>
      </p:sp>
      <p:pic>
        <p:nvPicPr>
          <p:cNvPr id="232450" name="Inhaltsplatzhalter 3" descr="radDam_PixelSDK_Summary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0063" y="1000125"/>
            <a:ext cx="5959475" cy="5019675"/>
          </a:xfrm>
        </p:spPr>
      </p:pic>
      <p:pic>
        <p:nvPicPr>
          <p:cNvPr id="232451" name="Grafik 7" descr="radDam_PixelSDK_1D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3143250"/>
            <a:ext cx="39465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6500813" y="1901825"/>
            <a:ext cx="2571750" cy="137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/>
              <a:t>Small disks:</a:t>
            </a:r>
          </a:p>
          <a:p>
            <a:pPr>
              <a:buFont typeface="Arial" charset="0"/>
              <a:buChar char="•"/>
            </a:pPr>
            <a:r>
              <a:rPr lang="en-US" sz="1600"/>
              <a:t> maximum flux for disks</a:t>
            </a:r>
          </a:p>
          <a:p>
            <a:pPr>
              <a:buFont typeface="Arial" charset="0"/>
              <a:buChar char="•"/>
            </a:pPr>
            <a:r>
              <a:rPr lang="en-US" sz="1600"/>
              <a:t> 3 x 10</a:t>
            </a:r>
            <a:r>
              <a:rPr lang="en-US" sz="1600" baseline="30000"/>
              <a:t>10</a:t>
            </a:r>
            <a:r>
              <a:rPr lang="en-US" sz="1600"/>
              <a:t> n</a:t>
            </a:r>
            <a:r>
              <a:rPr lang="en-US" sz="1600" baseline="-25000"/>
              <a:t>eq</a:t>
            </a:r>
            <a:r>
              <a:rPr lang="en-US" sz="1600"/>
              <a:t>[1MeV]/cm</a:t>
            </a:r>
            <a:r>
              <a:rPr lang="en-US" sz="1600" baseline="30000"/>
              <a:t>2</a:t>
            </a:r>
          </a:p>
          <a:p>
            <a:pPr>
              <a:buFont typeface="Arial" charset="0"/>
              <a:buChar char="•"/>
            </a:pPr>
            <a:r>
              <a:rPr lang="en-US" sz="1600"/>
              <a:t> strong asymmetry</a:t>
            </a:r>
          </a:p>
          <a:p>
            <a:pPr>
              <a:buFont typeface="Arial" charset="0"/>
              <a:buChar char="•"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Pixel BL1</a:t>
            </a:r>
          </a:p>
        </p:txBody>
      </p:sp>
      <p:pic>
        <p:nvPicPr>
          <p:cNvPr id="234498" name="Inhaltsplatzhalter 3" descr="radDam_BL1_Summary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50" y="766763"/>
            <a:ext cx="6797675" cy="4733925"/>
          </a:xfrm>
        </p:spPr>
      </p:pic>
      <p:pic>
        <p:nvPicPr>
          <p:cNvPr id="234499" name="Grafik 4" descr="radDam_PixelBL1_1D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3357563"/>
            <a:ext cx="3886200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1785938" y="5535613"/>
            <a:ext cx="2500312" cy="1100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/>
              <a:t>Pixel Barrel Layer 1:</a:t>
            </a:r>
          </a:p>
          <a:p>
            <a:pPr>
              <a:buFont typeface="Arial" charset="0"/>
              <a:buChar char="•"/>
            </a:pPr>
            <a:r>
              <a:rPr lang="en-US" sz="1600"/>
              <a:t> highest particle flux</a:t>
            </a:r>
          </a:p>
          <a:p>
            <a:pPr>
              <a:buFont typeface="Arial" charset="0"/>
              <a:buChar char="•"/>
            </a:pPr>
            <a:r>
              <a:rPr lang="en-US" sz="1600"/>
              <a:t> 4 x 10</a:t>
            </a:r>
            <a:r>
              <a:rPr lang="en-US" sz="1600" baseline="30000"/>
              <a:t>10</a:t>
            </a:r>
            <a:r>
              <a:rPr lang="en-US" sz="1600"/>
              <a:t> n</a:t>
            </a:r>
            <a:r>
              <a:rPr lang="en-US" sz="1600" baseline="-25000"/>
              <a:t>eq</a:t>
            </a:r>
            <a:r>
              <a:rPr lang="en-US" sz="1600"/>
              <a:t>[1MeV]/cm</a:t>
            </a:r>
            <a:r>
              <a:rPr lang="en-US" sz="1600" baseline="30000"/>
              <a:t>2</a:t>
            </a:r>
          </a:p>
          <a:p>
            <a:pPr>
              <a:buFont typeface="Arial" charset="0"/>
              <a:buChar char="•"/>
            </a:pPr>
            <a:r>
              <a:rPr lang="en-US" sz="1600"/>
              <a:t> strong asymmetry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519</Words>
  <Application>Microsoft PowerPoint</Application>
  <PresentationFormat>On-screen Show (4:3)</PresentationFormat>
  <Paragraphs>102</Paragraphs>
  <Slides>10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Entwurfsvorlage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Wingdings</vt:lpstr>
      <vt:lpstr>ＭＳ Ｐゴシック</vt:lpstr>
      <vt:lpstr>Arial MT Bd</vt:lpstr>
      <vt:lpstr>Symbol</vt:lpstr>
      <vt:lpstr>Standarddesign</vt:lpstr>
      <vt:lpstr>Standarddesign</vt:lpstr>
      <vt:lpstr>Bitmap</vt:lpstr>
      <vt:lpstr>Radiation damage analysis</vt:lpstr>
      <vt:lpstr>Analysis done on the PANDA GRID</vt:lpstr>
      <vt:lpstr>Analysis done on the PANDA GRID</vt:lpstr>
      <vt:lpstr>Analysis done on the PANDA GRID</vt:lpstr>
      <vt:lpstr>Analysis done on the PANDA GRID</vt:lpstr>
      <vt:lpstr>Primary Particles</vt:lpstr>
      <vt:lpstr>Overview of the flux distribution</vt:lpstr>
      <vt:lpstr>Pixel SDK</vt:lpstr>
      <vt:lpstr>Pixel BL1</vt:lpstr>
      <vt:lpstr>Summary</vt:lpstr>
    </vt:vector>
  </TitlesOfParts>
  <Company>Tema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Gast</cp:lastModifiedBy>
  <cp:revision>870</cp:revision>
  <cp:lastPrinted>2007-11-29T18:00:19Z</cp:lastPrinted>
  <dcterms:created xsi:type="dcterms:W3CDTF">2006-01-19T12:56:44Z</dcterms:created>
  <dcterms:modified xsi:type="dcterms:W3CDTF">2009-03-02T15:29:09Z</dcterms:modified>
</cp:coreProperties>
</file>