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3" r:id="rId1"/>
  </p:sldMasterIdLst>
  <p:notesMasterIdLst>
    <p:notesMasterId r:id="rId22"/>
  </p:notesMasterIdLst>
  <p:sldIdLst>
    <p:sldId id="365" r:id="rId2"/>
    <p:sldId id="366" r:id="rId3"/>
    <p:sldId id="367" r:id="rId4"/>
    <p:sldId id="379" r:id="rId5"/>
    <p:sldId id="368" r:id="rId6"/>
    <p:sldId id="386" r:id="rId7"/>
    <p:sldId id="387" r:id="rId8"/>
    <p:sldId id="381" r:id="rId9"/>
    <p:sldId id="382" r:id="rId10"/>
    <p:sldId id="392" r:id="rId11"/>
    <p:sldId id="393" r:id="rId12"/>
    <p:sldId id="370" r:id="rId13"/>
    <p:sldId id="385" r:id="rId14"/>
    <p:sldId id="389" r:id="rId15"/>
    <p:sldId id="390" r:id="rId16"/>
    <p:sldId id="388" r:id="rId17"/>
    <p:sldId id="391" r:id="rId18"/>
    <p:sldId id="374" r:id="rId19"/>
    <p:sldId id="394" r:id="rId20"/>
    <p:sldId id="375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5F5F5"/>
    <a:srgbClr val="8A8694"/>
    <a:srgbClr val="A7A5B1"/>
    <a:srgbClr val="FF5050"/>
    <a:srgbClr val="FFCCCC"/>
    <a:srgbClr val="FF7C80"/>
    <a:srgbClr val="0BE5E0"/>
    <a:srgbClr val="FF0000"/>
    <a:srgbClr val="F72B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54" autoAdjust="0"/>
    <p:restoredTop sz="94626" autoAdjust="0"/>
  </p:normalViewPr>
  <p:slideViewPr>
    <p:cSldViewPr>
      <p:cViewPr varScale="1">
        <p:scale>
          <a:sx n="95" d="100"/>
          <a:sy n="95" d="100"/>
        </p:scale>
        <p:origin x="-14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29B1A-069F-4F0A-94D3-4B845666A0F1}" type="datetimeFigureOut">
              <a:rPr lang="it-IT" smtClean="0"/>
              <a:pPr/>
              <a:t>30/11/15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3C17A-7934-496F-9EF2-41F25806734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5635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3C17A-7934-496F-9EF2-41F25806734A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1156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3857242-7C41-4089-98A7-22D33A911217}" type="datetime1">
              <a:rPr lang="it-IT" smtClean="0"/>
              <a:pPr/>
              <a:t>30/11/15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r>
              <a:rPr lang="en-US" smtClean="0"/>
              <a:t>G. Boca  GSI, Germany  and University of Pavia, Italy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967F1E6-E96A-4B5E-944E-C6B3E90DD8E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4218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3A14-5BA2-4FF9-97E7-1013010A9C5A}" type="datetime1">
              <a:rPr lang="it-IT" smtClean="0"/>
              <a:pPr/>
              <a:t>30/11/15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Boca  GSI, Germany  and University of Pavia, Italy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6-E96A-4B5E-944E-C6B3E90DD8E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803779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3A14-5BA2-4FF9-97E7-1013010A9C5A}" type="datetime1">
              <a:rPr lang="it-IT" smtClean="0"/>
              <a:pPr/>
              <a:t>30/11/15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Boca  GSI, Germany  and University of Pavia, Italy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6-E96A-4B5E-944E-C6B3E90DD8E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74917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3A14-5BA2-4FF9-97E7-1013010A9C5A}" type="datetime1">
              <a:rPr lang="it-IT" smtClean="0"/>
              <a:pPr/>
              <a:t>30/11/15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Boca  GSI, Germany  and University of Pavia, Italy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6-E96A-4B5E-944E-C6B3E90DD8E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257716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3A14-5BA2-4FF9-97E7-1013010A9C5A}" type="datetime1">
              <a:rPr lang="it-IT" smtClean="0"/>
              <a:pPr/>
              <a:t>30/11/15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Boca  GSI, Germany  and University of Pavia, Italy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6-E96A-4B5E-944E-C6B3E90DD8E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441874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3A14-5BA2-4FF9-97E7-1013010A9C5A}" type="datetime1">
              <a:rPr lang="it-IT" smtClean="0"/>
              <a:pPr/>
              <a:t>30/11/15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Boca  GSI, Germany  and University of Pavia, Italy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6-E96A-4B5E-944E-C6B3E90DD8E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156783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3A14-5BA2-4FF9-97E7-1013010A9C5A}" type="datetime1">
              <a:rPr lang="it-IT" smtClean="0"/>
              <a:pPr/>
              <a:t>30/11/15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Boca  GSI, Germany  and University of Pavia, Italy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6-E96A-4B5E-944E-C6B3E90DD8E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346408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3D29-E750-4FE6-8962-4A9EB597DD6B}" type="datetime1">
              <a:rPr lang="it-IT" smtClean="0"/>
              <a:pPr/>
              <a:t>30/11/15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Boca  GSI, Germany  and University of Pavia, Italy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6-E96A-4B5E-944E-C6B3E90DD8E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3894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03A14-5BA2-4FF9-97E7-1013010A9C5A}" type="datetime1">
              <a:rPr lang="it-IT" smtClean="0"/>
              <a:pPr/>
              <a:t>30/11/15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Boca  GSI, Germany  and University of Pavia, Italy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6-E96A-4B5E-944E-C6B3E90DD8E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6234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E5CF-284C-491C-9D9A-6E0F4ECE68F0}" type="datetime1">
              <a:rPr lang="it-IT" smtClean="0"/>
              <a:pPr/>
              <a:t>30/11/15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Boca  GSI, Germany  and University of Pavia, Italy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6-E96A-4B5E-944E-C6B3E90DD8E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7851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A82E-3F20-4F78-AB53-0EC2FCB37494}" type="datetime1">
              <a:rPr lang="it-IT" smtClean="0"/>
              <a:pPr/>
              <a:t>30/11/15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Boca  GSI, Germany  and University of Pavia, Italy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6-E96A-4B5E-944E-C6B3E90DD8E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659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5FA7-C77E-48C5-85D7-C92287CDD07B}" type="datetime1">
              <a:rPr lang="it-IT" smtClean="0"/>
              <a:pPr/>
              <a:t>30/11/15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Boca  GSI, Germany  and University of Pavia, Italy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6-E96A-4B5E-944E-C6B3E90DD8E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748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1588-3118-4176-8C7E-AFB59431A27B}" type="datetime1">
              <a:rPr lang="it-IT" smtClean="0"/>
              <a:pPr/>
              <a:t>30/11/15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Boca  GSI, Germany  and University of Pavia, Italy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6-E96A-4B5E-944E-C6B3E90DD8E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68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139CD-8186-4347-8452-1BE9D27A0847}" type="datetime1">
              <a:rPr lang="it-IT" smtClean="0"/>
              <a:pPr/>
              <a:t>30/11/15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Boca  GSI, Germany  and University of Pavia, Italy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6-E96A-4B5E-944E-C6B3E90DD8E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8967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55BE-E718-457C-833F-8CD5A01D4AA5}" type="datetime1">
              <a:rPr lang="it-IT" smtClean="0"/>
              <a:pPr/>
              <a:t>30/11/15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Boca  GSI, Germany  and University of Pavia, Italy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6-E96A-4B5E-944E-C6B3E90DD8E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198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AB40-0F1E-494B-8DDA-08D6CA1A7073}" type="datetime1">
              <a:rPr lang="it-IT" smtClean="0"/>
              <a:pPr/>
              <a:t>30/11/15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Boca  GSI, Germany  and University of Pavia, Italy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6-E96A-4B5E-944E-C6B3E90DD8E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299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CDB5-CEC7-4BBE-85F0-DB695E382276}" type="datetime1">
              <a:rPr lang="it-IT" smtClean="0"/>
              <a:pPr/>
              <a:t>30/11/15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Boca  GSI, Germany  and University of Pavia, Italy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6-E96A-4B5E-944E-C6B3E90DD8E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454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D303A14-5BA2-4FF9-97E7-1013010A9C5A}" type="datetime1">
              <a:rPr lang="it-IT" smtClean="0"/>
              <a:pPr/>
              <a:t>30/11/15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G. Boca  GSI, Germany  and University of Pavia, Italy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967F1E6-E96A-4B5E-944E-C6B3E90DD8E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674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  <p:sldLayoutId id="2147484535" r:id="rId2"/>
    <p:sldLayoutId id="2147484536" r:id="rId3"/>
    <p:sldLayoutId id="2147484537" r:id="rId4"/>
    <p:sldLayoutId id="2147484538" r:id="rId5"/>
    <p:sldLayoutId id="2147484539" r:id="rId6"/>
    <p:sldLayoutId id="2147484540" r:id="rId7"/>
    <p:sldLayoutId id="2147484541" r:id="rId8"/>
    <p:sldLayoutId id="2147484542" r:id="rId9"/>
    <p:sldLayoutId id="2147484543" r:id="rId10"/>
    <p:sldLayoutId id="2147484544" r:id="rId11"/>
    <p:sldLayoutId id="2147484545" r:id="rId12"/>
    <p:sldLayoutId id="2147484546" r:id="rId13"/>
    <p:sldLayoutId id="2147484547" r:id="rId14"/>
    <p:sldLayoutId id="2147484548" r:id="rId15"/>
    <p:sldLayoutId id="2147484549" r:id="rId16"/>
    <p:sldLayoutId id="2147484550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4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4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4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5496" y="76562"/>
            <a:ext cx="6248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Vienna, PANDA meeting, 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December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it-IT" sz="20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, 2015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magine 4" descr="inf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5306337"/>
            <a:ext cx="1141857" cy="1002983"/>
          </a:xfrm>
          <a:prstGeom prst="rect">
            <a:avLst/>
          </a:prstGeom>
        </p:spPr>
      </p:pic>
      <p:pic>
        <p:nvPicPr>
          <p:cNvPr id="7" name="Immagine 6" descr="UniPV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319" y="44624"/>
            <a:ext cx="1150153" cy="114300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580344" y="1142453"/>
            <a:ext cx="1111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Universita’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di Pavia</a:t>
            </a:r>
          </a:p>
          <a:p>
            <a:pPr algn="ctr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Italy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22053" y="1696740"/>
            <a:ext cx="7911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err="1" smtClean="0">
                <a:latin typeface="Times New Roman" pitchFamily="18" charset="0"/>
                <a:cs typeface="Times New Roman" pitchFamily="18" charset="0"/>
              </a:rPr>
              <a:t>Track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dirty="0" err="1" smtClean="0">
                <a:latin typeface="Times New Roman" pitchFamily="18" charset="0"/>
                <a:cs typeface="Times New Roman" pitchFamily="18" charset="0"/>
              </a:rPr>
              <a:t>efficiency</a:t>
            </a:r>
            <a:r>
              <a:rPr lang="it-IT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algn="ctr"/>
            <a:r>
              <a:rPr lang="it-IT" sz="3600" dirty="0" err="1" smtClean="0">
                <a:latin typeface="Times New Roman" pitchFamily="18" charset="0"/>
                <a:cs typeface="Times New Roman" pitchFamily="18" charset="0"/>
              </a:rPr>
              <a:t>contamination</a:t>
            </a:r>
            <a:endParaRPr lang="it-IT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in Road </a:t>
            </a:r>
            <a:r>
              <a:rPr lang="it-IT" sz="3600" dirty="0" err="1" smtClean="0">
                <a:latin typeface="Times New Roman" pitchFamily="18" charset="0"/>
                <a:cs typeface="Times New Roman" pitchFamily="18" charset="0"/>
              </a:rPr>
              <a:t>Finding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 Pattern </a:t>
            </a:r>
            <a:r>
              <a:rPr lang="it-IT" sz="3600" dirty="0" err="1" smtClean="0">
                <a:latin typeface="Times New Roman" pitchFamily="18" charset="0"/>
                <a:cs typeface="Times New Roman" pitchFamily="18" charset="0"/>
              </a:rPr>
              <a:t>Recognition</a:t>
            </a:r>
            <a:endParaRPr lang="it-IT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3600" dirty="0" err="1" smtClean="0"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3600" dirty="0" err="1" smtClean="0">
                <a:latin typeface="Times New Roman" pitchFamily="18" charset="0"/>
                <a:cs typeface="Times New Roman" pitchFamily="18" charset="0"/>
              </a:rPr>
              <a:t>interaction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 rate </a:t>
            </a:r>
            <a:r>
              <a:rPr lang="it-IT" sz="36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 2 MHz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854254" y="4841854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Gianluigi </a:t>
            </a:r>
            <a:r>
              <a:rPr lang="it-IT" sz="3600" dirty="0" err="1" smtClean="0">
                <a:latin typeface="Times New Roman" pitchFamily="18" charset="0"/>
                <a:cs typeface="Times New Roman" pitchFamily="18" charset="0"/>
              </a:rPr>
              <a:t>Boca</a:t>
            </a:r>
            <a:endParaRPr lang="it-IT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897386" y="5559623"/>
            <a:ext cx="490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Universita’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di Pavia  and  INFN, Italy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68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113185"/>
            <a:ext cx="5040560" cy="362818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898614"/>
            <a:ext cx="4716016" cy="390664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23528" y="188640"/>
            <a:ext cx="32300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Mvd</a:t>
            </a:r>
            <a:r>
              <a:rPr lang="it-IT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Stt</a:t>
            </a:r>
            <a:r>
              <a:rPr lang="it-IT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cleanup</a:t>
            </a:r>
            <a:r>
              <a:rPr lang="it-IT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!</a:t>
            </a:r>
            <a:endParaRPr lang="it-IT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183860" y="5301208"/>
            <a:ext cx="1172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MHz</a:t>
            </a:r>
          </a:p>
          <a:p>
            <a:pPr algn="ctr"/>
            <a:r>
              <a:rPr lang="it-IT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endParaRPr lang="it-IT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endParaRPr lang="it-IT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37413" y="1628800"/>
            <a:ext cx="4190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of </a:t>
            </a:r>
            <a:r>
              <a:rPr lang="it-IT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it-IT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Stt</a:t>
            </a:r>
            <a:r>
              <a:rPr lang="it-IT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hits</a:t>
            </a:r>
            <a:r>
              <a:rPr lang="it-IT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it-IT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tracks</a:t>
            </a:r>
            <a:endParaRPr lang="it-IT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4624"/>
            <a:ext cx="4538836" cy="307806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308304" y="5226375"/>
            <a:ext cx="1172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MHz</a:t>
            </a:r>
          </a:p>
          <a:p>
            <a:pPr algn="ctr"/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452320" y="1906245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Mix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506489" y="3766533"/>
            <a:ext cx="2127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Purity</a:t>
            </a:r>
            <a:r>
              <a:rPr lang="it-IT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seems</a:t>
            </a:r>
            <a:r>
              <a:rPr lang="it-IT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r>
              <a:rPr lang="it-IT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endParaRPr lang="it-IT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something</a:t>
            </a:r>
            <a:r>
              <a:rPr lang="it-IT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unclear</a:t>
            </a:r>
            <a:r>
              <a:rPr lang="it-IT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16243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80" y="208248"/>
            <a:ext cx="4902616" cy="332476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01008"/>
            <a:ext cx="5093393" cy="345414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" y="3746004"/>
            <a:ext cx="4714844" cy="319742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23528" y="188640"/>
            <a:ext cx="32300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Mvd</a:t>
            </a:r>
            <a:r>
              <a:rPr lang="it-IT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Stt</a:t>
            </a:r>
            <a:r>
              <a:rPr lang="it-IT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cleanup</a:t>
            </a:r>
            <a:r>
              <a:rPr lang="it-IT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!</a:t>
            </a:r>
            <a:endParaRPr lang="it-IT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840805" y="2195572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Mix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792372" y="5530006"/>
            <a:ext cx="1172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MHz</a:t>
            </a:r>
          </a:p>
          <a:p>
            <a:pPr algn="ctr"/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183860" y="5457998"/>
            <a:ext cx="1172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MHz</a:t>
            </a:r>
          </a:p>
          <a:p>
            <a:pPr algn="ctr"/>
            <a:r>
              <a:rPr lang="it-IT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endParaRPr lang="it-IT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endParaRPr lang="it-IT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37413" y="1628800"/>
            <a:ext cx="4431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of </a:t>
            </a:r>
            <a:r>
              <a:rPr lang="it-IT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it-IT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Mvd</a:t>
            </a:r>
            <a:r>
              <a:rPr lang="it-IT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hits</a:t>
            </a:r>
            <a:r>
              <a:rPr lang="it-IT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it-IT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tracks</a:t>
            </a:r>
            <a:endParaRPr lang="it-IT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506489" y="4222829"/>
            <a:ext cx="2127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Purity</a:t>
            </a:r>
            <a:r>
              <a:rPr lang="it-IT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seems</a:t>
            </a:r>
            <a:r>
              <a:rPr lang="it-IT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r>
              <a:rPr lang="it-IT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endParaRPr lang="it-IT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something</a:t>
            </a:r>
            <a:r>
              <a:rPr lang="it-IT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unclear</a:t>
            </a:r>
            <a:r>
              <a:rPr lang="it-IT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143303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059197" y="2367171"/>
            <a:ext cx="502560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6600" dirty="0">
                <a:solidFill>
                  <a:schemeClr val="bg1"/>
                </a:solidFill>
              </a:rPr>
              <a:t>Performance </a:t>
            </a:r>
            <a:r>
              <a:rPr lang="it-IT" altLang="it-IT" sz="6600" dirty="0" smtClean="0">
                <a:solidFill>
                  <a:schemeClr val="bg1"/>
                </a:solidFill>
              </a:rPr>
              <a:t>:</a:t>
            </a:r>
          </a:p>
          <a:p>
            <a:pPr algn="ctr" eaLnBrk="1" hangingPunct="1"/>
            <a:r>
              <a:rPr lang="it-IT" altLang="it-IT" sz="6600" dirty="0" smtClean="0">
                <a:solidFill>
                  <a:schemeClr val="bg1"/>
                </a:solidFill>
              </a:rPr>
              <a:t> </a:t>
            </a:r>
            <a:r>
              <a:rPr lang="it-IT" altLang="it-IT" sz="6600" dirty="0" err="1" smtClean="0">
                <a:solidFill>
                  <a:schemeClr val="bg1"/>
                </a:solidFill>
              </a:rPr>
              <a:t>Ghost</a:t>
            </a:r>
            <a:r>
              <a:rPr lang="it-IT" altLang="it-IT" sz="6600" dirty="0" smtClean="0">
                <a:solidFill>
                  <a:schemeClr val="bg1"/>
                </a:solidFill>
              </a:rPr>
              <a:t> </a:t>
            </a:r>
            <a:r>
              <a:rPr lang="it-IT" altLang="it-IT" sz="6600" dirty="0" err="1" smtClean="0">
                <a:solidFill>
                  <a:schemeClr val="bg1"/>
                </a:solidFill>
              </a:rPr>
              <a:t>Tracks</a:t>
            </a:r>
            <a:endParaRPr lang="it-IT" altLang="it-IT" sz="6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846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607296"/>
            <a:ext cx="4752528" cy="318410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607296"/>
            <a:ext cx="4793411" cy="325070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3320"/>
            <a:ext cx="5249043" cy="355969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23528" y="188640"/>
            <a:ext cx="32300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Mvd</a:t>
            </a:r>
            <a:r>
              <a:rPr lang="it-IT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it-IT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it-IT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cleanup</a:t>
            </a:r>
            <a:r>
              <a:rPr lang="it-IT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!</a:t>
            </a:r>
            <a:endParaRPr lang="it-IT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667125" y="881137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Mix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907704" y="5157192"/>
            <a:ext cx="1172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MHz</a:t>
            </a:r>
          </a:p>
          <a:p>
            <a:pPr algn="ctr"/>
            <a:r>
              <a:rPr lang="it-IT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endParaRPr lang="it-IT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endParaRPr lang="it-IT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11560" y="1805915"/>
            <a:ext cx="24874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GHOST </a:t>
            </a:r>
            <a:r>
              <a:rPr lang="it-IT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tracks</a:t>
            </a:r>
            <a:r>
              <a:rPr lang="it-IT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</a:t>
            </a:r>
          </a:p>
          <a:p>
            <a:pPr algn="ctr"/>
            <a:r>
              <a:rPr lang="it-IT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endParaRPr lang="it-IT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496228" y="4377878"/>
            <a:ext cx="1172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MHz</a:t>
            </a:r>
          </a:p>
          <a:p>
            <a:pPr algn="ctr"/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31057" y="4047455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¿¿some bug??</a:t>
            </a:r>
            <a:endParaRPr lang="it-IT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397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60" y="3511842"/>
            <a:ext cx="4970884" cy="351755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620" y="3591262"/>
            <a:ext cx="5042892" cy="341989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-171400"/>
            <a:ext cx="5147769" cy="349101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23528" y="188640"/>
            <a:ext cx="32300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Mvd</a:t>
            </a:r>
            <a:r>
              <a:rPr lang="it-IT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Stt</a:t>
            </a:r>
            <a:r>
              <a:rPr lang="it-IT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cleanup</a:t>
            </a:r>
            <a:r>
              <a:rPr lang="it-IT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!</a:t>
            </a:r>
            <a:endParaRPr lang="it-IT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228184" y="836712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Mix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907704" y="5157192"/>
            <a:ext cx="1172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MHz</a:t>
            </a:r>
          </a:p>
          <a:p>
            <a:pPr algn="ctr"/>
            <a:r>
              <a:rPr lang="it-IT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endParaRPr lang="it-IT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endParaRPr lang="it-IT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11560" y="1805915"/>
            <a:ext cx="24874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GHOST </a:t>
            </a:r>
            <a:r>
              <a:rPr lang="it-IT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tracks</a:t>
            </a:r>
            <a:r>
              <a:rPr lang="it-IT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</a:t>
            </a:r>
          </a:p>
          <a:p>
            <a:pPr algn="ctr"/>
            <a:r>
              <a:rPr lang="it-IT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endParaRPr lang="it-IT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496228" y="5530006"/>
            <a:ext cx="1172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MHz</a:t>
            </a:r>
          </a:p>
          <a:p>
            <a:pPr algn="ctr"/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613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846735" y="2367171"/>
            <a:ext cx="5450531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6600" dirty="0">
                <a:solidFill>
                  <a:schemeClr val="bg1"/>
                </a:solidFill>
              </a:rPr>
              <a:t>Performance </a:t>
            </a:r>
            <a:r>
              <a:rPr lang="it-IT" altLang="it-IT" sz="6600" dirty="0" smtClean="0">
                <a:solidFill>
                  <a:schemeClr val="bg1"/>
                </a:solidFill>
              </a:rPr>
              <a:t>:</a:t>
            </a:r>
          </a:p>
          <a:p>
            <a:pPr algn="ctr" eaLnBrk="1" hangingPunct="1"/>
            <a:r>
              <a:rPr lang="it-IT" altLang="it-IT" sz="6600" dirty="0" smtClean="0">
                <a:solidFill>
                  <a:schemeClr val="bg1"/>
                </a:solidFill>
              </a:rPr>
              <a:t> </a:t>
            </a:r>
            <a:r>
              <a:rPr lang="it-IT" altLang="it-IT" sz="6600" dirty="0" err="1" smtClean="0">
                <a:solidFill>
                  <a:schemeClr val="bg1"/>
                </a:solidFill>
              </a:rPr>
              <a:t>Cpu</a:t>
            </a:r>
            <a:r>
              <a:rPr lang="it-IT" altLang="it-IT" sz="6600" dirty="0" smtClean="0">
                <a:solidFill>
                  <a:schemeClr val="bg1"/>
                </a:solidFill>
              </a:rPr>
              <a:t> time/</a:t>
            </a:r>
            <a:r>
              <a:rPr lang="it-IT" altLang="it-IT" sz="6600" dirty="0" err="1" smtClean="0">
                <a:solidFill>
                  <a:schemeClr val="bg1"/>
                </a:solidFill>
              </a:rPr>
              <a:t>track</a:t>
            </a:r>
            <a:endParaRPr lang="it-IT" altLang="it-IT" sz="6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78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9813"/>
            <a:ext cx="4662864" cy="317557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23528" y="188640"/>
            <a:ext cx="32300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Mvd</a:t>
            </a:r>
            <a:r>
              <a:rPr lang="it-IT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Stt</a:t>
            </a:r>
            <a:r>
              <a:rPr lang="it-IT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cleanup</a:t>
            </a:r>
            <a:r>
              <a:rPr lang="it-IT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!</a:t>
            </a:r>
            <a:endParaRPr lang="it-IT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907704" y="4293096"/>
            <a:ext cx="1172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MHz</a:t>
            </a:r>
          </a:p>
          <a:p>
            <a:pPr algn="ctr"/>
            <a:r>
              <a:rPr lang="it-IT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endParaRPr lang="it-IT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endParaRPr lang="it-IT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95799" y="1733907"/>
            <a:ext cx="4232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Cpu</a:t>
            </a:r>
            <a:r>
              <a:rPr lang="it-IT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per </a:t>
            </a:r>
            <a:r>
              <a:rPr lang="it-IT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track</a:t>
            </a:r>
            <a:endParaRPr lang="it-IT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PARALLELIZATION YET!</a:t>
            </a:r>
            <a:endParaRPr lang="it-IT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07950" y="2606998"/>
            <a:ext cx="4280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0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Cpu</a:t>
            </a:r>
            <a:r>
              <a:rPr lang="it-IT" altLang="it-IT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it-IT" altLang="it-IT" sz="20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times</a:t>
            </a:r>
            <a:r>
              <a:rPr lang="it-IT" altLang="it-IT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  </a:t>
            </a:r>
            <a:r>
              <a:rPr lang="it-IT" altLang="it-IT" sz="20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measured</a:t>
            </a:r>
            <a:r>
              <a:rPr lang="it-IT" altLang="it-IT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 on  </a:t>
            </a:r>
            <a:r>
              <a:rPr lang="it-IT" altLang="it-IT" sz="20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an</a:t>
            </a:r>
          </a:p>
          <a:p>
            <a:pPr algn="ctr" eaLnBrk="1" hangingPunct="1"/>
            <a:r>
              <a:rPr lang="it-IT" altLang="it-IT" sz="20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Intel  </a:t>
            </a:r>
            <a:r>
              <a:rPr lang="it-IT" altLang="it-IT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i7-2600K CPU @ 3.4 GHz 64 bit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408560"/>
            <a:ext cx="5210943" cy="354883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444208" y="4259646"/>
            <a:ext cx="1172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MHz</a:t>
            </a:r>
          </a:p>
          <a:p>
            <a:pPr algn="ctr"/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-98495"/>
            <a:ext cx="5201560" cy="352749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817431" y="710814"/>
            <a:ext cx="1293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Mix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it-IT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Cleanup</a:t>
            </a:r>
            <a:endParaRPr lang="it-IT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</a:p>
        </p:txBody>
      </p:sp>
    </p:spTree>
    <p:extLst>
      <p:ext uri="{BB962C8B-B14F-4D97-AF65-F5344CB8AC3E}">
        <p14:creationId xmlns:p14="http://schemas.microsoft.com/office/powerpoint/2010/main" val="3042733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387748" y="2875002"/>
            <a:ext cx="436850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6600" dirty="0" err="1" smtClean="0">
                <a:solidFill>
                  <a:schemeClr val="bg1"/>
                </a:solidFill>
              </a:rPr>
              <a:t>Conclusions</a:t>
            </a:r>
            <a:endParaRPr lang="it-IT" altLang="it-IT" sz="6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86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25851"/>
            <a:ext cx="81692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it-IT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MHz </a:t>
            </a:r>
            <a:r>
              <a:rPr lang="it-IT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r>
              <a:rPr lang="it-IT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rate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code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tested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</a:t>
            </a: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topologies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1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up to 8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81187" y="1614279"/>
            <a:ext cx="903644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code with the </a:t>
            </a:r>
            <a:r>
              <a:rPr lang="it-IT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Mvd</a:t>
            </a:r>
            <a:r>
              <a:rPr lang="it-IT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it-IT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cleanup</a:t>
            </a:r>
            <a:r>
              <a:rPr lang="it-IT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procedure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finds</a:t>
            </a:r>
            <a:endParaRPr lang="it-I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tracks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ranging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92.6 % to 98.9 %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the % of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Stt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hits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ranges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97.8 to 99.7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the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of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Mvd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track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ranges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98.2 to 99.7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the # of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ghost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tracks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ranges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 0.26 to 0.33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4206567"/>
            <a:ext cx="903644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code with the </a:t>
            </a:r>
            <a:r>
              <a:rPr lang="it-IT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Mvd</a:t>
            </a:r>
            <a:r>
              <a:rPr lang="it-IT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it-IT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Stt</a:t>
            </a:r>
            <a:r>
              <a:rPr lang="it-IT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cleanup</a:t>
            </a:r>
            <a:r>
              <a:rPr lang="it-IT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procedure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finds</a:t>
            </a:r>
            <a:endParaRPr lang="it-I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tracks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ranging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92.2 % to 98.5 %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the % of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Stt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hits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ranges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98.7 to 99.7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the % of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Mvd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hits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ranges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98.2 to 99.7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the # of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ghost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tracks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ranges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 0.07 to 0.11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189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25851"/>
            <a:ext cx="83487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it-IT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MHz </a:t>
            </a:r>
            <a:r>
              <a:rPr lang="it-IT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r>
              <a:rPr lang="it-IT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rate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code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tested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</a:t>
            </a: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topologies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1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up to 8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81187" y="1124744"/>
            <a:ext cx="903644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code with the </a:t>
            </a:r>
            <a:r>
              <a:rPr lang="it-IT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Mvd</a:t>
            </a:r>
            <a:r>
              <a:rPr lang="it-IT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it-IT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cleanup</a:t>
            </a:r>
            <a:r>
              <a:rPr lang="it-IT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procedure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finds</a:t>
            </a:r>
            <a:endParaRPr lang="it-I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tracks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ranging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92.2 % to 98.5 %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the % of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Stt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hits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ranges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95.6 to 98.5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the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of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Mvd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track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ranges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it-IT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94.8 </a:t>
            </a:r>
            <a:r>
              <a:rPr lang="it-IT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it-IT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98.6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the # of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ghost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tracks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ranges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 2.65 to 2.77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3774519"/>
            <a:ext cx="903644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code with the </a:t>
            </a:r>
            <a:r>
              <a:rPr lang="it-IT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Mvd</a:t>
            </a:r>
            <a:r>
              <a:rPr lang="it-IT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it-IT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Stt</a:t>
            </a:r>
            <a:r>
              <a:rPr lang="it-IT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cleanup</a:t>
            </a:r>
            <a:r>
              <a:rPr lang="it-IT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procedure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finds</a:t>
            </a:r>
            <a:endParaRPr lang="it-I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tracks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ranging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66.7 % to 77.5 %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the % of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Stt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hits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ranges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95.7 to 97.2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the % of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Mvd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hits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ranges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95.1 to 97.6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the # of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ghost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tracks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ranges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 0.58 to 0.89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596336" y="3140968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bug ?</a:t>
            </a:r>
            <a:endParaRPr lang="it-IT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1363" y="6093296"/>
            <a:ext cx="9299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r>
              <a:rPr lang="it-IT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Cleanup</a:t>
            </a:r>
            <a:r>
              <a:rPr lang="it-IT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it-IT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Mvd</a:t>
            </a:r>
            <a:r>
              <a:rPr lang="it-IT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Stt</a:t>
            </a:r>
            <a:r>
              <a:rPr lang="it-IT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it-IT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some </a:t>
            </a:r>
            <a:r>
              <a:rPr lang="it-IT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refinement</a:t>
            </a:r>
            <a:r>
              <a:rPr lang="it-IT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especially</a:t>
            </a:r>
            <a:endParaRPr lang="it-IT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(performance </a:t>
            </a:r>
            <a:r>
              <a:rPr lang="it-IT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MHz </a:t>
            </a:r>
            <a:r>
              <a:rPr lang="it-IT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it-IT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it-IT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exciting</a:t>
            </a:r>
            <a:r>
              <a:rPr lang="it-IT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031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116632"/>
            <a:ext cx="3296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Outlook of the talk</a:t>
            </a:r>
            <a:endParaRPr lang="it-IT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5496" y="1052736"/>
            <a:ext cx="91085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Recently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an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PANDA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MHz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rate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suggested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talk I show the performance (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reconstruction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contamination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spurious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CPU time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consumption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the pattern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wrote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rate.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obtained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MUON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show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obtained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cleanup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procedures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 I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wrote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Mvd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cleanup</a:t>
            </a: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Mvd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Stt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cleanup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procedure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821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692696"/>
            <a:ext cx="849694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Finally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far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Cput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time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consumption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concerned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still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room for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code</a:t>
            </a: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parallelized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75405" y="4305290"/>
            <a:ext cx="8517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err="1" smtClean="0">
                <a:solidFill>
                  <a:srgbClr val="0000FF"/>
                </a:solidFill>
                <a:latin typeface="Algerian" panose="04020705040A02060702" pitchFamily="82" charset="0"/>
                <a:cs typeface="Arabic Typesetting" panose="03020402040406030203" pitchFamily="66" charset="-78"/>
              </a:rPr>
              <a:t>thank</a:t>
            </a:r>
            <a:r>
              <a:rPr lang="it-IT" sz="4000" b="1" dirty="0" smtClean="0">
                <a:solidFill>
                  <a:srgbClr val="0000FF"/>
                </a:solidFill>
                <a:latin typeface="Algerian" panose="04020705040A02060702" pitchFamily="82" charset="0"/>
                <a:cs typeface="Arabic Typesetting" panose="03020402040406030203" pitchFamily="66" charset="-78"/>
              </a:rPr>
              <a:t> </a:t>
            </a:r>
            <a:r>
              <a:rPr lang="it-IT" sz="4000" b="1" dirty="0" err="1" smtClean="0">
                <a:solidFill>
                  <a:srgbClr val="0000FF"/>
                </a:solidFill>
                <a:latin typeface="Algerian" panose="04020705040A02060702" pitchFamily="82" charset="0"/>
                <a:cs typeface="Arabic Typesetting" panose="03020402040406030203" pitchFamily="66" charset="-78"/>
              </a:rPr>
              <a:t>you</a:t>
            </a:r>
            <a:r>
              <a:rPr lang="it-IT" sz="4000" b="1" dirty="0" smtClean="0">
                <a:solidFill>
                  <a:srgbClr val="0000FF"/>
                </a:solidFill>
                <a:latin typeface="Algerian" panose="04020705040A02060702" pitchFamily="82" charset="0"/>
                <a:cs typeface="Arabic Typesetting" panose="03020402040406030203" pitchFamily="66" charset="-78"/>
              </a:rPr>
              <a:t> for </a:t>
            </a:r>
            <a:r>
              <a:rPr lang="it-IT" sz="4000" b="1" dirty="0" err="1" smtClean="0">
                <a:solidFill>
                  <a:srgbClr val="0000FF"/>
                </a:solidFill>
                <a:latin typeface="Algerian" panose="04020705040A02060702" pitchFamily="82" charset="0"/>
                <a:cs typeface="Arabic Typesetting" panose="03020402040406030203" pitchFamily="66" charset="-78"/>
              </a:rPr>
              <a:t>your</a:t>
            </a:r>
            <a:r>
              <a:rPr lang="it-IT" sz="4000" b="1" dirty="0" smtClean="0">
                <a:solidFill>
                  <a:srgbClr val="0000FF"/>
                </a:solidFill>
                <a:latin typeface="Algerian" panose="04020705040A02060702" pitchFamily="82" charset="0"/>
                <a:cs typeface="Arabic Typesetting" panose="03020402040406030203" pitchFamily="66" charset="-78"/>
              </a:rPr>
              <a:t> </a:t>
            </a:r>
            <a:r>
              <a:rPr lang="it-IT" sz="4000" b="1" dirty="0" err="1" smtClean="0">
                <a:solidFill>
                  <a:srgbClr val="0000FF"/>
                </a:solidFill>
                <a:latin typeface="Algerian" panose="04020705040A02060702" pitchFamily="82" charset="0"/>
                <a:cs typeface="Arabic Typesetting" panose="03020402040406030203" pitchFamily="66" charset="-78"/>
              </a:rPr>
              <a:t>attention</a:t>
            </a:r>
            <a:r>
              <a:rPr lang="it-IT" sz="4000" b="1" dirty="0" smtClean="0">
                <a:solidFill>
                  <a:srgbClr val="0000FF"/>
                </a:solidFill>
                <a:latin typeface="Algerian" panose="04020705040A02060702" pitchFamily="82" charset="0"/>
                <a:cs typeface="Arabic Typesetting" panose="03020402040406030203" pitchFamily="66" charset="-78"/>
              </a:rPr>
              <a:t> !</a:t>
            </a:r>
            <a:endParaRPr lang="it-IT" sz="4000" b="1" dirty="0">
              <a:solidFill>
                <a:srgbClr val="0000FF"/>
              </a:solidFill>
              <a:latin typeface="Algerian" panose="04020705040A02060702" pitchFamily="82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3485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36512" y="44624"/>
            <a:ext cx="48926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Obviously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pileup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MHz</a:t>
            </a:r>
          </a:p>
          <a:p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rate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endParaRPr lang="it-I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pileup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 MHz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179512" y="2852936"/>
            <a:ext cx="4644000" cy="3744000"/>
            <a:chOff x="603097" y="3357240"/>
            <a:chExt cx="4644000" cy="3744000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97" y="3357240"/>
              <a:ext cx="4644000" cy="3744000"/>
            </a:xfrm>
            <a:prstGeom prst="rect">
              <a:avLst/>
            </a:prstGeom>
          </p:spPr>
        </p:pic>
        <p:sp>
          <p:nvSpPr>
            <p:cNvPr id="5" name="CasellaDiTesto 4"/>
            <p:cNvSpPr txBox="1"/>
            <p:nvPr/>
          </p:nvSpPr>
          <p:spPr>
            <a:xfrm>
              <a:off x="755576" y="3625860"/>
              <a:ext cx="910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b="1" dirty="0" smtClean="0">
                  <a:solidFill>
                    <a:srgbClr val="FF0000"/>
                  </a:solidFill>
                  <a:latin typeface="Agency FB" panose="020B0503020202020204" pitchFamily="34" charset="0"/>
                </a:rPr>
                <a:t>2 MHz</a:t>
              </a:r>
              <a:endParaRPr lang="it-IT" sz="2800" b="1" dirty="0">
                <a:solidFill>
                  <a:srgbClr val="FF0000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8" name="Gruppo 7"/>
          <p:cNvGrpSpPr/>
          <p:nvPr/>
        </p:nvGrpSpPr>
        <p:grpSpPr>
          <a:xfrm>
            <a:off x="4283968" y="116632"/>
            <a:ext cx="4632510" cy="3744000"/>
            <a:chOff x="4475529" y="476672"/>
            <a:chExt cx="4632510" cy="3744000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5529" y="476672"/>
              <a:ext cx="4632510" cy="3744000"/>
            </a:xfrm>
            <a:prstGeom prst="rect">
              <a:avLst/>
            </a:prstGeom>
          </p:spPr>
        </p:pic>
        <p:sp>
          <p:nvSpPr>
            <p:cNvPr id="6" name="CasellaDiTesto 5"/>
            <p:cNvSpPr txBox="1"/>
            <p:nvPr/>
          </p:nvSpPr>
          <p:spPr>
            <a:xfrm>
              <a:off x="7813338" y="601524"/>
              <a:ext cx="10791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b="1" dirty="0" smtClean="0">
                  <a:solidFill>
                    <a:srgbClr val="FF0000"/>
                  </a:solidFill>
                  <a:latin typeface="Agency FB" panose="020B0503020202020204" pitchFamily="34" charset="0"/>
                </a:rPr>
                <a:t>20 MHz</a:t>
              </a:r>
              <a:endParaRPr lang="it-IT" sz="2800" b="1" dirty="0">
                <a:solidFill>
                  <a:srgbClr val="FF0000"/>
                </a:solidFill>
                <a:latin typeface="Agency FB" panose="020B05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2643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184473" y="6376594"/>
            <a:ext cx="2887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G.Boca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  U. Pavia &amp; INFN, Italy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42330" y="1859340"/>
            <a:ext cx="7659341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6600" dirty="0">
                <a:solidFill>
                  <a:schemeClr val="bg1"/>
                </a:solidFill>
              </a:rPr>
              <a:t>Performance </a:t>
            </a:r>
            <a:r>
              <a:rPr lang="it-IT" altLang="it-IT" sz="6600" dirty="0" smtClean="0">
                <a:solidFill>
                  <a:schemeClr val="bg1"/>
                </a:solidFill>
              </a:rPr>
              <a:t>:</a:t>
            </a:r>
          </a:p>
          <a:p>
            <a:pPr algn="ctr" eaLnBrk="1" hangingPunct="1"/>
            <a:r>
              <a:rPr lang="it-IT" altLang="it-IT" sz="6600" dirty="0" smtClean="0">
                <a:solidFill>
                  <a:schemeClr val="bg1"/>
                </a:solidFill>
              </a:rPr>
              <a:t> </a:t>
            </a:r>
            <a:r>
              <a:rPr lang="it-IT" altLang="it-IT" sz="6600" dirty="0" err="1">
                <a:solidFill>
                  <a:schemeClr val="bg1"/>
                </a:solidFill>
              </a:rPr>
              <a:t>Track</a:t>
            </a:r>
            <a:r>
              <a:rPr lang="it-IT" altLang="it-IT" sz="6600" dirty="0">
                <a:solidFill>
                  <a:schemeClr val="bg1"/>
                </a:solidFill>
              </a:rPr>
              <a:t> </a:t>
            </a:r>
            <a:r>
              <a:rPr lang="it-IT" altLang="it-IT" sz="6600" dirty="0" err="1" smtClean="0">
                <a:solidFill>
                  <a:schemeClr val="bg1"/>
                </a:solidFill>
              </a:rPr>
              <a:t>Reconstruction</a:t>
            </a:r>
            <a:endParaRPr lang="it-IT" altLang="it-IT" sz="6600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it-IT" altLang="it-IT" sz="6600" dirty="0" smtClean="0">
                <a:solidFill>
                  <a:schemeClr val="bg1"/>
                </a:solidFill>
              </a:rPr>
              <a:t> </a:t>
            </a:r>
            <a:r>
              <a:rPr lang="it-IT" altLang="it-IT" sz="6600" dirty="0" err="1">
                <a:solidFill>
                  <a:schemeClr val="bg1"/>
                </a:solidFill>
              </a:rPr>
              <a:t>Efficiency</a:t>
            </a:r>
            <a:endParaRPr lang="it-IT" altLang="it-IT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22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0" y="-27384"/>
            <a:ext cx="86764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dirty="0"/>
              <a:t>MC Box Generator</a:t>
            </a:r>
            <a:r>
              <a:rPr lang="it-IT" altLang="it-IT" sz="2000" dirty="0" smtClean="0"/>
              <a:t>;  </a:t>
            </a:r>
            <a:r>
              <a:rPr lang="it-IT" altLang="it-IT" sz="2000" dirty="0"/>
              <a:t>% </a:t>
            </a:r>
            <a:r>
              <a:rPr lang="it-IT" altLang="it-IT" sz="2000" dirty="0" smtClean="0"/>
              <a:t>of  </a:t>
            </a:r>
            <a:r>
              <a:rPr lang="it-IT" altLang="it-IT" sz="2000" dirty="0" err="1" smtClean="0"/>
              <a:t>reconstructed</a:t>
            </a:r>
            <a:r>
              <a:rPr lang="it-IT" altLang="it-IT" sz="2000" dirty="0" smtClean="0"/>
              <a:t> </a:t>
            </a:r>
            <a:r>
              <a:rPr lang="it-IT" altLang="it-IT" sz="2000" dirty="0" err="1" smtClean="0"/>
              <a:t>tracks</a:t>
            </a:r>
            <a:r>
              <a:rPr lang="it-IT" altLang="it-IT" sz="2000" dirty="0" smtClean="0"/>
              <a:t> (‘</a:t>
            </a:r>
            <a:r>
              <a:rPr lang="it-IT" altLang="it-IT" sz="2000" dirty="0" err="1"/>
              <a:t>reconstructed</a:t>
            </a:r>
            <a:r>
              <a:rPr lang="it-IT" altLang="it-IT" sz="2000" dirty="0"/>
              <a:t> </a:t>
            </a:r>
            <a:r>
              <a:rPr lang="it-IT" altLang="it-IT" sz="2000" dirty="0" err="1" smtClean="0"/>
              <a:t>track</a:t>
            </a:r>
            <a:r>
              <a:rPr lang="it-IT" altLang="it-IT" sz="2000" dirty="0" smtClean="0"/>
              <a:t>’ </a:t>
            </a:r>
            <a:r>
              <a:rPr lang="it-IT" altLang="it-IT" sz="2000" dirty="0" err="1" smtClean="0"/>
              <a:t>means</a:t>
            </a:r>
            <a:r>
              <a:rPr lang="it-IT" altLang="it-IT" sz="2000" dirty="0" smtClean="0"/>
              <a:t>  </a:t>
            </a:r>
            <a:r>
              <a:rPr lang="it-IT" altLang="it-IT" sz="2000" dirty="0" err="1" smtClean="0"/>
              <a:t>tracks</a:t>
            </a:r>
            <a:endParaRPr lang="it-IT" altLang="it-IT" sz="2000" dirty="0" smtClean="0"/>
          </a:p>
          <a:p>
            <a:pPr eaLnBrk="1" hangingPunct="1"/>
            <a:r>
              <a:rPr lang="it-IT" altLang="it-IT" sz="2000" dirty="0" err="1" smtClean="0"/>
              <a:t>found</a:t>
            </a:r>
            <a:r>
              <a:rPr lang="it-IT" altLang="it-IT" sz="2000" dirty="0" smtClean="0"/>
              <a:t> </a:t>
            </a:r>
            <a:r>
              <a:rPr lang="it-IT" altLang="it-IT" sz="2000" dirty="0" err="1" smtClean="0"/>
              <a:t>associated</a:t>
            </a:r>
            <a:r>
              <a:rPr lang="it-IT" altLang="it-IT" sz="2000" dirty="0" smtClean="0"/>
              <a:t> </a:t>
            </a:r>
            <a:r>
              <a:rPr lang="it-IT" altLang="it-IT" sz="2000" dirty="0"/>
              <a:t>to </a:t>
            </a:r>
            <a:r>
              <a:rPr lang="it-IT" altLang="it-IT" sz="2000" dirty="0" smtClean="0"/>
              <a:t>a </a:t>
            </a:r>
            <a:r>
              <a:rPr lang="it-IT" altLang="it-IT" sz="2000" dirty="0"/>
              <a:t>MC </a:t>
            </a:r>
            <a:r>
              <a:rPr lang="it-IT" altLang="it-IT" sz="2000" dirty="0" err="1"/>
              <a:t>truth</a:t>
            </a:r>
            <a:r>
              <a:rPr lang="it-IT" altLang="it-IT" sz="2000" dirty="0"/>
              <a:t> </a:t>
            </a:r>
            <a:r>
              <a:rPr lang="it-IT" altLang="it-IT" sz="2000" dirty="0" err="1"/>
              <a:t>track</a:t>
            </a:r>
            <a:r>
              <a:rPr lang="it-IT" altLang="it-IT" sz="2000" dirty="0"/>
              <a:t>);</a:t>
            </a: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78357" y="568078"/>
            <a:ext cx="90656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dirty="0" err="1" smtClean="0"/>
              <a:t>Comparison</a:t>
            </a:r>
            <a:r>
              <a:rPr lang="it-IT" altLang="it-IT" sz="2000" dirty="0" smtClean="0"/>
              <a:t> </a:t>
            </a:r>
            <a:r>
              <a:rPr lang="it-IT" altLang="it-IT" sz="2000" dirty="0" err="1"/>
              <a:t>e</a:t>
            </a:r>
            <a:r>
              <a:rPr lang="it-IT" altLang="it-IT" sz="2000" dirty="0" err="1" smtClean="0"/>
              <a:t>vents</a:t>
            </a:r>
            <a:r>
              <a:rPr lang="it-IT" altLang="it-IT" sz="2000" dirty="0" smtClean="0"/>
              <a:t>  with  </a:t>
            </a:r>
            <a:r>
              <a:rPr lang="it-IT" altLang="it-IT" sz="2000" dirty="0" err="1" smtClean="0"/>
              <a:t>interaction</a:t>
            </a:r>
            <a:r>
              <a:rPr lang="it-IT" altLang="it-IT" sz="2000" dirty="0" smtClean="0"/>
              <a:t> rate </a:t>
            </a:r>
            <a:r>
              <a:rPr lang="it-IT" altLang="it-IT" sz="2000" dirty="0" err="1" smtClean="0"/>
              <a:t>at</a:t>
            </a:r>
            <a:r>
              <a:rPr lang="it-IT" altLang="it-IT" sz="2000" dirty="0" smtClean="0"/>
              <a:t>   </a:t>
            </a:r>
            <a:r>
              <a:rPr lang="it-IT" altLang="it-IT" sz="2800" dirty="0" smtClean="0"/>
              <a:t>2 MHz,</a:t>
            </a:r>
            <a:r>
              <a:rPr lang="it-IT" altLang="it-IT" sz="2800" dirty="0" smtClean="0">
                <a:solidFill>
                  <a:srgbClr val="FF0000"/>
                </a:solidFill>
              </a:rPr>
              <a:t> </a:t>
            </a:r>
            <a:r>
              <a:rPr lang="it-IT" altLang="it-IT" sz="2800" dirty="0" smtClean="0">
                <a:solidFill>
                  <a:srgbClr val="0000FF"/>
                </a:solidFill>
              </a:rPr>
              <a:t>20 MHz </a:t>
            </a:r>
            <a:r>
              <a:rPr lang="it-IT" altLang="it-IT" sz="2800" dirty="0" smtClean="0"/>
              <a:t>or</a:t>
            </a:r>
            <a:r>
              <a:rPr lang="it-IT" altLang="it-IT" sz="2800" dirty="0" smtClean="0">
                <a:solidFill>
                  <a:srgbClr val="FF0000"/>
                </a:solidFill>
              </a:rPr>
              <a:t>  no </a:t>
            </a:r>
            <a:r>
              <a:rPr lang="it-IT" altLang="it-IT" sz="2800" dirty="0" err="1" smtClean="0">
                <a:solidFill>
                  <a:srgbClr val="FF0000"/>
                </a:solidFill>
              </a:rPr>
              <a:t>pileup</a:t>
            </a:r>
            <a:endParaRPr lang="it-IT" altLang="it-IT" sz="2000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38397" y="2348880"/>
            <a:ext cx="18293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Mvd</a:t>
            </a:r>
            <a:r>
              <a:rPr lang="it-IT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endParaRPr lang="it-IT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cleanup</a:t>
            </a:r>
            <a:endParaRPr lang="it-IT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!</a:t>
            </a:r>
            <a:endParaRPr lang="it-IT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026016"/>
              </p:ext>
            </p:extLst>
          </p:nvPr>
        </p:nvGraphicFramePr>
        <p:xfrm>
          <a:off x="3091696" y="1286650"/>
          <a:ext cx="5872792" cy="5526726"/>
        </p:xfrm>
        <a:graphic>
          <a:graphicData uri="http://schemas.openxmlformats.org/drawingml/2006/table">
            <a:tbl>
              <a:tblPr/>
              <a:tblGrid>
                <a:gridCol w="795274"/>
                <a:gridCol w="917624"/>
                <a:gridCol w="1039974"/>
                <a:gridCol w="1039973"/>
                <a:gridCol w="1039973"/>
                <a:gridCol w="1039974"/>
              </a:tblGrid>
              <a:tr h="79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GeV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/c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tracks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per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event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#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good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gen.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tracks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   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rec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Tracks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20 MHz  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    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 MHz 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    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noMix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91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0.3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3987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98.0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98.8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98.9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0.3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3982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95.8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96.5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96.5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0.3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3992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92.2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92.7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92.9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1.0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3883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98.5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98.9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98.9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1.0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3882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95.4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95.9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95.9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1.0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3869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93.4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92.9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92.9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2.0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3846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98.4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98.7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98.8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2.0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3860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96.2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96.4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96.4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981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2.0</a:t>
                      </a:r>
                      <a:endParaRPr lang="it-IT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3864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92.6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92.6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92.5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5.0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3860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98.2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98.3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98.4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5.0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3860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95.9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96.0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96.0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3864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98.0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98.5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98.4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-36512" y="4797152"/>
            <a:ext cx="3230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MHz   :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98.9;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92.6</a:t>
            </a:r>
          </a:p>
          <a:p>
            <a:r>
              <a:rPr lang="it-IT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MHz : </a:t>
            </a:r>
            <a:r>
              <a:rPr lang="it-IT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it-IT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98.5; </a:t>
            </a:r>
            <a:r>
              <a:rPr lang="it-IT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it-IT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92.2</a:t>
            </a:r>
            <a:endParaRPr lang="it-IT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27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0" y="-27384"/>
            <a:ext cx="86764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dirty="0">
                <a:solidFill>
                  <a:srgbClr val="FF0000"/>
                </a:solidFill>
              </a:rPr>
              <a:t>MC Box Generator</a:t>
            </a:r>
            <a:r>
              <a:rPr lang="it-IT" altLang="it-IT" sz="2000" dirty="0" smtClean="0">
                <a:solidFill>
                  <a:srgbClr val="FF0000"/>
                </a:solidFill>
              </a:rPr>
              <a:t>;  </a:t>
            </a:r>
            <a:r>
              <a:rPr lang="it-IT" altLang="it-IT" sz="2000" dirty="0">
                <a:solidFill>
                  <a:srgbClr val="FF0000"/>
                </a:solidFill>
              </a:rPr>
              <a:t>% </a:t>
            </a:r>
            <a:r>
              <a:rPr lang="it-IT" altLang="it-IT" sz="2000" dirty="0" smtClean="0">
                <a:solidFill>
                  <a:srgbClr val="FF0000"/>
                </a:solidFill>
              </a:rPr>
              <a:t>of  </a:t>
            </a:r>
            <a:r>
              <a:rPr lang="it-IT" altLang="it-IT" sz="2000" dirty="0" err="1" smtClean="0">
                <a:solidFill>
                  <a:srgbClr val="FF0000"/>
                </a:solidFill>
              </a:rPr>
              <a:t>reconstructed</a:t>
            </a:r>
            <a:r>
              <a:rPr lang="it-IT" altLang="it-IT" sz="2000" dirty="0" smtClean="0">
                <a:solidFill>
                  <a:srgbClr val="FF0000"/>
                </a:solidFill>
              </a:rPr>
              <a:t> </a:t>
            </a:r>
            <a:r>
              <a:rPr lang="it-IT" altLang="it-IT" sz="2000" dirty="0" err="1" smtClean="0">
                <a:solidFill>
                  <a:srgbClr val="FF0000"/>
                </a:solidFill>
              </a:rPr>
              <a:t>tracks</a:t>
            </a:r>
            <a:r>
              <a:rPr lang="it-IT" altLang="it-IT" sz="2000" dirty="0" smtClean="0">
                <a:solidFill>
                  <a:srgbClr val="FF0000"/>
                </a:solidFill>
              </a:rPr>
              <a:t> (‘</a:t>
            </a:r>
            <a:r>
              <a:rPr lang="it-IT" altLang="it-IT" sz="2000" dirty="0" err="1">
                <a:solidFill>
                  <a:srgbClr val="FF0000"/>
                </a:solidFill>
              </a:rPr>
              <a:t>reconstructed</a:t>
            </a:r>
            <a:r>
              <a:rPr lang="it-IT" altLang="it-IT" sz="2000" dirty="0">
                <a:solidFill>
                  <a:srgbClr val="FF0000"/>
                </a:solidFill>
              </a:rPr>
              <a:t> </a:t>
            </a:r>
            <a:r>
              <a:rPr lang="it-IT" altLang="it-IT" sz="2000" dirty="0" err="1" smtClean="0">
                <a:solidFill>
                  <a:srgbClr val="FF0000"/>
                </a:solidFill>
              </a:rPr>
              <a:t>track</a:t>
            </a:r>
            <a:r>
              <a:rPr lang="it-IT" altLang="it-IT" sz="2000" dirty="0" smtClean="0">
                <a:solidFill>
                  <a:srgbClr val="FF0000"/>
                </a:solidFill>
              </a:rPr>
              <a:t>’ </a:t>
            </a:r>
            <a:r>
              <a:rPr lang="it-IT" altLang="it-IT" sz="2000" dirty="0" err="1" smtClean="0">
                <a:solidFill>
                  <a:srgbClr val="FF0000"/>
                </a:solidFill>
              </a:rPr>
              <a:t>means</a:t>
            </a:r>
            <a:r>
              <a:rPr lang="it-IT" altLang="it-IT" sz="2000" dirty="0" smtClean="0">
                <a:solidFill>
                  <a:srgbClr val="FF0000"/>
                </a:solidFill>
              </a:rPr>
              <a:t>  </a:t>
            </a:r>
            <a:r>
              <a:rPr lang="it-IT" altLang="it-IT" sz="2000" dirty="0" err="1" smtClean="0">
                <a:solidFill>
                  <a:srgbClr val="FF0000"/>
                </a:solidFill>
              </a:rPr>
              <a:t>tracks</a:t>
            </a:r>
            <a:endParaRPr lang="it-IT" altLang="it-IT" sz="20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it-IT" altLang="it-IT" sz="2000" dirty="0" err="1" smtClean="0">
                <a:solidFill>
                  <a:srgbClr val="FF0000"/>
                </a:solidFill>
              </a:rPr>
              <a:t>found</a:t>
            </a:r>
            <a:r>
              <a:rPr lang="it-IT" altLang="it-IT" sz="2000" dirty="0" smtClean="0">
                <a:solidFill>
                  <a:srgbClr val="FF0000"/>
                </a:solidFill>
              </a:rPr>
              <a:t> </a:t>
            </a:r>
            <a:r>
              <a:rPr lang="it-IT" altLang="it-IT" sz="2000" dirty="0" err="1" smtClean="0">
                <a:solidFill>
                  <a:srgbClr val="FF0000"/>
                </a:solidFill>
              </a:rPr>
              <a:t>associated</a:t>
            </a:r>
            <a:r>
              <a:rPr lang="it-IT" altLang="it-IT" sz="2000" dirty="0" smtClean="0">
                <a:solidFill>
                  <a:srgbClr val="FF0000"/>
                </a:solidFill>
              </a:rPr>
              <a:t> </a:t>
            </a:r>
            <a:r>
              <a:rPr lang="it-IT" altLang="it-IT" sz="2000" dirty="0">
                <a:solidFill>
                  <a:srgbClr val="FF0000"/>
                </a:solidFill>
              </a:rPr>
              <a:t>to </a:t>
            </a:r>
            <a:r>
              <a:rPr lang="it-IT" altLang="it-IT" sz="2000" dirty="0" smtClean="0">
                <a:solidFill>
                  <a:srgbClr val="FF0000"/>
                </a:solidFill>
              </a:rPr>
              <a:t>a </a:t>
            </a:r>
            <a:r>
              <a:rPr lang="it-IT" altLang="it-IT" sz="2000" dirty="0">
                <a:solidFill>
                  <a:srgbClr val="FF0000"/>
                </a:solidFill>
              </a:rPr>
              <a:t>MC </a:t>
            </a:r>
            <a:r>
              <a:rPr lang="it-IT" altLang="it-IT" sz="2000" dirty="0" err="1">
                <a:solidFill>
                  <a:srgbClr val="FF0000"/>
                </a:solidFill>
              </a:rPr>
              <a:t>truth</a:t>
            </a:r>
            <a:r>
              <a:rPr lang="it-IT" altLang="it-IT" sz="2000" dirty="0">
                <a:solidFill>
                  <a:srgbClr val="FF0000"/>
                </a:solidFill>
              </a:rPr>
              <a:t> </a:t>
            </a:r>
            <a:r>
              <a:rPr lang="it-IT" altLang="it-IT" sz="2000" dirty="0" err="1">
                <a:solidFill>
                  <a:srgbClr val="FF0000"/>
                </a:solidFill>
              </a:rPr>
              <a:t>track</a:t>
            </a:r>
            <a:r>
              <a:rPr lang="it-IT" altLang="it-IT" sz="2000" dirty="0">
                <a:solidFill>
                  <a:srgbClr val="FF0000"/>
                </a:solidFill>
              </a:rPr>
              <a:t>);</a:t>
            </a: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13171" y="724634"/>
            <a:ext cx="85324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dirty="0" err="1" smtClean="0">
                <a:solidFill>
                  <a:srgbClr val="FF0000"/>
                </a:solidFill>
              </a:rPr>
              <a:t>Events</a:t>
            </a:r>
            <a:r>
              <a:rPr lang="it-IT" altLang="it-IT" sz="2000" dirty="0" smtClean="0">
                <a:solidFill>
                  <a:srgbClr val="FF0000"/>
                </a:solidFill>
              </a:rPr>
              <a:t>  with  Background  ( </a:t>
            </a:r>
            <a:r>
              <a:rPr lang="it-IT" altLang="it-IT" sz="2000" dirty="0">
                <a:solidFill>
                  <a:srgbClr val="FF0000"/>
                </a:solidFill>
              </a:rPr>
              <a:t>== </a:t>
            </a:r>
            <a:r>
              <a:rPr lang="it-IT" altLang="it-IT" sz="2000" dirty="0" err="1">
                <a:solidFill>
                  <a:srgbClr val="FF0000"/>
                </a:solidFill>
              </a:rPr>
              <a:t>pileup</a:t>
            </a:r>
            <a:r>
              <a:rPr lang="it-IT" altLang="it-IT" sz="2000" dirty="0" smtClean="0">
                <a:solidFill>
                  <a:srgbClr val="FF0000"/>
                </a:solidFill>
              </a:rPr>
              <a:t>) </a:t>
            </a:r>
            <a:r>
              <a:rPr lang="it-IT" altLang="it-IT" sz="2000" dirty="0" err="1" smtClean="0">
                <a:solidFill>
                  <a:srgbClr val="FF0000"/>
                </a:solidFill>
              </a:rPr>
              <a:t>at</a:t>
            </a:r>
            <a:r>
              <a:rPr lang="it-IT" altLang="it-IT" sz="2000" dirty="0" smtClean="0">
                <a:solidFill>
                  <a:srgbClr val="FF0000"/>
                </a:solidFill>
              </a:rPr>
              <a:t> 2 MHz </a:t>
            </a:r>
            <a:r>
              <a:rPr lang="it-IT" altLang="it-IT" sz="2000" dirty="0" err="1" smtClean="0">
                <a:solidFill>
                  <a:srgbClr val="FF0000"/>
                </a:solidFill>
              </a:rPr>
              <a:t>interaction</a:t>
            </a:r>
            <a:r>
              <a:rPr lang="it-IT" altLang="it-IT" sz="2000" dirty="0" smtClean="0">
                <a:solidFill>
                  <a:srgbClr val="FF0000"/>
                </a:solidFill>
              </a:rPr>
              <a:t> rate</a:t>
            </a:r>
            <a:endParaRPr lang="it-IT" altLang="it-IT" sz="20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091696" y="1286650"/>
          <a:ext cx="5872792" cy="5526726"/>
        </p:xfrm>
        <a:graphic>
          <a:graphicData uri="http://schemas.openxmlformats.org/drawingml/2006/table">
            <a:tbl>
              <a:tblPr/>
              <a:tblGrid>
                <a:gridCol w="795274"/>
                <a:gridCol w="917624"/>
                <a:gridCol w="1039974"/>
                <a:gridCol w="1039973"/>
                <a:gridCol w="1039973"/>
                <a:gridCol w="1039974"/>
              </a:tblGrid>
              <a:tr h="79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GeV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/c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tracks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per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event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#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good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gen.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tracks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   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rec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Tracks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20 MHz  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    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 MHz 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    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noMix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91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0.3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3987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77.5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93.0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95.6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0.3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3982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74.5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88.3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90.3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0.3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3992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67.1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80.2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82.2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1.0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3883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76.2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93.8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95.9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1.0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3882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72.2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88.5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90.3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1.0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3869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67.0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82.1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84.3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2.0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3846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75.3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92.5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94.8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2.0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3860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70.8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87.4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89.5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981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2.0</a:t>
                      </a:r>
                      <a:endParaRPr lang="it-IT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3864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66.7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81.4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83.3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5.0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3860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74.0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92.1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94.5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5.0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3860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70.8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87.0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89.3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3864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75.5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92.0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94.6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510405" y="2564904"/>
            <a:ext cx="18293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Mvd</a:t>
            </a:r>
            <a:r>
              <a:rPr lang="it-IT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Stt</a:t>
            </a:r>
            <a:endParaRPr lang="it-IT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cleanup</a:t>
            </a:r>
            <a:endParaRPr lang="it-IT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!</a:t>
            </a:r>
            <a:endParaRPr lang="it-IT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-36512" y="4797152"/>
            <a:ext cx="3230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MHz   :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93.8;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80.2</a:t>
            </a:r>
          </a:p>
          <a:p>
            <a:r>
              <a:rPr lang="it-IT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MHz : </a:t>
            </a:r>
            <a:r>
              <a:rPr lang="it-IT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it-IT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77.5; </a:t>
            </a:r>
            <a:r>
              <a:rPr lang="it-IT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it-IT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66.7</a:t>
            </a:r>
            <a:endParaRPr lang="it-IT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408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884196" y="1859340"/>
            <a:ext cx="7375609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6600" dirty="0">
                <a:solidFill>
                  <a:schemeClr val="bg1"/>
                </a:solidFill>
              </a:rPr>
              <a:t>Performance </a:t>
            </a:r>
            <a:r>
              <a:rPr lang="it-IT" altLang="it-IT" sz="6600" dirty="0" smtClean="0">
                <a:solidFill>
                  <a:schemeClr val="bg1"/>
                </a:solidFill>
              </a:rPr>
              <a:t>:</a:t>
            </a:r>
          </a:p>
          <a:p>
            <a:pPr algn="ctr" eaLnBrk="1" hangingPunct="1"/>
            <a:r>
              <a:rPr lang="it-IT" altLang="it-IT" sz="6600" dirty="0" smtClean="0">
                <a:solidFill>
                  <a:schemeClr val="bg1"/>
                </a:solidFill>
              </a:rPr>
              <a:t> </a:t>
            </a:r>
            <a:r>
              <a:rPr lang="it-IT" altLang="it-IT" sz="6600" dirty="0" err="1" smtClean="0">
                <a:solidFill>
                  <a:schemeClr val="bg1"/>
                </a:solidFill>
              </a:rPr>
              <a:t>Reconstructed</a:t>
            </a:r>
            <a:r>
              <a:rPr lang="it-IT" altLang="it-IT" sz="6600" dirty="0" smtClean="0">
                <a:solidFill>
                  <a:schemeClr val="bg1"/>
                </a:solidFill>
              </a:rPr>
              <a:t> </a:t>
            </a:r>
            <a:r>
              <a:rPr lang="it-IT" altLang="it-IT" sz="6600" dirty="0" err="1" smtClean="0">
                <a:solidFill>
                  <a:schemeClr val="bg1"/>
                </a:solidFill>
              </a:rPr>
              <a:t>Track</a:t>
            </a:r>
            <a:endParaRPr lang="it-IT" altLang="it-IT" sz="6600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it-IT" altLang="it-IT" sz="6600" dirty="0">
                <a:solidFill>
                  <a:schemeClr val="bg1"/>
                </a:solidFill>
              </a:rPr>
              <a:t>H</a:t>
            </a:r>
            <a:r>
              <a:rPr lang="it-IT" altLang="it-IT" sz="6600" dirty="0" smtClean="0">
                <a:solidFill>
                  <a:schemeClr val="bg1"/>
                </a:solidFill>
              </a:rPr>
              <a:t>it </a:t>
            </a:r>
            <a:r>
              <a:rPr lang="it-IT" altLang="it-IT" sz="6600" dirty="0" err="1" smtClean="0">
                <a:solidFill>
                  <a:schemeClr val="bg1"/>
                </a:solidFill>
              </a:rPr>
              <a:t>Purity</a:t>
            </a:r>
            <a:endParaRPr lang="it-IT" altLang="it-IT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373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23528" y="188640"/>
            <a:ext cx="32300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Mvd</a:t>
            </a:r>
            <a:r>
              <a:rPr lang="it-IT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it-IT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it-IT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cleanup</a:t>
            </a:r>
            <a:r>
              <a:rPr lang="it-IT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!</a:t>
            </a:r>
            <a:endParaRPr lang="it-IT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377" y="44624"/>
            <a:ext cx="5014288" cy="295888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840805" y="1906245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Mix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73" y="2793931"/>
            <a:ext cx="5347253" cy="416346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183860" y="5301208"/>
            <a:ext cx="1172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MHz</a:t>
            </a:r>
          </a:p>
          <a:p>
            <a:pPr algn="ctr"/>
            <a:r>
              <a:rPr lang="it-IT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endParaRPr lang="it-IT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endParaRPr lang="it-IT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37413" y="1628800"/>
            <a:ext cx="4190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of </a:t>
            </a:r>
            <a:r>
              <a:rPr lang="it-IT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it-IT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Stt</a:t>
            </a:r>
            <a:r>
              <a:rPr lang="it-IT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hits</a:t>
            </a:r>
            <a:r>
              <a:rPr lang="it-IT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it-IT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tracks</a:t>
            </a:r>
            <a:endParaRPr lang="it-IT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936423"/>
            <a:ext cx="4838643" cy="394896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576348" y="5226375"/>
            <a:ext cx="1172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MHz</a:t>
            </a:r>
          </a:p>
          <a:p>
            <a:pPr algn="ctr"/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307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010"/>
            <a:ext cx="4392488" cy="331798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44" y="3573016"/>
            <a:ext cx="4970884" cy="331236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693" y="3746004"/>
            <a:ext cx="4588875" cy="311199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23528" y="188640"/>
            <a:ext cx="32300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Mvd</a:t>
            </a:r>
            <a:r>
              <a:rPr lang="it-IT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it-IT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it-IT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cleanup</a:t>
            </a:r>
            <a:r>
              <a:rPr lang="it-IT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!</a:t>
            </a:r>
            <a:endParaRPr lang="it-IT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840805" y="2195572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Mix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792372" y="5530006"/>
            <a:ext cx="1172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MHz</a:t>
            </a:r>
          </a:p>
          <a:p>
            <a:pPr algn="ctr"/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183860" y="5457998"/>
            <a:ext cx="1172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MHz</a:t>
            </a:r>
          </a:p>
          <a:p>
            <a:pPr algn="ctr"/>
            <a:r>
              <a:rPr lang="it-IT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endParaRPr lang="it-IT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endParaRPr lang="it-IT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37413" y="1628800"/>
            <a:ext cx="4431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of </a:t>
            </a:r>
            <a:r>
              <a:rPr lang="it-IT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it-IT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Mvd</a:t>
            </a:r>
            <a:r>
              <a:rPr lang="it-IT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hits</a:t>
            </a:r>
            <a:r>
              <a:rPr lang="it-IT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it-IT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tracks</a:t>
            </a:r>
            <a:endParaRPr lang="it-IT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8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">
  <a:themeElements>
    <a:clrScheme name="Evento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orno a fasc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</Template>
  <TotalTime>11278</TotalTime>
  <Words>1055</Words>
  <Application>Microsoft Macintosh PowerPoint</Application>
  <PresentationFormat>On-screen Show (4:3)</PresentationFormat>
  <Paragraphs>336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Evento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gianluigi</dc:creator>
  <cp:lastModifiedBy>Stefano Spataro</cp:lastModifiedBy>
  <cp:revision>779</cp:revision>
  <dcterms:created xsi:type="dcterms:W3CDTF">2011-01-06T13:38:40Z</dcterms:created>
  <dcterms:modified xsi:type="dcterms:W3CDTF">2015-11-29T23:44:47Z</dcterms:modified>
</cp:coreProperties>
</file>