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67" r:id="rId6"/>
    <p:sldId id="270" r:id="rId7"/>
    <p:sldId id="262" r:id="rId8"/>
    <p:sldId id="268" r:id="rId9"/>
    <p:sldId id="269" r:id="rId10"/>
    <p:sldId id="263" r:id="rId11"/>
    <p:sldId id="264" r:id="rId12"/>
    <p:sldId id="271" r:id="rId13"/>
    <p:sldId id="265" r:id="rId14"/>
    <p:sldId id="259" r:id="rId1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9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9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65884-DC8B-4C26-9112-1BA4A50D1935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EE0A8-6368-4AF4-86E6-32701665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21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EE0A8-6368-4AF4-86E6-32701665D36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322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EE0A8-6368-4AF4-86E6-32701665D36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935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5-01-13_CERN_ENdept 36% h32mm 300dpi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" y="5471818"/>
            <a:ext cx="3075535" cy="115218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31800" y="2121290"/>
            <a:ext cx="8265984" cy="1826363"/>
          </a:xfrm>
        </p:spPr>
        <p:txBody>
          <a:bodyPr tIns="0" bIns="0" anchor="b">
            <a:norm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buNone/>
              <a:defRPr kumimoji="0" lang="en-US" sz="4000" b="1" i="0" kern="1200" cap="none" spc="0" baseline="0" dirty="0">
                <a:ln w="12700">
                  <a:noFill/>
                  <a:prstDash val="solid"/>
                </a:ln>
                <a:solidFill>
                  <a:schemeClr val="accent1"/>
                </a:solidFill>
                <a:effectLst/>
                <a:latin typeface="+mj-lt"/>
                <a:ea typeface="+mj-ea"/>
                <a:cs typeface="Ubuntu"/>
              </a:defRPr>
            </a:lvl1pPr>
          </a:lstStyle>
          <a:p>
            <a:r>
              <a:rPr kumimoji="0" lang="x-none" dirty="0" smtClean="0"/>
              <a:t>Presentation Title</a:t>
            </a:r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31800" y="4171952"/>
            <a:ext cx="8265984" cy="1066688"/>
          </a:xfrm>
        </p:spPr>
        <p:txBody>
          <a:bodyPr lIns="45720" tIns="0" rIns="45720" bIns="0" anchor="t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800" b="0" i="0">
                <a:solidFill>
                  <a:schemeClr val="accent4"/>
                </a:solidFill>
                <a:effectLst/>
                <a:latin typeface="+mn-lt"/>
                <a:cs typeface="Ubuntu Light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x-none" dirty="0" smtClean="0"/>
              <a:t>Author and Affiliation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x-none" dirty="0" smtClean="0"/>
              <a:t>Slide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CERN-GSI magnet measurements and fiducialisation meeting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380F-326D-3C40-9EE7-7FBAB0953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457200" y="1260000"/>
            <a:ext cx="8226425" cy="5016068"/>
          </a:xfrm>
        </p:spPr>
        <p:txBody>
          <a:bodyPr/>
          <a:lstStyle>
            <a:lvl2pPr>
              <a:defRPr baseline="0"/>
            </a:lvl2pPr>
          </a:lstStyle>
          <a:p>
            <a:pPr lvl="0"/>
            <a:r>
              <a:rPr lang="x-none" dirty="0" smtClean="0"/>
              <a:t>Slide text first level</a:t>
            </a:r>
          </a:p>
          <a:p>
            <a:pPr lvl="1"/>
            <a:r>
              <a:rPr lang="x-none" dirty="0" smtClean="0"/>
              <a:t>Slide text second level</a:t>
            </a:r>
          </a:p>
          <a:p>
            <a:pPr lvl="2"/>
            <a:r>
              <a:rPr lang="x-none" dirty="0" smtClean="0"/>
              <a:t>Slide text third level</a:t>
            </a:r>
          </a:p>
          <a:p>
            <a:pPr lvl="3"/>
            <a:r>
              <a:rPr lang="x-none" dirty="0" smtClean="0"/>
              <a:t>Slide text fourth level</a:t>
            </a:r>
          </a:p>
          <a:p>
            <a:pPr lvl="4"/>
            <a:r>
              <a:rPr lang="x-none" dirty="0" smtClean="0"/>
              <a:t>Slide text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x-none" dirty="0" smtClean="0"/>
              <a:t>Slide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CERN-GSI magnet measurements and fiducialisation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380F-326D-3C40-9EE7-7FBAB0953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457200" y="1245521"/>
            <a:ext cx="8226425" cy="5028279"/>
          </a:xfrm>
        </p:spPr>
        <p:txBody>
          <a:bodyPr/>
          <a:lstStyle>
            <a:lvl2pPr>
              <a:defRPr sz="2400" baseline="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x-none" dirty="0" smtClean="0"/>
              <a:t>Slide text first level</a:t>
            </a:r>
          </a:p>
          <a:p>
            <a:pPr lvl="1"/>
            <a:r>
              <a:rPr lang="x-none" dirty="0" smtClean="0"/>
              <a:t>Slide text second level</a:t>
            </a:r>
          </a:p>
          <a:p>
            <a:pPr lvl="2"/>
            <a:r>
              <a:rPr lang="x-none" dirty="0" smtClean="0"/>
              <a:t>Slide text third level</a:t>
            </a:r>
          </a:p>
          <a:p>
            <a:pPr lvl="3"/>
            <a:r>
              <a:rPr lang="x-none" dirty="0" smtClean="0"/>
              <a:t>Slide text fourth level</a:t>
            </a:r>
          </a:p>
          <a:p>
            <a:pPr lvl="4"/>
            <a:r>
              <a:rPr lang="x-none" dirty="0" smtClean="0"/>
              <a:t>Slide text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53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s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x-none" dirty="0" smtClean="0"/>
              <a:t>Slide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CERN-GSI magnet measurements and fiducialisation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380F-326D-3C40-9EE7-7FBAB0953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7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CERN-GSI magnet measurements and fiducialisation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380F-326D-3C40-9EE7-7FBAB0953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0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890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314450" y="4214813"/>
            <a:ext cx="6535738" cy="160972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x-none" smtClean="0"/>
              <a:t>Click to edit Master text styles</a:t>
            </a:r>
          </a:p>
        </p:txBody>
      </p:sp>
      <p:pic>
        <p:nvPicPr>
          <p:cNvPr id="5" name="Picture 4" descr="2015-01-13_CERN_ENdept 36% h32mm 300dpi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400" y="2796780"/>
            <a:ext cx="3075535" cy="115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1474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15-01-13_CERN_ENdept 13% h12mm 300dpi.pn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335170"/>
            <a:ext cx="1152182" cy="43283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2295326" y="6356350"/>
            <a:ext cx="1371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729FCF"/>
                </a:solidFill>
                <a:latin typeface="+mn-lt"/>
                <a:cs typeface="Ubuntu Light"/>
              </a:defRPr>
            </a:lvl1pPr>
          </a:lstStyle>
          <a:p>
            <a:r>
              <a:rPr lang="en-US" smtClean="0"/>
              <a:t>19/11/2015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666434" y="6356350"/>
            <a:ext cx="42904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729FCF"/>
                </a:solidFill>
                <a:latin typeface="+mn-lt"/>
                <a:cs typeface="Ubuntu Light"/>
              </a:defRPr>
            </a:lvl1pPr>
          </a:lstStyle>
          <a:p>
            <a:r>
              <a:rPr lang="en-GB" smtClean="0"/>
              <a:t>CERN-GSI magnet measurements and fiducialisation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956924" y="6356350"/>
            <a:ext cx="729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729FCF"/>
                </a:solidFill>
                <a:latin typeface="+mn-lt"/>
                <a:cs typeface="Ubuntu Light"/>
              </a:defRPr>
            </a:lvl1pPr>
          </a:lstStyle>
          <a:p>
            <a:fld id="{8D6C380F-326D-3C40-9EE7-7FBAB0953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260000"/>
            <a:ext cx="8226854" cy="502803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CH" dirty="0" smtClean="0"/>
              <a:t>Slide text first level</a:t>
            </a:r>
          </a:p>
          <a:p>
            <a:pPr lvl="1" eaLnBrk="1" latinLnBrk="0" hangingPunct="1"/>
            <a:r>
              <a:rPr kumimoji="0" lang="fr-CH" dirty="0" smtClean="0"/>
              <a:t>Slide text second level</a:t>
            </a:r>
          </a:p>
          <a:p>
            <a:pPr lvl="2" eaLnBrk="1" latinLnBrk="0" hangingPunct="1"/>
            <a:r>
              <a:rPr kumimoji="0" lang="fr-CH" dirty="0" smtClean="0"/>
              <a:t>Slide text third level</a:t>
            </a:r>
          </a:p>
          <a:p>
            <a:pPr lvl="3" eaLnBrk="1" latinLnBrk="0" hangingPunct="1"/>
            <a:r>
              <a:rPr kumimoji="0" lang="fr-CH" dirty="0" smtClean="0"/>
              <a:t>Slide text fourth level</a:t>
            </a:r>
          </a:p>
          <a:p>
            <a:pPr lvl="4" eaLnBrk="1" latinLnBrk="0" hangingPunct="1"/>
            <a:r>
              <a:rPr kumimoji="0" lang="fr-CH" dirty="0" smtClean="0"/>
              <a:t>Slide text fifth level</a:t>
            </a:r>
            <a:endParaRPr kumimoji="0" lang="en-US" dirty="0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33493"/>
            <a:ext cx="8226854" cy="71584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GB" noProof="0" dirty="0" smtClean="0"/>
              <a:t>Slide Title</a:t>
            </a:r>
            <a:endParaRPr kumimoji="0" lang="en-GB" noProof="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6285763"/>
            <a:ext cx="8226854" cy="0"/>
          </a:xfrm>
          <a:prstGeom prst="line">
            <a:avLst/>
          </a:prstGeom>
          <a:ln w="6350" cmpd="sng">
            <a:solidFill>
              <a:srgbClr val="0C37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81" r:id="rId2"/>
    <p:sldLayoutId id="2147483685" r:id="rId3"/>
    <p:sldLayoutId id="2147483682" r:id="rId4"/>
    <p:sldLayoutId id="2147483684" r:id="rId5"/>
    <p:sldLayoutId id="2147483680" r:id="rId6"/>
    <p:sldLayoutId id="2147483676" r:id="rId7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1" latinLnBrk="0" hangingPunct="1">
        <a:spcBef>
          <a:spcPct val="0"/>
        </a:spcBef>
        <a:buNone/>
        <a:defRPr kumimoji="0" sz="3600" b="0" i="0" kern="1200">
          <a:solidFill>
            <a:srgbClr val="0C377B"/>
          </a:solidFill>
          <a:latin typeface="+mj-lt"/>
          <a:ea typeface="+mj-ea"/>
          <a:cs typeface="Ubuntu Light"/>
        </a:defRPr>
      </a:lvl1pPr>
    </p:titleStyle>
    <p:bodyStyle>
      <a:lvl1pPr marL="225425" indent="-225425" algn="l" rtl="0" eaLnBrk="1" latinLnBrk="0" hangingPunct="1">
        <a:lnSpc>
          <a:spcPct val="100000"/>
        </a:lnSpc>
        <a:spcBef>
          <a:spcPts val="900"/>
        </a:spcBef>
        <a:buClr>
          <a:schemeClr val="accent1"/>
        </a:buClr>
        <a:buSzPct val="100000"/>
        <a:buFont typeface="Arial"/>
        <a:buChar char="•"/>
        <a:defRPr kumimoji="0" sz="3000" b="0" i="0" kern="1200">
          <a:solidFill>
            <a:srgbClr val="0C377B"/>
          </a:solidFill>
          <a:latin typeface="+mn-lt"/>
          <a:ea typeface="+mn-ea"/>
          <a:cs typeface="Ubuntu Light"/>
        </a:defRPr>
      </a:lvl1pPr>
      <a:lvl2pPr marL="460375" indent="-228600" algn="l" rtl="0" eaLnBrk="1" latinLnBrk="0" hangingPunct="1">
        <a:lnSpc>
          <a:spcPct val="100000"/>
        </a:lnSpc>
        <a:spcBef>
          <a:spcPts val="900"/>
        </a:spcBef>
        <a:buClr>
          <a:schemeClr val="bg2"/>
        </a:buClr>
        <a:buSzPct val="100000"/>
        <a:buFont typeface="Arial"/>
        <a:buChar char="•"/>
        <a:defRPr kumimoji="0" sz="3000" b="0" i="0" kern="1200">
          <a:solidFill>
            <a:srgbClr val="0C377B"/>
          </a:solidFill>
          <a:latin typeface="+mn-lt"/>
          <a:ea typeface="+mn-ea"/>
          <a:cs typeface="Ubuntu Light"/>
        </a:defRPr>
      </a:lvl2pPr>
      <a:lvl3pPr marL="685800" indent="-225425" algn="l" rtl="0" eaLnBrk="1" latinLnBrk="0" hangingPunct="1">
        <a:lnSpc>
          <a:spcPct val="100000"/>
        </a:lnSpc>
        <a:spcBef>
          <a:spcPts val="900"/>
        </a:spcBef>
        <a:buClr>
          <a:schemeClr val="accent2"/>
        </a:buClr>
        <a:buSzPct val="100000"/>
        <a:buFont typeface="Arial"/>
        <a:buChar char="•"/>
        <a:defRPr kumimoji="0" sz="3000" b="0" i="0" kern="1200">
          <a:solidFill>
            <a:srgbClr val="0C377B"/>
          </a:solidFill>
          <a:latin typeface="+mn-lt"/>
          <a:ea typeface="+mn-ea"/>
          <a:cs typeface="Ubuntu Light"/>
        </a:defRPr>
      </a:lvl3pPr>
      <a:lvl4pPr marL="909638" indent="-223838" algn="l" rtl="0" eaLnBrk="1" latinLnBrk="0" hangingPunct="1">
        <a:lnSpc>
          <a:spcPct val="100000"/>
        </a:lnSpc>
        <a:spcBef>
          <a:spcPts val="900"/>
        </a:spcBef>
        <a:buClr>
          <a:schemeClr val="accent3"/>
        </a:buClr>
        <a:buSzPct val="100000"/>
        <a:buFont typeface="Arial"/>
        <a:buChar char="•"/>
        <a:defRPr kumimoji="0" sz="3000" b="0" i="0" kern="1200">
          <a:solidFill>
            <a:srgbClr val="0C377B"/>
          </a:solidFill>
          <a:latin typeface="+mn-lt"/>
          <a:ea typeface="+mn-ea"/>
          <a:cs typeface="Ubuntu Light"/>
        </a:defRPr>
      </a:lvl4pPr>
      <a:lvl5pPr marL="1146175" indent="-236538" algn="l" rtl="0" eaLnBrk="1" latinLnBrk="0" hangingPunct="1">
        <a:lnSpc>
          <a:spcPct val="100000"/>
        </a:lnSpc>
        <a:spcBef>
          <a:spcPts val="900"/>
        </a:spcBef>
        <a:buClr>
          <a:schemeClr val="accent4"/>
        </a:buClr>
        <a:buSzPct val="100000"/>
        <a:buFont typeface="Arial"/>
        <a:buChar char="•"/>
        <a:defRPr kumimoji="0" sz="3000" b="0" i="0" kern="1200" baseline="0">
          <a:solidFill>
            <a:srgbClr val="0C377B"/>
          </a:solidFill>
          <a:latin typeface="+mn-lt"/>
          <a:ea typeface="+mn-ea"/>
          <a:cs typeface="Ubuntu Light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318" y="4534689"/>
            <a:ext cx="8265984" cy="1066688"/>
          </a:xfrm>
        </p:spPr>
        <p:txBody>
          <a:bodyPr/>
          <a:lstStyle/>
          <a:p>
            <a:r>
              <a:rPr lang="en-US" dirty="0" smtClean="0"/>
              <a:t>Dominique </a:t>
            </a:r>
            <a:r>
              <a:rPr lang="en-US" dirty="0" err="1" smtClean="0"/>
              <a:t>Missiaen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22" y="2431128"/>
            <a:ext cx="8265984" cy="1826363"/>
          </a:xfrm>
        </p:spPr>
        <p:txBody>
          <a:bodyPr/>
          <a:lstStyle/>
          <a:p>
            <a:r>
              <a:rPr lang="fr-CH" altLang="en-US" dirty="0" smtClean="0"/>
              <a:t>FAIR </a:t>
            </a:r>
            <a:r>
              <a:rPr lang="fr-CH" altLang="en-US" dirty="0" err="1" smtClean="0"/>
              <a:t>magnets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fiducialisation</a:t>
            </a:r>
            <a:r>
              <a:rPr lang="fr-CH" altLang="en-US" dirty="0"/>
              <a:t/>
            </a:r>
            <a:br>
              <a:rPr lang="fr-CH" altLang="en-US" dirty="0"/>
            </a:br>
            <a:r>
              <a:rPr lang="fr-CH" altLang="en-US" dirty="0" smtClean="0"/>
              <a:t>WP 7.5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28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8172" y="865352"/>
            <a:ext cx="8226425" cy="5016068"/>
          </a:xfrm>
        </p:spPr>
        <p:txBody>
          <a:bodyPr>
            <a:normAutofit/>
          </a:bodyPr>
          <a:lstStyle/>
          <a:p>
            <a:pPr lvl="1"/>
            <a:r>
              <a:rPr lang="fr-CH" sz="2800" dirty="0" smtClean="0"/>
              <a:t>Do </a:t>
            </a:r>
            <a:r>
              <a:rPr lang="fr-CH" sz="2800" dirty="0" err="1" smtClean="0"/>
              <a:t>you</a:t>
            </a:r>
            <a:r>
              <a:rPr lang="fr-CH" sz="2800" dirty="0" smtClean="0"/>
              <a:t> </a:t>
            </a:r>
            <a:r>
              <a:rPr lang="fr-CH" sz="2800" dirty="0" err="1" smtClean="0"/>
              <a:t>prefer</a:t>
            </a:r>
            <a:r>
              <a:rPr lang="fr-CH" sz="2800" dirty="0" smtClean="0"/>
              <a:t> the </a:t>
            </a:r>
            <a:r>
              <a:rPr lang="fr-CH" sz="2800" dirty="0" err="1" smtClean="0"/>
              <a:t>origin</a:t>
            </a:r>
            <a:r>
              <a:rPr lang="fr-CH" sz="2800" dirty="0" smtClean="0"/>
              <a:t> to </a:t>
            </a:r>
            <a:r>
              <a:rPr lang="fr-CH" sz="2800" dirty="0" err="1" smtClean="0"/>
              <a:t>be</a:t>
            </a:r>
            <a:r>
              <a:rPr lang="fr-CH" sz="2800" dirty="0" smtClean="0"/>
              <a:t> the </a:t>
            </a:r>
            <a:r>
              <a:rPr lang="fr-CH" sz="2800" dirty="0" err="1" smtClean="0"/>
              <a:t>magnetic</a:t>
            </a:r>
            <a:r>
              <a:rPr lang="fr-CH" sz="2800" dirty="0" smtClean="0"/>
              <a:t> center ?</a:t>
            </a:r>
          </a:p>
          <a:p>
            <a:pPr lvl="1"/>
            <a:r>
              <a:rPr lang="fr-CH" sz="2800" dirty="0" smtClean="0"/>
              <a:t>longitudinal </a:t>
            </a:r>
            <a:r>
              <a:rPr lang="fr-CH" sz="2800" dirty="0" err="1" smtClean="0"/>
              <a:t>reference</a:t>
            </a:r>
            <a:r>
              <a:rPr lang="fr-CH" sz="2800" dirty="0" smtClean="0"/>
              <a:t> </a:t>
            </a:r>
            <a:r>
              <a:rPr lang="fr-CH" sz="2800" dirty="0" err="1" smtClean="0"/>
              <a:t>is</a:t>
            </a:r>
            <a:r>
              <a:rPr lang="fr-CH" sz="2800" dirty="0" smtClean="0"/>
              <a:t> </a:t>
            </a:r>
            <a:r>
              <a:rPr lang="fr-CH" sz="2800" dirty="0" err="1" smtClean="0"/>
              <a:t>measured</a:t>
            </a:r>
            <a:r>
              <a:rPr lang="fr-CH" sz="2800" dirty="0" smtClean="0"/>
              <a:t> on the cryostat</a:t>
            </a:r>
            <a:r>
              <a:rPr lang="fr-CH" sz="2800" dirty="0"/>
              <a:t> </a:t>
            </a:r>
            <a:r>
              <a:rPr lang="fr-CH" sz="2800" dirty="0" smtClean="0"/>
              <a:t>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19/11/2015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CERN-GSI magnet measurements and fiducialisation meeting</a:t>
            </a:r>
            <a:endParaRPr lang="en-US" dirty="0" smtClean="0"/>
          </a:p>
        </p:txBody>
      </p:sp>
      <p:sp>
        <p:nvSpPr>
          <p:cNvPr id="9" name="Parallelogram 8"/>
          <p:cNvSpPr/>
          <p:nvPr/>
        </p:nvSpPr>
        <p:spPr>
          <a:xfrm>
            <a:off x="2342513" y="3046380"/>
            <a:ext cx="4884420" cy="3261360"/>
          </a:xfrm>
          <a:prstGeom prst="parallelogram">
            <a:avLst>
              <a:gd name="adj" fmla="val 9028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633342" y="5851634"/>
            <a:ext cx="5473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100" i="1" dirty="0" err="1" smtClean="0"/>
              <a:t>Mean</a:t>
            </a:r>
            <a:r>
              <a:rPr lang="fr-CH" sz="1100" i="1" dirty="0" smtClean="0"/>
              <a:t> plane</a:t>
            </a:r>
            <a:endParaRPr lang="en-GB" sz="1100" i="1" dirty="0"/>
          </a:p>
        </p:txBody>
      </p:sp>
      <p:sp>
        <p:nvSpPr>
          <p:cNvPr id="11" name="Arc 10"/>
          <p:cNvSpPr/>
          <p:nvPr/>
        </p:nvSpPr>
        <p:spPr>
          <a:xfrm>
            <a:off x="2342513" y="6079540"/>
            <a:ext cx="373380" cy="456400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3310253" y="2977800"/>
            <a:ext cx="2964180" cy="3398520"/>
          </a:xfrm>
          <a:custGeom>
            <a:avLst/>
            <a:gdLst>
              <a:gd name="connsiteX0" fmla="*/ 0 w 2964180"/>
              <a:gd name="connsiteY0" fmla="*/ 3398520 h 3398520"/>
              <a:gd name="connsiteX1" fmla="*/ 1143000 w 2964180"/>
              <a:gd name="connsiteY1" fmla="*/ 1554480 h 3398520"/>
              <a:gd name="connsiteX2" fmla="*/ 2964180 w 2964180"/>
              <a:gd name="connsiteY2" fmla="*/ 0 h 339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4180" h="3398520">
                <a:moveTo>
                  <a:pt x="0" y="3398520"/>
                </a:moveTo>
                <a:cubicBezTo>
                  <a:pt x="324485" y="2759710"/>
                  <a:pt x="648970" y="2120900"/>
                  <a:pt x="1143000" y="1554480"/>
                </a:cubicBezTo>
                <a:cubicBezTo>
                  <a:pt x="1637030" y="988060"/>
                  <a:pt x="2644140" y="275590"/>
                  <a:pt x="2964180" y="0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745861" y="3873816"/>
            <a:ext cx="1052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100" i="1" dirty="0" err="1" smtClean="0"/>
              <a:t>Beam</a:t>
            </a:r>
            <a:r>
              <a:rPr lang="fr-CH" sz="1100" i="1" dirty="0" smtClean="0"/>
              <a:t> </a:t>
            </a:r>
            <a:r>
              <a:rPr lang="fr-CH" sz="1100" i="1" dirty="0" err="1" smtClean="0"/>
              <a:t>trajectory</a:t>
            </a:r>
            <a:endParaRPr lang="en-GB" sz="1100" i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508371" y="4220242"/>
            <a:ext cx="1219200" cy="37911"/>
          </a:xfrm>
          <a:prstGeom prst="straightConnector1">
            <a:avLst/>
          </a:prstGeom>
          <a:ln w="95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524125" y="5851634"/>
            <a:ext cx="83308" cy="751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5718685" y="3337034"/>
            <a:ext cx="83308" cy="751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580758" y="5349112"/>
            <a:ext cx="1052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100" i="1" dirty="0" err="1" smtClean="0"/>
              <a:t>Optics</a:t>
            </a:r>
            <a:r>
              <a:rPr lang="fr-CH" sz="1100" i="1" dirty="0" smtClean="0"/>
              <a:t> Entry point</a:t>
            </a:r>
            <a:endParaRPr lang="en-GB" sz="1100" i="1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461385" y="3318078"/>
            <a:ext cx="1219200" cy="37911"/>
          </a:xfrm>
          <a:prstGeom prst="straightConnector1">
            <a:avLst/>
          </a:prstGeom>
          <a:ln w="95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65779" y="3159143"/>
            <a:ext cx="1052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100" i="1" dirty="0" err="1" smtClean="0"/>
              <a:t>Optics</a:t>
            </a:r>
            <a:r>
              <a:rPr lang="fr-CH" sz="1100" i="1" dirty="0" smtClean="0"/>
              <a:t> Exit point</a:t>
            </a:r>
            <a:endParaRPr lang="en-GB" sz="1100" i="1" dirty="0"/>
          </a:p>
        </p:txBody>
      </p:sp>
      <p:cxnSp>
        <p:nvCxnSpPr>
          <p:cNvPr id="20" name="Straight Arrow Connector 19"/>
          <p:cNvCxnSpPr>
            <a:endCxn id="15" idx="1"/>
          </p:cNvCxnSpPr>
          <p:nvPr/>
        </p:nvCxnSpPr>
        <p:spPr>
          <a:xfrm>
            <a:off x="2548253" y="5537031"/>
            <a:ext cx="988072" cy="325602"/>
          </a:xfrm>
          <a:prstGeom prst="straightConnector1">
            <a:avLst/>
          </a:prstGeom>
          <a:ln w="95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7"/>
          </p:cNvCxnSpPr>
          <p:nvPr/>
        </p:nvCxnSpPr>
        <p:spPr>
          <a:xfrm flipV="1">
            <a:off x="3595233" y="2581560"/>
            <a:ext cx="2869700" cy="3281073"/>
          </a:xfrm>
          <a:prstGeom prst="straightConnector1">
            <a:avLst/>
          </a:prstGeom>
          <a:ln w="635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806813" y="4498114"/>
            <a:ext cx="1187200" cy="1"/>
          </a:xfrm>
          <a:prstGeom prst="straightConnector1">
            <a:avLst/>
          </a:prstGeom>
          <a:ln w="635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88733" y="2339000"/>
            <a:ext cx="30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100" b="1" dirty="0" smtClean="0">
                <a:solidFill>
                  <a:srgbClr val="FF0000"/>
                </a:solidFill>
              </a:rPr>
              <a:t>Y</a:t>
            </a:r>
            <a:endParaRPr lang="en-GB" sz="11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08227" y="4357841"/>
            <a:ext cx="30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100" b="1" dirty="0">
                <a:solidFill>
                  <a:srgbClr val="FF0000"/>
                </a:solidFill>
              </a:rPr>
              <a:t>X</a:t>
            </a:r>
            <a:endParaRPr lang="en-GB" sz="1100" b="1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799193" y="3216103"/>
            <a:ext cx="0" cy="1289633"/>
          </a:xfrm>
          <a:prstGeom prst="straightConnector1">
            <a:avLst/>
          </a:prstGeom>
          <a:ln w="635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66099" y="3008473"/>
            <a:ext cx="30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100" b="1" dirty="0" smtClean="0">
                <a:solidFill>
                  <a:srgbClr val="FF0000"/>
                </a:solidFill>
              </a:rPr>
              <a:t>Z</a:t>
            </a:r>
            <a:endParaRPr lang="en-GB" sz="1100" b="1" dirty="0">
              <a:solidFill>
                <a:srgbClr val="FF00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735191" y="4665823"/>
            <a:ext cx="100086" cy="914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4249285" y="5110940"/>
            <a:ext cx="543058" cy="1"/>
          </a:xfrm>
          <a:prstGeom prst="straightConnector1">
            <a:avLst/>
          </a:prstGeom>
          <a:ln w="6350">
            <a:solidFill>
              <a:srgbClr val="FF0000"/>
            </a:solidFill>
            <a:prstDash val="dashDot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777597" y="4760420"/>
            <a:ext cx="0" cy="350521"/>
          </a:xfrm>
          <a:prstGeom prst="straightConnector1">
            <a:avLst/>
          </a:prstGeom>
          <a:ln w="6350">
            <a:solidFill>
              <a:srgbClr val="FF0000"/>
            </a:solidFill>
            <a:prstDash val="dashDot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56363" y="4535018"/>
            <a:ext cx="1118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100" dirty="0" smtClean="0"/>
              <a:t>Fid1 (x1,y1,z1)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27246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the </a:t>
            </a:r>
            <a:r>
              <a:rPr lang="en-US" dirty="0" err="1" smtClean="0"/>
              <a:t>Wp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1" y="1447800"/>
            <a:ext cx="6465034" cy="172974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fr-CH" sz="2800" dirty="0" smtClean="0"/>
              <a:t>Acquisition of an instrument</a:t>
            </a:r>
          </a:p>
          <a:p>
            <a:pPr lvl="2"/>
            <a:r>
              <a:rPr lang="fr-CH" sz="2800" dirty="0" smtClean="0"/>
              <a:t>AT402</a:t>
            </a:r>
          </a:p>
          <a:p>
            <a:pPr lvl="2"/>
            <a:r>
              <a:rPr lang="fr-CH" sz="2800" dirty="0" err="1" smtClean="0"/>
              <a:t>Reception</a:t>
            </a:r>
            <a:r>
              <a:rPr lang="fr-CH" sz="2800" dirty="0" smtClean="0"/>
              <a:t> At </a:t>
            </a:r>
            <a:r>
              <a:rPr lang="fr-CH" sz="2800" dirty="0" smtClean="0"/>
              <a:t>CERN </a:t>
            </a:r>
            <a:r>
              <a:rPr lang="fr-CH" sz="2800" dirty="0" smtClean="0"/>
              <a:t>2 </a:t>
            </a:r>
            <a:r>
              <a:rPr lang="fr-CH" sz="2800" dirty="0" err="1" smtClean="0"/>
              <a:t>days</a:t>
            </a:r>
            <a:r>
              <a:rPr lang="fr-CH" sz="2800" dirty="0" smtClean="0"/>
              <a:t> </a:t>
            </a:r>
            <a:r>
              <a:rPr lang="fr-CH" sz="2800" dirty="0" err="1" smtClean="0"/>
              <a:t>ago</a:t>
            </a:r>
            <a:endParaRPr lang="fr-CH" sz="2800" dirty="0" smtClean="0"/>
          </a:p>
          <a:p>
            <a:pPr lvl="3"/>
            <a:r>
              <a:rPr lang="fr-CH" sz="2800" dirty="0" err="1" smtClean="0"/>
              <a:t>Together</a:t>
            </a:r>
            <a:r>
              <a:rPr lang="fr-CH" sz="2800" dirty="0" smtClean="0"/>
              <a:t> </a:t>
            </a:r>
            <a:r>
              <a:rPr lang="fr-CH" sz="2800" dirty="0" err="1" smtClean="0"/>
              <a:t>with</a:t>
            </a:r>
            <a:r>
              <a:rPr lang="fr-CH" sz="2800" dirty="0" smtClean="0"/>
              <a:t> a </a:t>
            </a:r>
            <a:r>
              <a:rPr lang="fr-CH" sz="2800" dirty="0" err="1" smtClean="0"/>
              <a:t>BProbe</a:t>
            </a:r>
            <a:endParaRPr lang="fr-CH" sz="28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19/11/2015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CERN-GSI magnet measurements and fiducialisation meeting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124874"/>
            <a:ext cx="4337178" cy="32314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958" y="3334385"/>
            <a:ext cx="2804160" cy="280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0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Fiducials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8172" y="1318260"/>
            <a:ext cx="8226425" cy="2160270"/>
          </a:xfrm>
        </p:spPr>
        <p:txBody>
          <a:bodyPr>
            <a:normAutofit/>
          </a:bodyPr>
          <a:lstStyle/>
          <a:p>
            <a:pPr lvl="1"/>
            <a:r>
              <a:rPr lang="fr-CH" sz="2800" dirty="0" smtClean="0"/>
              <a:t>CCR1.5</a:t>
            </a:r>
          </a:p>
          <a:p>
            <a:pPr lvl="1"/>
            <a:r>
              <a:rPr lang="fr-CH" sz="2800" dirty="0" err="1" smtClean="0"/>
              <a:t>Diameter</a:t>
            </a:r>
            <a:r>
              <a:rPr lang="fr-CH" sz="2800" dirty="0" smtClean="0"/>
              <a:t> ?</a:t>
            </a:r>
          </a:p>
          <a:p>
            <a:pPr lvl="1"/>
            <a:r>
              <a:rPr lang="fr-CH" sz="2800" dirty="0" smtClean="0"/>
              <a:t>Offset ?</a:t>
            </a:r>
          </a:p>
          <a:p>
            <a:pPr lvl="1"/>
            <a:r>
              <a:rPr lang="fr-CH" sz="2800" dirty="0" err="1" smtClean="0"/>
              <a:t>Magnetic</a:t>
            </a:r>
            <a:r>
              <a:rPr lang="fr-CH" sz="2800" dirty="0" smtClean="0"/>
              <a:t> or not 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19/11/2015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CERN-GSI magnet measurements and fiducialisation meeting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693354" y="3874770"/>
            <a:ext cx="1529914" cy="3124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783580" y="2804160"/>
            <a:ext cx="1333500" cy="12268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256020" y="4187190"/>
            <a:ext cx="396240" cy="5048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256020" y="5006340"/>
            <a:ext cx="39624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516124" y="3417570"/>
            <a:ext cx="0" cy="82677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78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</a:t>
            </a:r>
            <a:r>
              <a:rPr lang="en-US" smtClean="0"/>
              <a:t>the WP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6061" y="1040845"/>
            <a:ext cx="4561912" cy="501606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fr-CH" dirty="0"/>
              <a:t>I</a:t>
            </a:r>
            <a:r>
              <a:rPr lang="fr-CH" dirty="0" smtClean="0"/>
              <a:t>nfrastructure</a:t>
            </a:r>
          </a:p>
          <a:p>
            <a:pPr lvl="3"/>
            <a:r>
              <a:rPr lang="fr-CH" dirty="0" smtClean="0"/>
              <a:t>Most of Network points </a:t>
            </a:r>
            <a:r>
              <a:rPr lang="fr-CH" dirty="0" err="1" smtClean="0"/>
              <a:t>available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LHC </a:t>
            </a:r>
            <a:r>
              <a:rPr lang="fr-CH" dirty="0" err="1" smtClean="0"/>
              <a:t>cryo-magnets</a:t>
            </a:r>
            <a:r>
              <a:rPr lang="fr-CH" dirty="0" smtClean="0"/>
              <a:t> </a:t>
            </a:r>
            <a:r>
              <a:rPr lang="fr-CH" dirty="0" err="1" smtClean="0"/>
              <a:t>fiducialisation</a:t>
            </a:r>
            <a:endParaRPr lang="fr-CH" dirty="0" smtClean="0"/>
          </a:p>
          <a:p>
            <a:pPr lvl="1"/>
            <a:r>
              <a:rPr lang="fr-CH" dirty="0" smtClean="0"/>
              <a:t>Software</a:t>
            </a:r>
          </a:p>
          <a:p>
            <a:pPr lvl="2"/>
            <a:r>
              <a:rPr lang="fr-CH" dirty="0" smtClean="0"/>
              <a:t>Automatisation of the </a:t>
            </a:r>
            <a:r>
              <a:rPr lang="fr-CH" dirty="0" err="1" smtClean="0"/>
              <a:t>measurement</a:t>
            </a:r>
            <a:r>
              <a:rPr lang="fr-CH" dirty="0" smtClean="0"/>
              <a:t>/data </a:t>
            </a:r>
            <a:r>
              <a:rPr lang="fr-CH" dirty="0" err="1" smtClean="0"/>
              <a:t>processing</a:t>
            </a:r>
            <a:r>
              <a:rPr lang="fr-CH" dirty="0" smtClean="0"/>
              <a:t> </a:t>
            </a:r>
            <a:r>
              <a:rPr lang="fr-CH" dirty="0" err="1" smtClean="0"/>
              <a:t>could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done</a:t>
            </a:r>
            <a:r>
              <a:rPr lang="fr-CH" dirty="0" smtClean="0"/>
              <a:t> </a:t>
            </a:r>
            <a:r>
              <a:rPr lang="fr-CH" dirty="0" err="1" smtClean="0"/>
              <a:t>using</a:t>
            </a:r>
            <a:r>
              <a:rPr lang="fr-CH" dirty="0" smtClean="0"/>
              <a:t> «</a:t>
            </a:r>
            <a:r>
              <a:rPr lang="fr-CH" dirty="0" err="1"/>
              <a:t>M</a:t>
            </a:r>
            <a:r>
              <a:rPr lang="fr-CH" dirty="0" err="1" smtClean="0"/>
              <a:t>easurement</a:t>
            </a:r>
            <a:r>
              <a:rPr lang="fr-CH" dirty="0" smtClean="0"/>
              <a:t> Plan» </a:t>
            </a:r>
            <a:r>
              <a:rPr lang="fr-CH" dirty="0" err="1" smtClean="0"/>
              <a:t>from</a:t>
            </a:r>
            <a:r>
              <a:rPr lang="fr-CH" dirty="0" smtClean="0"/>
              <a:t> Spatial Analyzer</a:t>
            </a:r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19/11/2015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CERN-GSI magnet measurements and fiducialisation meeting</a:t>
            </a:r>
            <a:endParaRPr lang="en-US" dirty="0" smtClean="0"/>
          </a:p>
        </p:txBody>
      </p:sp>
      <p:pic>
        <p:nvPicPr>
          <p:cNvPr id="8" name="Picture 6" descr="survey-2003-002_0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973" y="687688"/>
            <a:ext cx="4117329" cy="3086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61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</a:p>
          <a:p>
            <a:r>
              <a:rPr lang="en-US" dirty="0" smtClean="0"/>
              <a:t>Questions 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3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CH" dirty="0" smtClean="0"/>
              <a:t>Introduction to </a:t>
            </a:r>
            <a:r>
              <a:rPr lang="fr-CH" dirty="0" err="1"/>
              <a:t>F</a:t>
            </a:r>
            <a:r>
              <a:rPr lang="fr-CH" smtClean="0"/>
              <a:t>iducialisation</a:t>
            </a:r>
            <a:endParaRPr lang="fr-CH" dirty="0"/>
          </a:p>
          <a:p>
            <a:r>
              <a:rPr lang="fr-CH" dirty="0" err="1" smtClean="0"/>
              <a:t>Status</a:t>
            </a:r>
            <a:endParaRPr lang="fr-CH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148840" y="6356350"/>
            <a:ext cx="1517594" cy="365125"/>
          </a:xfrm>
        </p:spPr>
        <p:txBody>
          <a:bodyPr/>
          <a:lstStyle/>
          <a:p>
            <a:r>
              <a:rPr lang="en-US" smtClean="0"/>
              <a:t>19/11/2015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66434" y="6356350"/>
            <a:ext cx="4753666" cy="365125"/>
          </a:xfrm>
        </p:spPr>
        <p:txBody>
          <a:bodyPr/>
          <a:lstStyle/>
          <a:p>
            <a:r>
              <a:rPr lang="en-GB" dirty="0" smtClean="0"/>
              <a:t>CERN-GSI magnet measurements and </a:t>
            </a:r>
            <a:r>
              <a:rPr lang="en-GB" dirty="0" err="1" smtClean="0"/>
              <a:t>fiducialisation</a:t>
            </a:r>
            <a:r>
              <a:rPr lang="en-GB" dirty="0" smtClean="0"/>
              <a:t> meeting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84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Fiducialisation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r-CH" sz="2800" dirty="0" smtClean="0"/>
              <a:t>In </a:t>
            </a:r>
            <a:r>
              <a:rPr lang="fr-CH" sz="2800" dirty="0" err="1" smtClean="0"/>
              <a:t>order</a:t>
            </a:r>
            <a:r>
              <a:rPr lang="fr-CH" sz="2800" dirty="0" smtClean="0"/>
              <a:t> to </a:t>
            </a:r>
            <a:r>
              <a:rPr lang="fr-CH" sz="2800" dirty="0" err="1" smtClean="0"/>
              <a:t>align</a:t>
            </a:r>
            <a:r>
              <a:rPr lang="fr-CH" sz="2800" dirty="0" smtClean="0"/>
              <a:t> a </a:t>
            </a:r>
            <a:r>
              <a:rPr lang="fr-CH" sz="2800" dirty="0" err="1" smtClean="0"/>
              <a:t>magnet</a:t>
            </a:r>
            <a:r>
              <a:rPr lang="fr-CH" sz="2800" dirty="0" smtClean="0"/>
              <a:t> in a tunnel, </a:t>
            </a:r>
            <a:r>
              <a:rPr lang="fr-CH" sz="2800" dirty="0" err="1" smtClean="0"/>
              <a:t>some</a:t>
            </a:r>
            <a:r>
              <a:rPr lang="fr-CH" sz="2800" dirty="0" smtClean="0"/>
              <a:t> </a:t>
            </a:r>
            <a:r>
              <a:rPr lang="fr-CH" sz="2800" dirty="0" err="1" smtClean="0"/>
              <a:t>external</a:t>
            </a:r>
            <a:r>
              <a:rPr lang="fr-CH" sz="2800" dirty="0" smtClean="0"/>
              <a:t> </a:t>
            </a:r>
            <a:r>
              <a:rPr lang="fr-CH" sz="2800" dirty="0" err="1" smtClean="0"/>
              <a:t>references</a:t>
            </a:r>
            <a:r>
              <a:rPr lang="fr-CH" sz="2800" dirty="0" smtClean="0"/>
              <a:t> </a:t>
            </a:r>
            <a:r>
              <a:rPr lang="fr-CH" sz="2800" dirty="0" err="1" smtClean="0"/>
              <a:t>called</a:t>
            </a:r>
            <a:r>
              <a:rPr lang="fr-CH" sz="2800" dirty="0" smtClean="0"/>
              <a:t> «</a:t>
            </a:r>
            <a:r>
              <a:rPr lang="fr-CH" sz="2800" dirty="0" err="1" smtClean="0"/>
              <a:t>fiducials</a:t>
            </a:r>
            <a:r>
              <a:rPr lang="fr-CH" sz="2800" dirty="0" smtClean="0"/>
              <a:t>» </a:t>
            </a:r>
          </a:p>
          <a:p>
            <a:pPr lvl="1"/>
            <a:r>
              <a:rPr lang="fr-CH" sz="2800" dirty="0" smtClean="0"/>
              <a:t>Have to </a:t>
            </a:r>
            <a:r>
              <a:rPr lang="fr-CH" sz="2800" dirty="0" err="1" smtClean="0"/>
              <a:t>be</a:t>
            </a:r>
            <a:r>
              <a:rPr lang="fr-CH" sz="2800" dirty="0" smtClean="0"/>
              <a:t> </a:t>
            </a:r>
            <a:r>
              <a:rPr lang="fr-CH" sz="2800" dirty="0" err="1" smtClean="0"/>
              <a:t>measured</a:t>
            </a:r>
            <a:r>
              <a:rPr lang="fr-CH" sz="2800" dirty="0" smtClean="0"/>
              <a:t> w.r.t a </a:t>
            </a:r>
            <a:r>
              <a:rPr lang="fr-CH" sz="2800" dirty="0" err="1" smtClean="0"/>
              <a:t>reference</a:t>
            </a:r>
            <a:r>
              <a:rPr lang="fr-CH" sz="2800" dirty="0" smtClean="0"/>
              <a:t> axis</a:t>
            </a:r>
            <a:endParaRPr lang="fr-CH" sz="2800" dirty="0"/>
          </a:p>
          <a:p>
            <a:pPr lvl="2"/>
            <a:r>
              <a:rPr lang="fr-CH" sz="2800" dirty="0" err="1" smtClean="0"/>
              <a:t>Magnetic</a:t>
            </a:r>
            <a:r>
              <a:rPr lang="fr-CH" sz="2800" dirty="0" smtClean="0"/>
              <a:t> axis for the 33 cold multiplets</a:t>
            </a:r>
          </a:p>
          <a:p>
            <a:pPr lvl="2"/>
            <a:r>
              <a:rPr lang="fr-CH" sz="2800" dirty="0" err="1" smtClean="0"/>
              <a:t>Magnetic</a:t>
            </a:r>
            <a:r>
              <a:rPr lang="fr-CH" sz="2800" dirty="0" smtClean="0"/>
              <a:t> axis/</a:t>
            </a:r>
            <a:r>
              <a:rPr lang="fr-CH" sz="2800" dirty="0" err="1" smtClean="0"/>
              <a:t>yoke</a:t>
            </a:r>
            <a:r>
              <a:rPr lang="fr-CH" sz="2800" dirty="0" smtClean="0"/>
              <a:t> for the 24 warm </a:t>
            </a:r>
            <a:r>
              <a:rPr lang="fr-CH" sz="2800" dirty="0" err="1" smtClean="0"/>
              <a:t>dipoles</a:t>
            </a:r>
            <a:endParaRPr lang="fr-CH" sz="2800" dirty="0" smtClean="0"/>
          </a:p>
          <a:p>
            <a:pPr lvl="2"/>
            <a:endParaRPr lang="fr-CH" sz="2800" dirty="0"/>
          </a:p>
          <a:p>
            <a:pPr lvl="1"/>
            <a:r>
              <a:rPr lang="fr-CH" sz="2800" dirty="0" smtClean="0"/>
              <a:t>The </a:t>
            </a:r>
            <a:r>
              <a:rPr lang="fr-CH" sz="2800" dirty="0" err="1" smtClean="0"/>
              <a:t>magnetic</a:t>
            </a:r>
            <a:r>
              <a:rPr lang="fr-CH" sz="2800" dirty="0" smtClean="0"/>
              <a:t> axis and roll angle </a:t>
            </a:r>
            <a:r>
              <a:rPr lang="fr-CH" sz="2800" dirty="0" err="1" smtClean="0"/>
              <a:t>is</a:t>
            </a:r>
            <a:r>
              <a:rPr lang="fr-CH" sz="2800" dirty="0" smtClean="0"/>
              <a:t> </a:t>
            </a:r>
            <a:r>
              <a:rPr lang="fr-CH" sz="2800" dirty="0" err="1" smtClean="0"/>
              <a:t>measured</a:t>
            </a:r>
            <a:r>
              <a:rPr lang="fr-CH" sz="2800" dirty="0" smtClean="0"/>
              <a:t> by the </a:t>
            </a:r>
            <a:r>
              <a:rPr lang="fr-CH" sz="2800" dirty="0" err="1" smtClean="0"/>
              <a:t>Magnet</a:t>
            </a:r>
            <a:r>
              <a:rPr lang="fr-CH" sz="2800" dirty="0" smtClean="0"/>
              <a:t> </a:t>
            </a:r>
            <a:r>
              <a:rPr lang="fr-CH" sz="2800" dirty="0" smtClean="0"/>
              <a:t>group and </a:t>
            </a:r>
            <a:r>
              <a:rPr lang="fr-CH" sz="2800" dirty="0" err="1" smtClean="0"/>
              <a:t>transfered</a:t>
            </a:r>
            <a:r>
              <a:rPr lang="fr-CH" sz="2800" dirty="0" smtClean="0"/>
              <a:t> on </a:t>
            </a:r>
            <a:r>
              <a:rPr lang="fr-CH" sz="2800" dirty="0" err="1" smtClean="0"/>
              <a:t>some</a:t>
            </a:r>
            <a:r>
              <a:rPr lang="fr-CH" sz="2800" dirty="0" smtClean="0"/>
              <a:t> «</a:t>
            </a:r>
            <a:r>
              <a:rPr lang="fr-CH" sz="2800" dirty="0" err="1" smtClean="0"/>
              <a:t>references</a:t>
            </a:r>
            <a:r>
              <a:rPr lang="fr-CH" sz="2800" dirty="0" smtClean="0"/>
              <a:t>» </a:t>
            </a:r>
          </a:p>
          <a:p>
            <a:pPr lvl="2"/>
            <a:endParaRPr lang="fr-CH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110740" y="6356350"/>
            <a:ext cx="1555694" cy="365125"/>
          </a:xfrm>
        </p:spPr>
        <p:txBody>
          <a:bodyPr/>
          <a:lstStyle/>
          <a:p>
            <a:r>
              <a:rPr lang="en-US" smtClean="0"/>
              <a:t>19/11/2015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CERN-GSI magnet measurements and fiducialisation meeting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247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0496"/>
            <a:ext cx="9144000" cy="5205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Fiducialisation</a:t>
            </a:r>
            <a:r>
              <a:rPr lang="en-US" dirty="0" smtClean="0"/>
              <a:t> set up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19/11/2015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CERN-GSI magnet measurements and fiducialisation meeting</a:t>
            </a:r>
            <a:endParaRPr lang="en-US" dirty="0" smtClean="0"/>
          </a:p>
        </p:txBody>
      </p:sp>
      <p:grpSp>
        <p:nvGrpSpPr>
          <p:cNvPr id="3077" name="Group 3076"/>
          <p:cNvGrpSpPr/>
          <p:nvPr/>
        </p:nvGrpSpPr>
        <p:grpSpPr>
          <a:xfrm>
            <a:off x="4435975" y="3430889"/>
            <a:ext cx="383224" cy="3309977"/>
            <a:chOff x="4481316" y="4950664"/>
            <a:chExt cx="269032" cy="1850658"/>
          </a:xfrm>
        </p:grpSpPr>
        <p:sp>
          <p:nvSpPr>
            <p:cNvPr id="21" name="Isosceles Triangle 20"/>
            <p:cNvSpPr/>
            <p:nvPr/>
          </p:nvSpPr>
          <p:spPr>
            <a:xfrm rot="540000">
              <a:off x="4481316" y="5350374"/>
              <a:ext cx="90684" cy="114111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Isosceles Triangle 23"/>
            <p:cNvSpPr/>
            <p:nvPr/>
          </p:nvSpPr>
          <p:spPr>
            <a:xfrm rot="-420000">
              <a:off x="4633876" y="5351667"/>
              <a:ext cx="116472" cy="1137026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Isosceles Triangle 24"/>
            <p:cNvSpPr/>
            <p:nvPr/>
          </p:nvSpPr>
          <p:spPr>
            <a:xfrm>
              <a:off x="4549328" y="5357862"/>
              <a:ext cx="134977" cy="144346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72" name="Straight Connector 3071"/>
            <p:cNvCxnSpPr/>
            <p:nvPr/>
          </p:nvCxnSpPr>
          <p:spPr>
            <a:xfrm>
              <a:off x="4521088" y="5110190"/>
              <a:ext cx="0" cy="1117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73" name="Trapezoid 3072"/>
            <p:cNvSpPr/>
            <p:nvPr/>
          </p:nvSpPr>
          <p:spPr>
            <a:xfrm>
              <a:off x="4534796" y="4950664"/>
              <a:ext cx="196483" cy="421553"/>
            </a:xfrm>
            <a:prstGeom prst="trapezoi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76" name="Oval 3075"/>
            <p:cNvSpPr/>
            <p:nvPr/>
          </p:nvSpPr>
          <p:spPr>
            <a:xfrm>
              <a:off x="4534796" y="5035033"/>
              <a:ext cx="196483" cy="262027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4741501" y="5111450"/>
              <a:ext cx="0" cy="1117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93" name="Group 3092"/>
          <p:cNvGrpSpPr/>
          <p:nvPr/>
        </p:nvGrpSpPr>
        <p:grpSpPr>
          <a:xfrm>
            <a:off x="83129" y="1107139"/>
            <a:ext cx="7712196" cy="5694183"/>
            <a:chOff x="83129" y="1107139"/>
            <a:chExt cx="7712196" cy="5694183"/>
          </a:xfrm>
        </p:grpSpPr>
        <p:sp>
          <p:nvSpPr>
            <p:cNvPr id="9" name="Isosceles Triangle 8"/>
            <p:cNvSpPr/>
            <p:nvPr/>
          </p:nvSpPr>
          <p:spPr>
            <a:xfrm>
              <a:off x="83129" y="3188227"/>
              <a:ext cx="287167" cy="3105937"/>
            </a:xfrm>
            <a:prstGeom prst="triangl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7587661" y="1145107"/>
              <a:ext cx="143583" cy="2116700"/>
            </a:xfrm>
            <a:prstGeom prst="triangl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2833884" y="3615538"/>
              <a:ext cx="341327" cy="3185784"/>
            </a:xfrm>
            <a:prstGeom prst="triangl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196484" y="3142508"/>
              <a:ext cx="60456" cy="45719"/>
            </a:xfrm>
            <a:prstGeom prst="ellipse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2978721" y="3617294"/>
              <a:ext cx="60456" cy="45719"/>
            </a:xfrm>
            <a:prstGeom prst="ellipse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7619624" y="1107139"/>
              <a:ext cx="60456" cy="45719"/>
            </a:xfrm>
            <a:prstGeom prst="ellipse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Isosceles Triangle 39"/>
            <p:cNvSpPr/>
            <p:nvPr/>
          </p:nvSpPr>
          <p:spPr>
            <a:xfrm>
              <a:off x="5639430" y="1445512"/>
              <a:ext cx="90999" cy="1146548"/>
            </a:xfrm>
            <a:prstGeom prst="triangl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Isosceles Triangle 40"/>
            <p:cNvSpPr/>
            <p:nvPr/>
          </p:nvSpPr>
          <p:spPr>
            <a:xfrm>
              <a:off x="2742885" y="1736645"/>
              <a:ext cx="90999" cy="1146548"/>
            </a:xfrm>
            <a:prstGeom prst="triangl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Oval 61"/>
            <p:cNvSpPr/>
            <p:nvPr/>
          </p:nvSpPr>
          <p:spPr>
            <a:xfrm>
              <a:off x="7590655" y="3532587"/>
              <a:ext cx="60456" cy="45719"/>
            </a:xfrm>
            <a:prstGeom prst="ellipse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7431327" y="3598674"/>
              <a:ext cx="363998" cy="3129867"/>
            </a:xfrm>
            <a:prstGeom prst="triangl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92" name="Group 3091"/>
          <p:cNvGrpSpPr/>
          <p:nvPr/>
        </p:nvGrpSpPr>
        <p:grpSpPr>
          <a:xfrm>
            <a:off x="529937" y="2576003"/>
            <a:ext cx="8210998" cy="3568751"/>
            <a:chOff x="529937" y="2576003"/>
            <a:chExt cx="8210998" cy="3568751"/>
          </a:xfrm>
        </p:grpSpPr>
        <p:sp>
          <p:nvSpPr>
            <p:cNvPr id="16" name="Oval 15"/>
            <p:cNvSpPr/>
            <p:nvPr/>
          </p:nvSpPr>
          <p:spPr>
            <a:xfrm>
              <a:off x="7913675" y="2846794"/>
              <a:ext cx="60456" cy="45719"/>
            </a:xfrm>
            <a:prstGeom prst="ellipse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086" name="Group 3085"/>
            <p:cNvGrpSpPr/>
            <p:nvPr/>
          </p:nvGrpSpPr>
          <p:grpSpPr>
            <a:xfrm>
              <a:off x="529937" y="4828940"/>
              <a:ext cx="1699388" cy="1315814"/>
              <a:chOff x="1210067" y="5040536"/>
              <a:chExt cx="1699388" cy="1315814"/>
            </a:xfrm>
          </p:grpSpPr>
          <p:cxnSp>
            <p:nvCxnSpPr>
              <p:cNvPr id="3081" name="Straight Connector 3080"/>
              <p:cNvCxnSpPr/>
              <p:nvPr/>
            </p:nvCxnSpPr>
            <p:spPr>
              <a:xfrm>
                <a:off x="1957269" y="5040536"/>
                <a:ext cx="952186" cy="46853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3" name="Straight Connector 3082"/>
              <p:cNvCxnSpPr/>
              <p:nvPr/>
            </p:nvCxnSpPr>
            <p:spPr>
              <a:xfrm flipH="1">
                <a:off x="1216681" y="5040536"/>
                <a:ext cx="740588" cy="12437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210067" y="5164907"/>
                <a:ext cx="952186" cy="46853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H="1">
                <a:off x="2162253" y="5512060"/>
                <a:ext cx="740588" cy="12437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5" name="Straight Connector 3084"/>
              <p:cNvCxnSpPr/>
              <p:nvPr/>
            </p:nvCxnSpPr>
            <p:spPr>
              <a:xfrm>
                <a:off x="1216681" y="5166248"/>
                <a:ext cx="0" cy="74334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162253" y="5613005"/>
                <a:ext cx="0" cy="74334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909455" y="5512060"/>
                <a:ext cx="0" cy="74334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H="1">
                <a:off x="2162253" y="6231979"/>
                <a:ext cx="740588" cy="12437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216681" y="5887815"/>
                <a:ext cx="952186" cy="46853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1" name="Group 3090"/>
            <p:cNvGrpSpPr/>
            <p:nvPr/>
          </p:nvGrpSpPr>
          <p:grpSpPr>
            <a:xfrm>
              <a:off x="1006030" y="3807871"/>
              <a:ext cx="672890" cy="1489604"/>
              <a:chOff x="1006030" y="3807871"/>
              <a:chExt cx="672890" cy="1489604"/>
            </a:xfrm>
          </p:grpSpPr>
          <p:cxnSp>
            <p:nvCxnSpPr>
              <p:cNvPr id="3088" name="Straight Connector 3087"/>
              <p:cNvCxnSpPr/>
              <p:nvPr/>
            </p:nvCxnSpPr>
            <p:spPr>
              <a:xfrm>
                <a:off x="1012644" y="4954652"/>
                <a:ext cx="665016" cy="34282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0" name="Straight Connector 3089"/>
              <p:cNvCxnSpPr/>
              <p:nvPr/>
            </p:nvCxnSpPr>
            <p:spPr>
              <a:xfrm flipH="1" flipV="1">
                <a:off x="1006030" y="3807871"/>
                <a:ext cx="6614" cy="11454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H="1" flipV="1">
                <a:off x="1664751" y="4145568"/>
                <a:ext cx="6614" cy="11454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013904" y="3829919"/>
                <a:ext cx="665016" cy="34282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Oval 62"/>
            <p:cNvSpPr/>
            <p:nvPr/>
          </p:nvSpPr>
          <p:spPr>
            <a:xfrm>
              <a:off x="1157483" y="4133735"/>
              <a:ext cx="60456" cy="45719"/>
            </a:xfrm>
            <a:prstGeom prst="ellipse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63"/>
            <p:cNvSpPr/>
            <p:nvPr/>
          </p:nvSpPr>
          <p:spPr>
            <a:xfrm>
              <a:off x="1400567" y="4230184"/>
              <a:ext cx="45719" cy="45719"/>
            </a:xfrm>
            <a:prstGeom prst="ellipse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7264506" y="3430888"/>
              <a:ext cx="1476429" cy="1146731"/>
              <a:chOff x="1210067" y="5040536"/>
              <a:chExt cx="1699388" cy="1315814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1957269" y="5040536"/>
                <a:ext cx="952186" cy="46853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H="1">
                <a:off x="1216681" y="5040536"/>
                <a:ext cx="740588" cy="12437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1210067" y="5164907"/>
                <a:ext cx="952186" cy="46853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>
                <a:off x="2162253" y="5512060"/>
                <a:ext cx="740588" cy="12437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1216681" y="5166248"/>
                <a:ext cx="0" cy="74334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2162253" y="5613005"/>
                <a:ext cx="0" cy="74334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2909455" y="5512060"/>
                <a:ext cx="0" cy="74334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H="1">
                <a:off x="2162253" y="6231979"/>
                <a:ext cx="740588" cy="12437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1216681" y="5887815"/>
                <a:ext cx="952186" cy="46853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/>
            <p:cNvGrpSpPr/>
            <p:nvPr/>
          </p:nvGrpSpPr>
          <p:grpSpPr>
            <a:xfrm>
              <a:off x="7798472" y="2576003"/>
              <a:ext cx="615005" cy="1296145"/>
              <a:chOff x="1006030" y="3807871"/>
              <a:chExt cx="672890" cy="1489604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>
                <a:off x="1012644" y="4954652"/>
                <a:ext cx="665016" cy="34282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H="1" flipV="1">
                <a:off x="1006030" y="3807871"/>
                <a:ext cx="6614" cy="11454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 flipV="1">
                <a:off x="1664751" y="4145568"/>
                <a:ext cx="6614" cy="11454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1013904" y="3829919"/>
                <a:ext cx="665016" cy="34282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Oval 80"/>
            <p:cNvSpPr/>
            <p:nvPr/>
          </p:nvSpPr>
          <p:spPr>
            <a:xfrm>
              <a:off x="8141645" y="2968966"/>
              <a:ext cx="60456" cy="45719"/>
            </a:xfrm>
            <a:prstGeom prst="ellipse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234407" y="2744338"/>
            <a:ext cx="3281008" cy="1833281"/>
            <a:chOff x="3234407" y="2744338"/>
            <a:chExt cx="3281008" cy="1833281"/>
          </a:xfrm>
        </p:grpSpPr>
        <p:cxnSp>
          <p:nvCxnSpPr>
            <p:cNvPr id="3095" name="Straight Arrow Connector 3094"/>
            <p:cNvCxnSpPr>
              <a:stCxn id="3076" idx="2"/>
            </p:cNvCxnSpPr>
            <p:nvPr/>
          </p:nvCxnSpPr>
          <p:spPr>
            <a:xfrm flipH="1" flipV="1">
              <a:off x="3234407" y="3188227"/>
              <a:ext cx="1277748" cy="62788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flipH="1">
              <a:off x="3386807" y="3929794"/>
              <a:ext cx="1105821" cy="64782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V="1">
              <a:off x="4792036" y="2893488"/>
              <a:ext cx="150463" cy="76952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3076" idx="6"/>
            </p:cNvCxnSpPr>
            <p:nvPr/>
          </p:nvCxnSpPr>
          <p:spPr>
            <a:xfrm flipV="1">
              <a:off x="4792036" y="2744338"/>
              <a:ext cx="1631435" cy="107177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4806597" y="3864358"/>
              <a:ext cx="1708818" cy="8903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>
              <a:off x="4831624" y="3916015"/>
              <a:ext cx="232126" cy="28519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0" name="Straight Arrow Connector 99"/>
          <p:cNvCxnSpPr>
            <a:endCxn id="64" idx="1"/>
          </p:cNvCxnSpPr>
          <p:nvPr/>
        </p:nvCxnSpPr>
        <p:spPr>
          <a:xfrm flipH="1">
            <a:off x="1407262" y="3896015"/>
            <a:ext cx="3085366" cy="340864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1217939" y="3864358"/>
            <a:ext cx="3274689" cy="26789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3076" idx="6"/>
            <a:endCxn id="16" idx="1"/>
          </p:cNvCxnSpPr>
          <p:nvPr/>
        </p:nvCxnSpPr>
        <p:spPr>
          <a:xfrm flipV="1">
            <a:off x="4792036" y="2853489"/>
            <a:ext cx="3130493" cy="96262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4831624" y="3005889"/>
            <a:ext cx="3243305" cy="82403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5" name="Group 114"/>
          <p:cNvGrpSpPr/>
          <p:nvPr/>
        </p:nvGrpSpPr>
        <p:grpSpPr>
          <a:xfrm>
            <a:off x="6024205" y="3334799"/>
            <a:ext cx="370622" cy="3105047"/>
            <a:chOff x="4481316" y="4950664"/>
            <a:chExt cx="269032" cy="1850658"/>
          </a:xfrm>
        </p:grpSpPr>
        <p:sp>
          <p:nvSpPr>
            <p:cNvPr id="116" name="Isosceles Triangle 115"/>
            <p:cNvSpPr/>
            <p:nvPr/>
          </p:nvSpPr>
          <p:spPr>
            <a:xfrm rot="540000">
              <a:off x="4481316" y="5350374"/>
              <a:ext cx="90684" cy="114111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Isosceles Triangle 116"/>
            <p:cNvSpPr/>
            <p:nvPr/>
          </p:nvSpPr>
          <p:spPr>
            <a:xfrm rot="-420000">
              <a:off x="4633876" y="5351667"/>
              <a:ext cx="116472" cy="1137026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Isosceles Triangle 117"/>
            <p:cNvSpPr/>
            <p:nvPr/>
          </p:nvSpPr>
          <p:spPr>
            <a:xfrm>
              <a:off x="4549328" y="5357862"/>
              <a:ext cx="134977" cy="144346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9" name="Straight Connector 118"/>
            <p:cNvCxnSpPr/>
            <p:nvPr/>
          </p:nvCxnSpPr>
          <p:spPr>
            <a:xfrm>
              <a:off x="4521088" y="5110190"/>
              <a:ext cx="0" cy="1117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rapezoid 119"/>
            <p:cNvSpPr/>
            <p:nvPr/>
          </p:nvSpPr>
          <p:spPr>
            <a:xfrm>
              <a:off x="4534796" y="4950664"/>
              <a:ext cx="196483" cy="421553"/>
            </a:xfrm>
            <a:prstGeom prst="trapezoi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Oval 120"/>
            <p:cNvSpPr/>
            <p:nvPr/>
          </p:nvSpPr>
          <p:spPr>
            <a:xfrm>
              <a:off x="4534796" y="5035033"/>
              <a:ext cx="196483" cy="262027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2" name="Straight Connector 121"/>
            <p:cNvCxnSpPr/>
            <p:nvPr/>
          </p:nvCxnSpPr>
          <p:spPr>
            <a:xfrm>
              <a:off x="4741501" y="5111450"/>
              <a:ext cx="0" cy="1117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256940" y="1146163"/>
            <a:ext cx="7414286" cy="2718195"/>
            <a:chOff x="256940" y="1146163"/>
            <a:chExt cx="7414286" cy="2718195"/>
          </a:xfrm>
        </p:grpSpPr>
        <p:cxnSp>
          <p:nvCxnSpPr>
            <p:cNvPr id="49" name="Straight Arrow Connector 48"/>
            <p:cNvCxnSpPr>
              <a:endCxn id="15" idx="5"/>
            </p:cNvCxnSpPr>
            <p:nvPr/>
          </p:nvCxnSpPr>
          <p:spPr>
            <a:xfrm flipH="1" flipV="1">
              <a:off x="3030323" y="3656318"/>
              <a:ext cx="1462305" cy="182898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 flipH="1" flipV="1">
              <a:off x="256940" y="3142509"/>
              <a:ext cx="4171477" cy="665362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>
              <a:endCxn id="62" idx="3"/>
            </p:cNvCxnSpPr>
            <p:nvPr/>
          </p:nvCxnSpPr>
          <p:spPr>
            <a:xfrm flipV="1">
              <a:off x="4867267" y="3571611"/>
              <a:ext cx="2732242" cy="292747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endCxn id="17" idx="5"/>
            </p:cNvCxnSpPr>
            <p:nvPr/>
          </p:nvCxnSpPr>
          <p:spPr>
            <a:xfrm flipV="1">
              <a:off x="4806597" y="1146163"/>
              <a:ext cx="2864629" cy="2659478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421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19" y="1169246"/>
            <a:ext cx="8530057" cy="486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Fiducialisation</a:t>
            </a:r>
            <a:r>
              <a:rPr lang="fr-CH" dirty="0" smtClean="0"/>
              <a:t> </a:t>
            </a:r>
            <a:r>
              <a:rPr lang="fr-CH" smtClean="0"/>
              <a:t>Layout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CERN-GSI magnet measurements and fiducialisation meeting</a:t>
            </a:r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5322351" y="4010863"/>
            <a:ext cx="304800" cy="2632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7299037" y="3292353"/>
            <a:ext cx="304800" cy="2632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648683" y="2347967"/>
            <a:ext cx="304800" cy="2632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313622" y="2611203"/>
            <a:ext cx="304800" cy="2576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7451437" y="2524590"/>
            <a:ext cx="304800" cy="2632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387715" y="3218752"/>
            <a:ext cx="304800" cy="2632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6326599" y="3322526"/>
            <a:ext cx="304800" cy="2632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395256" y="4040615"/>
            <a:ext cx="304800" cy="2632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4352072" y="3213240"/>
            <a:ext cx="304800" cy="2632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6174199" y="2347967"/>
            <a:ext cx="304800" cy="2632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329447" y="1638555"/>
            <a:ext cx="304800" cy="2632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570627" y="1738536"/>
            <a:ext cx="304800" cy="2632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7184321" y="6029246"/>
            <a:ext cx="19596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100" dirty="0" err="1" smtClean="0"/>
              <a:t>Courtesy</a:t>
            </a:r>
            <a:r>
              <a:rPr lang="fr-CH" sz="1100" dirty="0" smtClean="0"/>
              <a:t> Antoine Kosmicki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27161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CERN-GSI magnet measurements and fiducialisation meeting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43" y="1136160"/>
            <a:ext cx="8530057" cy="486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84321" y="6029246"/>
            <a:ext cx="19596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100" dirty="0" err="1" smtClean="0"/>
              <a:t>Courtesy</a:t>
            </a:r>
            <a:r>
              <a:rPr lang="fr-CH" sz="1100" dirty="0" smtClean="0"/>
              <a:t> Antoine Kosmicki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43849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Fiducialisation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19/11/2015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CERN-GSI magnet measurements and fiducialisation meeting</a:t>
            </a:r>
            <a:endParaRPr lang="en-US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2" y="4154814"/>
            <a:ext cx="3534532" cy="188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648" y="4154814"/>
            <a:ext cx="2871479" cy="1944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507568"/>
              </p:ext>
            </p:extLst>
          </p:nvPr>
        </p:nvGraphicFramePr>
        <p:xfrm>
          <a:off x="175260" y="972652"/>
          <a:ext cx="8508795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350"/>
                <a:gridCol w="1299679"/>
                <a:gridCol w="1498429"/>
                <a:gridCol w="1491743"/>
                <a:gridCol w="1117906"/>
                <a:gridCol w="1278786"/>
                <a:gridCol w="658902"/>
              </a:tblGrid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err="1" smtClean="0"/>
                        <a:t>Number</a:t>
                      </a:r>
                      <a:r>
                        <a:rPr lang="fr-CH" sz="1400" baseline="0" dirty="0" smtClean="0"/>
                        <a:t> </a:t>
                      </a:r>
                      <a:r>
                        <a:rPr lang="fr-CH" sz="1400" baseline="0" dirty="0" err="1" smtClean="0"/>
                        <a:t>of</a:t>
                      </a:r>
                      <a:r>
                        <a:rPr lang="fr-CH" sz="1400" dirty="0" err="1" smtClean="0"/>
                        <a:t>fiducials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err="1" smtClean="0"/>
                        <a:t>Requested</a:t>
                      </a:r>
                      <a:r>
                        <a:rPr lang="fr-CH" sz="1400" dirty="0" smtClean="0"/>
                        <a:t> </a:t>
                      </a:r>
                      <a:r>
                        <a:rPr lang="fr-CH" sz="1400" dirty="0" err="1" smtClean="0"/>
                        <a:t>number</a:t>
                      </a:r>
                      <a:r>
                        <a:rPr lang="fr-CH" sz="1400" dirty="0" smtClean="0"/>
                        <a:t> (GSI)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CERN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err="1" smtClean="0"/>
                        <a:t>Requested</a:t>
                      </a:r>
                      <a:r>
                        <a:rPr lang="fr-CH" sz="1400" baseline="0" dirty="0" smtClean="0"/>
                        <a:t> </a:t>
                      </a:r>
                      <a:r>
                        <a:rPr lang="fr-CH" sz="1400" baseline="0" dirty="0" err="1" smtClean="0"/>
                        <a:t>accuracy</a:t>
                      </a:r>
                      <a:r>
                        <a:rPr lang="fr-CH" sz="1400" baseline="0" dirty="0" smtClean="0"/>
                        <a:t> (mm at 1s)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CERN</a:t>
                      </a:r>
                    </a:p>
                    <a:p>
                      <a:r>
                        <a:rPr lang="fr-CH" sz="1400" dirty="0" err="1" smtClean="0"/>
                        <a:t>Accuracy</a:t>
                      </a:r>
                      <a:endParaRPr lang="fr-CH" sz="1400" dirty="0" smtClean="0"/>
                    </a:p>
                    <a:p>
                      <a:r>
                        <a:rPr lang="fr-CH" sz="1400" dirty="0" smtClean="0"/>
                        <a:t>(mm at 1 s)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Roll angle</a:t>
                      </a:r>
                    </a:p>
                    <a:p>
                      <a:r>
                        <a:rPr lang="fr-CH" sz="1400" dirty="0" smtClean="0"/>
                        <a:t>(</a:t>
                      </a:r>
                      <a:r>
                        <a:rPr lang="fr-CH" sz="1400" dirty="0" err="1" smtClean="0"/>
                        <a:t>mrad</a:t>
                      </a:r>
                      <a:r>
                        <a:rPr lang="fr-CH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Long Multiplets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4 (not on the </a:t>
                      </a:r>
                      <a:r>
                        <a:rPr lang="fr-CH" sz="1400" dirty="0" err="1" smtClean="0"/>
                        <a:t>same</a:t>
                      </a:r>
                      <a:r>
                        <a:rPr lang="fr-CH" sz="1400" dirty="0" smtClean="0"/>
                        <a:t> </a:t>
                      </a:r>
                      <a:r>
                        <a:rPr lang="fr-CH" sz="1400" dirty="0" err="1" smtClean="0"/>
                        <a:t>side</a:t>
                      </a:r>
                      <a:r>
                        <a:rPr lang="fr-CH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As</a:t>
                      </a:r>
                      <a:r>
                        <a:rPr lang="fr-CH" sz="1400" baseline="0" dirty="0" smtClean="0"/>
                        <a:t> </a:t>
                      </a:r>
                      <a:r>
                        <a:rPr lang="fr-CH" sz="1400" baseline="0" dirty="0" err="1" smtClean="0"/>
                        <a:t>much</a:t>
                      </a:r>
                      <a:r>
                        <a:rPr lang="fr-CH" sz="1400" baseline="0" dirty="0" smtClean="0"/>
                        <a:t> as possible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0.08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Small multiplets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4 (not on the </a:t>
                      </a:r>
                      <a:r>
                        <a:rPr lang="fr-CH" sz="1400" dirty="0" err="1" smtClean="0"/>
                        <a:t>same</a:t>
                      </a:r>
                      <a:r>
                        <a:rPr lang="fr-CH" sz="1400" dirty="0" smtClean="0"/>
                        <a:t> </a:t>
                      </a:r>
                      <a:r>
                        <a:rPr lang="fr-CH" sz="1400" dirty="0" err="1" smtClean="0"/>
                        <a:t>side</a:t>
                      </a:r>
                      <a:r>
                        <a:rPr lang="fr-CH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As</a:t>
                      </a:r>
                      <a:r>
                        <a:rPr lang="fr-CH" sz="1400" baseline="0" dirty="0" smtClean="0"/>
                        <a:t> </a:t>
                      </a:r>
                      <a:r>
                        <a:rPr lang="fr-CH" sz="1400" baseline="0" dirty="0" err="1" smtClean="0"/>
                        <a:t>much</a:t>
                      </a:r>
                      <a:r>
                        <a:rPr lang="fr-CH" sz="1400" baseline="0" dirty="0" smtClean="0"/>
                        <a:t> as possible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0.08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sz="1400" dirty="0" err="1" smtClean="0"/>
                        <a:t>dipoles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400" dirty="0" smtClean="0"/>
                        <a:t>As</a:t>
                      </a:r>
                      <a:r>
                        <a:rPr lang="fr-CH" sz="1400" baseline="0" dirty="0" smtClean="0"/>
                        <a:t> </a:t>
                      </a:r>
                      <a:r>
                        <a:rPr lang="fr-CH" sz="1400" baseline="0" dirty="0" err="1" smtClean="0"/>
                        <a:t>much</a:t>
                      </a:r>
                      <a:r>
                        <a:rPr lang="fr-CH" sz="1400" baseline="0" dirty="0" smtClean="0"/>
                        <a:t> as possible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0.08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-306628" y="4464179"/>
            <a:ext cx="8226425" cy="2578969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74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fr-CH" sz="2800" dirty="0" smtClean="0"/>
              <a:t>4 positions per </a:t>
            </a:r>
            <a:r>
              <a:rPr lang="fr-CH" sz="2800" dirty="0" err="1" smtClean="0"/>
              <a:t>bench</a:t>
            </a:r>
            <a:r>
              <a:rPr lang="fr-CH" sz="2800" dirty="0" smtClean="0"/>
              <a:t> on a stable </a:t>
            </a:r>
            <a:r>
              <a:rPr lang="fr-CH" sz="2800" dirty="0" err="1" smtClean="0"/>
              <a:t>floor</a:t>
            </a:r>
            <a:endParaRPr lang="fr-CH" sz="2800" dirty="0" smtClean="0"/>
          </a:p>
          <a:p>
            <a:pPr lvl="1"/>
            <a:r>
              <a:rPr lang="fr-CH" sz="2800" dirty="0" smtClean="0"/>
              <a:t>At least 6 network points per </a:t>
            </a:r>
            <a:r>
              <a:rPr lang="fr-CH" sz="2800" dirty="0" err="1" smtClean="0"/>
              <a:t>bench</a:t>
            </a:r>
            <a:r>
              <a:rPr lang="fr-CH" sz="2800" dirty="0" smtClean="0"/>
              <a:t> on a stable </a:t>
            </a:r>
            <a:r>
              <a:rPr lang="fr-CH" sz="2800" dirty="0" err="1" smtClean="0"/>
              <a:t>floor</a:t>
            </a:r>
            <a:endParaRPr lang="fr-CH" sz="2800" dirty="0" smtClean="0"/>
          </a:p>
          <a:p>
            <a:pPr lvl="1"/>
            <a:r>
              <a:rPr lang="fr-CH" sz="2800" dirty="0" smtClean="0"/>
              <a:t>The </a:t>
            </a:r>
            <a:r>
              <a:rPr lang="fr-CH" sz="2800" dirty="0" err="1" smtClean="0"/>
              <a:t>supporting</a:t>
            </a:r>
            <a:r>
              <a:rPr lang="fr-CH" sz="2800" dirty="0" smtClean="0"/>
              <a:t> has to </a:t>
            </a:r>
            <a:r>
              <a:rPr lang="fr-CH" sz="2800" dirty="0" err="1" smtClean="0"/>
              <a:t>be</a:t>
            </a:r>
            <a:r>
              <a:rPr lang="fr-CH" sz="2800" dirty="0" smtClean="0"/>
              <a:t> </a:t>
            </a:r>
            <a:r>
              <a:rPr lang="fr-CH" sz="2800" dirty="0" err="1" smtClean="0"/>
              <a:t>realised</a:t>
            </a:r>
            <a:r>
              <a:rPr lang="fr-CH" sz="2800" dirty="0"/>
              <a:t> </a:t>
            </a:r>
            <a:r>
              <a:rPr lang="fr-CH" sz="2800" dirty="0" err="1" smtClean="0"/>
              <a:t>exactly</a:t>
            </a:r>
            <a:r>
              <a:rPr lang="fr-CH" sz="2800" dirty="0" smtClean="0"/>
              <a:t> the </a:t>
            </a:r>
            <a:r>
              <a:rPr lang="fr-CH" sz="2800" dirty="0" err="1" smtClean="0"/>
              <a:t>same</a:t>
            </a:r>
            <a:r>
              <a:rPr lang="fr-CH" sz="2800" dirty="0" smtClean="0"/>
              <a:t> </a:t>
            </a:r>
            <a:r>
              <a:rPr lang="fr-CH" sz="2800" dirty="0" err="1" smtClean="0"/>
              <a:t>way</a:t>
            </a:r>
            <a:r>
              <a:rPr lang="fr-CH" sz="2800" dirty="0" smtClean="0"/>
              <a:t> for the </a:t>
            </a:r>
            <a:r>
              <a:rPr lang="fr-CH" sz="2800" dirty="0" err="1" smtClean="0"/>
              <a:t>fiducialisation</a:t>
            </a:r>
            <a:r>
              <a:rPr lang="fr-CH" sz="2800" dirty="0" smtClean="0"/>
              <a:t> as for the tunnel !!</a:t>
            </a:r>
          </a:p>
          <a:p>
            <a:pPr lvl="2"/>
            <a:r>
              <a:rPr lang="fr-CH" sz="2800" dirty="0" err="1" smtClean="0"/>
              <a:t>Supporting</a:t>
            </a:r>
            <a:r>
              <a:rPr lang="fr-CH" sz="2800" dirty="0" smtClean="0"/>
              <a:t> system </a:t>
            </a:r>
            <a:r>
              <a:rPr lang="fr-CH" sz="2800" dirty="0" err="1" smtClean="0"/>
              <a:t>is</a:t>
            </a:r>
            <a:r>
              <a:rPr lang="fr-CH" sz="2800" dirty="0" smtClean="0"/>
              <a:t> </a:t>
            </a:r>
            <a:r>
              <a:rPr lang="fr-CH" sz="2800" dirty="0" err="1" smtClean="0"/>
              <a:t>done</a:t>
            </a:r>
            <a:r>
              <a:rPr lang="fr-CH" sz="2800" dirty="0" smtClean="0"/>
              <a:t> by GSI ?</a:t>
            </a:r>
          </a:p>
          <a:p>
            <a:pPr marL="231775" lvl="1" indent="0">
              <a:buNone/>
            </a:pPr>
            <a:endParaRPr lang="fr-CH" dirty="0" smtClean="0"/>
          </a:p>
          <a:p>
            <a:pPr lvl="2"/>
            <a:endParaRPr lang="fr-CH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19/11/2015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CERN-GSI magnet measurements and fiducialisation meeting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424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Co-ordinates system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19/11/2015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CERN-GSI magnet measurements and fiducialisation meeting</a:t>
            </a:r>
            <a:endParaRPr lang="en-US" dirty="0" smtClean="0"/>
          </a:p>
        </p:txBody>
      </p:sp>
      <p:grpSp>
        <p:nvGrpSpPr>
          <p:cNvPr id="41" name="Group 40"/>
          <p:cNvGrpSpPr/>
          <p:nvPr/>
        </p:nvGrpSpPr>
        <p:grpSpPr>
          <a:xfrm>
            <a:off x="1580758" y="510200"/>
            <a:ext cx="5646175" cy="4196940"/>
            <a:chOff x="2240525" y="1357640"/>
            <a:chExt cx="5646175" cy="4196940"/>
          </a:xfrm>
        </p:grpSpPr>
        <p:sp>
          <p:nvSpPr>
            <p:cNvPr id="4" name="Parallelogram 3"/>
            <p:cNvSpPr/>
            <p:nvPr/>
          </p:nvSpPr>
          <p:spPr>
            <a:xfrm>
              <a:off x="3002280" y="2065020"/>
              <a:ext cx="4884420" cy="3261360"/>
            </a:xfrm>
            <a:prstGeom prst="parallelogram">
              <a:avLst>
                <a:gd name="adj" fmla="val 9028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93109" y="4870274"/>
              <a:ext cx="54737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100" i="1" dirty="0" err="1" smtClean="0"/>
                <a:t>Mean</a:t>
              </a:r>
              <a:r>
                <a:rPr lang="fr-CH" sz="1100" i="1" dirty="0" smtClean="0"/>
                <a:t> plane</a:t>
              </a:r>
              <a:endParaRPr lang="en-GB" sz="1100" i="1" dirty="0"/>
            </a:p>
          </p:txBody>
        </p:sp>
        <p:sp>
          <p:nvSpPr>
            <p:cNvPr id="9" name="Arc 8"/>
            <p:cNvSpPr/>
            <p:nvPr/>
          </p:nvSpPr>
          <p:spPr>
            <a:xfrm>
              <a:off x="3002280" y="5098180"/>
              <a:ext cx="373380" cy="456400"/>
            </a:xfrm>
            <a:prstGeom prst="arc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970020" y="1996440"/>
              <a:ext cx="2964180" cy="3398520"/>
            </a:xfrm>
            <a:custGeom>
              <a:avLst/>
              <a:gdLst>
                <a:gd name="connsiteX0" fmla="*/ 0 w 2964180"/>
                <a:gd name="connsiteY0" fmla="*/ 3398520 h 3398520"/>
                <a:gd name="connsiteX1" fmla="*/ 1143000 w 2964180"/>
                <a:gd name="connsiteY1" fmla="*/ 1554480 h 3398520"/>
                <a:gd name="connsiteX2" fmla="*/ 2964180 w 2964180"/>
                <a:gd name="connsiteY2" fmla="*/ 0 h 3398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4180" h="3398520">
                  <a:moveTo>
                    <a:pt x="0" y="3398520"/>
                  </a:moveTo>
                  <a:cubicBezTo>
                    <a:pt x="324485" y="2759710"/>
                    <a:pt x="648970" y="2120900"/>
                    <a:pt x="1143000" y="1554480"/>
                  </a:cubicBezTo>
                  <a:cubicBezTo>
                    <a:pt x="1637030" y="988060"/>
                    <a:pt x="2644140" y="275590"/>
                    <a:pt x="2964180" y="0"/>
                  </a:cubicBezTo>
                </a:path>
              </a:pathLst>
            </a:cu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05628" y="2892456"/>
              <a:ext cx="10525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100" i="1" dirty="0" err="1" smtClean="0"/>
                <a:t>Beam</a:t>
              </a:r>
              <a:r>
                <a:rPr lang="fr-CH" sz="1100" i="1" dirty="0" smtClean="0"/>
                <a:t> </a:t>
              </a:r>
              <a:r>
                <a:rPr lang="fr-CH" sz="1100" i="1" dirty="0" err="1" smtClean="0"/>
                <a:t>trajectory</a:t>
              </a:r>
              <a:endParaRPr lang="en-GB" sz="1100" i="1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4160518" y="3200782"/>
              <a:ext cx="1219200" cy="37911"/>
            </a:xfrm>
            <a:prstGeom prst="straightConnector1">
              <a:avLst/>
            </a:prstGeom>
            <a:ln w="9525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4183892" y="4870274"/>
              <a:ext cx="83308" cy="7510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6378452" y="2355674"/>
              <a:ext cx="83308" cy="7510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40525" y="4367752"/>
              <a:ext cx="10525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100" i="1" dirty="0" err="1" smtClean="0"/>
                <a:t>Optics</a:t>
              </a:r>
              <a:r>
                <a:rPr lang="fr-CH" sz="1100" i="1" dirty="0" smtClean="0"/>
                <a:t> Entry point</a:t>
              </a:r>
              <a:endParaRPr lang="en-GB" sz="1100" i="1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5121152" y="2336718"/>
              <a:ext cx="1219200" cy="37911"/>
            </a:xfrm>
            <a:prstGeom prst="straightConnector1">
              <a:avLst/>
            </a:prstGeom>
            <a:ln w="9525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225546" y="2177783"/>
              <a:ext cx="10525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100" i="1" dirty="0" err="1" smtClean="0"/>
                <a:t>Optics</a:t>
              </a:r>
              <a:r>
                <a:rPr lang="fr-CH" sz="1100" i="1" dirty="0" smtClean="0"/>
                <a:t> Exit point</a:t>
              </a:r>
              <a:endParaRPr lang="en-GB" sz="1100" i="1" dirty="0"/>
            </a:p>
          </p:txBody>
        </p:sp>
        <p:cxnSp>
          <p:nvCxnSpPr>
            <p:cNvPr id="22" name="Straight Arrow Connector 21"/>
            <p:cNvCxnSpPr>
              <a:endCxn id="17" idx="1"/>
            </p:cNvCxnSpPr>
            <p:nvPr/>
          </p:nvCxnSpPr>
          <p:spPr>
            <a:xfrm>
              <a:off x="3208020" y="4555671"/>
              <a:ext cx="988072" cy="325602"/>
            </a:xfrm>
            <a:prstGeom prst="straightConnector1">
              <a:avLst/>
            </a:prstGeom>
            <a:ln w="9525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7" idx="7"/>
            </p:cNvCxnSpPr>
            <p:nvPr/>
          </p:nvCxnSpPr>
          <p:spPr>
            <a:xfrm flipV="1">
              <a:off x="4255000" y="1600200"/>
              <a:ext cx="2869700" cy="3281073"/>
            </a:xfrm>
            <a:prstGeom prst="straightConnector1">
              <a:avLst/>
            </a:prstGeom>
            <a:ln w="6350">
              <a:solidFill>
                <a:srgbClr val="FF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4239760" y="4895974"/>
              <a:ext cx="1187200" cy="1"/>
            </a:xfrm>
            <a:prstGeom prst="straightConnector1">
              <a:avLst/>
            </a:prstGeom>
            <a:ln w="6350">
              <a:solidFill>
                <a:srgbClr val="FF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7048500" y="1357640"/>
              <a:ext cx="304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100" b="1" dirty="0" smtClean="0">
                  <a:solidFill>
                    <a:srgbClr val="FF0000"/>
                  </a:solidFill>
                </a:rPr>
                <a:t>Y</a:t>
              </a:r>
              <a:endParaRPr lang="en-GB" sz="11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41174" y="4763321"/>
              <a:ext cx="304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100" b="1" dirty="0">
                  <a:solidFill>
                    <a:srgbClr val="FF0000"/>
                  </a:solidFill>
                </a:rPr>
                <a:t>X</a:t>
              </a:r>
              <a:endParaRPr lang="en-GB" sz="11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4232140" y="3621583"/>
              <a:ext cx="0" cy="1289633"/>
            </a:xfrm>
            <a:prstGeom prst="straightConnector1">
              <a:avLst/>
            </a:prstGeom>
            <a:ln w="6350">
              <a:solidFill>
                <a:srgbClr val="FF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099046" y="3413953"/>
              <a:ext cx="304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100" b="1" dirty="0" smtClean="0">
                  <a:solidFill>
                    <a:srgbClr val="FF0000"/>
                  </a:solidFill>
                </a:rPr>
                <a:t>Z</a:t>
              </a:r>
              <a:endParaRPr lang="en-GB" sz="11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394958" y="3684463"/>
              <a:ext cx="100086" cy="9144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4909052" y="4129580"/>
              <a:ext cx="543058" cy="1"/>
            </a:xfrm>
            <a:prstGeom prst="straightConnector1">
              <a:avLst/>
            </a:prstGeom>
            <a:ln w="6350">
              <a:solidFill>
                <a:srgbClr val="FF0000"/>
              </a:solidFill>
              <a:prstDash val="dashDot"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5437364" y="3779060"/>
              <a:ext cx="0" cy="350521"/>
            </a:xfrm>
            <a:prstGeom prst="straightConnector1">
              <a:avLst/>
            </a:prstGeom>
            <a:ln w="6350">
              <a:solidFill>
                <a:srgbClr val="FF0000"/>
              </a:solidFill>
              <a:prstDash val="dashDot"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5516130" y="3553658"/>
              <a:ext cx="11188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100" dirty="0" smtClean="0"/>
                <a:t>Fid1 (x1,y1,z1)</a:t>
              </a:r>
              <a:endParaRPr lang="en-GB" sz="1100" dirty="0"/>
            </a:p>
          </p:txBody>
        </p:sp>
      </p:grpSp>
      <p:sp>
        <p:nvSpPr>
          <p:cNvPr id="40" name="Content Placeholder 2"/>
          <p:cNvSpPr>
            <a:spLocks noGrp="1"/>
          </p:cNvSpPr>
          <p:nvPr>
            <p:ph sz="quarter" idx="13"/>
          </p:nvPr>
        </p:nvSpPr>
        <p:spPr>
          <a:xfrm>
            <a:off x="606738" y="4881904"/>
            <a:ext cx="8226425" cy="5016068"/>
          </a:xfrm>
        </p:spPr>
        <p:txBody>
          <a:bodyPr>
            <a:normAutofit/>
          </a:bodyPr>
          <a:lstStyle/>
          <a:p>
            <a:pPr lvl="1"/>
            <a:r>
              <a:rPr lang="fr-CH" sz="2800" dirty="0" smtClean="0"/>
              <a:t>Y axis </a:t>
            </a:r>
            <a:r>
              <a:rPr lang="fr-CH" sz="2800" dirty="0" err="1" smtClean="0"/>
              <a:t>is</a:t>
            </a:r>
            <a:r>
              <a:rPr lang="fr-CH" sz="2800" dirty="0" smtClean="0"/>
              <a:t> the </a:t>
            </a:r>
            <a:r>
              <a:rPr lang="fr-CH" sz="2800" dirty="0" err="1" smtClean="0"/>
              <a:t>magnetic</a:t>
            </a:r>
            <a:r>
              <a:rPr lang="fr-CH" sz="2800" dirty="0" smtClean="0"/>
              <a:t> axis</a:t>
            </a:r>
            <a:endParaRPr lang="fr-CH" sz="2800" dirty="0"/>
          </a:p>
          <a:p>
            <a:pPr lvl="1"/>
            <a:r>
              <a:rPr lang="fr-CH" sz="2800" dirty="0" smtClean="0"/>
              <a:t>XY plane </a:t>
            </a:r>
            <a:r>
              <a:rPr lang="fr-CH" sz="2800" dirty="0" err="1" smtClean="0"/>
              <a:t>given</a:t>
            </a:r>
            <a:r>
              <a:rPr lang="fr-CH" sz="2800" dirty="0" smtClean="0"/>
              <a:t> by the roll angle</a:t>
            </a:r>
          </a:p>
        </p:txBody>
      </p:sp>
    </p:spTree>
    <p:extLst>
      <p:ext uri="{BB962C8B-B14F-4D97-AF65-F5344CB8AC3E}">
        <p14:creationId xmlns:p14="http://schemas.microsoft.com/office/powerpoint/2010/main" val="34702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RN_ENdept_Presentation_ArialFont copy">
  <a:themeElements>
    <a:clrScheme name="CERN">
      <a:dk1>
        <a:srgbClr val="0C377B"/>
      </a:dk1>
      <a:lt1>
        <a:srgbClr val="FFFFFF"/>
      </a:lt1>
      <a:dk2>
        <a:srgbClr val="333333"/>
      </a:dk2>
      <a:lt2>
        <a:srgbClr val="999999"/>
      </a:lt2>
      <a:accent1>
        <a:srgbClr val="0C377B"/>
      </a:accent1>
      <a:accent2>
        <a:srgbClr val="A40000"/>
      </a:accent2>
      <a:accent3>
        <a:srgbClr val="4F9A06"/>
      </a:accent3>
      <a:accent4>
        <a:srgbClr val="5197CC"/>
      </a:accent4>
      <a:accent5>
        <a:srgbClr val="EF2929"/>
      </a:accent5>
      <a:accent6>
        <a:srgbClr val="8AE234"/>
      </a:accent6>
      <a:hlink>
        <a:srgbClr val="3465A4"/>
      </a:hlink>
      <a:folHlink>
        <a:srgbClr val="3465A4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9199</TotalTime>
  <Words>418</Words>
  <Application>Microsoft Office PowerPoint</Application>
  <PresentationFormat>On-screen Show (4:3)</PresentationFormat>
  <Paragraphs>113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Ubuntu</vt:lpstr>
      <vt:lpstr>Ubuntu Light</vt:lpstr>
      <vt:lpstr>CERN_ENdept_Presentation_ArialFont copy</vt:lpstr>
      <vt:lpstr>FAIR magnets fiducialisation WP 7.5</vt:lpstr>
      <vt:lpstr>Agenda</vt:lpstr>
      <vt:lpstr>Fiducialisation</vt:lpstr>
      <vt:lpstr>Fiducialisation set up</vt:lpstr>
      <vt:lpstr>Fiducialisation Layout</vt:lpstr>
      <vt:lpstr>PowerPoint Presentation</vt:lpstr>
      <vt:lpstr>Fiducialisation</vt:lpstr>
      <vt:lpstr>Requirements</vt:lpstr>
      <vt:lpstr>Co-ordinates system</vt:lpstr>
      <vt:lpstr>Questions</vt:lpstr>
      <vt:lpstr>Status of the Wp</vt:lpstr>
      <vt:lpstr>Fiducials</vt:lpstr>
      <vt:lpstr>Status of the WP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Pierre Bonnal</dc:creator>
  <cp:lastModifiedBy>Dominique Missiaen</cp:lastModifiedBy>
  <cp:revision>183</cp:revision>
  <cp:lastPrinted>2015-03-02T10:13:48Z</cp:lastPrinted>
  <dcterms:created xsi:type="dcterms:W3CDTF">2014-04-09T15:49:20Z</dcterms:created>
  <dcterms:modified xsi:type="dcterms:W3CDTF">2015-11-18T22:23:51Z</dcterms:modified>
</cp:coreProperties>
</file>