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63" r:id="rId3"/>
    <p:sldId id="271" r:id="rId4"/>
    <p:sldId id="272" r:id="rId5"/>
    <p:sldId id="270" r:id="rId6"/>
    <p:sldId id="266" r:id="rId7"/>
    <p:sldId id="262" r:id="rId8"/>
    <p:sldId id="269" r:id="rId9"/>
    <p:sldId id="268" r:id="rId10"/>
    <p:sldId id="267" r:id="rId11"/>
    <p:sldId id="273" r:id="rId12"/>
    <p:sldId id="276" r:id="rId13"/>
    <p:sldId id="277" r:id="rId14"/>
    <p:sldId id="260" r:id="rId15"/>
    <p:sldId id="279" r:id="rId16"/>
    <p:sldId id="280" r:id="rId17"/>
    <p:sldId id="281" r:id="rId18"/>
    <p:sldId id="282" r:id="rId19"/>
    <p:sldId id="283" r:id="rId20"/>
    <p:sldId id="284" r:id="rId21"/>
    <p:sldId id="288" r:id="rId22"/>
    <p:sldId id="289" r:id="rId23"/>
    <p:sldId id="295" r:id="rId24"/>
    <p:sldId id="296" r:id="rId25"/>
    <p:sldId id="290" r:id="rId26"/>
    <p:sldId id="293" r:id="rId27"/>
    <p:sldId id="297" r:id="rId28"/>
    <p:sldId id="278" r:id="rId29"/>
    <p:sldId id="292" r:id="rId30"/>
    <p:sldId id="2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carlo Golluccio" initials="GG" lastIdx="1" clrIdx="0">
    <p:extLst>
      <p:ext uri="{19B8F6BF-5375-455C-9EA6-DF929625EA0E}">
        <p15:presenceInfo xmlns:p15="http://schemas.microsoft.com/office/powerpoint/2012/main" userId="S-1-5-21-1526224874-1540688658-1361462980-383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300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A8084-E0D2-4731-99BB-56AE913FE9CD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9CC9B-CC95-4F7F-AF01-52EB9CCB4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0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860553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82129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15689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03763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21551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11125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12109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28607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065395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73738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8281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4D5D99AA-CF03-44D5-9B89-C78D90922402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37939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95328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03054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8122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4D5D99AA-CF03-44D5-9B89-C78D90922402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9008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9051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6251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9091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44636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88BB3A31-14F5-478D-8D5C-F21257F66913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80998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9300" indent="-28733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52525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14488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74863" indent="-230188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0D041028-1157-4F1E-893F-FD7A12F49A3B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4515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267"/>
            <a:ext cx="103632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35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0"/>
            <a:ext cx="7863840" cy="5829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36A5-7A36-4217-A9FF-552C94BB61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0693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F20A6">
                  <a:alpha val="94000"/>
                </a:srgbClr>
              </a:gs>
              <a:gs pos="75000">
                <a:srgbClr val="000090">
                  <a:alpha val="94000"/>
                </a:srgbClr>
              </a:gs>
            </a:gsLst>
            <a:lin ang="10800000" scaled="0"/>
            <a:tileRect/>
          </a:gra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sym typeface="Arial" panose="020B0604020202020204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6280" y="1143000"/>
            <a:ext cx="10972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1524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030" name="Rectangle 3"/>
          <p:cNvSpPr>
            <a:spLocks/>
          </p:cNvSpPr>
          <p:nvPr/>
        </p:nvSpPr>
        <p:spPr bwMode="auto">
          <a:xfrm rot="5400000">
            <a:off x="5821680" y="487680"/>
            <a:ext cx="548640" cy="121920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863840" cy="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0311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279506" y="6480810"/>
            <a:ext cx="339090" cy="2514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80">
                <a:solidFill>
                  <a:srgbClr val="80808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29628F-472D-4452-B4E5-118144F4B11D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  <a:sym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92390"/>
            <a:ext cx="18288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7"/>
          <p:cNvGrpSpPr>
            <a:grpSpLocks/>
          </p:cNvGrpSpPr>
          <p:nvPr/>
        </p:nvGrpSpPr>
        <p:grpSpPr bwMode="auto">
          <a:xfrm>
            <a:off x="10711816" y="6309360"/>
            <a:ext cx="1480184" cy="548640"/>
            <a:chOff x="6558982" y="6211472"/>
            <a:chExt cx="1110506" cy="584760"/>
          </a:xfrm>
        </p:grpSpPr>
        <p:pic>
          <p:nvPicPr>
            <p:cNvPr id="1034" name="Picture 1" descr="te_h_60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982" y="6626043"/>
              <a:ext cx="1110506" cy="17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832" y="6211472"/>
              <a:ext cx="432048" cy="446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3" name="Picture 1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1" y="6377940"/>
            <a:ext cx="1535430" cy="37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74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80" b="1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80" b="1">
          <a:solidFill>
            <a:srgbClr val="FFFFFF"/>
          </a:solidFill>
          <a:latin typeface="Calibri" pitchFamily="34" charset="0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80" b="1">
          <a:solidFill>
            <a:srgbClr val="FFFFFF"/>
          </a:solidFill>
          <a:latin typeface="Calibri" pitchFamily="34" charset="0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80" b="1">
          <a:solidFill>
            <a:srgbClr val="FFFFFF"/>
          </a:solidFill>
          <a:latin typeface="Calibri" pitchFamily="34" charset="0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80" b="1">
          <a:solidFill>
            <a:srgbClr val="FFFFFF"/>
          </a:solidFill>
          <a:latin typeface="Calibri" pitchFamily="34" charset="0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5pPr>
      <a:lvl6pPr marL="411480" algn="l" rtl="0" fontAlgn="base">
        <a:spcBef>
          <a:spcPct val="0"/>
        </a:spcBef>
        <a:spcAft>
          <a:spcPct val="0"/>
        </a:spcAft>
        <a:defRPr sz="1980" b="1">
          <a:solidFill>
            <a:srgbClr val="FFFFFF"/>
          </a:solidFill>
          <a:latin typeface="Arial" charset="0"/>
          <a:ea typeface="ＭＳ Ｐゴシック" charset="0"/>
          <a:sym typeface="Arial" charset="0"/>
        </a:defRPr>
      </a:lvl6pPr>
      <a:lvl7pPr marL="822960" algn="l" rtl="0" fontAlgn="base">
        <a:spcBef>
          <a:spcPct val="0"/>
        </a:spcBef>
        <a:spcAft>
          <a:spcPct val="0"/>
        </a:spcAft>
        <a:defRPr sz="1980" b="1">
          <a:solidFill>
            <a:srgbClr val="FFFFFF"/>
          </a:solidFill>
          <a:latin typeface="Arial" charset="0"/>
          <a:ea typeface="ＭＳ Ｐゴシック" charset="0"/>
          <a:sym typeface="Arial" charset="0"/>
        </a:defRPr>
      </a:lvl7pPr>
      <a:lvl8pPr marL="1234440" algn="l" rtl="0" fontAlgn="base">
        <a:spcBef>
          <a:spcPct val="0"/>
        </a:spcBef>
        <a:spcAft>
          <a:spcPct val="0"/>
        </a:spcAft>
        <a:defRPr sz="1980" b="1">
          <a:solidFill>
            <a:srgbClr val="FFFFFF"/>
          </a:solidFill>
          <a:latin typeface="Arial" charset="0"/>
          <a:ea typeface="ＭＳ Ｐゴシック" charset="0"/>
          <a:sym typeface="Arial" charset="0"/>
        </a:defRPr>
      </a:lvl8pPr>
      <a:lvl9pPr marL="1645920" algn="l" rtl="0" fontAlgn="base">
        <a:spcBef>
          <a:spcPct val="0"/>
        </a:spcBef>
        <a:spcAft>
          <a:spcPct val="0"/>
        </a:spcAft>
        <a:defRPr sz="1980" b="1">
          <a:solidFill>
            <a:srgbClr val="FFFFFF"/>
          </a:solidFill>
          <a:latin typeface="Arial" charset="0"/>
          <a:ea typeface="ＭＳ Ｐゴシック" charset="0"/>
          <a:sym typeface="Arial" charset="0"/>
        </a:defRPr>
      </a:lvl9pPr>
    </p:titleStyle>
    <p:bodyStyle>
      <a:lvl1pPr marL="382905" indent="-342900" algn="l" rtl="0" eaLnBrk="0" fontAlgn="base" hangingPunct="0">
        <a:lnSpc>
          <a:spcPts val="1800"/>
        </a:lnSpc>
        <a:spcBef>
          <a:spcPts val="1080"/>
        </a:spcBef>
        <a:spcAft>
          <a:spcPct val="0"/>
        </a:spcAft>
        <a:buClr>
          <a:srgbClr val="013469"/>
        </a:buClr>
        <a:buSzPct val="94000"/>
        <a:buFont typeface="Wingdings" panose="05000000000000000000" pitchFamily="2" charset="2"/>
        <a:buChar char="è"/>
        <a:defRPr sz="1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737235" indent="-285750" algn="l" rtl="0" eaLnBrk="0" fontAlgn="base" hangingPunct="0">
        <a:lnSpc>
          <a:spcPts val="1800"/>
        </a:lnSpc>
        <a:spcBef>
          <a:spcPts val="1080"/>
        </a:spcBef>
        <a:spcAft>
          <a:spcPct val="0"/>
        </a:spcAft>
        <a:buClr>
          <a:srgbClr val="013469"/>
        </a:buClr>
        <a:buSzPct val="100000"/>
        <a:buFont typeface="Arial" panose="020B0604020202020204" pitchFamily="34" charset="0"/>
        <a:buChar char="–"/>
        <a:defRPr sz="1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  <a:sym typeface="Arial" panose="020B0604020202020204" pitchFamily="34" charset="0"/>
        </a:defRPr>
      </a:lvl2pPr>
      <a:lvl3pPr marL="1137285" indent="-228600" algn="l" rtl="0" eaLnBrk="0" fontAlgn="base" hangingPunct="0">
        <a:lnSpc>
          <a:spcPts val="1800"/>
        </a:lnSpc>
        <a:spcBef>
          <a:spcPts val="1080"/>
        </a:spcBef>
        <a:spcAft>
          <a:spcPct val="0"/>
        </a:spcAft>
        <a:buClr>
          <a:srgbClr val="013469"/>
        </a:buClr>
        <a:buSzPct val="100000"/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  <a:sym typeface="Arial" panose="020B0604020202020204" pitchFamily="34" charset="0"/>
        </a:defRPr>
      </a:lvl3pPr>
      <a:lvl4pPr marL="1594485" indent="-228600" algn="l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  <a:sym typeface="Arial" panose="020B0604020202020204" pitchFamily="34" charset="0"/>
        </a:defRPr>
      </a:lvl4pPr>
      <a:lvl5pPr marL="2051685" indent="-228600" algn="l" rtl="0" eaLnBrk="0" fontAlgn="base" hangingPunct="0">
        <a:lnSpc>
          <a:spcPts val="1800"/>
        </a:lnSpc>
        <a:spcBef>
          <a:spcPts val="1080"/>
        </a:spcBef>
        <a:spcAft>
          <a:spcPct val="0"/>
        </a:spcAft>
        <a:buClr>
          <a:srgbClr val="013469"/>
        </a:buClr>
        <a:buSzPct val="100000"/>
        <a:buFont typeface="Arial" panose="020B0604020202020204" pitchFamily="34" charset="0"/>
        <a:buChar char="»"/>
        <a:defRPr sz="1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  <a:sym typeface="Arial" panose="020B0604020202020204" pitchFamily="34" charset="0"/>
        </a:defRPr>
      </a:lvl5pPr>
      <a:lvl6pPr marL="2463165" indent="-228600" algn="l" rtl="0" fontAlgn="base">
        <a:lnSpc>
          <a:spcPts val="1800"/>
        </a:lnSpc>
        <a:spcBef>
          <a:spcPts val="1080"/>
        </a:spcBef>
        <a:spcAft>
          <a:spcPct val="0"/>
        </a:spcAft>
        <a:buClr>
          <a:srgbClr val="013469"/>
        </a:buClr>
        <a:buSzPct val="100000"/>
        <a:buFont typeface="Arial" charset="0"/>
        <a:buChar char="»"/>
        <a:defRPr sz="1800">
          <a:solidFill>
            <a:schemeClr val="tx1"/>
          </a:solidFill>
          <a:latin typeface="+mn-lt"/>
          <a:ea typeface="+mn-ea"/>
          <a:sym typeface="Arial" charset="0"/>
        </a:defRPr>
      </a:lvl6pPr>
      <a:lvl7pPr marL="2874645" indent="-228600" algn="l" rtl="0" fontAlgn="base">
        <a:lnSpc>
          <a:spcPts val="1800"/>
        </a:lnSpc>
        <a:spcBef>
          <a:spcPts val="1080"/>
        </a:spcBef>
        <a:spcAft>
          <a:spcPct val="0"/>
        </a:spcAft>
        <a:buClr>
          <a:srgbClr val="013469"/>
        </a:buClr>
        <a:buSzPct val="100000"/>
        <a:buFont typeface="Arial" charset="0"/>
        <a:buChar char="»"/>
        <a:defRPr sz="1800">
          <a:solidFill>
            <a:schemeClr val="tx1"/>
          </a:solidFill>
          <a:latin typeface="+mn-lt"/>
          <a:ea typeface="+mn-ea"/>
          <a:sym typeface="Arial" charset="0"/>
        </a:defRPr>
      </a:lvl7pPr>
      <a:lvl8pPr marL="3286125" indent="-228600" algn="l" rtl="0" fontAlgn="base">
        <a:lnSpc>
          <a:spcPts val="1800"/>
        </a:lnSpc>
        <a:spcBef>
          <a:spcPts val="1080"/>
        </a:spcBef>
        <a:spcAft>
          <a:spcPct val="0"/>
        </a:spcAft>
        <a:buClr>
          <a:srgbClr val="013469"/>
        </a:buClr>
        <a:buSzPct val="100000"/>
        <a:buFont typeface="Arial" charset="0"/>
        <a:buChar char="»"/>
        <a:defRPr sz="1800">
          <a:solidFill>
            <a:schemeClr val="tx1"/>
          </a:solidFill>
          <a:latin typeface="+mn-lt"/>
          <a:ea typeface="+mn-ea"/>
          <a:sym typeface="Arial" charset="0"/>
        </a:defRPr>
      </a:lvl8pPr>
      <a:lvl9pPr marL="3697605" indent="-228600" algn="l" rtl="0" fontAlgn="base">
        <a:lnSpc>
          <a:spcPts val="1800"/>
        </a:lnSpc>
        <a:spcBef>
          <a:spcPts val="1080"/>
        </a:spcBef>
        <a:spcAft>
          <a:spcPct val="0"/>
        </a:spcAft>
        <a:buClr>
          <a:srgbClr val="013469"/>
        </a:buClr>
        <a:buSzPct val="100000"/>
        <a:buFont typeface="Arial" charset="0"/>
        <a:buChar char="»"/>
        <a:defRPr sz="18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of the Super-FRS magnets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7559" y="1779994"/>
            <a:ext cx="8885726" cy="379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Overview: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Measurement systems for dipoles</a:t>
            </a:r>
          </a:p>
          <a:p>
            <a:pPr marL="708660" lvl="1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requirements</a:t>
            </a:r>
          </a:p>
          <a:p>
            <a:pPr marL="708660" lvl="1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Measurement systems review</a:t>
            </a:r>
            <a:endParaRPr lang="en-GB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708660" lvl="1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Open points</a:t>
            </a:r>
            <a:endParaRPr lang="en-GB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Measurement systems for </a:t>
            </a:r>
            <a:r>
              <a:rPr lang="en-GB" sz="1260" b="1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Multiplets</a:t>
            </a:r>
            <a:endParaRPr lang="en-GB" sz="1260" b="1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754380" lvl="1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requirements</a:t>
            </a:r>
            <a:endParaRPr lang="en-GB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754380" lvl="1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Measurement systems review</a:t>
            </a:r>
            <a:endParaRPr lang="en-GB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754380" lvl="1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Open points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Magnetic measurement requests</a:t>
            </a:r>
          </a:p>
          <a:p>
            <a:pPr marL="451485" lvl="1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endParaRPr lang="en-GB" sz="1260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862965" lvl="2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n-GB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97180" indent="-257175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US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6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</a:t>
            </a:r>
            <a:r>
              <a:rPr lang="en-US" smtClean="0">
                <a:ea typeface="ＭＳ Ｐゴシック" charset="-128"/>
                <a:cs typeface="+mj-cs"/>
                <a:sym typeface="Arial" charset="0"/>
              </a:rPr>
              <a:t>FAIR magnets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04" y="1314635"/>
            <a:ext cx="11686591" cy="5465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Open Questions:</a:t>
            </a:r>
          </a:p>
          <a:p>
            <a:pPr marL="325755" indent="-28575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buFont typeface="Wingdings" panose="05000000000000000000" pitchFamily="2" charset="2"/>
              <a:buChar char="Ø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The pre-series and series test time plan at the moment does not consider any characterization of an 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on line monitoring 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system for 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machine operation 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if there will be 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one</a:t>
            </a:r>
          </a:p>
          <a:p>
            <a:pPr marL="325755" indent="-28575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buFont typeface="Wingdings" panose="05000000000000000000" pitchFamily="2" charset="2"/>
              <a:buChar char="Ø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Yoke temperature measurements (sensors?)</a:t>
            </a:r>
          </a:p>
          <a:p>
            <a:pPr marL="325755" indent="-28575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buFont typeface="Wingdings" panose="05000000000000000000" pitchFamily="2" charset="2"/>
              <a:buChar char="Ø"/>
              <a:defRPr/>
            </a:pPr>
            <a: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and reassembly of half yoke </a:t>
            </a:r>
            <a:r>
              <a:rPr lang="en-GB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? </a:t>
            </a:r>
            <a:endParaRPr lang="en-US" altLang="en-US" sz="14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25755" indent="-28575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buFont typeface="Wingdings" panose="05000000000000000000" pitchFamily="2" charset="2"/>
              <a:buChar char="Ø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Magnet optimization</a:t>
            </a:r>
          </a:p>
          <a:p>
            <a:pPr marL="782955" lvl="1" indent="-28575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buFont typeface="Wingdings" panose="05000000000000000000" pitchFamily="2" charset="2"/>
              <a:buChar char="Ø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It will be done?</a:t>
            </a:r>
          </a:p>
          <a:p>
            <a:pPr marL="782955" lvl="1" indent="-28575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buFont typeface="Wingdings" panose="05000000000000000000" pitchFamily="2" charset="2"/>
              <a:buChar char="Ø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Is it foreseen only for the pre-series?</a:t>
            </a:r>
          </a:p>
          <a:p>
            <a:pPr marL="782955" lvl="1" indent="-28575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buFont typeface="Wingdings" panose="05000000000000000000" pitchFamily="2" charset="2"/>
              <a:buChar char="Ø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Specification 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of the chamfers needed (weight, assembly procedure </a:t>
            </a:r>
            <a:r>
              <a:rPr lang="en-US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etc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25755" indent="-28575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buFont typeface="Wingdings" panose="05000000000000000000" pitchFamily="2" charset="2"/>
              <a:buChar char="Ø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Magnet assembly and reassembly </a:t>
            </a:r>
          </a:p>
          <a:p>
            <a:pPr marL="325755" indent="-28575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buFont typeface="Wingdings" panose="05000000000000000000" pitchFamily="2" charset="2"/>
              <a:buChar char="Ø"/>
              <a:defRPr/>
            </a:pP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782955" lvl="1" indent="-28575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buFont typeface="Wingdings" panose="05000000000000000000" pitchFamily="2" charset="2"/>
              <a:buChar char="Ø"/>
              <a:defRPr/>
            </a:pP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0005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1485" lvl="1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endParaRPr lang="en-GB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862965" lvl="2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GB" sz="126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US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43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1168" y="23772"/>
            <a:ext cx="7200900" cy="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5720" rIns="8128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+mj-lt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>
              <a:defRPr/>
            </a:pPr>
            <a:r>
              <a:rPr lang="en-US" sz="198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MM requirements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25042"/>
              </p:ext>
            </p:extLst>
          </p:nvPr>
        </p:nvGraphicFramePr>
        <p:xfrm>
          <a:off x="836554" y="1121697"/>
          <a:ext cx="10251576" cy="49443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79389"/>
                <a:gridCol w="2679389"/>
                <a:gridCol w="2679389"/>
                <a:gridCol w="2213409"/>
              </a:tblGrid>
              <a:tr h="301849"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Magnets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multiplet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inter-distance fixed</a:t>
                      </a:r>
                    </a:p>
                    <a:p>
                      <a:pPr marL="0" marR="0" indent="0" algn="l" defTabSz="411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inter-distance varying</a:t>
                      </a:r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1849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multiplet</a:t>
                      </a:r>
                      <a:endParaRPr lang="en-GB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1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inter-distance fixed</a:t>
                      </a:r>
                    </a:p>
                    <a:p>
                      <a:pPr marL="0" marR="0" indent="0" algn="l" defTabSz="411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inter-distance varying</a:t>
                      </a:r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1849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Quadrupoles </a:t>
                      </a:r>
                      <a:endParaRPr lang="en-GB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 800 mm +</a:t>
                      </a:r>
                      <a:r>
                        <a:rPr lang="en-GB" sz="14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octupole</a:t>
                      </a:r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coils</a:t>
                      </a:r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18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 1200 mm </a:t>
                      </a:r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1849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Sextupoles</a:t>
                      </a:r>
                      <a:endParaRPr lang="en-GB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 500 mm</a:t>
                      </a:r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1849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Steerers</a:t>
                      </a:r>
                      <a:endParaRPr lang="en-GB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 500 mm</a:t>
                      </a:r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184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Measurement time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days (full </a:t>
                      </a:r>
                      <a:r>
                        <a:rPr lang="en-GB" sz="14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multiplet</a:t>
                      </a:r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46973">
                <a:tc row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Field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Quality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Measurement radius</a:t>
                      </a:r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170 mm</a:t>
                      </a:r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46973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Quads</a:t>
                      </a:r>
                      <a:endParaRPr lang="en-GB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 levels</a:t>
                      </a:r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11620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1" marB="45721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Integral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field homogeneity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GB" sz="1400" u="none" dirty="0" smtClean="0">
                          <a:solidFill>
                            <a:schemeClr val="tx1"/>
                          </a:solidFill>
                        </a:rPr>
                        <a:t> 5*10</a:t>
                      </a:r>
                      <a:r>
                        <a:rPr lang="en-GB" sz="1400" u="none" baseline="300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479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Multipoles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integral field accuracy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u="sng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GB" sz="1400" u="none" dirty="0" smtClean="0">
                          <a:solidFill>
                            <a:schemeClr val="tx1"/>
                          </a:solidFill>
                        </a:rPr>
                        <a:t> 1*10</a:t>
                      </a:r>
                      <a:r>
                        <a:rPr lang="en-GB" sz="1400" u="none" baseline="300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GB" sz="1400" u="none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479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91451" marR="91451"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Integral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field homogeneity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GB" sz="1400" u="none" dirty="0" smtClean="0">
                          <a:solidFill>
                            <a:schemeClr val="tx1"/>
                          </a:solidFill>
                        </a:rPr>
                        <a:t> 2*10</a:t>
                      </a:r>
                      <a:r>
                        <a:rPr lang="en-GB" sz="1400" u="none" baseline="300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469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Fiducialization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Quads and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multipoles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6" marR="82306" marT="41162" marB="4116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Angle (</a:t>
                      </a:r>
                      <a:r>
                        <a:rPr lang="en-GB" sz="1400" dirty="0" err="1" smtClean="0"/>
                        <a:t>mrad</a:t>
                      </a:r>
                      <a:r>
                        <a:rPr lang="en-GB" sz="1400" dirty="0"/>
                        <a:t>)</a:t>
                      </a:r>
                      <a:endParaRPr lang="en-GB" sz="1400" dirty="0" smtClean="0"/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&lt;0.5</a:t>
                      </a:r>
                      <a:endParaRPr lang="en-GB" sz="1400" dirty="0"/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469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21" marB="45721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Axis (mm) except </a:t>
                      </a:r>
                      <a:r>
                        <a:rPr lang="en-GB" sz="1400" dirty="0" err="1" smtClean="0"/>
                        <a:t>steerers</a:t>
                      </a:r>
                      <a:endParaRPr lang="en-GB" sz="1400" dirty="0"/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GB" sz="140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dirty="0" smtClean="0"/>
                        <a:t>0.2</a:t>
                      </a:r>
                      <a:endParaRPr lang="en-GB" sz="1400" dirty="0"/>
                    </a:p>
                  </a:txBody>
                  <a:tcPr marL="82306" marR="82306" marT="41162" marB="41162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545436" y="797295"/>
            <a:ext cx="25686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2905" indent="-34290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itchFamily="2" charset="2"/>
              <a:buChar char="è"/>
              <a:defRPr/>
            </a:pPr>
            <a:r>
              <a:rPr lang="en-US" sz="1620" b="1" kern="0" dirty="0">
                <a:ea typeface="ＭＳ Ｐゴシック" charset="-128"/>
                <a:cs typeface="Arial" panose="020B0604020202020204" pitchFamily="34" charset="0"/>
              </a:rPr>
              <a:t>Multipoles: series tests</a:t>
            </a:r>
          </a:p>
        </p:txBody>
      </p:sp>
    </p:spTree>
    <p:extLst>
      <p:ext uri="{BB962C8B-B14F-4D97-AF65-F5344CB8AC3E}">
        <p14:creationId xmlns:p14="http://schemas.microsoft.com/office/powerpoint/2010/main" val="4206017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12620" y="0"/>
            <a:ext cx="7200900" cy="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5720" rIns="8128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+mj-lt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>
              <a:defRPr/>
            </a:pPr>
            <a:r>
              <a:rPr lang="en-US" sz="198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MM requirements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5432" y="822960"/>
            <a:ext cx="378693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2905" indent="-34290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itchFamily="2" charset="2"/>
              <a:buChar char="è"/>
              <a:defRPr/>
            </a:pPr>
            <a:r>
              <a:rPr lang="en-US" sz="1620" b="1" kern="0" dirty="0">
                <a:ea typeface="ＭＳ Ｐゴシック" charset="-128"/>
                <a:cs typeface="Arial" panose="020B0604020202020204" pitchFamily="34" charset="0"/>
              </a:rPr>
              <a:t>Multipoles: extended pre-series tests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706881" y="1377316"/>
            <a:ext cx="43188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smtClean="0"/>
              <a:t>- Full </a:t>
            </a:r>
            <a:r>
              <a:rPr lang="en-US" altLang="en-US" sz="1600" dirty="0"/>
              <a:t>map with </a:t>
            </a:r>
            <a:r>
              <a:rPr lang="en-US" altLang="en-US" sz="1600" dirty="0" smtClean="0"/>
              <a:t>a </a:t>
            </a:r>
            <a:r>
              <a:rPr lang="en-US" altLang="en-US" sz="1600" dirty="0"/>
              <a:t>short coil at 10 mm steps of:</a:t>
            </a:r>
          </a:p>
          <a:p>
            <a:pPr eaLnBrk="1" hangingPunct="1"/>
            <a:r>
              <a:rPr lang="en-US" altLang="en-US" sz="1600" dirty="0"/>
              <a:t>	</a:t>
            </a:r>
            <a:r>
              <a:rPr lang="en-GB" altLang="en-US" sz="1600" dirty="0"/>
              <a:t>1 </a:t>
            </a:r>
            <a:r>
              <a:rPr lang="en-GB" altLang="en-US" sz="1600" dirty="0" smtClean="0"/>
              <a:t>quad 800 mm</a:t>
            </a:r>
            <a:endParaRPr lang="en-GB" altLang="en-US" sz="1600" dirty="0"/>
          </a:p>
          <a:p>
            <a:pPr eaLnBrk="1" hangingPunct="1"/>
            <a:r>
              <a:rPr lang="en-GB" altLang="en-US" sz="1600" dirty="0"/>
              <a:t>	1 short </a:t>
            </a:r>
            <a:r>
              <a:rPr lang="en-GB" altLang="en-US" sz="1600" dirty="0" smtClean="0"/>
              <a:t>quad 1200 mm</a:t>
            </a:r>
            <a:endParaRPr lang="en-GB" altLang="en-US" sz="1600" dirty="0"/>
          </a:p>
          <a:p>
            <a:pPr eaLnBrk="1" hangingPunct="1"/>
            <a:r>
              <a:rPr lang="en-GB" altLang="en-US" sz="1600" dirty="0"/>
              <a:t>	1 </a:t>
            </a:r>
            <a:r>
              <a:rPr lang="en-GB" altLang="en-US" sz="1600" dirty="0" err="1"/>
              <a:t>sextupole</a:t>
            </a:r>
            <a:endParaRPr lang="en-GB" altLang="en-US" sz="1600" dirty="0"/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1638300" y="2545152"/>
            <a:ext cx="853106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Tx/>
              <a:buChar char="-"/>
            </a:pPr>
            <a:r>
              <a:rPr lang="en-US" altLang="en-US" sz="1600" dirty="0" smtClean="0"/>
              <a:t>Integral </a:t>
            </a:r>
            <a:r>
              <a:rPr lang="en-US" altLang="en-US" sz="1600" dirty="0"/>
              <a:t>field, integral transfer function, hysteresis and Homogeneity at 16 current levels</a:t>
            </a:r>
            <a:r>
              <a:rPr lang="en-US" altLang="en-US" sz="1600" dirty="0" smtClean="0"/>
              <a:t>.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</a:pPr>
            <a:r>
              <a:rPr lang="en-US" altLang="en-US" sz="1600" dirty="0" smtClean="0"/>
              <a:t>Longitudinal center of the single magnet* within </a:t>
            </a:r>
            <a:r>
              <a:rPr lang="en-US" altLang="en-US" sz="1600" u="sng" dirty="0" smtClean="0"/>
              <a:t>+</a:t>
            </a:r>
            <a:r>
              <a:rPr lang="en-US" altLang="en-US" sz="1600" dirty="0" smtClean="0"/>
              <a:t> 1 mm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</a:pPr>
            <a:r>
              <a:rPr lang="en-US" altLang="en-US" sz="1600" dirty="0" smtClean="0"/>
              <a:t>Cross-talk between two adjacent magnets (2 magnets powered at the same time)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</a:pPr>
            <a:r>
              <a:rPr lang="en-US" altLang="en-US" sz="1600" dirty="0" smtClean="0"/>
              <a:t>Measurement of </a:t>
            </a:r>
            <a:r>
              <a:rPr lang="en-US" altLang="en-US" sz="1600" dirty="0" err="1" smtClean="0"/>
              <a:t>octupole</a:t>
            </a:r>
            <a:r>
              <a:rPr lang="en-US" altLang="en-US" sz="1600" dirty="0" smtClean="0"/>
              <a:t> with the quad on/off.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en-US" sz="1600" dirty="0"/>
              <a:t>Movement of the cold mass (optical test not under MM responsibilities) </a:t>
            </a:r>
            <a:r>
              <a:rPr lang="en-US" altLang="en-US" sz="1600" dirty="0" smtClean="0"/>
              <a:t>	</a:t>
            </a:r>
            <a:endParaRPr lang="en-US" altLang="en-US" sz="1600" dirty="0"/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1638300" y="4639554"/>
            <a:ext cx="85310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Tx/>
              <a:buChar char="-"/>
            </a:pPr>
            <a:r>
              <a:rPr lang="en-US" altLang="en-US" sz="1600" dirty="0" smtClean="0"/>
              <a:t>Cross-check </a:t>
            </a:r>
            <a:r>
              <a:rPr lang="en-US" altLang="en-US" sz="1600" dirty="0"/>
              <a:t>measurements of the axis measurement performed with the SSW with another system (vibrating wire</a:t>
            </a:r>
            <a:r>
              <a:rPr lang="en-US" altLang="en-US" sz="1600" dirty="0" smtClean="0"/>
              <a:t>)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</a:pPr>
            <a:r>
              <a:rPr lang="en-US" altLang="en-US" sz="1600" dirty="0" smtClean="0"/>
              <a:t>Cross-check </a:t>
            </a:r>
            <a:r>
              <a:rPr lang="en-US" altLang="en-US" sz="1600" dirty="0"/>
              <a:t>of the field homogeneity with another system (a standard shaft at a smaller radius</a:t>
            </a:r>
            <a:r>
              <a:rPr lang="en-US" altLang="en-US" sz="1600" dirty="0" smtClean="0"/>
              <a:t>).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554994" y="1008432"/>
            <a:ext cx="3583216" cy="107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100" dirty="0" smtClean="0"/>
              <a:t>* The </a:t>
            </a:r>
            <a:r>
              <a:rPr lang="en-GB" sz="1100" dirty="0"/>
              <a:t>longitudinal centre of the </a:t>
            </a:r>
            <a:r>
              <a:rPr lang="en-GB" sz="1100" dirty="0" smtClean="0"/>
              <a:t>magnet in the assembly </a:t>
            </a:r>
            <a:r>
              <a:rPr lang="en-GB" sz="1100" dirty="0"/>
              <a:t>only needs to be known with an accuracy of </a:t>
            </a:r>
            <a:r>
              <a:rPr lang="en-GB" sz="1100" u="sng" dirty="0" smtClean="0"/>
              <a:t> +</a:t>
            </a:r>
            <a:r>
              <a:rPr lang="en-GB" sz="1100" dirty="0" smtClean="0"/>
              <a:t> 2</a:t>
            </a:r>
            <a:r>
              <a:rPr lang="en-GB" sz="1100" dirty="0"/>
              <a:t> mm. Their position will be derived by mechanical measurements at the manufacturer</a:t>
            </a:r>
            <a:r>
              <a:rPr lang="en-US" altLang="en-US" sz="1100" dirty="0" smtClean="0"/>
              <a:t>	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90690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12620" y="0"/>
            <a:ext cx="7200900" cy="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5720" rIns="8128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+mj-lt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>
              <a:defRPr/>
            </a:pPr>
            <a:r>
              <a:rPr lang="en-US" sz="198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MM requirements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5432" y="822960"/>
            <a:ext cx="29181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2905" indent="-34290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itchFamily="2" charset="2"/>
              <a:buChar char="è"/>
              <a:defRPr/>
            </a:pPr>
            <a:r>
              <a:rPr lang="en-US" sz="1620" b="1" kern="0" dirty="0">
                <a:ea typeface="ＭＳ Ｐゴシック" charset="-128"/>
                <a:cs typeface="Arial" panose="020B0604020202020204" pitchFamily="34" charset="0"/>
              </a:rPr>
              <a:t>Multipoles: </a:t>
            </a:r>
            <a:r>
              <a:rPr lang="en-US" sz="1620" b="1" kern="0" dirty="0" smtClean="0">
                <a:ea typeface="ＭＳ Ｐゴシック" charset="-128"/>
                <a:cs typeface="Arial" panose="020B0604020202020204" pitchFamily="34" charset="0"/>
              </a:rPr>
              <a:t>Tests sequence</a:t>
            </a:r>
            <a:endParaRPr lang="en-US" sz="1620" b="1" kern="0" dirty="0"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706881" y="1377316"/>
            <a:ext cx="852137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smtClean="0"/>
              <a:t>SSW measurements (quadrupoles)</a:t>
            </a:r>
          </a:p>
          <a:p>
            <a:pPr eaLnBrk="1" hangingPunct="1"/>
            <a:endParaRPr lang="en-US" altLang="en-US" sz="1600" dirty="0" smtClean="0"/>
          </a:p>
          <a:p>
            <a:pPr marL="342900" indent="-342900" eaLnBrk="1" hangingPunct="1">
              <a:buAutoNum type="arabicParenR"/>
            </a:pPr>
            <a:r>
              <a:rPr lang="en-US" altLang="en-US" sz="1600" dirty="0" smtClean="0"/>
              <a:t>Installation of wire</a:t>
            </a:r>
          </a:p>
          <a:p>
            <a:pPr marL="342900" indent="-342900" eaLnBrk="1" hangingPunct="1">
              <a:buAutoNum type="arabicParenR"/>
            </a:pPr>
            <a:r>
              <a:rPr lang="en-US" altLang="en-US" sz="1600" dirty="0" smtClean="0"/>
              <a:t>Quadrupoles </a:t>
            </a:r>
            <a:r>
              <a:rPr lang="en-US" altLang="en-US" sz="1600" dirty="0" err="1" smtClean="0"/>
              <a:t>precycling</a:t>
            </a:r>
            <a:endParaRPr lang="en-US" altLang="en-US" sz="1600" dirty="0" smtClean="0"/>
          </a:p>
          <a:p>
            <a:pPr marL="342900" indent="-342900" eaLnBrk="1" hangingPunct="1">
              <a:buAutoNum type="arabicParenR"/>
            </a:pPr>
            <a:r>
              <a:rPr lang="en-US" altLang="en-US" sz="1600" dirty="0" smtClean="0"/>
              <a:t>Quadrupoles</a:t>
            </a:r>
            <a:r>
              <a:rPr lang="en-GB" altLang="en-US" sz="1600" dirty="0" smtClean="0"/>
              <a:t> axis offset, angles (@ </a:t>
            </a:r>
            <a:r>
              <a:rPr lang="en-GB" altLang="en-US" sz="1600" dirty="0" err="1" smtClean="0"/>
              <a:t>Inom</a:t>
            </a:r>
            <a:r>
              <a:rPr lang="en-GB" altLang="en-US" sz="1600" dirty="0" smtClean="0"/>
              <a:t>/2) and main field integral strength  (5 currents)</a:t>
            </a:r>
          </a:p>
          <a:p>
            <a:pPr marL="342900" indent="-342900" eaLnBrk="1" hangingPunct="1">
              <a:buAutoNum type="arabicParenR"/>
            </a:pPr>
            <a:r>
              <a:rPr lang="en-GB" altLang="en-US" sz="1600" dirty="0" err="1" smtClean="0"/>
              <a:t>Fiducialization</a:t>
            </a:r>
            <a:r>
              <a:rPr lang="en-GB" altLang="en-US" sz="1600" dirty="0" smtClean="0"/>
              <a:t> of axis (laser tracker)</a:t>
            </a:r>
          </a:p>
          <a:p>
            <a:pPr marL="342900" indent="-342900" eaLnBrk="1" hangingPunct="1">
              <a:buAutoNum type="arabicParenR"/>
            </a:pPr>
            <a:r>
              <a:rPr lang="en-GB" altLang="en-US" sz="1600" dirty="0" smtClean="0"/>
              <a:t>Connection next quadrupole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555432" y="3685640"/>
            <a:ext cx="586891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smtClean="0"/>
              <a:t>Rotating coil measurements</a:t>
            </a:r>
          </a:p>
          <a:p>
            <a:pPr eaLnBrk="1" hangingPunct="1"/>
            <a:endParaRPr lang="en-US" altLang="en-US" sz="1600" dirty="0" smtClean="0"/>
          </a:p>
          <a:p>
            <a:pPr marL="342900" indent="-342900" eaLnBrk="1" hangingPunct="1">
              <a:buAutoNum type="arabicParenR"/>
            </a:pPr>
            <a:r>
              <a:rPr lang="en-US" altLang="en-US" sz="1600" dirty="0" smtClean="0"/>
              <a:t>Installation of shaft</a:t>
            </a:r>
          </a:p>
          <a:p>
            <a:pPr marL="342900" indent="-342900" eaLnBrk="1" hangingPunct="1">
              <a:buAutoNum type="arabicParenR"/>
            </a:pPr>
            <a:r>
              <a:rPr lang="en-US" altLang="en-US" sz="1600" dirty="0" smtClean="0"/>
              <a:t>Magnet </a:t>
            </a:r>
            <a:r>
              <a:rPr lang="en-US" altLang="en-US" sz="1600" dirty="0" err="1" smtClean="0"/>
              <a:t>precycling</a:t>
            </a:r>
            <a:endParaRPr lang="en-US" altLang="en-US" sz="1600" dirty="0" smtClean="0"/>
          </a:p>
          <a:p>
            <a:pPr marL="342900" indent="-342900" eaLnBrk="1" hangingPunct="1">
              <a:buAutoNum type="arabicParenR"/>
            </a:pPr>
            <a:r>
              <a:rPr lang="en-US" altLang="en-US" sz="1600" dirty="0" smtClean="0"/>
              <a:t>Field</a:t>
            </a:r>
            <a:r>
              <a:rPr lang="en-GB" altLang="en-US" sz="1600" dirty="0" smtClean="0"/>
              <a:t> homogeneity  (5 currents) of quadrupoles</a:t>
            </a:r>
          </a:p>
          <a:p>
            <a:pPr marL="342900" indent="-342900" eaLnBrk="1" hangingPunct="1">
              <a:buAutoNum type="arabicParenR"/>
            </a:pPr>
            <a:r>
              <a:rPr lang="en-GB" altLang="en-US" sz="1600" dirty="0" smtClean="0"/>
              <a:t>Field homogeneity and strength of </a:t>
            </a:r>
            <a:r>
              <a:rPr lang="en-GB" altLang="en-US" sz="1600" dirty="0" err="1" smtClean="0"/>
              <a:t>sextupoles</a:t>
            </a:r>
            <a:r>
              <a:rPr lang="en-GB" altLang="en-US" sz="1600" dirty="0" smtClean="0"/>
              <a:t> and </a:t>
            </a:r>
            <a:r>
              <a:rPr lang="en-GB" altLang="en-US" sz="1600" dirty="0" err="1" smtClean="0"/>
              <a:t>steerers</a:t>
            </a:r>
            <a:endParaRPr lang="en-GB" altLang="en-US" sz="1600" dirty="0" smtClean="0"/>
          </a:p>
          <a:p>
            <a:pPr marL="342900" indent="-342900">
              <a:buFontTx/>
              <a:buAutoNum type="arabicParenR"/>
            </a:pPr>
            <a:r>
              <a:rPr lang="en-GB" altLang="en-US" sz="1600" dirty="0"/>
              <a:t>Connection next magnet</a:t>
            </a:r>
          </a:p>
          <a:p>
            <a:pPr eaLnBrk="1" hangingPunct="1"/>
            <a:endParaRPr lang="en-GB" altLang="en-US" sz="1600" dirty="0" smtClean="0"/>
          </a:p>
          <a:p>
            <a:pPr eaLnBrk="1" hangingPunct="1"/>
            <a:endParaRPr lang="en-GB" altLang="en-US" sz="1600" dirty="0" smtClean="0"/>
          </a:p>
          <a:p>
            <a:pPr marL="342900" indent="-342900" eaLnBrk="1" hangingPunct="1">
              <a:buAutoNum type="arabicParenR"/>
            </a:pP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55335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</a:t>
            </a:r>
            <a:r>
              <a:rPr lang="en-US" smtClean="0">
                <a:ea typeface="ＭＳ Ｐゴシック" charset="-128"/>
                <a:cs typeface="+mj-cs"/>
                <a:sym typeface="Arial" charset="0"/>
              </a:rPr>
              <a:t>FAIR magnets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134" y="1508147"/>
            <a:ext cx="12007866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Rotating coil requirements: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170 mm radius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Total weight &lt; 60 kg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Proposed measurement length 2700 mm (2 times the gap on each side to be cross-checked with simulation data)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Possibility of longitudinal harmonic distribution of pre-series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Measurement of quads and correctors</a:t>
            </a:r>
          </a:p>
          <a:p>
            <a:pPr marL="4000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endParaRPr lang="en-GB" sz="1260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GB" sz="1260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US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32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</a:t>
            </a:r>
            <a:r>
              <a:rPr lang="en-US" smtClean="0">
                <a:ea typeface="ＭＳ Ｐゴシック" charset="-128"/>
                <a:cs typeface="+mj-cs"/>
                <a:sym typeface="Arial" charset="0"/>
              </a:rPr>
              <a:t>FAIR magnets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58" y="890309"/>
            <a:ext cx="7361726" cy="238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Rotating coil solution: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2*PCB 1.35 m </a:t>
            </a: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length coils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Carbon </a:t>
            </a:r>
            <a:r>
              <a:rPr lang="en-US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fiber</a:t>
            </a: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shaft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MRU embedded in the shaft (reducing angular errors)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Longitudinal positioning for each inside the </a:t>
            </a:r>
            <a:r>
              <a:rPr lang="en-GB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multiplet</a:t>
            </a:r>
            <a:endParaRPr lang="en-GB" sz="1600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GB" sz="1260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GB" sz="1260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US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3021"/>
            <a:ext cx="6143846" cy="3465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4989" y="918356"/>
            <a:ext cx="2148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Meas</a:t>
            </a:r>
            <a:r>
              <a:rPr lang="en-GB" dirty="0" smtClean="0"/>
              <a:t> radius 172 mm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814561" y="-30157"/>
            <a:ext cx="4943919" cy="3822358"/>
            <a:chOff x="6378137" y="683740"/>
            <a:chExt cx="4943919" cy="38223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5" t="3844" r="15852" b="4865"/>
            <a:stretch/>
          </p:blipFill>
          <p:spPr>
            <a:xfrm>
              <a:off x="6378137" y="683740"/>
              <a:ext cx="4943919" cy="38223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117491" y="259491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51022" y="2594919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D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38327" y="260178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72928" y="2594919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B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378185" y="259009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48521" y="242060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A-B-C+D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02" y="2995759"/>
            <a:ext cx="5142026" cy="33063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82395" y="2908810"/>
            <a:ext cx="232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A-3B+3C-D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20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5E27995-C7A4-46B8-BFD3-9F7467B4C4C2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FAIR magnets</a:t>
            </a: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0D6D1C0-AA71-4059-97D0-79ADF72C55FD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8300" y="968152"/>
            <a:ext cx="8730560" cy="5119694"/>
            <a:chOff x="1961198" y="1165860"/>
            <a:chExt cx="8730560" cy="5119694"/>
          </a:xfrm>
        </p:grpSpPr>
        <p:pic>
          <p:nvPicPr>
            <p:cNvPr id="50182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00" t="824" r="23750"/>
            <a:stretch>
              <a:fillRect/>
            </a:stretch>
          </p:blipFill>
          <p:spPr bwMode="auto">
            <a:xfrm>
              <a:off x="3489960" y="1165860"/>
              <a:ext cx="4732020" cy="511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3" name="TextBox 8"/>
            <p:cNvSpPr txBox="1">
              <a:spLocks noChangeArrowheads="1"/>
            </p:cNvSpPr>
            <p:nvPr/>
          </p:nvSpPr>
          <p:spPr bwMode="auto">
            <a:xfrm>
              <a:off x="8084820" y="4457700"/>
              <a:ext cx="2536032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r>
                <a:rPr lang="en-GB" altLang="en-US" sz="1260"/>
                <a:t>Multiplet vacuum chamber</a:t>
              </a:r>
            </a:p>
          </p:txBody>
        </p:sp>
        <p:cxnSp>
          <p:nvCxnSpPr>
            <p:cNvPr id="50184" name="Straight Arrow Connector 9"/>
            <p:cNvCxnSpPr>
              <a:cxnSpLocks noChangeShapeType="1"/>
            </p:cNvCxnSpPr>
            <p:nvPr/>
          </p:nvCxnSpPr>
          <p:spPr bwMode="auto">
            <a:xfrm flipH="1" flipV="1">
              <a:off x="8221980" y="3906203"/>
              <a:ext cx="480060" cy="50149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50185" name="TextBox 13"/>
            <p:cNvSpPr txBox="1">
              <a:spLocks noChangeArrowheads="1"/>
            </p:cNvSpPr>
            <p:nvPr/>
          </p:nvSpPr>
          <p:spPr bwMode="auto">
            <a:xfrm>
              <a:off x="7261860" y="5999322"/>
              <a:ext cx="2536032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r>
                <a:rPr lang="en-GB" altLang="en-US" sz="1260"/>
                <a:t>Sliding rollers</a:t>
              </a:r>
            </a:p>
          </p:txBody>
        </p:sp>
        <p:cxnSp>
          <p:nvCxnSpPr>
            <p:cNvPr id="50186" name="Straight Arrow Connector 14"/>
            <p:cNvCxnSpPr>
              <a:cxnSpLocks noChangeShapeType="1"/>
            </p:cNvCxnSpPr>
            <p:nvPr/>
          </p:nvCxnSpPr>
          <p:spPr bwMode="auto">
            <a:xfrm flipH="1" flipV="1">
              <a:off x="7399020" y="5447824"/>
              <a:ext cx="480060" cy="50149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50187" name="TextBox 15"/>
            <p:cNvSpPr txBox="1">
              <a:spLocks noChangeArrowheads="1"/>
            </p:cNvSpPr>
            <p:nvPr/>
          </p:nvSpPr>
          <p:spPr bwMode="auto">
            <a:xfrm>
              <a:off x="1994059" y="4734878"/>
              <a:ext cx="2536031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r>
                <a:rPr lang="en-GB" altLang="en-US" sz="1260"/>
                <a:t>PCB board:</a:t>
              </a:r>
            </a:p>
            <a:p>
              <a:r>
                <a:rPr lang="en-GB" altLang="en-US" sz="1260"/>
                <a:t>5  Radial coils</a:t>
              </a:r>
            </a:p>
            <a:p>
              <a:r>
                <a:rPr lang="en-GB" altLang="en-US" sz="1260"/>
                <a:t>2 x 1.35 m length</a:t>
              </a:r>
            </a:p>
            <a:p>
              <a:r>
                <a:rPr lang="en-GB" altLang="en-US" sz="1260"/>
                <a:t>120 turns</a:t>
              </a:r>
            </a:p>
            <a:p>
              <a:r>
                <a:rPr lang="en-GB" altLang="en-US" sz="1260"/>
                <a:t>10 layers</a:t>
              </a:r>
            </a:p>
          </p:txBody>
        </p:sp>
        <p:cxnSp>
          <p:nvCxnSpPr>
            <p:cNvPr id="50188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2611279" y="3771900"/>
              <a:ext cx="2730341" cy="91297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50189" name="TextBox 18"/>
            <p:cNvSpPr txBox="1">
              <a:spLocks noChangeArrowheads="1"/>
            </p:cNvSpPr>
            <p:nvPr/>
          </p:nvSpPr>
          <p:spPr bwMode="auto">
            <a:xfrm>
              <a:off x="7812826" y="1927312"/>
              <a:ext cx="2878932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r>
                <a:rPr lang="en-GB" altLang="en-US" sz="1260" dirty="0" smtClean="0"/>
                <a:t>Measurement </a:t>
              </a:r>
              <a:r>
                <a:rPr lang="en-GB" altLang="en-US" sz="1260" dirty="0"/>
                <a:t>radius</a:t>
              </a:r>
            </a:p>
            <a:p>
              <a:r>
                <a:rPr lang="en-GB" altLang="en-US" sz="1260" dirty="0"/>
                <a:t>172 mm</a:t>
              </a:r>
            </a:p>
          </p:txBody>
        </p:sp>
        <p:cxnSp>
          <p:nvCxnSpPr>
            <p:cNvPr id="50190" name="Straight Arrow Connector 19"/>
            <p:cNvCxnSpPr>
              <a:cxnSpLocks noChangeShapeType="1"/>
            </p:cNvCxnSpPr>
            <p:nvPr/>
          </p:nvCxnSpPr>
          <p:spPr bwMode="auto">
            <a:xfrm flipH="1">
              <a:off x="7879080" y="2413981"/>
              <a:ext cx="205740" cy="123361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50191" name="Rectangle 11"/>
            <p:cNvSpPr>
              <a:spLocks noChangeArrowheads="1"/>
            </p:cNvSpPr>
            <p:nvPr/>
          </p:nvSpPr>
          <p:spPr bwMode="auto">
            <a:xfrm>
              <a:off x="1961198" y="1508760"/>
              <a:ext cx="1475084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r>
                <a:rPr lang="en-GB" altLang="en-US" sz="1260" dirty="0"/>
                <a:t>Pneumatic </a:t>
              </a:r>
              <a:r>
                <a:rPr lang="en-GB" altLang="en-US" sz="1260" dirty="0" smtClean="0"/>
                <a:t>brakes</a:t>
              </a:r>
            </a:p>
            <a:p>
              <a:r>
                <a:rPr lang="en-GB" altLang="en-US" sz="1260" dirty="0" smtClean="0"/>
                <a:t>(3 of 178 mm</a:t>
              </a:r>
              <a:r>
                <a:rPr lang="en-GB" altLang="en-US" sz="1260" baseline="30000" dirty="0" smtClean="0"/>
                <a:t>2</a:t>
              </a:r>
              <a:r>
                <a:rPr lang="en-GB" altLang="en-US" sz="1260" dirty="0" smtClean="0"/>
                <a:t>) </a:t>
              </a:r>
              <a:endParaRPr lang="en-GB" altLang="en-US" sz="1260" dirty="0"/>
            </a:p>
          </p:txBody>
        </p:sp>
        <p:cxnSp>
          <p:nvCxnSpPr>
            <p:cNvPr id="50192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3489960" y="1640205"/>
              <a:ext cx="2275999" cy="714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0" name="Rectangle 19"/>
          <p:cNvSpPr/>
          <p:nvPr/>
        </p:nvSpPr>
        <p:spPr>
          <a:xfrm>
            <a:off x="8191313" y="2427688"/>
            <a:ext cx="7361726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Shaft weight (including motor) 46 Kg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Carbon </a:t>
            </a:r>
            <a:r>
              <a:rPr lang="en-US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fiber</a:t>
            </a: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shaft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Nom force of brakes 80 N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Blocking spring 160 N</a:t>
            </a:r>
          </a:p>
          <a:p>
            <a:pPr marL="4000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endParaRPr lang="en-US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85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t="36022" r="16692" b="30580"/>
          <a:stretch/>
        </p:blipFill>
        <p:spPr>
          <a:xfrm>
            <a:off x="22871" y="1988023"/>
            <a:ext cx="11957724" cy="3167181"/>
          </a:xfrm>
          <a:prstGeom prst="rect">
            <a:avLst/>
          </a:prstGeom>
        </p:spPr>
      </p:pic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</a:t>
            </a:r>
            <a:r>
              <a:rPr lang="en-US" smtClean="0">
                <a:ea typeface="ＭＳ Ｐゴシック" charset="-128"/>
                <a:cs typeface="+mj-cs"/>
                <a:sym typeface="Arial" charset="0"/>
              </a:rPr>
              <a:t>FAIR magnets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1471739" y="1414025"/>
            <a:ext cx="0" cy="876300"/>
          </a:xfrm>
          <a:prstGeom prst="straightConnector1">
            <a:avLst/>
          </a:prstGeom>
          <a:solidFill>
            <a:schemeClr val="accent1"/>
          </a:solidFill>
          <a:ln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780168" y="2673685"/>
            <a:ext cx="0" cy="876300"/>
          </a:xfrm>
          <a:prstGeom prst="straightConnector1">
            <a:avLst/>
          </a:prstGeom>
          <a:solidFill>
            <a:schemeClr val="accent1"/>
          </a:solidFill>
          <a:ln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314622" y="2267325"/>
            <a:ext cx="225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Nom 380 N +10% max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48082" y="1044693"/>
            <a:ext cx="225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Nom 320 N +10% max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780168" y="3911153"/>
            <a:ext cx="8740140" cy="1244051"/>
          </a:xfrm>
          <a:prstGeom prst="straightConnector1">
            <a:avLst/>
          </a:prstGeom>
          <a:solidFill>
            <a:schemeClr val="accent1"/>
          </a:solidFill>
          <a:ln>
            <a:solidFill>
              <a:schemeClr val="tx2"/>
            </a:solidFill>
            <a:headEnd type="triangle"/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26" idx="0"/>
          </p:cNvCxnSpPr>
          <p:nvPr/>
        </p:nvCxnSpPr>
        <p:spPr bwMode="auto">
          <a:xfrm flipV="1">
            <a:off x="968121" y="4777018"/>
            <a:ext cx="1712175" cy="846778"/>
          </a:xfrm>
          <a:prstGeom prst="straightConnector1">
            <a:avLst/>
          </a:prstGeom>
          <a:solidFill>
            <a:schemeClr val="accent1"/>
          </a:solidFill>
          <a:ln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24460" y="5623796"/>
            <a:ext cx="168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contact points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72860" y="4698837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2.8 m sag 0.06 mm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843660" y="3734651"/>
            <a:ext cx="1144166" cy="360759"/>
          </a:xfrm>
          <a:prstGeom prst="straightConnector1">
            <a:avLst/>
          </a:prstGeom>
          <a:solidFill>
            <a:schemeClr val="accent1"/>
          </a:solidFill>
          <a:ln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0" y="3365319"/>
            <a:ext cx="13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inclinometer</a:t>
            </a:r>
          </a:p>
        </p:txBody>
      </p:sp>
    </p:spTree>
    <p:extLst>
      <p:ext uri="{BB962C8B-B14F-4D97-AF65-F5344CB8AC3E}">
        <p14:creationId xmlns:p14="http://schemas.microsoft.com/office/powerpoint/2010/main" val="2426136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33704" r="18590" b="32670"/>
          <a:stretch/>
        </p:blipFill>
        <p:spPr>
          <a:xfrm>
            <a:off x="968120" y="1562100"/>
            <a:ext cx="10129792" cy="3454399"/>
          </a:xfrm>
          <a:prstGeom prst="rect">
            <a:avLst/>
          </a:prstGeom>
        </p:spPr>
      </p:pic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</a:t>
            </a:r>
            <a:r>
              <a:rPr lang="en-US" smtClean="0">
                <a:ea typeface="ＭＳ Ｐゴシック" charset="-128"/>
                <a:cs typeface="+mj-cs"/>
                <a:sym typeface="Arial" charset="0"/>
              </a:rPr>
              <a:t>FAIR magnets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033016" y="3828599"/>
            <a:ext cx="172782" cy="1808803"/>
          </a:xfrm>
          <a:prstGeom prst="straightConnector1">
            <a:avLst/>
          </a:prstGeom>
          <a:solidFill>
            <a:schemeClr val="accent1"/>
          </a:solidFill>
          <a:ln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5252339" y="5637402"/>
            <a:ext cx="607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5.4 mm longitudinal nominal gap between coils (to be checked)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533525" y="2571750"/>
            <a:ext cx="200025" cy="428625"/>
          </a:xfrm>
          <a:prstGeom prst="straightConnector1">
            <a:avLst/>
          </a:prstGeom>
          <a:solidFill>
            <a:schemeClr val="accent1"/>
          </a:solidFill>
          <a:ln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75539" y="1562100"/>
            <a:ext cx="2845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mm thickness carbon fiber</a:t>
            </a:r>
          </a:p>
          <a:p>
            <a:r>
              <a:rPr lang="en-US" dirty="0" err="1" smtClean="0"/>
              <a:t>Rohacell</a:t>
            </a:r>
            <a:r>
              <a:rPr lang="en-US" dirty="0" smtClean="0"/>
              <a:t> foam filling</a:t>
            </a:r>
          </a:p>
          <a:p>
            <a:r>
              <a:rPr lang="en-US" dirty="0" smtClean="0"/>
              <a:t>Glass fiber supports</a:t>
            </a:r>
          </a:p>
        </p:txBody>
      </p:sp>
    </p:spTree>
    <p:extLst>
      <p:ext uri="{BB962C8B-B14F-4D97-AF65-F5344CB8AC3E}">
        <p14:creationId xmlns:p14="http://schemas.microsoft.com/office/powerpoint/2010/main" val="3468486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</a:t>
            </a:r>
            <a:r>
              <a:rPr lang="en-US" smtClean="0">
                <a:ea typeface="ＭＳ Ｐゴシック" charset="-128"/>
                <a:cs typeface="+mj-cs"/>
                <a:sym typeface="Arial" charset="0"/>
              </a:rPr>
              <a:t>FAIR magnets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571865"/>
            <a:ext cx="9906000" cy="55898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03342" y="5702846"/>
            <a:ext cx="446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Overall dimensions: 3765 (L) x 560(l) x 545 (h)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2343150" y="1204597"/>
            <a:ext cx="702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FAIR MEASURING HEAD: DISPLACEMENT SEQUENCE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260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Super-FRS: magnets overview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F0745D3-ED5E-4BFF-A70F-258E463B2CB6}" type="slidenum">
              <a:rPr lang="en-US" altLang="fr-FR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fr-FR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38300" y="890860"/>
            <a:ext cx="8229600" cy="754380"/>
          </a:xfrm>
        </p:spPr>
        <p:txBody>
          <a:bodyPr/>
          <a:lstStyle/>
          <a:p>
            <a:pPr marL="40005" indent="0">
              <a:buNone/>
              <a:defRPr/>
            </a:pPr>
            <a:r>
              <a:rPr lang="en-GB" sz="144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Latest update</a:t>
            </a:r>
            <a:endParaRPr lang="en-US" dirty="0" smtClean="0">
              <a:ea typeface="ＭＳ Ｐゴシック" charset="-128"/>
            </a:endParaRPr>
          </a:p>
        </p:txBody>
      </p:sp>
      <p:pic>
        <p:nvPicPr>
          <p:cNvPr id="922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71600"/>
            <a:ext cx="8778240" cy="47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" b="1199"/>
          <a:stretch>
            <a:fillRect/>
          </a:stretch>
        </p:blipFill>
        <p:spPr bwMode="auto">
          <a:xfrm>
            <a:off x="6926104" y="1440180"/>
            <a:ext cx="1111568" cy="166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529" y="1518762"/>
            <a:ext cx="1085850" cy="17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9182099" y="1528763"/>
            <a:ext cx="1130653" cy="1997734"/>
            <a:chOff x="7907706" y="624629"/>
            <a:chExt cx="1256320" cy="2219923"/>
          </a:xfrm>
        </p:grpSpPr>
        <p:pic>
          <p:nvPicPr>
            <p:cNvPr id="9230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706" y="624629"/>
              <a:ext cx="1036670" cy="1873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TextBox 22"/>
            <p:cNvSpPr txBox="1">
              <a:spLocks noChangeArrowheads="1"/>
            </p:cNvSpPr>
            <p:nvPr/>
          </p:nvSpPr>
          <p:spPr bwMode="auto">
            <a:xfrm>
              <a:off x="7961380" y="2434143"/>
              <a:ext cx="1202646" cy="41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r>
                <a:rPr lang="fr-CH" altLang="en-US" sz="1800">
                  <a:solidFill>
                    <a:schemeClr val="bg1"/>
                  </a:solidFill>
                </a:rPr>
                <a:t>2000mm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9225" name="TextBox 23"/>
          <p:cNvSpPr txBox="1">
            <a:spLocks noChangeArrowheads="1"/>
          </p:cNvSpPr>
          <p:nvPr/>
        </p:nvSpPr>
        <p:spPr bwMode="auto">
          <a:xfrm>
            <a:off x="2076927" y="4357687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fr-CH" altLang="en-US" sz="1800">
                <a:solidFill>
                  <a:schemeClr val="bg1"/>
                </a:solidFill>
              </a:rPr>
              <a:t>7000mm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9226" name="TextBox 24"/>
          <p:cNvSpPr txBox="1">
            <a:spLocks noChangeArrowheads="1"/>
          </p:cNvSpPr>
          <p:nvPr/>
        </p:nvSpPr>
        <p:spPr bwMode="auto">
          <a:xfrm>
            <a:off x="3202782" y="4879182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fr-CH" altLang="en-US" sz="1800">
                <a:solidFill>
                  <a:schemeClr val="bg1"/>
                </a:solidFill>
              </a:rPr>
              <a:t>6500mm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9227" name="TextBox 25"/>
          <p:cNvSpPr txBox="1">
            <a:spLocks noChangeArrowheads="1"/>
          </p:cNvSpPr>
          <p:nvPr/>
        </p:nvSpPr>
        <p:spPr bwMode="auto">
          <a:xfrm>
            <a:off x="4712970" y="5336382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fr-CH" altLang="en-US" sz="1800">
                <a:solidFill>
                  <a:schemeClr val="bg1"/>
                </a:solidFill>
              </a:rPr>
              <a:t>6000mm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9228" name="TextBox 26"/>
          <p:cNvSpPr txBox="1">
            <a:spLocks noChangeArrowheads="1"/>
          </p:cNvSpPr>
          <p:nvPr/>
        </p:nvSpPr>
        <p:spPr bwMode="auto">
          <a:xfrm>
            <a:off x="6301740" y="5384959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fr-CH" altLang="en-US" sz="1800">
                <a:solidFill>
                  <a:schemeClr val="bg1"/>
                </a:solidFill>
              </a:rPr>
              <a:t>2600mm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9229" name="TextBox 27"/>
          <p:cNvSpPr txBox="1">
            <a:spLocks noChangeArrowheads="1"/>
          </p:cNvSpPr>
          <p:nvPr/>
        </p:nvSpPr>
        <p:spPr bwMode="auto">
          <a:xfrm>
            <a:off x="8583454" y="5679282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fr-CH" altLang="en-US" sz="1800">
                <a:solidFill>
                  <a:schemeClr val="bg1"/>
                </a:solidFill>
              </a:rPr>
              <a:t>2400mm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47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65" y="700768"/>
            <a:ext cx="9906000" cy="5589814"/>
          </a:xfrm>
          <a:prstGeom prst="rect">
            <a:avLst/>
          </a:prstGeom>
        </p:spPr>
      </p:pic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</a:t>
            </a:r>
            <a:r>
              <a:rPr lang="en-US" smtClean="0">
                <a:ea typeface="ＭＳ Ｐゴシック" charset="-128"/>
                <a:cs typeface="+mj-cs"/>
                <a:sym typeface="Arial" charset="0"/>
              </a:rPr>
              <a:t>FAIR magnets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3813268"/>
            <a:ext cx="4407901" cy="2486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26900" r="3316"/>
          <a:stretch/>
        </p:blipFill>
        <p:spPr>
          <a:xfrm>
            <a:off x="2878489" y="828768"/>
            <a:ext cx="9910354" cy="55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4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16919"/>
            <a:ext cx="9906000" cy="5589814"/>
          </a:xfrm>
          <a:prstGeom prst="rect">
            <a:avLst/>
          </a:prstGeom>
        </p:spPr>
      </p:pic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</a:t>
            </a:r>
            <a:r>
              <a:rPr lang="en-US" smtClean="0">
                <a:ea typeface="ＭＳ Ｐゴシック" charset="-128"/>
                <a:cs typeface="+mj-cs"/>
                <a:sym typeface="Arial" charset="0"/>
              </a:rPr>
              <a:t>FAIR magnets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26900" r="3316"/>
          <a:stretch/>
        </p:blipFill>
        <p:spPr>
          <a:xfrm>
            <a:off x="3096172" y="911499"/>
            <a:ext cx="9910354" cy="55693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" y="3848833"/>
            <a:ext cx="4339723" cy="24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16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</a:t>
            </a:r>
            <a:r>
              <a:rPr lang="en-US" smtClean="0">
                <a:ea typeface="ＭＳ Ｐゴシック" charset="-128"/>
                <a:cs typeface="+mj-cs"/>
                <a:sym typeface="Arial" charset="0"/>
              </a:rPr>
              <a:t>FAIR magnets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666440"/>
            <a:ext cx="10161417" cy="56097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3365500" y="1581150"/>
            <a:ext cx="3530600" cy="616625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65500" y="2302745"/>
            <a:ext cx="3530600" cy="616625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65500" y="2951232"/>
            <a:ext cx="3530600" cy="616625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01850" y="3662432"/>
            <a:ext cx="5905500" cy="616625"/>
          </a:xfrm>
          <a:prstGeom prst="rect">
            <a:avLst/>
          </a:prstGeom>
          <a:solidFill>
            <a:srgbClr val="00B0F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01850" y="4352671"/>
            <a:ext cx="5905500" cy="616625"/>
          </a:xfrm>
          <a:prstGeom prst="rect">
            <a:avLst/>
          </a:prstGeom>
          <a:solidFill>
            <a:srgbClr val="0070C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600200" y="5022119"/>
            <a:ext cx="6261100" cy="616625"/>
          </a:xfrm>
          <a:prstGeom prst="rect">
            <a:avLst/>
          </a:prstGeom>
          <a:solidFill>
            <a:srgbClr val="7030A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70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</a:t>
            </a:r>
            <a:r>
              <a:rPr lang="en-US" smtClean="0">
                <a:ea typeface="ＭＳ Ｐゴシック" charset="-128"/>
                <a:cs typeface="+mj-cs"/>
                <a:sym typeface="Arial" charset="0"/>
              </a:rPr>
              <a:t>FAIR magnets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16908" y="985814"/>
            <a:ext cx="8180173" cy="4959398"/>
            <a:chOff x="-163268" y="634093"/>
            <a:chExt cx="10069268" cy="57124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4093"/>
              <a:ext cx="9906000" cy="5589814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759417" y="4254285"/>
              <a:ext cx="7129220" cy="2092271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994763">
              <a:off x="3070711" y="4897464"/>
              <a:ext cx="1875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4000</a:t>
              </a:r>
              <a:endParaRPr lang="fr-FR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8276094" y="5148020"/>
              <a:ext cx="1242448" cy="1198536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8992981">
              <a:off x="7826165" y="5404436"/>
              <a:ext cx="1875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850</a:t>
              </a:r>
              <a:endParaRPr lang="fr-FR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94102" y="1023576"/>
              <a:ext cx="49078" cy="257978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65688" y="1023576"/>
              <a:ext cx="8756543" cy="2463543"/>
            </a:xfrm>
            <a:prstGeom prst="line">
              <a:avLst/>
            </a:prstGeom>
            <a:ln w="22225">
              <a:solidFill>
                <a:srgbClr val="00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-163268" y="2313466"/>
              <a:ext cx="10156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1150</a:t>
              </a:r>
              <a:endParaRPr lang="fr-FR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2" t="6401" r="18644"/>
          <a:stretch/>
        </p:blipFill>
        <p:spPr>
          <a:xfrm>
            <a:off x="9145916" y="827344"/>
            <a:ext cx="2852457" cy="25374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932" y="544619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Regulating of the height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+/- 25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marL="285750" indent="-285750">
              <a:buFontTx/>
              <a:buChar char="-"/>
            </a:pPr>
            <a:r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t>Longitudinally stroke:	100 mm	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Transversal regulating: +/- 30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84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</a:t>
            </a:r>
            <a:r>
              <a:rPr lang="en-US" smtClean="0">
                <a:ea typeface="ＭＳ Ｐゴシック" charset="-128"/>
                <a:cs typeface="+mj-cs"/>
                <a:sym typeface="Arial" charset="0"/>
              </a:rPr>
              <a:t>FAIR magnets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5" b="22066"/>
          <a:stretch/>
        </p:blipFill>
        <p:spPr>
          <a:xfrm>
            <a:off x="1942070" y="709911"/>
            <a:ext cx="8437605" cy="2872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9" b="25823"/>
          <a:stretch/>
        </p:blipFill>
        <p:spPr>
          <a:xfrm>
            <a:off x="1942070" y="4177277"/>
            <a:ext cx="8437605" cy="22243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 t="21243" r="44689" b="39549"/>
          <a:stretch/>
        </p:blipFill>
        <p:spPr>
          <a:xfrm>
            <a:off x="5037367" y="3107855"/>
            <a:ext cx="1438378" cy="1374652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9" t="30851" r="40439" b="32408"/>
          <a:stretch/>
        </p:blipFill>
        <p:spPr>
          <a:xfrm>
            <a:off x="248904" y="3062428"/>
            <a:ext cx="1693166" cy="981898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3814910" y="5599804"/>
            <a:ext cx="349300" cy="16766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705952" y="4822065"/>
            <a:ext cx="349300" cy="22825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Straight Connector 26"/>
          <p:cNvCxnSpPr>
            <a:stCxn id="24" idx="2"/>
            <a:endCxn id="25" idx="0"/>
          </p:cNvCxnSpPr>
          <p:nvPr/>
        </p:nvCxnSpPr>
        <p:spPr>
          <a:xfrm>
            <a:off x="1095487" y="4044326"/>
            <a:ext cx="2894073" cy="155547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6" idx="1"/>
          </p:cNvCxnSpPr>
          <p:nvPr/>
        </p:nvCxnSpPr>
        <p:spPr>
          <a:xfrm>
            <a:off x="6746544" y="3612458"/>
            <a:ext cx="1959408" cy="1323734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13400" y="3120034"/>
            <a:ext cx="18015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CARRIER BALL (20X)</a:t>
            </a:r>
            <a:endParaRPr lang="fr-FR" sz="13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946897" y="2592834"/>
            <a:ext cx="18015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REGULATING SCREW </a:t>
            </a:r>
          </a:p>
          <a:p>
            <a:r>
              <a:rPr lang="en-GB" sz="1300" b="1" dirty="0" smtClean="0"/>
              <a:t>(WITH BALL) (4X)</a:t>
            </a:r>
            <a:endParaRPr lang="fr-FR" sz="1300" b="1" dirty="0"/>
          </a:p>
        </p:txBody>
      </p:sp>
    </p:spTree>
    <p:extLst>
      <p:ext uri="{BB962C8B-B14F-4D97-AF65-F5344CB8AC3E}">
        <p14:creationId xmlns:p14="http://schemas.microsoft.com/office/powerpoint/2010/main" val="81696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4596" t="19292" r="15629" b="62785"/>
          <a:stretch/>
        </p:blipFill>
        <p:spPr>
          <a:xfrm>
            <a:off x="4979513" y="4309486"/>
            <a:ext cx="4578626" cy="1993900"/>
          </a:xfrm>
          <a:prstGeom prst="rect">
            <a:avLst/>
          </a:prstGeom>
        </p:spPr>
      </p:pic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</a:t>
            </a:r>
            <a:r>
              <a:rPr lang="en-US" smtClean="0">
                <a:ea typeface="ＭＳ Ｐゴシック" charset="-128"/>
                <a:cs typeface="+mj-cs"/>
                <a:sym typeface="Arial" charset="0"/>
              </a:rPr>
              <a:t>FAIR magnets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412" y="904188"/>
            <a:ext cx="6664411" cy="379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Status:</a:t>
            </a:r>
          </a:p>
          <a:p>
            <a:pPr marL="754380" lvl="1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en-GB" sz="1600" kern="0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st</a:t>
            </a: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proto (synergy HI-</a:t>
            </a:r>
            <a:r>
              <a:rPr lang="en-GB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Lumi</a:t>
            </a: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) 45 mm radius 1.3 m length to:</a:t>
            </a:r>
          </a:p>
          <a:p>
            <a:pPr marL="1211580" lvl="2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validate </a:t>
            </a: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the use of carbon </a:t>
            </a:r>
            <a:r>
              <a:rPr lang="en-GB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fiber</a:t>
            </a: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and </a:t>
            </a:r>
            <a:r>
              <a:rPr lang="en-GB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roachell</a:t>
            </a:r>
            <a:endParaRPr lang="en-GB" sz="16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211580" lvl="2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To validate </a:t>
            </a:r>
            <a:r>
              <a:rPr lang="en-GB" sz="16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pcb</a:t>
            </a:r>
            <a:r>
              <a:rPr lang="en-GB" sz="16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production</a:t>
            </a:r>
          </a:p>
          <a:p>
            <a:pPr marL="1211580" lvl="2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design </a:t>
            </a: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finalized</a:t>
            </a:r>
          </a:p>
          <a:p>
            <a:pPr marL="1211580" lvl="2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started procurement of parts</a:t>
            </a:r>
            <a:endParaRPr lang="en-GB" sz="16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754380" lvl="1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GB" sz="1600" kern="0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nd</a:t>
            </a: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proto: full scale shaft (180 mm radius and 2.7 m length)</a:t>
            </a:r>
          </a:p>
          <a:p>
            <a:pPr marL="1211580" lvl="2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To validate mechanics and assembly</a:t>
            </a:r>
          </a:p>
          <a:p>
            <a:pPr marL="1211580" lvl="2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To be tested in a CERN resistive magnet</a:t>
            </a:r>
          </a:p>
          <a:p>
            <a:pPr marL="1211580" lvl="2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Pre-designed studies to be finalized</a:t>
            </a:r>
          </a:p>
          <a:p>
            <a:pPr marL="754380" lvl="1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GB" sz="1260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211580" lvl="2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GB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97180" indent="-257175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US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16" t="19292" r="69319" b="62785"/>
          <a:stretch/>
        </p:blipFill>
        <p:spPr>
          <a:xfrm>
            <a:off x="1156735" y="4309486"/>
            <a:ext cx="3792952" cy="199390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2" idx="2"/>
          </p:cNvCxnSpPr>
          <p:nvPr/>
        </p:nvCxnSpPr>
        <p:spPr bwMode="auto">
          <a:xfrm flipH="1">
            <a:off x="6549888" y="4197812"/>
            <a:ext cx="161689" cy="1477431"/>
          </a:xfrm>
          <a:prstGeom prst="straightConnector1">
            <a:avLst/>
          </a:prstGeom>
          <a:solidFill>
            <a:schemeClr val="accent1"/>
          </a:solidFill>
          <a:ln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220737" y="3828480"/>
            <a:ext cx="98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proto</a:t>
            </a:r>
          </a:p>
        </p:txBody>
      </p:sp>
      <p:cxnSp>
        <p:nvCxnSpPr>
          <p:cNvPr id="13" name="Straight Arrow Connector 12"/>
          <p:cNvCxnSpPr>
            <a:stCxn id="14" idx="2"/>
          </p:cNvCxnSpPr>
          <p:nvPr/>
        </p:nvCxnSpPr>
        <p:spPr bwMode="auto">
          <a:xfrm flipH="1">
            <a:off x="7531574" y="4197812"/>
            <a:ext cx="186593" cy="1651837"/>
          </a:xfrm>
          <a:prstGeom prst="straightConnector1">
            <a:avLst/>
          </a:prstGeom>
          <a:solidFill>
            <a:schemeClr val="accent1"/>
          </a:solidFill>
          <a:ln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202416" y="3828480"/>
            <a:ext cx="103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proto</a:t>
            </a:r>
          </a:p>
        </p:txBody>
      </p:sp>
      <p:cxnSp>
        <p:nvCxnSpPr>
          <p:cNvPr id="16" name="Straight Arrow Connector 15"/>
          <p:cNvCxnSpPr>
            <a:stCxn id="17" idx="2"/>
          </p:cNvCxnSpPr>
          <p:nvPr/>
        </p:nvCxnSpPr>
        <p:spPr bwMode="auto">
          <a:xfrm>
            <a:off x="8583582" y="4197812"/>
            <a:ext cx="23436" cy="1874997"/>
          </a:xfrm>
          <a:prstGeom prst="straightConnector1">
            <a:avLst/>
          </a:prstGeom>
          <a:solidFill>
            <a:schemeClr val="accent1"/>
          </a:solidFill>
          <a:ln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8286866" y="38284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8166" y="1128672"/>
            <a:ext cx="4035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- 1.6 m</a:t>
            </a:r>
            <a:r>
              <a:rPr lang="en-GB" baseline="30000" dirty="0" smtClean="0"/>
              <a:t>2</a:t>
            </a:r>
            <a:r>
              <a:rPr lang="en-GB" dirty="0" smtClean="0"/>
              <a:t> surface coil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5 coils for dipole/quadrupole/</a:t>
            </a:r>
            <a:r>
              <a:rPr lang="en-GB" dirty="0" err="1" smtClean="0"/>
              <a:t>sextupole</a:t>
            </a:r>
            <a:r>
              <a:rPr lang="en-GB" dirty="0" smtClean="0"/>
              <a:t> compensation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10 single layers board</a:t>
            </a:r>
            <a:endParaRPr lang="en-GB" dirty="0"/>
          </a:p>
        </p:txBody>
      </p:sp>
      <p:sp>
        <p:nvSpPr>
          <p:cNvPr id="15" name="Left Brace 14"/>
          <p:cNvSpPr/>
          <p:nvPr/>
        </p:nvSpPr>
        <p:spPr bwMode="auto">
          <a:xfrm>
            <a:off x="7488167" y="1076325"/>
            <a:ext cx="329158" cy="1590675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sym typeface="Arial" charset="0"/>
            </a:endParaRPr>
          </a:p>
        </p:txBody>
      </p:sp>
      <p:cxnSp>
        <p:nvCxnSpPr>
          <p:cNvPr id="19" name="Straight Arrow Connector 18"/>
          <p:cNvCxnSpPr>
            <a:endCxn id="15" idx="1"/>
          </p:cNvCxnSpPr>
          <p:nvPr/>
        </p:nvCxnSpPr>
        <p:spPr bwMode="auto">
          <a:xfrm flipV="1">
            <a:off x="4343400" y="1871663"/>
            <a:ext cx="3144767" cy="100012"/>
          </a:xfrm>
          <a:prstGeom prst="straightConnector1">
            <a:avLst/>
          </a:prstGeom>
          <a:solidFill>
            <a:schemeClr val="accent1"/>
          </a:solidFill>
          <a:ln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96184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4" r="36538"/>
          <a:stretch/>
        </p:blipFill>
        <p:spPr>
          <a:xfrm>
            <a:off x="8425543" y="197707"/>
            <a:ext cx="3553097" cy="6141193"/>
          </a:xfrm>
          <a:prstGeom prst="rect">
            <a:avLst/>
          </a:prstGeom>
        </p:spPr>
      </p:pic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</a:t>
            </a:r>
            <a:r>
              <a:rPr lang="en-US" smtClean="0">
                <a:ea typeface="ＭＳ Ｐゴシック" charset="-128"/>
                <a:cs typeface="+mj-cs"/>
                <a:sym typeface="Arial" charset="0"/>
              </a:rPr>
              <a:t>FAIR magnets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244" y="877880"/>
            <a:ext cx="5495304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6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Stretched wire system (400 mm stroke)</a:t>
            </a:r>
            <a:endParaRPr lang="en-GB" sz="1600" b="1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708660" lvl="1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Department request for the purchase </a:t>
            </a: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accepted for the stages</a:t>
            </a:r>
          </a:p>
          <a:p>
            <a:pPr marL="708660" lvl="1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Integration on going</a:t>
            </a:r>
          </a:p>
          <a:p>
            <a:pPr marL="708660" lvl="1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Design of the wire support and other parts on going</a:t>
            </a:r>
            <a:endParaRPr lang="en-GB" sz="14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862965" lvl="2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GB" sz="126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US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0244" y="4651512"/>
            <a:ext cx="8183368" cy="1422724"/>
            <a:chOff x="0" y="4671391"/>
            <a:chExt cx="8183368" cy="142272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54566" t="19064" r="20124" b="66506"/>
            <a:stretch/>
          </p:blipFill>
          <p:spPr>
            <a:xfrm>
              <a:off x="4055166" y="4671391"/>
              <a:ext cx="4128202" cy="142272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5878" t="19064" r="69260" b="66506"/>
            <a:stretch/>
          </p:blipFill>
          <p:spPr>
            <a:xfrm>
              <a:off x="0" y="4671391"/>
              <a:ext cx="4055166" cy="1422724"/>
            </a:xfrm>
            <a:prstGeom prst="rect">
              <a:avLst/>
            </a:prstGeom>
          </p:spPr>
        </p:pic>
      </p:grpSp>
      <p:cxnSp>
        <p:nvCxnSpPr>
          <p:cNvPr id="4" name="Straight Arrow Connector 3"/>
          <p:cNvCxnSpPr>
            <a:stCxn id="11" idx="3"/>
          </p:cNvCxnSpPr>
          <p:nvPr/>
        </p:nvCxnSpPr>
        <p:spPr bwMode="auto">
          <a:xfrm flipV="1">
            <a:off x="8313612" y="1614616"/>
            <a:ext cx="2000161" cy="1118421"/>
          </a:xfrm>
          <a:prstGeom prst="straightConnector1">
            <a:avLst/>
          </a:prstGeom>
          <a:solidFill>
            <a:schemeClr val="accent1"/>
          </a:solidFill>
          <a:ln>
            <a:solidFill>
              <a:schemeClr val="tx2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017961" y="2317538"/>
            <a:ext cx="329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Optical target repositioned in order to be visible from both side of magnet (survey request) 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4505324" y="1070964"/>
            <a:ext cx="4935238" cy="462752"/>
          </a:xfrm>
          <a:prstGeom prst="straightConnector1">
            <a:avLst/>
          </a:prstGeom>
          <a:solidFill>
            <a:schemeClr val="accent1"/>
          </a:solidFill>
          <a:ln>
            <a:solidFill>
              <a:schemeClr val="tx2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781299" y="3252728"/>
            <a:ext cx="3295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Redesign of support table for the 400 mm tables </a:t>
            </a:r>
            <a:endParaRPr lang="en-GB" sz="16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5625548" y="2760836"/>
            <a:ext cx="3625544" cy="978289"/>
          </a:xfrm>
          <a:prstGeom prst="straightConnector1">
            <a:avLst/>
          </a:prstGeom>
          <a:solidFill>
            <a:schemeClr val="accent1"/>
          </a:solidFill>
          <a:ln>
            <a:solidFill>
              <a:schemeClr val="tx2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94189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</a:t>
            </a:r>
            <a:r>
              <a:rPr lang="en-US" smtClean="0">
                <a:ea typeface="ＭＳ Ｐゴシック" charset="-128"/>
                <a:cs typeface="+mj-cs"/>
                <a:sym typeface="Arial" charset="0"/>
              </a:rPr>
              <a:t>FAIR magnets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r="25774"/>
          <a:stretch/>
        </p:blipFill>
        <p:spPr>
          <a:xfrm>
            <a:off x="558801" y="699835"/>
            <a:ext cx="3467100" cy="41130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1694" y="4616405"/>
            <a:ext cx="5519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Stage LS-180 (stroke 408) =10kg/stage )</a:t>
            </a:r>
          </a:p>
          <a:p>
            <a:endParaRPr lang="fr-CH" dirty="0" smtClean="0"/>
          </a:p>
          <a:p>
            <a:r>
              <a:rPr lang="fr-CH" dirty="0" smtClean="0"/>
              <a:t>Granite 550x550x100 mm</a:t>
            </a:r>
          </a:p>
          <a:p>
            <a:r>
              <a:rPr lang="fr-CH" dirty="0" smtClean="0"/>
              <a:t>Distance </a:t>
            </a:r>
            <a:r>
              <a:rPr lang="en-US" dirty="0" smtClean="0"/>
              <a:t>feet</a:t>
            </a:r>
            <a:r>
              <a:rPr lang="fr-CH" dirty="0" smtClean="0"/>
              <a:t>: 450 mm</a:t>
            </a:r>
          </a:p>
          <a:p>
            <a:r>
              <a:rPr lang="fr-CH" dirty="0" err="1" smtClean="0"/>
              <a:t>weight</a:t>
            </a:r>
            <a:r>
              <a:rPr lang="fr-CH" dirty="0" smtClean="0"/>
              <a:t> Catia : 140 kg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10" y="1504956"/>
            <a:ext cx="7426665" cy="419087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 flipV="1">
            <a:off x="5492395" y="3600395"/>
            <a:ext cx="4191262" cy="1"/>
          </a:xfrm>
          <a:prstGeom prst="line">
            <a:avLst/>
          </a:prstGeom>
          <a:ln w="635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94421" y="3279804"/>
            <a:ext cx="80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Inox *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92395" y="358584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Acier 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179594" y="1069169"/>
            <a:ext cx="5002756" cy="14545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96559" y="699835"/>
            <a:ext cx="118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1050 mm</a:t>
            </a:r>
            <a:endParaRPr lang="en-GB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836552" y="5668423"/>
            <a:ext cx="14329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752940" y="1629849"/>
            <a:ext cx="164436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65484" y="1629849"/>
            <a:ext cx="17417" cy="4038574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4357896" y="346447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810 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958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</a:t>
            </a:r>
            <a:r>
              <a:rPr lang="en-US" smtClean="0">
                <a:ea typeface="ＭＳ Ｐゴシック" charset="-128"/>
                <a:cs typeface="+mj-cs"/>
                <a:sym typeface="Arial" charset="0"/>
              </a:rPr>
              <a:t>FAIR magnets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18251" y="1103243"/>
            <a:ext cx="9521687" cy="5927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Open points: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754380" lvl="1" indent="-257175" eaLnBrk="0" fontAlgn="base" hangingPunct="0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Is the vacuum chamber diameter fixed (380 mm)?</a:t>
            </a:r>
          </a:p>
          <a:p>
            <a:pPr marL="754380" lvl="1" indent="-257175" eaLnBrk="0" fontAlgn="base" hangingPunct="0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vacuum chamber tolerances on the diameter and straightness</a:t>
            </a:r>
          </a:p>
          <a:p>
            <a:pPr marL="754380" lvl="1" indent="-257175" eaLnBrk="0" fontAlgn="base" hangingPunct="0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Can the </a:t>
            </a: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</a:t>
            </a:r>
            <a:r>
              <a:rPr lang="en-GB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aximum punctual weights be accepted?</a:t>
            </a:r>
          </a:p>
          <a:p>
            <a:pPr marL="754380" lvl="1" indent="-257175" eaLnBrk="0" fontAlgn="base" hangingPunct="0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How the vacuum pipe is hold in the cryostat</a:t>
            </a:r>
          </a:p>
          <a:p>
            <a:pPr marL="754380" lvl="1" indent="-257175" eaLnBrk="0" fontAlgn="base" hangingPunct="0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Continuity of the vacuum chamber internal surface (welding, chamfers, flanges etc..)</a:t>
            </a:r>
          </a:p>
          <a:p>
            <a:pPr marL="754380" lvl="1" indent="-257175" eaLnBrk="0" fontAlgn="base" hangingPunct="0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Specification of the external interface of the vacuum chamber</a:t>
            </a:r>
          </a:p>
          <a:p>
            <a:pPr marL="754380" lvl="1" indent="-257175" eaLnBrk="0" fontAlgn="base" hangingPunct="0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Magnets longitudinal location inside the cryostat for all the </a:t>
            </a:r>
            <a:r>
              <a:rPr lang="en-GB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multiplet</a:t>
            </a: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configurations (also not standard</a:t>
            </a:r>
            <a:r>
              <a:rPr lang="en-GB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pPr marL="754380" lvl="1" indent="-257175" eaLnBrk="0" fontAlgn="base" hangingPunct="0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Magnet naming convention</a:t>
            </a:r>
            <a:endParaRPr lang="en-GB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97205" lvl="1" eaLnBrk="0" fontAlgn="base" hangingPunct="0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Clr>
                <a:srgbClr val="013469"/>
              </a:buClr>
              <a:buSzPct val="94000"/>
              <a:defRPr/>
            </a:pPr>
            <a:endParaRPr lang="en-GB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97205" lvl="1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endParaRPr lang="en-GB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97180" indent="-257175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US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20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-3902" y="246110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FAIR magnets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14136" y="667457"/>
            <a:ext cx="5713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New Magnetic Measurement request tool (EAM Light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pPr marL="40005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"/>
          <a:stretch/>
        </p:blipFill>
        <p:spPr bwMode="auto">
          <a:xfrm>
            <a:off x="29260" y="667457"/>
            <a:ext cx="5079055" cy="575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67368" y="2049780"/>
            <a:ext cx="5692412" cy="220980"/>
            <a:chOff x="167368" y="2049780"/>
            <a:chExt cx="5692412" cy="220980"/>
          </a:xfrm>
        </p:grpSpPr>
        <p:sp>
          <p:nvSpPr>
            <p:cNvPr id="4" name="Oval 3"/>
            <p:cNvSpPr/>
            <p:nvPr/>
          </p:nvSpPr>
          <p:spPr bwMode="auto">
            <a:xfrm>
              <a:off x="167368" y="2049780"/>
              <a:ext cx="1128032" cy="22098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sym typeface="Arial" charset="0"/>
              </a:endParaRPr>
            </a:p>
          </p:txBody>
        </p:sp>
        <p:cxnSp>
          <p:nvCxnSpPr>
            <p:cNvPr id="6" name="Straight Arrow Connector 5"/>
            <p:cNvCxnSpPr>
              <a:stCxn id="4" idx="6"/>
            </p:cNvCxnSpPr>
            <p:nvPr/>
          </p:nvCxnSpPr>
          <p:spPr bwMode="auto">
            <a:xfrm>
              <a:off x="1295400" y="2160270"/>
              <a:ext cx="4564380" cy="0"/>
            </a:xfrm>
            <a:prstGeom prst="straightConnector1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  <a:tailEnd type="triangle"/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301893" y="2507441"/>
            <a:ext cx="9018434" cy="369332"/>
            <a:chOff x="167368" y="1975604"/>
            <a:chExt cx="9018434" cy="369332"/>
          </a:xfrm>
        </p:grpSpPr>
        <p:sp>
          <p:nvSpPr>
            <p:cNvPr id="17" name="Oval 16"/>
            <p:cNvSpPr/>
            <p:nvPr/>
          </p:nvSpPr>
          <p:spPr bwMode="auto">
            <a:xfrm>
              <a:off x="167368" y="2049780"/>
              <a:ext cx="1128032" cy="22098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sym typeface="Arial" charset="0"/>
              </a:endParaRPr>
            </a:p>
          </p:txBody>
        </p:sp>
        <p:cxnSp>
          <p:nvCxnSpPr>
            <p:cNvPr id="18" name="Straight Arrow Connector 17"/>
            <p:cNvCxnSpPr>
              <a:stCxn id="17" idx="6"/>
            </p:cNvCxnSpPr>
            <p:nvPr/>
          </p:nvCxnSpPr>
          <p:spPr bwMode="auto">
            <a:xfrm>
              <a:off x="1295400" y="2160270"/>
              <a:ext cx="4564380" cy="0"/>
            </a:xfrm>
            <a:prstGeom prst="straightConnector1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  <a:tailEnd type="triangle"/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5942735" y="1975604"/>
              <a:ext cx="3243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MM01 indicates the MM section</a:t>
              </a:r>
              <a:endParaRPr lang="en-GB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24060" y="2802597"/>
            <a:ext cx="10238705" cy="369332"/>
            <a:chOff x="167368" y="1975604"/>
            <a:chExt cx="10238705" cy="369332"/>
          </a:xfrm>
        </p:grpSpPr>
        <p:sp>
          <p:nvSpPr>
            <p:cNvPr id="21" name="Oval 20"/>
            <p:cNvSpPr/>
            <p:nvPr/>
          </p:nvSpPr>
          <p:spPr bwMode="auto">
            <a:xfrm>
              <a:off x="167368" y="2049780"/>
              <a:ext cx="1128032" cy="22098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sym typeface="Arial" charset="0"/>
              </a:endParaRPr>
            </a:p>
          </p:txBody>
        </p:sp>
        <p:cxnSp>
          <p:nvCxnSpPr>
            <p:cNvPr id="22" name="Straight Arrow Connector 21"/>
            <p:cNvCxnSpPr>
              <a:stCxn id="21" idx="6"/>
            </p:cNvCxnSpPr>
            <p:nvPr/>
          </p:nvCxnSpPr>
          <p:spPr bwMode="auto">
            <a:xfrm>
              <a:off x="1295400" y="2160270"/>
              <a:ext cx="4564380" cy="0"/>
            </a:xfrm>
            <a:prstGeom prst="straightConnector1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  <a:tailEnd type="triangle"/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5942735" y="1975604"/>
              <a:ext cx="4463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to be set to “RDT” before sending the request</a:t>
              </a:r>
              <a:endParaRPr lang="en-GB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9854" y="4899077"/>
            <a:ext cx="5405136" cy="361533"/>
            <a:chOff x="167368" y="1909227"/>
            <a:chExt cx="5405136" cy="361533"/>
          </a:xfrm>
        </p:grpSpPr>
        <p:sp>
          <p:nvSpPr>
            <p:cNvPr id="25" name="Oval 24"/>
            <p:cNvSpPr/>
            <p:nvPr/>
          </p:nvSpPr>
          <p:spPr bwMode="auto">
            <a:xfrm>
              <a:off x="167368" y="2049780"/>
              <a:ext cx="1128032" cy="22098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sym typeface="Arial" charset="0"/>
              </a:endParaRPr>
            </a:p>
          </p:txBody>
        </p:sp>
        <p:cxnSp>
          <p:nvCxnSpPr>
            <p:cNvPr id="26" name="Straight Arrow Connector 25"/>
            <p:cNvCxnSpPr>
              <a:stCxn id="25" idx="6"/>
              <a:endCxn id="30" idx="1"/>
            </p:cNvCxnSpPr>
            <p:nvPr/>
          </p:nvCxnSpPr>
          <p:spPr bwMode="auto">
            <a:xfrm flipV="1">
              <a:off x="1295400" y="1909227"/>
              <a:ext cx="4277104" cy="251043"/>
            </a:xfrm>
            <a:prstGeom prst="straightConnector1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  <a:tailEnd type="triangle"/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0" name="TextBox 29"/>
          <p:cNvSpPr txBox="1"/>
          <p:nvPr/>
        </p:nvSpPr>
        <p:spPr>
          <a:xfrm>
            <a:off x="6344990" y="4714411"/>
            <a:ext cx="437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Date of magnet availability for measurement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2850911" y="5052741"/>
            <a:ext cx="3498815" cy="432279"/>
            <a:chOff x="167368" y="2049780"/>
            <a:chExt cx="3498815" cy="432279"/>
          </a:xfrm>
        </p:grpSpPr>
        <p:sp>
          <p:nvSpPr>
            <p:cNvPr id="32" name="Oval 31"/>
            <p:cNvSpPr/>
            <p:nvPr/>
          </p:nvSpPr>
          <p:spPr bwMode="auto">
            <a:xfrm>
              <a:off x="167368" y="2049780"/>
              <a:ext cx="1128032" cy="22098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sym typeface="Arial" charset="0"/>
              </a:endParaRPr>
            </a:p>
          </p:txBody>
        </p:sp>
        <p:cxnSp>
          <p:nvCxnSpPr>
            <p:cNvPr id="33" name="Straight Arrow Connector 32"/>
            <p:cNvCxnSpPr>
              <a:stCxn id="32" idx="6"/>
              <a:endCxn id="35" idx="1"/>
            </p:cNvCxnSpPr>
            <p:nvPr/>
          </p:nvCxnSpPr>
          <p:spPr bwMode="auto">
            <a:xfrm>
              <a:off x="1295400" y="2160270"/>
              <a:ext cx="2370783" cy="321789"/>
            </a:xfrm>
            <a:prstGeom prst="straightConnector1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  <a:tailEnd type="triangle"/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5" name="TextBox 34"/>
          <p:cNvSpPr txBox="1"/>
          <p:nvPr/>
        </p:nvSpPr>
        <p:spPr>
          <a:xfrm>
            <a:off x="6349726" y="5300354"/>
            <a:ext cx="365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Date of end magnetic measurements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778969" y="1843178"/>
            <a:ext cx="5506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Provided by CERN one per magnet and one per </a:t>
            </a:r>
            <a:r>
              <a:rPr lang="en-GB" dirty="0" err="1" smtClean="0"/>
              <a:t>multiplet</a:t>
            </a:r>
            <a:endParaRPr lang="en-GB" dirty="0" smtClean="0"/>
          </a:p>
          <a:p>
            <a:r>
              <a:rPr lang="en-GB" dirty="0" smtClean="0"/>
              <a:t>(the naming convention should be defined)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88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60093" y="0"/>
            <a:ext cx="7200900" cy="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5720" rIns="8128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+mj-lt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>
              <a:defRPr/>
            </a:pPr>
            <a:r>
              <a:rPr lang="en-US" sz="198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MM </a:t>
            </a:r>
            <a:r>
              <a:rPr lang="en-US" sz="1980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requirements summary</a:t>
            </a:r>
            <a:endParaRPr lang="en-US" sz="1980" kern="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83004"/>
              </p:ext>
            </p:extLst>
          </p:nvPr>
        </p:nvGraphicFramePr>
        <p:xfrm>
          <a:off x="619485" y="960997"/>
          <a:ext cx="10707543" cy="42481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88823"/>
                <a:gridCol w="3788823"/>
                <a:gridCol w="3129897"/>
              </a:tblGrid>
              <a:tr h="457612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Magnets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82301" marR="82301" marT="41153" marB="41153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Dipole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2 (2.127 m length)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GB" sz="14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</a:tr>
              <a:tr h="457612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82301" marR="82301" marT="41153" marB="41153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Dipole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1 (2.4 m length)</a:t>
                      </a:r>
                      <a:endParaRPr lang="en-GB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4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</a:tr>
              <a:tr h="457612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82301" marR="82301" marT="41153" marB="41153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Dipole straight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section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[2]+1</a:t>
                      </a:r>
                      <a:endParaRPr lang="en-GB" sz="14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</a:tr>
              <a:tr h="4576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Measurement time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82301" marR="82301" marT="41153" marB="41153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days</a:t>
                      </a:r>
                      <a:endParaRPr lang="en-GB" sz="14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</a:tr>
              <a:tr h="355864"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Field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Quality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301" marR="82301" marT="41153" marB="41153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Current levels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(DC)</a:t>
                      </a:r>
                      <a:endParaRPr lang="en-GB" sz="14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</a:tr>
              <a:tr h="35586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4" marB="4571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integral field accuracy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u="sng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GB" sz="1400" b="0" u="none" dirty="0" smtClean="0">
                          <a:solidFill>
                            <a:schemeClr val="tx1"/>
                          </a:solidFill>
                        </a:rPr>
                        <a:t> 5*10</a:t>
                      </a:r>
                      <a:r>
                        <a:rPr lang="en-GB" sz="1400" b="0" u="none" baseline="300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GB" sz="1400" b="0" u="none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</a:tr>
              <a:tr h="586935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Integral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field homogeneity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GB" sz="1400" u="none" dirty="0" smtClean="0">
                          <a:solidFill>
                            <a:schemeClr val="tx1"/>
                          </a:solidFill>
                        </a:rPr>
                        <a:t> 5*10</a:t>
                      </a:r>
                      <a:r>
                        <a:rPr lang="en-GB" sz="1400" u="none" baseline="300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</a:tr>
              <a:tr h="355864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91451" marR="91451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Measurement planes</a:t>
                      </a:r>
                      <a:endParaRPr lang="en-GB" sz="1400" dirty="0"/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</a:tr>
              <a:tr h="355864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91451" marR="91451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Measurement longitudinal parts</a:t>
                      </a:r>
                      <a:endParaRPr lang="en-GB" sz="1400" dirty="0"/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</a:tr>
              <a:tr h="35586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301" marR="82301" marT="41153" marB="41153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2301" marR="82301" marT="41153" marB="41153"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73112" y="655128"/>
            <a:ext cx="22833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2905" indent="-34290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itchFamily="2" charset="2"/>
              <a:buChar char="è"/>
              <a:defRPr/>
            </a:pPr>
            <a:r>
              <a:rPr lang="en-US" sz="1620" b="1" kern="0" dirty="0">
                <a:ea typeface="ＭＳ Ｐゴシック" charset="-128"/>
                <a:cs typeface="Arial" panose="020B0604020202020204" pitchFamily="34" charset="0"/>
              </a:rPr>
              <a:t>Dipoles: series tests</a:t>
            </a:r>
          </a:p>
        </p:txBody>
      </p:sp>
    </p:spTree>
    <p:extLst>
      <p:ext uri="{BB962C8B-B14F-4D97-AF65-F5344CB8AC3E}">
        <p14:creationId xmlns:p14="http://schemas.microsoft.com/office/powerpoint/2010/main" val="3742371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25126" y="246110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  <a:cs typeface="+mj-cs"/>
                <a:sym typeface="Arial" charset="0"/>
              </a:rPr>
              <a:t>Magnetic measurements proposal of the FAIR magnets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0" y="4657401"/>
            <a:ext cx="5184576" cy="149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" y="734177"/>
            <a:ext cx="5349688" cy="373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83"/>
          <a:stretch/>
        </p:blipFill>
        <p:spPr bwMode="auto">
          <a:xfrm>
            <a:off x="5707901" y="990622"/>
            <a:ext cx="6031090" cy="228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14136" y="667457"/>
            <a:ext cx="57778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New Magnetic Measurement request tool (EAM Light)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3506" y="4073280"/>
            <a:ext cx="6096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4380" lvl="1" indent="-257175" eaLnBrk="0" fontAlgn="base" hangingPunct="0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Magnetic naming  of EAM to be defined and agreed</a:t>
            </a:r>
          </a:p>
          <a:p>
            <a:pPr marL="754380" lvl="1" indent="-257175" eaLnBrk="0" fontAlgn="base" hangingPunct="0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User </a:t>
            </a:r>
            <a:r>
              <a:rPr lang="en-GB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manual will follow</a:t>
            </a:r>
            <a:endParaRPr lang="en-GB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4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60093" y="39502"/>
            <a:ext cx="7200900" cy="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5720" rIns="8128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+mj-lt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  <a:sym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>
              <a:defRPr/>
            </a:pPr>
            <a:r>
              <a:rPr lang="en-US" sz="198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MM </a:t>
            </a:r>
            <a:r>
              <a:rPr lang="en-US" sz="1980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requirements summary</a:t>
            </a:r>
            <a:endParaRPr lang="en-US" sz="1980" kern="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60093" y="1415629"/>
            <a:ext cx="85310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en-US" altLang="en-US" sz="1600" dirty="0" smtClean="0"/>
              <a:t>-     Full </a:t>
            </a:r>
            <a:r>
              <a:rPr lang="en-US" altLang="en-US" sz="1600" dirty="0"/>
              <a:t>map with hall probe at 3 currents and 3 planes of:</a:t>
            </a:r>
          </a:p>
          <a:p>
            <a:r>
              <a:rPr lang="en-US" altLang="en-US" sz="1600" dirty="0"/>
              <a:t>	</a:t>
            </a:r>
            <a:r>
              <a:rPr lang="en-GB" altLang="en-US" sz="1600" dirty="0"/>
              <a:t>One dipole unit per </a:t>
            </a:r>
            <a:r>
              <a:rPr lang="en-GB" altLang="en-US" sz="1600" dirty="0" smtClean="0"/>
              <a:t>type</a:t>
            </a:r>
            <a:endParaRPr lang="en-GB" altLang="en-US" sz="1600" dirty="0"/>
          </a:p>
          <a:p>
            <a:r>
              <a:rPr lang="en-GB" altLang="en-US" sz="1600" dirty="0"/>
              <a:t>	All dipoles with (straight) exit for beam </a:t>
            </a:r>
            <a:endParaRPr lang="en-GB" altLang="en-US" sz="1600" dirty="0" smtClean="0"/>
          </a:p>
          <a:p>
            <a:r>
              <a:rPr lang="en-GB" altLang="en-US" sz="1600" dirty="0" smtClean="0"/>
              <a:t>-    </a:t>
            </a:r>
            <a:r>
              <a:rPr lang="en-GB" altLang="en-US" sz="1600" dirty="0" smtClean="0"/>
              <a:t>Map reference accuracy </a:t>
            </a:r>
            <a:r>
              <a:rPr lang="en-GB" altLang="en-US" sz="1600" u="sng" dirty="0" smtClean="0"/>
              <a:t>+</a:t>
            </a:r>
            <a:r>
              <a:rPr lang="en-GB" altLang="en-US" sz="1600" dirty="0" smtClean="0"/>
              <a:t> 2 mm</a:t>
            </a:r>
          </a:p>
          <a:p>
            <a:pPr marL="285750" indent="-285750">
              <a:buFontTx/>
              <a:buChar char="-"/>
            </a:pPr>
            <a:r>
              <a:rPr lang="en-US" altLang="en-US" sz="1600" dirty="0" smtClean="0"/>
              <a:t>Integral </a:t>
            </a:r>
            <a:r>
              <a:rPr lang="en-US" altLang="en-US" sz="1600" dirty="0"/>
              <a:t>field, integral transfer function, hysteresis and Homogeneity at 16 current </a:t>
            </a:r>
            <a:r>
              <a:rPr lang="en-US" altLang="en-US" sz="1600" dirty="0" smtClean="0"/>
              <a:t>levels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112" y="837697"/>
            <a:ext cx="228652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2905" indent="-34290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itchFamily="2" charset="2"/>
              <a:buChar char="è"/>
              <a:defRPr/>
            </a:pPr>
            <a:r>
              <a:rPr lang="en-US" sz="1620" b="1" kern="0" dirty="0">
                <a:ea typeface="ＭＳ Ｐゴシック" charset="-128"/>
                <a:cs typeface="Arial" panose="020B0604020202020204" pitchFamily="34" charset="0"/>
              </a:rPr>
              <a:t>Extended pre-series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60092" y="3703786"/>
            <a:ext cx="8531067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altLang="en-US" sz="1600" dirty="0" smtClean="0"/>
              <a:t>Testing of the vacuum chamber</a:t>
            </a:r>
          </a:p>
          <a:p>
            <a:pPr marL="285750" indent="-285750">
              <a:buFontTx/>
              <a:buChar char="-"/>
            </a:pPr>
            <a:r>
              <a:rPr lang="en-US" altLang="en-US" sz="1600" dirty="0" smtClean="0"/>
              <a:t>Magnet optimization (shimming)</a:t>
            </a:r>
          </a:p>
          <a:p>
            <a:pPr marL="285750" indent="-285750">
              <a:buFontTx/>
              <a:buChar char="-"/>
            </a:pPr>
            <a:r>
              <a:rPr lang="en-US" altLang="en-US" sz="1600" dirty="0" smtClean="0"/>
              <a:t>Assembly and reassembly of half yoke</a:t>
            </a:r>
          </a:p>
          <a:p>
            <a:pPr marL="285750" indent="-285750">
              <a:buFontTx/>
              <a:buChar char="-"/>
            </a:pPr>
            <a:endParaRPr lang="en-US" altLang="en-US" sz="1260" dirty="0"/>
          </a:p>
        </p:txBody>
      </p:sp>
    </p:spTree>
    <p:extLst>
      <p:ext uri="{BB962C8B-B14F-4D97-AF65-F5344CB8AC3E}">
        <p14:creationId xmlns:p14="http://schemas.microsoft.com/office/powerpoint/2010/main" val="2076663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F694E7A-865E-43F0-8977-C1955263601C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a typeface="ＭＳ Ｐゴシック" charset="-128"/>
                <a:sym typeface="Arial" charset="0"/>
              </a:rPr>
              <a:t>Measuring systems for dipoles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606D093-DEBF-4B70-8535-51034E243916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0" name="Freeform 2047"/>
          <p:cNvSpPr>
            <a:spLocks/>
          </p:cNvSpPr>
          <p:nvPr/>
        </p:nvSpPr>
        <p:spPr bwMode="auto">
          <a:xfrm>
            <a:off x="1675448" y="1371600"/>
            <a:ext cx="1810227" cy="1584484"/>
          </a:xfrm>
          <a:custGeom>
            <a:avLst/>
            <a:gdLst>
              <a:gd name="T0" fmla="*/ 0 w 2011680"/>
              <a:gd name="T1" fmla="*/ 1764039 h 1760220"/>
              <a:gd name="T2" fmla="*/ 1642812 w 2011680"/>
              <a:gd name="T3" fmla="*/ 488736 h 1760220"/>
              <a:gd name="T4" fmla="*/ 2007877 w 2011680"/>
              <a:gd name="T5" fmla="*/ 0 h 17602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1680" h="1760220">
                <a:moveTo>
                  <a:pt x="0" y="1760220"/>
                </a:moveTo>
                <a:cubicBezTo>
                  <a:pt x="655320" y="1270635"/>
                  <a:pt x="1310640" y="781050"/>
                  <a:pt x="1645920" y="487680"/>
                </a:cubicBezTo>
                <a:cubicBezTo>
                  <a:pt x="1981200" y="194310"/>
                  <a:pt x="1996440" y="97155"/>
                  <a:pt x="2011680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620"/>
          </a:p>
        </p:txBody>
      </p:sp>
      <p:graphicFrame>
        <p:nvGraphicFramePr>
          <p:cNvPr id="26639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048853"/>
              </p:ext>
            </p:extLst>
          </p:nvPr>
        </p:nvGraphicFramePr>
        <p:xfrm>
          <a:off x="355654" y="1492803"/>
          <a:ext cx="4449814" cy="979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tion" r:id="rId4" imgW="2247900" imgH="495300" progId="Equation.3">
                  <p:embed/>
                </p:oleObj>
              </mc:Choice>
              <mc:Fallback>
                <p:oleObj name="Equation" r:id="rId4" imgW="2247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54" y="1492803"/>
                        <a:ext cx="4449814" cy="979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18160" y="3865957"/>
            <a:ext cx="8681085" cy="1983105"/>
            <a:chOff x="1551433" y="2234694"/>
            <a:chExt cx="8681085" cy="1983105"/>
          </a:xfrm>
        </p:grpSpPr>
        <p:grpSp>
          <p:nvGrpSpPr>
            <p:cNvPr id="26631" name="Group 1"/>
            <p:cNvGrpSpPr>
              <a:grpSpLocks/>
            </p:cNvGrpSpPr>
            <p:nvPr/>
          </p:nvGrpSpPr>
          <p:grpSpPr bwMode="auto">
            <a:xfrm>
              <a:off x="1551433" y="2234694"/>
              <a:ext cx="8681085" cy="1983105"/>
              <a:chOff x="87313" y="2525713"/>
              <a:chExt cx="9645650" cy="2203450"/>
            </a:xfrm>
          </p:grpSpPr>
          <p:grpSp>
            <p:nvGrpSpPr>
              <p:cNvPr id="26642" name="Group 2073"/>
              <p:cNvGrpSpPr>
                <a:grpSpLocks/>
              </p:cNvGrpSpPr>
              <p:nvPr/>
            </p:nvGrpSpPr>
            <p:grpSpPr bwMode="auto">
              <a:xfrm>
                <a:off x="565150" y="2525713"/>
                <a:ext cx="9145588" cy="2203450"/>
                <a:chOff x="564603" y="2525526"/>
                <a:chExt cx="9145443" cy="2203188"/>
              </a:xfrm>
            </p:grpSpPr>
            <p:sp>
              <p:nvSpPr>
                <p:cNvPr id="27" name="Cube 26"/>
                <p:cNvSpPr/>
                <p:nvPr/>
              </p:nvSpPr>
              <p:spPr bwMode="auto">
                <a:xfrm>
                  <a:off x="1783784" y="4017599"/>
                  <a:ext cx="6943615" cy="711115"/>
                </a:xfrm>
                <a:prstGeom prst="cube">
                  <a:avLst>
                    <a:gd name="adj" fmla="val 42878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1620" dirty="0">
                    <a:latin typeface="Arial" charset="0"/>
                    <a:ea typeface="ＭＳ Ｐゴシック" charset="0"/>
                    <a:sym typeface="Arial" charset="0"/>
                  </a:endParaRPr>
                </a:p>
              </p:txBody>
            </p:sp>
            <p:sp>
              <p:nvSpPr>
                <p:cNvPr id="26" name="Cube 25"/>
                <p:cNvSpPr/>
                <p:nvPr/>
              </p:nvSpPr>
              <p:spPr bwMode="auto">
                <a:xfrm>
                  <a:off x="1656786" y="2739813"/>
                  <a:ext cx="6943615" cy="711115"/>
                </a:xfrm>
                <a:prstGeom prst="cube">
                  <a:avLst>
                    <a:gd name="adj" fmla="val 42878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1620">
                    <a:latin typeface="Arial" charset="0"/>
                    <a:ea typeface="ＭＳ Ｐゴシック" charset="0"/>
                    <a:sym typeface="Arial" charset="0"/>
                  </a:endParaRPr>
                </a:p>
              </p:txBody>
            </p:sp>
            <p:grpSp>
              <p:nvGrpSpPr>
                <p:cNvPr id="26664" name="Group 2064"/>
                <p:cNvGrpSpPr>
                  <a:grpSpLocks/>
                </p:cNvGrpSpPr>
                <p:nvPr/>
              </p:nvGrpSpPr>
              <p:grpSpPr bwMode="auto">
                <a:xfrm>
                  <a:off x="564603" y="2525526"/>
                  <a:ext cx="9145443" cy="1244669"/>
                  <a:chOff x="-88899" y="2545783"/>
                  <a:chExt cx="10059987" cy="1244669"/>
                </a:xfrm>
              </p:grpSpPr>
              <p:cxnSp>
                <p:nvCxnSpPr>
                  <p:cNvPr id="26665" name="Curved Connector 205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828088" y="3359144"/>
                    <a:ext cx="1143000" cy="431308"/>
                  </a:xfrm>
                  <a:prstGeom prst="curvedConnector3">
                    <a:avLst>
                      <a:gd name="adj1" fmla="val 1333"/>
                    </a:avLst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666" name="Curved Connector 5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65999" y="2545784"/>
                    <a:ext cx="1462089" cy="818391"/>
                  </a:xfrm>
                  <a:prstGeom prst="curvedConnector3">
                    <a:avLst>
                      <a:gd name="adj1" fmla="val 98699"/>
                    </a:avLst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667" name="Straight Connector 206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9200" y="2545784"/>
                    <a:ext cx="487679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668" name="Curved Connector 6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041400" y="2545783"/>
                    <a:ext cx="1462089" cy="818391"/>
                  </a:xfrm>
                  <a:prstGeom prst="curvedConnector3">
                    <a:avLst>
                      <a:gd name="adj1" fmla="val 98699"/>
                    </a:avLst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669" name="Curved Connector 6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-88899" y="3347487"/>
                    <a:ext cx="1143000" cy="431308"/>
                  </a:xfrm>
                  <a:prstGeom prst="curvedConnector3">
                    <a:avLst>
                      <a:gd name="adj1" fmla="val 1333"/>
                    </a:avLst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26643" name="Group 2074"/>
              <p:cNvGrpSpPr>
                <a:grpSpLocks/>
              </p:cNvGrpSpPr>
              <p:nvPr/>
            </p:nvGrpSpPr>
            <p:grpSpPr bwMode="auto">
              <a:xfrm>
                <a:off x="87313" y="3706813"/>
                <a:ext cx="9645650" cy="638175"/>
                <a:chOff x="-28311" y="5526339"/>
                <a:chExt cx="9646252" cy="638094"/>
              </a:xfrm>
            </p:grpSpPr>
            <p:grpSp>
              <p:nvGrpSpPr>
                <p:cNvPr id="26648" name="Group 2067"/>
                <p:cNvGrpSpPr>
                  <a:grpSpLocks/>
                </p:cNvGrpSpPr>
                <p:nvPr/>
              </p:nvGrpSpPr>
              <p:grpSpPr bwMode="auto">
                <a:xfrm>
                  <a:off x="-28311" y="5633294"/>
                  <a:ext cx="9646252" cy="531139"/>
                  <a:chOff x="50800" y="3812261"/>
                  <a:chExt cx="9646252" cy="531139"/>
                </a:xfrm>
              </p:grpSpPr>
              <p:sp>
                <p:nvSpPr>
                  <p:cNvPr id="26659" name="Cube 11"/>
                  <p:cNvSpPr>
                    <a:spLocks noChangeArrowheads="1"/>
                  </p:cNvSpPr>
                  <p:nvPr/>
                </p:nvSpPr>
                <p:spPr bwMode="auto">
                  <a:xfrm>
                    <a:off x="50800" y="3812261"/>
                    <a:ext cx="9646252" cy="531139"/>
                  </a:xfrm>
                  <a:prstGeom prst="cube">
                    <a:avLst>
                      <a:gd name="adj" fmla="val 9006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en-US" sz="1800"/>
                  </a:p>
                </p:txBody>
              </p:sp>
              <p:sp>
                <p:nvSpPr>
                  <p:cNvPr id="26660" name="Cube 18"/>
                  <p:cNvSpPr>
                    <a:spLocks noChangeArrowheads="1"/>
                  </p:cNvSpPr>
                  <p:nvPr/>
                </p:nvSpPr>
                <p:spPr bwMode="auto">
                  <a:xfrm>
                    <a:off x="203200" y="4117904"/>
                    <a:ext cx="9144000" cy="74225"/>
                  </a:xfrm>
                  <a:prstGeom prst="cube">
                    <a:avLst>
                      <a:gd name="adj" fmla="val 83917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en-US" sz="1800"/>
                  </a:p>
                </p:txBody>
              </p:sp>
              <p:cxnSp>
                <p:nvCxnSpPr>
                  <p:cNvPr id="26661" name="Straight Arrow Connector 2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71880" y="4018995"/>
                    <a:ext cx="8471694" cy="12261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6649" name="Cube 70"/>
                <p:cNvSpPr>
                  <a:spLocks noChangeArrowheads="1"/>
                </p:cNvSpPr>
                <p:nvPr/>
              </p:nvSpPr>
              <p:spPr bwMode="auto">
                <a:xfrm>
                  <a:off x="342069" y="5711890"/>
                  <a:ext cx="9144000" cy="74225"/>
                </a:xfrm>
                <a:prstGeom prst="cube">
                  <a:avLst>
                    <a:gd name="adj" fmla="val 83917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sym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sym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sym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sym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 sz="1800"/>
                </a:p>
              </p:txBody>
            </p:sp>
            <p:grpSp>
              <p:nvGrpSpPr>
                <p:cNvPr id="26650" name="Group 2065"/>
                <p:cNvGrpSpPr>
                  <a:grpSpLocks/>
                </p:cNvGrpSpPr>
                <p:nvPr/>
              </p:nvGrpSpPr>
              <p:grpSpPr bwMode="auto">
                <a:xfrm>
                  <a:off x="230769" y="5526339"/>
                  <a:ext cx="762000" cy="627377"/>
                  <a:chOff x="508000" y="3716023"/>
                  <a:chExt cx="762000" cy="627377"/>
                </a:xfrm>
              </p:grpSpPr>
              <p:sp>
                <p:nvSpPr>
                  <p:cNvPr id="17" name="Cube 16"/>
                  <p:cNvSpPr/>
                  <p:nvPr/>
                </p:nvSpPr>
                <p:spPr bwMode="auto">
                  <a:xfrm>
                    <a:off x="507698" y="3733483"/>
                    <a:ext cx="762048" cy="609522"/>
                  </a:xfrm>
                  <a:prstGeom prst="cube">
                    <a:avLst>
                      <a:gd name="adj" fmla="val 90278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GB" sz="1620">
                      <a:latin typeface="Arial" charset="0"/>
                      <a:ea typeface="ＭＳ Ｐゴシック" charset="0"/>
                      <a:sym typeface="Arial" charset="0"/>
                    </a:endParaRPr>
                  </a:p>
                </p:txBody>
              </p:sp>
              <p:sp>
                <p:nvSpPr>
                  <p:cNvPr id="26652" name="Cube 35"/>
                  <p:cNvSpPr>
                    <a:spLocks noChangeArrowheads="1"/>
                  </p:cNvSpPr>
                  <p:nvPr/>
                </p:nvSpPr>
                <p:spPr bwMode="auto">
                  <a:xfrm>
                    <a:off x="518319" y="4204830"/>
                    <a:ext cx="279400" cy="70695"/>
                  </a:xfrm>
                  <a:prstGeom prst="cube">
                    <a:avLst>
                      <a:gd name="adj" fmla="val 90278"/>
                    </a:avLst>
                  </a:prstGeom>
                  <a:solidFill>
                    <a:srgbClr val="C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en-US" sz="1800"/>
                  </a:p>
                </p:txBody>
              </p:sp>
              <p:sp>
                <p:nvSpPr>
                  <p:cNvPr id="26653" name="Cube 36"/>
                  <p:cNvSpPr>
                    <a:spLocks noChangeArrowheads="1"/>
                  </p:cNvSpPr>
                  <p:nvPr/>
                </p:nvSpPr>
                <p:spPr bwMode="auto">
                  <a:xfrm>
                    <a:off x="600076" y="4117905"/>
                    <a:ext cx="279400" cy="70695"/>
                  </a:xfrm>
                  <a:prstGeom prst="cube">
                    <a:avLst>
                      <a:gd name="adj" fmla="val 90278"/>
                    </a:avLst>
                  </a:prstGeom>
                  <a:solidFill>
                    <a:srgbClr val="C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en-US" sz="1800"/>
                  </a:p>
                </p:txBody>
              </p:sp>
              <p:sp>
                <p:nvSpPr>
                  <p:cNvPr id="26654" name="Cube 37"/>
                  <p:cNvSpPr>
                    <a:spLocks noChangeArrowheads="1"/>
                  </p:cNvSpPr>
                  <p:nvPr/>
                </p:nvSpPr>
                <p:spPr bwMode="auto">
                  <a:xfrm>
                    <a:off x="685800" y="4032549"/>
                    <a:ext cx="279400" cy="70695"/>
                  </a:xfrm>
                  <a:prstGeom prst="cube">
                    <a:avLst>
                      <a:gd name="adj" fmla="val 90278"/>
                    </a:avLst>
                  </a:prstGeom>
                  <a:solidFill>
                    <a:srgbClr val="C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en-US" sz="1800"/>
                  </a:p>
                </p:txBody>
              </p:sp>
              <p:sp>
                <p:nvSpPr>
                  <p:cNvPr id="26655" name="Cube 38"/>
                  <p:cNvSpPr>
                    <a:spLocks noChangeArrowheads="1"/>
                  </p:cNvSpPr>
                  <p:nvPr/>
                </p:nvSpPr>
                <p:spPr bwMode="auto">
                  <a:xfrm>
                    <a:off x="762000" y="3949593"/>
                    <a:ext cx="279400" cy="70695"/>
                  </a:xfrm>
                  <a:prstGeom prst="cube">
                    <a:avLst>
                      <a:gd name="adj" fmla="val 90278"/>
                    </a:avLst>
                  </a:prstGeom>
                  <a:solidFill>
                    <a:srgbClr val="C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en-US" sz="1800"/>
                  </a:p>
                </p:txBody>
              </p:sp>
              <p:sp>
                <p:nvSpPr>
                  <p:cNvPr id="26656" name="Cube 39"/>
                  <p:cNvSpPr>
                    <a:spLocks noChangeArrowheads="1"/>
                  </p:cNvSpPr>
                  <p:nvPr/>
                </p:nvSpPr>
                <p:spPr bwMode="auto">
                  <a:xfrm>
                    <a:off x="843757" y="3867949"/>
                    <a:ext cx="279400" cy="70695"/>
                  </a:xfrm>
                  <a:prstGeom prst="cube">
                    <a:avLst>
                      <a:gd name="adj" fmla="val 90278"/>
                    </a:avLst>
                  </a:prstGeom>
                  <a:solidFill>
                    <a:srgbClr val="C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en-US" sz="1800"/>
                  </a:p>
                </p:txBody>
              </p:sp>
              <p:sp>
                <p:nvSpPr>
                  <p:cNvPr id="26657" name="Cube 40"/>
                  <p:cNvSpPr>
                    <a:spLocks noChangeArrowheads="1"/>
                  </p:cNvSpPr>
                  <p:nvPr/>
                </p:nvSpPr>
                <p:spPr bwMode="auto">
                  <a:xfrm>
                    <a:off x="931069" y="3785097"/>
                    <a:ext cx="279400" cy="70695"/>
                  </a:xfrm>
                  <a:prstGeom prst="cube">
                    <a:avLst>
                      <a:gd name="adj" fmla="val 90278"/>
                    </a:avLst>
                  </a:prstGeom>
                  <a:solidFill>
                    <a:srgbClr val="C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en-US" sz="1800"/>
                  </a:p>
                </p:txBody>
              </p:sp>
              <p:sp>
                <p:nvSpPr>
                  <p:cNvPr id="26658" name="Cube 41"/>
                  <p:cNvSpPr>
                    <a:spLocks noChangeArrowheads="1"/>
                  </p:cNvSpPr>
                  <p:nvPr/>
                </p:nvSpPr>
                <p:spPr bwMode="auto">
                  <a:xfrm>
                    <a:off x="1005682" y="3716023"/>
                    <a:ext cx="264318" cy="62996"/>
                  </a:xfrm>
                  <a:prstGeom prst="cube">
                    <a:avLst>
                      <a:gd name="adj" fmla="val 90278"/>
                    </a:avLst>
                  </a:prstGeom>
                  <a:solidFill>
                    <a:srgbClr val="C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en-US" sz="1800"/>
                  </a:p>
                </p:txBody>
              </p:sp>
            </p:grpSp>
          </p:grpSp>
          <p:cxnSp>
            <p:nvCxnSpPr>
              <p:cNvPr id="26644" name="Straight Arrow Connector 2070"/>
              <p:cNvCxnSpPr>
                <a:cxnSpLocks noChangeShapeType="1"/>
              </p:cNvCxnSpPr>
              <p:nvPr/>
            </p:nvCxnSpPr>
            <p:spPr bwMode="auto">
              <a:xfrm>
                <a:off x="8813800" y="2828925"/>
                <a:ext cx="0" cy="8143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45" name="TextBox 74"/>
              <p:cNvSpPr txBox="1">
                <a:spLocks noChangeArrowheads="1"/>
              </p:cNvSpPr>
              <p:nvPr/>
            </p:nvSpPr>
            <p:spPr bwMode="auto">
              <a:xfrm>
                <a:off x="8797925" y="2846389"/>
                <a:ext cx="548940" cy="4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9pPr>
              </a:lstStyle>
              <a:p>
                <a:r>
                  <a:rPr lang="el-GR" altLang="en-US" sz="1800" i="1"/>
                  <a:t>Δ</a:t>
                </a:r>
                <a:r>
                  <a:rPr lang="en-GB" altLang="en-US" sz="1800" i="1"/>
                  <a:t>B</a:t>
                </a:r>
              </a:p>
            </p:txBody>
          </p:sp>
          <p:cxnSp>
            <p:nvCxnSpPr>
              <p:cNvPr id="26646" name="Straight Arrow Connector 75"/>
              <p:cNvCxnSpPr>
                <a:cxnSpLocks noChangeShapeType="1"/>
              </p:cNvCxnSpPr>
              <p:nvPr/>
            </p:nvCxnSpPr>
            <p:spPr bwMode="auto">
              <a:xfrm flipH="1" flipV="1">
                <a:off x="8804275" y="3660775"/>
                <a:ext cx="868363" cy="15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47" name="TextBox 78"/>
              <p:cNvSpPr txBox="1">
                <a:spLocks noChangeArrowheads="1"/>
              </p:cNvSpPr>
              <p:nvPr/>
            </p:nvSpPr>
            <p:spPr bwMode="auto">
              <a:xfrm>
                <a:off x="8982075" y="3275013"/>
                <a:ext cx="506193" cy="4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defRPr>
                </a:lvl9pPr>
              </a:lstStyle>
              <a:p>
                <a:r>
                  <a:rPr lang="el-GR" altLang="en-US" sz="1800" i="1"/>
                  <a:t>Δ</a:t>
                </a:r>
                <a:r>
                  <a:rPr lang="en-GB" altLang="en-US" sz="1800" i="1"/>
                  <a:t>s</a:t>
                </a:r>
              </a:p>
            </p:txBody>
          </p:sp>
        </p:grpSp>
        <p:sp>
          <p:nvSpPr>
            <p:cNvPr id="26640" name="TextBox 29"/>
            <p:cNvSpPr txBox="1">
              <a:spLocks noChangeArrowheads="1"/>
            </p:cNvSpPr>
            <p:nvPr/>
          </p:nvSpPr>
          <p:spPr bwMode="auto">
            <a:xfrm>
              <a:off x="5525929" y="3163252"/>
              <a:ext cx="27283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r>
                <a:rPr lang="el-GR" altLang="en-US" sz="162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ξ</a:t>
              </a:r>
              <a:endParaRPr lang="en-GB" altLang="en-US" sz="162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55503" y="822811"/>
            <a:ext cx="4183380" cy="112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GB" sz="16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Translating </a:t>
            </a:r>
            <a:r>
              <a:rPr lang="en-GB" sz="1600" b="1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Fluxmeter</a:t>
            </a:r>
            <a:r>
              <a:rPr lang="en-GB" sz="16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1485" lvl="1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endParaRPr lang="en-GB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862965" lvl="2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GB" sz="126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US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645909" y="1056180"/>
            <a:ext cx="4183380" cy="354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Reasons: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Allows longitudinal profile of homogeneity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altLang="en-US" sz="1400" dirty="0"/>
              <a:t>Possible configuration on a “box” on the GFR </a:t>
            </a:r>
            <a:r>
              <a:rPr lang="en-GB" altLang="en-US" sz="1400" dirty="0" smtClean="0"/>
              <a:t>boundary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altLang="en-US" sz="1400" dirty="0" smtClean="0"/>
              <a:t>Possible to use an array of coils on standard </a:t>
            </a:r>
            <a:r>
              <a:rPr lang="en-GB" altLang="en-US" sz="1400" dirty="0" err="1" smtClean="0"/>
              <a:t>pcb</a:t>
            </a:r>
            <a:r>
              <a:rPr lang="en-GB" altLang="en-US" sz="1400" dirty="0" smtClean="0"/>
              <a:t> size (620 x 200 mm)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altLang="en-US" sz="1400" dirty="0" smtClean="0"/>
              <a:t>15 coils enough to cover the 40 mm spatial resolution required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altLang="en-US" sz="1400" dirty="0"/>
              <a:t>Possibility to reconstruct the pseudo-multipoles (S. Russenschuck talk)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GB" altLang="en-US" sz="1400" dirty="0" smtClean="0"/>
          </a:p>
          <a:p>
            <a:pPr marL="862965" lvl="2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n-GB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97180" indent="-257175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US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88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F694E7A-865E-43F0-8977-C1955263601C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a typeface="ＭＳ Ｐゴシック" charset="-128"/>
                <a:sym typeface="Arial" charset="0"/>
              </a:rPr>
              <a:t>Measuring systems for dipoles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606D093-DEBF-4B70-8535-51034E243916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0" name="Freeform 2047"/>
          <p:cNvSpPr>
            <a:spLocks/>
          </p:cNvSpPr>
          <p:nvPr/>
        </p:nvSpPr>
        <p:spPr bwMode="auto">
          <a:xfrm>
            <a:off x="1675448" y="1371600"/>
            <a:ext cx="1810227" cy="1584484"/>
          </a:xfrm>
          <a:custGeom>
            <a:avLst/>
            <a:gdLst>
              <a:gd name="T0" fmla="*/ 0 w 2011680"/>
              <a:gd name="T1" fmla="*/ 1764039 h 1760220"/>
              <a:gd name="T2" fmla="*/ 1642812 w 2011680"/>
              <a:gd name="T3" fmla="*/ 488736 h 1760220"/>
              <a:gd name="T4" fmla="*/ 2007877 w 2011680"/>
              <a:gd name="T5" fmla="*/ 0 h 17602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1680" h="1760220">
                <a:moveTo>
                  <a:pt x="0" y="1760220"/>
                </a:moveTo>
                <a:cubicBezTo>
                  <a:pt x="655320" y="1270635"/>
                  <a:pt x="1310640" y="781050"/>
                  <a:pt x="1645920" y="487680"/>
                </a:cubicBezTo>
                <a:cubicBezTo>
                  <a:pt x="1981200" y="194310"/>
                  <a:pt x="1996440" y="97155"/>
                  <a:pt x="2011680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620"/>
          </a:p>
        </p:txBody>
      </p:sp>
      <p:sp>
        <p:nvSpPr>
          <p:cNvPr id="47" name="Rectangle 46"/>
          <p:cNvSpPr/>
          <p:nvPr/>
        </p:nvSpPr>
        <p:spPr>
          <a:xfrm>
            <a:off x="155503" y="822811"/>
            <a:ext cx="4183380" cy="112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GB" sz="16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Translating </a:t>
            </a:r>
            <a:r>
              <a:rPr lang="en-GB" sz="1600" b="1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Fluxmeter</a:t>
            </a:r>
            <a:r>
              <a:rPr lang="en-GB" sz="16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1485" lvl="1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endParaRPr lang="en-GB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862965" lvl="2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GB" sz="126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US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82100" y="4662527"/>
            <a:ext cx="5436496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Measuring on a straight path: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Reduces mechanical complexity of the system 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altLang="en-US" sz="1400" dirty="0" smtClean="0"/>
              <a:t>Possible in-situ calibration of the absolute integral field and homogeneity measurement (comparing with SSW)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altLang="en-US" sz="1400" dirty="0" smtClean="0"/>
              <a:t>Enough space in the magnet to cover the whole GFR</a:t>
            </a:r>
            <a:endParaRPr lang="en-GB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862965" lvl="2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GB" sz="126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US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0" name="Picture 92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5" t="16622" r="39361" b="12075"/>
          <a:stretch/>
        </p:blipFill>
        <p:spPr bwMode="auto">
          <a:xfrm rot="5400000">
            <a:off x="1205647" y="-49531"/>
            <a:ext cx="3589573" cy="636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60" y="822624"/>
            <a:ext cx="5389536" cy="360020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713837" y="1309070"/>
            <a:ext cx="4646141" cy="2599038"/>
          </a:xfrm>
          <a:prstGeom prst="straightConnector1">
            <a:avLst/>
          </a:prstGeom>
          <a:solidFill>
            <a:schemeClr val="accent1"/>
          </a:solidFill>
          <a:ln>
            <a:solidFill>
              <a:srgbClr val="FF0000"/>
            </a:solidFill>
            <a:headEnd type="triangle"/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818187" y="3908108"/>
            <a:ext cx="459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5000 mm length/ 4000 mm measurement path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721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lnSpc>
                <a:spcPts val="1800"/>
              </a:lnSpc>
              <a:spcBef>
                <a:spcPts val="108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37FC01-1A86-488F-9FA7-D259AE5829C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561703" y="-11065"/>
            <a:ext cx="7863840" cy="582930"/>
          </a:xfrm>
        </p:spPr>
        <p:txBody>
          <a:bodyPr vert="horz" wrap="square" lIns="50800" tIns="50800" rIns="116840" bIns="50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a typeface="ＭＳ Ｐゴシック" charset="-128"/>
                <a:sym typeface="Arial" charset="0"/>
              </a:rPr>
              <a:t>Measuring systems for dipoles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83629" y="6480810"/>
            <a:ext cx="254318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spcBef>
                <a:spcPts val="1200"/>
              </a:spcBef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80A436-CE6C-4EFA-A7F8-E6C0AB8BDCDB}" type="slidenum">
              <a:rPr lang="en-US" altLang="en-US" sz="108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08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944" y="659649"/>
            <a:ext cx="4183380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Status:</a:t>
            </a:r>
          </a:p>
          <a:p>
            <a:pPr marL="708660" lvl="1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Prototype needed to </a:t>
            </a:r>
            <a:r>
              <a:rPr lang="en-GB" sz="126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test:</a:t>
            </a:r>
          </a:p>
          <a:p>
            <a:pPr marL="1120140" lvl="2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Linear encoder </a:t>
            </a: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(installation and accuracy)</a:t>
            </a:r>
            <a:endParaRPr lang="en-GB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120140" lvl="2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Measurement principle</a:t>
            </a:r>
          </a:p>
          <a:p>
            <a:pPr marL="1120140" lvl="2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Mechanics</a:t>
            </a:r>
          </a:p>
          <a:p>
            <a:pPr marL="1120140" lvl="2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Accuracy estimation</a:t>
            </a:r>
            <a:endParaRPr lang="en-GB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708660" lvl="1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Design of prototype ready</a:t>
            </a:r>
          </a:p>
          <a:p>
            <a:pPr marL="708660" lvl="1" indent="-257175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r>
              <a:rPr lang="en-GB" sz="126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Final scale prototype </a:t>
            </a:r>
            <a:r>
              <a:rPr lang="en-GB" sz="126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in the assembly phase</a:t>
            </a:r>
            <a:endParaRPr lang="en-GB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1485" lvl="1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endParaRPr lang="en-GB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862965" lvl="2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GB" sz="126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US" sz="126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2944" y="3200001"/>
            <a:ext cx="7400441" cy="2830096"/>
            <a:chOff x="0" y="3643945"/>
            <a:chExt cx="8475656" cy="2565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6017" t="19293" r="69416" b="57647"/>
            <a:stretch/>
          </p:blipFill>
          <p:spPr>
            <a:xfrm>
              <a:off x="0" y="3643945"/>
              <a:ext cx="3995351" cy="2565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3434" t="19293" r="19018" b="57647"/>
            <a:stretch/>
          </p:blipFill>
          <p:spPr>
            <a:xfrm>
              <a:off x="3995351" y="3643945"/>
              <a:ext cx="4480305" cy="25654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3799" y="1921918"/>
            <a:ext cx="5676542" cy="31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97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35280" y="758175"/>
            <a:ext cx="8229600" cy="460058"/>
          </a:xfrm>
        </p:spPr>
        <p:txBody>
          <a:bodyPr/>
          <a:lstStyle/>
          <a:p>
            <a:r>
              <a:rPr lang="en-GB" altLang="en-US" dirty="0" smtClean="0"/>
              <a:t>3D Mapper for Pre-series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31FF83EF-7CB8-4831-8D19-4FE342FA7276}" type="slidenum">
              <a:rPr lang="en-US" altLang="fr-FR" sz="1080">
                <a:solidFill>
                  <a:srgbClr val="808080"/>
                </a:solidFill>
              </a:rPr>
              <a:pPr/>
              <a:t>8</a:t>
            </a:fld>
            <a:endParaRPr lang="en-US" altLang="fr-FR" sz="1080">
              <a:solidFill>
                <a:srgbClr val="808080"/>
              </a:solidFill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38100" tIns="38100" rIns="87630" bIns="381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a typeface="ＭＳ Ｐゴシック" charset="-128"/>
                <a:sym typeface="Arial" charset="0"/>
              </a:rPr>
              <a:t>Measuring systems for dipoles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pic>
        <p:nvPicPr>
          <p:cNvPr id="3686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13" y="1689787"/>
            <a:ext cx="9218295" cy="454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13875" y="1160862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7190" lvl="1" indent="-214304">
              <a:buFont typeface="Wingdings" panose="05000000000000000000" pitchFamily="2" charset="2"/>
              <a:buChar char="Ø"/>
              <a:defRPr/>
            </a:pPr>
            <a:r>
              <a:rPr lang="en-GB" sz="1500" dirty="0"/>
              <a:t>Cost 200 </a:t>
            </a:r>
            <a:r>
              <a:rPr lang="en-GB" sz="1500" dirty="0" err="1"/>
              <a:t>kchf</a:t>
            </a:r>
            <a:r>
              <a:rPr lang="en-GB" sz="1500" dirty="0"/>
              <a:t> (synergy with MM section)</a:t>
            </a:r>
          </a:p>
          <a:p>
            <a:pPr marL="557190" lvl="1" indent="-214304">
              <a:buFont typeface="Wingdings" panose="05000000000000000000" pitchFamily="2" charset="2"/>
              <a:buChar char="Ø"/>
              <a:defRPr/>
            </a:pPr>
            <a:r>
              <a:rPr lang="en-GB" sz="1500" dirty="0"/>
              <a:t>3 x 1 x 1 m scanning volume</a:t>
            </a:r>
          </a:p>
          <a:p>
            <a:pPr marL="557190" lvl="1" indent="-214304">
              <a:buFont typeface="Wingdings" panose="05000000000000000000" pitchFamily="2" charset="2"/>
              <a:buChar char="Ø"/>
              <a:defRPr/>
            </a:pPr>
            <a:r>
              <a:rPr lang="en-GB" sz="1500" dirty="0"/>
              <a:t>Overall accuracy </a:t>
            </a:r>
            <a:r>
              <a:rPr lang="en-GB" sz="1500" u="sng" dirty="0"/>
              <a:t>+</a:t>
            </a:r>
            <a:r>
              <a:rPr lang="en-GB" sz="1500" dirty="0"/>
              <a:t> 0.1 mm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776294"/>
            <a:ext cx="352756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Status</a:t>
            </a:r>
          </a:p>
          <a:p>
            <a:pPr marL="325755" indent="-28575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Stages procurement under tendering</a:t>
            </a: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1485" lvl="1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endParaRPr lang="en-GB" sz="11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862965" lvl="2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GB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66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35280" y="815817"/>
            <a:ext cx="8229600" cy="460058"/>
          </a:xfrm>
        </p:spPr>
        <p:txBody>
          <a:bodyPr/>
          <a:lstStyle/>
          <a:p>
            <a:r>
              <a:rPr lang="en-GB" altLang="en-US" dirty="0" smtClean="0"/>
              <a:t>3D Mapper</a:t>
            </a:r>
          </a:p>
          <a:p>
            <a:pPr lvl="1"/>
            <a:r>
              <a:rPr lang="en-GB" altLang="en-US" dirty="0" smtClean="0"/>
              <a:t>3D hall probe head under development at CERN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668655" indent="-257175"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028700" indent="-205740"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440180" indent="-205740"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1851660" indent="-205740"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263140" indent="-20574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674620" indent="-20574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086100" indent="-20574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497580" indent="-20574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C5393EA6-7DE8-45C6-9234-E4E279F94053}" type="slidenum">
              <a:rPr lang="en-US" altLang="fr-FR" sz="1080">
                <a:solidFill>
                  <a:srgbClr val="808080"/>
                </a:solidFill>
              </a:rPr>
              <a:pPr/>
              <a:t>9</a:t>
            </a:fld>
            <a:endParaRPr lang="en-US" altLang="fr-FR" sz="1080">
              <a:solidFill>
                <a:srgbClr val="808080"/>
              </a:solidFill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38100" tIns="38100" rIns="87630" bIns="381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a typeface="ＭＳ Ｐゴシック" charset="-128"/>
                <a:sym typeface="Arial" charset="0"/>
              </a:rPr>
              <a:t>Measuring systems for dipoles</a:t>
            </a:r>
            <a:endParaRPr lang="en-US" dirty="0" smtClean="0">
              <a:ea typeface="ＭＳ Ｐゴシック" charset="-128"/>
              <a:cs typeface="+mj-cs"/>
              <a:sym typeface="Arial" charset="0"/>
            </a:endParaRPr>
          </a:p>
        </p:txBody>
      </p:sp>
      <p:pic>
        <p:nvPicPr>
          <p:cNvPr id="3789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35219" r="6329" b="19716"/>
          <a:stretch>
            <a:fillRect/>
          </a:stretch>
        </p:blipFill>
        <p:spPr bwMode="auto">
          <a:xfrm>
            <a:off x="4861560" y="1604487"/>
            <a:ext cx="5690712" cy="215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4" name="Straight Arrow Connector 8"/>
          <p:cNvCxnSpPr>
            <a:cxnSpLocks noChangeShapeType="1"/>
          </p:cNvCxnSpPr>
          <p:nvPr/>
        </p:nvCxnSpPr>
        <p:spPr bwMode="auto">
          <a:xfrm flipV="1">
            <a:off x="3764280" y="2748915"/>
            <a:ext cx="1234440" cy="2000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7895" name="Straight Arrow Connector 9"/>
          <p:cNvCxnSpPr>
            <a:cxnSpLocks noChangeShapeType="1"/>
          </p:cNvCxnSpPr>
          <p:nvPr/>
        </p:nvCxnSpPr>
        <p:spPr bwMode="auto">
          <a:xfrm>
            <a:off x="3695700" y="2263140"/>
            <a:ext cx="1714500" cy="45291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7896" name="TextBox 3"/>
          <p:cNvSpPr txBox="1">
            <a:spLocks noChangeArrowheads="1"/>
          </p:cNvSpPr>
          <p:nvPr/>
        </p:nvSpPr>
        <p:spPr bwMode="auto">
          <a:xfrm>
            <a:off x="1618298" y="1900238"/>
            <a:ext cx="253603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en-GB" altLang="en-US" sz="1260"/>
              <a:t>Commercial available 3D hall probe Hoeben HE-444</a:t>
            </a:r>
          </a:p>
        </p:txBody>
      </p:sp>
      <p:sp>
        <p:nvSpPr>
          <p:cNvPr id="37897" name="TextBox 14"/>
          <p:cNvSpPr txBox="1">
            <a:spLocks noChangeArrowheads="1"/>
          </p:cNvSpPr>
          <p:nvPr/>
        </p:nvSpPr>
        <p:spPr bwMode="auto">
          <a:xfrm>
            <a:off x="1604010" y="2513172"/>
            <a:ext cx="2537460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en-GB" altLang="en-US" sz="1260"/>
              <a:t>Temperature sensor, resistors and probe encapsulated in a thermic housing (not present) </a:t>
            </a:r>
          </a:p>
        </p:txBody>
      </p:sp>
      <p:sp>
        <p:nvSpPr>
          <p:cNvPr id="37898" name="TextBox 16"/>
          <p:cNvSpPr txBox="1">
            <a:spLocks noChangeArrowheads="1"/>
          </p:cNvSpPr>
          <p:nvPr/>
        </p:nvSpPr>
        <p:spPr bwMode="auto">
          <a:xfrm>
            <a:off x="4134327" y="5272088"/>
            <a:ext cx="3496151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en-GB" altLang="en-US" sz="1260"/>
              <a:t>Electronics for:</a:t>
            </a:r>
          </a:p>
          <a:p>
            <a:r>
              <a:rPr lang="en-GB" altLang="en-US" sz="1260"/>
              <a:t>	hall signals amplification</a:t>
            </a:r>
          </a:p>
          <a:p>
            <a:r>
              <a:rPr lang="en-GB" altLang="en-US" sz="1260"/>
              <a:t>	temperature reading</a:t>
            </a:r>
          </a:p>
          <a:p>
            <a:r>
              <a:rPr lang="en-GB" altLang="en-US" sz="1260"/>
              <a:t>	hall current input </a:t>
            </a:r>
          </a:p>
        </p:txBody>
      </p:sp>
      <p:sp>
        <p:nvSpPr>
          <p:cNvPr id="37899" name="Oval 12"/>
          <p:cNvSpPr>
            <a:spLocks noChangeArrowheads="1"/>
          </p:cNvSpPr>
          <p:nvPr/>
        </p:nvSpPr>
        <p:spPr bwMode="auto">
          <a:xfrm>
            <a:off x="6318885" y="1664494"/>
            <a:ext cx="891540" cy="203454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800"/>
          </a:p>
        </p:txBody>
      </p:sp>
      <p:cxnSp>
        <p:nvCxnSpPr>
          <p:cNvPr id="37900" name="Straight Arrow Connector 18"/>
          <p:cNvCxnSpPr>
            <a:cxnSpLocks noChangeShapeType="1"/>
            <a:endCxn id="37899" idx="4"/>
          </p:cNvCxnSpPr>
          <p:nvPr/>
        </p:nvCxnSpPr>
        <p:spPr bwMode="auto">
          <a:xfrm flipV="1">
            <a:off x="4998720" y="3699035"/>
            <a:ext cx="1765935" cy="157305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7901" name="Oval 21"/>
          <p:cNvSpPr>
            <a:spLocks noChangeArrowheads="1"/>
          </p:cNvSpPr>
          <p:nvPr/>
        </p:nvSpPr>
        <p:spPr bwMode="auto">
          <a:xfrm rot="-5400000">
            <a:off x="7727633" y="2110264"/>
            <a:ext cx="642938" cy="121158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800"/>
          </a:p>
        </p:txBody>
      </p:sp>
      <p:cxnSp>
        <p:nvCxnSpPr>
          <p:cNvPr id="37902" name="Straight Arrow Connector 22"/>
          <p:cNvCxnSpPr>
            <a:cxnSpLocks noChangeShapeType="1"/>
          </p:cNvCxnSpPr>
          <p:nvPr/>
        </p:nvCxnSpPr>
        <p:spPr bwMode="auto">
          <a:xfrm flipV="1">
            <a:off x="7174707" y="3018950"/>
            <a:ext cx="635793" cy="124729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7903" name="TextBox 25"/>
          <p:cNvSpPr txBox="1">
            <a:spLocks noChangeArrowheads="1"/>
          </p:cNvSpPr>
          <p:nvPr/>
        </p:nvSpPr>
        <p:spPr bwMode="auto">
          <a:xfrm>
            <a:off x="7101840" y="4230529"/>
            <a:ext cx="349615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en-GB" altLang="en-US" sz="1260"/>
              <a:t>Space for electrolytic inclinometer</a:t>
            </a:r>
          </a:p>
        </p:txBody>
      </p:sp>
      <p:cxnSp>
        <p:nvCxnSpPr>
          <p:cNvPr id="37904" name="Straight Arrow Connector 28"/>
          <p:cNvCxnSpPr>
            <a:cxnSpLocks noChangeShapeType="1"/>
          </p:cNvCxnSpPr>
          <p:nvPr/>
        </p:nvCxnSpPr>
        <p:spPr bwMode="auto">
          <a:xfrm flipV="1">
            <a:off x="3575685" y="3623310"/>
            <a:ext cx="1571625" cy="54578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7905" name="TextBox 32"/>
          <p:cNvSpPr txBox="1">
            <a:spLocks noChangeArrowheads="1"/>
          </p:cNvSpPr>
          <p:nvPr/>
        </p:nvSpPr>
        <p:spPr bwMode="auto">
          <a:xfrm>
            <a:off x="2234089" y="4184810"/>
            <a:ext cx="253603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en-GB" altLang="en-US" sz="1260"/>
              <a:t>Removable head for installation in the calibration magnet</a:t>
            </a:r>
          </a:p>
        </p:txBody>
      </p:sp>
      <p:sp>
        <p:nvSpPr>
          <p:cNvPr id="37906" name="TextBox 33"/>
          <p:cNvSpPr txBox="1">
            <a:spLocks noChangeArrowheads="1"/>
          </p:cNvSpPr>
          <p:nvPr/>
        </p:nvSpPr>
        <p:spPr bwMode="auto">
          <a:xfrm>
            <a:off x="7630478" y="5374958"/>
            <a:ext cx="253746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en-GB" altLang="en-US" sz="1260"/>
              <a:t>Mother board on the carbon fibre shaft</a:t>
            </a:r>
          </a:p>
        </p:txBody>
      </p:sp>
      <p:cxnSp>
        <p:nvCxnSpPr>
          <p:cNvPr id="37907" name="Straight Arrow Connector 34"/>
          <p:cNvCxnSpPr>
            <a:cxnSpLocks noChangeShapeType="1"/>
          </p:cNvCxnSpPr>
          <p:nvPr/>
        </p:nvCxnSpPr>
        <p:spPr bwMode="auto">
          <a:xfrm flipV="1">
            <a:off x="9525000" y="3480435"/>
            <a:ext cx="578644" cy="189452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0" name="Rectangle 19"/>
          <p:cNvSpPr/>
          <p:nvPr/>
        </p:nvSpPr>
        <p:spPr>
          <a:xfrm>
            <a:off x="48125" y="5382118"/>
            <a:ext cx="352756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Status</a:t>
            </a:r>
          </a:p>
          <a:p>
            <a:pPr marL="325755" indent="-285750" eaLnBrk="0" fontAlgn="base" hangingPunct="0">
              <a:lnSpc>
                <a:spcPts val="1800"/>
              </a:lnSpc>
              <a:spcBef>
                <a:spcPts val="1080"/>
              </a:spcBef>
              <a:spcAft>
                <a:spcPct val="0"/>
              </a:spcAft>
              <a:buClr>
                <a:srgbClr val="013469"/>
              </a:buClr>
              <a:buSzPct val="94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Electronic testing phase</a:t>
            </a: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1485" lvl="1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endParaRPr lang="en-GB" sz="11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862965" lvl="2" eaLnBrk="0" fontAlgn="base" hangingPunct="0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Clr>
                <a:srgbClr val="013469"/>
              </a:buClr>
              <a:buSzPct val="94000"/>
              <a:defRPr/>
            </a:pPr>
            <a:r>
              <a:rPr lang="en-GB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297180" indent="-257175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13469"/>
              </a:buClr>
              <a:buSzPct val="94000"/>
              <a:buFontTx/>
              <a:buChar char="-"/>
              <a:defRPr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16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-MEL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333399"/>
      </a:accent2>
      <a:accent3>
        <a:srgbClr val="FFFFFF"/>
      </a:accent3>
      <a:accent4>
        <a:srgbClr val="000000"/>
      </a:accent4>
      <a:accent5>
        <a:srgbClr val="EBEBE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sym typeface="Arial" charset="0"/>
          </a:defRPr>
        </a:defPPr>
      </a:lstStyle>
    </a:lnDef>
  </a:objectDefaults>
  <a:extraClrSchemeLst>
    <a:extraClrScheme>
      <a:clrScheme name="AT-MEL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11678</TotalTime>
  <Words>1541</Words>
  <Application>Microsoft Office PowerPoint</Application>
  <PresentationFormat>Widescreen</PresentationFormat>
  <Paragraphs>397</Paragraphs>
  <Slides>30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AT-MEL_template</vt:lpstr>
      <vt:lpstr>Equation</vt:lpstr>
      <vt:lpstr>Magnetic measurements of the Super-FRS magnets</vt:lpstr>
      <vt:lpstr>The Super-FRS: magnets overview</vt:lpstr>
      <vt:lpstr>PowerPoint Presentation</vt:lpstr>
      <vt:lpstr>PowerPoint Presentation</vt:lpstr>
      <vt:lpstr>Measuring systems for dipoles</vt:lpstr>
      <vt:lpstr>Measuring systems for dipoles</vt:lpstr>
      <vt:lpstr>Measuring systems for dipoles</vt:lpstr>
      <vt:lpstr>Measuring systems for dipoles</vt:lpstr>
      <vt:lpstr>Measuring systems for dipoles</vt:lpstr>
      <vt:lpstr>Magnetic measurements proposal of the FAIR magnets</vt:lpstr>
      <vt:lpstr>PowerPoint Presentation</vt:lpstr>
      <vt:lpstr>PowerPoint Presentation</vt:lpstr>
      <vt:lpstr>PowerPoint Presentation</vt:lpstr>
      <vt:lpstr>Magnetic measurements proposal of the FAIR magnets</vt:lpstr>
      <vt:lpstr>Magnetic measurements proposal of the FAIR magnets</vt:lpstr>
      <vt:lpstr>Magnetic measurements proposal of the FAIR magnets</vt:lpstr>
      <vt:lpstr>Magnetic measurements proposal of the FAIR magnets</vt:lpstr>
      <vt:lpstr>Magnetic measurements proposal of the FAIR magnets</vt:lpstr>
      <vt:lpstr>Magnetic measurements proposal of the FAIR magnets</vt:lpstr>
      <vt:lpstr>Magnetic measurements proposal of the FAIR magnets</vt:lpstr>
      <vt:lpstr>Magnetic measurements proposal of the FAIR magnets</vt:lpstr>
      <vt:lpstr>Magnetic measurements proposal of the FAIR magnets</vt:lpstr>
      <vt:lpstr>Magnetic measurements proposal of the FAIR magnets</vt:lpstr>
      <vt:lpstr>Magnetic measurements proposal of the FAIR magnets</vt:lpstr>
      <vt:lpstr>Magnetic measurements proposal of the FAIR magnets</vt:lpstr>
      <vt:lpstr>Magnetic measurements proposal of the FAIR magnets</vt:lpstr>
      <vt:lpstr>Magnetic measurements proposal of the FAIR magnets</vt:lpstr>
      <vt:lpstr>Magnetic measurements proposal of the FAIR magnets</vt:lpstr>
      <vt:lpstr>Magnetic measurements proposal of the FAIR magnets</vt:lpstr>
      <vt:lpstr>Magnetic measurements proposal of the FAIR magnets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measurements proposal of the FAIR magnets</dc:title>
  <dc:creator>Giancarlo Golluccio</dc:creator>
  <cp:lastModifiedBy>Giancarlo Golluccio</cp:lastModifiedBy>
  <cp:revision>142</cp:revision>
  <dcterms:created xsi:type="dcterms:W3CDTF">2015-10-13T13:17:47Z</dcterms:created>
  <dcterms:modified xsi:type="dcterms:W3CDTF">2015-11-19T08:31:15Z</dcterms:modified>
</cp:coreProperties>
</file>