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1" r:id="rId3"/>
    <p:sldId id="259" r:id="rId4"/>
    <p:sldId id="258" r:id="rId5"/>
    <p:sldId id="263" r:id="rId6"/>
    <p:sldId id="257" r:id="rId7"/>
    <p:sldId id="260" r:id="rId8"/>
    <p:sldId id="262" r:id="rId9"/>
    <p:sldId id="267" r:id="rId10"/>
    <p:sldId id="266" r:id="rId11"/>
    <p:sldId id="264" r:id="rId12"/>
    <p:sldId id="265" r:id="rId13"/>
  </p:sldIdLst>
  <p:sldSz cx="9144000" cy="6858000" type="screen4x3"/>
  <p:notesSz cx="7010400" cy="92964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09" autoAdjust="0"/>
    <p:restoredTop sz="94743" autoAdjust="0"/>
  </p:normalViewPr>
  <p:slideViewPr>
    <p:cSldViewPr snapToGrid="0" snapToObjects="1">
      <p:cViewPr varScale="1">
        <p:scale>
          <a:sx n="107" d="100"/>
          <a:sy n="107" d="100"/>
        </p:scale>
        <p:origin x="-5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70613" y="2838450"/>
            <a:ext cx="6607516" cy="1204830"/>
          </a:xfrm>
        </p:spPr>
        <p:txBody>
          <a:bodyPr/>
          <a:lstStyle/>
          <a:p>
            <a:r>
              <a:rPr lang="de-DE" sz="2400" dirty="0"/>
              <a:t>Survey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smtClean="0"/>
              <a:t>Alignment: </a:t>
            </a:r>
            <a:r>
              <a:rPr lang="en-US" sz="2400" dirty="0"/>
              <a:t>Requests for </a:t>
            </a:r>
            <a:r>
              <a:rPr lang="en-US" sz="2400" dirty="0" err="1"/>
              <a:t>fiducialisation</a:t>
            </a:r>
            <a:r>
              <a:rPr lang="en-US" sz="2400" dirty="0"/>
              <a:t> </a:t>
            </a:r>
            <a:r>
              <a:rPr lang="en-US" sz="2400" dirty="0" smtClean="0"/>
              <a:t>and detection </a:t>
            </a:r>
            <a:r>
              <a:rPr lang="en-US" sz="2400" dirty="0"/>
              <a:t>cold mass </a:t>
            </a:r>
            <a:r>
              <a:rPr lang="en-US" sz="2400" dirty="0" smtClean="0"/>
              <a:t>movements </a:t>
            </a:r>
            <a:r>
              <a:rPr lang="de-DE" sz="2400" dirty="0" err="1" smtClean="0"/>
              <a:t>of</a:t>
            </a:r>
            <a:r>
              <a:rPr lang="de-DE" sz="2400" dirty="0" smtClean="0"/>
              <a:t> Super-FRS </a:t>
            </a:r>
            <a:r>
              <a:rPr lang="de-DE" sz="2400" dirty="0" err="1" smtClean="0"/>
              <a:t>Multiplets</a:t>
            </a:r>
            <a:r>
              <a:rPr lang="de-DE" sz="2400" dirty="0" smtClean="0"/>
              <a:t> </a:t>
            </a:r>
            <a:r>
              <a:rPr lang="de-DE" sz="2400" dirty="0" smtClean="0"/>
              <a:t>(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Dipoles</a:t>
            </a:r>
            <a:r>
              <a:rPr lang="de-DE" sz="2400" dirty="0" smtClean="0"/>
              <a:t>)</a:t>
            </a:r>
            <a:endParaRPr lang="de-DE" sz="2000" dirty="0"/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1464629" y="4024000"/>
            <a:ext cx="6400800" cy="50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kern="1200">
                <a:solidFill>
                  <a:srgbClr val="666666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Testing </a:t>
            </a:r>
            <a:r>
              <a:rPr lang="en-US" dirty="0" err="1" smtClean="0"/>
              <a:t>SuperFRS@CERN</a:t>
            </a:r>
            <a:r>
              <a:rPr lang="en-US" dirty="0"/>
              <a:t>:  Survey and MM measurement strategy </a:t>
            </a:r>
            <a:r>
              <a:rPr lang="en-US" dirty="0" smtClean="0"/>
              <a:t>review</a:t>
            </a:r>
          </a:p>
          <a:p>
            <a:r>
              <a:rPr lang="en-US" dirty="0" smtClean="0"/>
              <a:t> 19 November 2015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6674" y="5647640"/>
            <a:ext cx="4791075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b="1" dirty="0" smtClean="0"/>
              <a:t>Ina Pschorn, Vasileios </a:t>
            </a:r>
            <a:r>
              <a:rPr lang="en-US" sz="1600" b="1" dirty="0" err="1" smtClean="0"/>
              <a:t>Velonas</a:t>
            </a:r>
            <a:endParaRPr lang="en-US" sz="1600" b="1" dirty="0" smtClean="0"/>
          </a:p>
          <a:p>
            <a:pPr algn="l"/>
            <a:r>
              <a:rPr lang="en-US" sz="1600" dirty="0" smtClean="0"/>
              <a:t>FAIR@GSI Division</a:t>
            </a:r>
          </a:p>
          <a:p>
            <a:pPr algn="l"/>
            <a:r>
              <a:rPr lang="en-US" sz="1600" dirty="0" smtClean="0"/>
              <a:t>Engineering – NC Magnets and Alignment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10196"/>
            <a:ext cx="6242342" cy="787557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Needs for applying </a:t>
            </a:r>
            <a:r>
              <a:rPr lang="en-US" dirty="0"/>
              <a:t>the existing concept </a:t>
            </a:r>
            <a:r>
              <a:rPr lang="en-US" dirty="0" smtClean="0"/>
              <a:t>on </a:t>
            </a:r>
            <a:r>
              <a:rPr lang="en-US" dirty="0"/>
              <a:t>the S-FRS </a:t>
            </a:r>
            <a:r>
              <a:rPr lang="en-US" dirty="0" err="1" smtClean="0"/>
              <a:t>Multiplets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1588" y="4760643"/>
            <a:ext cx="6866877" cy="13383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Movements and deformation of the helium vessel (cold mass) in vertical (Z</a:t>
            </a:r>
            <a:r>
              <a:rPr lang="en-US" dirty="0"/>
              <a:t>) longitudinal (X</a:t>
            </a:r>
            <a:r>
              <a:rPr lang="en-US" dirty="0" smtClean="0"/>
              <a:t>) and lateral (Y) direction </a:t>
            </a:r>
            <a:r>
              <a:rPr lang="en-US" dirty="0"/>
              <a:t>as </a:t>
            </a:r>
            <a:r>
              <a:rPr lang="en-US" dirty="0" smtClean="0"/>
              <a:t>well as its roll and tilt angle</a:t>
            </a:r>
          </a:p>
          <a:p>
            <a:r>
              <a:rPr lang="en-US" dirty="0" smtClean="0"/>
              <a:t>Shrinking, stretching and possible sag or bulge of the cold mass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altLang="de-DE" dirty="0"/>
              <a:t>Accuracy:  magnetic axis to Fiducials up to </a:t>
            </a:r>
            <a:r>
              <a:rPr lang="en-US" dirty="0"/>
              <a:t>± </a:t>
            </a:r>
            <a:r>
              <a:rPr lang="en-US" altLang="de-DE" dirty="0"/>
              <a:t>0.2mm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9" y="1229072"/>
            <a:ext cx="6982288" cy="3367796"/>
          </a:xfrm>
        </p:spPr>
      </p:pic>
      <p:cxnSp>
        <p:nvCxnSpPr>
          <p:cNvPr id="6" name="Gerade Verbindung mit Pfeil 5"/>
          <p:cNvCxnSpPr/>
          <p:nvPr/>
        </p:nvCxnSpPr>
        <p:spPr>
          <a:xfrm flipH="1">
            <a:off x="3000652" y="3045041"/>
            <a:ext cx="151808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4518734" y="1775534"/>
            <a:ext cx="0" cy="12695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083728" y="1406202"/>
            <a:ext cx="355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627789" y="2860375"/>
            <a:ext cx="3551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rgbClr val="FF0000"/>
                </a:solidFill>
              </a:rPr>
              <a:t>X</a:t>
            </a:r>
            <a:endParaRPr lang="de-DE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8255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Diagram examples based on the results of SIS100 dipole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85" name="Group 1112"/>
          <p:cNvGrpSpPr>
            <a:grpSpLocks/>
          </p:cNvGrpSpPr>
          <p:nvPr/>
        </p:nvGrpSpPr>
        <p:grpSpPr bwMode="auto">
          <a:xfrm>
            <a:off x="1695680" y="1198463"/>
            <a:ext cx="5512988" cy="3879553"/>
            <a:chOff x="10359" y="15775"/>
            <a:chExt cx="5020" cy="3080"/>
          </a:xfrm>
        </p:grpSpPr>
        <p:sp>
          <p:nvSpPr>
            <p:cNvPr id="86" name="Rectangle 1034"/>
            <p:cNvSpPr>
              <a:spLocks noChangeArrowheads="1"/>
            </p:cNvSpPr>
            <p:nvPr/>
          </p:nvSpPr>
          <p:spPr bwMode="auto">
            <a:xfrm>
              <a:off x="10682" y="16287"/>
              <a:ext cx="403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83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 defTabSz="41783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 defTabSz="41783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 defTabSz="41783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 defTabSz="41783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defTabSz="4178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defTabSz="4178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defTabSz="4178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defTabSz="41783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endParaRPr lang="de-DE" altLang="de-DE" sz="14600"/>
            </a:p>
          </p:txBody>
        </p:sp>
        <p:sp>
          <p:nvSpPr>
            <p:cNvPr id="87" name="Rectangle 1035"/>
            <p:cNvSpPr>
              <a:spLocks noChangeArrowheads="1"/>
            </p:cNvSpPr>
            <p:nvPr/>
          </p:nvSpPr>
          <p:spPr bwMode="auto">
            <a:xfrm>
              <a:off x="10538" y="16068"/>
              <a:ext cx="2262" cy="82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8" name="Rectangle 1036"/>
            <p:cNvSpPr>
              <a:spLocks noChangeArrowheads="1"/>
            </p:cNvSpPr>
            <p:nvPr/>
          </p:nvSpPr>
          <p:spPr bwMode="auto">
            <a:xfrm>
              <a:off x="12800" y="16068"/>
              <a:ext cx="2262" cy="82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89" name="Rectangle 1037"/>
            <p:cNvSpPr>
              <a:spLocks noChangeArrowheads="1"/>
            </p:cNvSpPr>
            <p:nvPr/>
          </p:nvSpPr>
          <p:spPr bwMode="auto">
            <a:xfrm>
              <a:off x="12800" y="16896"/>
              <a:ext cx="2262" cy="82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0" name="Rectangle 1038"/>
            <p:cNvSpPr>
              <a:spLocks noChangeArrowheads="1"/>
            </p:cNvSpPr>
            <p:nvPr/>
          </p:nvSpPr>
          <p:spPr bwMode="auto">
            <a:xfrm>
              <a:off x="10538" y="16896"/>
              <a:ext cx="2262" cy="82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1" name="Text Box 1039"/>
            <p:cNvSpPr txBox="1">
              <a:spLocks noChangeArrowheads="1"/>
            </p:cNvSpPr>
            <p:nvPr/>
          </p:nvSpPr>
          <p:spPr bwMode="auto">
            <a:xfrm>
              <a:off x="11194" y="17021"/>
              <a:ext cx="1038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2" name="Rectangle 1040"/>
            <p:cNvSpPr>
              <a:spLocks noChangeArrowheads="1"/>
            </p:cNvSpPr>
            <p:nvPr/>
          </p:nvSpPr>
          <p:spPr bwMode="auto">
            <a:xfrm>
              <a:off x="10946" y="16274"/>
              <a:ext cx="1850" cy="6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3" name="Rectangle 1041"/>
            <p:cNvSpPr>
              <a:spLocks noChangeArrowheads="1"/>
            </p:cNvSpPr>
            <p:nvPr/>
          </p:nvSpPr>
          <p:spPr bwMode="auto">
            <a:xfrm>
              <a:off x="12796" y="16274"/>
              <a:ext cx="1850" cy="6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4" name="Rectangle 1042"/>
            <p:cNvSpPr>
              <a:spLocks noChangeArrowheads="1"/>
            </p:cNvSpPr>
            <p:nvPr/>
          </p:nvSpPr>
          <p:spPr bwMode="auto">
            <a:xfrm>
              <a:off x="12796" y="16895"/>
              <a:ext cx="1850" cy="6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5" name="Rectangle 1043"/>
            <p:cNvSpPr>
              <a:spLocks noChangeArrowheads="1"/>
            </p:cNvSpPr>
            <p:nvPr/>
          </p:nvSpPr>
          <p:spPr bwMode="auto">
            <a:xfrm>
              <a:off x="10946" y="16895"/>
              <a:ext cx="1850" cy="6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96" name="Text Box 1044"/>
            <p:cNvSpPr txBox="1">
              <a:spLocks noChangeArrowheads="1"/>
            </p:cNvSpPr>
            <p:nvPr/>
          </p:nvSpPr>
          <p:spPr bwMode="auto">
            <a:xfrm>
              <a:off x="13981" y="18484"/>
              <a:ext cx="86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r>
                <a:rPr lang="de-DE" altLang="de-DE" sz="1000" dirty="0">
                  <a:solidFill>
                    <a:schemeClr val="bg1">
                      <a:lumMod val="50000"/>
                    </a:schemeClr>
                  </a:solidFill>
                </a:rPr>
                <a:t>Dipol @ 297K</a:t>
              </a:r>
            </a:p>
          </p:txBody>
        </p:sp>
        <p:sp>
          <p:nvSpPr>
            <p:cNvPr id="97" name="Line 1045"/>
            <p:cNvSpPr>
              <a:spLocks noChangeShapeType="1"/>
            </p:cNvSpPr>
            <p:nvPr/>
          </p:nvSpPr>
          <p:spPr bwMode="auto">
            <a:xfrm flipV="1">
              <a:off x="14530" y="17726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Text Box 1046"/>
            <p:cNvSpPr txBox="1">
              <a:spLocks noChangeArrowheads="1"/>
            </p:cNvSpPr>
            <p:nvPr/>
          </p:nvSpPr>
          <p:spPr bwMode="auto">
            <a:xfrm>
              <a:off x="10364" y="16556"/>
              <a:ext cx="83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4.00 mm</a:t>
              </a:r>
              <a:endParaRPr lang="de-DE" altLang="de-DE" sz="1000"/>
            </a:p>
          </p:txBody>
        </p:sp>
        <p:sp>
          <p:nvSpPr>
            <p:cNvPr id="99" name="Text Box 1047"/>
            <p:cNvSpPr txBox="1">
              <a:spLocks noChangeArrowheads="1"/>
            </p:cNvSpPr>
            <p:nvPr/>
          </p:nvSpPr>
          <p:spPr bwMode="auto">
            <a:xfrm>
              <a:off x="14457" y="16607"/>
              <a:ext cx="69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 dirty="0"/>
                <a:t>4.00 mm</a:t>
              </a:r>
              <a:endParaRPr lang="de-DE" altLang="de-DE" sz="1000" dirty="0"/>
            </a:p>
          </p:txBody>
        </p:sp>
        <p:sp>
          <p:nvSpPr>
            <p:cNvPr id="100" name="Text Box 1048"/>
            <p:cNvSpPr txBox="1">
              <a:spLocks noChangeArrowheads="1"/>
            </p:cNvSpPr>
            <p:nvPr/>
          </p:nvSpPr>
          <p:spPr bwMode="auto">
            <a:xfrm>
              <a:off x="11082" y="16078"/>
              <a:ext cx="83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0.41 mm</a:t>
              </a:r>
              <a:endParaRPr lang="de-DE" altLang="de-DE" sz="1000"/>
            </a:p>
          </p:txBody>
        </p:sp>
        <p:sp>
          <p:nvSpPr>
            <p:cNvPr id="101" name="Rectangle 1049"/>
            <p:cNvSpPr>
              <a:spLocks noChangeArrowheads="1"/>
            </p:cNvSpPr>
            <p:nvPr/>
          </p:nvSpPr>
          <p:spPr bwMode="auto">
            <a:xfrm>
              <a:off x="11147" y="16397"/>
              <a:ext cx="1649" cy="49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2" name="Rectangle 1050"/>
            <p:cNvSpPr>
              <a:spLocks noChangeArrowheads="1"/>
            </p:cNvSpPr>
            <p:nvPr/>
          </p:nvSpPr>
          <p:spPr bwMode="auto">
            <a:xfrm>
              <a:off x="12796" y="16397"/>
              <a:ext cx="1649" cy="49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3" name="Rectangle 1051"/>
            <p:cNvSpPr>
              <a:spLocks noChangeArrowheads="1"/>
            </p:cNvSpPr>
            <p:nvPr/>
          </p:nvSpPr>
          <p:spPr bwMode="auto">
            <a:xfrm>
              <a:off x="12796" y="16895"/>
              <a:ext cx="1649" cy="49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4" name="Rectangle 1052"/>
            <p:cNvSpPr>
              <a:spLocks noChangeArrowheads="1"/>
            </p:cNvSpPr>
            <p:nvPr/>
          </p:nvSpPr>
          <p:spPr bwMode="auto">
            <a:xfrm>
              <a:off x="11147" y="16895"/>
              <a:ext cx="1649" cy="49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5" name="Text Box 1053"/>
            <p:cNvSpPr txBox="1">
              <a:spLocks noChangeArrowheads="1"/>
            </p:cNvSpPr>
            <p:nvPr/>
          </p:nvSpPr>
          <p:spPr bwMode="auto">
            <a:xfrm>
              <a:off x="13561" y="18320"/>
              <a:ext cx="92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r>
                <a:rPr lang="de-DE" altLang="de-DE" sz="1000" dirty="0">
                  <a:solidFill>
                    <a:srgbClr val="00B0F0"/>
                  </a:solidFill>
                </a:rPr>
                <a:t>Dipol @ 265K</a:t>
              </a:r>
            </a:p>
          </p:txBody>
        </p:sp>
        <p:sp>
          <p:nvSpPr>
            <p:cNvPr id="106" name="Text Box 1054"/>
            <p:cNvSpPr txBox="1">
              <a:spLocks noChangeArrowheads="1"/>
            </p:cNvSpPr>
            <p:nvPr/>
          </p:nvSpPr>
          <p:spPr bwMode="auto">
            <a:xfrm>
              <a:off x="13117" y="18205"/>
              <a:ext cx="82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r>
                <a:rPr lang="de-DE" altLang="de-DE" sz="1000">
                  <a:solidFill>
                    <a:schemeClr val="folHlink"/>
                  </a:solidFill>
                </a:rPr>
                <a:t>Dipol @ 195K</a:t>
              </a:r>
              <a:endParaRPr lang="de-DE" altLang="de-DE" sz="1000"/>
            </a:p>
          </p:txBody>
        </p:sp>
        <p:sp>
          <p:nvSpPr>
            <p:cNvPr id="107" name="Rectangle 1055"/>
            <p:cNvSpPr>
              <a:spLocks noChangeArrowheads="1"/>
            </p:cNvSpPr>
            <p:nvPr/>
          </p:nvSpPr>
          <p:spPr bwMode="auto">
            <a:xfrm>
              <a:off x="11292" y="16483"/>
              <a:ext cx="1504" cy="41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8" name="Rectangle 1056"/>
            <p:cNvSpPr>
              <a:spLocks noChangeArrowheads="1"/>
            </p:cNvSpPr>
            <p:nvPr/>
          </p:nvSpPr>
          <p:spPr bwMode="auto">
            <a:xfrm>
              <a:off x="12796" y="16483"/>
              <a:ext cx="1503" cy="41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09" name="Rectangle 1057"/>
            <p:cNvSpPr>
              <a:spLocks noChangeArrowheads="1"/>
            </p:cNvSpPr>
            <p:nvPr/>
          </p:nvSpPr>
          <p:spPr bwMode="auto">
            <a:xfrm>
              <a:off x="12796" y="16895"/>
              <a:ext cx="1503" cy="41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0" name="Rectangle 1058"/>
            <p:cNvSpPr>
              <a:spLocks noChangeArrowheads="1"/>
            </p:cNvSpPr>
            <p:nvPr/>
          </p:nvSpPr>
          <p:spPr bwMode="auto">
            <a:xfrm>
              <a:off x="11292" y="16895"/>
              <a:ext cx="1504" cy="41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grpSp>
          <p:nvGrpSpPr>
            <p:cNvPr id="111" name="Group 1059"/>
            <p:cNvGrpSpPr>
              <a:grpSpLocks/>
            </p:cNvGrpSpPr>
            <p:nvPr/>
          </p:nvGrpSpPr>
          <p:grpSpPr bwMode="auto">
            <a:xfrm>
              <a:off x="11503" y="16592"/>
              <a:ext cx="2586" cy="606"/>
              <a:chOff x="1441" y="1389"/>
              <a:chExt cx="2586" cy="606"/>
            </a:xfrm>
          </p:grpSpPr>
          <p:sp>
            <p:nvSpPr>
              <p:cNvPr id="160" name="Rectangle 1060"/>
              <p:cNvSpPr>
                <a:spLocks noChangeArrowheads="1"/>
              </p:cNvSpPr>
              <p:nvPr/>
            </p:nvSpPr>
            <p:spPr bwMode="auto">
              <a:xfrm>
                <a:off x="1441" y="1389"/>
                <a:ext cx="1293" cy="30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161" name="Rectangle 1061"/>
              <p:cNvSpPr>
                <a:spLocks noChangeArrowheads="1"/>
              </p:cNvSpPr>
              <p:nvPr/>
            </p:nvSpPr>
            <p:spPr bwMode="auto">
              <a:xfrm>
                <a:off x="2734" y="1389"/>
                <a:ext cx="1293" cy="30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162" name="Rectangle 1062"/>
              <p:cNvSpPr>
                <a:spLocks noChangeArrowheads="1"/>
              </p:cNvSpPr>
              <p:nvPr/>
            </p:nvSpPr>
            <p:spPr bwMode="auto">
              <a:xfrm>
                <a:off x="2734" y="1692"/>
                <a:ext cx="1293" cy="30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163" name="Rectangle 1063"/>
              <p:cNvSpPr>
                <a:spLocks noChangeArrowheads="1"/>
              </p:cNvSpPr>
              <p:nvPr/>
            </p:nvSpPr>
            <p:spPr bwMode="auto">
              <a:xfrm>
                <a:off x="1441" y="1692"/>
                <a:ext cx="1293" cy="30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-80" charset="-128"/>
                  </a:defRPr>
                </a:lvl9pPr>
              </a:lstStyle>
              <a:p>
                <a:endParaRPr lang="de-DE" altLang="de-DE"/>
              </a:p>
            </p:txBody>
          </p:sp>
        </p:grpSp>
        <p:sp>
          <p:nvSpPr>
            <p:cNvPr id="112" name="Text Box 1064"/>
            <p:cNvSpPr txBox="1">
              <a:spLocks noChangeArrowheads="1"/>
            </p:cNvSpPr>
            <p:nvPr/>
          </p:nvSpPr>
          <p:spPr bwMode="auto">
            <a:xfrm>
              <a:off x="12652" y="18043"/>
              <a:ext cx="84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r>
                <a:rPr lang="de-DE" altLang="de-DE" sz="1000">
                  <a:solidFill>
                    <a:srgbClr val="FF6600"/>
                  </a:solidFill>
                </a:rPr>
                <a:t>Dipol @ 145K</a:t>
              </a:r>
              <a:endParaRPr lang="de-DE" altLang="de-DE" sz="1000"/>
            </a:p>
          </p:txBody>
        </p:sp>
        <p:sp>
          <p:nvSpPr>
            <p:cNvPr id="113" name="Rectangle 1065"/>
            <p:cNvSpPr>
              <a:spLocks noChangeArrowheads="1"/>
            </p:cNvSpPr>
            <p:nvPr/>
          </p:nvSpPr>
          <p:spPr bwMode="auto">
            <a:xfrm>
              <a:off x="11747" y="16705"/>
              <a:ext cx="1049" cy="19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4" name="Rectangle 1066"/>
            <p:cNvSpPr>
              <a:spLocks noChangeArrowheads="1"/>
            </p:cNvSpPr>
            <p:nvPr/>
          </p:nvSpPr>
          <p:spPr bwMode="auto">
            <a:xfrm>
              <a:off x="12796" y="16705"/>
              <a:ext cx="1049" cy="19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5" name="Rectangle 1067"/>
            <p:cNvSpPr>
              <a:spLocks noChangeArrowheads="1"/>
            </p:cNvSpPr>
            <p:nvPr/>
          </p:nvSpPr>
          <p:spPr bwMode="auto">
            <a:xfrm>
              <a:off x="11747" y="16895"/>
              <a:ext cx="1049" cy="18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6" name="Rectangle 1068"/>
            <p:cNvSpPr>
              <a:spLocks noChangeArrowheads="1"/>
            </p:cNvSpPr>
            <p:nvPr/>
          </p:nvSpPr>
          <p:spPr bwMode="auto">
            <a:xfrm>
              <a:off x="12796" y="16895"/>
              <a:ext cx="1049" cy="18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7" name="Text Box 1069"/>
            <p:cNvSpPr txBox="1">
              <a:spLocks noChangeArrowheads="1"/>
            </p:cNvSpPr>
            <p:nvPr/>
          </p:nvSpPr>
          <p:spPr bwMode="auto">
            <a:xfrm>
              <a:off x="12199" y="17882"/>
              <a:ext cx="85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r>
                <a:rPr lang="de-DE" altLang="de-DE" sz="1000">
                  <a:solidFill>
                    <a:srgbClr val="FFCC00"/>
                  </a:solidFill>
                </a:rPr>
                <a:t>Dipol @ 115K</a:t>
              </a:r>
              <a:endParaRPr lang="de-DE" altLang="de-DE" sz="1000"/>
            </a:p>
          </p:txBody>
        </p:sp>
        <p:sp>
          <p:nvSpPr>
            <p:cNvPr id="118" name="AutoShape 1070"/>
            <p:cNvSpPr>
              <a:spLocks noChangeArrowheads="1"/>
            </p:cNvSpPr>
            <p:nvPr/>
          </p:nvSpPr>
          <p:spPr bwMode="auto">
            <a:xfrm>
              <a:off x="11747" y="16637"/>
              <a:ext cx="1252" cy="149"/>
            </a:xfrm>
            <a:prstGeom prst="moon">
              <a:avLst>
                <a:gd name="adj" fmla="val 8466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19" name="AutoShape 1071"/>
            <p:cNvSpPr>
              <a:spLocks noChangeArrowheads="1"/>
            </p:cNvSpPr>
            <p:nvPr/>
          </p:nvSpPr>
          <p:spPr bwMode="auto">
            <a:xfrm>
              <a:off x="11747" y="17006"/>
              <a:ext cx="1252" cy="149"/>
            </a:xfrm>
            <a:prstGeom prst="moon">
              <a:avLst>
                <a:gd name="adj" fmla="val 84667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0" name="AutoShape 1072"/>
            <p:cNvSpPr>
              <a:spLocks noChangeArrowheads="1"/>
            </p:cNvSpPr>
            <p:nvPr/>
          </p:nvSpPr>
          <p:spPr bwMode="auto">
            <a:xfrm rot="10800000">
              <a:off x="12593" y="16636"/>
              <a:ext cx="1252" cy="149"/>
            </a:xfrm>
            <a:prstGeom prst="moon">
              <a:avLst>
                <a:gd name="adj" fmla="val 8466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1" name="AutoShape 1073"/>
            <p:cNvSpPr>
              <a:spLocks noChangeArrowheads="1"/>
            </p:cNvSpPr>
            <p:nvPr/>
          </p:nvSpPr>
          <p:spPr bwMode="auto">
            <a:xfrm rot="10800000">
              <a:off x="12593" y="17006"/>
              <a:ext cx="1252" cy="149"/>
            </a:xfrm>
            <a:prstGeom prst="moon">
              <a:avLst>
                <a:gd name="adj" fmla="val 84667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22" name="Line 1074"/>
            <p:cNvSpPr>
              <a:spLocks noChangeShapeType="1"/>
            </p:cNvSpPr>
            <p:nvPr/>
          </p:nvSpPr>
          <p:spPr bwMode="auto">
            <a:xfrm>
              <a:off x="12796" y="16067"/>
              <a:ext cx="0" cy="1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Line 1075"/>
            <p:cNvSpPr>
              <a:spLocks noChangeShapeType="1"/>
            </p:cNvSpPr>
            <p:nvPr/>
          </p:nvSpPr>
          <p:spPr bwMode="auto">
            <a:xfrm>
              <a:off x="11747" y="16067"/>
              <a:ext cx="0" cy="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Line 1076"/>
            <p:cNvSpPr>
              <a:spLocks noChangeShapeType="1"/>
            </p:cNvSpPr>
            <p:nvPr/>
          </p:nvSpPr>
          <p:spPr bwMode="auto">
            <a:xfrm>
              <a:off x="10534" y="16755"/>
              <a:ext cx="12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Line 1077"/>
            <p:cNvSpPr>
              <a:spLocks noChangeShapeType="1"/>
            </p:cNvSpPr>
            <p:nvPr/>
          </p:nvSpPr>
          <p:spPr bwMode="auto">
            <a:xfrm rot="10800000">
              <a:off x="13845" y="16781"/>
              <a:ext cx="12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6" name="Line 1078"/>
            <p:cNvSpPr>
              <a:spLocks noChangeShapeType="1"/>
            </p:cNvSpPr>
            <p:nvPr/>
          </p:nvSpPr>
          <p:spPr bwMode="auto">
            <a:xfrm>
              <a:off x="11747" y="16705"/>
              <a:ext cx="2098" cy="0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prstDash val="dash"/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7" name="Line 1079"/>
            <p:cNvSpPr>
              <a:spLocks noChangeShapeType="1"/>
            </p:cNvSpPr>
            <p:nvPr/>
          </p:nvSpPr>
          <p:spPr bwMode="auto">
            <a:xfrm>
              <a:off x="12796" y="16637"/>
              <a:ext cx="0" cy="68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Arc 1080"/>
            <p:cNvSpPr>
              <a:spLocks/>
            </p:cNvSpPr>
            <p:nvPr/>
          </p:nvSpPr>
          <p:spPr bwMode="auto">
            <a:xfrm flipH="1">
              <a:off x="11747" y="17006"/>
              <a:ext cx="1049" cy="78"/>
            </a:xfrm>
            <a:custGeom>
              <a:avLst/>
              <a:gdLst>
                <a:gd name="T0" fmla="*/ 0 w 21600"/>
                <a:gd name="T1" fmla="*/ 0 h 21600"/>
                <a:gd name="T2" fmla="*/ 1049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Arc 1081"/>
            <p:cNvSpPr>
              <a:spLocks/>
            </p:cNvSpPr>
            <p:nvPr/>
          </p:nvSpPr>
          <p:spPr bwMode="auto">
            <a:xfrm flipH="1">
              <a:off x="11747" y="16637"/>
              <a:ext cx="1049" cy="78"/>
            </a:xfrm>
            <a:custGeom>
              <a:avLst/>
              <a:gdLst>
                <a:gd name="T0" fmla="*/ 0 w 21600"/>
                <a:gd name="T1" fmla="*/ 0 h 21600"/>
                <a:gd name="T2" fmla="*/ 1049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Arc 1082"/>
            <p:cNvSpPr>
              <a:spLocks/>
            </p:cNvSpPr>
            <p:nvPr/>
          </p:nvSpPr>
          <p:spPr bwMode="auto">
            <a:xfrm>
              <a:off x="12796" y="17006"/>
              <a:ext cx="1049" cy="78"/>
            </a:xfrm>
            <a:custGeom>
              <a:avLst/>
              <a:gdLst>
                <a:gd name="T0" fmla="*/ 0 w 21600"/>
                <a:gd name="T1" fmla="*/ 0 h 21600"/>
                <a:gd name="T2" fmla="*/ 1049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1" name="Arc 1083"/>
            <p:cNvSpPr>
              <a:spLocks/>
            </p:cNvSpPr>
            <p:nvPr/>
          </p:nvSpPr>
          <p:spPr bwMode="auto">
            <a:xfrm>
              <a:off x="12796" y="16636"/>
              <a:ext cx="1049" cy="78"/>
            </a:xfrm>
            <a:custGeom>
              <a:avLst/>
              <a:gdLst>
                <a:gd name="T0" fmla="*/ 0 w 21600"/>
                <a:gd name="T1" fmla="*/ 0 h 21600"/>
                <a:gd name="T2" fmla="*/ 1049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Text Box 1084"/>
            <p:cNvSpPr txBox="1">
              <a:spLocks noChangeArrowheads="1"/>
            </p:cNvSpPr>
            <p:nvPr/>
          </p:nvSpPr>
          <p:spPr bwMode="auto">
            <a:xfrm>
              <a:off x="10447" y="17862"/>
              <a:ext cx="140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@ 30K: bulge at yoke center (+0,25 mm compared to edges</a:t>
              </a:r>
              <a:r>
                <a:rPr lang="de-DE" altLang="de-DE" sz="1000"/>
                <a:t>) </a:t>
              </a:r>
            </a:p>
          </p:txBody>
        </p:sp>
        <p:sp>
          <p:nvSpPr>
            <p:cNvPr id="133" name="Line 1085"/>
            <p:cNvSpPr>
              <a:spLocks noChangeShapeType="1"/>
            </p:cNvSpPr>
            <p:nvPr/>
          </p:nvSpPr>
          <p:spPr bwMode="auto">
            <a:xfrm flipV="1">
              <a:off x="10992" y="16675"/>
              <a:ext cx="1792" cy="1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Text Box 1086"/>
            <p:cNvSpPr txBox="1">
              <a:spLocks noChangeArrowheads="1"/>
            </p:cNvSpPr>
            <p:nvPr/>
          </p:nvSpPr>
          <p:spPr bwMode="auto">
            <a:xfrm>
              <a:off x="11790" y="17726"/>
              <a:ext cx="76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r>
                <a:rPr lang="de-DE" altLang="de-DE" sz="1000">
                  <a:solidFill>
                    <a:srgbClr val="FF0000"/>
                  </a:solidFill>
                </a:rPr>
                <a:t>Dipol @ 30K</a:t>
              </a:r>
              <a:endParaRPr lang="de-DE" altLang="de-DE" sz="1000"/>
            </a:p>
          </p:txBody>
        </p:sp>
        <p:sp>
          <p:nvSpPr>
            <p:cNvPr id="135" name="Line 1087"/>
            <p:cNvSpPr>
              <a:spLocks noChangeShapeType="1"/>
            </p:cNvSpPr>
            <p:nvPr/>
          </p:nvSpPr>
          <p:spPr bwMode="auto">
            <a:xfrm>
              <a:off x="12439" y="16078"/>
              <a:ext cx="0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6" name="Line 1088"/>
            <p:cNvSpPr>
              <a:spLocks noChangeShapeType="1"/>
            </p:cNvSpPr>
            <p:nvPr/>
          </p:nvSpPr>
          <p:spPr bwMode="auto">
            <a:xfrm>
              <a:off x="13233" y="16076"/>
              <a:ext cx="0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7" name="Line 1089"/>
            <p:cNvSpPr>
              <a:spLocks noChangeShapeType="1"/>
            </p:cNvSpPr>
            <p:nvPr/>
          </p:nvSpPr>
          <p:spPr bwMode="auto">
            <a:xfrm>
              <a:off x="13975" y="16073"/>
              <a:ext cx="0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Line 1090"/>
            <p:cNvSpPr>
              <a:spLocks noChangeShapeType="1"/>
            </p:cNvSpPr>
            <p:nvPr/>
          </p:nvSpPr>
          <p:spPr bwMode="auto">
            <a:xfrm>
              <a:off x="14524" y="16071"/>
              <a:ext cx="0" cy="2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Text Box 1091"/>
            <p:cNvSpPr txBox="1">
              <a:spLocks noChangeArrowheads="1"/>
            </p:cNvSpPr>
            <p:nvPr/>
          </p:nvSpPr>
          <p:spPr bwMode="auto">
            <a:xfrm>
              <a:off x="11766" y="16077"/>
              <a:ext cx="83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0.38 mm</a:t>
              </a:r>
              <a:endParaRPr lang="de-DE" altLang="de-DE" sz="1000"/>
            </a:p>
          </p:txBody>
        </p:sp>
        <p:sp>
          <p:nvSpPr>
            <p:cNvPr id="140" name="Text Box 1092"/>
            <p:cNvSpPr txBox="1">
              <a:spLocks noChangeArrowheads="1"/>
            </p:cNvSpPr>
            <p:nvPr/>
          </p:nvSpPr>
          <p:spPr bwMode="auto">
            <a:xfrm>
              <a:off x="12545" y="16072"/>
              <a:ext cx="83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0.24 mm</a:t>
              </a:r>
              <a:endParaRPr lang="de-DE" altLang="de-DE" sz="1000"/>
            </a:p>
          </p:txBody>
        </p:sp>
        <p:sp>
          <p:nvSpPr>
            <p:cNvPr id="141" name="Text Box 1093"/>
            <p:cNvSpPr txBox="1">
              <a:spLocks noChangeArrowheads="1"/>
            </p:cNvSpPr>
            <p:nvPr/>
          </p:nvSpPr>
          <p:spPr bwMode="auto">
            <a:xfrm>
              <a:off x="13304" y="16067"/>
              <a:ext cx="83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 dirty="0"/>
                <a:t>0.18 mm</a:t>
              </a:r>
              <a:endParaRPr lang="de-DE" altLang="de-DE" sz="1000" dirty="0"/>
            </a:p>
          </p:txBody>
        </p:sp>
        <p:sp>
          <p:nvSpPr>
            <p:cNvPr id="142" name="Text Box 1094"/>
            <p:cNvSpPr txBox="1">
              <a:spLocks noChangeArrowheads="1"/>
            </p:cNvSpPr>
            <p:nvPr/>
          </p:nvSpPr>
          <p:spPr bwMode="auto">
            <a:xfrm>
              <a:off x="13865" y="16060"/>
              <a:ext cx="83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0.03 mm</a:t>
              </a:r>
              <a:endParaRPr lang="de-DE" altLang="de-DE" sz="1000"/>
            </a:p>
          </p:txBody>
        </p:sp>
        <p:sp>
          <p:nvSpPr>
            <p:cNvPr id="143" name="Line 1095"/>
            <p:cNvSpPr>
              <a:spLocks noChangeShapeType="1"/>
            </p:cNvSpPr>
            <p:nvPr/>
          </p:nvSpPr>
          <p:spPr bwMode="auto">
            <a:xfrm>
              <a:off x="10534" y="17021"/>
              <a:ext cx="9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Line 1096"/>
            <p:cNvSpPr>
              <a:spLocks noChangeShapeType="1"/>
            </p:cNvSpPr>
            <p:nvPr/>
          </p:nvSpPr>
          <p:spPr bwMode="auto">
            <a:xfrm>
              <a:off x="10540" y="17159"/>
              <a:ext cx="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5" name="Line 1097"/>
            <p:cNvSpPr>
              <a:spLocks noChangeShapeType="1"/>
            </p:cNvSpPr>
            <p:nvPr/>
          </p:nvSpPr>
          <p:spPr bwMode="auto">
            <a:xfrm>
              <a:off x="10540" y="17309"/>
              <a:ext cx="6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Line 1098"/>
            <p:cNvSpPr>
              <a:spLocks noChangeShapeType="1"/>
            </p:cNvSpPr>
            <p:nvPr/>
          </p:nvSpPr>
          <p:spPr bwMode="auto">
            <a:xfrm>
              <a:off x="10540" y="17488"/>
              <a:ext cx="4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Text Box 1099"/>
            <p:cNvSpPr txBox="1">
              <a:spLocks noChangeArrowheads="1"/>
            </p:cNvSpPr>
            <p:nvPr/>
          </p:nvSpPr>
          <p:spPr bwMode="auto">
            <a:xfrm>
              <a:off x="10370" y="16856"/>
              <a:ext cx="83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3.66 mm</a:t>
              </a:r>
              <a:endParaRPr lang="de-DE" altLang="de-DE" sz="1000"/>
            </a:p>
          </p:txBody>
        </p:sp>
        <p:sp>
          <p:nvSpPr>
            <p:cNvPr id="148" name="Text Box 1100"/>
            <p:cNvSpPr txBox="1">
              <a:spLocks noChangeArrowheads="1"/>
            </p:cNvSpPr>
            <p:nvPr/>
          </p:nvSpPr>
          <p:spPr bwMode="auto">
            <a:xfrm>
              <a:off x="10359" y="16994"/>
              <a:ext cx="83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3.30 mm</a:t>
              </a:r>
              <a:endParaRPr lang="de-DE" altLang="de-DE" sz="1000"/>
            </a:p>
          </p:txBody>
        </p:sp>
        <p:sp>
          <p:nvSpPr>
            <p:cNvPr id="149" name="Text Box 1101"/>
            <p:cNvSpPr txBox="1">
              <a:spLocks noChangeArrowheads="1"/>
            </p:cNvSpPr>
            <p:nvPr/>
          </p:nvSpPr>
          <p:spPr bwMode="auto">
            <a:xfrm>
              <a:off x="10364" y="17145"/>
              <a:ext cx="83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2.32 mm</a:t>
              </a:r>
              <a:endParaRPr lang="de-DE" altLang="de-DE" sz="1000"/>
            </a:p>
          </p:txBody>
        </p:sp>
        <p:sp>
          <p:nvSpPr>
            <p:cNvPr id="150" name="Text Box 1102"/>
            <p:cNvSpPr txBox="1">
              <a:spLocks noChangeArrowheads="1"/>
            </p:cNvSpPr>
            <p:nvPr/>
          </p:nvSpPr>
          <p:spPr bwMode="auto">
            <a:xfrm>
              <a:off x="10364" y="17326"/>
              <a:ext cx="83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/>
                <a:t>0.87 mm</a:t>
              </a:r>
              <a:endParaRPr lang="de-DE" altLang="de-DE" sz="1000"/>
            </a:p>
          </p:txBody>
        </p:sp>
        <p:sp>
          <p:nvSpPr>
            <p:cNvPr id="151" name="Line 1103"/>
            <p:cNvSpPr>
              <a:spLocks noChangeShapeType="1"/>
            </p:cNvSpPr>
            <p:nvPr/>
          </p:nvSpPr>
          <p:spPr bwMode="auto">
            <a:xfrm flipV="1">
              <a:off x="14076" y="17524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Line 1104"/>
            <p:cNvSpPr>
              <a:spLocks noChangeShapeType="1"/>
            </p:cNvSpPr>
            <p:nvPr/>
          </p:nvSpPr>
          <p:spPr bwMode="auto">
            <a:xfrm flipV="1">
              <a:off x="13668" y="17379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3" name="Line 1105"/>
            <p:cNvSpPr>
              <a:spLocks noChangeShapeType="1"/>
            </p:cNvSpPr>
            <p:nvPr/>
          </p:nvSpPr>
          <p:spPr bwMode="auto">
            <a:xfrm flipV="1">
              <a:off x="13305" y="17303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Line 1106"/>
            <p:cNvSpPr>
              <a:spLocks noChangeShapeType="1"/>
            </p:cNvSpPr>
            <p:nvPr/>
          </p:nvSpPr>
          <p:spPr bwMode="auto">
            <a:xfrm flipV="1">
              <a:off x="12897" y="17187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Line 1107"/>
            <p:cNvSpPr>
              <a:spLocks noChangeShapeType="1"/>
            </p:cNvSpPr>
            <p:nvPr/>
          </p:nvSpPr>
          <p:spPr bwMode="auto">
            <a:xfrm flipV="1">
              <a:off x="12352" y="17015"/>
              <a:ext cx="0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1108"/>
            <p:cNvSpPr>
              <a:spLocks noChangeShapeType="1"/>
            </p:cNvSpPr>
            <p:nvPr/>
          </p:nvSpPr>
          <p:spPr bwMode="auto">
            <a:xfrm>
              <a:off x="10538" y="15957"/>
              <a:ext cx="4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Text Box 1109"/>
            <p:cNvSpPr txBox="1">
              <a:spLocks noChangeArrowheads="1"/>
            </p:cNvSpPr>
            <p:nvPr/>
          </p:nvSpPr>
          <p:spPr bwMode="auto">
            <a:xfrm>
              <a:off x="11218" y="15775"/>
              <a:ext cx="344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0000"/>
                  </a:solidFill>
                </a:rPr>
                <a:t>Longitudinal </a:t>
              </a:r>
              <a:r>
                <a:rPr lang="de-DE" altLang="de-DE" sz="1000" b="1" dirty="0" err="1">
                  <a:solidFill>
                    <a:srgbClr val="FF0000"/>
                  </a:solidFill>
                </a:rPr>
                <a:t>distance</a:t>
              </a:r>
              <a:r>
                <a:rPr lang="de-DE" altLang="de-DE" sz="1000" b="1" dirty="0">
                  <a:solidFill>
                    <a:srgbClr val="FF0000"/>
                  </a:solidFill>
                </a:rPr>
                <a:t> </a:t>
              </a:r>
              <a:r>
                <a:rPr lang="de-DE" altLang="de-DE" sz="1000" b="1" dirty="0" err="1">
                  <a:solidFill>
                    <a:srgbClr val="FF0000"/>
                  </a:solidFill>
                </a:rPr>
                <a:t>between</a:t>
              </a:r>
              <a:r>
                <a:rPr lang="de-DE" altLang="de-DE" sz="1000" b="1" dirty="0">
                  <a:solidFill>
                    <a:srgbClr val="FF0000"/>
                  </a:solidFill>
                </a:rPr>
                <a:t> </a:t>
              </a:r>
              <a:r>
                <a:rPr lang="de-DE" altLang="de-DE" sz="1000" b="1" dirty="0" err="1">
                  <a:solidFill>
                    <a:srgbClr val="FF0000"/>
                  </a:solidFill>
                </a:rPr>
                <a:t>fiducials</a:t>
              </a:r>
              <a:r>
                <a:rPr lang="de-DE" altLang="de-DE" sz="1000" b="1" dirty="0">
                  <a:solidFill>
                    <a:srgbClr val="FF0000"/>
                  </a:solidFill>
                </a:rPr>
                <a:t> @ 297K: 2920 mm</a:t>
              </a:r>
              <a:endParaRPr lang="de-DE" altLang="de-DE" sz="1000" dirty="0">
                <a:solidFill>
                  <a:srgbClr val="FF0000"/>
                </a:solidFill>
              </a:endParaRPr>
            </a:p>
          </p:txBody>
        </p:sp>
        <p:sp>
          <p:nvSpPr>
            <p:cNvPr id="158" name="Line 1110"/>
            <p:cNvSpPr>
              <a:spLocks noChangeShapeType="1"/>
            </p:cNvSpPr>
            <p:nvPr/>
          </p:nvSpPr>
          <p:spPr bwMode="auto">
            <a:xfrm rot="5400000">
              <a:off x="14757" y="16491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Text Box 1111"/>
            <p:cNvSpPr txBox="1">
              <a:spLocks noChangeArrowheads="1"/>
            </p:cNvSpPr>
            <p:nvPr/>
          </p:nvSpPr>
          <p:spPr bwMode="auto">
            <a:xfrm rot="5400000">
              <a:off x="14863" y="16255"/>
              <a:ext cx="634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 type="none" w="sm" len="lg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333333"/>
                  </a:solidFill>
                </a:rPr>
                <a:t>123.9 mm</a:t>
              </a:r>
              <a:endParaRPr lang="de-DE" altLang="de-DE" sz="1000" dirty="0">
                <a:solidFill>
                  <a:srgbClr val="333333"/>
                </a:solidFill>
              </a:endParaRPr>
            </a:p>
          </p:txBody>
        </p:sp>
      </p:grpSp>
      <p:sp>
        <p:nvSpPr>
          <p:cNvPr id="166" name="Textfeld 159"/>
          <p:cNvSpPr txBox="1">
            <a:spLocks noChangeArrowheads="1"/>
          </p:cNvSpPr>
          <p:nvPr/>
        </p:nvSpPr>
        <p:spPr bwMode="auto">
          <a:xfrm>
            <a:off x="797069" y="5166491"/>
            <a:ext cx="75166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2000" dirty="0"/>
              <a:t>Schematic view of the shrinking values of the upper magnet yoke in longitudinal and vertical direction, determined at fit bores at decreasing temperatures (side view)</a:t>
            </a:r>
          </a:p>
        </p:txBody>
      </p:sp>
    </p:spTree>
    <p:extLst>
      <p:ext uri="{BB962C8B-B14F-4D97-AF65-F5344CB8AC3E}">
        <p14:creationId xmlns:p14="http://schemas.microsoft.com/office/powerpoint/2010/main" val="35206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7" y="3855696"/>
            <a:ext cx="3962199" cy="226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8" y="1530905"/>
            <a:ext cx="3962198" cy="196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60"/>
          <p:cNvSpPr txBox="1">
            <a:spLocks noChangeArrowheads="1"/>
          </p:cNvSpPr>
          <p:nvPr/>
        </p:nvSpPr>
        <p:spPr bwMode="auto">
          <a:xfrm>
            <a:off x="4613756" y="1536643"/>
            <a:ext cx="33537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2000" dirty="0"/>
              <a:t>Repeatability of measured fit bores at the center in warm and cold condition</a:t>
            </a:r>
          </a:p>
        </p:txBody>
      </p:sp>
      <p:sp>
        <p:nvSpPr>
          <p:cNvPr id="7" name="Textfeld 160"/>
          <p:cNvSpPr txBox="1">
            <a:spLocks noChangeArrowheads="1"/>
          </p:cNvSpPr>
          <p:nvPr/>
        </p:nvSpPr>
        <p:spPr bwMode="auto">
          <a:xfrm>
            <a:off x="4613756" y="3867369"/>
            <a:ext cx="43152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2000" dirty="0"/>
              <a:t>Comparison of averaged, uncorrected, measured shrinking values of the dipole half yoke at different temperatures and correspondent nominal data for vertical (Z) direction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22565" y="18255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Diagram examples based on the results of SIS100 dipole</a:t>
            </a:r>
          </a:p>
        </p:txBody>
      </p:sp>
    </p:spTree>
    <p:extLst>
      <p:ext uri="{BB962C8B-B14F-4D97-AF65-F5344CB8AC3E}">
        <p14:creationId xmlns:p14="http://schemas.microsoft.com/office/powerpoint/2010/main" val="11307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37985"/>
            <a:ext cx="6242342" cy="547815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 to the survey and alignment department for the geometrical measurements on the S-FRS </a:t>
            </a:r>
            <a:r>
              <a:rPr lang="en-US" dirty="0" err="1"/>
              <a:t>Multiplets</a:t>
            </a:r>
            <a:r>
              <a:rPr lang="en-US" dirty="0"/>
              <a:t> and </a:t>
            </a:r>
            <a:r>
              <a:rPr lang="en-US" dirty="0" smtClean="0"/>
              <a:t>Dipoles</a:t>
            </a:r>
          </a:p>
          <a:p>
            <a:r>
              <a:rPr lang="en-US" altLang="de-DE" dirty="0" smtClean="0"/>
              <a:t>Overview of the </a:t>
            </a:r>
            <a:r>
              <a:rPr lang="en-US" altLang="de-DE" dirty="0"/>
              <a:t>existing measurement concept on the SIS100 </a:t>
            </a:r>
            <a:r>
              <a:rPr lang="en-US" altLang="de-DE" dirty="0" smtClean="0"/>
              <a:t>Dipole</a:t>
            </a:r>
          </a:p>
          <a:p>
            <a:pPr lvl="0"/>
            <a:r>
              <a:rPr lang="en-US" dirty="0" smtClean="0"/>
              <a:t>Needs for applying the existing concept on the S-FRS </a:t>
            </a:r>
            <a:r>
              <a:rPr lang="en-US" dirty="0" err="1"/>
              <a:t>M</a:t>
            </a:r>
            <a:r>
              <a:rPr lang="en-US" dirty="0" err="1" smtClean="0"/>
              <a:t>ultiplets</a:t>
            </a:r>
            <a:endParaRPr lang="en-US" dirty="0" smtClean="0"/>
          </a:p>
          <a:p>
            <a:pPr lvl="0"/>
            <a:r>
              <a:rPr lang="en-US" dirty="0" smtClean="0"/>
              <a:t>Diagram examples </a:t>
            </a:r>
            <a:r>
              <a:rPr lang="en-US" dirty="0"/>
              <a:t>based on the results of SIS100 dipole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15" y="84431"/>
            <a:ext cx="7349836" cy="935067"/>
          </a:xfrm>
        </p:spPr>
        <p:txBody>
          <a:bodyPr>
            <a:normAutofit fontScale="90000"/>
          </a:bodyPr>
          <a:lstStyle/>
          <a:p>
            <a:r>
              <a:rPr lang="en-US" dirty="0"/>
              <a:t>Request to the survey and alignment department for the geometrical </a:t>
            </a:r>
            <a:r>
              <a:rPr lang="en-US" dirty="0" smtClean="0"/>
              <a:t>measurements </a:t>
            </a:r>
            <a:r>
              <a:rPr lang="en-US" dirty="0"/>
              <a:t>on </a:t>
            </a:r>
            <a:r>
              <a:rPr lang="en-US" dirty="0" smtClean="0"/>
              <a:t>the S-FRS </a:t>
            </a:r>
            <a:r>
              <a:rPr lang="en-US" dirty="0" err="1" smtClean="0"/>
              <a:t>Multiplets</a:t>
            </a:r>
            <a:r>
              <a:rPr lang="en-US" dirty="0" smtClean="0"/>
              <a:t> and Dipoles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78385"/>
            <a:ext cx="8211834" cy="50758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de-DE" dirty="0"/>
              <a:t>Accuracy:  magnetic axis to fiducials up to </a:t>
            </a:r>
            <a:r>
              <a:rPr lang="en-US" dirty="0"/>
              <a:t>± </a:t>
            </a:r>
            <a:r>
              <a:rPr lang="en-US" altLang="de-DE" dirty="0"/>
              <a:t>0.2mm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de-DE" dirty="0"/>
              <a:t>Accuracy: axis between the components up to </a:t>
            </a:r>
            <a:r>
              <a:rPr lang="en-US" dirty="0"/>
              <a:t>± </a:t>
            </a:r>
            <a:r>
              <a:rPr lang="en-US" altLang="de-DE" dirty="0"/>
              <a:t>0.1mm </a:t>
            </a:r>
            <a:endParaRPr lang="en-US" altLang="de-DE" dirty="0" smtClean="0"/>
          </a:p>
          <a:p>
            <a:endParaRPr lang="en-US" altLang="de-DE" dirty="0"/>
          </a:p>
          <a:p>
            <a:pPr lvl="1"/>
            <a:r>
              <a:rPr lang="en-US" altLang="de-DE" dirty="0" err="1" smtClean="0"/>
              <a:t>Fiducialisation</a:t>
            </a:r>
            <a:r>
              <a:rPr lang="en-US" altLang="de-DE" dirty="0" smtClean="0"/>
              <a:t> </a:t>
            </a:r>
            <a:r>
              <a:rPr lang="en-US" altLang="de-DE" i="1" dirty="0" smtClean="0"/>
              <a:t>of all </a:t>
            </a:r>
            <a:r>
              <a:rPr lang="en-US" altLang="de-DE" dirty="0" err="1" smtClean="0"/>
              <a:t>Multiplets</a:t>
            </a:r>
            <a:r>
              <a:rPr lang="en-US" altLang="de-DE" dirty="0" smtClean="0"/>
              <a:t> and Dipoles</a:t>
            </a:r>
          </a:p>
          <a:p>
            <a:pPr lvl="1"/>
            <a:endParaRPr lang="en-US" altLang="de-DE" dirty="0" smtClean="0"/>
          </a:p>
          <a:p>
            <a:pPr lvl="1"/>
            <a:r>
              <a:rPr lang="en-US" altLang="de-DE" dirty="0" smtClean="0"/>
              <a:t>Behavior </a:t>
            </a:r>
            <a:r>
              <a:rPr lang="en-US" altLang="de-DE" dirty="0"/>
              <a:t>of the </a:t>
            </a:r>
            <a:r>
              <a:rPr lang="en-US" altLang="de-DE" dirty="0" smtClean="0"/>
              <a:t>cold mass </a:t>
            </a:r>
            <a:r>
              <a:rPr lang="en-US" altLang="de-DE" dirty="0"/>
              <a:t>with respect to its surrounding </a:t>
            </a:r>
            <a:r>
              <a:rPr lang="en-US" altLang="de-DE" dirty="0" smtClean="0"/>
              <a:t>cryostat (Fiducials) </a:t>
            </a:r>
            <a:r>
              <a:rPr lang="en-US" altLang="de-DE" i="1" dirty="0" smtClean="0"/>
              <a:t>for two “first-of-series”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Multiplets</a:t>
            </a:r>
            <a:r>
              <a:rPr lang="en-US" altLang="de-DE" dirty="0" smtClean="0"/>
              <a:t> during: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de-DE" dirty="0" smtClean="0"/>
              <a:t>pumping processes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de-DE" dirty="0" smtClean="0"/>
              <a:t>thermal cycles (warm-cold-warm)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de-DE" dirty="0" smtClean="0"/>
              <a:t>after </a:t>
            </a:r>
            <a:r>
              <a:rPr lang="en-US" altLang="de-DE" dirty="0"/>
              <a:t>quenches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de-DE" dirty="0" smtClean="0"/>
              <a:t>after </a:t>
            </a:r>
            <a:r>
              <a:rPr lang="en-US" altLang="de-DE" dirty="0" smtClean="0"/>
              <a:t>transport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de-DE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de-DE" dirty="0" smtClean="0"/>
              <a:t>Detailed Analysis and documentation</a:t>
            </a:r>
          </a:p>
          <a:p>
            <a:pPr marL="0" indent="0">
              <a:buNone/>
            </a:pPr>
            <a:endParaRPr lang="en-US" altLang="de-DE" dirty="0" smtClean="0"/>
          </a:p>
          <a:p>
            <a:pPr marL="0" indent="0">
              <a:buNone/>
            </a:pPr>
            <a:endParaRPr lang="en-US" altLang="de-DE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de-DE" dirty="0" smtClean="0"/>
          </a:p>
          <a:p>
            <a:pPr marL="0" indent="0">
              <a:buNone/>
            </a:pP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0087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443" y="129265"/>
            <a:ext cx="6242342" cy="787557"/>
          </a:xfrm>
        </p:spPr>
        <p:txBody>
          <a:bodyPr>
            <a:noAutofit/>
          </a:bodyPr>
          <a:lstStyle/>
          <a:p>
            <a:r>
              <a:rPr lang="en-US" altLang="de-DE" sz="2200" dirty="0" smtClean="0"/>
              <a:t>The </a:t>
            </a:r>
            <a:r>
              <a:rPr lang="en-US" altLang="de-DE" sz="2200" dirty="0"/>
              <a:t>existing measurement concept on the SIS100 </a:t>
            </a:r>
            <a:r>
              <a:rPr lang="en-US" altLang="de-DE" sz="2200" dirty="0" smtClean="0"/>
              <a:t>Dipole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Measuring concept based on existing </a:t>
            </a:r>
            <a:r>
              <a:rPr lang="en-US" sz="2000" dirty="0" smtClean="0"/>
              <a:t>theodolite</a:t>
            </a:r>
            <a:r>
              <a:rPr lang="en-US" sz="2000" dirty="0"/>
              <a:t>, </a:t>
            </a:r>
            <a:r>
              <a:rPr lang="en-US" sz="2000" dirty="0" smtClean="0"/>
              <a:t>laser tracker and </a:t>
            </a:r>
            <a:r>
              <a:rPr lang="en-US" sz="2000" dirty="0"/>
              <a:t>suitable tools for lighting and </a:t>
            </a:r>
            <a:r>
              <a:rPr lang="en-US" sz="2000" dirty="0" smtClean="0"/>
              <a:t>sighting</a:t>
            </a:r>
          </a:p>
          <a:p>
            <a:endParaRPr lang="en-US" altLang="de-DE" sz="2000" dirty="0" smtClean="0"/>
          </a:p>
          <a:p>
            <a:r>
              <a:rPr lang="en-US" altLang="de-DE" sz="2000" dirty="0" smtClean="0"/>
              <a:t>Measurement </a:t>
            </a:r>
            <a:r>
              <a:rPr lang="en-US" altLang="de-DE" sz="2000" dirty="0"/>
              <a:t>setup in front of cryostat and enclosed SC dipole with fit bores (top view)</a:t>
            </a:r>
            <a:r>
              <a:rPr lang="de-DE" altLang="de-DE" sz="2000" dirty="0"/>
              <a:t> </a:t>
            </a:r>
          </a:p>
          <a:p>
            <a:endParaRPr lang="de-DE" dirty="0"/>
          </a:p>
        </p:txBody>
      </p: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1063531" y="3118531"/>
            <a:ext cx="6889344" cy="3124499"/>
            <a:chOff x="9706" y="17115"/>
            <a:chExt cx="8709" cy="4030"/>
          </a:xfrm>
        </p:grpSpPr>
        <p:pic>
          <p:nvPicPr>
            <p:cNvPr id="5" name="Picture 64" descr="Kopie von kern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1" y="19329"/>
              <a:ext cx="589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2" descr="Kopie von kern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3" y="19298"/>
              <a:ext cx="589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80" descr="DP_Setup_20120820.bmp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" y="17115"/>
              <a:ext cx="8709" cy="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6" descr="Kopie von kern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2" y="19344"/>
              <a:ext cx="589" cy="76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7" descr="far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2" y="20161"/>
              <a:ext cx="708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58"/>
            <p:cNvSpPr>
              <a:spLocks noChangeShapeType="1"/>
            </p:cNvSpPr>
            <p:nvPr/>
          </p:nvSpPr>
          <p:spPr bwMode="auto">
            <a:xfrm flipV="1">
              <a:off x="11214" y="18392"/>
              <a:ext cx="0" cy="113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flipV="1">
              <a:off x="13905" y="18346"/>
              <a:ext cx="0" cy="113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flipV="1">
              <a:off x="16588" y="18392"/>
              <a:ext cx="0" cy="113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lg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61"/>
            <p:cNvSpPr>
              <a:spLocks noChangeShapeType="1"/>
            </p:cNvSpPr>
            <p:nvPr/>
          </p:nvSpPr>
          <p:spPr bwMode="auto">
            <a:xfrm>
              <a:off x="11803" y="19707"/>
              <a:ext cx="136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63"/>
            <p:cNvSpPr>
              <a:spLocks noChangeShapeType="1"/>
            </p:cNvSpPr>
            <p:nvPr/>
          </p:nvSpPr>
          <p:spPr bwMode="auto">
            <a:xfrm>
              <a:off x="14480" y="19707"/>
              <a:ext cx="136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65"/>
            <p:cNvSpPr>
              <a:spLocks noChangeShapeType="1"/>
            </p:cNvSpPr>
            <p:nvPr/>
          </p:nvSpPr>
          <p:spPr bwMode="auto">
            <a:xfrm flipH="1" flipV="1">
              <a:off x="11214" y="19571"/>
              <a:ext cx="6441" cy="86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66"/>
            <p:cNvSpPr>
              <a:spLocks noChangeShapeType="1"/>
            </p:cNvSpPr>
            <p:nvPr/>
          </p:nvSpPr>
          <p:spPr bwMode="auto">
            <a:xfrm flipH="1" flipV="1">
              <a:off x="12348" y="17575"/>
              <a:ext cx="5307" cy="285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67"/>
            <p:cNvSpPr>
              <a:spLocks noChangeShapeType="1"/>
            </p:cNvSpPr>
            <p:nvPr/>
          </p:nvSpPr>
          <p:spPr bwMode="auto">
            <a:xfrm flipH="1" flipV="1">
              <a:off x="15478" y="17575"/>
              <a:ext cx="2177" cy="285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69"/>
            <p:cNvSpPr>
              <a:spLocks noChangeShapeType="1"/>
            </p:cNvSpPr>
            <p:nvPr/>
          </p:nvSpPr>
          <p:spPr bwMode="auto">
            <a:xfrm flipH="1" flipV="1">
              <a:off x="12348" y="18709"/>
              <a:ext cx="5307" cy="172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70"/>
            <p:cNvSpPr>
              <a:spLocks noChangeShapeType="1"/>
            </p:cNvSpPr>
            <p:nvPr/>
          </p:nvSpPr>
          <p:spPr bwMode="auto">
            <a:xfrm flipH="1" flipV="1">
              <a:off x="15478" y="18709"/>
              <a:ext cx="2177" cy="1724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 rot="480000">
              <a:off x="14525" y="20115"/>
              <a:ext cx="16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400">
                  <a:solidFill>
                    <a:srgbClr val="0000FF"/>
                  </a:solidFill>
                </a:rPr>
                <a:t>theodolite position</a:t>
              </a:r>
            </a:p>
          </p:txBody>
        </p:sp>
        <p:sp>
          <p:nvSpPr>
            <p:cNvPr id="21" name="Text Box 72"/>
            <p:cNvSpPr txBox="1">
              <a:spLocks noChangeArrowheads="1"/>
            </p:cNvSpPr>
            <p:nvPr/>
          </p:nvSpPr>
          <p:spPr bwMode="auto">
            <a:xfrm rot="1680000">
              <a:off x="14906" y="19272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400">
                  <a:solidFill>
                    <a:srgbClr val="0000FF"/>
                  </a:solidFill>
                </a:rPr>
                <a:t>cryostat fiducials</a:t>
              </a:r>
            </a:p>
          </p:txBody>
        </p:sp>
        <p:sp>
          <p:nvSpPr>
            <p:cNvPr id="22" name="Text Box 73"/>
            <p:cNvSpPr txBox="1">
              <a:spLocks noChangeArrowheads="1"/>
            </p:cNvSpPr>
            <p:nvPr/>
          </p:nvSpPr>
          <p:spPr bwMode="auto">
            <a:xfrm rot="5400000">
              <a:off x="9740" y="19567"/>
              <a:ext cx="2301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0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de-DE" sz="1400" dirty="0">
                  <a:solidFill>
                    <a:srgbClr val="FF0000"/>
                  </a:solidFill>
                </a:rPr>
                <a:t>magnets fit bore</a:t>
              </a:r>
            </a:p>
          </p:txBody>
        </p:sp>
      </p:grpSp>
      <p:sp>
        <p:nvSpPr>
          <p:cNvPr id="25" name="Inhaltsplatzhalter 8"/>
          <p:cNvSpPr txBox="1">
            <a:spLocks/>
          </p:cNvSpPr>
          <p:nvPr/>
        </p:nvSpPr>
        <p:spPr>
          <a:xfrm>
            <a:off x="561972" y="5629275"/>
            <a:ext cx="5915028" cy="552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6" name="Inhaltsplatzhalter 8"/>
          <p:cNvSpPr txBox="1">
            <a:spLocks/>
          </p:cNvSpPr>
          <p:nvPr/>
        </p:nvSpPr>
        <p:spPr>
          <a:xfrm>
            <a:off x="839599" y="6222764"/>
            <a:ext cx="7762875" cy="423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de-DE" sz="900" i="1" dirty="0" smtClean="0"/>
              <a:t>Detailed information in: “Start </a:t>
            </a:r>
            <a:r>
              <a:rPr lang="en-US" altLang="de-DE" sz="900" i="1" dirty="0"/>
              <a:t>of construction for the International Facility for Antiproton and Ion Research (FAIR) – Aspects of Survey and </a:t>
            </a:r>
            <a:r>
              <a:rPr lang="en-US" altLang="de-DE" sz="900" i="1" dirty="0" smtClean="0"/>
              <a:t>Alignment” </a:t>
            </a:r>
          </a:p>
          <a:p>
            <a:pPr algn="l">
              <a:spcBef>
                <a:spcPct val="50000"/>
              </a:spcBef>
            </a:pPr>
            <a:r>
              <a:rPr lang="en-US" altLang="de-DE" sz="900" i="1" dirty="0" smtClean="0"/>
              <a:t>Ina </a:t>
            </a:r>
            <a:r>
              <a:rPr lang="en-US" altLang="de-DE" sz="900" i="1" dirty="0"/>
              <a:t>Pschorn, Torsten </a:t>
            </a:r>
            <a:r>
              <a:rPr lang="en-US" altLang="de-DE" sz="900" i="1" dirty="0" smtClean="0"/>
              <a:t>Miertsch (GSI), </a:t>
            </a:r>
            <a:r>
              <a:rPr lang="de-DE" altLang="de-DE" sz="900" i="1" dirty="0" smtClean="0"/>
              <a:t> IWAA 2012 </a:t>
            </a:r>
            <a:endParaRPr lang="de-DE" altLang="de-DE" sz="900" i="1" dirty="0"/>
          </a:p>
        </p:txBody>
      </p:sp>
    </p:spTree>
    <p:extLst>
      <p:ext uri="{BB962C8B-B14F-4D97-AF65-F5344CB8AC3E}">
        <p14:creationId xmlns:p14="http://schemas.microsoft.com/office/powerpoint/2010/main" val="18508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1443" y="127772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altLang="de-DE" dirty="0"/>
              <a:t>The existing measurement concept on the SIS100 Dipole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457324"/>
            <a:ext cx="4927601" cy="2771775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28" y="2181225"/>
            <a:ext cx="4566358" cy="2568576"/>
          </a:xfrm>
        </p:spPr>
      </p:pic>
      <p:sp>
        <p:nvSpPr>
          <p:cNvPr id="10" name="Textfeld 9"/>
          <p:cNvSpPr txBox="1"/>
          <p:nvPr/>
        </p:nvSpPr>
        <p:spPr>
          <a:xfrm>
            <a:off x="304798" y="4258359"/>
            <a:ext cx="378142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KERN E2 Theodolite with a fixed 0.5’’ SMR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280127" y="4829859"/>
            <a:ext cx="397532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Target sphere for the E2 Theodolite</a:t>
            </a:r>
          </a:p>
        </p:txBody>
      </p:sp>
    </p:spTree>
    <p:extLst>
      <p:ext uri="{BB962C8B-B14F-4D97-AF65-F5344CB8AC3E}">
        <p14:creationId xmlns:p14="http://schemas.microsoft.com/office/powerpoint/2010/main" val="26641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566" y="106667"/>
            <a:ext cx="6242342" cy="807330"/>
          </a:xfrm>
        </p:spPr>
        <p:txBody>
          <a:bodyPr>
            <a:normAutofit fontScale="90000"/>
          </a:bodyPr>
          <a:lstStyle/>
          <a:p>
            <a:r>
              <a:rPr lang="en-US" altLang="de-DE" dirty="0"/>
              <a:t>The existing measurement concept on the SIS100 Dipole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Suitable tools for lighting and sighting as well as a modified vacuum vessel and fit bores in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yoke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4" name="Picture 82" descr="DSC00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2476" y="2239666"/>
            <a:ext cx="2222441" cy="166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3" descr="PinnestanBoh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49" y="2518367"/>
            <a:ext cx="2237742" cy="16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4" descr="IMAG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7923" y="3727754"/>
            <a:ext cx="2906476" cy="218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55"/>
          <p:cNvSpPr txBox="1">
            <a:spLocks noChangeArrowheads="1"/>
          </p:cNvSpPr>
          <p:nvPr/>
        </p:nvSpPr>
        <p:spPr bwMode="auto">
          <a:xfrm flipH="1">
            <a:off x="532666" y="2207842"/>
            <a:ext cx="21170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1400" dirty="0"/>
              <a:t>Fit bore in dipole yoke</a:t>
            </a:r>
          </a:p>
        </p:txBody>
      </p:sp>
      <p:sp>
        <p:nvSpPr>
          <p:cNvPr id="8" name="Textfeld 156"/>
          <p:cNvSpPr txBox="1">
            <a:spLocks noChangeArrowheads="1"/>
          </p:cNvSpPr>
          <p:nvPr/>
        </p:nvSpPr>
        <p:spPr bwMode="auto">
          <a:xfrm flipH="1">
            <a:off x="2123441" y="6167746"/>
            <a:ext cx="18170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1400" dirty="0"/>
              <a:t>Customized targets</a:t>
            </a:r>
          </a:p>
        </p:txBody>
      </p:sp>
      <p:sp>
        <p:nvSpPr>
          <p:cNvPr id="9" name="Textfeld 157"/>
          <p:cNvSpPr txBox="1">
            <a:spLocks noChangeArrowheads="1"/>
          </p:cNvSpPr>
          <p:nvPr/>
        </p:nvSpPr>
        <p:spPr bwMode="auto">
          <a:xfrm flipH="1">
            <a:off x="5654565" y="5973609"/>
            <a:ext cx="3301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1400" dirty="0"/>
              <a:t>Lighting device at flange with glass window</a:t>
            </a:r>
          </a:p>
        </p:txBody>
      </p:sp>
      <p:sp>
        <p:nvSpPr>
          <p:cNvPr id="10" name="Textfeld 158"/>
          <p:cNvSpPr txBox="1">
            <a:spLocks noChangeArrowheads="1"/>
          </p:cNvSpPr>
          <p:nvPr/>
        </p:nvSpPr>
        <p:spPr bwMode="auto">
          <a:xfrm flipH="1">
            <a:off x="6324917" y="2515619"/>
            <a:ext cx="17268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en-US" altLang="de-DE" sz="1400" dirty="0"/>
              <a:t>View into cryostat</a:t>
            </a:r>
          </a:p>
        </p:txBody>
      </p:sp>
      <p:pic>
        <p:nvPicPr>
          <p:cNvPr id="11" name="Picture 81" descr="Kopie von DSC006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0683" y="4143375"/>
            <a:ext cx="1538468" cy="205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443" y="127772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altLang="de-DE" dirty="0"/>
              <a:t>The existing measurement concept on the SIS100 Dipole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1434752"/>
            <a:ext cx="7033599" cy="3956398"/>
          </a:xfrm>
        </p:spPr>
      </p:pic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561972" y="5629275"/>
            <a:ext cx="5915028" cy="552450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Defined precision of ±0.1 mm was confirmed by a large number of measurement runs</a:t>
            </a:r>
          </a:p>
          <a:p>
            <a:endParaRPr lang="de-DE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2357437" y="3267076"/>
            <a:ext cx="2486025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3600449" y="2895605"/>
            <a:ext cx="2524125" cy="1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4872037" y="1875254"/>
            <a:ext cx="2757488" cy="83099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</a:rPr>
              <a:t>Needed area for </a:t>
            </a:r>
            <a:r>
              <a:rPr lang="en-US" sz="1600" dirty="0">
                <a:solidFill>
                  <a:srgbClr val="333333"/>
                </a:solidFill>
              </a:rPr>
              <a:t>instrument and </a:t>
            </a:r>
            <a:r>
              <a:rPr lang="en-US" sz="1600" dirty="0" smtClean="0">
                <a:solidFill>
                  <a:srgbClr val="333333"/>
                </a:solidFill>
              </a:rPr>
              <a:t>observer approx. 1.2m (diameter)  </a:t>
            </a:r>
            <a:endParaRPr lang="de-DE" sz="1600" dirty="0" smtClean="0">
              <a:solidFill>
                <a:srgbClr val="333333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590672" y="1215677"/>
            <a:ext cx="2562228" cy="156966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</a:rPr>
              <a:t>Line </a:t>
            </a:r>
            <a:r>
              <a:rPr lang="en-US" sz="1600" dirty="0">
                <a:solidFill>
                  <a:srgbClr val="333333"/>
                </a:solidFill>
              </a:rPr>
              <a:t>of </a:t>
            </a:r>
            <a:r>
              <a:rPr lang="en-US" sz="1600" dirty="0" smtClean="0">
                <a:solidFill>
                  <a:srgbClr val="333333"/>
                </a:solidFill>
              </a:rPr>
              <a:t>sight between target on the cold mass and theodolite not less than</a:t>
            </a:r>
            <a:r>
              <a:rPr lang="en-US" sz="1600" dirty="0">
                <a:solidFill>
                  <a:srgbClr val="333333"/>
                </a:solidFill>
              </a:rPr>
              <a:t> </a:t>
            </a:r>
            <a:r>
              <a:rPr lang="en-US" sz="1600" dirty="0" smtClean="0">
                <a:solidFill>
                  <a:srgbClr val="333333"/>
                </a:solidFill>
              </a:rPr>
              <a:t>0.5m resp. 1.6m (depending on instrument focusing distance !)</a:t>
            </a:r>
            <a:endParaRPr lang="de-DE" sz="1600" dirty="0" smtClean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10196"/>
            <a:ext cx="6242342" cy="787557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Needs for applying </a:t>
            </a:r>
            <a:r>
              <a:rPr lang="en-US" dirty="0"/>
              <a:t>the existing concept </a:t>
            </a:r>
            <a:r>
              <a:rPr lang="en-US" dirty="0" smtClean="0"/>
              <a:t>on </a:t>
            </a:r>
            <a:r>
              <a:rPr lang="en-US" dirty="0"/>
              <a:t>the S-FRS </a:t>
            </a:r>
            <a:r>
              <a:rPr lang="en-US" dirty="0" err="1"/>
              <a:t>Multiplets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4"/>
          <a:stretch/>
        </p:blipFill>
        <p:spPr>
          <a:xfrm>
            <a:off x="215900" y="1778879"/>
            <a:ext cx="3864159" cy="2614951"/>
          </a:xfrm>
        </p:spPr>
      </p:pic>
      <p:pic>
        <p:nvPicPr>
          <p:cNvPr id="1028" name="Picture 4" descr="D:\FAIR&amp;GSI\3#TEMP\Testing SuperFRS MM and Survey\pic004_alignment_multiplett_16-11-201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3" y="4278946"/>
            <a:ext cx="4379733" cy="21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FAIR&amp;GSI\3#TEMP\Testing SuperFRS MM and Survey\pic005_alignment_multiplett_16-11-201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08" y="4531253"/>
            <a:ext cx="3856597" cy="18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1171575" y="2466975"/>
            <a:ext cx="733425" cy="400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1295400" y="4600575"/>
            <a:ext cx="2181225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386012" y="4686300"/>
            <a:ext cx="585788" cy="50482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>
            <a:stCxn id="13" idx="6"/>
          </p:cNvCxnSpPr>
          <p:nvPr/>
        </p:nvCxnSpPr>
        <p:spPr>
          <a:xfrm>
            <a:off x="2971800" y="4938713"/>
            <a:ext cx="3554835" cy="4238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D:\FAIR&amp;GSI\3#TEMP\Testing SuperFRS MM and Survey\pic003_alignment_multiplett_16-11-2015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90" y="1604740"/>
            <a:ext cx="4145833" cy="199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839315" y="3451860"/>
            <a:ext cx="2306320" cy="33855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Liquid helium </a:t>
            </a:r>
            <a:r>
              <a:rPr lang="en-US" sz="1600" b="1" dirty="0" smtClean="0">
                <a:solidFill>
                  <a:srgbClr val="00B0F0"/>
                </a:solidFill>
              </a:rPr>
              <a:t>vessel</a:t>
            </a:r>
            <a:endParaRPr lang="en-US" sz="1600" b="1" dirty="0">
              <a:solidFill>
                <a:srgbClr val="00B0F0"/>
              </a:solidFill>
            </a:endParaRPr>
          </a:p>
        </p:txBody>
      </p:sp>
      <p:cxnSp>
        <p:nvCxnSpPr>
          <p:cNvPr id="19" name="Gerade Verbindung mit Pfeil 18"/>
          <p:cNvCxnSpPr>
            <a:stCxn id="17" idx="3"/>
          </p:cNvCxnSpPr>
          <p:nvPr/>
        </p:nvCxnSpPr>
        <p:spPr>
          <a:xfrm flipV="1">
            <a:off x="5145635" y="2936147"/>
            <a:ext cx="248486" cy="68499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595455" y="3786060"/>
            <a:ext cx="397019" cy="98577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7" idx="5"/>
          </p:cNvCxnSpPr>
          <p:nvPr/>
        </p:nvCxnSpPr>
        <p:spPr>
          <a:xfrm>
            <a:off x="1797592" y="2808439"/>
            <a:ext cx="588420" cy="1792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5523731" y="2841858"/>
            <a:ext cx="457200" cy="424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33" name="Gerade Verbindung mit Pfeil 32"/>
          <p:cNvCxnSpPr/>
          <p:nvPr/>
        </p:nvCxnSpPr>
        <p:spPr>
          <a:xfrm flipH="1" flipV="1">
            <a:off x="1538287" y="3169328"/>
            <a:ext cx="1301029" cy="45180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Inhaltsplatzhalter 2"/>
          <p:cNvSpPr txBox="1">
            <a:spLocks/>
          </p:cNvSpPr>
          <p:nvPr/>
        </p:nvSpPr>
        <p:spPr>
          <a:xfrm>
            <a:off x="170916" y="1139089"/>
            <a:ext cx="8366447" cy="512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dirty="0" smtClean="0"/>
              <a:t>Different aspects of S-FRS Multiple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030806" y="4512072"/>
            <a:ext cx="3268200" cy="33855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="1" dirty="0" smtClean="0">
                <a:solidFill>
                  <a:srgbClr val="FDBB63"/>
                </a:solidFill>
              </a:rPr>
              <a:t>Target on the helium vessel</a:t>
            </a:r>
            <a:endParaRPr lang="en-US" sz="1600" b="1" dirty="0">
              <a:solidFill>
                <a:srgbClr val="FDBB63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7808250" y="2839678"/>
            <a:ext cx="457200" cy="424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6461474" y="2839678"/>
            <a:ext cx="457200" cy="424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4501098" y="2839677"/>
            <a:ext cx="364517" cy="329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5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10196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Needs for a</a:t>
            </a:r>
            <a:r>
              <a:rPr lang="en-US" dirty="0" smtClean="0"/>
              <a:t>pplying </a:t>
            </a:r>
            <a:r>
              <a:rPr lang="en-US" dirty="0"/>
              <a:t>the existing concept </a:t>
            </a:r>
            <a:r>
              <a:rPr lang="en-US" dirty="0" smtClean="0"/>
              <a:t>on </a:t>
            </a:r>
            <a:r>
              <a:rPr lang="en-US" dirty="0"/>
              <a:t>the S-FRS </a:t>
            </a:r>
            <a:r>
              <a:rPr lang="en-US" dirty="0" err="1"/>
              <a:t>Multiplets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18" y="3883502"/>
            <a:ext cx="5605509" cy="2703729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" y="1906013"/>
            <a:ext cx="5510793" cy="2658044"/>
          </a:xfr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70916" y="1281702"/>
            <a:ext cx="8366447" cy="5126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dirty="0" smtClean="0"/>
              <a:t>Possible conflicts between grid and line of sight of the instrument</a:t>
            </a:r>
          </a:p>
        </p:txBody>
      </p:sp>
    </p:spTree>
    <p:extLst>
      <p:ext uri="{BB962C8B-B14F-4D97-AF65-F5344CB8AC3E}">
        <p14:creationId xmlns:p14="http://schemas.microsoft.com/office/powerpoint/2010/main" val="12252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648</Words>
  <Application>Microsoft Office PowerPoint</Application>
  <PresentationFormat>Bildschirmpräsentation (4:3)</PresentationFormat>
  <Paragraphs>87</Paragraphs>
  <Slides>12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gsi-folienmaster</vt:lpstr>
      <vt:lpstr>Survey and Alignment: Requests for fiducialisation and detection cold mass movements of Super-FRS Multiplets (and Dipoles)</vt:lpstr>
      <vt:lpstr>Outline</vt:lpstr>
      <vt:lpstr>Request to the survey and alignment department for the geometrical measurements on the S-FRS Multiplets and Dipoles</vt:lpstr>
      <vt:lpstr>The existing measurement concept on the SIS100 Dipole</vt:lpstr>
      <vt:lpstr>The existing measurement concept on the SIS100 Dipole</vt:lpstr>
      <vt:lpstr>The existing measurement concept on the SIS100 Dipole</vt:lpstr>
      <vt:lpstr>The existing measurement concept on the SIS100 Dipole</vt:lpstr>
      <vt:lpstr>Needs for applying the existing concept on the S-FRS Multiplets</vt:lpstr>
      <vt:lpstr>Needs for applying the existing concept on the S-FRS Multiplets</vt:lpstr>
      <vt:lpstr>Needs for applying the existing concept on the S-FRS Multiplets</vt:lpstr>
      <vt:lpstr>Diagram examples based on the results of SIS100 dipole</vt:lpstr>
      <vt:lpstr>Diagram examples based on the results of SIS100 dipole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Velonas, Vasileios</dc:creator>
  <cp:lastModifiedBy>Velonas, Vasileios</cp:lastModifiedBy>
  <cp:revision>109</cp:revision>
  <cp:lastPrinted>2015-11-18T09:26:25Z</cp:lastPrinted>
  <dcterms:created xsi:type="dcterms:W3CDTF">2015-11-11T08:26:13Z</dcterms:created>
  <dcterms:modified xsi:type="dcterms:W3CDTF">2015-11-19T08:21:56Z</dcterms:modified>
</cp:coreProperties>
</file>