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4"/>
  </p:notesMasterIdLst>
  <p:sldIdLst>
    <p:sldId id="318" r:id="rId2"/>
    <p:sldId id="454" r:id="rId3"/>
    <p:sldId id="382" r:id="rId4"/>
    <p:sldId id="329" r:id="rId5"/>
    <p:sldId id="323" r:id="rId6"/>
    <p:sldId id="446" r:id="rId7"/>
    <p:sldId id="447" r:id="rId8"/>
    <p:sldId id="443" r:id="rId9"/>
    <p:sldId id="444" r:id="rId10"/>
    <p:sldId id="445" r:id="rId11"/>
    <p:sldId id="334" r:id="rId12"/>
    <p:sldId id="393" r:id="rId13"/>
    <p:sldId id="396" r:id="rId14"/>
    <p:sldId id="397" r:id="rId15"/>
    <p:sldId id="398" r:id="rId16"/>
    <p:sldId id="399" r:id="rId17"/>
    <p:sldId id="431" r:id="rId18"/>
    <p:sldId id="449" r:id="rId19"/>
    <p:sldId id="401" r:id="rId20"/>
    <p:sldId id="403" r:id="rId21"/>
    <p:sldId id="404" r:id="rId22"/>
    <p:sldId id="405" r:id="rId23"/>
    <p:sldId id="406" r:id="rId24"/>
    <p:sldId id="407" r:id="rId25"/>
    <p:sldId id="409" r:id="rId26"/>
    <p:sldId id="410" r:id="rId27"/>
    <p:sldId id="432" r:id="rId28"/>
    <p:sldId id="439" r:id="rId29"/>
    <p:sldId id="456" r:id="rId30"/>
    <p:sldId id="462" r:id="rId31"/>
    <p:sldId id="450" r:id="rId32"/>
    <p:sldId id="453" r:id="rId33"/>
    <p:sldId id="428" r:id="rId34"/>
    <p:sldId id="423" r:id="rId35"/>
    <p:sldId id="424" r:id="rId36"/>
    <p:sldId id="425" r:id="rId37"/>
    <p:sldId id="458" r:id="rId38"/>
    <p:sldId id="459" r:id="rId39"/>
    <p:sldId id="460" r:id="rId40"/>
    <p:sldId id="461" r:id="rId41"/>
    <p:sldId id="426" r:id="rId42"/>
    <p:sldId id="451" r:id="rId4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th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8FFF6"/>
    <a:srgbClr val="24E9FF"/>
    <a:srgbClr val="E3E05A"/>
    <a:srgbClr val="D9F526"/>
    <a:srgbClr val="D6CF42"/>
    <a:srgbClr val="FF00CC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5" autoAdjust="0"/>
    <p:restoredTop sz="98903" autoAdjust="0"/>
  </p:normalViewPr>
  <p:slideViewPr>
    <p:cSldViewPr>
      <p:cViewPr>
        <p:scale>
          <a:sx n="114" d="100"/>
          <a:sy n="114" d="100"/>
        </p:scale>
        <p:origin x="-9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F2401-07BC-47C9-9BC2-4291F0B894BD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75FC7-7E81-430F-B190-FCBF1B46FBA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2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1E8A6-F3DE-4147-8978-91243ADC11C0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2544"/>
            <a:ext cx="8229600" cy="836712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4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77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24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553578" y="-406388"/>
            <a:ext cx="7804548" cy="1518048"/>
          </a:xfrm>
          <a:prstGeom prst="rect">
            <a:avLst/>
          </a:prstGeom>
        </p:spPr>
        <p:txBody>
          <a:bodyPr lIns="35718" tIns="35718" rIns="35718" bIns="35718"/>
          <a:lstStyle>
            <a:lvl1pPr defTabSz="584200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Titeltext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wrap="none" lIns="35718" tIns="35718" rIns="35718" bIns="35718" anchor="t"/>
          <a:lstStyle>
            <a:lvl1pPr algn="ctr" defTabSz="58420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  <p:pic>
        <p:nvPicPr>
          <p:cNvPr id="66" name="image1.tif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59633" y="-2854"/>
            <a:ext cx="9366731" cy="865617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8172399" y="-1"/>
            <a:ext cx="792089" cy="705273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 algn="ctr"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8" name="image2.png" descr="Logo_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1165" y="260647"/>
            <a:ext cx="527276" cy="477017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7823969" y="11906"/>
            <a:ext cx="151216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/>
            </a:pPr>
            <a:r>
              <a:rPr sz="900"/>
              <a:t>Exzellenzcluster Universe</a:t>
            </a:r>
          </a:p>
        </p:txBody>
      </p:sp>
    </p:spTree>
    <p:extLst>
      <p:ext uri="{BB962C8B-B14F-4D97-AF65-F5344CB8AC3E}">
        <p14:creationId xmlns:p14="http://schemas.microsoft.com/office/powerpoint/2010/main" val="12405696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2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36712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8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9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611560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8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8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2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627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9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00947-5859-4D59-B462-8722243869FC}" type="datetimeFigureOut">
              <a:rPr lang="de-DE" smtClean="0"/>
              <a:pPr/>
              <a:t>13.10.15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16632"/>
            <a:ext cx="9144000" cy="845032"/>
          </a:xfrm>
          <a:prstGeom prst="rect">
            <a:avLst/>
          </a:prstGeom>
        </p:spPr>
      </p:pic>
      <p:pic>
        <p:nvPicPr>
          <p:cNvPr id="8" name="Bild 7" descr="Logo_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468072" y="6370020"/>
            <a:ext cx="527275" cy="477016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7020272" y="649313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 Narrow"/>
                <a:cs typeface="Arial Narrow"/>
              </a:rPr>
              <a:t>Exzellenzcluster</a:t>
            </a:r>
            <a:r>
              <a:rPr lang="en-US" sz="1000" baseline="0" dirty="0" smtClean="0">
                <a:latin typeface="Arial Narrow"/>
                <a:cs typeface="Arial Narrow"/>
              </a:rPr>
              <a:t> Universe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0796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7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0" Type="http://schemas.openxmlformats.org/officeDocument/2006/relationships/image" Target="../media/image37.emf"/><Relationship Id="rId11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emf"/><Relationship Id="rId3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7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9.jpeg"/><Relationship Id="rId5" Type="http://schemas.microsoft.com/office/2007/relationships/hdphoto" Target="../media/hdphoto3.wdp"/><Relationship Id="rId6" Type="http://schemas.openxmlformats.org/officeDocument/2006/relationships/image" Target="../media/image60.jpeg"/><Relationship Id="rId7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Relationship Id="rId3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77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7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17.png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ctrTitle"/>
          </p:nvPr>
        </p:nvSpPr>
        <p:spPr>
          <a:xfrm>
            <a:off x="251520" y="1844824"/>
            <a:ext cx="8712968" cy="1944216"/>
          </a:xfrm>
        </p:spPr>
        <p:txBody>
          <a:bodyPr>
            <a:noAutofit/>
          </a:bodyPr>
          <a:lstStyle/>
          <a:p>
            <a:r>
              <a:rPr lang="de-DE" sz="3600" dirty="0" smtClean="0"/>
              <a:t>Meson </a:t>
            </a:r>
            <a:r>
              <a:rPr lang="de-DE" sz="3600" dirty="0" err="1"/>
              <a:t>Spectroscopy</a:t>
            </a:r>
            <a:r>
              <a:rPr lang="de-DE" sz="3600" dirty="0"/>
              <a:t> </a:t>
            </a:r>
            <a:r>
              <a:rPr lang="de-DE" sz="3600" dirty="0" err="1"/>
              <a:t>with</a:t>
            </a:r>
            <a:r>
              <a:rPr lang="de-DE" sz="3600" dirty="0"/>
              <a:t> COMPASS </a:t>
            </a: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>-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Scientific </a:t>
            </a:r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de-DE" sz="3200" dirty="0" err="1" smtClean="0">
                <a:solidFill>
                  <a:schemeClr val="accent6">
                    <a:lumMod val="75000"/>
                  </a:schemeClr>
                </a:solidFill>
              </a:rPr>
              <a:t>esults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/>
              <a:t>F</a:t>
            </a:r>
            <a:r>
              <a:rPr lang="de-DE" sz="3200" dirty="0" smtClean="0"/>
              <a:t>uture </a:t>
            </a:r>
            <a:r>
              <a:rPr lang="de-DE" sz="3200" dirty="0" err="1">
                <a:solidFill>
                  <a:srgbClr val="E46C0A"/>
                </a:solidFill>
              </a:rPr>
              <a:t>P</a:t>
            </a:r>
            <a:r>
              <a:rPr lang="de-DE" sz="3200" dirty="0" err="1" smtClean="0">
                <a:solidFill>
                  <a:srgbClr val="E46C0A"/>
                </a:solidFill>
              </a:rPr>
              <a:t>rospects</a:t>
            </a:r>
            <a:endParaRPr lang="de-DE" sz="3200" dirty="0" smtClean="0">
              <a:solidFill>
                <a:srgbClr val="E46C0A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2241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Stephan Paul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TU München </a:t>
            </a:r>
          </a:p>
        </p:txBody>
      </p:sp>
      <p:pic>
        <p:nvPicPr>
          <p:cNvPr id="4" name="Picture 27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589240"/>
            <a:ext cx="928687" cy="94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1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Calibri" charset="0"/>
              </a:rPr>
              <a:t>First Impressions</a:t>
            </a:r>
            <a:br>
              <a:rPr lang="en-US" sz="3200">
                <a:latin typeface="Calibri" charset="0"/>
              </a:rPr>
            </a:br>
            <a:r>
              <a:rPr lang="en-US" sz="3200">
                <a:latin typeface="Calibri" charset="0"/>
              </a:rPr>
              <a:t>Motivation for Isobar Model</a:t>
            </a:r>
          </a:p>
        </p:txBody>
      </p:sp>
      <p:pic>
        <p:nvPicPr>
          <p:cNvPr id="20482" name="Bild 3" descr="Dalitz_pi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25538"/>
            <a:ext cx="2730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Bild 4" descr="Dalitz_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7019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Bild 5" descr="t_prime_lo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1100" y="1092201"/>
            <a:ext cx="2624137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484438" y="3644900"/>
            <a:ext cx="6207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486" name="Textfeld 10"/>
          <p:cNvSpPr txBox="1">
            <a:spLocks noChangeArrowheads="1"/>
          </p:cNvSpPr>
          <p:nvPr/>
        </p:nvSpPr>
        <p:spPr bwMode="auto">
          <a:xfrm>
            <a:off x="8388350" y="3789363"/>
            <a:ext cx="49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t’</a:t>
            </a:r>
            <a:r>
              <a:rPr lang="en-US" altLang="ja-JP" sz="1800" baseline="-25000"/>
              <a:t>3</a:t>
            </a:r>
            <a:r>
              <a:rPr lang="en-US" altLang="ja-JP" sz="1800" baseline="-25000">
                <a:latin typeface="Symbol" charset="0"/>
                <a:cs typeface="Symbol" charset="0"/>
              </a:rPr>
              <a:t>p</a:t>
            </a:r>
            <a:endParaRPr lang="en-US" sz="1800"/>
          </a:p>
        </p:txBody>
      </p:sp>
      <p:sp>
        <p:nvSpPr>
          <p:cNvPr id="12" name="Geschweifte Klammer links 11"/>
          <p:cNvSpPr/>
          <p:nvPr/>
        </p:nvSpPr>
        <p:spPr>
          <a:xfrm rot="16200000">
            <a:off x="7379494" y="3285331"/>
            <a:ext cx="288925" cy="14398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8" name="Textfeld 12"/>
          <p:cNvSpPr txBox="1">
            <a:spLocks noChangeArrowheads="1"/>
          </p:cNvSpPr>
          <p:nvPr/>
        </p:nvSpPr>
        <p:spPr bwMode="auto">
          <a:xfrm>
            <a:off x="6732588" y="4365625"/>
            <a:ext cx="1646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used in analysis</a:t>
            </a:r>
          </a:p>
        </p:txBody>
      </p:sp>
      <p:grpSp>
        <p:nvGrpSpPr>
          <p:cNvPr id="20489" name="Gruppierung 18"/>
          <p:cNvGrpSpPr>
            <a:grpSpLocks/>
          </p:cNvGrpSpPr>
          <p:nvPr/>
        </p:nvGrpSpPr>
        <p:grpSpPr bwMode="auto">
          <a:xfrm>
            <a:off x="2051050" y="4192588"/>
            <a:ext cx="2736850" cy="2665412"/>
            <a:chOff x="251520" y="2247534"/>
            <a:chExt cx="4608514" cy="4494724"/>
          </a:xfrm>
        </p:grpSpPr>
        <p:pic>
          <p:nvPicPr>
            <p:cNvPr id="20502" name="Bild 13" descr="massX_final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8415" y="2190639"/>
              <a:ext cx="4494724" cy="460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/>
            <p:cNvSpPr/>
            <p:nvPr/>
          </p:nvSpPr>
          <p:spPr>
            <a:xfrm>
              <a:off x="2911307" y="2464372"/>
              <a:ext cx="390280" cy="36916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237673" y="2477758"/>
              <a:ext cx="390280" cy="3670200"/>
            </a:xfrm>
            <a:prstGeom prst="rect">
              <a:avLst/>
            </a:prstGeom>
            <a:solidFill>
              <a:schemeClr val="accent6">
                <a:lumMod val="75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5508625" y="3644900"/>
            <a:ext cx="6207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2933701" y="1393825"/>
            <a:ext cx="6207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 rot="16200000">
            <a:off x="-104774" y="1393825"/>
            <a:ext cx="6207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4" name="Gerade Verbindung mit Pfeil 23"/>
          <p:cNvCxnSpPr>
            <a:endCxn id="20483" idx="2"/>
          </p:cNvCxnSpPr>
          <p:nvPr/>
        </p:nvCxnSpPr>
        <p:spPr>
          <a:xfrm flipH="1" flipV="1">
            <a:off x="1746250" y="3762375"/>
            <a:ext cx="1530350" cy="53022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3851275" y="3716338"/>
            <a:ext cx="1081088" cy="60483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5" name="Textfeld 2"/>
          <p:cNvSpPr txBox="1">
            <a:spLocks noChangeArrowheads="1"/>
          </p:cNvSpPr>
          <p:nvPr/>
        </p:nvSpPr>
        <p:spPr bwMode="auto">
          <a:xfrm>
            <a:off x="3132138" y="285273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46C0A"/>
                </a:solidFill>
                <a:latin typeface="Symbol" charset="0"/>
                <a:cs typeface="Symbol" charset="0"/>
              </a:rPr>
              <a:t>r</a:t>
            </a:r>
          </a:p>
        </p:txBody>
      </p:sp>
      <p:sp>
        <p:nvSpPr>
          <p:cNvPr id="20496" name="Textfeld 22"/>
          <p:cNvSpPr txBox="1">
            <a:spLocks noChangeArrowheads="1"/>
          </p:cNvSpPr>
          <p:nvPr/>
        </p:nvSpPr>
        <p:spPr bwMode="auto">
          <a:xfrm>
            <a:off x="0" y="2565400"/>
            <a:ext cx="31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46C0A"/>
                </a:solidFill>
                <a:latin typeface="Symbol" charset="0"/>
                <a:cs typeface="Symbol" charset="0"/>
              </a:rPr>
              <a:t>r</a:t>
            </a:r>
          </a:p>
        </p:txBody>
      </p:sp>
      <p:sp>
        <p:nvSpPr>
          <p:cNvPr id="20497" name="Textfeld 7"/>
          <p:cNvSpPr txBox="1">
            <a:spLocks noChangeArrowheads="1"/>
          </p:cNvSpPr>
          <p:nvPr/>
        </p:nvSpPr>
        <p:spPr bwMode="auto">
          <a:xfrm>
            <a:off x="4859338" y="1989138"/>
            <a:ext cx="911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46C0A"/>
                </a:solidFill>
              </a:rPr>
              <a:t>f</a:t>
            </a:r>
            <a:r>
              <a:rPr lang="en-US" sz="1800" baseline="-25000">
                <a:solidFill>
                  <a:srgbClr val="E46C0A"/>
                </a:solidFill>
              </a:rPr>
              <a:t>f</a:t>
            </a:r>
            <a:r>
              <a:rPr lang="en-US" sz="1800">
                <a:solidFill>
                  <a:srgbClr val="E46C0A"/>
                </a:solidFill>
              </a:rPr>
              <a:t>(1270)</a:t>
            </a:r>
          </a:p>
        </p:txBody>
      </p:sp>
      <p:sp>
        <p:nvSpPr>
          <p:cNvPr id="26" name="Textfeld 25"/>
          <p:cNvSpPr txBox="1"/>
          <p:nvPr/>
        </p:nvSpPr>
        <p:spPr>
          <a:xfrm rot="19620876">
            <a:off x="7231063" y="1600200"/>
            <a:ext cx="16208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7" name="Textfeld 26"/>
          <p:cNvSpPr txBox="1"/>
          <p:nvPr/>
        </p:nvSpPr>
        <p:spPr>
          <a:xfrm rot="19620876">
            <a:off x="4422775" y="1528763"/>
            <a:ext cx="16208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8" name="Textfeld 27"/>
          <p:cNvSpPr txBox="1"/>
          <p:nvPr/>
        </p:nvSpPr>
        <p:spPr>
          <a:xfrm rot="19620876">
            <a:off x="1327150" y="1673225"/>
            <a:ext cx="16208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9" name="Textfeld 28"/>
          <p:cNvSpPr txBox="1"/>
          <p:nvPr/>
        </p:nvSpPr>
        <p:spPr>
          <a:xfrm rot="19620876">
            <a:off x="3198813" y="5705475"/>
            <a:ext cx="16208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pic>
        <p:nvPicPr>
          <p:cNvPr id="30" name="Bild 29" descr="Isobar-Modell_3pi_bw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869160"/>
            <a:ext cx="2705755" cy="1728192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652120" y="4653136"/>
            <a:ext cx="140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</a:rPr>
              <a:t>isobar model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76256" y="5301208"/>
            <a:ext cx="1224136" cy="648072"/>
          </a:xfrm>
          <a:prstGeom prst="ellipse">
            <a:avLst/>
          </a:prstGeom>
          <a:solidFill>
            <a:schemeClr val="accent6">
              <a:lumMod val="75000"/>
              <a:alpha val="14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/>
          </a:p>
        </p:txBody>
      </p:sp>
      <p:cxnSp>
        <p:nvCxnSpPr>
          <p:cNvPr id="33" name="Gerade Verbindung mit Pfeil 32"/>
          <p:cNvCxnSpPr/>
          <p:nvPr/>
        </p:nvCxnSpPr>
        <p:spPr>
          <a:xfrm flipH="1" flipV="1">
            <a:off x="8172400" y="5631656"/>
            <a:ext cx="743000" cy="7144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8244408" y="5157192"/>
            <a:ext cx="761972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isobar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07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4904"/>
            <a:ext cx="4248919" cy="2736304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2564904"/>
            <a:ext cx="4440808" cy="2717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wave analysis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6421734"/>
            <a:ext cx="458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rt taken from </a:t>
            </a:r>
            <a:r>
              <a:rPr lang="en-US" dirty="0" err="1" smtClean="0"/>
              <a:t>Urs</a:t>
            </a:r>
            <a:r>
              <a:rPr lang="en-US" dirty="0" smtClean="0"/>
              <a:t> </a:t>
            </a:r>
            <a:r>
              <a:rPr lang="en-US" dirty="0" err="1" smtClean="0"/>
              <a:t>Wehrli</a:t>
            </a:r>
            <a:r>
              <a:rPr lang="en-US" dirty="0" smtClean="0"/>
              <a:t>: “</a:t>
            </a:r>
            <a:r>
              <a:rPr lang="en-US" dirty="0" err="1" smtClean="0"/>
              <a:t>Kunst</a:t>
            </a:r>
            <a:r>
              <a:rPr lang="en-US" dirty="0" smtClean="0"/>
              <a:t> </a:t>
            </a:r>
            <a:r>
              <a:rPr lang="en-US" dirty="0" err="1" smtClean="0"/>
              <a:t>aufgeräumt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1843731"/>
            <a:ext cx="265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inspired by M. Pennington 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7452320" y="3356992"/>
            <a:ext cx="1235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Flat wave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948264" y="2708920"/>
            <a:ext cx="4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CCFFCC"/>
                </a:solidFill>
              </a:rPr>
              <a:t>f</a:t>
            </a:r>
            <a:r>
              <a:rPr lang="en-US" sz="2000" baseline="-25000" dirty="0" smtClean="0">
                <a:solidFill>
                  <a:srgbClr val="CCFFCC"/>
                </a:solidFill>
              </a:rPr>
              <a:t>0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1168510" y="35659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499992" y="4869160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 smtClean="0">
                <a:solidFill>
                  <a:srgbClr val="FFFF00"/>
                </a:solidFill>
                <a:cs typeface="Symbol" charset="2"/>
              </a:rPr>
              <a:t>(770)</a:t>
            </a:r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p</a:t>
            </a:r>
            <a:endParaRPr lang="en-US" sz="2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28384" y="3789040"/>
            <a:ext cx="905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(</a:t>
            </a:r>
            <a:r>
              <a:rPr lang="en-US" sz="20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pp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)</a:t>
            </a:r>
            <a:r>
              <a:rPr lang="en-US" sz="2000" baseline="-25000" dirty="0" smtClean="0">
                <a:solidFill>
                  <a:srgbClr val="CCFFCC"/>
                </a:solidFill>
                <a:cs typeface="Symbol" charset="2"/>
              </a:rPr>
              <a:t>S</a:t>
            </a:r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 p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80112" y="2708920"/>
            <a:ext cx="4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CCFFCC"/>
                </a:solidFill>
              </a:rPr>
              <a:t>f</a:t>
            </a:r>
            <a:r>
              <a:rPr lang="en-US" sz="2000" baseline="-25000" dirty="0">
                <a:solidFill>
                  <a:srgbClr val="CCFFCC"/>
                </a:solidFill>
              </a:rPr>
              <a:t>2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9512" y="2564904"/>
            <a:ext cx="101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raw data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572000" y="2564904"/>
            <a:ext cx="114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after PWA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4" grpId="1"/>
      <p:bldP spid="15" grpId="1"/>
      <p:bldP spid="16" grpId="1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wave analysis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1168510" y="35659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Inhaltsplatzhalter 17"/>
          <p:cNvSpPr>
            <a:spLocks noGrp="1"/>
          </p:cNvSpPr>
          <p:nvPr>
            <p:ph idx="1"/>
          </p:nvPr>
        </p:nvSpPr>
        <p:spPr>
          <a:xfrm>
            <a:off x="395536" y="1340768"/>
            <a:ext cx="8579296" cy="55172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/>
              <a:t>What is </a:t>
            </a:r>
            <a:r>
              <a:rPr lang="en-US" sz="2400" dirty="0" err="1" smtClean="0"/>
              <a:t>ourPWA</a:t>
            </a:r>
            <a:r>
              <a:rPr lang="en-US" sz="2400" dirty="0" smtClean="0"/>
              <a:t> 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Describe population in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5-dimensional phase </a:t>
            </a:r>
            <a:r>
              <a:rPr lang="en-US" sz="2400" dirty="0" smtClean="0"/>
              <a:t>space in 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ppp</a:t>
            </a:r>
            <a:r>
              <a:rPr lang="en-US" sz="2400" dirty="0" smtClean="0">
                <a:solidFill>
                  <a:srgbClr val="E46C0A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by </a:t>
            </a:r>
            <a:r>
              <a:rPr lang="en-US" sz="2400" dirty="0" smtClean="0">
                <a:solidFill>
                  <a:srgbClr val="E46C0A"/>
                </a:solidFill>
              </a:rPr>
              <a:t>model</a:t>
            </a:r>
            <a:endParaRPr lang="en-US" sz="2400" dirty="0" smtClean="0"/>
          </a:p>
          <a:p>
            <a:r>
              <a:rPr lang="en-US" sz="2400" dirty="0" smtClean="0"/>
              <a:t>Define a set of quantum numbers 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J</a:t>
            </a:r>
            <a:r>
              <a:rPr lang="en-US" sz="2400" i="1" baseline="30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Define a set of possible decay channels for each 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J</a:t>
            </a:r>
            <a:r>
              <a:rPr lang="en-US" sz="2400" i="1" baseline="30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PC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400" baseline="30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X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→</a:t>
            </a:r>
            <a:r>
              <a:rPr lang="en-US" sz="2000" dirty="0" smtClean="0">
                <a:solidFill>
                  <a:srgbClr val="000000"/>
                </a:solidFill>
              </a:rPr>
              <a:t> isobar +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; </a:t>
            </a:r>
            <a:r>
              <a:rPr lang="en-US" sz="2000" dirty="0" err="1" smtClean="0">
                <a:solidFill>
                  <a:srgbClr val="000000"/>
                </a:solidFill>
              </a:rPr>
              <a:t>isobar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→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pp</a:t>
            </a:r>
            <a:r>
              <a:rPr lang="en-US" sz="2000" dirty="0" smtClean="0">
                <a:solidFill>
                  <a:srgbClr val="000000"/>
                </a:solidFill>
              </a:rPr>
              <a:t> )  :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wave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(88 waves used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each such “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wave</a:t>
            </a:r>
            <a:r>
              <a:rPr lang="en-US" sz="1800" dirty="0" smtClean="0">
                <a:solidFill>
                  <a:srgbClr val="000000"/>
                </a:solidFill>
              </a:rPr>
              <a:t>” has a pre-determined population in phase space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each wave may have alignment of</a:t>
            </a:r>
            <a:r>
              <a:rPr lang="en-US" sz="1800" i="1" dirty="0" smtClean="0">
                <a:solidFill>
                  <a:srgbClr val="000000"/>
                </a:solidFill>
              </a:rPr>
              <a:t> J </a:t>
            </a:r>
            <a:r>
              <a:rPr lang="en-US" sz="1800" dirty="0" smtClean="0">
                <a:solidFill>
                  <a:srgbClr val="000000"/>
                </a:solidFill>
              </a:rPr>
              <a:t>described by quantum number </a:t>
            </a: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For each bin of 20 MeV/c</a:t>
            </a:r>
            <a:r>
              <a:rPr lang="en-US" sz="2400" baseline="30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 mass of 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ppp</a:t>
            </a:r>
            <a:r>
              <a:rPr lang="en-US" sz="24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: </a:t>
            </a:r>
            <a:r>
              <a:rPr lang="en-US" sz="2400" dirty="0">
                <a:latin typeface="Calibri"/>
                <a:cs typeface="Calibri"/>
              </a:rPr>
              <a:t>d</a:t>
            </a:r>
            <a:r>
              <a:rPr lang="en-US" sz="2400" dirty="0" smtClean="0">
                <a:latin typeface="Calibri"/>
                <a:cs typeface="Calibri"/>
              </a:rPr>
              <a:t>etermine which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coherent </a:t>
            </a:r>
            <a:r>
              <a:rPr lang="en-US" sz="2400" dirty="0" smtClean="0">
                <a:latin typeface="Calibri"/>
                <a:cs typeface="Calibri"/>
              </a:rPr>
              <a:t>combination of waves fits distribution best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Obtain </a:t>
            </a:r>
            <a:r>
              <a:rPr lang="en-US" sz="2400" dirty="0" smtClean="0">
                <a:solidFill>
                  <a:srgbClr val="376092"/>
                </a:solidFill>
                <a:latin typeface="Calibri"/>
                <a:cs typeface="Calibri"/>
              </a:rPr>
              <a:t>spin-density matrix  (Dalitz-plot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for every </a:t>
            </a:r>
            <a:r>
              <a:rPr lang="en-US" sz="2400" dirty="0" smtClean="0">
                <a:solidFill>
                  <a:srgbClr val="376092"/>
                </a:solidFill>
                <a:latin typeface="Calibri"/>
                <a:cs typeface="Calibri"/>
              </a:rPr>
              <a:t>bin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lang="en-US" sz="2400" dirty="0" smtClean="0">
                <a:solidFill>
                  <a:srgbClr val="376092"/>
                </a:solidFill>
                <a:latin typeface="Calibri"/>
                <a:cs typeface="Calibri"/>
              </a:rPr>
              <a:t> m</a:t>
            </a:r>
            <a:r>
              <a:rPr lang="en-US" sz="2400" baseline="-25000" dirty="0" smtClean="0">
                <a:solidFill>
                  <a:srgbClr val="376092"/>
                </a:solidFill>
                <a:latin typeface="Calibri"/>
                <a:cs typeface="Calibri"/>
              </a:rPr>
              <a:t>3</a:t>
            </a:r>
            <a:r>
              <a:rPr lang="el-GR" sz="2400" baseline="-25000" dirty="0" smtClean="0">
                <a:solidFill>
                  <a:srgbClr val="376092"/>
                </a:solidFill>
                <a:latin typeface="Calibri"/>
                <a:cs typeface="Calibri"/>
              </a:rPr>
              <a:t>π</a:t>
            </a:r>
            <a:r>
              <a:rPr lang="en-US" sz="2400" dirty="0" smtClean="0">
                <a:solidFill>
                  <a:srgbClr val="376092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lang="en-US" sz="2400" dirty="0" smtClean="0">
                <a:solidFill>
                  <a:srgbClr val="376092"/>
                </a:solidFill>
                <a:latin typeface="Calibri"/>
                <a:cs typeface="Calibri"/>
              </a:rPr>
              <a:t> t’)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Describe spin density matrix (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submatrix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) by model containing resonances and non-resonant contributions connecting all mass bins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Determine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resonance parameters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563100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Rechteck 19"/>
          <p:cNvSpPr/>
          <p:nvPr/>
        </p:nvSpPr>
        <p:spPr>
          <a:xfrm>
            <a:off x="323528" y="2564904"/>
            <a:ext cx="8640960" cy="295232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323528" y="5517232"/>
            <a:ext cx="8640960" cy="122413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-108520" y="3356992"/>
            <a:ext cx="461665" cy="6652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-108520" y="5661248"/>
            <a:ext cx="461665" cy="6652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4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Autofit/>
          </a:bodyPr>
          <a:lstStyle/>
          <a:p>
            <a:r>
              <a:rPr lang="en-US" sz="3200" dirty="0" smtClean="0"/>
              <a:t>t dependence of </a:t>
            </a:r>
            <a:br>
              <a:rPr lang="en-US" sz="3200" dirty="0" smtClean="0"/>
            </a:br>
            <a:r>
              <a:rPr lang="en-US" sz="3200" dirty="0" smtClean="0"/>
              <a:t>mass distributions</a:t>
            </a:r>
            <a:endParaRPr lang="en-US" sz="32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90" y="1386106"/>
            <a:ext cx="2106930" cy="216027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90" y="3762370"/>
            <a:ext cx="2106930" cy="216027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438" y="3762370"/>
            <a:ext cx="2106930" cy="216027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2686" y="3762370"/>
            <a:ext cx="2106930" cy="216027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2926" y="3762370"/>
            <a:ext cx="2106930" cy="216027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468" y="1386105"/>
            <a:ext cx="2106930" cy="216027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2686" y="1386106"/>
            <a:ext cx="2106930" cy="216027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2926" y="1386106"/>
            <a:ext cx="2106930" cy="216027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491880" y="3429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3419872" y="98072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</a:t>
            </a:r>
            <a:endParaRPr lang="en-US" dirty="0"/>
          </a:p>
        </p:txBody>
      </p:sp>
      <p:cxnSp>
        <p:nvCxnSpPr>
          <p:cNvPr id="19" name="Gerade Verbindung 18"/>
          <p:cNvCxnSpPr/>
          <p:nvPr/>
        </p:nvCxnSpPr>
        <p:spPr>
          <a:xfrm flipV="1">
            <a:off x="1229152" y="1519200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V="1">
            <a:off x="3491880" y="1524000"/>
            <a:ext cx="4853" cy="4100792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V="1">
            <a:off x="6076330" y="1516152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V="1">
            <a:off x="8480752" y="1535584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827584" y="5949280"/>
            <a:ext cx="135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++</a:t>
            </a:r>
            <a:r>
              <a:rPr lang="en-US" sz="2400" dirty="0"/>
              <a:t>0</a:t>
            </a:r>
            <a:r>
              <a:rPr lang="en-US" sz="2400" baseline="30000" dirty="0" smtClean="0"/>
              <a:t>+</a:t>
            </a:r>
            <a:r>
              <a:rPr lang="en-US" sz="2400" dirty="0" smtClean="0">
                <a:latin typeface="Symbol" charset="2"/>
                <a:cs typeface="Symbol" charset="2"/>
              </a:rPr>
              <a:t>rp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26" name="Textfeld 25"/>
          <p:cNvSpPr txBox="1"/>
          <p:nvPr/>
        </p:nvSpPr>
        <p:spPr>
          <a:xfrm>
            <a:off x="5220072" y="5949280"/>
            <a:ext cx="146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 smtClean="0"/>
              <a:t>-+</a:t>
            </a:r>
            <a:r>
              <a:rPr lang="en-US" sz="2400" dirty="0" smtClean="0"/>
              <a:t>0</a:t>
            </a:r>
            <a:r>
              <a:rPr lang="en-US" sz="2400" baseline="30000" dirty="0" smtClean="0"/>
              <a:t>+ </a:t>
            </a:r>
            <a:r>
              <a:rPr lang="en-US" sz="2400" dirty="0" smtClean="0">
                <a:latin typeface="+mj-lt"/>
                <a:cs typeface="Symbol" charset="2"/>
              </a:rPr>
              <a:t>f</a:t>
            </a:r>
            <a:r>
              <a:rPr lang="en-US" sz="2400" baseline="-25000" dirty="0" smtClean="0">
                <a:latin typeface="+mj-lt"/>
                <a:cs typeface="Symbol" charset="2"/>
              </a:rPr>
              <a:t>2</a:t>
            </a:r>
            <a:r>
              <a:rPr lang="en-US" sz="2400" dirty="0" smtClean="0">
                <a:latin typeface="+mj-lt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27" name="Textfeld 26"/>
          <p:cNvSpPr txBox="1"/>
          <p:nvPr/>
        </p:nvSpPr>
        <p:spPr>
          <a:xfrm>
            <a:off x="7380312" y="5949280"/>
            <a:ext cx="1458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</a:t>
            </a:r>
            <a:r>
              <a:rPr lang="en-US" sz="2400" baseline="30000" dirty="0" smtClean="0"/>
              <a:t>+</a:t>
            </a:r>
            <a:r>
              <a:rPr lang="en-US" sz="2400" baseline="30000" dirty="0"/>
              <a:t>+</a:t>
            </a:r>
            <a:r>
              <a:rPr lang="en-US" sz="2400" dirty="0" smtClean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G</a:t>
            </a:r>
            <a:endParaRPr lang="en-US" sz="2400" dirty="0"/>
          </a:p>
        </p:txBody>
      </p:sp>
      <p:sp>
        <p:nvSpPr>
          <p:cNvPr id="30" name="Textfeld 29"/>
          <p:cNvSpPr txBox="1"/>
          <p:nvPr/>
        </p:nvSpPr>
        <p:spPr>
          <a:xfrm>
            <a:off x="3059832" y="5949280"/>
            <a:ext cx="1453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++</a:t>
            </a:r>
            <a:r>
              <a:rPr lang="en-US" sz="2400" dirty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D</a:t>
            </a:r>
            <a:endParaRPr lang="en-US" sz="2400" dirty="0"/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20" y="1386106"/>
            <a:ext cx="2084070" cy="2160270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20" y="3762370"/>
            <a:ext cx="2084070" cy="2160270"/>
          </a:xfrm>
          <a:prstGeom prst="rect">
            <a:avLst/>
          </a:prstGeom>
        </p:spPr>
      </p:pic>
      <p:cxnSp>
        <p:nvCxnSpPr>
          <p:cNvPr id="35" name="Gerade Verbindung 34"/>
          <p:cNvCxnSpPr/>
          <p:nvPr/>
        </p:nvCxnSpPr>
        <p:spPr>
          <a:xfrm flipV="1">
            <a:off x="1187624" y="1556792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89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3950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More exotic families</a:t>
            </a:r>
          </a:p>
        </p:txBody>
      </p:sp>
      <p:sp>
        <p:nvSpPr>
          <p:cNvPr id="26627" name="Rechteck 3"/>
          <p:cNvSpPr>
            <a:spLocks noChangeArrowheads="1"/>
          </p:cNvSpPr>
          <p:nvPr/>
        </p:nvSpPr>
        <p:spPr bwMode="auto">
          <a:xfrm>
            <a:off x="5292725" y="2781300"/>
            <a:ext cx="1295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f</a:t>
            </a:r>
            <a:r>
              <a:rPr lang="en-US" sz="2800" b="1" baseline="-25000">
                <a:solidFill>
                  <a:schemeClr val="bg1"/>
                </a:solidFill>
              </a:rPr>
              <a:t>0</a:t>
            </a:r>
            <a:r>
              <a:rPr lang="en-US" sz="2800" b="1">
                <a:solidFill>
                  <a:schemeClr val="bg1"/>
                </a:solidFill>
              </a:rPr>
              <a:t>(980)</a:t>
            </a:r>
          </a:p>
        </p:txBody>
      </p:sp>
      <p:sp>
        <p:nvSpPr>
          <p:cNvPr id="6" name="Oval 5"/>
          <p:cNvSpPr/>
          <p:nvPr/>
        </p:nvSpPr>
        <p:spPr>
          <a:xfrm>
            <a:off x="5219700" y="2708275"/>
            <a:ext cx="1368425" cy="792163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16_incoh_su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3144" r="3472" b="4684"/>
          <a:stretch/>
        </p:blipFill>
        <p:spPr>
          <a:xfrm>
            <a:off x="685800" y="1358899"/>
            <a:ext cx="2446441" cy="2380459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876256" y="6237312"/>
            <a:ext cx="2664296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Waves involving 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8"/>
          <a:stretch/>
        </p:blipFill>
        <p:spPr>
          <a:xfrm>
            <a:off x="3594100" y="1290409"/>
            <a:ext cx="2622441" cy="2599619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8"/>
          <a:stretch/>
        </p:blipFill>
        <p:spPr>
          <a:xfrm>
            <a:off x="6223000" y="1281459"/>
            <a:ext cx="2707429" cy="260952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6778848" y="904528"/>
            <a:ext cx="219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Comic Sans MS"/>
              </a:rPr>
              <a:t>2</a:t>
            </a:r>
            <a:r>
              <a:rPr lang="en-US" sz="2400" baseline="30000" dirty="0" smtClean="0">
                <a:latin typeface="+mj-lt"/>
                <a:cs typeface="Comic Sans MS"/>
              </a:rPr>
              <a:t>-+</a:t>
            </a:r>
            <a:r>
              <a:rPr lang="en-US" sz="2400" dirty="0" smtClean="0">
                <a:latin typeface="+mj-lt"/>
                <a:cs typeface="Comic Sans MS"/>
              </a:rPr>
              <a:t>0</a:t>
            </a:r>
            <a:r>
              <a:rPr lang="en-US" sz="2400" baseline="30000" dirty="0" smtClean="0">
                <a:latin typeface="+mj-lt"/>
                <a:cs typeface="Comic Sans MS"/>
              </a:rPr>
              <a:t>+</a:t>
            </a:r>
            <a:r>
              <a:rPr lang="en-US" sz="2400" dirty="0" smtClean="0">
                <a:latin typeface="+mj-lt"/>
                <a:cs typeface="Comic Sans MS"/>
              </a:rPr>
              <a:t> f</a:t>
            </a:r>
            <a:r>
              <a:rPr lang="en-US" sz="2400" baseline="-25000" dirty="0" smtClean="0">
                <a:latin typeface="+mj-lt"/>
                <a:cs typeface="Comic Sans MS"/>
              </a:rPr>
              <a:t>0</a:t>
            </a:r>
            <a:r>
              <a:rPr lang="en-US" sz="2400" dirty="0" smtClean="0">
                <a:latin typeface="+mj-lt"/>
                <a:cs typeface="Comic Sans MS"/>
              </a:rPr>
              <a:t>(980)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>
                <a:cs typeface="Comic Sans MS"/>
              </a:rPr>
              <a:t>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139952" y="908720"/>
            <a:ext cx="214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Comic Sans MS"/>
              </a:rPr>
              <a:t>0</a:t>
            </a:r>
            <a:r>
              <a:rPr lang="en-US" sz="2400" baseline="30000" dirty="0" smtClean="0">
                <a:latin typeface="+mj-lt"/>
                <a:cs typeface="Comic Sans MS"/>
              </a:rPr>
              <a:t>-+</a:t>
            </a:r>
            <a:r>
              <a:rPr lang="en-US" sz="2400" dirty="0">
                <a:cs typeface="Comic Sans MS"/>
              </a:rPr>
              <a:t>0</a:t>
            </a:r>
            <a:r>
              <a:rPr lang="en-US" sz="2400" baseline="30000" dirty="0">
                <a:cs typeface="Comic Sans MS"/>
              </a:rPr>
              <a:t>+</a:t>
            </a:r>
            <a:r>
              <a:rPr lang="en-US" sz="2400" dirty="0">
                <a:cs typeface="Comic Sans MS"/>
              </a:rPr>
              <a:t> </a:t>
            </a:r>
            <a:r>
              <a:rPr lang="en-US" sz="2400" dirty="0" smtClean="0">
                <a:latin typeface="+mj-lt"/>
                <a:cs typeface="Comic Sans MS"/>
              </a:rPr>
              <a:t>f</a:t>
            </a:r>
            <a:r>
              <a:rPr lang="en-US" sz="2400" baseline="-25000" dirty="0" smtClean="0">
                <a:latin typeface="+mj-lt"/>
                <a:cs typeface="Comic Sans MS"/>
              </a:rPr>
              <a:t>0</a:t>
            </a:r>
            <a:r>
              <a:rPr lang="en-US" sz="2400" dirty="0" smtClean="0">
                <a:latin typeface="+mj-lt"/>
                <a:cs typeface="Comic Sans MS"/>
              </a:rPr>
              <a:t>(980)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>
                <a:cs typeface="Comic Sans MS"/>
              </a:rPr>
              <a:t>S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477" y="1270490"/>
            <a:ext cx="2404777" cy="2492703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611560" y="980728"/>
            <a:ext cx="2736304" cy="2808312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ierung 2"/>
          <p:cNvGrpSpPr/>
          <p:nvPr/>
        </p:nvGrpSpPr>
        <p:grpSpPr>
          <a:xfrm>
            <a:off x="560263" y="3799813"/>
            <a:ext cx="8493015" cy="3050796"/>
            <a:chOff x="560263" y="3799813"/>
            <a:chExt cx="8493015" cy="3050796"/>
          </a:xfrm>
        </p:grpSpPr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6772" y="3804251"/>
              <a:ext cx="2544051" cy="2637070"/>
            </a:xfrm>
            <a:prstGeom prst="rect">
              <a:avLst/>
            </a:prstGeom>
          </p:spPr>
        </p:pic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22780" y="3753124"/>
              <a:ext cx="2553923" cy="2647302"/>
            </a:xfrm>
            <a:prstGeom prst="rect">
              <a:avLst/>
            </a:prstGeom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50636" y="3778644"/>
              <a:ext cx="2550336" cy="2643584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992312" y="6388944"/>
              <a:ext cx="2117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Comic Sans MS"/>
                  <a:cs typeface="Comic Sans MS"/>
                </a:rPr>
                <a:t>1</a:t>
              </a:r>
              <a:r>
                <a:rPr lang="en-US" sz="2400" baseline="30000" dirty="0">
                  <a:solidFill>
                    <a:schemeClr val="accent1">
                      <a:lumMod val="75000"/>
                    </a:schemeClr>
                  </a:solidFill>
                  <a:latin typeface="Comic Sans MS"/>
                  <a:cs typeface="Comic Sans MS"/>
                </a:rPr>
                <a:t>+</a:t>
              </a:r>
              <a:r>
                <a:rPr lang="en-US" sz="2400" baseline="30000" dirty="0" smtClean="0">
                  <a:solidFill>
                    <a:schemeClr val="accent1">
                      <a:lumMod val="75000"/>
                    </a:schemeClr>
                  </a:solidFill>
                  <a:latin typeface="Comic Sans MS"/>
                  <a:cs typeface="Comic Sans MS"/>
                </a:rPr>
                <a:t>+</a:t>
              </a:r>
              <a:r>
                <a:rPr lang="en-US" sz="2400" dirty="0" smtClean="0">
                  <a:latin typeface="Comic Sans MS"/>
                  <a:cs typeface="Comic Sans MS"/>
                </a:rPr>
                <a:t>0</a:t>
              </a:r>
              <a:r>
                <a:rPr lang="en-US" sz="2400" baseline="30000" dirty="0" smtClean="0">
                  <a:latin typeface="Comic Sans MS"/>
                  <a:cs typeface="Comic Sans MS"/>
                </a:rPr>
                <a:t>+</a:t>
              </a:r>
              <a:r>
                <a:rPr lang="en-US" sz="2400" dirty="0" smtClean="0">
                  <a:latin typeface="Comic Sans MS"/>
                  <a:cs typeface="Comic Sans MS"/>
                </a:rPr>
                <a:t>[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pp</a:t>
              </a:r>
              <a:r>
                <a:rPr lang="en-US" sz="2400" dirty="0" smtClean="0">
                  <a:latin typeface="Comic Sans MS"/>
                  <a:cs typeface="Comic Sans MS"/>
                </a:rPr>
                <a:t>]</a:t>
              </a:r>
              <a:r>
                <a:rPr lang="en-US" sz="2400" baseline="-25000" dirty="0" smtClean="0">
                  <a:cs typeface="Comic Sans MS"/>
                </a:rPr>
                <a:t>S</a:t>
              </a:r>
              <a:r>
                <a:rPr lang="en-US" sz="2400" dirty="0" smtClean="0">
                  <a:latin typeface="Comic Sans MS"/>
                  <a:cs typeface="Comic Sans MS"/>
                </a:rPr>
                <a:t> </a:t>
              </a:r>
              <a:r>
                <a:rPr lang="en-US" sz="2400" dirty="0" smtClean="0">
                  <a:latin typeface="Symbol" charset="2"/>
                  <a:cs typeface="Symbol" charset="2"/>
                </a:rPr>
                <a:t>p</a:t>
              </a:r>
              <a:r>
                <a:rPr lang="en-US" sz="2400" dirty="0" smtClean="0">
                  <a:latin typeface="+mj-lt"/>
                  <a:cs typeface="Comic Sans MS"/>
                </a:rPr>
                <a:t> P</a:t>
              </a:r>
              <a:endParaRPr lang="en-US" sz="2400" dirty="0">
                <a:latin typeface="+mj-lt"/>
                <a:cs typeface="Comic Sans MS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872632" y="6388944"/>
              <a:ext cx="2156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376092"/>
                  </a:solidFill>
                  <a:latin typeface="Comic Sans MS"/>
                  <a:cs typeface="Comic Sans MS"/>
                </a:rPr>
                <a:t>0</a:t>
              </a:r>
              <a:r>
                <a:rPr lang="en-US" sz="2400" baseline="30000" dirty="0" smtClean="0">
                  <a:solidFill>
                    <a:srgbClr val="376092"/>
                  </a:solidFill>
                  <a:latin typeface="Comic Sans MS"/>
                  <a:cs typeface="Comic Sans MS"/>
                </a:rPr>
                <a:t>-+</a:t>
              </a:r>
              <a:r>
                <a:rPr lang="en-US" sz="2400" dirty="0" smtClean="0">
                  <a:latin typeface="Comic Sans MS"/>
                  <a:cs typeface="Comic Sans MS"/>
                </a:rPr>
                <a:t>0</a:t>
              </a:r>
              <a:r>
                <a:rPr lang="en-US" sz="2400" baseline="30000" dirty="0" smtClean="0">
                  <a:latin typeface="Comic Sans MS"/>
                  <a:cs typeface="Comic Sans MS"/>
                </a:rPr>
                <a:t>+</a:t>
              </a:r>
              <a:r>
                <a:rPr lang="en-US" sz="2400" dirty="0" smtClean="0">
                  <a:latin typeface="Comic Sans MS"/>
                  <a:cs typeface="Comic Sans MS"/>
                </a:rPr>
                <a:t>[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pp</a:t>
              </a:r>
              <a:r>
                <a:rPr lang="en-US" sz="2400" dirty="0" smtClean="0">
                  <a:latin typeface="Comic Sans MS"/>
                  <a:cs typeface="Comic Sans MS"/>
                </a:rPr>
                <a:t>]</a:t>
              </a:r>
              <a:r>
                <a:rPr lang="en-US" sz="2400" baseline="-25000" dirty="0" smtClean="0">
                  <a:latin typeface="+mj-lt"/>
                  <a:cs typeface="Comic Sans MS"/>
                </a:rPr>
                <a:t>S</a:t>
              </a:r>
              <a:r>
                <a:rPr lang="en-US" sz="2400" dirty="0" smtClean="0">
                  <a:latin typeface="Comic Sans MS"/>
                  <a:cs typeface="Comic Sans MS"/>
                </a:rPr>
                <a:t> </a:t>
              </a:r>
              <a:r>
                <a:rPr lang="en-US" sz="2400" dirty="0">
                  <a:latin typeface="Symbol" charset="2"/>
                  <a:cs typeface="Symbol" charset="2"/>
                </a:rPr>
                <a:t>p</a:t>
              </a:r>
              <a:r>
                <a:rPr lang="en-US" sz="2400" dirty="0" smtClean="0">
                  <a:latin typeface="+mj-lt"/>
                  <a:cs typeface="Comic Sans MS"/>
                </a:rPr>
                <a:t> S</a:t>
              </a:r>
              <a:endParaRPr lang="en-US" sz="2400" dirty="0">
                <a:latin typeface="+mj-lt"/>
                <a:cs typeface="Comic Sans MS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896968" y="6388944"/>
              <a:ext cx="2156310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76092"/>
                  </a:solidFill>
                  <a:latin typeface="Comic Sans MS"/>
                  <a:cs typeface="Comic Sans MS"/>
                </a:rPr>
                <a:t>2</a:t>
              </a:r>
              <a:r>
                <a:rPr lang="en-US" sz="2400" baseline="30000" dirty="0" smtClean="0">
                  <a:solidFill>
                    <a:srgbClr val="376092"/>
                  </a:solidFill>
                  <a:latin typeface="Comic Sans MS"/>
                  <a:cs typeface="Comic Sans MS"/>
                </a:rPr>
                <a:t>-+</a:t>
              </a:r>
              <a:r>
                <a:rPr lang="en-US" sz="2400" dirty="0" smtClean="0">
                  <a:latin typeface="Comic Sans MS"/>
                  <a:cs typeface="Comic Sans MS"/>
                </a:rPr>
                <a:t>0</a:t>
              </a:r>
              <a:r>
                <a:rPr lang="en-US" sz="2400" baseline="30000" dirty="0" smtClean="0">
                  <a:latin typeface="Comic Sans MS"/>
                  <a:cs typeface="Comic Sans MS"/>
                </a:rPr>
                <a:t>+</a:t>
              </a:r>
              <a:r>
                <a:rPr lang="en-US" sz="2400" dirty="0" smtClean="0">
                  <a:latin typeface="Comic Sans MS"/>
                  <a:cs typeface="Comic Sans MS"/>
                </a:rPr>
                <a:t>[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pp</a:t>
              </a:r>
              <a:r>
                <a:rPr lang="en-US" sz="2400" dirty="0" smtClean="0">
                  <a:latin typeface="Comic Sans MS"/>
                  <a:cs typeface="Comic Sans MS"/>
                </a:rPr>
                <a:t>]</a:t>
              </a:r>
              <a:r>
                <a:rPr lang="en-US" sz="2400" baseline="-25000" dirty="0" smtClean="0">
                  <a:latin typeface="+mj-lt"/>
                  <a:cs typeface="Comic Sans MS"/>
                </a:rPr>
                <a:t>S</a:t>
              </a:r>
              <a:r>
                <a:rPr lang="en-US" sz="2400" dirty="0" smtClean="0">
                  <a:latin typeface="Comic Sans MS"/>
                  <a:cs typeface="Comic Sans MS"/>
                </a:rPr>
                <a:t> </a:t>
              </a:r>
              <a:r>
                <a:rPr lang="en-US" sz="2400" dirty="0">
                  <a:latin typeface="Symbol" charset="2"/>
                  <a:cs typeface="Symbol" charset="2"/>
                </a:rPr>
                <a:t>p</a:t>
              </a:r>
              <a:r>
                <a:rPr lang="en-US" sz="2400" dirty="0" smtClean="0">
                  <a:latin typeface="+mj-lt"/>
                  <a:cs typeface="Comic Sans MS"/>
                </a:rPr>
                <a:t> D</a:t>
              </a:r>
              <a:endParaRPr lang="en-US" sz="2400" dirty="0">
                <a:latin typeface="+mj-lt"/>
                <a:cs typeface="Comic Sans MS"/>
              </a:endParaRPr>
            </a:p>
          </p:txBody>
        </p:sp>
      </p:grpSp>
      <p:sp>
        <p:nvSpPr>
          <p:cNvPr id="21" name="Titel 1"/>
          <p:cNvSpPr txBox="1">
            <a:spLocks/>
          </p:cNvSpPr>
          <p:nvPr/>
        </p:nvSpPr>
        <p:spPr>
          <a:xfrm>
            <a:off x="264344" y="-23192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Waves involving [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]</a:t>
            </a:r>
            <a:r>
              <a:rPr lang="en-US" baseline="-25000" dirty="0" smtClean="0"/>
              <a:t>S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 rot="16200000">
            <a:off x="-899412" y="3309457"/>
            <a:ext cx="2485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sz="24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sz="24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- </a:t>
            </a:r>
            <a:r>
              <a:rPr lang="en-US" sz="2400" dirty="0" smtClean="0">
                <a:cs typeface="Symbol" charset="2"/>
              </a:rPr>
              <a:t>and 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-</a:t>
            </a:r>
            <a:r>
              <a:rPr lang="en-US" sz="24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sz="24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sz="2400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endParaRPr lang="en-US" sz="2400" dirty="0">
              <a:solidFill>
                <a:srgbClr val="3366FF"/>
              </a:solidFill>
            </a:endParaRPr>
          </a:p>
          <a:p>
            <a:r>
              <a:rPr lang="en-US" sz="2400" baseline="30000" dirty="0" smtClean="0">
                <a:latin typeface="Symbol" charset="2"/>
                <a:cs typeface="Symbol" charset="2"/>
              </a:rPr>
              <a:t> </a:t>
            </a:r>
            <a:endParaRPr lang="en-US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1187624" y="908720"/>
            <a:ext cx="219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Comic Sans MS"/>
              </a:rPr>
              <a:t>1</a:t>
            </a:r>
            <a:r>
              <a:rPr lang="en-US" sz="2400" baseline="30000" dirty="0" smtClean="0">
                <a:latin typeface="+mj-lt"/>
                <a:cs typeface="Comic Sans MS"/>
              </a:rPr>
              <a:t>++</a:t>
            </a:r>
            <a:r>
              <a:rPr lang="en-US" sz="2400" dirty="0">
                <a:cs typeface="Comic Sans MS"/>
              </a:rPr>
              <a:t>0</a:t>
            </a:r>
            <a:r>
              <a:rPr lang="en-US" sz="2400" baseline="30000" dirty="0" smtClean="0">
                <a:cs typeface="Comic Sans MS"/>
              </a:rPr>
              <a:t>+</a:t>
            </a:r>
            <a:r>
              <a:rPr lang="en-US" sz="2400" dirty="0" smtClean="0">
                <a:cs typeface="Comic Sans MS"/>
              </a:rPr>
              <a:t> </a:t>
            </a:r>
            <a:r>
              <a:rPr lang="en-US" sz="2400" dirty="0" smtClean="0">
                <a:latin typeface="+mj-lt"/>
                <a:cs typeface="Comic Sans MS"/>
              </a:rPr>
              <a:t>f</a:t>
            </a:r>
            <a:r>
              <a:rPr lang="en-US" sz="2400" baseline="-25000" dirty="0" smtClean="0">
                <a:latin typeface="+mj-lt"/>
                <a:cs typeface="Comic Sans MS"/>
              </a:rPr>
              <a:t>0</a:t>
            </a:r>
            <a:r>
              <a:rPr lang="en-US" sz="2400" dirty="0" smtClean="0">
                <a:latin typeface="+mj-lt"/>
                <a:cs typeface="Comic Sans MS"/>
              </a:rPr>
              <a:t>(980)</a:t>
            </a:r>
            <a:r>
              <a:rPr lang="en-US" sz="2400" dirty="0" smtClean="0">
                <a:latin typeface="+mj-lt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>
                <a:latin typeface="+mj-lt"/>
                <a:cs typeface="Comic Sans MS"/>
              </a:rPr>
              <a:t>P</a:t>
            </a:r>
          </a:p>
        </p:txBody>
      </p:sp>
      <p:sp>
        <p:nvSpPr>
          <p:cNvPr id="23" name="Textfeld 22"/>
          <p:cNvSpPr txBox="1"/>
          <p:nvPr/>
        </p:nvSpPr>
        <p:spPr>
          <a:xfrm rot="5400000">
            <a:off x="8315320" y="3481700"/>
            <a:ext cx="1338828" cy="369332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e</a:t>
            </a:r>
            <a:r>
              <a:rPr lang="de-DE" dirty="0" err="1" smtClean="0"/>
              <a:t>xperts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8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6" grpId="1"/>
      <p:bldP spid="9" grpId="0"/>
      <p:bldP spid="9" grpId="1"/>
      <p:bldP spid="12" grpId="0" animBg="1"/>
      <p:bldP spid="12" grpId="1" animBg="1"/>
      <p:bldP spid="21" grpId="0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for Spin Density Matrix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03848" y="6309320"/>
            <a:ext cx="8229600" cy="392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Two types of </a:t>
            </a:r>
            <a:r>
              <a:rPr lang="en-US" sz="2400" dirty="0"/>
              <a:t>c</a:t>
            </a:r>
            <a:r>
              <a:rPr lang="en-US" sz="2400" dirty="0" smtClean="0"/>
              <a:t>ontributions</a:t>
            </a:r>
            <a:endParaRPr lang="en-US" sz="2400" dirty="0"/>
          </a:p>
        </p:txBody>
      </p:sp>
      <p:grpSp>
        <p:nvGrpSpPr>
          <p:cNvPr id="8" name="Gruppierung 7"/>
          <p:cNvGrpSpPr>
            <a:grpSpLocks noChangeAspect="1"/>
          </p:cNvGrpSpPr>
          <p:nvPr/>
        </p:nvGrpSpPr>
        <p:grpSpPr>
          <a:xfrm>
            <a:off x="755576" y="2204864"/>
            <a:ext cx="2984501" cy="4156710"/>
            <a:chOff x="754856" y="1086644"/>
            <a:chExt cx="3730626" cy="5195888"/>
          </a:xfrm>
        </p:grpSpPr>
        <p:sp>
          <p:nvSpPr>
            <p:cNvPr id="101379" name="Oval 3"/>
            <p:cNvSpPr>
              <a:spLocks noChangeAspect="1" noChangeArrowheads="1"/>
            </p:cNvSpPr>
            <p:nvPr/>
          </p:nvSpPr>
          <p:spPr bwMode="auto">
            <a:xfrm rot="15310423" flipV="1">
              <a:off x="22225" y="1819275"/>
              <a:ext cx="5195888" cy="3730626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  <a:effectLst>
              <a:outerShdw blurRad="63500" dist="107763" dir="2700000" algn="ctr" rotWithShape="0">
                <a:srgbClr val="96969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81" name="Line 5"/>
            <p:cNvSpPr>
              <a:spLocks noChangeShapeType="1"/>
            </p:cNvSpPr>
            <p:nvPr/>
          </p:nvSpPr>
          <p:spPr bwMode="auto">
            <a:xfrm rot="16200000" flipH="1">
              <a:off x="3165475" y="4791076"/>
              <a:ext cx="982663" cy="2000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82" name="Line 6"/>
            <p:cNvSpPr>
              <a:spLocks noChangeShapeType="1"/>
            </p:cNvSpPr>
            <p:nvPr/>
          </p:nvSpPr>
          <p:spPr bwMode="auto">
            <a:xfrm rot="14209763" flipV="1">
              <a:off x="1281113" y="3379788"/>
              <a:ext cx="874713" cy="17621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101383" name="Line 7"/>
            <p:cNvSpPr>
              <a:spLocks noChangeShapeType="1"/>
            </p:cNvSpPr>
            <p:nvPr/>
          </p:nvSpPr>
          <p:spPr bwMode="auto">
            <a:xfrm rot="16200000" flipH="1" flipV="1">
              <a:off x="3155950" y="3743326"/>
              <a:ext cx="1033463" cy="2206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84" name="Text Box 8"/>
            <p:cNvSpPr txBox="1">
              <a:spLocks noChangeArrowheads="1"/>
            </p:cNvSpPr>
            <p:nvPr/>
          </p:nvSpPr>
          <p:spPr bwMode="auto">
            <a:xfrm>
              <a:off x="3643313" y="5419726"/>
              <a:ext cx="336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b="1"/>
                <a:t>p</a:t>
              </a:r>
            </a:p>
          </p:txBody>
        </p:sp>
        <p:sp>
          <p:nvSpPr>
            <p:cNvPr id="101385" name="Text Box 9"/>
            <p:cNvSpPr txBox="1">
              <a:spLocks noChangeArrowheads="1"/>
            </p:cNvSpPr>
            <p:nvPr/>
          </p:nvSpPr>
          <p:spPr bwMode="auto">
            <a:xfrm flipH="1">
              <a:off x="3649663" y="2922588"/>
              <a:ext cx="30797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p</a:t>
              </a:r>
              <a:endParaRPr lang="en-GB" b="1" dirty="0"/>
            </a:p>
          </p:txBody>
        </p:sp>
        <p:sp>
          <p:nvSpPr>
            <p:cNvPr id="101386" name="Line 10"/>
            <p:cNvSpPr>
              <a:spLocks noChangeShapeType="1"/>
            </p:cNvSpPr>
            <p:nvPr/>
          </p:nvSpPr>
          <p:spPr bwMode="auto">
            <a:xfrm rot="14917446">
              <a:off x="2136775" y="2509838"/>
              <a:ext cx="550863" cy="6397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101387" name="Line 11"/>
            <p:cNvSpPr>
              <a:spLocks noChangeShapeType="1"/>
            </p:cNvSpPr>
            <p:nvPr/>
          </p:nvSpPr>
          <p:spPr bwMode="auto">
            <a:xfrm rot="11184943">
              <a:off x="2017713" y="2432051"/>
              <a:ext cx="192088" cy="763588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101388" name="Text Box 12"/>
            <p:cNvSpPr txBox="1">
              <a:spLocks noChangeArrowheads="1"/>
            </p:cNvSpPr>
            <p:nvPr/>
          </p:nvSpPr>
          <p:spPr bwMode="auto">
            <a:xfrm>
              <a:off x="1857375" y="2036763"/>
              <a:ext cx="4154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800" b="1" baseline="30000">
                  <a:solidFill>
                    <a:srgbClr val="E46C0A"/>
                  </a:solidFill>
                </a:rPr>
                <a:t>-</a:t>
              </a:r>
            </a:p>
          </p:txBody>
        </p:sp>
        <p:sp>
          <p:nvSpPr>
            <p:cNvPr id="101389" name="Text Box 13"/>
            <p:cNvSpPr txBox="1">
              <a:spLocks noChangeArrowheads="1"/>
            </p:cNvSpPr>
            <p:nvPr/>
          </p:nvSpPr>
          <p:spPr bwMode="auto">
            <a:xfrm>
              <a:off x="2476500" y="2024063"/>
              <a:ext cx="4206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000" b="1" baseline="30000">
                  <a:solidFill>
                    <a:srgbClr val="E46C0A"/>
                  </a:solidFill>
                </a:rPr>
                <a:t>+</a:t>
              </a:r>
            </a:p>
          </p:txBody>
        </p:sp>
        <p:sp>
          <p:nvSpPr>
            <p:cNvPr id="101390" name="Oval 14"/>
            <p:cNvSpPr>
              <a:spLocks noChangeArrowheads="1"/>
            </p:cNvSpPr>
            <p:nvPr/>
          </p:nvSpPr>
          <p:spPr bwMode="auto">
            <a:xfrm rot="15296165" flipV="1">
              <a:off x="1797050" y="4011613"/>
              <a:ext cx="612775" cy="1333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1" name="Line 15"/>
            <p:cNvSpPr>
              <a:spLocks noChangeShapeType="1"/>
            </p:cNvSpPr>
            <p:nvPr/>
          </p:nvSpPr>
          <p:spPr bwMode="auto">
            <a:xfrm flipV="1">
              <a:off x="2879725" y="5075238"/>
              <a:ext cx="0" cy="722313"/>
            </a:xfrm>
            <a:prstGeom prst="line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111250" y="2768601"/>
              <a:ext cx="3905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smtClean="0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400" b="1" baseline="30000" dirty="0" smtClean="0">
                  <a:solidFill>
                    <a:srgbClr val="E46C0A"/>
                  </a:solidFill>
                </a:rPr>
                <a:t>-</a:t>
              </a:r>
              <a:endParaRPr lang="en-GB" sz="2400" b="1" baseline="30000" dirty="0">
                <a:solidFill>
                  <a:srgbClr val="E46C0A"/>
                </a:solidFill>
              </a:endParaRPr>
            </a:p>
          </p:txBody>
        </p:sp>
        <p:sp>
          <p:nvSpPr>
            <p:cNvPr id="101395" name="Oval 19" descr="Pink tissue paper"/>
            <p:cNvSpPr>
              <a:spLocks noChangeArrowheads="1"/>
            </p:cNvSpPr>
            <p:nvPr/>
          </p:nvSpPr>
          <p:spPr bwMode="auto">
            <a:xfrm rot="6303835" flipH="1" flipV="1">
              <a:off x="1809750" y="3402013"/>
              <a:ext cx="612775" cy="133350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49" name="Text Box 73"/>
            <p:cNvSpPr txBox="1">
              <a:spLocks noChangeArrowheads="1"/>
            </p:cNvSpPr>
            <p:nvPr/>
          </p:nvSpPr>
          <p:spPr bwMode="auto">
            <a:xfrm>
              <a:off x="2144713" y="3275013"/>
              <a:ext cx="62068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E46C0A"/>
                  </a:solidFill>
                  <a:latin typeface="Symbol" charset="0"/>
                </a:rPr>
                <a:t>r, s</a:t>
              </a:r>
            </a:p>
          </p:txBody>
        </p:sp>
        <p:sp>
          <p:nvSpPr>
            <p:cNvPr id="74" name="Line 6"/>
            <p:cNvSpPr>
              <a:spLocks noChangeShapeType="1"/>
            </p:cNvSpPr>
            <p:nvPr/>
          </p:nvSpPr>
          <p:spPr bwMode="auto">
            <a:xfrm rot="14209763">
              <a:off x="1662155" y="4458993"/>
              <a:ext cx="707120" cy="892340"/>
            </a:xfrm>
            <a:prstGeom prst="line">
              <a:avLst/>
            </a:prstGeom>
            <a:noFill/>
            <a:ln w="38100">
              <a:solidFill>
                <a:srgbClr val="E46C0A"/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1763688" y="5445224"/>
              <a:ext cx="3905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smtClean="0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400" b="1" baseline="30000" dirty="0" smtClean="0">
                  <a:solidFill>
                    <a:srgbClr val="E46C0A"/>
                  </a:solidFill>
                </a:rPr>
                <a:t>-</a:t>
              </a:r>
              <a:endParaRPr lang="en-GB" sz="2400" b="1" baseline="30000" dirty="0">
                <a:solidFill>
                  <a:srgbClr val="E46C0A"/>
                </a:solidFill>
              </a:endParaRPr>
            </a:p>
          </p:txBody>
        </p:sp>
        <p:sp>
          <p:nvSpPr>
            <p:cNvPr id="79" name="Text Box 71"/>
            <p:cNvSpPr txBox="1">
              <a:spLocks noChangeArrowheads="1"/>
            </p:cNvSpPr>
            <p:nvPr/>
          </p:nvSpPr>
          <p:spPr bwMode="auto">
            <a:xfrm>
              <a:off x="1619672" y="1556792"/>
              <a:ext cx="156710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Resonance</a:t>
              </a:r>
              <a:endPara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59" name="Gerade Verbindung 58"/>
            <p:cNvCxnSpPr>
              <a:endCxn id="101381" idx="0"/>
            </p:cNvCxnSpPr>
            <p:nvPr/>
          </p:nvCxnSpPr>
          <p:spPr>
            <a:xfrm>
              <a:off x="2195736" y="4365104"/>
              <a:ext cx="1361058" cy="3465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 Box 62"/>
            <p:cNvSpPr txBox="1">
              <a:spLocks noChangeArrowheads="1"/>
            </p:cNvSpPr>
            <p:nvPr/>
          </p:nvSpPr>
          <p:spPr bwMode="auto">
            <a:xfrm>
              <a:off x="2699792" y="4005064"/>
              <a:ext cx="43393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376092"/>
                  </a:solidFill>
                  <a:sym typeface="Symbol" charset="0"/>
                </a:rPr>
                <a:t>  </a:t>
              </a:r>
              <a:r>
                <a:rPr lang="en-US" sz="1600" b="1" dirty="0" smtClean="0">
                  <a:solidFill>
                    <a:srgbClr val="376092"/>
                  </a:solidFill>
                  <a:sym typeface="Symbol" charset="0"/>
                </a:rPr>
                <a:t>𝒫</a:t>
              </a:r>
              <a:endParaRPr lang="en-US" sz="1600" b="1" dirty="0">
                <a:solidFill>
                  <a:srgbClr val="376092"/>
                </a:solidFill>
                <a:sym typeface="Symbol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619672" y="400506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𝑋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uppierung 8"/>
          <p:cNvGrpSpPr>
            <a:grpSpLocks/>
          </p:cNvGrpSpPr>
          <p:nvPr/>
        </p:nvGrpSpPr>
        <p:grpSpPr>
          <a:xfrm>
            <a:off x="4946575" y="2204864"/>
            <a:ext cx="2984500" cy="4156710"/>
            <a:chOff x="4945856" y="1086644"/>
            <a:chExt cx="3730625" cy="5195888"/>
          </a:xfrm>
        </p:grpSpPr>
        <p:sp>
          <p:nvSpPr>
            <p:cNvPr id="101407" name="Oval 31"/>
            <p:cNvSpPr>
              <a:spLocks noChangeAspect="1" noChangeArrowheads="1"/>
            </p:cNvSpPr>
            <p:nvPr/>
          </p:nvSpPr>
          <p:spPr bwMode="auto">
            <a:xfrm rot="15310423" flipV="1">
              <a:off x="4213225" y="1819275"/>
              <a:ext cx="5195888" cy="3730625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  <a:effectLst>
              <a:outerShdw blurRad="63500" dist="107763" dir="2700000" algn="ctr" rotWithShape="0">
                <a:srgbClr val="96969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09" name="Line 33"/>
            <p:cNvSpPr>
              <a:spLocks noChangeShapeType="1"/>
            </p:cNvSpPr>
            <p:nvPr/>
          </p:nvSpPr>
          <p:spPr bwMode="auto">
            <a:xfrm rot="16200000" flipH="1">
              <a:off x="7318375" y="4803776"/>
              <a:ext cx="982663" cy="2000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0" name="Line 34"/>
            <p:cNvSpPr>
              <a:spLocks noChangeShapeType="1"/>
            </p:cNvSpPr>
            <p:nvPr/>
          </p:nvSpPr>
          <p:spPr bwMode="auto">
            <a:xfrm rot="15535863" flipV="1">
              <a:off x="5573713" y="3036888"/>
              <a:ext cx="874713" cy="176213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1" name="Line 35"/>
            <p:cNvSpPr>
              <a:spLocks noChangeShapeType="1"/>
            </p:cNvSpPr>
            <p:nvPr/>
          </p:nvSpPr>
          <p:spPr bwMode="auto">
            <a:xfrm rot="16200000" flipH="1" flipV="1">
              <a:off x="7308850" y="3756026"/>
              <a:ext cx="1033463" cy="2206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2" name="Text Box 36"/>
            <p:cNvSpPr txBox="1">
              <a:spLocks noChangeArrowheads="1"/>
            </p:cNvSpPr>
            <p:nvPr/>
          </p:nvSpPr>
          <p:spPr bwMode="auto">
            <a:xfrm>
              <a:off x="7796213" y="5432426"/>
              <a:ext cx="336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b="1"/>
                <a:t>p</a:t>
              </a:r>
            </a:p>
          </p:txBody>
        </p:sp>
        <p:sp>
          <p:nvSpPr>
            <p:cNvPr id="101413" name="Text Box 37"/>
            <p:cNvSpPr txBox="1">
              <a:spLocks noChangeArrowheads="1"/>
            </p:cNvSpPr>
            <p:nvPr/>
          </p:nvSpPr>
          <p:spPr bwMode="auto">
            <a:xfrm flipH="1">
              <a:off x="7802563" y="2935288"/>
              <a:ext cx="323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/>
                <a:t>n</a:t>
              </a:r>
            </a:p>
          </p:txBody>
        </p:sp>
        <p:sp>
          <p:nvSpPr>
            <p:cNvPr id="101414" name="Line 38"/>
            <p:cNvSpPr>
              <a:spLocks noChangeShapeType="1"/>
            </p:cNvSpPr>
            <p:nvPr/>
          </p:nvSpPr>
          <p:spPr bwMode="auto">
            <a:xfrm rot="14917446">
              <a:off x="6099175" y="2801938"/>
              <a:ext cx="550863" cy="639763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5" name="Line 39"/>
            <p:cNvSpPr>
              <a:spLocks noChangeShapeType="1"/>
            </p:cNvSpPr>
            <p:nvPr/>
          </p:nvSpPr>
          <p:spPr bwMode="auto">
            <a:xfrm rot="12493769">
              <a:off x="6718300" y="3598863"/>
              <a:ext cx="192088" cy="76358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6" name="Text Box 40"/>
            <p:cNvSpPr txBox="1">
              <a:spLocks noChangeArrowheads="1"/>
            </p:cNvSpPr>
            <p:nvPr/>
          </p:nvSpPr>
          <p:spPr bwMode="auto">
            <a:xfrm>
              <a:off x="6416675" y="2327276"/>
              <a:ext cx="4154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800" b="1" baseline="30000">
                  <a:solidFill>
                    <a:srgbClr val="E46C0A"/>
                  </a:solidFill>
                </a:rPr>
                <a:t>-</a:t>
              </a:r>
            </a:p>
          </p:txBody>
        </p:sp>
        <p:sp>
          <p:nvSpPr>
            <p:cNvPr id="101418" name="Line 42"/>
            <p:cNvSpPr>
              <a:spLocks noChangeShapeType="1"/>
            </p:cNvSpPr>
            <p:nvPr/>
          </p:nvSpPr>
          <p:spPr bwMode="auto">
            <a:xfrm flipV="1">
              <a:off x="6842125" y="5087938"/>
              <a:ext cx="0" cy="722313"/>
            </a:xfrm>
            <a:prstGeom prst="line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20" name="Text Box 44"/>
            <p:cNvSpPr txBox="1">
              <a:spLocks noChangeArrowheads="1"/>
            </p:cNvSpPr>
            <p:nvPr/>
          </p:nvSpPr>
          <p:spPr bwMode="auto">
            <a:xfrm>
              <a:off x="5632450" y="2325688"/>
              <a:ext cx="442913" cy="3968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400" b="1" baseline="30000">
                  <a:solidFill>
                    <a:srgbClr val="E46C0A"/>
                  </a:solidFill>
                </a:rPr>
                <a:t>+</a:t>
              </a:r>
            </a:p>
          </p:txBody>
        </p:sp>
        <p:sp>
          <p:nvSpPr>
            <p:cNvPr id="101427" name="Oval 51" descr="Pink tissue paper"/>
            <p:cNvSpPr>
              <a:spLocks noChangeArrowheads="1"/>
            </p:cNvSpPr>
            <p:nvPr/>
          </p:nvSpPr>
          <p:spPr bwMode="auto">
            <a:xfrm rot="5251573" flipH="1" flipV="1">
              <a:off x="5876925" y="3740151"/>
              <a:ext cx="612775" cy="133350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28" name="Line 52"/>
            <p:cNvSpPr>
              <a:spLocks noChangeShapeType="1"/>
            </p:cNvSpPr>
            <p:nvPr/>
          </p:nvSpPr>
          <p:spPr bwMode="auto">
            <a:xfrm rot="16200000" flipH="1">
              <a:off x="7318375" y="4803776"/>
              <a:ext cx="982663" cy="2000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29" name="Line 53"/>
            <p:cNvSpPr>
              <a:spLocks noChangeShapeType="1"/>
            </p:cNvSpPr>
            <p:nvPr/>
          </p:nvSpPr>
          <p:spPr bwMode="auto">
            <a:xfrm rot="15535863" flipV="1">
              <a:off x="5573713" y="3036888"/>
              <a:ext cx="874713" cy="17621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101430" name="Line 54"/>
            <p:cNvSpPr>
              <a:spLocks noChangeShapeType="1"/>
            </p:cNvSpPr>
            <p:nvPr/>
          </p:nvSpPr>
          <p:spPr bwMode="auto">
            <a:xfrm rot="16200000" flipH="1" flipV="1">
              <a:off x="7308850" y="3756026"/>
              <a:ext cx="1033463" cy="2206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31" name="Text Box 55"/>
            <p:cNvSpPr txBox="1">
              <a:spLocks noChangeArrowheads="1"/>
            </p:cNvSpPr>
            <p:nvPr/>
          </p:nvSpPr>
          <p:spPr bwMode="auto">
            <a:xfrm>
              <a:off x="7796213" y="5432426"/>
              <a:ext cx="336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b="1"/>
                <a:t>p</a:t>
              </a:r>
            </a:p>
          </p:txBody>
        </p:sp>
        <p:sp>
          <p:nvSpPr>
            <p:cNvPr id="101432" name="Text Box 56"/>
            <p:cNvSpPr txBox="1">
              <a:spLocks noChangeArrowheads="1"/>
            </p:cNvSpPr>
            <p:nvPr/>
          </p:nvSpPr>
          <p:spPr bwMode="auto">
            <a:xfrm flipH="1">
              <a:off x="7802563" y="2935288"/>
              <a:ext cx="307975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p</a:t>
              </a:r>
              <a:endParaRPr lang="en-GB" b="1" dirty="0"/>
            </a:p>
          </p:txBody>
        </p:sp>
        <p:sp>
          <p:nvSpPr>
            <p:cNvPr id="101433" name="Line 57"/>
            <p:cNvSpPr>
              <a:spLocks noChangeShapeType="1"/>
            </p:cNvSpPr>
            <p:nvPr/>
          </p:nvSpPr>
          <p:spPr bwMode="auto">
            <a:xfrm rot="14917446">
              <a:off x="6099175" y="2801938"/>
              <a:ext cx="550863" cy="6397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101434" name="Line 58"/>
            <p:cNvSpPr>
              <a:spLocks noChangeShapeType="1"/>
            </p:cNvSpPr>
            <p:nvPr/>
          </p:nvSpPr>
          <p:spPr bwMode="auto">
            <a:xfrm rot="12493769">
              <a:off x="6718300" y="3598863"/>
              <a:ext cx="192088" cy="763588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101435" name="Text Box 59"/>
            <p:cNvSpPr txBox="1">
              <a:spLocks noChangeArrowheads="1"/>
            </p:cNvSpPr>
            <p:nvPr/>
          </p:nvSpPr>
          <p:spPr bwMode="auto">
            <a:xfrm>
              <a:off x="6416675" y="2327276"/>
              <a:ext cx="4154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800" b="1" baseline="30000">
                  <a:solidFill>
                    <a:srgbClr val="E46C0A"/>
                  </a:solidFill>
                </a:rPr>
                <a:t>-</a:t>
              </a:r>
            </a:p>
          </p:txBody>
        </p:sp>
        <p:sp>
          <p:nvSpPr>
            <p:cNvPr id="101438" name="Text Box 62"/>
            <p:cNvSpPr txBox="1">
              <a:spLocks noChangeArrowheads="1"/>
            </p:cNvSpPr>
            <p:nvPr/>
          </p:nvSpPr>
          <p:spPr bwMode="auto">
            <a:xfrm>
              <a:off x="7020272" y="4005064"/>
              <a:ext cx="43393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  <a:sym typeface="Symbol" charset="0"/>
                </a:rPr>
                <a:t>  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sym typeface="Symbol" charset="0"/>
                </a:rPr>
                <a:t>𝒫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sym typeface="Symbol" charset="0"/>
              </a:endParaRPr>
            </a:p>
          </p:txBody>
        </p:sp>
        <p:sp>
          <p:nvSpPr>
            <p:cNvPr id="101439" name="Text Box 63"/>
            <p:cNvSpPr txBox="1">
              <a:spLocks noChangeArrowheads="1"/>
            </p:cNvSpPr>
            <p:nvPr/>
          </p:nvSpPr>
          <p:spPr bwMode="auto">
            <a:xfrm>
              <a:off x="5632450" y="2325688"/>
              <a:ext cx="442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400" b="1" baseline="30000" dirty="0">
                  <a:solidFill>
                    <a:srgbClr val="E46C0A"/>
                  </a:solidFill>
                </a:rPr>
                <a:t>+</a:t>
              </a:r>
            </a:p>
          </p:txBody>
        </p:sp>
        <p:sp>
          <p:nvSpPr>
            <p:cNvPr id="101446" name="Oval 70" descr="Pink tissue paper"/>
            <p:cNvSpPr>
              <a:spLocks noChangeArrowheads="1"/>
            </p:cNvSpPr>
            <p:nvPr/>
          </p:nvSpPr>
          <p:spPr bwMode="auto">
            <a:xfrm rot="5251573" flipH="1" flipV="1">
              <a:off x="5876925" y="3740151"/>
              <a:ext cx="612775" cy="133350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47" name="Text Box 71"/>
            <p:cNvSpPr txBox="1">
              <a:spLocks noChangeArrowheads="1"/>
            </p:cNvSpPr>
            <p:nvPr/>
          </p:nvSpPr>
          <p:spPr bwMode="auto">
            <a:xfrm>
              <a:off x="6427788" y="1458913"/>
              <a:ext cx="809625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Deck</a:t>
              </a:r>
            </a:p>
          </p:txBody>
        </p:sp>
        <p:sp>
          <p:nvSpPr>
            <p:cNvPr id="101448" name="Text Box 72"/>
            <p:cNvSpPr txBox="1">
              <a:spLocks noChangeArrowheads="1"/>
            </p:cNvSpPr>
            <p:nvPr/>
          </p:nvSpPr>
          <p:spPr bwMode="auto">
            <a:xfrm>
              <a:off x="5377737" y="3606924"/>
              <a:ext cx="62068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E46C0A"/>
                  </a:solidFill>
                  <a:latin typeface="Symbol" charset="0"/>
                </a:rPr>
                <a:t>r, s</a:t>
              </a:r>
            </a:p>
          </p:txBody>
        </p:sp>
        <p:sp>
          <p:nvSpPr>
            <p:cNvPr id="76" name="Line 6"/>
            <p:cNvSpPr>
              <a:spLocks noChangeShapeType="1"/>
            </p:cNvSpPr>
            <p:nvPr/>
          </p:nvSpPr>
          <p:spPr bwMode="auto">
            <a:xfrm rot="14209763">
              <a:off x="5619206" y="4233084"/>
              <a:ext cx="787865" cy="86143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77" name="Text Box 17"/>
            <p:cNvSpPr txBox="1">
              <a:spLocks noChangeArrowheads="1"/>
            </p:cNvSpPr>
            <p:nvPr/>
          </p:nvSpPr>
          <p:spPr bwMode="auto">
            <a:xfrm>
              <a:off x="5724128" y="5301208"/>
              <a:ext cx="3905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smtClean="0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400" b="1" baseline="30000" dirty="0" smtClean="0">
                  <a:solidFill>
                    <a:srgbClr val="E46C0A"/>
                  </a:solidFill>
                </a:rPr>
                <a:t>-</a:t>
              </a:r>
              <a:endParaRPr lang="en-GB" sz="2400" b="1" baseline="30000" dirty="0">
                <a:solidFill>
                  <a:srgbClr val="E46C0A"/>
                </a:solidFill>
              </a:endParaRPr>
            </a:p>
          </p:txBody>
        </p:sp>
        <p:sp>
          <p:nvSpPr>
            <p:cNvPr id="78" name="Text Box 17"/>
            <p:cNvSpPr txBox="1">
              <a:spLocks noChangeArrowheads="1"/>
            </p:cNvSpPr>
            <p:nvPr/>
          </p:nvSpPr>
          <p:spPr bwMode="auto">
            <a:xfrm>
              <a:off x="6804248" y="3212976"/>
              <a:ext cx="3905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smtClean="0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2400" b="1" baseline="30000" dirty="0" smtClean="0">
                  <a:solidFill>
                    <a:srgbClr val="E46C0A"/>
                  </a:solidFill>
                </a:rPr>
                <a:t>-</a:t>
              </a:r>
              <a:endParaRPr lang="en-GB" sz="2400" b="1" baseline="30000" dirty="0">
                <a:solidFill>
                  <a:srgbClr val="E46C0A"/>
                </a:solidFill>
              </a:endParaRPr>
            </a:p>
          </p:txBody>
        </p:sp>
        <p:cxnSp>
          <p:nvCxnSpPr>
            <p:cNvPr id="5" name="Gerade Verbindung 4"/>
            <p:cNvCxnSpPr>
              <a:endCxn id="101428" idx="0"/>
            </p:cNvCxnSpPr>
            <p:nvPr/>
          </p:nvCxnSpPr>
          <p:spPr>
            <a:xfrm>
              <a:off x="6732240" y="4365104"/>
              <a:ext cx="977454" cy="4735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feld 3"/>
          <p:cNvSpPr txBox="1"/>
          <p:nvPr/>
        </p:nvSpPr>
        <p:spPr>
          <a:xfrm>
            <a:off x="-2006600" y="723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11560" y="1052736"/>
            <a:ext cx="83128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Describe the results obtained independently in different mass bins by a model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select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physics contributions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fit to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spin density matrix </a:t>
            </a:r>
            <a:r>
              <a:rPr lang="en-US" sz="2000" dirty="0" smtClean="0"/>
              <a:t>(not only to simple mass spectra)</a:t>
            </a:r>
          </a:p>
          <a:p>
            <a:endParaRPr lang="en-US" sz="2000" dirty="0"/>
          </a:p>
        </p:txBody>
      </p:sp>
      <p:cxnSp>
        <p:nvCxnSpPr>
          <p:cNvPr id="64" name="Gerade Verbindung 63"/>
          <p:cNvCxnSpPr/>
          <p:nvPr/>
        </p:nvCxnSpPr>
        <p:spPr>
          <a:xfrm flipH="1" flipV="1">
            <a:off x="5940152" y="4581128"/>
            <a:ext cx="432048" cy="2160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5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Observation: a</a:t>
            </a:r>
            <a:r>
              <a:rPr lang="de-DE" baseline="-25000" dirty="0" smtClean="0"/>
              <a:t>1</a:t>
            </a:r>
            <a:r>
              <a:rPr lang="de-DE" dirty="0" smtClean="0"/>
              <a:t>(1420)</a:t>
            </a:r>
            <a:endParaRPr lang="de-DE" dirty="0"/>
          </a:p>
        </p:txBody>
      </p:sp>
      <p:pic>
        <p:nvPicPr>
          <p:cNvPr id="7" name="Bild 6" descr="fig_1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386" y="935871"/>
            <a:ext cx="2736306" cy="2826021"/>
          </a:xfrm>
          <a:prstGeom prst="rect">
            <a:avLst/>
          </a:prstGeom>
        </p:spPr>
      </p:pic>
      <p:pic>
        <p:nvPicPr>
          <p:cNvPr id="8" name="Bild 7" descr="fig_1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7794" y="1008790"/>
            <a:ext cx="2680708" cy="27686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1366" y="1008790"/>
            <a:ext cx="2680707" cy="27686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259" y="3817102"/>
            <a:ext cx="2680707" cy="2768599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123" y="3802453"/>
            <a:ext cx="2651409" cy="276859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203848" y="422108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Observatio</a:t>
            </a:r>
            <a:r>
              <a:rPr lang="de-DE" i="1" dirty="0" smtClean="0"/>
              <a:t>n: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: [</a:t>
            </a:r>
            <a:r>
              <a:rPr lang="de-DE" i="1" dirty="0" smtClean="0">
                <a:latin typeface="Times New Roman"/>
                <a:cs typeface="Times New Roman"/>
              </a:rPr>
              <a:t>f</a:t>
            </a:r>
            <a:r>
              <a:rPr lang="de-DE" i="1" baseline="-25000" dirty="0" smtClean="0">
                <a:latin typeface="Times New Roman"/>
                <a:cs typeface="Times New Roman"/>
              </a:rPr>
              <a:t>0</a:t>
            </a:r>
            <a:r>
              <a:rPr lang="de-DE" i="1" dirty="0" smtClean="0">
                <a:latin typeface="Times New Roman"/>
                <a:cs typeface="Times New Roman"/>
              </a:rPr>
              <a:t>(980)</a:t>
            </a:r>
            <a:r>
              <a:rPr lang="de-DE" dirty="0" smtClean="0">
                <a:latin typeface="Times New Roman"/>
                <a:cs typeface="Times New Roman"/>
              </a:rPr>
              <a:t>]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Symbol" charset="2"/>
                <a:cs typeface="Symbol" charset="2"/>
              </a:rPr>
              <a:t>p</a:t>
            </a:r>
            <a:r>
              <a:rPr lang="de-DE" dirty="0" smtClean="0"/>
              <a:t> </a:t>
            </a:r>
            <a:r>
              <a:rPr lang="de-DE" i="1" dirty="0" smtClean="0">
                <a:latin typeface="Times New Roman"/>
                <a:cs typeface="Times New Roman"/>
              </a:rPr>
              <a:t>P</a:t>
            </a:r>
          </a:p>
          <a:p>
            <a:pPr marL="285750" indent="-285750">
              <a:buFont typeface="Arial"/>
              <a:buChar char="•"/>
            </a:pPr>
            <a:r>
              <a:rPr lang="de-DE" i="1" dirty="0" err="1" smtClean="0">
                <a:solidFill>
                  <a:srgbClr val="376092"/>
                </a:solidFill>
                <a:latin typeface="Times New Roman"/>
                <a:cs typeface="Times New Roman"/>
              </a:rPr>
              <a:t>Mass</a:t>
            </a:r>
            <a:r>
              <a:rPr lang="de-DE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 : 1413 ± 15</a:t>
            </a:r>
            <a:r>
              <a:rPr lang="de-DE" i="1" dirty="0">
                <a:solidFill>
                  <a:srgbClr val="376092"/>
                </a:solidFill>
                <a:latin typeface="Times New Roman"/>
                <a:cs typeface="Times New Roman"/>
              </a:rPr>
              <a:t>± </a:t>
            </a:r>
            <a:r>
              <a:rPr lang="de-DE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13 </a:t>
            </a:r>
            <a:r>
              <a:rPr lang="de-DE" i="1" dirty="0" err="1" smtClean="0">
                <a:solidFill>
                  <a:srgbClr val="376092"/>
                </a:solidFill>
                <a:latin typeface="Times New Roman"/>
                <a:cs typeface="Times New Roman"/>
              </a:rPr>
              <a:t>MeV</a:t>
            </a:r>
            <a:r>
              <a:rPr lang="de-DE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/c</a:t>
            </a:r>
            <a:r>
              <a:rPr lang="de-DE" i="1" baseline="300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2</a:t>
            </a:r>
            <a:endParaRPr lang="de-DE" i="1" dirty="0" smtClean="0">
              <a:solidFill>
                <a:srgbClr val="376092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de-DE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Width: 157 ± 8 </a:t>
            </a:r>
            <a:r>
              <a:rPr lang="de-DE" i="1" dirty="0">
                <a:solidFill>
                  <a:srgbClr val="376092"/>
                </a:solidFill>
                <a:latin typeface="Times New Roman"/>
                <a:cs typeface="Times New Roman"/>
              </a:rPr>
              <a:t>± </a:t>
            </a:r>
            <a:r>
              <a:rPr lang="de-DE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23 </a:t>
            </a:r>
            <a:r>
              <a:rPr lang="de-DE" i="1" dirty="0" err="1" smtClean="0">
                <a:solidFill>
                  <a:srgbClr val="376092"/>
                </a:solidFill>
                <a:latin typeface="Times New Roman"/>
                <a:cs typeface="Times New Roman"/>
              </a:rPr>
              <a:t>MeV</a:t>
            </a:r>
            <a:r>
              <a:rPr lang="de-DE" i="1" dirty="0">
                <a:solidFill>
                  <a:srgbClr val="376092"/>
                </a:solidFill>
                <a:latin typeface="Times New Roman"/>
                <a:cs typeface="Times New Roman"/>
              </a:rPr>
              <a:t>/</a:t>
            </a:r>
            <a:r>
              <a:rPr lang="de-DE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c</a:t>
            </a:r>
            <a:r>
              <a:rPr lang="de-DE" i="1" baseline="300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2</a:t>
            </a:r>
            <a:endParaRPr lang="de-DE" i="1" dirty="0">
              <a:solidFill>
                <a:srgbClr val="376092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5949280"/>
            <a:ext cx="990724" cy="74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</a:t>
            </a:r>
            <a:r>
              <a:rPr lang="de-DE" baseline="-25000" dirty="0" smtClean="0"/>
              <a:t>1</a:t>
            </a:r>
            <a:r>
              <a:rPr lang="de-DE" dirty="0" smtClean="0"/>
              <a:t>(1420)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069160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Various</a:t>
            </a:r>
            <a:r>
              <a:rPr lang="de-DE" sz="2400" dirty="0" smtClean="0"/>
              <a:t> </a:t>
            </a:r>
            <a:r>
              <a:rPr lang="de-DE" sz="2400" dirty="0" err="1" smtClean="0"/>
              <a:t>explanations</a:t>
            </a:r>
            <a:r>
              <a:rPr lang="de-DE" sz="2400" dirty="0" smtClean="0"/>
              <a:t> </a:t>
            </a:r>
            <a:r>
              <a:rPr lang="de-DE" sz="2400" dirty="0" err="1" smtClean="0"/>
              <a:t>proposed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interpretation</a:t>
            </a:r>
            <a:r>
              <a:rPr lang="de-DE" sz="2400" dirty="0" smtClean="0"/>
              <a:t>:</a:t>
            </a:r>
          </a:p>
          <a:p>
            <a:pPr lvl="1"/>
            <a:r>
              <a:rPr lang="de-DE" sz="2000" dirty="0" smtClean="0"/>
              <a:t>Dynamics</a:t>
            </a:r>
          </a:p>
          <a:p>
            <a:pPr lvl="2"/>
            <a:r>
              <a:rPr lang="de-DE" sz="1600" dirty="0" err="1" smtClean="0"/>
              <a:t>Interference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a</a:t>
            </a:r>
            <a:r>
              <a:rPr lang="de-DE" sz="1600" baseline="-25000" dirty="0" smtClean="0"/>
              <a:t>1</a:t>
            </a:r>
            <a:r>
              <a:rPr lang="de-DE" sz="1600" dirty="0" smtClean="0"/>
              <a:t>(1260) </a:t>
            </a:r>
            <a:r>
              <a:rPr lang="de-DE" sz="1600" dirty="0" err="1" smtClean="0"/>
              <a:t>with</a:t>
            </a:r>
            <a:r>
              <a:rPr lang="de-DE" sz="1600" dirty="0" smtClean="0"/>
              <a:t> Deck </a:t>
            </a:r>
            <a:r>
              <a:rPr lang="de-DE" sz="1600" dirty="0" err="1" smtClean="0"/>
              <a:t>amplitude</a:t>
            </a:r>
            <a:r>
              <a:rPr lang="de-DE" sz="1600" dirty="0" smtClean="0"/>
              <a:t> (</a:t>
            </a:r>
            <a:r>
              <a:rPr lang="de-DE" sz="1600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Df</a:t>
            </a:r>
            <a:r>
              <a:rPr lang="de-DE" sz="1600" dirty="0" smtClean="0">
                <a:solidFill>
                  <a:schemeClr val="accent1">
                    <a:lumMod val="75000"/>
                  </a:schemeClr>
                </a:solidFill>
              </a:rPr>
              <a:t> = 180</a:t>
            </a:r>
            <a:r>
              <a:rPr lang="de-DE" sz="1600" baseline="30000" dirty="0" smtClean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de-DE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2">
                    <a:lumMod val="75000"/>
                  </a:schemeClr>
                </a:solidFill>
              </a:rPr>
              <a:t>shifted</a:t>
            </a:r>
            <a:r>
              <a:rPr lang="de-DE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2">
                    <a:lumMod val="75000"/>
                  </a:schemeClr>
                </a:solidFill>
              </a:rPr>
              <a:t>by</a:t>
            </a:r>
            <a:r>
              <a:rPr lang="de-DE" sz="1600" dirty="0" smtClean="0">
                <a:solidFill>
                  <a:schemeClr val="tx2">
                    <a:lumMod val="75000"/>
                  </a:schemeClr>
                </a:solidFill>
              </a:rPr>
              <a:t> 100 </a:t>
            </a:r>
            <a:r>
              <a:rPr lang="de-DE" sz="1600" dirty="0" err="1" smtClean="0">
                <a:solidFill>
                  <a:schemeClr val="tx2">
                    <a:lumMod val="75000"/>
                  </a:schemeClr>
                </a:solidFill>
              </a:rPr>
              <a:t>MeV</a:t>
            </a:r>
            <a:r>
              <a:rPr lang="de-DE" sz="1600" dirty="0" smtClean="0"/>
              <a:t>)</a:t>
            </a:r>
          </a:p>
          <a:p>
            <a:pPr lvl="2"/>
            <a:r>
              <a:rPr lang="de-DE" sz="1600" dirty="0" err="1"/>
              <a:t>t</a:t>
            </a:r>
            <a:r>
              <a:rPr lang="de-DE" sz="1600" dirty="0" err="1" smtClean="0"/>
              <a:t>riangular</a:t>
            </a:r>
            <a:r>
              <a:rPr lang="de-DE" sz="1600" dirty="0" smtClean="0"/>
              <a:t> </a:t>
            </a:r>
            <a:r>
              <a:rPr lang="de-DE" sz="1600" dirty="0" err="1" smtClean="0"/>
              <a:t>anomaly</a:t>
            </a:r>
            <a:r>
              <a:rPr lang="de-DE" sz="1600" dirty="0" smtClean="0"/>
              <a:t> </a:t>
            </a:r>
            <a:r>
              <a:rPr lang="de-DE" sz="1600" dirty="0" err="1" smtClean="0"/>
              <a:t>coupling</a:t>
            </a:r>
            <a:r>
              <a:rPr lang="de-DE" sz="1600" dirty="0" smtClean="0"/>
              <a:t> a</a:t>
            </a:r>
            <a:r>
              <a:rPr lang="de-DE" sz="1600" baseline="-25000" dirty="0" smtClean="0"/>
              <a:t>1</a:t>
            </a:r>
            <a:r>
              <a:rPr lang="de-DE" sz="1600" dirty="0"/>
              <a:t>(1260) </a:t>
            </a:r>
            <a:r>
              <a:rPr lang="de-DE" sz="1600" dirty="0" smtClean="0">
                <a:latin typeface="Times New Roman"/>
                <a:cs typeface="Times New Roman"/>
              </a:rPr>
              <a:t>→</a:t>
            </a:r>
            <a:r>
              <a:rPr lang="de-DE" sz="1600" dirty="0" smtClean="0"/>
              <a:t> KK* </a:t>
            </a:r>
            <a:r>
              <a:rPr lang="de-DE" sz="1600" dirty="0" smtClean="0">
                <a:latin typeface="Times New Roman"/>
                <a:cs typeface="Times New Roman"/>
              </a:rPr>
              <a:t>→ </a:t>
            </a:r>
            <a:r>
              <a:rPr lang="de-DE" sz="1600" dirty="0" err="1" smtClean="0"/>
              <a:t>KK</a:t>
            </a:r>
            <a:r>
              <a:rPr lang="de-DE" sz="1600" dirty="0" err="1" smtClean="0">
                <a:latin typeface="Symbol" charset="2"/>
                <a:cs typeface="Symbol" charset="2"/>
              </a:rPr>
              <a:t>p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KK</a:t>
            </a:r>
            <a:r>
              <a:rPr lang="de-DE" sz="1600" dirty="0" smtClean="0">
                <a:latin typeface="Times"/>
                <a:cs typeface="Times"/>
              </a:rPr>
              <a:t>⟷</a:t>
            </a:r>
            <a:r>
              <a:rPr lang="de-DE" sz="1600" dirty="0" smtClean="0"/>
              <a:t>f</a:t>
            </a:r>
            <a:r>
              <a:rPr lang="de-DE" sz="1600" baseline="-25000" dirty="0" smtClean="0"/>
              <a:t>0</a:t>
            </a:r>
            <a:r>
              <a:rPr lang="de-DE" sz="1600" dirty="0" smtClean="0"/>
              <a:t>(980) </a:t>
            </a:r>
            <a:r>
              <a:rPr lang="de-DE" sz="1600" dirty="0"/>
              <a:t>(</a:t>
            </a:r>
            <a:r>
              <a:rPr lang="de-DE" sz="1600" dirty="0" err="1">
                <a:solidFill>
                  <a:srgbClr val="376092"/>
                </a:solidFill>
                <a:latin typeface="Symbol" charset="2"/>
                <a:cs typeface="Symbol" charset="2"/>
              </a:rPr>
              <a:t>Df</a:t>
            </a:r>
            <a:r>
              <a:rPr lang="de-DE" sz="1600" dirty="0">
                <a:solidFill>
                  <a:srgbClr val="376092"/>
                </a:solidFill>
              </a:rPr>
              <a:t> = </a:t>
            </a:r>
            <a:r>
              <a:rPr lang="de-DE" sz="1600" dirty="0" smtClean="0">
                <a:solidFill>
                  <a:srgbClr val="376092"/>
                </a:solidFill>
              </a:rPr>
              <a:t>90</a:t>
            </a:r>
            <a:r>
              <a:rPr lang="de-DE" sz="1600" baseline="30000" dirty="0" smtClean="0">
                <a:solidFill>
                  <a:srgbClr val="376092"/>
                </a:solidFill>
              </a:rPr>
              <a:t>0</a:t>
            </a:r>
            <a:r>
              <a:rPr lang="de-DE" sz="1600" dirty="0" smtClean="0"/>
              <a:t>) </a:t>
            </a:r>
            <a:r>
              <a:rPr lang="de-DE" sz="1600" dirty="0" err="1" smtClean="0">
                <a:solidFill>
                  <a:srgbClr val="E46C0A"/>
                </a:solidFill>
              </a:rPr>
              <a:t>Requires</a:t>
            </a:r>
            <a:r>
              <a:rPr lang="de-DE" sz="1600" dirty="0" smtClean="0">
                <a:solidFill>
                  <a:srgbClr val="E46C0A"/>
                </a:solidFill>
              </a:rPr>
              <a:t> same t´ </a:t>
            </a:r>
            <a:r>
              <a:rPr lang="de-DE" sz="1600" dirty="0" err="1" smtClean="0">
                <a:solidFill>
                  <a:srgbClr val="E46C0A"/>
                </a:solidFill>
              </a:rPr>
              <a:t>dependence</a:t>
            </a:r>
            <a:r>
              <a:rPr lang="de-DE" sz="1600" dirty="0" smtClean="0">
                <a:solidFill>
                  <a:srgbClr val="E46C0A"/>
                </a:solidFill>
              </a:rPr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/>
              <a:t>a</a:t>
            </a:r>
            <a:r>
              <a:rPr lang="de-DE" sz="1600" baseline="-25000" dirty="0"/>
              <a:t>1</a:t>
            </a:r>
            <a:r>
              <a:rPr lang="de-DE" sz="1600" dirty="0"/>
              <a:t>(1260)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/>
              <a:t>a</a:t>
            </a:r>
            <a:r>
              <a:rPr lang="de-DE" sz="1600" baseline="-25000" dirty="0"/>
              <a:t>1</a:t>
            </a:r>
            <a:r>
              <a:rPr lang="de-DE" sz="1600" dirty="0" smtClean="0"/>
              <a:t>(1420</a:t>
            </a:r>
            <a:r>
              <a:rPr lang="de-DE" sz="1600"/>
              <a:t>) </a:t>
            </a:r>
            <a:endParaRPr lang="de-DE" sz="1600" smtClean="0"/>
          </a:p>
          <a:p>
            <a:pPr lvl="2"/>
            <a:endParaRPr lang="de-DE" sz="1600" dirty="0" smtClean="0"/>
          </a:p>
          <a:p>
            <a:pPr lvl="1"/>
            <a:r>
              <a:rPr lang="de-DE" sz="2000" dirty="0" err="1" smtClean="0"/>
              <a:t>Molecular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</a:t>
            </a:r>
            <a:endParaRPr lang="de-DE" sz="2000" dirty="0" smtClean="0"/>
          </a:p>
          <a:p>
            <a:pPr lvl="2"/>
            <a:r>
              <a:rPr lang="de-DE" sz="1600" dirty="0" smtClean="0"/>
              <a:t>Partner </a:t>
            </a:r>
            <a:r>
              <a:rPr lang="de-DE" sz="1600" dirty="0" err="1" smtClean="0"/>
              <a:t>of</a:t>
            </a:r>
            <a:r>
              <a:rPr lang="de-DE" sz="1600" dirty="0" smtClean="0"/>
              <a:t> f</a:t>
            </a:r>
            <a:r>
              <a:rPr lang="de-DE" sz="1600" baseline="-25000" dirty="0" smtClean="0"/>
              <a:t>1</a:t>
            </a:r>
            <a:r>
              <a:rPr lang="de-DE" sz="1600" dirty="0" smtClean="0"/>
              <a:t>(1420)</a:t>
            </a:r>
            <a:endParaRPr lang="de-DE" sz="1600" dirty="0"/>
          </a:p>
        </p:txBody>
      </p:sp>
      <p:pic>
        <p:nvPicPr>
          <p:cNvPr id="8" name="Bild 7" descr="fig_1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7412" y="3817244"/>
            <a:ext cx="2672071" cy="275967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283968" y="4293096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present</a:t>
            </a:r>
            <a:r>
              <a:rPr lang="de-DE" dirty="0" smtClean="0"/>
              <a:t>: </a:t>
            </a:r>
            <a:r>
              <a:rPr lang="de-DE" dirty="0" err="1" smtClean="0"/>
              <a:t>slope</a:t>
            </a:r>
            <a:r>
              <a:rPr lang="de-DE" dirty="0" smtClean="0"/>
              <a:t> </a:t>
            </a:r>
            <a:r>
              <a:rPr lang="de-DE" dirty="0" err="1" smtClean="0"/>
              <a:t>difference</a:t>
            </a:r>
            <a:r>
              <a:rPr lang="de-DE" dirty="0" smtClean="0"/>
              <a:t> </a:t>
            </a:r>
            <a:r>
              <a:rPr lang="de-DE" dirty="0" err="1" smtClean="0">
                <a:latin typeface="Symbol" charset="2"/>
                <a:cs typeface="Symbol" charset="2"/>
              </a:rPr>
              <a:t>D</a:t>
            </a:r>
            <a:r>
              <a:rPr lang="de-DE" dirty="0" err="1" smtClean="0"/>
              <a:t>b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2 </a:t>
            </a:r>
            <a:r>
              <a:rPr lang="de-DE" dirty="0" err="1" smtClean="0"/>
              <a:t>units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Uncertainty</a:t>
            </a:r>
            <a:r>
              <a:rPr lang="de-DE" dirty="0" smtClean="0"/>
              <a:t> in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resonance</a:t>
            </a:r>
            <a:r>
              <a:rPr lang="de-DE" dirty="0" smtClean="0"/>
              <a:t> in 1</a:t>
            </a:r>
            <a:r>
              <a:rPr lang="de-DE" baseline="30000" dirty="0" smtClean="0"/>
              <a:t>++</a:t>
            </a:r>
            <a:r>
              <a:rPr lang="de-DE" dirty="0" smtClean="0"/>
              <a:t> </a:t>
            </a:r>
            <a:r>
              <a:rPr lang="de-DE" dirty="0" err="1" smtClean="0">
                <a:latin typeface="Symbol" charset="2"/>
                <a:cs typeface="Symbol" charset="2"/>
              </a:rPr>
              <a:t>rp</a:t>
            </a:r>
            <a:r>
              <a:rPr lang="de-DE" dirty="0" smtClean="0"/>
              <a:t> S-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gives</a:t>
            </a:r>
            <a:r>
              <a:rPr lang="de-DE" dirty="0" smtClean="0"/>
              <a:t> </a:t>
            </a:r>
            <a:r>
              <a:rPr lang="de-DE" dirty="0" err="1" smtClean="0"/>
              <a:t>uncertainty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b</a:t>
            </a:r>
            <a:r>
              <a:rPr lang="de-DE" baseline="-25000" dirty="0" smtClean="0"/>
              <a:t>a1(1260)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4221088"/>
            <a:ext cx="4392488" cy="25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dependent </a:t>
            </a:r>
            <a:r>
              <a:rPr lang="en-US" dirty="0" smtClean="0"/>
              <a:t>fits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(1420)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5" y="1484784"/>
            <a:ext cx="4876725" cy="487053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708920"/>
            <a:ext cx="2692400" cy="5461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99592" y="1124744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139952" y="5301208"/>
            <a:ext cx="492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sum</a:t>
            </a:r>
            <a:endParaRPr lang="en-US" sz="14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1268760"/>
            <a:ext cx="1346200" cy="1016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2627784" y="141277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084168" y="4149080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rot="5400000">
            <a:off x="5292080" y="4509120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7092280" y="4149080"/>
            <a:ext cx="113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E46C0A"/>
                </a:solidFill>
              </a:rPr>
              <a:t>NEW</a:t>
            </a:r>
            <a:endParaRPr lang="en-US" sz="3600" b="1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6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err="1" smtClean="0"/>
              <a:t>Physics</a:t>
            </a:r>
            <a:r>
              <a:rPr lang="de-DE" sz="4000" dirty="0" smtClean="0"/>
              <a:t> Goals </a:t>
            </a:r>
            <a:r>
              <a:rPr lang="de-DE" sz="4000" dirty="0" err="1" smtClean="0"/>
              <a:t>with</a:t>
            </a:r>
            <a:r>
              <a:rPr lang="de-DE" sz="4000" dirty="0" smtClean="0"/>
              <a:t> </a:t>
            </a:r>
            <a:r>
              <a:rPr lang="de-DE" sz="4000" dirty="0" err="1" smtClean="0"/>
              <a:t>hadron</a:t>
            </a:r>
            <a:r>
              <a:rPr lang="de-DE" sz="4000" dirty="0" smtClean="0"/>
              <a:t> </a:t>
            </a:r>
            <a:r>
              <a:rPr lang="de-DE" sz="4000" dirty="0" err="1" smtClean="0"/>
              <a:t>beams</a:t>
            </a:r>
            <a:endParaRPr lang="de-DE" sz="40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χ</a:t>
            </a:r>
            <a:r>
              <a:rPr lang="de-DE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PT</a:t>
            </a:r>
            <a:r>
              <a:rPr lang="de-DE" dirty="0" smtClean="0">
                <a:solidFill>
                  <a:srgbClr val="376092"/>
                </a:solidFill>
              </a:rPr>
              <a:t> </a:t>
            </a:r>
            <a:r>
              <a:rPr lang="de-DE" dirty="0" err="1" smtClean="0">
                <a:solidFill>
                  <a:srgbClr val="376092"/>
                </a:solidFill>
              </a:rPr>
              <a:t>related</a:t>
            </a:r>
            <a:r>
              <a:rPr lang="de-DE" dirty="0" smtClean="0">
                <a:solidFill>
                  <a:srgbClr val="376092"/>
                </a:solidFill>
              </a:rPr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el-GR" i="1" dirty="0" smtClean="0">
                <a:latin typeface="Times New Roman"/>
                <a:cs typeface="Times New Roman"/>
              </a:rPr>
              <a:t>π</a:t>
            </a:r>
            <a:r>
              <a:rPr lang="de-DE" i="1" dirty="0" smtClean="0">
                <a:latin typeface="Times New Roman"/>
                <a:cs typeface="Times New Roman"/>
              </a:rPr>
              <a:t>,K, </a:t>
            </a:r>
            <a:r>
              <a:rPr lang="el-GR" i="1" dirty="0" smtClean="0">
                <a:latin typeface="Times New Roman"/>
                <a:cs typeface="Times New Roman"/>
              </a:rPr>
              <a:t>η</a:t>
            </a:r>
            <a:r>
              <a:rPr lang="de-DE" dirty="0" smtClean="0"/>
              <a:t> in </a:t>
            </a:r>
            <a:r>
              <a:rPr lang="el-GR" i="1" dirty="0" smtClean="0">
                <a:latin typeface="Times New Roman"/>
                <a:cs typeface="Times New Roman"/>
              </a:rPr>
              <a:t>π</a:t>
            </a:r>
            <a:r>
              <a:rPr lang="de-DE" i="1" dirty="0" smtClean="0">
                <a:latin typeface="Times New Roman"/>
                <a:cs typeface="Times New Roman"/>
              </a:rPr>
              <a:t>(K)</a:t>
            </a:r>
            <a:r>
              <a:rPr lang="el-GR" i="1" dirty="0" smtClean="0">
                <a:latin typeface="Times New Roman"/>
                <a:cs typeface="Times New Roman"/>
              </a:rPr>
              <a:t>γ</a:t>
            </a:r>
            <a:r>
              <a:rPr lang="de-DE" dirty="0" smtClean="0"/>
              <a:t> </a:t>
            </a:r>
            <a:r>
              <a:rPr lang="de-DE" dirty="0" err="1" smtClean="0"/>
              <a:t>reactions</a:t>
            </a:r>
            <a:endParaRPr lang="de-DE" dirty="0" smtClean="0"/>
          </a:p>
          <a:p>
            <a:pPr lvl="1"/>
            <a:r>
              <a:rPr lang="de-DE" dirty="0" err="1" smtClean="0"/>
              <a:t>Polarizabilities</a:t>
            </a:r>
            <a:r>
              <a:rPr lang="de-DE" dirty="0" smtClean="0"/>
              <a:t> (</a:t>
            </a:r>
            <a:r>
              <a:rPr lang="de-DE" dirty="0" err="1" smtClean="0"/>
              <a:t>electric</a:t>
            </a:r>
            <a:r>
              <a:rPr lang="de-DE" dirty="0" smtClean="0"/>
              <a:t>, </a:t>
            </a:r>
            <a:r>
              <a:rPr lang="de-DE" dirty="0" err="1" smtClean="0"/>
              <a:t>magnetic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Chiral</a:t>
            </a:r>
            <a:r>
              <a:rPr lang="de-DE" dirty="0" smtClean="0"/>
              <a:t> </a:t>
            </a:r>
            <a:r>
              <a:rPr lang="de-DE" dirty="0" err="1" smtClean="0"/>
              <a:t>anomaly</a:t>
            </a:r>
            <a:endParaRPr lang="de-DE" dirty="0" smtClean="0"/>
          </a:p>
          <a:p>
            <a:pPr lvl="1"/>
            <a:r>
              <a:rPr lang="de-DE" dirty="0" smtClean="0"/>
              <a:t>Dynamics </a:t>
            </a:r>
          </a:p>
          <a:p>
            <a:pPr marL="457200" lvl="1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Light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strange</a:t>
            </a:r>
            <a:r>
              <a:rPr lang="de-DE" dirty="0" smtClean="0"/>
              <a:t> </a:t>
            </a:r>
            <a:r>
              <a:rPr lang="de-DE" dirty="0" err="1" smtClean="0"/>
              <a:t>mesons</a:t>
            </a:r>
            <a:r>
              <a:rPr lang="de-DE" dirty="0" smtClean="0"/>
              <a:t>:</a:t>
            </a:r>
          </a:p>
          <a:p>
            <a:r>
              <a:rPr lang="de-DE" dirty="0" err="1" smtClean="0">
                <a:solidFill>
                  <a:srgbClr val="376092"/>
                </a:solidFill>
              </a:rPr>
              <a:t>Radiative</a:t>
            </a:r>
            <a:r>
              <a:rPr lang="de-DE" dirty="0" smtClean="0">
                <a:solidFill>
                  <a:srgbClr val="376092"/>
                </a:solidFill>
              </a:rPr>
              <a:t> </a:t>
            </a:r>
            <a:r>
              <a:rPr lang="de-DE" dirty="0" err="1" smtClean="0">
                <a:solidFill>
                  <a:srgbClr val="376092"/>
                </a:solidFill>
              </a:rPr>
              <a:t>width</a:t>
            </a:r>
            <a:r>
              <a:rPr lang="de-DE" dirty="0" smtClean="0">
                <a:solidFill>
                  <a:srgbClr val="376092"/>
                </a:solidFill>
              </a:rPr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excited</a:t>
            </a:r>
            <a:r>
              <a:rPr lang="de-DE" dirty="0" smtClean="0"/>
              <a:t> </a:t>
            </a:r>
            <a:r>
              <a:rPr lang="de-DE" dirty="0" err="1" smtClean="0"/>
              <a:t>hadrons</a:t>
            </a:r>
            <a:r>
              <a:rPr lang="de-DE" dirty="0" smtClean="0"/>
              <a:t> </a:t>
            </a:r>
            <a:r>
              <a:rPr lang="de-DE" dirty="0"/>
              <a:t>in </a:t>
            </a:r>
            <a:r>
              <a:rPr lang="el-GR" i="1" dirty="0" smtClean="0">
                <a:latin typeface="Times New Roman"/>
                <a:cs typeface="Times New Roman"/>
              </a:rPr>
              <a:t>π</a:t>
            </a:r>
            <a:r>
              <a:rPr lang="de-DE" i="1" dirty="0" smtClean="0">
                <a:latin typeface="Times New Roman"/>
                <a:cs typeface="Times New Roman"/>
              </a:rPr>
              <a:t>(K)</a:t>
            </a:r>
            <a:r>
              <a:rPr lang="el-GR" i="1" dirty="0" smtClean="0">
                <a:latin typeface="Times New Roman"/>
                <a:cs typeface="Times New Roman"/>
              </a:rPr>
              <a:t>γ</a:t>
            </a:r>
            <a:r>
              <a:rPr lang="de-DE" dirty="0" smtClean="0"/>
              <a:t> </a:t>
            </a:r>
            <a:r>
              <a:rPr lang="de-DE" dirty="0" err="1" smtClean="0"/>
              <a:t>reactions</a:t>
            </a:r>
            <a:endParaRPr lang="de-DE" dirty="0" smtClean="0"/>
          </a:p>
          <a:p>
            <a:r>
              <a:rPr lang="de-DE" dirty="0" err="1" smtClean="0"/>
              <a:t>Spectroscopy</a:t>
            </a:r>
            <a:r>
              <a:rPr lang="de-DE" dirty="0" smtClean="0"/>
              <a:t> in </a:t>
            </a:r>
            <a:r>
              <a:rPr lang="de-DE" dirty="0" err="1" smtClean="0"/>
              <a:t>exclusive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376092"/>
                </a:solidFill>
              </a:rPr>
              <a:t>diffraction</a:t>
            </a:r>
            <a:r>
              <a:rPr lang="de-DE" dirty="0" smtClean="0">
                <a:solidFill>
                  <a:srgbClr val="376092"/>
                </a:solidFill>
              </a:rPr>
              <a:t> </a:t>
            </a:r>
            <a:r>
              <a:rPr lang="el-GR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π</a:t>
            </a:r>
            <a:r>
              <a:rPr lang="de-DE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p </a:t>
            </a:r>
            <a:r>
              <a:rPr lang="de-DE" dirty="0" err="1" smtClean="0">
                <a:latin typeface="Times New Roman"/>
                <a:cs typeface="Times New Roman"/>
              </a:rPr>
              <a:t>and</a:t>
            </a:r>
            <a:r>
              <a:rPr lang="de-DE" i="1" dirty="0" smtClean="0">
                <a:latin typeface="Times New Roman"/>
                <a:cs typeface="Times New Roman"/>
              </a:rPr>
              <a:t> </a:t>
            </a:r>
            <a:r>
              <a:rPr lang="de-DE" i="1" dirty="0" err="1" smtClean="0">
                <a:solidFill>
                  <a:srgbClr val="376092"/>
                </a:solidFill>
                <a:latin typeface="Times New Roman"/>
                <a:cs typeface="Times New Roman"/>
              </a:rPr>
              <a:t>Kp</a:t>
            </a:r>
            <a:r>
              <a:rPr lang="de-DE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(</a:t>
            </a:r>
            <a:r>
              <a:rPr lang="de-DE" dirty="0" err="1">
                <a:latin typeface="Times New Roman"/>
                <a:cs typeface="Times New Roman"/>
              </a:rPr>
              <a:t>iso</a:t>
            </a:r>
            <a:r>
              <a:rPr lang="de-DE" dirty="0" err="1" smtClean="0">
                <a:latin typeface="Times New Roman"/>
                <a:cs typeface="Times New Roman"/>
              </a:rPr>
              <a:t>-vectors</a:t>
            </a:r>
            <a:r>
              <a:rPr lang="de-DE" dirty="0" smtClean="0">
                <a:latin typeface="Times New Roman"/>
                <a:cs typeface="Times New Roman"/>
              </a:rPr>
              <a:t>)</a:t>
            </a:r>
            <a:endParaRPr lang="de-DE" i="1" dirty="0" smtClean="0">
              <a:latin typeface="Times New Roman"/>
              <a:cs typeface="Times New Roman"/>
            </a:endParaRPr>
          </a:p>
          <a:p>
            <a:r>
              <a:rPr lang="de-DE" dirty="0" err="1"/>
              <a:t>Spectroscopy</a:t>
            </a:r>
            <a:r>
              <a:rPr lang="de-DE" dirty="0"/>
              <a:t> in </a:t>
            </a:r>
            <a:r>
              <a:rPr lang="de-DE" i="1" dirty="0" smtClean="0">
                <a:latin typeface="Times New Roman"/>
                <a:cs typeface="Times New Roman"/>
              </a:rPr>
              <a:t>pp </a:t>
            </a:r>
            <a:r>
              <a:rPr lang="de-DE" dirty="0" err="1" smtClean="0">
                <a:solidFill>
                  <a:srgbClr val="376092"/>
                </a:solidFill>
                <a:latin typeface="Times New Roman"/>
                <a:cs typeface="Times New Roman"/>
              </a:rPr>
              <a:t>central</a:t>
            </a:r>
            <a:r>
              <a:rPr lang="de-DE" dirty="0" smtClean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lang="de-DE" dirty="0" err="1" smtClean="0">
                <a:solidFill>
                  <a:srgbClr val="376092"/>
                </a:solidFill>
                <a:latin typeface="Times New Roman"/>
                <a:cs typeface="Times New Roman"/>
              </a:rPr>
              <a:t>production</a:t>
            </a:r>
            <a:r>
              <a:rPr lang="de-DE" dirty="0" smtClean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(</a:t>
            </a:r>
            <a:r>
              <a:rPr lang="de-DE" dirty="0" err="1" smtClean="0">
                <a:latin typeface="Times New Roman"/>
                <a:cs typeface="Times New Roman"/>
              </a:rPr>
              <a:t>iso-scalars</a:t>
            </a:r>
            <a:r>
              <a:rPr lang="de-DE" dirty="0" smtClean="0">
                <a:latin typeface="Times New Roman"/>
                <a:cs typeface="Times New Roman"/>
              </a:rPr>
              <a:t>)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271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rho_matrix_log_t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64" y="1052736"/>
            <a:ext cx="5689890" cy="5682664"/>
          </a:xfrm>
          <a:prstGeom prst="rect">
            <a:avLst/>
          </a:prstGeom>
        </p:spPr>
      </p:pic>
      <p:pic>
        <p:nvPicPr>
          <p:cNvPr id="9" name="Bild 8" descr="rho_matrix_log_t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64" y="1052736"/>
            <a:ext cx="5689890" cy="5682664"/>
          </a:xfrm>
          <a:prstGeom prst="rect">
            <a:avLst/>
          </a:prstGeom>
        </p:spPr>
      </p:pic>
      <p:pic>
        <p:nvPicPr>
          <p:cNvPr id="6" name="Bild 5" descr="rho_matrix_log_t11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64" y="1050767"/>
            <a:ext cx="5691628" cy="5684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“Holography”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1484784"/>
            <a:ext cx="113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</a:t>
            </a:r>
          </a:p>
          <a:p>
            <a:r>
              <a:rPr lang="en-US" dirty="0" smtClean="0"/>
              <a:t>waves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 rot="5400000">
            <a:off x="7420161" y="3533167"/>
            <a:ext cx="158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Interferometry</a:t>
            </a:r>
            <a:endParaRPr lang="en-US" dirty="0"/>
          </a:p>
        </p:txBody>
      </p:sp>
      <p:sp>
        <p:nvSpPr>
          <p:cNvPr id="12" name="Geschweifte Klammer rechts 11"/>
          <p:cNvSpPr/>
          <p:nvPr/>
        </p:nvSpPr>
        <p:spPr>
          <a:xfrm>
            <a:off x="7358757" y="1371600"/>
            <a:ext cx="432048" cy="44256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179512" y="4365104"/>
            <a:ext cx="27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simultaneous fit in 11 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dirty="0" smtClean="0"/>
              <a:t>-bins</a:t>
            </a:r>
            <a:endParaRPr lang="en-US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971600" y="2060848"/>
            <a:ext cx="4176464" cy="4176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2487600" y="6089063"/>
            <a:ext cx="55075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050" dirty="0" smtClean="0">
                <a:latin typeface="Times New Roman"/>
                <a:cs typeface="Times New Roman"/>
              </a:rPr>
              <a:t>t</a:t>
            </a:r>
            <a:endParaRPr lang="en-US" sz="1050" dirty="0">
              <a:latin typeface="Times New Roman"/>
              <a:cs typeface="Times New Roman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390400" y="6267600"/>
            <a:ext cx="55075" cy="1080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234000" rtlCol="0">
            <a:noAutofit/>
          </a:bodyPr>
          <a:lstStyle/>
          <a:p>
            <a:r>
              <a:rPr lang="en-US" sz="105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endParaRPr lang="en-US" sz="105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589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492896"/>
            <a:ext cx="1701800" cy="5842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8" cy="510607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2627784" y="141277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516216" y="4149080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5724128" y="4509120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444208" y="1484784"/>
            <a:ext cx="2269259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Strongly t-dependent</a:t>
            </a:r>
          </a:p>
          <a:p>
            <a:r>
              <a:rPr lang="en-US" dirty="0" smtClean="0"/>
              <a:t>spectral shape around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(1260)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 flipH="1">
            <a:off x="3069878" y="1663700"/>
            <a:ext cx="9872" cy="4745186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1365250" y="1663700"/>
            <a:ext cx="2828" cy="4764236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flipH="1">
            <a:off x="4778028" y="1663700"/>
            <a:ext cx="3522" cy="4751536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5076056" y="544522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sum</a:t>
            </a:r>
            <a:endParaRPr lang="en-US" sz="1400" dirty="0"/>
          </a:p>
        </p:txBody>
      </p:sp>
      <p:sp>
        <p:nvSpPr>
          <p:cNvPr id="25" name="Textfeld 24"/>
          <p:cNvSpPr txBox="1"/>
          <p:nvPr/>
        </p:nvSpPr>
        <p:spPr>
          <a:xfrm>
            <a:off x="6156176" y="3068960"/>
            <a:ext cx="1912465" cy="4001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J</a:t>
            </a:r>
            <a:r>
              <a:rPr lang="en-US" sz="2000" i="1" baseline="30000" dirty="0" err="1" smtClean="0"/>
              <a:t>PC</a:t>
            </a:r>
            <a:r>
              <a:rPr lang="en-US" sz="2000" i="1" dirty="0" err="1"/>
              <a:t>M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e</a:t>
            </a:r>
            <a:r>
              <a:rPr lang="en-US" sz="2000" dirty="0" smtClean="0">
                <a:latin typeface="Times New Roman"/>
                <a:cs typeface="Times New Roman"/>
              </a:rPr>
              <a:t>[</a:t>
            </a:r>
            <a:r>
              <a:rPr lang="en-US" sz="2000" i="1" dirty="0" smtClean="0">
                <a:latin typeface="Times New Roman"/>
                <a:cs typeface="Times New Roman"/>
              </a:rPr>
              <a:t>isobar</a:t>
            </a:r>
            <a:r>
              <a:rPr lang="en-US" sz="2000" dirty="0" smtClean="0">
                <a:latin typeface="Times New Roman"/>
                <a:cs typeface="Times New Roman"/>
              </a:rPr>
              <a:t>]</a:t>
            </a:r>
            <a:r>
              <a:rPr lang="en-US" sz="2000" dirty="0" err="1" smtClean="0">
                <a:latin typeface="Symbol" charset="2"/>
                <a:cs typeface="Symbol" charset="2"/>
              </a:rPr>
              <a:t>p</a:t>
            </a:r>
            <a:r>
              <a:rPr lang="en-US" sz="2000" i="1" dirty="0" err="1" smtClean="0">
                <a:latin typeface="Times New Roman"/>
                <a:cs typeface="Times New Roman"/>
              </a:rPr>
              <a:t>L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65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for 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dirty="0" smtClean="0"/>
              <a:t>-dependence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28" y="5969085"/>
            <a:ext cx="1388244" cy="47656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948264" y="5733256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6300192" y="6165304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179512" y="6381328"/>
            <a:ext cx="1560094" cy="33855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J</a:t>
            </a:r>
            <a:r>
              <a:rPr lang="en-US" sz="1600" i="1" baseline="30000" dirty="0" err="1" smtClean="0"/>
              <a:t>PC</a:t>
            </a:r>
            <a:r>
              <a:rPr lang="en-US" sz="1600" i="1" dirty="0" err="1"/>
              <a:t>M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e</a:t>
            </a:r>
            <a:r>
              <a:rPr lang="en-US" sz="1600" dirty="0" smtClean="0">
                <a:latin typeface="Times New Roman"/>
                <a:cs typeface="Times New Roman"/>
              </a:rPr>
              <a:t>[</a:t>
            </a:r>
            <a:r>
              <a:rPr lang="en-US" sz="1600" i="1" dirty="0" smtClean="0">
                <a:latin typeface="Times New Roman"/>
                <a:cs typeface="Times New Roman"/>
              </a:rPr>
              <a:t>isobar</a:t>
            </a:r>
            <a:r>
              <a:rPr lang="en-US" sz="1600" dirty="0" smtClean="0">
                <a:latin typeface="Times New Roman"/>
                <a:cs typeface="Times New Roman"/>
              </a:rPr>
              <a:t>]</a:t>
            </a:r>
            <a:r>
              <a:rPr lang="en-US" sz="1600" dirty="0" err="1" smtClean="0">
                <a:latin typeface="Symbol" charset="2"/>
                <a:cs typeface="Symbol" charset="2"/>
              </a:rPr>
              <a:t>p</a:t>
            </a:r>
            <a:r>
              <a:rPr lang="en-US" sz="1600" i="1" dirty="0" err="1" smtClean="0">
                <a:latin typeface="Times New Roman"/>
                <a:cs typeface="Times New Roman"/>
              </a:rPr>
              <a:t>L</a:t>
            </a:r>
            <a:endParaRPr lang="en-US" sz="1600" i="1" dirty="0"/>
          </a:p>
        </p:txBody>
      </p:sp>
      <p:pic>
        <p:nvPicPr>
          <p:cNvPr id="17" name="Bild 16" descr="intensity_wave_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5631"/>
          <a:stretch/>
        </p:blipFill>
        <p:spPr>
          <a:xfrm>
            <a:off x="539552" y="2060848"/>
            <a:ext cx="4285637" cy="2952328"/>
          </a:xfrm>
          <a:prstGeom prst="rect">
            <a:avLst/>
          </a:prstGeom>
        </p:spPr>
      </p:pic>
      <p:grpSp>
        <p:nvGrpSpPr>
          <p:cNvPr id="4" name="Gruppierung 3"/>
          <p:cNvGrpSpPr/>
          <p:nvPr/>
        </p:nvGrpSpPr>
        <p:grpSpPr>
          <a:xfrm>
            <a:off x="5004049" y="1405466"/>
            <a:ext cx="3561618" cy="4471806"/>
            <a:chOff x="4355976" y="2472742"/>
            <a:chExt cx="3137633" cy="4196618"/>
          </a:xfrm>
        </p:grpSpPr>
        <p:pic>
          <p:nvPicPr>
            <p:cNvPr id="5" name="Bild 4" descr="grube_140314 3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4" r="62808"/>
            <a:stretch/>
          </p:blipFill>
          <p:spPr>
            <a:xfrm>
              <a:off x="4355976" y="2489200"/>
              <a:ext cx="1663824" cy="4180160"/>
            </a:xfrm>
            <a:prstGeom prst="rect">
              <a:avLst/>
            </a:prstGeom>
          </p:spPr>
        </p:pic>
        <p:pic>
          <p:nvPicPr>
            <p:cNvPr id="18" name="Bild 17" descr="grube_140314 3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1" t="4459"/>
            <a:stretch/>
          </p:blipFill>
          <p:spPr>
            <a:xfrm>
              <a:off x="5952489" y="2472742"/>
              <a:ext cx="1541120" cy="4196617"/>
            </a:xfrm>
            <a:prstGeom prst="rect">
              <a:avLst/>
            </a:prstGeom>
          </p:spPr>
        </p:pic>
      </p:grpSp>
      <p:cxnSp>
        <p:nvCxnSpPr>
          <p:cNvPr id="19" name="Gerade Verbindung mit Pfeil 18"/>
          <p:cNvCxnSpPr/>
          <p:nvPr/>
        </p:nvCxnSpPr>
        <p:spPr>
          <a:xfrm flipV="1">
            <a:off x="2411760" y="2276872"/>
            <a:ext cx="3528392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2336800" y="2708920"/>
            <a:ext cx="5115520" cy="1393180"/>
          </a:xfrm>
          <a:prstGeom prst="straightConnector1">
            <a:avLst/>
          </a:prstGeom>
          <a:ln>
            <a:solidFill>
              <a:srgbClr val="00A24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 rot="5400000">
            <a:off x="8209468" y="238382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Intensities</a:t>
            </a:r>
            <a:endParaRPr lang="en-US" dirty="0"/>
          </a:p>
        </p:txBody>
      </p:sp>
      <p:sp>
        <p:nvSpPr>
          <p:cNvPr id="27" name="Textfeld 26"/>
          <p:cNvSpPr txBox="1"/>
          <p:nvPr/>
        </p:nvSpPr>
        <p:spPr>
          <a:xfrm rot="5400000">
            <a:off x="8373526" y="4472052"/>
            <a:ext cx="83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Phases</a:t>
            </a:r>
            <a:endParaRPr lang="en-US" dirty="0"/>
          </a:p>
        </p:txBody>
      </p:sp>
      <p:sp>
        <p:nvSpPr>
          <p:cNvPr id="30" name="Textfeld 29"/>
          <p:cNvSpPr txBox="1"/>
          <p:nvPr/>
        </p:nvSpPr>
        <p:spPr>
          <a:xfrm>
            <a:off x="5292080" y="4797152"/>
            <a:ext cx="168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wave</a:t>
            </a:r>
            <a:endParaRPr lang="en-US" dirty="0"/>
          </a:p>
        </p:txBody>
      </p:sp>
      <p:sp>
        <p:nvSpPr>
          <p:cNvPr id="32" name="Textfeld 31"/>
          <p:cNvSpPr txBox="1"/>
          <p:nvPr/>
        </p:nvSpPr>
        <p:spPr>
          <a:xfrm>
            <a:off x="5670000" y="1442368"/>
            <a:ext cx="1152128" cy="306000"/>
          </a:xfrm>
          <a:prstGeom prst="rect">
            <a:avLst/>
          </a:prstGeom>
          <a:solidFill>
            <a:schemeClr val="bg1"/>
          </a:solidFill>
        </p:spPr>
        <p:txBody>
          <a:bodyPr wrap="square" lIns="252000" tIns="0" bIns="93600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1600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(1260)  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200000" y="1447199"/>
            <a:ext cx="1152128" cy="2808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00A249"/>
                </a:solidFill>
              </a:rPr>
              <a:t>non-resonant</a:t>
            </a:r>
            <a:endParaRPr lang="en-US" sz="1600" dirty="0">
              <a:solidFill>
                <a:srgbClr val="00A249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940152" y="1052736"/>
            <a:ext cx="18701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ppp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cs typeface="Symbol" charset="2"/>
              </a:rPr>
              <a:t>COMPASS 2008</a:t>
            </a:r>
            <a:endParaRPr lang="en-US" sz="16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3791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492896"/>
            <a:ext cx="1701800" cy="5842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7" cy="510607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627784" y="141277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516216" y="3573016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5724128" y="393305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084168" y="1556792"/>
            <a:ext cx="2232248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Second </a:t>
            </a:r>
            <a:r>
              <a:rPr lang="en-US" dirty="0" smtClean="0">
                <a:solidFill>
                  <a:srgbClr val="E46C0A"/>
                </a:solidFill>
              </a:rPr>
              <a:t>high-mass a</a:t>
            </a:r>
            <a:r>
              <a:rPr lang="en-US" baseline="-25000" dirty="0" smtClean="0">
                <a:solidFill>
                  <a:srgbClr val="E46C0A"/>
                </a:solidFill>
              </a:rPr>
              <a:t>1</a:t>
            </a:r>
            <a:r>
              <a:rPr lang="en-US" dirty="0" smtClean="0">
                <a:solidFill>
                  <a:srgbClr val="E46C0A"/>
                </a:solidFill>
              </a:rPr>
              <a:t>’ </a:t>
            </a:r>
            <a:r>
              <a:rPr lang="en-US" dirty="0" smtClean="0"/>
              <a:t>resonance visible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148064" y="537321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436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intensity_wave_2_l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5596347" cy="558924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/>
              <a:t>Mass dependent </a:t>
            </a:r>
            <a:r>
              <a:rPr lang="en-US" dirty="0" smtClean="0"/>
              <a:t>fits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(1320)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2051720" y="1340768"/>
            <a:ext cx="72008" cy="511256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917960" y="1340768"/>
            <a:ext cx="72008" cy="511256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5782980" y="1317908"/>
            <a:ext cx="72008" cy="511256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627784" y="105273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020272" y="3573016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rot="5400000">
            <a:off x="6228184" y="393305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6732240" y="1484784"/>
            <a:ext cx="2186078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Strongly t-dependent</a:t>
            </a:r>
          </a:p>
          <a:p>
            <a:r>
              <a:rPr lang="en-US" dirty="0" smtClean="0"/>
              <a:t>interference effects</a:t>
            </a:r>
          </a:p>
          <a:p>
            <a:r>
              <a:rPr lang="en-US" dirty="0">
                <a:solidFill>
                  <a:srgbClr val="E46C0A"/>
                </a:solidFill>
              </a:rPr>
              <a:t>high-mass </a:t>
            </a:r>
            <a:r>
              <a:rPr lang="en-US" dirty="0" smtClean="0">
                <a:solidFill>
                  <a:srgbClr val="E46C0A"/>
                </a:solidFill>
              </a:rPr>
              <a:t>a</a:t>
            </a:r>
            <a:r>
              <a:rPr lang="en-US" baseline="-25000" dirty="0" smtClean="0">
                <a:solidFill>
                  <a:srgbClr val="E46C0A"/>
                </a:solidFill>
              </a:rPr>
              <a:t>2</a:t>
            </a:r>
            <a:r>
              <a:rPr lang="en-US" dirty="0" smtClean="0">
                <a:solidFill>
                  <a:srgbClr val="E46C0A"/>
                </a:solidFill>
              </a:rPr>
              <a:t>’ 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788024" y="537321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sum</a:t>
            </a:r>
            <a:endParaRPr lang="en-US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6876256" y="5373216"/>
            <a:ext cx="104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(1320)</a:t>
            </a:r>
            <a:r>
              <a:rPr lang="en-US" dirty="0">
                <a:solidFill>
                  <a:srgbClr val="000000"/>
                </a:solidFill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6876256" y="5665440"/>
            <a:ext cx="43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’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5436096" y="5589240"/>
            <a:ext cx="1296144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5745336" y="5889972"/>
            <a:ext cx="108012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36712"/>
          </a:xfrm>
        </p:spPr>
        <p:txBody>
          <a:bodyPr/>
          <a:lstStyle/>
          <a:p>
            <a:r>
              <a:rPr lang="en-US" dirty="0" smtClean="0"/>
              <a:t>What about the building blocks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1224136"/>
          </a:xfrm>
        </p:spPr>
        <p:txBody>
          <a:bodyPr/>
          <a:lstStyle/>
          <a:p>
            <a:r>
              <a:rPr lang="en-US" dirty="0" smtClean="0"/>
              <a:t>We have solved a puzzle – but were the building blocks correct ?</a:t>
            </a:r>
            <a:endParaRPr lang="en-US" dirty="0"/>
          </a:p>
        </p:txBody>
      </p:sp>
      <p:grpSp>
        <p:nvGrpSpPr>
          <p:cNvPr id="18" name="Gruppierung 17"/>
          <p:cNvGrpSpPr/>
          <p:nvPr/>
        </p:nvGrpSpPr>
        <p:grpSpPr>
          <a:xfrm>
            <a:off x="2699792" y="2852936"/>
            <a:ext cx="3829591" cy="2632844"/>
            <a:chOff x="2699792" y="2852936"/>
            <a:chExt cx="3829591" cy="2632844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9792" y="2852936"/>
              <a:ext cx="3829591" cy="2632844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5364088" y="285293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r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771800" y="2852936"/>
              <a:ext cx="351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s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771800" y="5080992"/>
              <a:ext cx="404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f</a:t>
              </a:r>
              <a:r>
                <a:rPr lang="en-US" i="1" baseline="-25000" dirty="0" smtClean="0">
                  <a:latin typeface="Times New Roman"/>
                  <a:cs typeface="Times New Roman"/>
                </a:rPr>
                <a:t>0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067944" y="5085184"/>
              <a:ext cx="404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f</a:t>
              </a:r>
              <a:r>
                <a:rPr lang="en-US" i="1" baseline="-25000" dirty="0">
                  <a:latin typeface="Times New Roman"/>
                  <a:cs typeface="Times New Roman"/>
                </a:rPr>
                <a:t>2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 rot="19233289">
              <a:off x="5529312" y="464894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Deck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3707904" y="3789040"/>
            <a:ext cx="1656184" cy="576064"/>
            <a:chOff x="6804248" y="1988840"/>
            <a:chExt cx="1656184" cy="576064"/>
          </a:xfrm>
        </p:grpSpPr>
        <p:cxnSp>
          <p:nvCxnSpPr>
            <p:cNvPr id="20" name="Gerade Verbindung mit Pfeil 19"/>
            <p:cNvCxnSpPr/>
            <p:nvPr/>
          </p:nvCxnSpPr>
          <p:spPr>
            <a:xfrm>
              <a:off x="6804248" y="2564904"/>
              <a:ext cx="165618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7380312" y="1988840"/>
              <a:ext cx="351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6">
                      <a:lumMod val="75000"/>
                    </a:schemeClr>
                  </a:solidFill>
                </a:rPr>
                <a:t>?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uppierung 30"/>
          <p:cNvGrpSpPr/>
          <p:nvPr/>
        </p:nvGrpSpPr>
        <p:grpSpPr>
          <a:xfrm>
            <a:off x="899592" y="2924944"/>
            <a:ext cx="2195811" cy="2344037"/>
            <a:chOff x="899592" y="2924944"/>
            <a:chExt cx="2195811" cy="2344037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825479" y="2999057"/>
              <a:ext cx="2344037" cy="2195811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 flipH="1">
              <a:off x="1403648" y="3573016"/>
              <a:ext cx="656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s</a:t>
              </a:r>
              <a:endParaRPr lang="en-US" dirty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339752" y="4221088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Symbol" charset="2"/>
                  <a:cs typeface="Symbol" charset="2"/>
                </a:rPr>
                <a:t>r</a:t>
              </a:r>
              <a:endParaRPr lang="en-US" dirty="0">
                <a:solidFill>
                  <a:srgbClr val="FFFF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979712" y="3356992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Deck</a:t>
              </a:r>
              <a:endParaRPr lang="en-US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30" name="Gruppierung 29"/>
          <p:cNvGrpSpPr/>
          <p:nvPr/>
        </p:nvGrpSpPr>
        <p:grpSpPr>
          <a:xfrm>
            <a:off x="5436096" y="3212976"/>
            <a:ext cx="3347864" cy="1841196"/>
            <a:chOff x="5436096" y="3212976"/>
            <a:chExt cx="3347864" cy="1841196"/>
          </a:xfrm>
        </p:grpSpPr>
        <p:pic>
          <p:nvPicPr>
            <p:cNvPr id="6" name="Inhaltsplatzhalter 3"/>
            <p:cNvPicPr>
              <a:picLocks noChangeAspect="1"/>
            </p:cNvPicPr>
            <p:nvPr/>
          </p:nvPicPr>
          <p:blipFill>
            <a:blip r:embed="rId4"/>
            <a:srcRect t="22502" b="22502"/>
            <a:stretch>
              <a:fillRect/>
            </a:stretch>
          </p:blipFill>
          <p:spPr>
            <a:xfrm>
              <a:off x="5436096" y="3212976"/>
              <a:ext cx="3347864" cy="1841196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 flipH="1">
              <a:off x="6588224" y="3429000"/>
              <a:ext cx="656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s</a:t>
              </a:r>
              <a:endParaRPr lang="en-US" dirty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740352" y="4509120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Symbol" charset="2"/>
                  <a:cs typeface="Symbol" charset="2"/>
                </a:rPr>
                <a:t>r</a:t>
              </a:r>
              <a:endParaRPr lang="en-US" dirty="0">
                <a:solidFill>
                  <a:srgbClr val="FFFF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236296" y="364502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Deck</a:t>
              </a:r>
              <a:endParaRPr lang="en-US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3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Paths to Meson Decays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656184"/>
          </a:xfrm>
        </p:spPr>
        <p:txBody>
          <a:bodyPr>
            <a:noAutofit/>
          </a:bodyPr>
          <a:lstStyle/>
          <a:p>
            <a:r>
              <a:rPr lang="en-US" sz="2400" dirty="0" smtClean="0"/>
              <a:t>Select </a:t>
            </a:r>
            <a:r>
              <a:rPr lang="en-US" sz="2400" i="1" dirty="0" smtClean="0">
                <a:solidFill>
                  <a:srgbClr val="E46C0A"/>
                </a:solidFill>
                <a:latin typeface="Times New Roman"/>
                <a:cs typeface="Times New Roman"/>
              </a:rPr>
              <a:t>J</a:t>
            </a:r>
            <a:r>
              <a:rPr lang="en-US" sz="2400" i="1" baseline="30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PC </a:t>
            </a:r>
            <a:r>
              <a:rPr lang="en-US" sz="2400" dirty="0" smtClean="0"/>
              <a:t>via PWA</a:t>
            </a:r>
          </a:p>
          <a:p>
            <a:r>
              <a:rPr lang="en-US" sz="2400" dirty="0" smtClean="0"/>
              <a:t>For each </a:t>
            </a:r>
            <a:r>
              <a:rPr lang="en-US" sz="2400" i="1" dirty="0" smtClean="0">
                <a:solidFill>
                  <a:srgbClr val="E46C0A"/>
                </a:solidFill>
                <a:latin typeface="Times New Roman"/>
                <a:cs typeface="Times New Roman"/>
              </a:rPr>
              <a:t>J</a:t>
            </a:r>
            <a:r>
              <a:rPr lang="en-US" sz="2400" i="1" baseline="30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PC</a:t>
            </a:r>
            <a:r>
              <a:rPr lang="en-US" sz="2400" dirty="0" smtClean="0"/>
              <a:t> and mass-bin in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/>
              <a:t> : </a:t>
            </a:r>
          </a:p>
          <a:p>
            <a:pPr lvl="1"/>
            <a:r>
              <a:rPr lang="en-US" sz="2000" dirty="0" smtClean="0"/>
              <a:t>determine composition and shapes of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isobars</a:t>
            </a:r>
          </a:p>
          <a:p>
            <a:pPr lvl="1"/>
            <a:r>
              <a:rPr lang="en-US" sz="2000" dirty="0" smtClean="0"/>
              <a:t>complex couplings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non-resonant</a:t>
            </a:r>
            <a:r>
              <a:rPr lang="en-US" sz="2000" dirty="0" smtClean="0"/>
              <a:t> contributions (via </a:t>
            </a:r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r>
              <a:rPr lang="en-US" sz="2000" dirty="0" smtClean="0"/>
              <a:t>-dependence)</a:t>
            </a:r>
            <a:endParaRPr lang="en-US" sz="2000" dirty="0"/>
          </a:p>
        </p:txBody>
      </p:sp>
      <p:sp>
        <p:nvSpPr>
          <p:cNvPr id="57" name="Oval 3"/>
          <p:cNvSpPr>
            <a:spLocks noChangeAspect="1" noChangeArrowheads="1"/>
          </p:cNvSpPr>
          <p:nvPr/>
        </p:nvSpPr>
        <p:spPr bwMode="auto">
          <a:xfrm rot="15310423" flipV="1">
            <a:off x="276739" y="1747597"/>
            <a:ext cx="3005932" cy="2336290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63500" dist="107763" dir="2700000" algn="ctr" rotWithShape="0">
              <a:srgbClr val="969696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58" name="Line 5"/>
          <p:cNvSpPr>
            <a:spLocks noChangeAspect="1" noChangeShapeType="1"/>
          </p:cNvSpPr>
          <p:nvPr/>
        </p:nvSpPr>
        <p:spPr bwMode="auto">
          <a:xfrm rot="16200000" flipH="1">
            <a:off x="2144650" y="3551096"/>
            <a:ext cx="568491" cy="1252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59" name="Line 6"/>
          <p:cNvSpPr>
            <a:spLocks noChangeAspect="1" noChangeShapeType="1"/>
          </p:cNvSpPr>
          <p:nvPr/>
        </p:nvSpPr>
        <p:spPr bwMode="auto">
          <a:xfrm rot="14209763" flipV="1">
            <a:off x="961999" y="2735204"/>
            <a:ext cx="506040" cy="11035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solidFill>
                <a:srgbClr val="E46C0A"/>
              </a:solidFill>
            </a:endParaRPr>
          </a:p>
        </p:txBody>
      </p:sp>
      <p:sp>
        <p:nvSpPr>
          <p:cNvPr id="60" name="Line 7"/>
          <p:cNvSpPr>
            <a:spLocks noChangeAspect="1" noChangeShapeType="1"/>
          </p:cNvSpPr>
          <p:nvPr/>
        </p:nvSpPr>
        <p:spPr bwMode="auto">
          <a:xfrm rot="16200000" flipH="1" flipV="1">
            <a:off x="2139897" y="2944458"/>
            <a:ext cx="597880" cy="1381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61" name="Text Box 8"/>
          <p:cNvSpPr txBox="1">
            <a:spLocks noChangeAspect="1" noChangeArrowheads="1"/>
          </p:cNvSpPr>
          <p:nvPr/>
        </p:nvSpPr>
        <p:spPr bwMode="auto">
          <a:xfrm>
            <a:off x="2420445" y="3919556"/>
            <a:ext cx="2107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/>
              <a:t>p</a:t>
            </a:r>
          </a:p>
        </p:txBody>
      </p:sp>
      <p:sp>
        <p:nvSpPr>
          <p:cNvPr id="62" name="Text Box 9"/>
          <p:cNvSpPr txBox="1">
            <a:spLocks noChangeAspect="1" noChangeArrowheads="1"/>
          </p:cNvSpPr>
          <p:nvPr/>
        </p:nvSpPr>
        <p:spPr bwMode="auto">
          <a:xfrm flipH="1">
            <a:off x="2424422" y="2474909"/>
            <a:ext cx="2672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 dirty="0" smtClean="0"/>
              <a:t>p</a:t>
            </a:r>
            <a:endParaRPr lang="en-GB" sz="1200" b="1" dirty="0"/>
          </a:p>
        </p:txBody>
      </p:sp>
      <p:sp>
        <p:nvSpPr>
          <p:cNvPr id="63" name="Line 10"/>
          <p:cNvSpPr>
            <a:spLocks noChangeAspect="1" noChangeShapeType="1"/>
          </p:cNvSpPr>
          <p:nvPr/>
        </p:nvSpPr>
        <p:spPr bwMode="auto">
          <a:xfrm rot="14917446">
            <a:off x="1490126" y="2220858"/>
            <a:ext cx="318686" cy="400649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solidFill>
                <a:srgbClr val="E46C0A"/>
              </a:solidFill>
            </a:endParaRPr>
          </a:p>
        </p:txBody>
      </p:sp>
      <p:sp>
        <p:nvSpPr>
          <p:cNvPr id="64" name="Line 11"/>
          <p:cNvSpPr>
            <a:spLocks noChangeAspect="1" noChangeShapeType="1"/>
          </p:cNvSpPr>
          <p:nvPr/>
        </p:nvSpPr>
        <p:spPr bwMode="auto">
          <a:xfrm rot="11184943">
            <a:off x="1402419" y="2191123"/>
            <a:ext cx="120294" cy="441752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solidFill>
                <a:srgbClr val="E46C0A"/>
              </a:solidFill>
            </a:endParaRPr>
          </a:p>
        </p:txBody>
      </p:sp>
      <p:sp>
        <p:nvSpPr>
          <p:cNvPr id="65" name="Text Box 12"/>
          <p:cNvSpPr txBox="1">
            <a:spLocks noChangeAspect="1" noChangeArrowheads="1"/>
          </p:cNvSpPr>
          <p:nvPr/>
        </p:nvSpPr>
        <p:spPr bwMode="auto">
          <a:xfrm>
            <a:off x="1302008" y="1962440"/>
            <a:ext cx="3385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b="1" baseline="30000">
                <a:solidFill>
                  <a:srgbClr val="E46C0A"/>
                </a:solidFill>
              </a:rPr>
              <a:t>-</a:t>
            </a:r>
          </a:p>
        </p:txBody>
      </p:sp>
      <p:sp>
        <p:nvSpPr>
          <p:cNvPr id="66" name="Text Box 13"/>
          <p:cNvSpPr txBox="1">
            <a:spLocks noChangeAspect="1" noChangeArrowheads="1"/>
          </p:cNvSpPr>
          <p:nvPr/>
        </p:nvSpPr>
        <p:spPr bwMode="auto">
          <a:xfrm>
            <a:off x="1689733" y="1955093"/>
            <a:ext cx="364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1400" b="1" baseline="30000">
                <a:solidFill>
                  <a:srgbClr val="E46C0A"/>
                </a:solidFill>
              </a:rPr>
              <a:t>+</a:t>
            </a:r>
          </a:p>
        </p:txBody>
      </p:sp>
      <p:sp>
        <p:nvSpPr>
          <p:cNvPr id="67" name="Oval 14"/>
          <p:cNvSpPr>
            <a:spLocks noChangeAspect="1" noChangeArrowheads="1"/>
          </p:cNvSpPr>
          <p:nvPr/>
        </p:nvSpPr>
        <p:spPr bwMode="auto">
          <a:xfrm rot="15296165" flipV="1">
            <a:off x="1278852" y="3101751"/>
            <a:ext cx="354503" cy="8351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68" name="Line 15"/>
          <p:cNvSpPr>
            <a:spLocks noChangeAspect="1" noChangeShapeType="1"/>
          </p:cNvSpPr>
          <p:nvPr/>
        </p:nvSpPr>
        <p:spPr bwMode="auto">
          <a:xfrm flipV="1">
            <a:off x="1942251" y="3720263"/>
            <a:ext cx="0" cy="417873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70" name="Text Box 17"/>
          <p:cNvSpPr txBox="1">
            <a:spLocks noChangeAspect="1" noChangeArrowheads="1"/>
          </p:cNvSpPr>
          <p:nvPr/>
        </p:nvSpPr>
        <p:spPr bwMode="auto">
          <a:xfrm>
            <a:off x="834750" y="2385824"/>
            <a:ext cx="3385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1600" b="1" baseline="30000" dirty="0" smtClean="0">
                <a:solidFill>
                  <a:srgbClr val="E46C0A"/>
                </a:solidFill>
              </a:rPr>
              <a:t>-</a:t>
            </a:r>
            <a:endParaRPr lang="en-GB" sz="1600" b="1" baseline="30000" dirty="0">
              <a:solidFill>
                <a:srgbClr val="E46C0A"/>
              </a:solidFill>
            </a:endParaRPr>
          </a:p>
        </p:txBody>
      </p:sp>
      <p:sp>
        <p:nvSpPr>
          <p:cNvPr id="71" name="Oval 19" descr="Pink tissue paper"/>
          <p:cNvSpPr>
            <a:spLocks noChangeAspect="1" noChangeArrowheads="1"/>
          </p:cNvSpPr>
          <p:nvPr/>
        </p:nvSpPr>
        <p:spPr bwMode="auto">
          <a:xfrm rot="6303835" flipH="1" flipV="1">
            <a:off x="1286806" y="2749084"/>
            <a:ext cx="354503" cy="8351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103" name="Text Box 73"/>
          <p:cNvSpPr txBox="1">
            <a:spLocks noChangeAspect="1" noChangeArrowheads="1"/>
          </p:cNvSpPr>
          <p:nvPr/>
        </p:nvSpPr>
        <p:spPr bwMode="auto">
          <a:xfrm>
            <a:off x="1481953" y="2678794"/>
            <a:ext cx="10310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E46C0A"/>
                </a:solidFill>
                <a:latin typeface="Symbol" charset="0"/>
              </a:rPr>
              <a:t>r, </a:t>
            </a:r>
            <a:r>
              <a:rPr lang="en-GB" sz="1400" b="1" dirty="0" smtClean="0">
                <a:solidFill>
                  <a:srgbClr val="E46C0A"/>
                </a:solidFill>
                <a:latin typeface="Symbol" charset="0"/>
              </a:rPr>
              <a:t>r</a:t>
            </a:r>
            <a:r>
              <a:rPr lang="en-GB" sz="1400" b="1" baseline="-25000" dirty="0" smtClean="0">
                <a:solidFill>
                  <a:srgbClr val="E46C0A"/>
                </a:solidFill>
                <a:latin typeface="Symbol" charset="0"/>
              </a:rPr>
              <a:t>3</a:t>
            </a:r>
            <a:r>
              <a:rPr lang="en-GB" sz="1400" b="1" dirty="0" smtClean="0">
                <a:solidFill>
                  <a:srgbClr val="E46C0A"/>
                </a:solidFill>
                <a:latin typeface="Symbol" charset="0"/>
              </a:rPr>
              <a:t> , </a:t>
            </a:r>
            <a:r>
              <a:rPr lang="en-GB" sz="1400" b="1" dirty="0" smtClean="0">
                <a:solidFill>
                  <a:srgbClr val="E46C0A"/>
                </a:solidFill>
                <a:latin typeface="Times New Roman"/>
                <a:cs typeface="Times New Roman"/>
              </a:rPr>
              <a:t>f</a:t>
            </a:r>
            <a:r>
              <a:rPr lang="en-GB" sz="1400" b="1" baseline="-25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0 </a:t>
            </a:r>
            <a:r>
              <a:rPr lang="en-GB" sz="1400" b="1" dirty="0" smtClean="0">
                <a:solidFill>
                  <a:srgbClr val="E46C0A"/>
                </a:solidFill>
                <a:latin typeface="Times New Roman"/>
                <a:cs typeface="Times New Roman"/>
              </a:rPr>
              <a:t>, f</a:t>
            </a:r>
            <a:r>
              <a:rPr lang="en-GB" sz="1400" b="1" baseline="-25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2</a:t>
            </a:r>
            <a:endParaRPr lang="en-GB" sz="1400" b="1" dirty="0">
              <a:solidFill>
                <a:srgbClr val="E46C0A"/>
              </a:solidFill>
              <a:latin typeface="Symbol" charset="0"/>
            </a:endParaRPr>
          </a:p>
        </p:txBody>
      </p:sp>
      <p:sp>
        <p:nvSpPr>
          <p:cNvPr id="104" name="Line 6"/>
          <p:cNvSpPr>
            <a:spLocks noChangeAspect="1" noChangeShapeType="1"/>
          </p:cNvSpPr>
          <p:nvPr/>
        </p:nvSpPr>
        <p:spPr bwMode="auto">
          <a:xfrm rot="14209763">
            <a:off x="1215478" y="3260361"/>
            <a:ext cx="236096" cy="598045"/>
          </a:xfrm>
          <a:prstGeom prst="line">
            <a:avLst/>
          </a:prstGeom>
          <a:noFill/>
          <a:ln w="38100">
            <a:solidFill>
              <a:srgbClr val="E46C0A"/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05" name="Text Box 17"/>
          <p:cNvSpPr txBox="1">
            <a:spLocks noChangeAspect="1" noChangeArrowheads="1"/>
          </p:cNvSpPr>
          <p:nvPr/>
        </p:nvSpPr>
        <p:spPr bwMode="auto">
          <a:xfrm>
            <a:off x="1043608" y="3789040"/>
            <a:ext cx="3385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1600" b="1" baseline="30000" dirty="0" smtClean="0">
                <a:solidFill>
                  <a:srgbClr val="E46C0A"/>
                </a:solidFill>
              </a:rPr>
              <a:t>-</a:t>
            </a:r>
            <a:endParaRPr lang="en-GB" sz="1600" b="1" baseline="30000" dirty="0">
              <a:solidFill>
                <a:srgbClr val="E46C0A"/>
              </a:solidFill>
            </a:endParaRPr>
          </a:p>
        </p:txBody>
      </p:sp>
      <p:sp>
        <p:nvSpPr>
          <p:cNvPr id="109" name="Text Box 71"/>
          <p:cNvSpPr txBox="1">
            <a:spLocks noChangeAspect="1" noChangeArrowheads="1"/>
          </p:cNvSpPr>
          <p:nvPr/>
        </p:nvSpPr>
        <p:spPr bwMode="auto">
          <a:xfrm>
            <a:off x="1153148" y="1684767"/>
            <a:ext cx="11881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Resonances</a:t>
            </a:r>
            <a:endParaRPr lang="en-GB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44" name="Gruppierung 143"/>
          <p:cNvGrpSpPr/>
          <p:nvPr/>
        </p:nvGrpSpPr>
        <p:grpSpPr>
          <a:xfrm>
            <a:off x="6300192" y="1412776"/>
            <a:ext cx="2336289" cy="3005932"/>
            <a:chOff x="3236158" y="1412776"/>
            <a:chExt cx="2336289" cy="3005932"/>
          </a:xfrm>
        </p:grpSpPr>
        <p:sp>
          <p:nvSpPr>
            <p:cNvPr id="73" name="Oval 31"/>
            <p:cNvSpPr>
              <a:spLocks noChangeAspect="1" noChangeArrowheads="1"/>
            </p:cNvSpPr>
            <p:nvPr/>
          </p:nvSpPr>
          <p:spPr bwMode="auto">
            <a:xfrm rot="15310423" flipV="1">
              <a:off x="2901337" y="1747597"/>
              <a:ext cx="3005932" cy="2336289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  <a:effectLst>
              <a:outerShdw blurRad="63500" dist="107763" dir="2700000" algn="ctr" rotWithShape="0">
                <a:srgbClr val="96969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4" name="Line 33"/>
            <p:cNvSpPr>
              <a:spLocks noChangeAspect="1" noChangeShapeType="1"/>
            </p:cNvSpPr>
            <p:nvPr/>
          </p:nvSpPr>
          <p:spPr bwMode="auto">
            <a:xfrm rot="16200000" flipH="1">
              <a:off x="4745387" y="3558443"/>
              <a:ext cx="568491" cy="12526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5" name="Line 34"/>
            <p:cNvSpPr>
              <a:spLocks noChangeAspect="1" noChangeShapeType="1"/>
            </p:cNvSpPr>
            <p:nvPr/>
          </p:nvSpPr>
          <p:spPr bwMode="auto">
            <a:xfrm rot="15535863" flipV="1">
              <a:off x="3650223" y="2536829"/>
              <a:ext cx="506040" cy="110353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6" name="Line 35"/>
            <p:cNvSpPr>
              <a:spLocks noChangeAspect="1" noChangeShapeType="1"/>
            </p:cNvSpPr>
            <p:nvPr/>
          </p:nvSpPr>
          <p:spPr bwMode="auto">
            <a:xfrm rot="16200000" flipH="1" flipV="1">
              <a:off x="4740634" y="2951805"/>
              <a:ext cx="597880" cy="1381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7" name="Text Box 36"/>
            <p:cNvSpPr txBox="1">
              <a:spLocks noChangeAspect="1" noChangeArrowheads="1"/>
            </p:cNvSpPr>
            <p:nvPr/>
          </p:nvSpPr>
          <p:spPr bwMode="auto">
            <a:xfrm>
              <a:off x="5021183" y="3926904"/>
              <a:ext cx="21076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200" b="1"/>
                <a:t>p</a:t>
              </a:r>
            </a:p>
          </p:txBody>
        </p:sp>
        <p:sp>
          <p:nvSpPr>
            <p:cNvPr id="78" name="Text Box 37"/>
            <p:cNvSpPr txBox="1">
              <a:spLocks noChangeAspect="1" noChangeArrowheads="1"/>
            </p:cNvSpPr>
            <p:nvPr/>
          </p:nvSpPr>
          <p:spPr bwMode="auto">
            <a:xfrm flipH="1">
              <a:off x="5076056" y="2420888"/>
              <a:ext cx="26724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b="1" dirty="0" smtClean="0"/>
                <a:t>p</a:t>
              </a:r>
              <a:endParaRPr lang="en-GB" sz="1200" b="1" dirty="0"/>
            </a:p>
          </p:txBody>
        </p:sp>
        <p:sp>
          <p:nvSpPr>
            <p:cNvPr id="79" name="Line 38"/>
            <p:cNvSpPr>
              <a:spLocks noChangeAspect="1" noChangeShapeType="1"/>
            </p:cNvSpPr>
            <p:nvPr/>
          </p:nvSpPr>
          <p:spPr bwMode="auto">
            <a:xfrm rot="14917446">
              <a:off x="3971564" y="2389844"/>
              <a:ext cx="318686" cy="400649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0" name="Line 39"/>
            <p:cNvSpPr>
              <a:spLocks noChangeAspect="1" noChangeShapeType="1"/>
            </p:cNvSpPr>
            <p:nvPr/>
          </p:nvSpPr>
          <p:spPr bwMode="auto">
            <a:xfrm rot="12493769">
              <a:off x="4346144" y="2866148"/>
              <a:ext cx="120294" cy="44175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2" name="Line 42"/>
            <p:cNvSpPr>
              <a:spLocks noChangeAspect="1" noChangeShapeType="1"/>
            </p:cNvSpPr>
            <p:nvPr/>
          </p:nvSpPr>
          <p:spPr bwMode="auto">
            <a:xfrm flipV="1">
              <a:off x="4423689" y="3727610"/>
              <a:ext cx="0" cy="417873"/>
            </a:xfrm>
            <a:prstGeom prst="line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7" name="Oval 51" descr="Pink tissue paper"/>
            <p:cNvSpPr>
              <a:spLocks noChangeAspect="1" noChangeArrowheads="1"/>
            </p:cNvSpPr>
            <p:nvPr/>
          </p:nvSpPr>
          <p:spPr bwMode="auto">
            <a:xfrm rot="5251573" flipH="1" flipV="1">
              <a:off x="3833858" y="2944704"/>
              <a:ext cx="354503" cy="83510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8" name="Line 52"/>
            <p:cNvSpPr>
              <a:spLocks noChangeAspect="1" noChangeShapeType="1"/>
            </p:cNvSpPr>
            <p:nvPr/>
          </p:nvSpPr>
          <p:spPr bwMode="auto">
            <a:xfrm rot="16200000" flipH="1">
              <a:off x="4745387" y="3558443"/>
              <a:ext cx="568491" cy="12526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9" name="Line 53"/>
            <p:cNvSpPr>
              <a:spLocks noChangeAspect="1" noChangeShapeType="1"/>
            </p:cNvSpPr>
            <p:nvPr/>
          </p:nvSpPr>
          <p:spPr bwMode="auto">
            <a:xfrm rot="15535863" flipV="1">
              <a:off x="3650223" y="2536829"/>
              <a:ext cx="506040" cy="11035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solidFill>
                  <a:srgbClr val="E46C0A"/>
                </a:solidFill>
              </a:endParaRPr>
            </a:p>
          </p:txBody>
        </p:sp>
        <p:sp>
          <p:nvSpPr>
            <p:cNvPr id="90" name="Line 54"/>
            <p:cNvSpPr>
              <a:spLocks noChangeAspect="1" noChangeShapeType="1"/>
            </p:cNvSpPr>
            <p:nvPr/>
          </p:nvSpPr>
          <p:spPr bwMode="auto">
            <a:xfrm rot="16200000" flipH="1" flipV="1">
              <a:off x="4740634" y="2951805"/>
              <a:ext cx="597880" cy="1381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1" name="Text Box 55"/>
            <p:cNvSpPr txBox="1">
              <a:spLocks noChangeAspect="1" noChangeArrowheads="1"/>
            </p:cNvSpPr>
            <p:nvPr/>
          </p:nvSpPr>
          <p:spPr bwMode="auto">
            <a:xfrm>
              <a:off x="5021183" y="3926904"/>
              <a:ext cx="21076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200" b="1"/>
                <a:t>p</a:t>
              </a:r>
            </a:p>
          </p:txBody>
        </p:sp>
        <p:sp>
          <p:nvSpPr>
            <p:cNvPr id="93" name="Line 57"/>
            <p:cNvSpPr>
              <a:spLocks noChangeAspect="1" noChangeShapeType="1"/>
            </p:cNvSpPr>
            <p:nvPr/>
          </p:nvSpPr>
          <p:spPr bwMode="auto">
            <a:xfrm rot="14917446">
              <a:off x="3971564" y="2389844"/>
              <a:ext cx="318686" cy="400649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solidFill>
                  <a:srgbClr val="E46C0A"/>
                </a:solidFill>
              </a:endParaRPr>
            </a:p>
          </p:txBody>
        </p:sp>
        <p:sp>
          <p:nvSpPr>
            <p:cNvPr id="94" name="Line 58"/>
            <p:cNvSpPr>
              <a:spLocks noChangeAspect="1" noChangeShapeType="1"/>
            </p:cNvSpPr>
            <p:nvPr/>
          </p:nvSpPr>
          <p:spPr bwMode="auto">
            <a:xfrm rot="12493769">
              <a:off x="4346144" y="2866148"/>
              <a:ext cx="120294" cy="44175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solidFill>
                  <a:srgbClr val="E46C0A"/>
                </a:solidFill>
              </a:endParaRPr>
            </a:p>
          </p:txBody>
        </p:sp>
        <p:sp>
          <p:nvSpPr>
            <p:cNvPr id="95" name="Text Box 59"/>
            <p:cNvSpPr txBox="1">
              <a:spLocks noChangeAspect="1" noChangeArrowheads="1"/>
            </p:cNvSpPr>
            <p:nvPr/>
          </p:nvSpPr>
          <p:spPr bwMode="auto">
            <a:xfrm>
              <a:off x="4211960" y="1988840"/>
              <a:ext cx="3385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b="1" dirty="0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b="1" baseline="30000" dirty="0">
                  <a:solidFill>
                    <a:srgbClr val="E46C0A"/>
                  </a:solidFill>
                </a:rPr>
                <a:t>-</a:t>
              </a:r>
            </a:p>
          </p:txBody>
        </p:sp>
        <p:sp>
          <p:nvSpPr>
            <p:cNvPr id="97" name="Text Box 63"/>
            <p:cNvSpPr txBox="1">
              <a:spLocks noChangeAspect="1" noChangeArrowheads="1"/>
            </p:cNvSpPr>
            <p:nvPr/>
          </p:nvSpPr>
          <p:spPr bwMode="auto">
            <a:xfrm>
              <a:off x="3563888" y="1988840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1600" b="1" baseline="30000" dirty="0" smtClean="0">
                  <a:solidFill>
                    <a:srgbClr val="E46C0A"/>
                  </a:solidFill>
                </a:rPr>
                <a:t>+</a:t>
              </a:r>
              <a:endParaRPr lang="en-GB" sz="1600" b="1" baseline="30000" dirty="0">
                <a:solidFill>
                  <a:srgbClr val="E46C0A"/>
                </a:solidFill>
              </a:endParaRPr>
            </a:p>
          </p:txBody>
        </p:sp>
        <p:sp>
          <p:nvSpPr>
            <p:cNvPr id="100" name="Oval 70" descr="Pink tissue paper"/>
            <p:cNvSpPr>
              <a:spLocks noChangeAspect="1" noChangeArrowheads="1"/>
            </p:cNvSpPr>
            <p:nvPr/>
          </p:nvSpPr>
          <p:spPr bwMode="auto">
            <a:xfrm rot="5251573" flipH="1" flipV="1">
              <a:off x="3833858" y="2944704"/>
              <a:ext cx="354503" cy="83510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1" name="Text Box 71"/>
            <p:cNvSpPr txBox="1">
              <a:spLocks noChangeAspect="1" noChangeArrowheads="1"/>
            </p:cNvSpPr>
            <p:nvPr/>
          </p:nvSpPr>
          <p:spPr bwMode="auto">
            <a:xfrm>
              <a:off x="4164212" y="1628142"/>
              <a:ext cx="60164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Deck</a:t>
              </a:r>
            </a:p>
          </p:txBody>
        </p:sp>
        <p:sp>
          <p:nvSpPr>
            <p:cNvPr id="106" name="Line 6"/>
            <p:cNvSpPr>
              <a:spLocks noChangeAspect="1" noChangeShapeType="1"/>
            </p:cNvSpPr>
            <p:nvPr/>
          </p:nvSpPr>
          <p:spPr bwMode="auto">
            <a:xfrm rot="14209763">
              <a:off x="3696916" y="3106069"/>
              <a:ext cx="236096" cy="59804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solidFill>
                  <a:srgbClr val="E46C0A"/>
                </a:solidFill>
              </a:endParaRPr>
            </a:p>
          </p:txBody>
        </p:sp>
        <p:sp>
          <p:nvSpPr>
            <p:cNvPr id="107" name="Text Box 17"/>
            <p:cNvSpPr txBox="1">
              <a:spLocks noChangeAspect="1" noChangeArrowheads="1"/>
            </p:cNvSpPr>
            <p:nvPr/>
          </p:nvSpPr>
          <p:spPr bwMode="auto">
            <a:xfrm>
              <a:off x="3563888" y="3573016"/>
              <a:ext cx="3385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1600" b="1" baseline="30000" dirty="0" smtClean="0">
                  <a:solidFill>
                    <a:srgbClr val="E46C0A"/>
                  </a:solidFill>
                </a:rPr>
                <a:t>-</a:t>
              </a:r>
              <a:endParaRPr lang="en-GB" sz="1600" b="1" baseline="30000" dirty="0">
                <a:solidFill>
                  <a:srgbClr val="E46C0A"/>
                </a:solidFill>
              </a:endParaRPr>
            </a:p>
          </p:txBody>
        </p:sp>
        <p:sp>
          <p:nvSpPr>
            <p:cNvPr id="108" name="Text Box 17"/>
            <p:cNvSpPr txBox="1">
              <a:spLocks noChangeAspect="1" noChangeArrowheads="1"/>
            </p:cNvSpPr>
            <p:nvPr/>
          </p:nvSpPr>
          <p:spPr bwMode="auto">
            <a:xfrm>
              <a:off x="4399968" y="2642904"/>
              <a:ext cx="3385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solidFill>
                    <a:srgbClr val="E46C0A"/>
                  </a:solidFill>
                  <a:latin typeface="Symbol" charset="0"/>
                </a:rPr>
                <a:t>p</a:t>
              </a:r>
              <a:r>
                <a:rPr lang="en-GB" sz="1600" b="1" baseline="30000" dirty="0" smtClean="0">
                  <a:solidFill>
                    <a:srgbClr val="E46C0A"/>
                  </a:solidFill>
                </a:rPr>
                <a:t>-</a:t>
              </a:r>
              <a:endParaRPr lang="en-GB" sz="1600" b="1" baseline="30000" dirty="0">
                <a:solidFill>
                  <a:srgbClr val="E46C0A"/>
                </a:solidFill>
              </a:endParaRPr>
            </a:p>
          </p:txBody>
        </p:sp>
        <p:sp>
          <p:nvSpPr>
            <p:cNvPr id="111" name="Text Box 73"/>
            <p:cNvSpPr txBox="1">
              <a:spLocks noChangeAspect="1" noChangeArrowheads="1"/>
            </p:cNvSpPr>
            <p:nvPr/>
          </p:nvSpPr>
          <p:spPr bwMode="auto">
            <a:xfrm>
              <a:off x="3275856" y="2780928"/>
              <a:ext cx="62111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b="1" dirty="0">
                  <a:solidFill>
                    <a:srgbClr val="E46C0A"/>
                  </a:solidFill>
                  <a:latin typeface="Symbol" charset="0"/>
                </a:rPr>
                <a:t>r, </a:t>
              </a:r>
              <a:r>
                <a:rPr lang="en-GB" sz="1400" b="1" dirty="0" smtClean="0">
                  <a:solidFill>
                    <a:srgbClr val="E46C0A"/>
                  </a:solidFill>
                  <a:latin typeface="Symbol" charset="0"/>
                </a:rPr>
                <a:t>r</a:t>
              </a:r>
              <a:r>
                <a:rPr lang="en-GB" sz="1400" b="1" baseline="-25000" dirty="0" smtClean="0">
                  <a:solidFill>
                    <a:srgbClr val="E46C0A"/>
                  </a:solidFill>
                  <a:latin typeface="Symbol" charset="0"/>
                </a:rPr>
                <a:t>3</a:t>
              </a:r>
              <a:r>
                <a:rPr lang="en-GB" sz="1400" b="1" dirty="0" smtClean="0">
                  <a:solidFill>
                    <a:srgbClr val="E46C0A"/>
                  </a:solidFill>
                  <a:latin typeface="Symbol" charset="0"/>
                </a:rPr>
                <a:t> , </a:t>
              </a:r>
            </a:p>
            <a:p>
              <a:r>
                <a:rPr lang="en-GB" sz="1400" b="1" dirty="0" smtClean="0">
                  <a:solidFill>
                    <a:srgbClr val="E46C0A"/>
                  </a:solidFill>
                  <a:latin typeface="Times New Roman"/>
                  <a:cs typeface="Times New Roman"/>
                </a:rPr>
                <a:t>f</a:t>
              </a:r>
              <a:r>
                <a:rPr lang="en-GB" sz="1400" b="1" baseline="-25000" dirty="0" smtClean="0">
                  <a:solidFill>
                    <a:srgbClr val="E46C0A"/>
                  </a:solidFill>
                  <a:latin typeface="Times New Roman"/>
                  <a:cs typeface="Times New Roman"/>
                </a:rPr>
                <a:t>0 </a:t>
              </a:r>
              <a:r>
                <a:rPr lang="en-GB" sz="1400" b="1" dirty="0" smtClean="0">
                  <a:solidFill>
                    <a:srgbClr val="E46C0A"/>
                  </a:solidFill>
                  <a:latin typeface="Times New Roman"/>
                  <a:cs typeface="Times New Roman"/>
                </a:rPr>
                <a:t>, f</a:t>
              </a:r>
              <a:r>
                <a:rPr lang="en-GB" sz="1400" b="1" baseline="-25000" dirty="0" smtClean="0">
                  <a:solidFill>
                    <a:srgbClr val="E46C0A"/>
                  </a:solidFill>
                  <a:latin typeface="Times New Roman"/>
                  <a:cs typeface="Times New Roman"/>
                </a:rPr>
                <a:t>2</a:t>
              </a:r>
              <a:endParaRPr lang="en-GB" sz="1400" b="1" dirty="0">
                <a:solidFill>
                  <a:srgbClr val="E46C0A"/>
                </a:solidFill>
                <a:latin typeface="Symbol" charset="0"/>
              </a:endParaRPr>
            </a:p>
          </p:txBody>
        </p:sp>
      </p:grpSp>
      <p:grpSp>
        <p:nvGrpSpPr>
          <p:cNvPr id="142" name="Gruppierung 141"/>
          <p:cNvGrpSpPr/>
          <p:nvPr/>
        </p:nvGrpSpPr>
        <p:grpSpPr>
          <a:xfrm>
            <a:off x="3131840" y="1340768"/>
            <a:ext cx="2226652" cy="3023999"/>
            <a:chOff x="6154328" y="1405384"/>
            <a:chExt cx="2226652" cy="3023999"/>
          </a:xfrm>
        </p:grpSpPr>
        <p:grpSp>
          <p:nvGrpSpPr>
            <p:cNvPr id="112" name="Group 5"/>
            <p:cNvGrpSpPr>
              <a:grpSpLocks noChangeAspect="1"/>
            </p:cNvGrpSpPr>
            <p:nvPr/>
          </p:nvGrpSpPr>
          <p:grpSpPr bwMode="auto">
            <a:xfrm>
              <a:off x="6154328" y="1405384"/>
              <a:ext cx="2226652" cy="3023999"/>
              <a:chOff x="474" y="676"/>
              <a:chExt cx="2410" cy="3273"/>
            </a:xfrm>
          </p:grpSpPr>
          <p:grpSp>
            <p:nvGrpSpPr>
              <p:cNvPr id="113" name="Group 6"/>
              <p:cNvGrpSpPr>
                <a:grpSpLocks/>
              </p:cNvGrpSpPr>
              <p:nvPr/>
            </p:nvGrpSpPr>
            <p:grpSpPr bwMode="auto">
              <a:xfrm>
                <a:off x="474" y="676"/>
                <a:ext cx="2410" cy="3273"/>
                <a:chOff x="474" y="676"/>
                <a:chExt cx="2410" cy="3273"/>
              </a:xfrm>
            </p:grpSpPr>
            <p:sp>
              <p:nvSpPr>
                <p:cNvPr id="116" name="Oval 7"/>
                <p:cNvSpPr>
                  <a:spLocks noChangeArrowheads="1"/>
                </p:cNvSpPr>
                <p:nvPr/>
              </p:nvSpPr>
              <p:spPr bwMode="auto">
                <a:xfrm rot="15310423" flipV="1">
                  <a:off x="42" y="1108"/>
                  <a:ext cx="3273" cy="2410"/>
                </a:xfrm>
                <a:prstGeom prst="ellipse">
                  <a:avLst/>
                </a:prstGeom>
                <a:solidFill>
                  <a:srgbClr val="F8F8F8"/>
                </a:solidFill>
                <a:ln>
                  <a:noFill/>
                </a:ln>
                <a:effectLst>
                  <a:outerShdw blurRad="63500" dist="107763" dir="2700000" algn="ctr" rotWithShape="0">
                    <a:srgbClr val="969696">
                      <a:alpha val="50000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117" name="Line 8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994" y="3018"/>
                  <a:ext cx="619" cy="12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8" name="Line 9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988" y="2374"/>
                  <a:ext cx="651" cy="13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95" y="3414"/>
                  <a:ext cx="212" cy="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GB" sz="1200" b="1"/>
                    <a:t>p</a:t>
                  </a:r>
                </a:p>
              </p:txBody>
            </p:sp>
            <p:sp>
              <p:nvSpPr>
                <p:cNvPr id="120" name="Text Box 11"/>
                <p:cNvSpPr txBox="1">
                  <a:spLocks noChangeArrowheads="1"/>
                </p:cNvSpPr>
                <p:nvPr/>
              </p:nvSpPr>
              <p:spPr bwMode="auto">
                <a:xfrm flipH="1">
                  <a:off x="2299" y="1841"/>
                  <a:ext cx="289" cy="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/>
                    <a:t>p</a:t>
                  </a:r>
                </a:p>
              </p:txBody>
            </p:sp>
            <p:sp>
              <p:nvSpPr>
                <p:cNvPr id="121" name="Oval 12"/>
                <p:cNvSpPr>
                  <a:spLocks noChangeArrowheads="1"/>
                </p:cNvSpPr>
                <p:nvPr/>
              </p:nvSpPr>
              <p:spPr bwMode="auto">
                <a:xfrm rot="15296165" flipV="1">
                  <a:off x="1132" y="2527"/>
                  <a:ext cx="386" cy="84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122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1814" y="3197"/>
                  <a:ext cx="0" cy="455"/>
                </a:xfrm>
                <a:prstGeom prst="line">
                  <a:avLst/>
                </a:prstGeom>
                <a:noFill/>
                <a:ln w="57150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4" name="Line 15"/>
                <p:cNvSpPr>
                  <a:spLocks noChangeShapeType="1"/>
                </p:cNvSpPr>
                <p:nvPr/>
              </p:nvSpPr>
              <p:spPr bwMode="auto">
                <a:xfrm rot="-7249622">
                  <a:off x="1043" y="2805"/>
                  <a:ext cx="467" cy="555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>
                    <a:solidFill>
                      <a:srgbClr val="E46C0A"/>
                    </a:solidFill>
                  </a:endParaRPr>
                </a:p>
              </p:txBody>
            </p:sp>
            <p:sp>
              <p:nvSpPr>
                <p:cNvPr id="125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090" y="3387"/>
                  <a:ext cx="366" cy="3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400" b="1" dirty="0">
                      <a:solidFill>
                        <a:srgbClr val="E46C0A"/>
                      </a:solidFill>
                      <a:latin typeface="Symbol" charset="0"/>
                    </a:rPr>
                    <a:t>p</a:t>
                  </a:r>
                  <a:r>
                    <a:rPr lang="en-GB" b="1" baseline="30000" dirty="0">
                      <a:solidFill>
                        <a:srgbClr val="E46C0A"/>
                      </a:solidFill>
                    </a:rPr>
                    <a:t>-</a:t>
                  </a:r>
                </a:p>
              </p:txBody>
            </p:sp>
            <p:grpSp>
              <p:nvGrpSpPr>
                <p:cNvPr id="127" name="Group 18"/>
                <p:cNvGrpSpPr>
                  <a:grpSpLocks/>
                </p:cNvGrpSpPr>
                <p:nvPr/>
              </p:nvGrpSpPr>
              <p:grpSpPr bwMode="auto">
                <a:xfrm>
                  <a:off x="788" y="840"/>
                  <a:ext cx="1485" cy="1586"/>
                  <a:chOff x="788" y="840"/>
                  <a:chExt cx="1485" cy="1586"/>
                </a:xfrm>
              </p:grpSpPr>
              <p:sp>
                <p:nvSpPr>
                  <p:cNvPr id="128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9" y="840"/>
                    <a:ext cx="366" cy="3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400" b="1" dirty="0">
                        <a:solidFill>
                          <a:srgbClr val="E46C0A"/>
                        </a:solidFill>
                        <a:latin typeface="Symbol" charset="0"/>
                      </a:rPr>
                      <a:t>p</a:t>
                    </a:r>
                    <a:r>
                      <a:rPr lang="en-GB" b="1" baseline="30000" dirty="0">
                        <a:solidFill>
                          <a:srgbClr val="E46C0A"/>
                        </a:solidFill>
                      </a:rPr>
                      <a:t>-</a:t>
                    </a:r>
                  </a:p>
                </p:txBody>
              </p:sp>
              <p:sp>
                <p:nvSpPr>
                  <p:cNvPr id="129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79" y="918"/>
                    <a:ext cx="394" cy="3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400" b="1" dirty="0">
                        <a:solidFill>
                          <a:srgbClr val="E46C0A"/>
                        </a:solidFill>
                        <a:latin typeface="Symbol" charset="0"/>
                      </a:rPr>
                      <a:t>p</a:t>
                    </a:r>
                    <a:r>
                      <a:rPr lang="en-GB" sz="1400" b="1" baseline="30000" dirty="0">
                        <a:solidFill>
                          <a:srgbClr val="E46C0A"/>
                        </a:solidFill>
                      </a:rPr>
                      <a:t>+</a:t>
                    </a:r>
                  </a:p>
                </p:txBody>
              </p:sp>
              <p:sp>
                <p:nvSpPr>
                  <p:cNvPr id="130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8" y="1074"/>
                    <a:ext cx="366" cy="3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400" b="1" dirty="0" smtClean="0">
                        <a:solidFill>
                          <a:srgbClr val="E46C0A"/>
                        </a:solidFill>
                        <a:latin typeface="Symbol" charset="0"/>
                      </a:rPr>
                      <a:t>p</a:t>
                    </a:r>
                    <a:r>
                      <a:rPr lang="en-GB" sz="1600" b="1" baseline="30000" dirty="0" smtClean="0">
                        <a:solidFill>
                          <a:srgbClr val="E46C0A"/>
                        </a:solidFill>
                      </a:rPr>
                      <a:t>-</a:t>
                    </a:r>
                    <a:endParaRPr lang="en-GB" sz="1600" b="1" baseline="30000" dirty="0">
                      <a:solidFill>
                        <a:srgbClr val="E46C0A"/>
                      </a:solidFill>
                    </a:endParaRPr>
                  </a:p>
                </p:txBody>
              </p:sp>
              <p:grpSp>
                <p:nvGrpSpPr>
                  <p:cNvPr id="131" name="Group 22"/>
                  <p:cNvGrpSpPr>
                    <a:grpSpLocks/>
                  </p:cNvGrpSpPr>
                  <p:nvPr/>
                </p:nvGrpSpPr>
                <p:grpSpPr bwMode="auto">
                  <a:xfrm rot="-1230718">
                    <a:off x="1503" y="1142"/>
                    <a:ext cx="508" cy="481"/>
                    <a:chOff x="831" y="1454"/>
                    <a:chExt cx="508" cy="481"/>
                  </a:xfrm>
                </p:grpSpPr>
                <p:sp>
                  <p:nvSpPr>
                    <p:cNvPr id="137" name="Line 23"/>
                    <p:cNvSpPr>
                      <a:spLocks noChangeShapeType="1"/>
                    </p:cNvSpPr>
                    <p:nvPr/>
                  </p:nvSpPr>
                  <p:spPr bwMode="auto">
                    <a:xfrm rot="9090571" flipV="1">
                      <a:off x="831" y="1690"/>
                      <a:ext cx="508" cy="113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accent6">
                          <a:lumMod val="75000"/>
                        </a:schemeClr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200"/>
                    </a:p>
                  </p:txBody>
                </p:sp>
                <p:sp>
                  <p:nvSpPr>
                    <p:cNvPr id="138" name="Line 24"/>
                    <p:cNvSpPr>
                      <a:spLocks noChangeShapeType="1"/>
                    </p:cNvSpPr>
                    <p:nvPr/>
                  </p:nvSpPr>
                  <p:spPr bwMode="auto">
                    <a:xfrm rot="2194054">
                      <a:off x="904" y="1454"/>
                      <a:ext cx="121" cy="48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accent6">
                          <a:lumMod val="75000"/>
                        </a:schemeClr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1200">
                        <a:solidFill>
                          <a:srgbClr val="E46C0A"/>
                        </a:solidFill>
                      </a:endParaRPr>
                    </a:p>
                  </p:txBody>
                </p:sp>
              </p:grpSp>
              <p:sp>
                <p:nvSpPr>
                  <p:cNvPr id="132" name="Oval 25" descr="Pink tissue paper"/>
                  <p:cNvSpPr>
                    <a:spLocks noChangeArrowheads="1"/>
                  </p:cNvSpPr>
                  <p:nvPr/>
                </p:nvSpPr>
                <p:spPr bwMode="auto">
                  <a:xfrm rot="6303835" flipH="1" flipV="1">
                    <a:off x="1396" y="1783"/>
                    <a:ext cx="386" cy="84"/>
                  </a:xfrm>
                  <a:prstGeom prst="ellipse">
                    <a:avLst/>
                  </a:prstGeom>
                  <a:blipFill dpi="0" rotWithShape="1">
                    <a:blip r:embed="rId2"/>
                    <a:srcRect/>
                    <a:tile tx="0" ty="0" sx="100000" sy="100000" flip="none" algn="tl"/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133" name="Line 26"/>
                  <p:cNvSpPr>
                    <a:spLocks noChangeShapeType="1"/>
                  </p:cNvSpPr>
                  <p:nvPr/>
                </p:nvSpPr>
                <p:spPr bwMode="auto">
                  <a:xfrm rot="7734054" flipH="1">
                    <a:off x="871" y="1420"/>
                    <a:ext cx="298" cy="361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6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200">
                      <a:ln>
                        <a:solidFill>
                          <a:schemeClr val="tx1"/>
                        </a:solidFill>
                        <a:tailEnd w="med" len="lg"/>
                      </a:ln>
                    </a:endParaRPr>
                  </a:p>
                </p:txBody>
              </p:sp>
              <p:sp>
                <p:nvSpPr>
                  <p:cNvPr id="134" name="Oval 27" descr="Pink tissue paper"/>
                  <p:cNvSpPr>
                    <a:spLocks noChangeArrowheads="1"/>
                  </p:cNvSpPr>
                  <p:nvPr/>
                </p:nvSpPr>
                <p:spPr bwMode="auto">
                  <a:xfrm rot="-35523420" flipH="1" flipV="1">
                    <a:off x="1196" y="2191"/>
                    <a:ext cx="386" cy="84"/>
                  </a:xfrm>
                  <a:prstGeom prst="ellipse">
                    <a:avLst/>
                  </a:prstGeom>
                  <a:blipFill dpi="0" rotWithShape="1">
                    <a:blip r:embed="rId2"/>
                    <a:srcRect/>
                    <a:tile tx="0" ty="0" sx="100000" sy="100000" flip="none" algn="tl"/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135" name="Line 28"/>
                  <p:cNvSpPr>
                    <a:spLocks noChangeShapeType="1"/>
                  </p:cNvSpPr>
                  <p:nvPr/>
                </p:nvSpPr>
                <p:spPr bwMode="auto">
                  <a:xfrm rot="-7390237" flipH="1" flipV="1">
                    <a:off x="915" y="2085"/>
                    <a:ext cx="505" cy="112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6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200">
                      <a:solidFill>
                        <a:srgbClr val="E46C0A"/>
                      </a:solidFill>
                    </a:endParaRPr>
                  </a:p>
                </p:txBody>
              </p:sp>
              <p:sp>
                <p:nvSpPr>
                  <p:cNvPr id="136" name="Oval 29"/>
                  <p:cNvSpPr>
                    <a:spLocks noChangeArrowheads="1"/>
                  </p:cNvSpPr>
                  <p:nvPr/>
                </p:nvSpPr>
                <p:spPr bwMode="auto">
                  <a:xfrm rot="12292822" flipH="1" flipV="1">
                    <a:off x="1022" y="1827"/>
                    <a:ext cx="547" cy="20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</p:grpSp>
          <p:sp>
            <p:nvSpPr>
              <p:cNvPr id="114" name="Text Box 30"/>
              <p:cNvSpPr txBox="1">
                <a:spLocks noChangeArrowheads="1"/>
              </p:cNvSpPr>
              <p:nvPr/>
            </p:nvSpPr>
            <p:spPr bwMode="auto">
              <a:xfrm>
                <a:off x="1391" y="2143"/>
                <a:ext cx="547" cy="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400" b="1">
                    <a:solidFill>
                      <a:srgbClr val="E46C0A"/>
                    </a:solidFill>
                    <a:latin typeface="Symbol" charset="0"/>
                  </a:rPr>
                  <a:t>r, s</a:t>
                </a:r>
              </a:p>
            </p:txBody>
          </p:sp>
          <p:sp>
            <p:nvSpPr>
              <p:cNvPr id="115" name="Text Box 31"/>
              <p:cNvSpPr txBox="1">
                <a:spLocks noChangeArrowheads="1"/>
              </p:cNvSpPr>
              <p:nvPr/>
            </p:nvSpPr>
            <p:spPr bwMode="auto">
              <a:xfrm>
                <a:off x="1599" y="1695"/>
                <a:ext cx="547" cy="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400" b="1">
                    <a:solidFill>
                      <a:srgbClr val="E46C0A"/>
                    </a:solidFill>
                    <a:latin typeface="Symbol" charset="0"/>
                  </a:rPr>
                  <a:t>r, s</a:t>
                </a:r>
              </a:p>
            </p:txBody>
          </p:sp>
        </p:grpSp>
        <p:sp>
          <p:nvSpPr>
            <p:cNvPr id="141" name="Text Box 71"/>
            <p:cNvSpPr txBox="1">
              <a:spLocks noChangeAspect="1" noChangeArrowheads="1"/>
            </p:cNvSpPr>
            <p:nvPr/>
          </p:nvSpPr>
          <p:spPr bwMode="auto">
            <a:xfrm>
              <a:off x="6516216" y="1556792"/>
              <a:ext cx="43052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FSI</a:t>
              </a:r>
              <a:endParaRPr lang="en-GB" sz="16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45" name="Rechteck 144"/>
          <p:cNvSpPr/>
          <p:nvPr/>
        </p:nvSpPr>
        <p:spPr>
          <a:xfrm>
            <a:off x="395536" y="1124744"/>
            <a:ext cx="5256584" cy="3600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Gerade Verbindung mit Pfeil 146"/>
          <p:cNvCxnSpPr/>
          <p:nvPr/>
        </p:nvCxnSpPr>
        <p:spPr>
          <a:xfrm flipV="1">
            <a:off x="6444208" y="4581128"/>
            <a:ext cx="936104" cy="1944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echteck 147"/>
          <p:cNvSpPr/>
          <p:nvPr/>
        </p:nvSpPr>
        <p:spPr>
          <a:xfrm>
            <a:off x="3085356" y="1251868"/>
            <a:ext cx="2448272" cy="338437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Gerade Verbindung 91"/>
          <p:cNvCxnSpPr/>
          <p:nvPr/>
        </p:nvCxnSpPr>
        <p:spPr>
          <a:xfrm flipH="1" flipV="1">
            <a:off x="7108552" y="3120628"/>
            <a:ext cx="281742" cy="20058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>
            <a:endCxn id="58" idx="0"/>
          </p:cNvCxnSpPr>
          <p:nvPr/>
        </p:nvCxnSpPr>
        <p:spPr>
          <a:xfrm>
            <a:off x="1476480" y="3316333"/>
            <a:ext cx="889783" cy="1315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 Box 62"/>
          <p:cNvSpPr txBox="1">
            <a:spLocks noChangeArrowheads="1"/>
          </p:cNvSpPr>
          <p:nvPr/>
        </p:nvSpPr>
        <p:spPr bwMode="auto">
          <a:xfrm>
            <a:off x="1778125" y="3028300"/>
            <a:ext cx="347146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376092"/>
                </a:solidFill>
                <a:sym typeface="Symbol" charset="0"/>
              </a:rPr>
              <a:t>  </a:t>
            </a:r>
            <a:r>
              <a:rPr lang="en-US" sz="1600" b="1" dirty="0" smtClean="0">
                <a:solidFill>
                  <a:srgbClr val="376092"/>
                </a:solidFill>
                <a:sym typeface="Symbol" charset="0"/>
              </a:rPr>
              <a:t>𝒫</a:t>
            </a:r>
            <a:endParaRPr lang="en-US" sz="1600" b="1" dirty="0">
              <a:solidFill>
                <a:srgbClr val="376092"/>
              </a:solidFill>
              <a:sym typeface="Symbol" charset="0"/>
            </a:endParaRPr>
          </a:p>
        </p:txBody>
      </p:sp>
      <p:cxnSp>
        <p:nvCxnSpPr>
          <p:cNvPr id="110" name="Gerade Verbindung 109"/>
          <p:cNvCxnSpPr>
            <a:endCxn id="88" idx="0"/>
          </p:cNvCxnSpPr>
          <p:nvPr/>
        </p:nvCxnSpPr>
        <p:spPr>
          <a:xfrm>
            <a:off x="7422604" y="3331592"/>
            <a:ext cx="608430" cy="52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 Box 62"/>
          <p:cNvSpPr txBox="1">
            <a:spLocks noChangeArrowheads="1"/>
          </p:cNvSpPr>
          <p:nvPr/>
        </p:nvSpPr>
        <p:spPr bwMode="auto">
          <a:xfrm>
            <a:off x="7571849" y="3043559"/>
            <a:ext cx="347146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376092"/>
                </a:solidFill>
                <a:sym typeface="Symbol" charset="0"/>
              </a:rPr>
              <a:t>  </a:t>
            </a:r>
            <a:r>
              <a:rPr lang="en-US" sz="1600" b="1" dirty="0" smtClean="0">
                <a:solidFill>
                  <a:srgbClr val="376092"/>
                </a:solidFill>
                <a:sym typeface="Symbol" charset="0"/>
              </a:rPr>
              <a:t>𝒫</a:t>
            </a:r>
            <a:endParaRPr lang="en-US" sz="1600" b="1" dirty="0">
              <a:solidFill>
                <a:srgbClr val="376092"/>
              </a:solidFill>
              <a:sym typeface="Symbol" charset="0"/>
            </a:endParaRPr>
          </a:p>
        </p:txBody>
      </p:sp>
      <p:cxnSp>
        <p:nvCxnSpPr>
          <p:cNvPr id="140" name="Gerade Verbindung 139"/>
          <p:cNvCxnSpPr/>
          <p:nvPr/>
        </p:nvCxnSpPr>
        <p:spPr>
          <a:xfrm>
            <a:off x="3991080" y="3240133"/>
            <a:ext cx="889783" cy="1315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 Box 62"/>
          <p:cNvSpPr txBox="1">
            <a:spLocks noChangeArrowheads="1"/>
          </p:cNvSpPr>
          <p:nvPr/>
        </p:nvSpPr>
        <p:spPr bwMode="auto">
          <a:xfrm>
            <a:off x="4292725" y="2952100"/>
            <a:ext cx="347146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376092"/>
                </a:solidFill>
                <a:sym typeface="Symbol" charset="0"/>
              </a:rPr>
              <a:t>  </a:t>
            </a:r>
            <a:r>
              <a:rPr lang="en-US" sz="1600" b="1" dirty="0" smtClean="0">
                <a:solidFill>
                  <a:srgbClr val="376092"/>
                </a:solidFill>
                <a:sym typeface="Symbol" charset="0"/>
              </a:rPr>
              <a:t>𝒫</a:t>
            </a:r>
            <a:endParaRPr lang="en-US" sz="1600" b="1" dirty="0">
              <a:solidFill>
                <a:srgbClr val="376092"/>
              </a:solidFill>
              <a:sym typeface="Symbol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9144000" cy="373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97" y="796707"/>
            <a:ext cx="3160394" cy="3240404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6876256" y="6453336"/>
            <a:ext cx="2592288" cy="576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3912"/>
            <a:ext cx="8229600" cy="836712"/>
          </a:xfrm>
        </p:spPr>
        <p:txBody>
          <a:bodyPr/>
          <a:lstStyle/>
          <a:p>
            <a:r>
              <a:rPr lang="en-US" dirty="0" smtClean="0"/>
              <a:t>Correlation:m</a:t>
            </a:r>
            <a:r>
              <a:rPr lang="en-US" baseline="-25000" dirty="0" smtClean="0"/>
              <a:t>2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Symbol" charset="2"/>
                <a:cs typeface="Symbol" charset="2"/>
              </a:rPr>
              <a:t>(</a:t>
            </a:r>
            <a:r>
              <a:rPr lang="en-US" dirty="0" smtClean="0">
                <a:solidFill>
                  <a:srgbClr val="E46C0A"/>
                </a:solidFill>
                <a:latin typeface="Times New Roman"/>
                <a:cs typeface="Times New Roman"/>
              </a:rPr>
              <a:t>0</a:t>
            </a:r>
            <a:r>
              <a:rPr lang="en-US" i="1" baseline="30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++</a:t>
            </a:r>
            <a:r>
              <a:rPr lang="en-US" dirty="0" smtClean="0">
                <a:latin typeface="Symbol" charset="2"/>
                <a:cs typeface="Symbol" charset="2"/>
              </a:rPr>
              <a:t>) </a:t>
            </a:r>
            <a:r>
              <a:rPr lang="en-US" i="1" dirty="0" err="1" smtClean="0">
                <a:cs typeface="Times New Roman"/>
              </a:rPr>
              <a:t>vs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Symbol" charset="2"/>
                <a:cs typeface="Symbol" charset="2"/>
              </a:rPr>
              <a:t>(</a:t>
            </a:r>
            <a:r>
              <a:rPr lang="en-US" i="1" dirty="0">
                <a:solidFill>
                  <a:srgbClr val="E46C0A"/>
                </a:solidFill>
                <a:latin typeface="Times New Roman"/>
                <a:cs typeface="Times New Roman"/>
              </a:rPr>
              <a:t>J</a:t>
            </a:r>
            <a:r>
              <a:rPr lang="en-US" i="1" baseline="30000" dirty="0">
                <a:solidFill>
                  <a:srgbClr val="E46C0A"/>
                </a:solidFill>
                <a:latin typeface="Times New Roman"/>
                <a:cs typeface="Times New Roman"/>
              </a:rPr>
              <a:t>PC</a:t>
            </a:r>
            <a:r>
              <a:rPr lang="en-US" dirty="0" smtClean="0">
                <a:latin typeface="Symbol" charset="2"/>
                <a:cs typeface="Symbol" charset="2"/>
              </a:rPr>
              <a:t>)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729" y="796707"/>
            <a:ext cx="3160394" cy="324040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8057" y="796707"/>
            <a:ext cx="3160394" cy="32404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35896" y="1628800"/>
            <a:ext cx="81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76092"/>
                </a:solidFill>
              </a:rPr>
              <a:t>low t</a:t>
            </a:r>
            <a:endParaRPr lang="en-US" sz="2400" dirty="0">
              <a:solidFill>
                <a:srgbClr val="37609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977405" y="1857251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77405" y="2565276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67188" y="1856755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54488" y="248858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uppierung 2"/>
          <p:cNvGrpSpPr/>
          <p:nvPr/>
        </p:nvGrpSpPr>
        <p:grpSpPr>
          <a:xfrm>
            <a:off x="5680" y="3697606"/>
            <a:ext cx="9252563" cy="3160394"/>
            <a:chOff x="5680" y="3697606"/>
            <a:chExt cx="9252563" cy="3160394"/>
          </a:xfrm>
        </p:grpSpPr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685" y="3657601"/>
              <a:ext cx="3160394" cy="3240403"/>
            </a:xfrm>
            <a:prstGeom prst="rect">
              <a:avLst/>
            </a:prstGeom>
          </p:spPr>
        </p:pic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05517" y="3657601"/>
              <a:ext cx="3160394" cy="3240403"/>
            </a:xfrm>
            <a:prstGeom prst="rect">
              <a:avLst/>
            </a:prstGeom>
          </p:spPr>
        </p:pic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57845" y="3657601"/>
              <a:ext cx="3160394" cy="3240403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2036093" y="4705445"/>
              <a:ext cx="504825" cy="360363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010693" y="5400770"/>
              <a:ext cx="504825" cy="358775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221684" y="4666849"/>
              <a:ext cx="504825" cy="360363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221684" y="5349474"/>
              <a:ext cx="504825" cy="358775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563888" y="4509120"/>
              <a:ext cx="89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376092"/>
                  </a:solidFill>
                </a:rPr>
                <a:t>high t</a:t>
              </a:r>
              <a:endParaRPr lang="en-US" sz="2400" dirty="0">
                <a:solidFill>
                  <a:srgbClr val="376092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7502872" y="5398492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35180" y="2501280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feld 23"/>
          <p:cNvSpPr txBox="1"/>
          <p:nvPr/>
        </p:nvSpPr>
        <p:spPr>
          <a:xfrm>
            <a:off x="539552" y="1196752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r>
              <a:rPr lang="en-US" sz="2800" dirty="0" smtClean="0">
                <a:latin typeface="Symbol" charset="2"/>
                <a:cs typeface="Symbol" charset="2"/>
              </a:rPr>
              <a:t>p: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0</a:t>
            </a:r>
            <a:r>
              <a:rPr lang="en-US" sz="2800" baseline="30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-+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88752" y="4054252"/>
            <a:ext cx="14189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r>
              <a:rPr lang="en-US" sz="2800" dirty="0" smtClean="0">
                <a:latin typeface="Symbol" charset="2"/>
                <a:cs typeface="Symbol" charset="2"/>
              </a:rPr>
              <a:t>p: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0</a:t>
            </a:r>
            <a:r>
              <a:rPr lang="en-US" sz="2800" baseline="30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-+ 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525788" y="4030464"/>
            <a:ext cx="13342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r>
              <a:rPr lang="en-US" sz="2800" dirty="0" smtClean="0">
                <a:latin typeface="Symbol" charset="2"/>
                <a:cs typeface="Symbol" charset="2"/>
              </a:rPr>
              <a:t>p: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2</a:t>
            </a:r>
            <a:r>
              <a:rPr lang="en-US" sz="2800" baseline="30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-+     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563888" y="1196752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r>
              <a:rPr lang="en-US" sz="2800" dirty="0" smtClean="0">
                <a:latin typeface="Symbol" charset="2"/>
                <a:cs typeface="Symbol" charset="2"/>
              </a:rPr>
              <a:t>p: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2</a:t>
            </a:r>
            <a:r>
              <a:rPr lang="en-US" sz="2800" baseline="30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-+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516216" y="1196752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r>
              <a:rPr lang="en-US" sz="2800" dirty="0" smtClean="0">
                <a:latin typeface="Symbol" charset="2"/>
                <a:cs typeface="Symbol" charset="2"/>
              </a:rPr>
              <a:t>p: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1</a:t>
            </a:r>
            <a:r>
              <a:rPr lang="en-US" sz="2800" baseline="30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++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444208" y="4077072"/>
            <a:ext cx="1368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r>
              <a:rPr lang="en-US" sz="2800" dirty="0" smtClean="0">
                <a:latin typeface="Symbol" charset="2"/>
                <a:cs typeface="Symbol" charset="2"/>
              </a:rPr>
              <a:t>p: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1</a:t>
            </a:r>
            <a:r>
              <a:rPr lang="en-US" sz="2800" baseline="30000" dirty="0" smtClean="0">
                <a:solidFill>
                  <a:srgbClr val="E46C0A"/>
                </a:solidFill>
                <a:latin typeface="Times New Roman"/>
                <a:cs typeface="Times New Roman"/>
              </a:rPr>
              <a:t>++</a:t>
            </a:r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280" y="1700808"/>
            <a:ext cx="440145" cy="332184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272" y="4581128"/>
            <a:ext cx="440145" cy="332184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3203848" y="923156"/>
            <a:ext cx="6087020" cy="5943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 rot="20337064">
            <a:off x="2066597" y="3210102"/>
            <a:ext cx="48884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Tomography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strong </a:t>
            </a:r>
            <a:r>
              <a:rPr lang="de-DE" sz="2400" dirty="0" err="1" smtClean="0"/>
              <a:t>interaction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973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 smtClean="0"/>
              <a:t>Studying</a:t>
            </a:r>
            <a:r>
              <a:rPr lang="de-DE" sz="3600" dirty="0" smtClean="0"/>
              <a:t> </a:t>
            </a:r>
            <a:r>
              <a:rPr lang="de-DE" sz="3600" dirty="0" err="1" smtClean="0"/>
              <a:t>the</a:t>
            </a:r>
            <a:r>
              <a:rPr lang="de-DE" sz="3600" dirty="0" smtClean="0"/>
              <a:t> </a:t>
            </a:r>
            <a:r>
              <a:rPr lang="de-DE" sz="3600" dirty="0" err="1" smtClean="0"/>
              <a:t>Structure</a:t>
            </a:r>
            <a:r>
              <a:rPr lang="de-DE" sz="3600" dirty="0" smtClean="0"/>
              <a:t>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Decays</a:t>
            </a:r>
            <a:endParaRPr lang="de-DE" sz="3600" dirty="0"/>
          </a:p>
        </p:txBody>
      </p:sp>
      <p:pic>
        <p:nvPicPr>
          <p:cNvPr id="5" name="Bild 4" descr="Argand_0m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1942" y="2164802"/>
            <a:ext cx="2592288" cy="2672413"/>
          </a:xfrm>
          <a:prstGeom prst="rect">
            <a:avLst/>
          </a:prstGeom>
        </p:spPr>
      </p:pic>
      <p:pic>
        <p:nvPicPr>
          <p:cNvPr id="6" name="Bild 5" descr="S-wave_phase_Babar_COMPAS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76872"/>
            <a:ext cx="2606893" cy="2626133"/>
          </a:xfrm>
          <a:prstGeom prst="rect">
            <a:avLst/>
          </a:prstGeom>
        </p:spPr>
      </p:pic>
      <p:pic>
        <p:nvPicPr>
          <p:cNvPr id="7" name="Bild 6" descr="0mp_2D_0.19435-0.3261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768" y="2062624"/>
            <a:ext cx="2595880" cy="2880360"/>
          </a:xfrm>
          <a:prstGeom prst="rect">
            <a:avLst/>
          </a:prstGeom>
        </p:spPr>
      </p:pic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08591"/>
              </p:ext>
            </p:extLst>
          </p:nvPr>
        </p:nvGraphicFramePr>
        <p:xfrm>
          <a:off x="7668344" y="4149080"/>
          <a:ext cx="1008112" cy="30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4" name="Formel" r:id="rId6" imgW="711200" imgH="215900" progId="Equation.3">
                  <p:embed/>
                </p:oleObj>
              </mc:Choice>
              <mc:Fallback>
                <p:oleObj name="Formel" r:id="rId6" imgW="711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68344" y="4149080"/>
                        <a:ext cx="1008112" cy="3060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105335"/>
              </p:ext>
            </p:extLst>
          </p:nvPr>
        </p:nvGraphicFramePr>
        <p:xfrm>
          <a:off x="6732240" y="2636912"/>
          <a:ext cx="1440160" cy="333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5" name="Formel" r:id="rId8" imgW="1041400" imgH="241300" progId="Equation.3">
                  <p:embed/>
                </p:oleObj>
              </mc:Choice>
              <mc:Fallback>
                <p:oleObj name="Formel" r:id="rId8" imgW="1041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32240" y="2636912"/>
                        <a:ext cx="1440160" cy="3336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Gerade Verbindung mit Pfeil 10"/>
          <p:cNvCxnSpPr/>
          <p:nvPr/>
        </p:nvCxnSpPr>
        <p:spPr>
          <a:xfrm>
            <a:off x="7596336" y="2924944"/>
            <a:ext cx="504056" cy="144016"/>
          </a:xfrm>
          <a:prstGeom prst="straightConnector1">
            <a:avLst/>
          </a:prstGeom>
          <a:ln w="952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 flipV="1">
            <a:off x="7596336" y="4005064"/>
            <a:ext cx="792088" cy="144016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732240" y="2276872"/>
            <a:ext cx="112287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COMPASS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7884368" y="3645024"/>
            <a:ext cx="73740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BaBar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7164288" y="184482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</a:t>
            </a:r>
            <a:r>
              <a:rPr lang="de-DE" dirty="0" smtClean="0">
                <a:latin typeface="Symbol" charset="2"/>
                <a:cs typeface="Symbol" charset="2"/>
              </a:rPr>
              <a:t>pp</a:t>
            </a:r>
            <a:r>
              <a:rPr lang="de-DE" dirty="0" smtClean="0"/>
              <a:t>)</a:t>
            </a:r>
            <a:r>
              <a:rPr lang="de-DE" baseline="-25000" dirty="0" smtClean="0"/>
              <a:t>S-</a:t>
            </a:r>
            <a:r>
              <a:rPr lang="de-DE" baseline="-25000" dirty="0" err="1" smtClean="0"/>
              <a:t>wave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4067944" y="1844824"/>
            <a:ext cx="170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Argand </a:t>
            </a:r>
            <a:r>
              <a:rPr lang="de-DE" dirty="0" err="1" smtClean="0"/>
              <a:t>Diagram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2051720" y="2708920"/>
            <a:ext cx="72008" cy="172819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Nach oben gekrümmter Pfeil 18"/>
          <p:cNvSpPr/>
          <p:nvPr/>
        </p:nvSpPr>
        <p:spPr>
          <a:xfrm>
            <a:off x="2051720" y="4869160"/>
            <a:ext cx="2592288" cy="50405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27584" y="57332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</a:t>
            </a:r>
            <a:r>
              <a:rPr lang="de-DE" dirty="0">
                <a:latin typeface="Symbol" charset="2"/>
                <a:cs typeface="Symbol" charset="2"/>
              </a:rPr>
              <a:t>pp</a:t>
            </a:r>
            <a:r>
              <a:rPr lang="de-DE" dirty="0"/>
              <a:t>)</a:t>
            </a:r>
            <a:r>
              <a:rPr lang="de-DE" baseline="-25000" dirty="0"/>
              <a:t>S-</a:t>
            </a:r>
            <a:r>
              <a:rPr lang="de-DE" baseline="-25000" dirty="0" err="1" smtClean="0"/>
              <a:t>wave</a:t>
            </a:r>
            <a:r>
              <a:rPr lang="de-DE" dirty="0" smtClean="0"/>
              <a:t> 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weak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strong </a:t>
            </a:r>
            <a:r>
              <a:rPr lang="de-DE" dirty="0" err="1" smtClean="0"/>
              <a:t>decays</a:t>
            </a:r>
            <a:r>
              <a:rPr lang="de-DE" dirty="0" smtClean="0"/>
              <a:t> !!  </a:t>
            </a:r>
          </a:p>
          <a:p>
            <a:r>
              <a:rPr lang="de-DE" dirty="0"/>
              <a:t>	</a:t>
            </a:r>
            <a:r>
              <a:rPr lang="de-DE" dirty="0" smtClean="0"/>
              <a:t> </a:t>
            </a:r>
            <a:r>
              <a:rPr lang="de-DE" dirty="0" err="1" smtClean="0"/>
              <a:t>Subtle</a:t>
            </a:r>
            <a:r>
              <a:rPr lang="de-DE" dirty="0" smtClean="0"/>
              <a:t> </a:t>
            </a:r>
            <a:r>
              <a:rPr lang="de-DE" dirty="0" err="1" smtClean="0"/>
              <a:t>differences</a:t>
            </a:r>
            <a:r>
              <a:rPr lang="de-DE" dirty="0" smtClean="0"/>
              <a:t> will </a:t>
            </a:r>
            <a:r>
              <a:rPr lang="de-DE" dirty="0" err="1" smtClean="0"/>
              <a:t>tell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840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669726" y="-406388"/>
            <a:ext cx="7804548" cy="151804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 dirty="0"/>
              <a:t>(</a:t>
            </a:r>
            <a:r>
              <a:rPr sz="5600" i="1" dirty="0">
                <a:latin typeface="Times New Roman"/>
                <a:ea typeface="Times New Roman"/>
                <a:cs typeface="Times New Roman"/>
                <a:sym typeface="Times New Roman"/>
              </a:rPr>
              <a:t>hh</a:t>
            </a:r>
            <a:r>
              <a:rPr sz="5600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sz="5600" baseline="31999" dirty="0">
                <a:latin typeface="Times New Roman"/>
                <a:ea typeface="Times New Roman"/>
                <a:cs typeface="Times New Roman"/>
                <a:sym typeface="Times New Roman"/>
              </a:rPr>
              <a:t>0 </a:t>
            </a:r>
            <a:r>
              <a:rPr sz="5600" dirty="0"/>
              <a:t>S-</a:t>
            </a:r>
            <a:r>
              <a:rPr sz="5600" dirty="0" smtClean="0"/>
              <a:t>wave</a:t>
            </a:r>
            <a:r>
              <a:rPr lang="de-DE" sz="5600" dirty="0" smtClean="0"/>
              <a:t> </a:t>
            </a:r>
            <a:endParaRPr sz="5600" dirty="0"/>
          </a:p>
        </p:txBody>
      </p:sp>
      <p:grpSp>
        <p:nvGrpSpPr>
          <p:cNvPr id="471" name="Group 471"/>
          <p:cNvGrpSpPr/>
          <p:nvPr/>
        </p:nvGrpSpPr>
        <p:grpSpPr>
          <a:xfrm>
            <a:off x="251520" y="836712"/>
            <a:ext cx="7705573" cy="5103655"/>
            <a:chOff x="711199" y="774699"/>
            <a:chExt cx="7705572" cy="5103654"/>
          </a:xfrm>
        </p:grpSpPr>
        <p:pic>
          <p:nvPicPr>
            <p:cNvPr id="467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26850" y="1459142"/>
              <a:ext cx="5611372" cy="4419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8" name="Shape 468"/>
            <p:cNvSpPr/>
            <p:nvPr/>
          </p:nvSpPr>
          <p:spPr>
            <a:xfrm>
              <a:off x="711199" y="774700"/>
              <a:ext cx="798367" cy="555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 defTabSz="584200"/>
              <a:r>
                <a:rPr sz="3400">
                  <a:latin typeface="Times New Roman"/>
                  <a:ea typeface="Times New Roman"/>
                  <a:cs typeface="Times New Roman"/>
                  <a:sym typeface="Times New Roman"/>
                </a:rPr>
                <a:t>π</a:t>
              </a:r>
              <a:r>
                <a:rPr sz="3400" baseline="31999">
                  <a:latin typeface="Times New Roman"/>
                  <a:ea typeface="Times New Roman"/>
                  <a:cs typeface="Times New Roman"/>
                  <a:sym typeface="Times New Roman"/>
                </a:rPr>
                <a:t>+</a:t>
              </a:r>
              <a:r>
                <a:rPr sz="3400">
                  <a:latin typeface="Times New Roman"/>
                  <a:ea typeface="Times New Roman"/>
                  <a:cs typeface="Times New Roman"/>
                  <a:sym typeface="Times New Roman"/>
                </a:rPr>
                <a:t>π</a:t>
              </a:r>
              <a:r>
                <a:rPr sz="3400" baseline="31999">
                  <a:latin typeface="Times New Roman"/>
                  <a:ea typeface="Times New Roman"/>
                  <a:cs typeface="Times New Roman"/>
                  <a:sym typeface="Times New Roman"/>
                </a:rPr>
                <a:t>-</a:t>
              </a:r>
            </a:p>
          </p:txBody>
        </p:sp>
        <p:sp>
          <p:nvSpPr>
            <p:cNvPr id="469" name="Shape 469"/>
            <p:cNvSpPr/>
            <p:nvPr/>
          </p:nvSpPr>
          <p:spPr>
            <a:xfrm>
              <a:off x="3364430" y="930628"/>
              <a:ext cx="2393267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solidFill>
                    <a:srgbClr val="C67838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 dirty="0">
                  <a:solidFill>
                    <a:srgbClr val="C67838"/>
                  </a:solidFill>
                </a:rPr>
                <a:t>central production</a:t>
              </a:r>
            </a:p>
          </p:txBody>
        </p:sp>
        <p:sp>
          <p:nvSpPr>
            <p:cNvPr id="470" name="Shape 470"/>
            <p:cNvSpPr/>
            <p:nvPr/>
          </p:nvSpPr>
          <p:spPr>
            <a:xfrm>
              <a:off x="1789207" y="1408148"/>
              <a:ext cx="6627566" cy="1663701"/>
            </a:xfrm>
            <a:prstGeom prst="rect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472" name="Shape 4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200"/>
              <a:t>29</a:t>
            </a:fld>
            <a:endParaRPr sz="1200"/>
          </a:p>
        </p:txBody>
      </p:sp>
      <p:pic>
        <p:nvPicPr>
          <p:cNvPr id="47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19071" y="944711"/>
            <a:ext cx="721966" cy="7052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6" name="Group 476"/>
          <p:cNvGrpSpPr/>
          <p:nvPr/>
        </p:nvGrpSpPr>
        <p:grpSpPr>
          <a:xfrm>
            <a:off x="251520" y="908720"/>
            <a:ext cx="6979951" cy="5174682"/>
            <a:chOff x="0" y="0"/>
            <a:chExt cx="6979949" cy="5174680"/>
          </a:xfrm>
        </p:grpSpPr>
        <p:sp>
          <p:nvSpPr>
            <p:cNvPr id="474" name="Shape 474"/>
            <p:cNvSpPr/>
            <p:nvPr/>
          </p:nvSpPr>
          <p:spPr>
            <a:xfrm>
              <a:off x="0" y="0"/>
              <a:ext cx="1057980" cy="555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 defTabSz="584200"/>
              <a:r>
                <a:rPr sz="3400"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sz="3400" baseline="31999"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sz="3400"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sz="3400" baseline="31999">
                  <a:latin typeface="Times New Roman"/>
                  <a:ea typeface="Times New Roman"/>
                  <a:cs typeface="Times New Roman"/>
                  <a:sym typeface="Times New Roman"/>
                </a:rPr>
                <a:t>+</a:t>
              </a:r>
            </a:p>
          </p:txBody>
        </p:sp>
        <p:pic>
          <p:nvPicPr>
            <p:cNvPr id="475" name="pasted-image.png"/>
            <p:cNvPicPr/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261688" y="555696"/>
              <a:ext cx="5718262" cy="4618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7" name="Shape 477"/>
          <p:cNvSpPr/>
          <p:nvPr/>
        </p:nvSpPr>
        <p:spPr>
          <a:xfrm>
            <a:off x="1310071" y="1473200"/>
            <a:ext cx="6627565" cy="1663700"/>
          </a:xfrm>
          <a:prstGeom prst="rect">
            <a:avLst/>
          </a:prstGeom>
          <a:ln w="25400">
            <a:solidFill>
              <a:srgbClr val="4F81B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8" name="Shape 469"/>
          <p:cNvSpPr/>
          <p:nvPr/>
        </p:nvSpPr>
        <p:spPr>
          <a:xfrm>
            <a:off x="2987824" y="980728"/>
            <a:ext cx="2393267" cy="4597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2400">
                <a:solidFill>
                  <a:srgbClr val="C6783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C67838"/>
                </a:solidFill>
              </a:rPr>
              <a:t>central production</a:t>
            </a:r>
          </a:p>
        </p:txBody>
      </p:sp>
    </p:spTree>
    <p:extLst>
      <p:ext uri="{BB962C8B-B14F-4D97-AF65-F5344CB8AC3E}">
        <p14:creationId xmlns:p14="http://schemas.microsoft.com/office/powerpoint/2010/main" val="2395825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fill="hold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0" animBg="1" advAuto="0"/>
      <p:bldP spid="471" grpId="1" animBg="1" advAuto="0"/>
      <p:bldP spid="473" grpId="0" animBg="1" advAuto="0"/>
      <p:bldP spid="476" grpId="0" animBg="1" advAuto="0"/>
      <p:bldP spid="477" grpId="0" animBg="1" advAuto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err="1" smtClean="0"/>
              <a:t>Process</a:t>
            </a:r>
            <a:r>
              <a:rPr lang="de-DE" sz="2400" dirty="0" smtClean="0"/>
              <a:t>: Compton </a:t>
            </a:r>
            <a:r>
              <a:rPr lang="de-DE" sz="2400" dirty="0" err="1" smtClean="0"/>
              <a:t>scattering</a:t>
            </a:r>
            <a:endParaRPr lang="de-DE" sz="2400" dirty="0" smtClean="0"/>
          </a:p>
          <a:p>
            <a:r>
              <a:rPr lang="de-DE" sz="2400" dirty="0" smtClean="0"/>
              <a:t>In </a:t>
            </a:r>
            <a:r>
              <a:rPr lang="de-DE" sz="2400" dirty="0" smtClean="0">
                <a:latin typeface="Symbol" charset="2"/>
                <a:cs typeface="Symbol" charset="2"/>
              </a:rPr>
              <a:t>p</a:t>
            </a:r>
            <a:r>
              <a:rPr lang="de-DE" sz="2400" dirty="0" smtClean="0"/>
              <a:t> </a:t>
            </a:r>
            <a:r>
              <a:rPr lang="de-DE" sz="2400" dirty="0" err="1" smtClean="0"/>
              <a:t>rest</a:t>
            </a:r>
            <a:r>
              <a:rPr lang="de-DE" sz="2400" dirty="0" smtClean="0"/>
              <a:t> </a:t>
            </a:r>
            <a:r>
              <a:rPr lang="de-DE" sz="2400" dirty="0" err="1" smtClean="0"/>
              <a:t>system</a:t>
            </a:r>
            <a:r>
              <a:rPr lang="de-DE" sz="2400" dirty="0" smtClean="0"/>
              <a:t>:</a:t>
            </a:r>
          </a:p>
          <a:p>
            <a:pPr lvl="1"/>
            <a:r>
              <a:rPr lang="de-DE" sz="2000" dirty="0" err="1" smtClean="0"/>
              <a:t>Incoming</a:t>
            </a:r>
            <a:r>
              <a:rPr lang="de-DE" sz="2000" dirty="0" smtClean="0"/>
              <a:t> </a:t>
            </a:r>
            <a:r>
              <a:rPr lang="de-DE" sz="2000" dirty="0" err="1" smtClean="0"/>
              <a:t>photon-field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accelerates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charge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smtClean="0"/>
              <a:t>➛ </a:t>
            </a:r>
            <a:r>
              <a:rPr lang="de-DE" sz="2000" dirty="0" smtClean="0">
                <a:solidFill>
                  <a:srgbClr val="376092"/>
                </a:solidFill>
              </a:rPr>
              <a:t>Bremsstrahlung</a:t>
            </a:r>
          </a:p>
          <a:p>
            <a:pPr lvl="1"/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extended</a:t>
            </a:r>
            <a:r>
              <a:rPr lang="de-DE" sz="2000" dirty="0" smtClean="0"/>
              <a:t> </a:t>
            </a:r>
            <a:r>
              <a:rPr lang="de-DE" sz="2000" dirty="0" err="1" smtClean="0"/>
              <a:t>particle</a:t>
            </a:r>
            <a:r>
              <a:rPr lang="de-DE" sz="2000" dirty="0" smtClean="0"/>
              <a:t>:</a:t>
            </a:r>
          </a:p>
          <a:p>
            <a:pPr marL="457200" lvl="1" indent="266700">
              <a:buNone/>
            </a:pPr>
            <a:r>
              <a:rPr lang="de-DE" sz="2000" dirty="0" err="1" smtClean="0"/>
              <a:t>Incoming</a:t>
            </a:r>
            <a:r>
              <a:rPr lang="de-DE" sz="2000" dirty="0" smtClean="0"/>
              <a:t> </a:t>
            </a:r>
            <a:r>
              <a:rPr lang="de-DE" sz="2000" dirty="0" err="1" smtClean="0"/>
              <a:t>photon-field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</a:rPr>
              <a:t>deforms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 </a:t>
            </a:r>
            <a:r>
              <a:rPr lang="de-DE" sz="2000" dirty="0" smtClean="0"/>
              <a:t>➛</a:t>
            </a:r>
            <a:r>
              <a:rPr lang="de-DE" sz="2000" dirty="0" err="1" smtClean="0"/>
              <a:t>emission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rgbClr val="E46C0A"/>
                </a:solidFill>
              </a:rPr>
              <a:t>dipole</a:t>
            </a:r>
            <a:r>
              <a:rPr lang="de-DE" sz="2000" dirty="0" smtClean="0">
                <a:solidFill>
                  <a:srgbClr val="E46C0A"/>
                </a:solidFill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</a:rPr>
              <a:t>radiation</a:t>
            </a:r>
            <a:endParaRPr lang="de-DE" sz="2000" dirty="0">
              <a:solidFill>
                <a:srgbClr val="E46C0A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-108520" y="1196752"/>
            <a:ext cx="9144000" cy="4499858"/>
            <a:chOff x="-108520" y="1196752"/>
            <a:chExt cx="9144000" cy="4499858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8520" y="1196752"/>
              <a:ext cx="9144000" cy="4499858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2267744" y="2420888"/>
              <a:ext cx="1745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8000"/>
                  </a:solidFill>
                </a:rPr>
                <a:t>Deck - </a:t>
              </a:r>
              <a:r>
                <a:rPr lang="de-DE" dirty="0" err="1" smtClean="0">
                  <a:solidFill>
                    <a:srgbClr val="008000"/>
                  </a:solidFill>
                </a:rPr>
                <a:t>simulated</a:t>
              </a:r>
              <a:endParaRPr lang="de-DE" dirty="0">
                <a:solidFill>
                  <a:srgbClr val="008000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5436096" y="2420888"/>
              <a:ext cx="1745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8000"/>
                  </a:solidFill>
                </a:rPr>
                <a:t>Deck - </a:t>
              </a:r>
              <a:r>
                <a:rPr lang="de-DE" dirty="0" err="1" smtClean="0">
                  <a:solidFill>
                    <a:srgbClr val="008000"/>
                  </a:solidFill>
                </a:rPr>
                <a:t>simulated</a:t>
              </a:r>
              <a:endParaRPr lang="de-DE" dirty="0">
                <a:solidFill>
                  <a:srgbClr val="008000"/>
                </a:solidFill>
              </a:endParaRPr>
            </a:p>
          </p:txBody>
        </p:sp>
        <p:cxnSp>
          <p:nvCxnSpPr>
            <p:cNvPr id="8" name="Gerade Verbindung mit Pfeil 7"/>
            <p:cNvCxnSpPr/>
            <p:nvPr/>
          </p:nvCxnSpPr>
          <p:spPr>
            <a:xfrm flipH="1">
              <a:off x="3131840" y="2780928"/>
              <a:ext cx="288032" cy="208823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>
              <a:off x="6300192" y="2780928"/>
              <a:ext cx="360040" cy="201622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Exotic</a:t>
            </a:r>
            <a:r>
              <a:rPr lang="de-DE" dirty="0" smtClean="0"/>
              <a:t> 1</a:t>
            </a:r>
            <a:r>
              <a:rPr lang="de-DE" baseline="30000" dirty="0" smtClean="0"/>
              <a:t>-+</a:t>
            </a:r>
            <a:endParaRPr lang="de-DE" baseline="30000" dirty="0"/>
          </a:p>
        </p:txBody>
      </p:sp>
      <p:sp>
        <p:nvSpPr>
          <p:cNvPr id="12" name="Textfeld 11"/>
          <p:cNvSpPr txBox="1"/>
          <p:nvPr/>
        </p:nvSpPr>
        <p:spPr>
          <a:xfrm>
            <a:off x="5940152" y="25649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grpSp>
        <p:nvGrpSpPr>
          <p:cNvPr id="18" name="Gruppierung 17"/>
          <p:cNvGrpSpPr/>
          <p:nvPr/>
        </p:nvGrpSpPr>
        <p:grpSpPr>
          <a:xfrm>
            <a:off x="1619672" y="1124744"/>
            <a:ext cx="5610200" cy="5056842"/>
            <a:chOff x="1619672" y="1124744"/>
            <a:chExt cx="5610200" cy="5056842"/>
          </a:xfrm>
        </p:grpSpPr>
        <p:grpSp>
          <p:nvGrpSpPr>
            <p:cNvPr id="16" name="Gruppierung 15"/>
            <p:cNvGrpSpPr/>
            <p:nvPr/>
          </p:nvGrpSpPr>
          <p:grpSpPr>
            <a:xfrm>
              <a:off x="1619672" y="1124744"/>
              <a:ext cx="5610200" cy="5056842"/>
              <a:chOff x="1619672" y="1124744"/>
              <a:chExt cx="5610200" cy="5056842"/>
            </a:xfrm>
          </p:grpSpPr>
          <p:pic>
            <p:nvPicPr>
              <p:cNvPr id="3" name="Bild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9672" y="1124744"/>
                <a:ext cx="5610200" cy="5056842"/>
              </a:xfrm>
              <a:prstGeom prst="rect">
                <a:avLst/>
              </a:prstGeom>
            </p:spPr>
          </p:pic>
          <p:cxnSp>
            <p:nvCxnSpPr>
              <p:cNvPr id="13" name="Gerade Verbindung mit Pfeil 12"/>
              <p:cNvCxnSpPr/>
              <p:nvPr/>
            </p:nvCxnSpPr>
            <p:spPr>
              <a:xfrm flipH="1">
                <a:off x="4644008" y="1628800"/>
                <a:ext cx="288032" cy="2088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/>
              <p:cNvCxnSpPr/>
              <p:nvPr/>
            </p:nvCxnSpPr>
            <p:spPr>
              <a:xfrm>
                <a:off x="3419872" y="1628800"/>
                <a:ext cx="792088" cy="1296144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4283968" y="4077072"/>
              <a:ext cx="1728192" cy="115212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824613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07504" y="3068960"/>
            <a:ext cx="9036496" cy="2232248"/>
          </a:xfrm>
          <a:prstGeom prst="rect">
            <a:avLst/>
          </a:prstGeom>
          <a:solidFill>
            <a:srgbClr val="98FFF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what</a:t>
            </a:r>
            <a:r>
              <a:rPr lang="de-DE" sz="3200" dirty="0" smtClean="0"/>
              <a:t> </a:t>
            </a:r>
            <a:r>
              <a:rPr lang="de-DE" sz="3200" dirty="0" err="1" smtClean="0"/>
              <a:t>about</a:t>
            </a:r>
            <a:r>
              <a:rPr lang="de-DE" sz="3200" dirty="0" smtClean="0"/>
              <a:t> non-resonant  </a:t>
            </a:r>
            <a:r>
              <a:rPr lang="de-DE" sz="3200" dirty="0" err="1" smtClean="0"/>
              <a:t>backgrounds</a:t>
            </a:r>
            <a:r>
              <a:rPr lang="de-DE" sz="3200" dirty="0" smtClean="0"/>
              <a:t> ?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Non-resonant </a:t>
            </a:r>
            <a:r>
              <a:rPr lang="de-DE" dirty="0" err="1" smtClean="0"/>
              <a:t>contribution</a:t>
            </a:r>
            <a:r>
              <a:rPr lang="de-DE" dirty="0" smtClean="0"/>
              <a:t> </a:t>
            </a:r>
            <a:r>
              <a:rPr lang="de-DE" dirty="0" err="1" smtClean="0"/>
              <a:t>modeled</a:t>
            </a:r>
            <a:r>
              <a:rPr lang="de-DE" dirty="0" smtClean="0"/>
              <a:t> in final fit (Deck)</a:t>
            </a:r>
          </a:p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analytic</a:t>
            </a:r>
            <a:r>
              <a:rPr lang="de-DE" dirty="0" smtClean="0"/>
              <a:t> </a:t>
            </a:r>
            <a:r>
              <a:rPr lang="de-DE" dirty="0" err="1" smtClean="0"/>
              <a:t>amplitude</a:t>
            </a:r>
            <a:r>
              <a:rPr lang="de-DE" dirty="0" smtClean="0"/>
              <a:t> in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step</a:t>
            </a:r>
            <a:endParaRPr lang="de-DE" dirty="0" smtClean="0"/>
          </a:p>
          <a:p>
            <a:r>
              <a:rPr lang="de-DE" dirty="0" err="1" smtClean="0"/>
              <a:t>Example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4" name="Bild 3" descr="4pp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0278" y="3164698"/>
            <a:ext cx="2104052" cy="2056592"/>
          </a:xfrm>
          <a:prstGeom prst="rect">
            <a:avLst/>
          </a:prstGeom>
        </p:spPr>
      </p:pic>
      <p:pic>
        <p:nvPicPr>
          <p:cNvPr id="5" name="Bild 4" descr="0mp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708" y="3156788"/>
            <a:ext cx="2088232" cy="2056592"/>
          </a:xfrm>
          <a:prstGeom prst="rect">
            <a:avLst/>
          </a:prstGeom>
        </p:spPr>
      </p:pic>
      <p:pic>
        <p:nvPicPr>
          <p:cNvPr id="6" name="Bild 5" descr="6mp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6256" y="3068960"/>
            <a:ext cx="2088232" cy="2088232"/>
          </a:xfrm>
          <a:prstGeom prst="rect">
            <a:avLst/>
          </a:prstGeom>
        </p:spPr>
      </p:pic>
      <p:pic>
        <p:nvPicPr>
          <p:cNvPr id="7" name="Bild 6" descr="1pp.pd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0038" y="3164698"/>
            <a:ext cx="2104052" cy="205659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331640" y="5301208"/>
            <a:ext cx="47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r>
              <a:rPr lang="de-DE" baseline="30000" dirty="0" smtClean="0"/>
              <a:t>-+-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724128" y="5373216"/>
            <a:ext cx="45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</a:t>
            </a:r>
            <a:r>
              <a:rPr lang="de-DE" baseline="30000" dirty="0" smtClean="0"/>
              <a:t>++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419872" y="5373216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</a:t>
            </a:r>
            <a:r>
              <a:rPr lang="de-DE" baseline="30000" dirty="0"/>
              <a:t>+</a:t>
            </a:r>
            <a:r>
              <a:rPr lang="de-DE" baseline="30000" dirty="0" smtClean="0"/>
              <a:t>+-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956376" y="5373216"/>
            <a:ext cx="47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  <a:r>
              <a:rPr lang="de-DE" baseline="30000" dirty="0" smtClean="0"/>
              <a:t>-+-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051720" y="6237312"/>
            <a:ext cx="533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</a:rPr>
              <a:t>new</a:t>
            </a:r>
            <a:r>
              <a:rPr lang="de-DE" dirty="0" smtClean="0"/>
              <a:t>: non-resonant </a:t>
            </a:r>
            <a:r>
              <a:rPr lang="de-DE" dirty="0" err="1" smtClean="0"/>
              <a:t>partly</a:t>
            </a:r>
            <a:r>
              <a:rPr lang="de-DE" dirty="0" smtClean="0"/>
              <a:t> </a:t>
            </a:r>
            <a:r>
              <a:rPr lang="de-DE" dirty="0" err="1" smtClean="0"/>
              <a:t>taken</a:t>
            </a:r>
            <a:r>
              <a:rPr lang="de-DE" dirty="0" smtClean="0"/>
              <a:t> out </a:t>
            </a:r>
            <a:r>
              <a:rPr lang="de-DE" dirty="0" err="1" smtClean="0"/>
              <a:t>by</a:t>
            </a:r>
            <a:r>
              <a:rPr lang="de-DE" dirty="0" smtClean="0"/>
              <a:t> Deck </a:t>
            </a:r>
            <a:r>
              <a:rPr lang="de-DE" dirty="0" err="1" smtClean="0"/>
              <a:t>amplitude</a:t>
            </a:r>
            <a:endParaRPr lang="de-DE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1619672" y="4869160"/>
            <a:ext cx="720080" cy="144016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 flipV="1">
            <a:off x="3707904" y="4941168"/>
            <a:ext cx="360040" cy="129614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5580112" y="4869160"/>
            <a:ext cx="288032" cy="144016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7236296" y="4869160"/>
            <a:ext cx="1008112" cy="144016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 rot="1493120">
            <a:off x="1373937" y="3739099"/>
            <a:ext cx="7288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 smtClean="0">
                <a:solidFill>
                  <a:schemeClr val="bg1">
                    <a:lumMod val="65000"/>
                    <a:alpha val="47000"/>
                  </a:schemeClr>
                </a:solidFill>
              </a:rPr>
              <a:t>Extreme </a:t>
            </a:r>
            <a:r>
              <a:rPr lang="de-DE" sz="6600" dirty="0" err="1" smtClean="0">
                <a:solidFill>
                  <a:schemeClr val="bg1">
                    <a:lumMod val="65000"/>
                    <a:alpha val="47000"/>
                  </a:schemeClr>
                </a:solidFill>
              </a:rPr>
              <a:t>preliminary</a:t>
            </a:r>
            <a:endParaRPr lang="de-DE" sz="6600" dirty="0">
              <a:solidFill>
                <a:schemeClr val="bg1">
                  <a:lumMod val="65000"/>
                  <a:alpha val="47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4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What‘s</a:t>
            </a:r>
            <a:r>
              <a:rPr lang="de-DE" dirty="0" smtClean="0"/>
              <a:t> </a:t>
            </a:r>
            <a:r>
              <a:rPr lang="en-US" dirty="0" smtClean="0"/>
              <a:t>next soon</a:t>
            </a:r>
            <a:r>
              <a:rPr lang="de-DE" dirty="0" smtClean="0"/>
              <a:t> </a:t>
            </a:r>
            <a:r>
              <a:rPr lang="de-DE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Development of news tools to perform </a:t>
            </a:r>
            <a:r>
              <a:rPr lang="en-US" dirty="0" smtClean="0">
                <a:solidFill>
                  <a:srgbClr val="E46C0A"/>
                </a:solidFill>
              </a:rPr>
              <a:t>isobar-freed </a:t>
            </a:r>
            <a:r>
              <a:rPr lang="en-US" dirty="0" smtClean="0"/>
              <a:t>PWA simultaneously for many isobaric J</a:t>
            </a:r>
            <a:r>
              <a:rPr lang="en-US" baseline="30000" dirty="0" smtClean="0"/>
              <a:t>PC</a:t>
            </a:r>
          </a:p>
          <a:p>
            <a:r>
              <a:rPr lang="en-US" dirty="0" smtClean="0"/>
              <a:t>Replace fit-function (</a:t>
            </a:r>
            <a:r>
              <a:rPr lang="en-US" dirty="0" err="1" smtClean="0"/>
              <a:t>BW+bckgrd</a:t>
            </a:r>
            <a:r>
              <a:rPr lang="en-US" dirty="0" smtClean="0"/>
              <a:t>) by  polynomials and </a:t>
            </a:r>
            <a:r>
              <a:rPr lang="en-US" dirty="0" smtClean="0">
                <a:solidFill>
                  <a:srgbClr val="E46C0A"/>
                </a:solidFill>
              </a:rPr>
              <a:t>poles</a:t>
            </a:r>
          </a:p>
          <a:p>
            <a:pPr lvl="1"/>
            <a:r>
              <a:rPr lang="en-US" dirty="0" smtClean="0"/>
              <a:t>locking of pole parameters/</a:t>
            </a:r>
            <a:r>
              <a:rPr lang="en-US" dirty="0" err="1" smtClean="0"/>
              <a:t>branchings</a:t>
            </a:r>
            <a:r>
              <a:rPr lang="en-US" dirty="0" smtClean="0"/>
              <a:t> to be developed</a:t>
            </a:r>
          </a:p>
          <a:p>
            <a:r>
              <a:rPr lang="en-US" dirty="0" smtClean="0"/>
              <a:t>Investigation of J</a:t>
            </a:r>
            <a:r>
              <a:rPr lang="en-US" baseline="30000" dirty="0" smtClean="0"/>
              <a:t>PC</a:t>
            </a:r>
            <a:r>
              <a:rPr lang="en-US" dirty="0" smtClean="0"/>
              <a:t> = 2</a:t>
            </a:r>
            <a:r>
              <a:rPr lang="en-US" baseline="30000" dirty="0" smtClean="0"/>
              <a:t>-+</a:t>
            </a:r>
            <a:r>
              <a:rPr lang="en-US" dirty="0" smtClean="0"/>
              <a:t> sector using 10 different waves</a:t>
            </a:r>
          </a:p>
          <a:p>
            <a:pPr lvl="1"/>
            <a:r>
              <a:rPr lang="en-US" dirty="0" smtClean="0"/>
              <a:t>Different isobars</a:t>
            </a:r>
          </a:p>
          <a:p>
            <a:pPr lvl="1"/>
            <a:r>
              <a:rPr lang="en-US" dirty="0" smtClean="0"/>
              <a:t>Different spin projections </a:t>
            </a:r>
            <a:r>
              <a:rPr lang="en-US" i="1" dirty="0" smtClean="0">
                <a:solidFill>
                  <a:srgbClr val="E46C0A"/>
                </a:solidFill>
                <a:latin typeface="Times New Roman"/>
                <a:cs typeface="Times New Roman"/>
              </a:rPr>
              <a:t>m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VERY informative</a:t>
            </a:r>
            <a:r>
              <a:rPr lang="en-US" dirty="0" smtClean="0"/>
              <a:t>…. </a:t>
            </a:r>
            <a:r>
              <a:rPr lang="el-GR" i="1" dirty="0" smtClean="0">
                <a:latin typeface="Times New Roman"/>
                <a:cs typeface="Times New Roman"/>
              </a:rPr>
              <a:t>π</a:t>
            </a:r>
            <a:r>
              <a:rPr lang="de-DE" i="1" baseline="-25000" dirty="0" smtClean="0">
                <a:latin typeface="Times New Roman"/>
                <a:cs typeface="Times New Roman"/>
              </a:rPr>
              <a:t>2</a:t>
            </a:r>
            <a:r>
              <a:rPr lang="de-DE" i="1" dirty="0" smtClean="0">
                <a:latin typeface="Times New Roman"/>
                <a:cs typeface="Times New Roman"/>
              </a:rPr>
              <a:t>(1670), </a:t>
            </a:r>
            <a:r>
              <a:rPr lang="el-GR" i="1" dirty="0">
                <a:latin typeface="Times New Roman"/>
                <a:cs typeface="Times New Roman"/>
              </a:rPr>
              <a:t>π</a:t>
            </a:r>
            <a:r>
              <a:rPr lang="de-DE" i="1" baseline="-25000" dirty="0">
                <a:latin typeface="Times New Roman"/>
                <a:cs typeface="Times New Roman"/>
              </a:rPr>
              <a:t>2</a:t>
            </a:r>
            <a:r>
              <a:rPr lang="de-DE" i="1" dirty="0">
                <a:latin typeface="Times New Roman"/>
                <a:cs typeface="Times New Roman"/>
              </a:rPr>
              <a:t>(</a:t>
            </a:r>
            <a:r>
              <a:rPr lang="de-DE" i="1" dirty="0" smtClean="0">
                <a:latin typeface="Times New Roman"/>
                <a:cs typeface="Times New Roman"/>
              </a:rPr>
              <a:t>1880</a:t>
            </a:r>
            <a:r>
              <a:rPr lang="de-DE" i="1" dirty="0">
                <a:latin typeface="Times New Roman"/>
                <a:cs typeface="Times New Roman"/>
              </a:rPr>
              <a:t>), </a:t>
            </a:r>
            <a:r>
              <a:rPr lang="el-GR" i="1" dirty="0">
                <a:latin typeface="Times New Roman"/>
                <a:cs typeface="Times New Roman"/>
              </a:rPr>
              <a:t>π</a:t>
            </a:r>
            <a:r>
              <a:rPr lang="de-DE" i="1" baseline="-25000" dirty="0">
                <a:latin typeface="Times New Roman"/>
                <a:cs typeface="Times New Roman"/>
              </a:rPr>
              <a:t>2</a:t>
            </a:r>
            <a:r>
              <a:rPr lang="de-DE" i="1" dirty="0">
                <a:latin typeface="Times New Roman"/>
                <a:cs typeface="Times New Roman"/>
              </a:rPr>
              <a:t>(</a:t>
            </a:r>
            <a:r>
              <a:rPr lang="de-DE" i="1" dirty="0" smtClean="0">
                <a:latin typeface="Times New Roman"/>
                <a:cs typeface="Times New Roman"/>
              </a:rPr>
              <a:t>19xx)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el-GR" i="1" dirty="0">
                <a:latin typeface="Times New Roman"/>
                <a:cs typeface="Times New Roman"/>
              </a:rPr>
              <a:t>π</a:t>
            </a:r>
            <a:r>
              <a:rPr lang="de-DE" i="1" baseline="-25000" dirty="0">
                <a:latin typeface="Times New Roman"/>
                <a:cs typeface="Times New Roman"/>
              </a:rPr>
              <a:t>2</a:t>
            </a:r>
            <a:r>
              <a:rPr lang="de-DE" i="1" dirty="0" smtClean="0">
                <a:latin typeface="Times New Roman"/>
                <a:cs typeface="Times New Roman"/>
              </a:rPr>
              <a:t>(2xxx)…            </a:t>
            </a:r>
            <a:r>
              <a:rPr lang="de-DE" dirty="0" smtClean="0"/>
              <a:t>	 </a:t>
            </a:r>
            <a:r>
              <a:rPr lang="de-DE" dirty="0" err="1" smtClean="0"/>
              <a:t>identify</a:t>
            </a:r>
            <a:r>
              <a:rPr lang="de-DE" dirty="0" smtClean="0"/>
              <a:t> „</a:t>
            </a:r>
            <a:r>
              <a:rPr lang="de-DE" dirty="0" err="1" smtClean="0"/>
              <a:t>objects</a:t>
            </a:r>
            <a:r>
              <a:rPr lang="de-DE" dirty="0" smtClean="0"/>
              <a:t>“?</a:t>
            </a:r>
            <a:endParaRPr lang="en-US" dirty="0" smtClean="0"/>
          </a:p>
          <a:p>
            <a:r>
              <a:rPr lang="en-US" dirty="0" smtClean="0"/>
              <a:t>Include Deck modeling in PWA</a:t>
            </a:r>
          </a:p>
          <a:p>
            <a:r>
              <a:rPr lang="en-US" dirty="0" smtClean="0"/>
              <a:t>True </a:t>
            </a:r>
            <a:r>
              <a:rPr lang="en-US" dirty="0" err="1"/>
              <a:t>m</a:t>
            </a:r>
            <a:r>
              <a:rPr lang="en-US" dirty="0" err="1" smtClean="0"/>
              <a:t>ultibody</a:t>
            </a:r>
            <a:r>
              <a:rPr lang="en-US" dirty="0" smtClean="0"/>
              <a:t> final states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(used 2000 waves in 5</a:t>
            </a:r>
            <a:r>
              <a:rPr lang="el-GR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π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lvl="1"/>
            <a:r>
              <a:rPr lang="en-US" sz="1800" dirty="0" smtClean="0">
                <a:cs typeface="Times New Roman"/>
              </a:rPr>
              <a:t>4 </a:t>
            </a:r>
            <a:r>
              <a:rPr lang="en-US" sz="1800" dirty="0">
                <a:cs typeface="Times New Roman"/>
              </a:rPr>
              <a:t>and 5-body decays </a:t>
            </a:r>
            <a:r>
              <a:rPr lang="en-US" sz="1800" dirty="0" smtClean="0">
                <a:cs typeface="Times New Roman"/>
              </a:rPr>
              <a:t>e.g. </a:t>
            </a:r>
            <a:r>
              <a:rPr lang="en-US" sz="1800" i="1" dirty="0" smtClean="0">
                <a:latin typeface="Times New Roman"/>
                <a:cs typeface="Times New Roman"/>
              </a:rPr>
              <a:t>f</a:t>
            </a:r>
            <a:r>
              <a:rPr lang="en-US" sz="1800" i="1" baseline="-25000" dirty="0" smtClean="0">
                <a:latin typeface="Times New Roman"/>
                <a:cs typeface="Times New Roman"/>
              </a:rPr>
              <a:t>1</a:t>
            </a:r>
            <a:r>
              <a:rPr lang="en-US" sz="1800" i="1" dirty="0" smtClean="0">
                <a:latin typeface="Times New Roman"/>
                <a:cs typeface="Times New Roman"/>
              </a:rPr>
              <a:t>(1285)</a:t>
            </a:r>
            <a:r>
              <a:rPr lang="el-GR" sz="1800" i="1" dirty="0" smtClean="0">
                <a:latin typeface="Times New Roman"/>
                <a:cs typeface="Times New Roman"/>
              </a:rPr>
              <a:t> π</a:t>
            </a:r>
            <a:r>
              <a:rPr lang="de-DE" sz="1800" i="1" dirty="0" smtClean="0">
                <a:latin typeface="Times New Roman"/>
                <a:cs typeface="Times New Roman"/>
              </a:rPr>
              <a:t>,</a:t>
            </a:r>
            <a:r>
              <a:rPr lang="en-US" sz="1800" i="1" dirty="0" smtClean="0">
                <a:latin typeface="Times New Roman"/>
                <a:cs typeface="Times New Roman"/>
              </a:rPr>
              <a:t> a</a:t>
            </a:r>
            <a:r>
              <a:rPr lang="en-US" sz="1800" i="1" baseline="-25000" dirty="0" smtClean="0">
                <a:latin typeface="Times New Roman"/>
                <a:cs typeface="Times New Roman"/>
              </a:rPr>
              <a:t>2</a:t>
            </a:r>
            <a:r>
              <a:rPr lang="en-US" sz="1800" i="1" dirty="0">
                <a:latin typeface="Times New Roman"/>
                <a:cs typeface="Times New Roman"/>
              </a:rPr>
              <a:t>(1320) </a:t>
            </a:r>
            <a:r>
              <a:rPr lang="en-US" sz="1800" i="1" dirty="0" err="1">
                <a:latin typeface="Times New Roman"/>
                <a:cs typeface="Times New Roman"/>
              </a:rPr>
              <a:t>ρ</a:t>
            </a:r>
            <a:r>
              <a:rPr lang="en-US" sz="1800" i="1" dirty="0">
                <a:latin typeface="Times New Roman"/>
                <a:cs typeface="Times New Roman"/>
              </a:rPr>
              <a:t>(770), a</a:t>
            </a:r>
            <a:r>
              <a:rPr lang="en-US" sz="1800" i="1" baseline="-25000" dirty="0">
                <a:latin typeface="Times New Roman"/>
                <a:cs typeface="Times New Roman"/>
              </a:rPr>
              <a:t>2</a:t>
            </a:r>
            <a:r>
              <a:rPr lang="en-US" sz="1800" i="1" dirty="0">
                <a:latin typeface="Times New Roman"/>
                <a:cs typeface="Times New Roman"/>
              </a:rPr>
              <a:t>(1320) ρ</a:t>
            </a:r>
            <a:r>
              <a:rPr lang="en-US" sz="1800" i="1" baseline="-25000" dirty="0">
                <a:latin typeface="Times New Roman"/>
                <a:cs typeface="Times New Roman"/>
              </a:rPr>
              <a:t>3</a:t>
            </a:r>
            <a:r>
              <a:rPr lang="en-US" sz="1800" i="1" dirty="0">
                <a:latin typeface="Times New Roman"/>
                <a:cs typeface="Times New Roman"/>
              </a:rPr>
              <a:t>(1690) </a:t>
            </a:r>
            <a:r>
              <a:rPr lang="en-US" sz="1800" dirty="0">
                <a:latin typeface="Times New Roman"/>
                <a:cs typeface="Times New Roman"/>
              </a:rPr>
              <a:t>and compare to </a:t>
            </a:r>
            <a:r>
              <a:rPr lang="en-US" sz="1800" i="1" dirty="0">
                <a:latin typeface="Times New Roman"/>
                <a:cs typeface="Times New Roman"/>
              </a:rPr>
              <a:t>η3π</a:t>
            </a:r>
            <a:endParaRPr lang="en-US" sz="1800" dirty="0">
              <a:cs typeface="Times New Roman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0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 - Pion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smtClean="0"/>
              <a:t> precise measurement of </a:t>
            </a:r>
            <a:r>
              <a:rPr lang="en-US" smtClean="0">
                <a:solidFill>
                  <a:srgbClr val="376092"/>
                </a:solidFill>
                <a:latin typeface="Symbol" charset="2"/>
                <a:cs typeface="Symbol" charset="2"/>
              </a:rPr>
              <a:t>p</a:t>
            </a:r>
            <a:r>
              <a:rPr lang="en-US" smtClean="0">
                <a:solidFill>
                  <a:srgbClr val="376092"/>
                </a:solidFill>
              </a:rPr>
              <a:t> polarizability</a:t>
            </a:r>
          </a:p>
          <a:p>
            <a:pPr lvl="1"/>
            <a:r>
              <a:rPr lang="en-US" smtClean="0">
                <a:solidFill>
                  <a:srgbClr val="000000"/>
                </a:solidFill>
              </a:rPr>
              <a:t>Pion much stiffer than atom (strong interaction)</a:t>
            </a:r>
          </a:p>
          <a:p>
            <a:pPr lvl="1"/>
            <a:r>
              <a:rPr lang="en-US" smtClean="0">
                <a:solidFill>
                  <a:srgbClr val="000000"/>
                </a:solidFill>
              </a:rPr>
              <a:t>Excellent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agreement with theory</a:t>
            </a:r>
            <a:r>
              <a:rPr lang="en-US" smtClean="0">
                <a:solidFill>
                  <a:srgbClr val="17375E"/>
                </a:solidFill>
              </a:rPr>
              <a:t> </a:t>
            </a:r>
            <a:r>
              <a:rPr lang="en-US" smtClean="0">
                <a:solidFill>
                  <a:srgbClr val="000000"/>
                </a:solidFill>
              </a:rPr>
              <a:t>(</a:t>
            </a:r>
            <a:r>
              <a:rPr lang="en-US" smtClean="0">
                <a:solidFill>
                  <a:srgbClr val="17375E"/>
                </a:solidFill>
                <a:latin typeface="Symbol" charset="2"/>
                <a:cs typeface="Symbol" charset="2"/>
              </a:rPr>
              <a:t>c</a:t>
            </a:r>
            <a:r>
              <a:rPr lang="en-US" smtClean="0">
                <a:solidFill>
                  <a:srgbClr val="17375E"/>
                </a:solidFill>
              </a:rPr>
              <a:t>PT</a:t>
            </a:r>
            <a:r>
              <a:rPr lang="en-US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smtClean="0">
                <a:solidFill>
                  <a:srgbClr val="000000"/>
                </a:solidFill>
              </a:rPr>
              <a:t>Future: separate magnetic and electric polarizabilities</a:t>
            </a:r>
          </a:p>
          <a:p>
            <a:endParaRPr lang="en-US" smtClean="0">
              <a:solidFill>
                <a:srgbClr val="000000"/>
              </a:solidFill>
            </a:endParaRPr>
          </a:p>
          <a:p>
            <a:r>
              <a:rPr lang="en-US" smtClean="0">
                <a:solidFill>
                  <a:srgbClr val="000000"/>
                </a:solidFill>
              </a:rPr>
              <a:t>New path to </a:t>
            </a:r>
            <a:r>
              <a:rPr lang="en-US" smtClean="0">
                <a:solidFill>
                  <a:schemeClr val="tx2">
                    <a:lumMod val="75000"/>
                  </a:schemeClr>
                </a:solidFill>
              </a:rPr>
              <a:t>radiative meson excitations</a:t>
            </a:r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724" y="1628800"/>
            <a:ext cx="8867328" cy="4896544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Establish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new</a:t>
            </a:r>
            <a:r>
              <a:rPr lang="en-US" sz="2400" dirty="0" smtClean="0">
                <a:solidFill>
                  <a:srgbClr val="376092"/>
                </a:solidFill>
              </a:rPr>
              <a:t> “2D” fit </a:t>
            </a:r>
            <a:r>
              <a:rPr lang="en-US" sz="2400" dirty="0" smtClean="0"/>
              <a:t>method to perform PWA in </a:t>
            </a:r>
            <a:r>
              <a:rPr lang="en-US" sz="2400" dirty="0"/>
              <a:t>m</a:t>
            </a:r>
            <a:r>
              <a:rPr lang="en-US" sz="2400" baseline="-25000" dirty="0"/>
              <a:t>3</a:t>
            </a:r>
            <a:r>
              <a:rPr lang="en-US" sz="2400" baseline="-25000" dirty="0">
                <a:latin typeface="Symbol" charset="2"/>
                <a:cs typeface="Symbol" charset="2"/>
              </a:rPr>
              <a:t>p</a:t>
            </a:r>
            <a:r>
              <a:rPr lang="en-US" sz="2400" dirty="0">
                <a:cs typeface="Symbol" charset="2"/>
              </a:rPr>
              <a:t> and t </a:t>
            </a:r>
          </a:p>
          <a:p>
            <a:endParaRPr lang="en-US" sz="2400" dirty="0" smtClean="0">
              <a:cs typeface="Symbol" charset="2"/>
            </a:endParaRPr>
          </a:p>
          <a:p>
            <a:r>
              <a:rPr lang="en-US" sz="2400" dirty="0" smtClean="0">
                <a:cs typeface="Symbol" charset="2"/>
              </a:rPr>
              <a:t>Find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new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iso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-vector </a:t>
            </a:r>
            <a:r>
              <a:rPr lang="en-US" sz="2400" dirty="0">
                <a:cs typeface="Symbol" charset="2"/>
              </a:rPr>
              <a:t>state </a:t>
            </a:r>
            <a:r>
              <a:rPr lang="en-US" sz="2400" i="1" dirty="0">
                <a:latin typeface="Times New Roman"/>
                <a:cs typeface="Times New Roman"/>
              </a:rPr>
              <a:t>a</a:t>
            </a:r>
            <a:r>
              <a:rPr lang="en-US" sz="2400" i="1" baseline="-25000" dirty="0">
                <a:latin typeface="Times New Roman"/>
                <a:cs typeface="Times New Roman"/>
              </a:rPr>
              <a:t>1</a:t>
            </a:r>
            <a:r>
              <a:rPr lang="en-US" sz="2400" i="1" dirty="0">
                <a:latin typeface="Times New Roman"/>
                <a:cs typeface="Times New Roman"/>
              </a:rPr>
              <a:t>(1420)</a:t>
            </a:r>
          </a:p>
          <a:p>
            <a:pPr lvl="1"/>
            <a:r>
              <a:rPr lang="en-US" sz="2000" dirty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a1(1420)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1412-1422 MeV/c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 , </a:t>
            </a:r>
            <a:r>
              <a:rPr lang="en-US" sz="2000" dirty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a</a:t>
            </a:r>
            <a:r>
              <a:rPr lang="en-US" sz="2000" baseline="-25000" dirty="0">
                <a:solidFill>
                  <a:srgbClr val="376092"/>
                </a:solidFill>
                <a:latin typeface="Symbol" charset="2"/>
                <a:cs typeface="Symbol" charset="2"/>
              </a:rPr>
              <a:t>1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(1420)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130-150 MeV/c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(exclusive) </a:t>
            </a:r>
            <a:r>
              <a:rPr lang="en-US" sz="2000" dirty="0" smtClean="0">
                <a:cs typeface="Symbol" charset="2"/>
              </a:rPr>
              <a:t>decay </a:t>
            </a:r>
            <a:r>
              <a:rPr lang="en-US" sz="2000" dirty="0">
                <a:cs typeface="Symbol" charset="2"/>
              </a:rPr>
              <a:t>into </a:t>
            </a:r>
            <a:r>
              <a:rPr lang="en-US" sz="2000" i="1" dirty="0">
                <a:latin typeface="Times New Roman"/>
                <a:cs typeface="Times New Roman"/>
              </a:rPr>
              <a:t>f</a:t>
            </a:r>
            <a:r>
              <a:rPr lang="en-US" sz="2000" i="1" baseline="-25000" dirty="0">
                <a:latin typeface="Times New Roman"/>
                <a:cs typeface="Times New Roman"/>
              </a:rPr>
              <a:t>0</a:t>
            </a:r>
            <a:r>
              <a:rPr lang="en-US" sz="2000" i="1" dirty="0">
                <a:latin typeface="Times New Roman"/>
                <a:cs typeface="Times New Roman"/>
              </a:rPr>
              <a:t>(980)</a:t>
            </a:r>
            <a:r>
              <a:rPr lang="en-US" sz="2000" i="1" dirty="0">
                <a:latin typeface="Symbol" charset="2"/>
                <a:cs typeface="Symbol" charset="2"/>
              </a:rPr>
              <a:t>p</a:t>
            </a:r>
            <a:r>
              <a:rPr lang="en-US" sz="2000" dirty="0">
                <a:cs typeface="Symbol" charset="2"/>
              </a:rPr>
              <a:t> in relative P-</a:t>
            </a:r>
            <a:r>
              <a:rPr lang="en-US" sz="2000" dirty="0" smtClean="0">
                <a:cs typeface="Symbol" charset="2"/>
              </a:rPr>
              <a:t>wave</a:t>
            </a:r>
          </a:p>
          <a:p>
            <a:pPr lvl="1">
              <a:buClr>
                <a:schemeClr val="tx1"/>
              </a:buClr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cs typeface="Symbol" charset="2"/>
            </a:endParaRP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Nature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of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(1420) </a:t>
            </a:r>
            <a:r>
              <a:rPr lang="en-US" sz="2000" dirty="0">
                <a:cs typeface="Symbol" charset="2"/>
              </a:rPr>
              <a:t>? </a:t>
            </a:r>
            <a:endParaRPr lang="en-US" sz="2000" dirty="0" smtClean="0">
              <a:cs typeface="Symbol" charset="2"/>
            </a:endParaRPr>
          </a:p>
          <a:p>
            <a:pPr marL="723900" lvl="1" indent="0">
              <a:buClr>
                <a:schemeClr val="tx1"/>
              </a:buClr>
              <a:buNone/>
              <a:tabLst>
                <a:tab pos="723900" algn="l"/>
              </a:tabLst>
            </a:pPr>
            <a:r>
              <a:rPr lang="en-US" sz="2000" dirty="0" err="1" smtClean="0">
                <a:cs typeface="Symbol" charset="2"/>
              </a:rPr>
              <a:t>Isospin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partner of </a:t>
            </a:r>
            <a:r>
              <a:rPr lang="en-US" sz="2000" i="1" dirty="0">
                <a:latin typeface="Times New Roman"/>
                <a:cs typeface="Times New Roman"/>
              </a:rPr>
              <a:t>f</a:t>
            </a:r>
            <a:r>
              <a:rPr lang="en-US" sz="2000" i="1" baseline="-25000" dirty="0">
                <a:latin typeface="Times New Roman"/>
                <a:cs typeface="Times New Roman"/>
              </a:rPr>
              <a:t>1</a:t>
            </a:r>
            <a:r>
              <a:rPr lang="en-US" sz="2000" i="1" dirty="0">
                <a:latin typeface="Times New Roman"/>
                <a:cs typeface="Times New Roman"/>
              </a:rPr>
              <a:t>(1420) </a:t>
            </a:r>
            <a:r>
              <a:rPr lang="en-US" sz="2000" dirty="0">
                <a:cs typeface="Symbol" charset="2"/>
              </a:rPr>
              <a:t>(considered to be exotic</a:t>
            </a:r>
            <a:r>
              <a:rPr lang="en-US" sz="2000" dirty="0" smtClean="0">
                <a:cs typeface="Symbol" charset="2"/>
              </a:rPr>
              <a:t>) ?</a:t>
            </a:r>
          </a:p>
          <a:p>
            <a:pPr marL="723900" lvl="1" indent="0">
              <a:buClr>
                <a:schemeClr val="tx1"/>
              </a:buClr>
              <a:buNone/>
              <a:tabLst>
                <a:tab pos="723900" algn="l"/>
              </a:tabLst>
            </a:pPr>
            <a:r>
              <a:rPr lang="en-US" sz="2000" dirty="0" smtClean="0">
                <a:cs typeface="Symbol" charset="2"/>
              </a:rPr>
              <a:t>Dynamically </a:t>
            </a:r>
            <a:r>
              <a:rPr lang="en-US" sz="2000" dirty="0">
                <a:cs typeface="Symbol" charset="2"/>
              </a:rPr>
              <a:t>generated through </a:t>
            </a:r>
            <a:r>
              <a:rPr lang="en-US" sz="2000" i="1" dirty="0">
                <a:latin typeface="Times New Roman"/>
                <a:cs typeface="Times New Roman"/>
              </a:rPr>
              <a:t>a</a:t>
            </a:r>
            <a:r>
              <a:rPr lang="en-US" sz="2000" i="1" baseline="-25000" dirty="0">
                <a:latin typeface="Times New Roman"/>
                <a:cs typeface="Times New Roman"/>
              </a:rPr>
              <a:t>1</a:t>
            </a:r>
            <a:r>
              <a:rPr lang="en-US" sz="2000" i="1" dirty="0">
                <a:latin typeface="Times New Roman"/>
                <a:cs typeface="Times New Roman"/>
              </a:rPr>
              <a:t>(1260) ⟷ KK* ⟷ f</a:t>
            </a:r>
            <a:r>
              <a:rPr lang="en-US" sz="2000" i="1" baseline="-25000" dirty="0">
                <a:latin typeface="Times New Roman"/>
                <a:cs typeface="Times New Roman"/>
              </a:rPr>
              <a:t>0</a:t>
            </a:r>
            <a:r>
              <a:rPr lang="en-US" sz="2000" i="1" dirty="0">
                <a:latin typeface="Times New Roman"/>
                <a:cs typeface="Times New Roman"/>
              </a:rPr>
              <a:t> (980</a:t>
            </a:r>
            <a:r>
              <a:rPr lang="en-US" sz="2000" i="1" dirty="0" smtClean="0">
                <a:cs typeface="Symbol" charset="2"/>
              </a:rPr>
              <a:t>)</a:t>
            </a:r>
            <a:r>
              <a:rPr lang="en-US" sz="2000" i="1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channel ?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 </a:t>
            </a:r>
          </a:p>
          <a:p>
            <a:pPr marL="723900" lvl="1" indent="0">
              <a:buClr>
                <a:schemeClr val="tx1"/>
              </a:buClr>
              <a:buNone/>
              <a:tabLst>
                <a:tab pos="723900" algn="l"/>
              </a:tabLst>
            </a:pPr>
            <a:r>
              <a:rPr lang="en-US" dirty="0" smtClean="0">
                <a:cs typeface="Symbol" charset="2"/>
              </a:rPr>
              <a:t>Interference of </a:t>
            </a:r>
            <a:r>
              <a:rPr lang="en-US" i="1" dirty="0">
                <a:latin typeface="Times New Roman"/>
                <a:cs typeface="Times New Roman"/>
              </a:rPr>
              <a:t>a</a:t>
            </a:r>
            <a:r>
              <a:rPr lang="en-US" i="1" baseline="-25000" dirty="0">
                <a:latin typeface="Times New Roman"/>
                <a:cs typeface="Times New Roman"/>
              </a:rPr>
              <a:t>1</a:t>
            </a:r>
            <a:r>
              <a:rPr lang="en-US" i="1" dirty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1260) </a:t>
            </a:r>
            <a:r>
              <a:rPr lang="en-US" dirty="0" smtClean="0">
                <a:cs typeface="Symbol" charset="2"/>
              </a:rPr>
              <a:t>with non resonant amplitudes ?</a:t>
            </a:r>
          </a:p>
          <a:p>
            <a:pPr marL="723900" lvl="1" indent="0">
              <a:buClr>
                <a:schemeClr val="tx1"/>
              </a:buClr>
              <a:buNone/>
              <a:tabLst>
                <a:tab pos="723900" algn="l"/>
              </a:tabLst>
            </a:pPr>
            <a:endParaRPr lang="en-US" dirty="0" smtClean="0">
              <a:cs typeface="Symbol" charset="2"/>
            </a:endParaRPr>
          </a:p>
          <a:p>
            <a:pPr marL="666750">
              <a:buClr>
                <a:schemeClr val="tx1"/>
              </a:buClr>
              <a:tabLst>
                <a:tab pos="723900" algn="l"/>
              </a:tabLst>
            </a:pPr>
            <a:r>
              <a:rPr lang="en-US" sz="2400" dirty="0" smtClean="0">
                <a:solidFill>
                  <a:srgbClr val="E46C0A"/>
                </a:solidFill>
                <a:cs typeface="Symbol" charset="2"/>
              </a:rPr>
              <a:t>Light component </a:t>
            </a:r>
            <a:r>
              <a:rPr lang="en-US" sz="2400" dirty="0" smtClean="0">
                <a:cs typeface="Symbol" charset="2"/>
              </a:rPr>
              <a:t>of the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XYZ</a:t>
            </a:r>
            <a:r>
              <a:rPr lang="en-US" sz="2400" dirty="0" smtClean="0">
                <a:cs typeface="Symbol" charset="2"/>
              </a:rPr>
              <a:t> puzzle ?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2708920"/>
            <a:ext cx="1346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II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Symbol" charset="2"/>
              </a:rPr>
              <a:t>Developed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new method </a:t>
            </a:r>
            <a:r>
              <a:rPr lang="en-US" sz="2400" dirty="0" smtClean="0">
                <a:cs typeface="Symbol" charset="2"/>
              </a:rPr>
              <a:t>to establish shape of isobar-spectrum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first application</a:t>
            </a:r>
            <a:r>
              <a:rPr lang="en-US" sz="2000" dirty="0" smtClean="0">
                <a:cs typeface="Symbol" charset="2"/>
              </a:rPr>
              <a:t>: [</a:t>
            </a:r>
            <a:r>
              <a:rPr lang="en-US" sz="2000" dirty="0" err="1" smtClean="0">
                <a:latin typeface="Symbol" charset="2"/>
                <a:cs typeface="Symbol" charset="2"/>
              </a:rPr>
              <a:t>pp</a:t>
            </a:r>
            <a:r>
              <a:rPr lang="en-US" sz="2000" dirty="0" smtClean="0">
                <a:cs typeface="Symbol" charset="2"/>
              </a:rPr>
              <a:t>]</a:t>
            </a:r>
            <a:r>
              <a:rPr lang="en-US" sz="2000" baseline="-25000" dirty="0" smtClean="0">
                <a:cs typeface="Symbol" charset="2"/>
              </a:rPr>
              <a:t>S</a:t>
            </a:r>
            <a:r>
              <a:rPr lang="en-US" sz="2000" baseline="30000" dirty="0" smtClean="0">
                <a:cs typeface="Symbol" charset="2"/>
              </a:rPr>
              <a:t>*</a:t>
            </a:r>
            <a:r>
              <a:rPr lang="en-US" sz="2000" dirty="0" smtClean="0">
                <a:cs typeface="Symbol" charset="2"/>
              </a:rPr>
              <a:t>: </a:t>
            </a:r>
          </a:p>
          <a:p>
            <a:pPr lvl="2">
              <a:buClr>
                <a:schemeClr val="tx1"/>
              </a:buClr>
            </a:pPr>
            <a:r>
              <a:rPr lang="en-US" sz="2000" dirty="0" smtClean="0">
                <a:cs typeface="Symbol" charset="2"/>
              </a:rPr>
              <a:t>Shows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strong dependence </a:t>
            </a:r>
            <a:r>
              <a:rPr lang="en-US" sz="2000" dirty="0" smtClean="0">
                <a:cs typeface="Symbol" charset="2"/>
              </a:rPr>
              <a:t>on </a:t>
            </a:r>
            <a:r>
              <a:rPr lang="en-US" sz="2000" dirty="0" smtClean="0">
                <a:solidFill>
                  <a:srgbClr val="376092"/>
                </a:solidFill>
              </a:rPr>
              <a:t>m</a:t>
            </a:r>
            <a:r>
              <a:rPr lang="en-US" sz="2000" baseline="-25000" dirty="0" smtClean="0">
                <a:solidFill>
                  <a:srgbClr val="376092"/>
                </a:solidFill>
              </a:rPr>
              <a:t>3</a:t>
            </a:r>
            <a:r>
              <a:rPr lang="en-US" sz="2000" baseline="-25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and on </a:t>
            </a:r>
            <a:r>
              <a:rPr lang="en-US" sz="2000" i="1" dirty="0" smtClean="0">
                <a:latin typeface="Times New Roman"/>
                <a:cs typeface="Times New Roman"/>
              </a:rPr>
              <a:t>J</a:t>
            </a:r>
            <a:r>
              <a:rPr lang="en-US" sz="2000" i="1" baseline="30000" dirty="0" smtClean="0">
                <a:latin typeface="Times New Roman"/>
                <a:cs typeface="Times New Roman"/>
              </a:rPr>
              <a:t>PC </a:t>
            </a:r>
            <a:r>
              <a:rPr lang="en-US" sz="2000" dirty="0" smtClean="0">
                <a:cs typeface="Symbol" charset="2"/>
              </a:rPr>
              <a:t>of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mother wave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+mj-lt"/>
                <a:cs typeface="Symbol" charset="2"/>
              </a:rPr>
              <a:t>Reveals information on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scalar isobars </a:t>
            </a:r>
            <a:r>
              <a:rPr lang="en-US" sz="2000" dirty="0" smtClean="0">
                <a:latin typeface="+mj-lt"/>
                <a:cs typeface="Symbol" charset="2"/>
              </a:rPr>
              <a:t>(</a:t>
            </a:r>
            <a:r>
              <a:rPr lang="en-US" sz="2000" dirty="0">
                <a:solidFill>
                  <a:srgbClr val="000000"/>
                </a:solidFill>
                <a:cs typeface="Symbol" charset="2"/>
              </a:rPr>
              <a:t>measure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phases in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decays</a:t>
            </a:r>
            <a:r>
              <a:rPr lang="en-US" sz="2000" dirty="0" smtClean="0">
                <a:latin typeface="+mj-lt"/>
                <a:cs typeface="Symbol" charset="2"/>
              </a:rPr>
              <a:t>)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+mj-lt"/>
              <a:cs typeface="Symbol" charset="2"/>
            </a:endParaRPr>
          </a:p>
          <a:p>
            <a:pPr marL="457200" lvl="1" indent="0">
              <a:buClr>
                <a:schemeClr val="tx1"/>
              </a:buClr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  <a:cs typeface="Symbol" charset="2"/>
            </a:endParaRPr>
          </a:p>
          <a:p>
            <a:pPr marL="88900" lvl="1" indent="0" algn="ctr">
              <a:buClr>
                <a:schemeClr val="tx1"/>
              </a:buClr>
              <a:buNone/>
              <a:tabLst>
                <a:tab pos="0" algn="l"/>
              </a:tabLst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Open Path </a:t>
            </a:r>
            <a:r>
              <a:rPr lang="en-US" sz="2400" dirty="0" smtClean="0">
                <a:solidFill>
                  <a:srgbClr val="000000"/>
                </a:solidFill>
                <a:cs typeface="Times New Roman"/>
              </a:rPr>
              <a:t>to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 Dalitz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-plot analysis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using PWA </a:t>
            </a:r>
          </a:p>
          <a:p>
            <a:pPr marL="88900" lvl="1" indent="0" algn="ctr">
              <a:buClr>
                <a:schemeClr val="tx1"/>
              </a:buClr>
              <a:buNone/>
              <a:tabLst>
                <a:tab pos="0" algn="l"/>
              </a:tabLst>
            </a:pPr>
            <a:r>
              <a:rPr lang="en-US" sz="2400" dirty="0" smtClean="0">
                <a:solidFill>
                  <a:srgbClr val="000000"/>
                </a:solidFill>
                <a:cs typeface="Times New Roman"/>
              </a:rPr>
              <a:t>from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PWA identified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states</a:t>
            </a:r>
          </a:p>
          <a:p>
            <a:pPr marL="88900" lvl="1" indent="0" algn="ctr">
              <a:buClr>
                <a:schemeClr val="tx1"/>
              </a:buClr>
              <a:buNone/>
              <a:tabLst>
                <a:tab pos="0" algn="l"/>
              </a:tabLst>
            </a:pPr>
            <a:endParaRPr lang="en-US" sz="2400" dirty="0">
              <a:solidFill>
                <a:schemeClr val="accent1">
                  <a:lumMod val="75000"/>
                </a:schemeClr>
              </a:solidFill>
              <a:cs typeface="Times New Roman"/>
            </a:endParaRPr>
          </a:p>
          <a:p>
            <a:pPr marL="88900" lvl="1" indent="0" algn="ctr">
              <a:buClr>
                <a:schemeClr val="tx1"/>
              </a:buClr>
              <a:buNone/>
              <a:tabLst>
                <a:tab pos="0" algn="l"/>
              </a:tabLst>
            </a:pPr>
            <a:r>
              <a:rPr lang="en-US" sz="2400" dirty="0">
                <a:cs typeface="Times New Roman"/>
              </a:rPr>
              <a:t>N</a:t>
            </a:r>
            <a:r>
              <a:rPr lang="en-US" sz="2400" dirty="0" smtClean="0">
                <a:cs typeface="Times New Roman"/>
              </a:rPr>
              <a:t>eeds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high statistics !!</a:t>
            </a:r>
            <a:endParaRPr lang="en-US" sz="2400" dirty="0">
              <a:cs typeface="Symbol" charset="2"/>
            </a:endParaRPr>
          </a:p>
          <a:p>
            <a:pPr marL="457200" lvl="1" indent="0">
              <a:buClr>
                <a:schemeClr val="tx1"/>
              </a:buClr>
              <a:buNone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+mj-lt"/>
              <a:cs typeface="Symbol" charset="2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835696" y="3356992"/>
            <a:ext cx="6120680" cy="122413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 III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686800" cy="4997152"/>
          </a:xfrm>
        </p:spPr>
        <p:txBody>
          <a:bodyPr>
            <a:normAutofit/>
          </a:bodyPr>
          <a:lstStyle/>
          <a:p>
            <a:r>
              <a:rPr lang="en-US" sz="2400" dirty="0"/>
              <a:t>Study of </a:t>
            </a:r>
            <a:r>
              <a:rPr lang="en-US" sz="2400" i="1" dirty="0">
                <a:latin typeface="Times New Roman"/>
                <a:cs typeface="Times New Roman"/>
              </a:rPr>
              <a:t>a</a:t>
            </a:r>
            <a:r>
              <a:rPr lang="en-US" sz="2400" i="1" baseline="-25000" dirty="0">
                <a:latin typeface="Times New Roman"/>
                <a:cs typeface="Times New Roman"/>
              </a:rPr>
              <a:t>1</a:t>
            </a:r>
            <a:r>
              <a:rPr lang="en-US" sz="2400" i="1" dirty="0">
                <a:latin typeface="Times New Roman"/>
                <a:cs typeface="Times New Roman"/>
              </a:rPr>
              <a:t>(1260)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cs typeface="Symbol" charset="2"/>
              </a:rPr>
              <a:t>Observe “various components” of </a:t>
            </a:r>
            <a:r>
              <a:rPr lang="en-US" sz="2000" i="1" dirty="0">
                <a:latin typeface="Times New Roman"/>
                <a:cs typeface="Times New Roman"/>
              </a:rPr>
              <a:t>a</a:t>
            </a:r>
            <a:r>
              <a:rPr lang="en-US" sz="2000" i="1" baseline="-25000" dirty="0">
                <a:latin typeface="Times New Roman"/>
                <a:cs typeface="Times New Roman"/>
              </a:rPr>
              <a:t>1</a:t>
            </a:r>
            <a:r>
              <a:rPr lang="en-US" sz="2000" i="1" dirty="0">
                <a:latin typeface="Times New Roman"/>
                <a:cs typeface="Times New Roman"/>
              </a:rPr>
              <a:t>(1260</a:t>
            </a:r>
            <a:r>
              <a:rPr lang="en-US" sz="2000" i="1" dirty="0" smtClean="0">
                <a:latin typeface="Times New Roman"/>
                <a:cs typeface="Times New Roman"/>
              </a:rPr>
              <a:t>)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with different </a:t>
            </a:r>
            <a:r>
              <a:rPr lang="en-US" sz="2000" dirty="0" smtClean="0">
                <a:cs typeface="Symbol" charset="2"/>
              </a:rPr>
              <a:t>t-</a:t>
            </a:r>
            <a:r>
              <a:rPr lang="en-US" sz="2000" dirty="0">
                <a:cs typeface="Symbol" charset="2"/>
              </a:rPr>
              <a:t>dependencies: </a:t>
            </a:r>
            <a:endParaRPr lang="en-US" sz="2400" dirty="0" smtClean="0">
              <a:solidFill>
                <a:srgbClr val="000000">
                  <a:alpha val="40000"/>
                </a:srgbClr>
              </a:solidFill>
              <a:cs typeface="Symbol" charset="2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cs typeface="Symbol" charset="2"/>
              </a:rPr>
              <a:t>Sort out higher excitations of </a:t>
            </a:r>
            <a:r>
              <a:rPr lang="en-US" sz="2400" i="1" dirty="0" smtClean="0">
                <a:latin typeface="Times New Roman"/>
                <a:cs typeface="Times New Roman"/>
              </a:rPr>
              <a:t>a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i="1" dirty="0" smtClean="0">
                <a:latin typeface="Times New Roman"/>
                <a:cs typeface="Times New Roman"/>
              </a:rPr>
              <a:t> , a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2  </a:t>
            </a:r>
            <a:r>
              <a:rPr lang="en-US" sz="2400" i="1" dirty="0" smtClean="0">
                <a:latin typeface="Times New Roman"/>
                <a:cs typeface="Times New Roman"/>
              </a:rPr>
              <a:t>(broad states)</a:t>
            </a:r>
            <a:endParaRPr lang="en-US" sz="2400" i="1" baseline="-25000" dirty="0" smtClean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Radial excitation </a:t>
            </a:r>
            <a:r>
              <a:rPr lang="en-US" sz="2400" dirty="0" smtClean="0">
                <a:cs typeface="Symbol" charset="2"/>
              </a:rPr>
              <a:t>of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i="1" dirty="0" smtClean="0">
                <a:latin typeface="Times New Roman"/>
                <a:cs typeface="Times New Roman"/>
              </a:rPr>
              <a:t>(1800) </a:t>
            </a:r>
            <a:r>
              <a:rPr lang="en-US" sz="2000" dirty="0" smtClean="0">
                <a:cs typeface="Symbol" charset="2"/>
              </a:rPr>
              <a:t>well known: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COMPASS</a:t>
            </a:r>
            <a:r>
              <a:rPr lang="en-US" sz="2000" dirty="0" smtClean="0">
                <a:cs typeface="Symbol" charset="2"/>
              </a:rPr>
              <a:t> observes decay into f</a:t>
            </a:r>
            <a:r>
              <a:rPr lang="en-US" sz="2000" baseline="-25000" dirty="0" smtClean="0">
                <a:cs typeface="Symbol" charset="2"/>
              </a:rPr>
              <a:t>0</a:t>
            </a:r>
            <a:r>
              <a:rPr lang="en-US" sz="2000" dirty="0" smtClean="0">
                <a:cs typeface="Symbol" charset="2"/>
              </a:rPr>
              <a:t>(980)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 and f</a:t>
            </a:r>
            <a:r>
              <a:rPr lang="en-US" sz="2000" baseline="-25000" dirty="0" smtClean="0">
                <a:cs typeface="Symbol" charset="2"/>
              </a:rPr>
              <a:t>0</a:t>
            </a:r>
            <a:r>
              <a:rPr lang="en-US" sz="2000" dirty="0" smtClean="0">
                <a:cs typeface="Symbol" charset="2"/>
              </a:rPr>
              <a:t>(1500)</a:t>
            </a:r>
            <a:endParaRPr lang="en-US" sz="2000" dirty="0">
              <a:latin typeface="Symbol" charset="2"/>
              <a:cs typeface="Symbol" charset="2"/>
            </a:endParaRP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376092"/>
                </a:solidFill>
                <a:cs typeface="Symbol" charset="2"/>
              </a:rPr>
              <a:t>Orbital excitation </a:t>
            </a:r>
            <a:r>
              <a:rPr lang="en-US" sz="2400" dirty="0">
                <a:cs typeface="Symbol" charset="2"/>
              </a:rPr>
              <a:t>of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</a:p>
          <a:p>
            <a:pPr lvl="1">
              <a:buClr>
                <a:schemeClr val="tx1"/>
              </a:buClr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000" i="1" baseline="-250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2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(1670) </a:t>
            </a:r>
            <a:r>
              <a:rPr lang="en-US" sz="2000" dirty="0">
                <a:cs typeface="Symbol" charset="2"/>
              </a:rPr>
              <a:t>well known: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COMPASS</a:t>
            </a:r>
            <a:r>
              <a:rPr lang="en-US" sz="2000" dirty="0">
                <a:cs typeface="Symbol" charset="2"/>
              </a:rPr>
              <a:t> observes decay into </a:t>
            </a:r>
            <a:r>
              <a:rPr lang="en-US" sz="2000" i="1" dirty="0">
                <a:latin typeface="Times New Roman"/>
                <a:cs typeface="Times New Roman"/>
              </a:rPr>
              <a:t>f</a:t>
            </a:r>
            <a:r>
              <a:rPr lang="en-US" sz="2000" i="1" baseline="-25000" dirty="0">
                <a:latin typeface="Times New Roman"/>
                <a:cs typeface="Times New Roman"/>
              </a:rPr>
              <a:t>2</a:t>
            </a:r>
            <a:r>
              <a:rPr lang="en-US" sz="2000" i="1" dirty="0">
                <a:latin typeface="Times New Roman"/>
                <a:cs typeface="Times New Roman"/>
              </a:rPr>
              <a:t>(1270) </a:t>
            </a:r>
            <a:r>
              <a:rPr lang="en-US" sz="2000" dirty="0">
                <a:latin typeface="Symbol" charset="2"/>
                <a:cs typeface="Symbol" charset="2"/>
              </a:rPr>
              <a:t>p</a:t>
            </a:r>
            <a:endParaRPr lang="en-US" sz="2000" dirty="0">
              <a:cs typeface="Symbol" charset="2"/>
            </a:endParaRP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000" dirty="0">
                <a:solidFill>
                  <a:srgbClr val="376092"/>
                </a:solidFill>
                <a:latin typeface="Symbol" charset="2"/>
                <a:cs typeface="Symbol" charset="2"/>
              </a:rPr>
              <a:t>	</a:t>
            </a:r>
            <a:r>
              <a:rPr lang="en-US" sz="2000" dirty="0">
                <a:cs typeface="Symbol" charset="2"/>
              </a:rPr>
              <a:t>no evidence so far for strong coupling into [</a:t>
            </a:r>
            <a:r>
              <a:rPr lang="en-US" sz="2000" dirty="0" err="1">
                <a:latin typeface="Symbol" charset="2"/>
                <a:cs typeface="Symbol" charset="2"/>
              </a:rPr>
              <a:t>pp</a:t>
            </a:r>
            <a:r>
              <a:rPr lang="en-US" sz="2000" dirty="0">
                <a:cs typeface="Symbol" charset="2"/>
              </a:rPr>
              <a:t>]</a:t>
            </a:r>
            <a:r>
              <a:rPr lang="en-US" sz="2000" baseline="-25000" dirty="0">
                <a:cs typeface="Symbol" charset="2"/>
              </a:rPr>
              <a:t>S</a:t>
            </a:r>
            <a:r>
              <a:rPr lang="en-US" sz="2000" baseline="30000" dirty="0">
                <a:cs typeface="Symbol" charset="2"/>
              </a:rPr>
              <a:t>*</a:t>
            </a:r>
            <a:r>
              <a:rPr lang="en-US" sz="2000" dirty="0">
                <a:latin typeface="Symbol" charset="2"/>
                <a:cs typeface="Symbol" charset="2"/>
              </a:rPr>
              <a:t>p</a:t>
            </a:r>
            <a:endParaRPr lang="en-US" sz="2000" dirty="0">
              <a:cs typeface="Symbol" charset="2"/>
            </a:endParaRPr>
          </a:p>
          <a:p>
            <a:pPr lvl="1">
              <a:spcAft>
                <a:spcPts val="600"/>
              </a:spcAft>
              <a:buClr>
                <a:schemeClr val="tx1"/>
              </a:buClr>
            </a:pPr>
            <a:r>
              <a:rPr lang="en-US" sz="2000" i="1" dirty="0">
                <a:solidFill>
                  <a:srgbClr val="376092"/>
                </a:solidFill>
                <a:latin typeface="Symbol" charset="2"/>
                <a:cs typeface="Symbol" charset="2"/>
              </a:rPr>
              <a:t>p</a:t>
            </a:r>
            <a:r>
              <a:rPr lang="en-US" sz="2000" i="1" baseline="-25000" dirty="0">
                <a:solidFill>
                  <a:srgbClr val="376092"/>
                </a:solidFill>
                <a:latin typeface="Symbol" charset="2"/>
                <a:cs typeface="Symbol" charset="2"/>
              </a:rPr>
              <a:t>2 </a:t>
            </a:r>
            <a:r>
              <a:rPr lang="en-US" sz="2000" i="1" dirty="0">
                <a:solidFill>
                  <a:srgbClr val="376092"/>
                </a:solidFill>
                <a:latin typeface="Times New Roman"/>
                <a:cs typeface="Times New Roman"/>
              </a:rPr>
              <a:t>(1880) </a:t>
            </a:r>
            <a:r>
              <a:rPr lang="en-US" sz="2000" dirty="0">
                <a:cs typeface="Symbol" charset="2"/>
              </a:rPr>
              <a:t>: Clear signal observed in </a:t>
            </a:r>
            <a:r>
              <a:rPr lang="en-US" sz="2000" i="1" dirty="0" smtClean="0">
                <a:latin typeface="Times New Roman"/>
                <a:cs typeface="Times New Roman"/>
              </a:rPr>
              <a:t>f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2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and </a:t>
            </a:r>
            <a:r>
              <a:rPr lang="en-US" sz="2000" i="1" dirty="0" smtClean="0">
                <a:latin typeface="Times New Roman"/>
                <a:cs typeface="Times New Roman"/>
              </a:rPr>
              <a:t>f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0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 …. but</a:t>
            </a:r>
            <a:endParaRPr lang="en-US" sz="2000" dirty="0">
              <a:cs typeface="Symbol" charset="2"/>
            </a:endParaRP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Radiative decays:</a:t>
            </a:r>
          </a:p>
          <a:p>
            <a:pPr lvl="1">
              <a:buClr>
                <a:schemeClr val="tx1"/>
              </a:buClr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First observation </a:t>
            </a:r>
            <a:r>
              <a:rPr lang="en-US" sz="2000" dirty="0">
                <a:cs typeface="Symbol" charset="2"/>
              </a:rPr>
              <a:t>of a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mesonic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 E2 transition :  </a:t>
            </a:r>
            <a:r>
              <a:rPr lang="en-US" sz="2000" i="1" dirty="0">
                <a:latin typeface="Symbol" charset="2"/>
                <a:cs typeface="Symbol" charset="2"/>
              </a:rPr>
              <a:t>p</a:t>
            </a:r>
            <a:r>
              <a:rPr lang="en-US" sz="2000" i="1" baseline="-25000" dirty="0"/>
              <a:t>2</a:t>
            </a:r>
            <a:r>
              <a:rPr lang="en-US" sz="2000" i="1" dirty="0">
                <a:latin typeface="Times New Roman"/>
                <a:cs typeface="Times New Roman"/>
              </a:rPr>
              <a:t>(1670)  </a:t>
            </a:r>
            <a:r>
              <a:rPr lang="en-US" sz="2000" dirty="0">
                <a:latin typeface="Times New Roman"/>
                <a:cs typeface="Times New Roman"/>
              </a:rPr>
              <a:t>→ </a:t>
            </a:r>
            <a:r>
              <a:rPr lang="en-US" sz="2000" dirty="0">
                <a:latin typeface="Symbol" charset="2"/>
                <a:cs typeface="Symbol" charset="2"/>
              </a:rPr>
              <a:t>p </a:t>
            </a:r>
            <a:r>
              <a:rPr lang="en-US" sz="20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g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E46C0A"/>
                </a:solidFill>
                <a:cs typeface="Symbol" charset="2"/>
              </a:rPr>
              <a:t>Good  / reasonable agreement </a:t>
            </a:r>
            <a:r>
              <a:rPr lang="en-US" sz="2000" dirty="0" smtClean="0">
                <a:solidFill>
                  <a:srgbClr val="000000"/>
                </a:solidFill>
                <a:cs typeface="Symbol" charset="2"/>
              </a:rPr>
              <a:t>with </a:t>
            </a:r>
            <a:r>
              <a:rPr lang="en-US" sz="2000" dirty="0" smtClean="0">
                <a:solidFill>
                  <a:srgbClr val="E46C0A"/>
                </a:solidFill>
                <a:cs typeface="Symbol" charset="2"/>
              </a:rPr>
              <a:t>calculations</a:t>
            </a:r>
            <a:endParaRPr lang="en-US" sz="2000" dirty="0">
              <a:solidFill>
                <a:srgbClr val="E46C0A"/>
              </a:solidFill>
              <a:cs typeface="Symbol" charset="2"/>
            </a:endParaRPr>
          </a:p>
          <a:p>
            <a:pPr marL="0" indent="0">
              <a:buNone/>
            </a:pPr>
            <a:endParaRPr lang="en-US" sz="2400" dirty="0" smtClean="0">
              <a:cs typeface="Symbol" charset="2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23528" y="1268760"/>
            <a:ext cx="8712968" cy="12966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323528" y="2687836"/>
            <a:ext cx="8712968" cy="23794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323528" y="5168900"/>
            <a:ext cx="8712968" cy="128443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8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Hadron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FAIR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08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468560" y="-387424"/>
            <a:ext cx="11571584" cy="87362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 descr="IMG_26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429478"/>
            <a:ext cx="4853781" cy="728067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211960" y="476672"/>
            <a:ext cx="891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FFFF00"/>
                </a:solidFill>
              </a:rPr>
              <a:t>Past</a:t>
            </a:r>
            <a:endParaRPr lang="de-DE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2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468560" y="-387424"/>
            <a:ext cx="11571584" cy="87362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IMG_26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4" y="-11140"/>
            <a:ext cx="8853566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067944" y="1124744"/>
            <a:ext cx="10863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</a:rPr>
              <a:t>NOW</a:t>
            </a:r>
            <a:endParaRPr lang="de-DE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0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Bild 35" descr="compass_setup2008_3d_labeled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20713"/>
            <a:ext cx="63722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COMPASS Experiment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565150" y="4259263"/>
            <a:ext cx="3502025" cy="898525"/>
          </a:xfrm>
          <a:prstGeom prst="line">
            <a:avLst/>
          </a:prstGeom>
          <a:ln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099577" y="1268760"/>
            <a:ext cx="3044423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CERN SPS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Hadron </a:t>
            </a:r>
            <a:r>
              <a:rPr lang="en-US" dirty="0">
                <a:latin typeface="+mn-lt"/>
                <a:ea typeface="+mn-ea"/>
                <a:cs typeface="+mn-cs"/>
              </a:rPr>
              <a:t>beam: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190 GeV/c </a:t>
            </a:r>
            <a:r>
              <a:rPr lang="en-US" dirty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Symbol" charset="2"/>
              </a:rPr>
              <a:t>, K, p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5∙10</a:t>
            </a:r>
            <a:r>
              <a:rPr lang="en-US" baseline="30000" dirty="0">
                <a:latin typeface="+mn-lt"/>
                <a:ea typeface="+mn-ea"/>
                <a:cs typeface="+mn-cs"/>
              </a:rPr>
              <a:t>7</a:t>
            </a:r>
            <a:r>
              <a:rPr lang="en-US" dirty="0">
                <a:latin typeface="+mn-lt"/>
                <a:ea typeface="+mn-ea"/>
                <a:cs typeface="+mn-cs"/>
              </a:rPr>
              <a:t> particles/SPS-spill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+mn-ea"/>
                <a:cs typeface="Symbol" charset="2"/>
              </a:rPr>
              <a:t>60 days data taking 2008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E46C0A"/>
                </a:solidFill>
                <a:latin typeface="+mn-lt"/>
                <a:ea typeface="+mn-ea"/>
                <a:cs typeface="Symbol" charset="2"/>
              </a:rPr>
              <a:t>Trigger</a:t>
            </a:r>
            <a:r>
              <a:rPr lang="en-US" dirty="0">
                <a:solidFill>
                  <a:srgbClr val="000000"/>
                </a:solidFill>
                <a:latin typeface="+mn-lt"/>
                <a:ea typeface="+mn-ea"/>
                <a:cs typeface="Symbol" charset="2"/>
              </a:rPr>
              <a:t>: RPD hit, beam veto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Symbol" charset="2"/>
            </a:endParaRPr>
          </a:p>
        </p:txBody>
      </p:sp>
      <p:sp>
        <p:nvSpPr>
          <p:cNvPr id="18437" name="Textfeld 30"/>
          <p:cNvSpPr txBox="1">
            <a:spLocks noChangeArrowheads="1"/>
          </p:cNvSpPr>
          <p:nvPr/>
        </p:nvSpPr>
        <p:spPr bwMode="auto">
          <a:xfrm>
            <a:off x="4510088" y="3241675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50m</a:t>
            </a: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1403350" y="2349500"/>
            <a:ext cx="4864100" cy="262890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9" name="Bild 40" descr="target_region200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933825"/>
            <a:ext cx="5214937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9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252520" cy="695739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IMG_28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0848" y="-1971600"/>
            <a:ext cx="14738466" cy="2053659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067944" y="1124744"/>
            <a:ext cx="15720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</a:rPr>
              <a:t>Future ?</a:t>
            </a:r>
            <a:endParaRPr lang="de-DE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9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Advantages of COMPASS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02" y="1124744"/>
            <a:ext cx="9145016" cy="525658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Large</a:t>
            </a:r>
            <a:r>
              <a:rPr lang="en-US" sz="2000" dirty="0" smtClean="0"/>
              <a:t> data sets (good acceptance, also for neutrals and many body)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Kaon </a:t>
            </a:r>
            <a:r>
              <a:rPr lang="en-US" sz="2000" dirty="0" smtClean="0"/>
              <a:t>beam allows access to strange sector (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2% of π </a:t>
            </a:r>
            <a:r>
              <a:rPr lang="en-US" sz="2000" dirty="0" smtClean="0"/>
              <a:t>beam)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Spin alignment 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m </a:t>
            </a:r>
            <a:r>
              <a:rPr lang="en-US" sz="2000" dirty="0" smtClean="0"/>
              <a:t>and helicity reconstruction of </a:t>
            </a:r>
            <a:r>
              <a:rPr lang="en-US" sz="2000" i="1" dirty="0" smtClean="0">
                <a:latin typeface="Times New Roman"/>
                <a:cs typeface="Times New Roman"/>
              </a:rPr>
              <a:t>X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 smtClean="0">
                <a:latin typeface="+mj-lt"/>
                <a:cs typeface="Times New Roman"/>
              </a:rPr>
              <a:t>Non-resonant waves as </a:t>
            </a:r>
            <a:r>
              <a:rPr lang="en-US" sz="2000" dirty="0" smtClean="0">
                <a:solidFill>
                  <a:srgbClr val="E46C0A"/>
                </a:solidFill>
                <a:latin typeface="+mj-lt"/>
                <a:cs typeface="Times New Roman"/>
              </a:rPr>
              <a:t>interferometer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Target mass 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 and kinematics (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t‘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) are variable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>
                <a:cs typeface="Times New Roman"/>
              </a:rPr>
              <a:t>Target-mass dependence varies 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en-US" sz="1800" dirty="0" smtClean="0">
                <a:cs typeface="Times New Roman"/>
              </a:rPr>
              <a:t>-produ</a:t>
            </a:r>
            <a:r>
              <a:rPr lang="en-US" sz="1800" dirty="0">
                <a:cs typeface="Times New Roman"/>
              </a:rPr>
              <a:t>c</a:t>
            </a:r>
            <a:r>
              <a:rPr lang="en-US" sz="1800" dirty="0" smtClean="0">
                <a:cs typeface="Times New Roman"/>
              </a:rPr>
              <a:t>tion ratios and Deck-amplitudes</a:t>
            </a:r>
            <a:endParaRPr lang="en-US" sz="1800" dirty="0" smtClean="0">
              <a:solidFill>
                <a:srgbClr val="000000"/>
              </a:solidFill>
              <a:latin typeface="+mj-lt"/>
              <a:cs typeface="Times New Roman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Supplementary information on specific states (poles)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0000"/>
                </a:solidFill>
                <a:latin typeface="+mj-lt"/>
                <a:cs typeface="Times New Roman"/>
              </a:rPr>
              <a:t>If caused by </a:t>
            </a:r>
            <a:r>
              <a:rPr lang="en-US" sz="1800" dirty="0" smtClean="0">
                <a:solidFill>
                  <a:srgbClr val="376092"/>
                </a:solidFill>
                <a:latin typeface="+mj-lt"/>
                <a:cs typeface="Times New Roman"/>
              </a:rPr>
              <a:t>triangular diagrams</a:t>
            </a:r>
            <a:r>
              <a:rPr lang="en-US" sz="1800" dirty="0" smtClean="0">
                <a:solidFill>
                  <a:srgbClr val="17375E"/>
                </a:solidFill>
                <a:latin typeface="+mj-lt"/>
                <a:cs typeface="Times New Roman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j-lt"/>
                <a:cs typeface="Times New Roman"/>
              </a:rPr>
              <a:t>involving „ground state“ it must follow production characteristics of ground state (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m </a:t>
            </a:r>
            <a:r>
              <a:rPr lang="en-US" sz="1800" dirty="0" smtClean="0">
                <a:solidFill>
                  <a:srgbClr val="000000"/>
                </a:solidFill>
                <a:cs typeface="Times New Roman"/>
              </a:rPr>
              <a:t>and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 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t‘ </a:t>
            </a:r>
            <a:r>
              <a:rPr lang="en-US" sz="1800" dirty="0" smtClean="0">
                <a:cs typeface="Times New Roman"/>
              </a:rPr>
              <a:t>dependence)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800" dirty="0" smtClean="0">
                <a:latin typeface="+mj-lt"/>
                <a:cs typeface="Times New Roman"/>
              </a:rPr>
              <a:t>If caused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/>
              </a:rPr>
              <a:t>by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interference with non-resonant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/>
              </a:rPr>
              <a:t>components</a:t>
            </a:r>
            <a:r>
              <a:rPr lang="en-US" sz="1800" dirty="0" smtClean="0">
                <a:latin typeface="+mj-lt"/>
                <a:cs typeface="Times New Roman"/>
              </a:rPr>
              <a:t> – relate to the proper production characteristics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 smtClean="0">
                <a:cs typeface="Times New Roman"/>
              </a:rPr>
              <a:t>Quasi-real in exclusive </a:t>
            </a:r>
            <a:r>
              <a:rPr lang="en-US" sz="2000" i="1" dirty="0" smtClean="0">
                <a:latin typeface="Times New Roman"/>
                <a:cs typeface="Times New Roman"/>
              </a:rPr>
              <a:t>πZ</a:t>
            </a:r>
            <a:r>
              <a:rPr lang="en-US" sz="2000" dirty="0" smtClean="0">
                <a:cs typeface="Times New Roman"/>
              </a:rPr>
              <a:t>-reaction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latin typeface="+mj-lt"/>
                <a:cs typeface="Times New Roman"/>
              </a:rPr>
              <a:t>Quasi-real/virtual photo-production in exclusive </a:t>
            </a:r>
            <a:r>
              <a:rPr lang="en-US" sz="2000" i="1" dirty="0" err="1" smtClean="0">
                <a:latin typeface="Times New Roman"/>
                <a:cs typeface="Times New Roman"/>
              </a:rPr>
              <a:t>μp</a:t>
            </a:r>
            <a:r>
              <a:rPr lang="en-US" sz="2000" dirty="0" smtClean="0">
                <a:latin typeface="+mj-lt"/>
                <a:cs typeface="Times New Roman"/>
              </a:rPr>
              <a:t>-reaction (vary 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en-US" sz="2000" i="1" baseline="300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+mj-lt"/>
                <a:cs typeface="Times New Roman"/>
              </a:rPr>
              <a:t>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latin typeface="+mj-lt"/>
                <a:cs typeface="Times New Roman"/>
              </a:rPr>
              <a:t>Tools available to disentangle multi-body final states</a:t>
            </a:r>
          </a:p>
        </p:txBody>
      </p:sp>
    </p:spTree>
    <p:extLst>
      <p:ext uri="{BB962C8B-B14F-4D97-AF65-F5344CB8AC3E}">
        <p14:creationId xmlns:p14="http://schemas.microsoft.com/office/powerpoint/2010/main" val="296450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Weaknesses of COMPASS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2514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High-mass spectrum </a:t>
            </a:r>
            <a:r>
              <a:rPr lang="en-US" dirty="0" smtClean="0"/>
              <a:t>of light and strange mesons 			(</a:t>
            </a:r>
            <a:r>
              <a:rPr lang="en-US" dirty="0" smtClean="0">
                <a:latin typeface="Times New Roman"/>
                <a:cs typeface="Times New Roman"/>
              </a:rPr>
              <a:t>m &gt; 2.5-3 GeV/c</a:t>
            </a:r>
            <a:r>
              <a:rPr lang="en-US" baseline="30000" dirty="0" smtClean="0">
                <a:latin typeface="Times New Roman"/>
                <a:cs typeface="Times New Roman"/>
              </a:rPr>
              <a:t>2</a:t>
            </a:r>
            <a:r>
              <a:rPr lang="en-US" dirty="0" smtClean="0"/>
              <a:t>)</a:t>
            </a:r>
          </a:p>
          <a:p>
            <a:pPr lvl="1">
              <a:lnSpc>
                <a:spcPct val="110000"/>
              </a:lnSpc>
              <a:spcBef>
                <a:spcPts val="24"/>
              </a:spcBef>
            </a:pPr>
            <a:r>
              <a:rPr lang="en-US" dirty="0" smtClean="0"/>
              <a:t>Interesting for </a:t>
            </a:r>
            <a:r>
              <a:rPr lang="en-US" dirty="0" smtClean="0">
                <a:solidFill>
                  <a:srgbClr val="376092"/>
                </a:solidFill>
              </a:rPr>
              <a:t>high spin waves</a:t>
            </a:r>
          </a:p>
          <a:p>
            <a:pPr lvl="1">
              <a:lnSpc>
                <a:spcPct val="110000"/>
              </a:lnSpc>
              <a:spcBef>
                <a:spcPts val="24"/>
              </a:spcBef>
            </a:pPr>
            <a:r>
              <a:rPr lang="en-US" dirty="0" smtClean="0"/>
              <a:t>States become very broad (phase information spread of wide mass range)</a:t>
            </a:r>
          </a:p>
          <a:p>
            <a:pPr lvl="1">
              <a:lnSpc>
                <a:spcPct val="110000"/>
              </a:lnSpc>
              <a:spcBef>
                <a:spcPts val="24"/>
              </a:spcBef>
            </a:pPr>
            <a:r>
              <a:rPr lang="en-US" dirty="0" smtClean="0"/>
              <a:t>Non-resonant production of high spin waves large (see 6</a:t>
            </a:r>
            <a:r>
              <a:rPr lang="en-US" baseline="30000" dirty="0" smtClean="0"/>
              <a:t>-+ </a:t>
            </a:r>
            <a:r>
              <a:rPr lang="en-US" dirty="0" smtClean="0"/>
              <a:t>wave)</a:t>
            </a:r>
            <a:endParaRPr lang="en-US" dirty="0"/>
          </a:p>
          <a:p>
            <a:pPr lvl="1">
              <a:lnSpc>
                <a:spcPct val="110000"/>
              </a:lnSpc>
              <a:spcBef>
                <a:spcPts val="24"/>
              </a:spcBef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No way to switch off Deck-like</a:t>
            </a:r>
            <a:r>
              <a:rPr lang="en-US" dirty="0" smtClean="0"/>
              <a:t> phenomena (target particle is always present)</a:t>
            </a:r>
          </a:p>
          <a:p>
            <a:pPr lvl="1">
              <a:lnSpc>
                <a:spcPct val="110000"/>
              </a:lnSpc>
              <a:spcBef>
                <a:spcPts val="24"/>
              </a:spcBef>
            </a:pPr>
            <a:endParaRPr lang="en-US" dirty="0" smtClean="0"/>
          </a:p>
          <a:p>
            <a:pPr lvl="1">
              <a:lnSpc>
                <a:spcPct val="110000"/>
              </a:lnSpc>
              <a:spcBef>
                <a:spcPts val="24"/>
              </a:spcBef>
            </a:pPr>
            <a:r>
              <a:rPr lang="en-US" dirty="0" smtClean="0"/>
              <a:t>COMPASS energy </a:t>
            </a:r>
            <a:r>
              <a:rPr lang="en-US" dirty="0" smtClean="0">
                <a:solidFill>
                  <a:srgbClr val="E46C0A"/>
                </a:solidFill>
              </a:rPr>
              <a:t>too small </a:t>
            </a:r>
            <a:r>
              <a:rPr lang="en-US" dirty="0" smtClean="0"/>
              <a:t>for </a:t>
            </a:r>
            <a:r>
              <a:rPr lang="en-US" dirty="0" smtClean="0">
                <a:solidFill>
                  <a:srgbClr val="E46C0A"/>
                </a:solidFill>
              </a:rPr>
              <a:t>high mass central production</a:t>
            </a:r>
          </a:p>
          <a:p>
            <a:pPr lvl="1">
              <a:lnSpc>
                <a:spcPct val="110000"/>
              </a:lnSpc>
              <a:spcBef>
                <a:spcPts val="24"/>
              </a:spcBef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dirty="0" smtClean="0">
                <a:solidFill>
                  <a:srgbClr val="E46C0A"/>
                </a:solidFill>
              </a:rPr>
              <a:t>No cross section </a:t>
            </a:r>
            <a:r>
              <a:rPr lang="en-US" dirty="0" smtClean="0"/>
              <a:t>for hadronic </a:t>
            </a:r>
            <a:r>
              <a:rPr lang="en-US" dirty="0" smtClean="0">
                <a:solidFill>
                  <a:srgbClr val="376092"/>
                </a:solidFill>
              </a:rPr>
              <a:t>charm production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dirty="0" smtClean="0"/>
              <a:t>Too few scientists in analysis !!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Constituent</a:t>
            </a:r>
            <a:r>
              <a:rPr lang="de-DE" dirty="0" smtClean="0"/>
              <a:t> </a:t>
            </a:r>
            <a:r>
              <a:rPr lang="de-DE" dirty="0"/>
              <a:t>Q</a:t>
            </a:r>
            <a:r>
              <a:rPr lang="de-DE" dirty="0" smtClean="0"/>
              <a:t>uarks </a:t>
            </a:r>
            <a:r>
              <a:rPr lang="de-DE" dirty="0" err="1" smtClean="0"/>
              <a:t>and</a:t>
            </a:r>
            <a:r>
              <a:rPr lang="de-DE" dirty="0" smtClean="0"/>
              <a:t> Mesons </a:t>
            </a:r>
            <a:endParaRPr lang="en-GB" dirty="0"/>
          </a:p>
        </p:txBody>
      </p:sp>
      <p:pic>
        <p:nvPicPr>
          <p:cNvPr id="3" name="Grafik 2" descr="spectrum_z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3676" y="1401628"/>
            <a:ext cx="7034142" cy="4851651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500034" y="928670"/>
            <a:ext cx="8286808" cy="592933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6500834"/>
            <a:ext cx="2552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1071538" y="1000108"/>
            <a:ext cx="313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Lucida Sans" pitchFamily="34" charset="0"/>
              </a:rPr>
              <a:t>Spectrum</a:t>
            </a:r>
            <a:r>
              <a:rPr lang="de-DE" dirty="0" smtClean="0">
                <a:latin typeface="Lucida Sans" pitchFamily="34" charset="0"/>
              </a:rPr>
              <a:t> </a:t>
            </a:r>
            <a:r>
              <a:rPr lang="de-DE" dirty="0" err="1" smtClean="0">
                <a:latin typeface="Lucida Sans" pitchFamily="34" charset="0"/>
              </a:rPr>
              <a:t>of</a:t>
            </a:r>
            <a:r>
              <a:rPr lang="de-DE" dirty="0" smtClean="0">
                <a:latin typeface="Lucida Sans" pitchFamily="34" charset="0"/>
              </a:rPr>
              <a:t> light </a:t>
            </a:r>
            <a:r>
              <a:rPr lang="de-DE" dirty="0" err="1" smtClean="0">
                <a:latin typeface="Lucida Sans" pitchFamily="34" charset="0"/>
              </a:rPr>
              <a:t>mesons</a:t>
            </a:r>
            <a:r>
              <a:rPr lang="de-DE" dirty="0" smtClean="0">
                <a:latin typeface="Lucida Sans" pitchFamily="34" charset="0"/>
              </a:rPr>
              <a:t>:</a:t>
            </a:r>
            <a:endParaRPr lang="en-GB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22920" y="6093296"/>
            <a:ext cx="4769533" cy="592933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bgerundetes Rechteck 9"/>
          <p:cNvSpPr/>
          <p:nvPr/>
        </p:nvSpPr>
        <p:spPr>
          <a:xfrm>
            <a:off x="5143504" y="1000108"/>
            <a:ext cx="3637639" cy="574903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Constituent</a:t>
            </a:r>
            <a:r>
              <a:rPr lang="de-DE" dirty="0"/>
              <a:t> Quarks </a:t>
            </a:r>
            <a:r>
              <a:rPr lang="de-DE" dirty="0" err="1"/>
              <a:t>and</a:t>
            </a:r>
            <a:r>
              <a:rPr lang="de-DE" dirty="0"/>
              <a:t> Mesons </a:t>
            </a:r>
            <a:endParaRPr lang="en-GB" dirty="0"/>
          </a:p>
        </p:txBody>
      </p:sp>
      <p:pic>
        <p:nvPicPr>
          <p:cNvPr id="3" name="Grafik 2" descr="spect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142984"/>
            <a:ext cx="4214842" cy="540793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143" y="6664324"/>
            <a:ext cx="2552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5143504" y="1571612"/>
            <a:ext cx="378621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latin typeface="Lucida Sans" pitchFamily="34" charset="0"/>
              </a:rPr>
              <a:t>Limits </a:t>
            </a:r>
            <a:r>
              <a:rPr lang="de-DE" dirty="0" err="1" smtClean="0">
                <a:latin typeface="Lucida Sans" pitchFamily="34" charset="0"/>
              </a:rPr>
              <a:t>for</a:t>
            </a:r>
            <a:r>
              <a:rPr lang="de-DE" dirty="0" smtClean="0">
                <a:latin typeface="Lucida Sans" pitchFamily="34" charset="0"/>
              </a:rPr>
              <a:t> light </a:t>
            </a:r>
            <a:r>
              <a:rPr lang="de-DE" dirty="0" err="1" smtClean="0">
                <a:latin typeface="Lucida Sans" pitchFamily="34" charset="0"/>
              </a:rPr>
              <a:t>mesons</a:t>
            </a:r>
            <a:endParaRPr lang="de-DE" dirty="0" smtClean="0">
              <a:latin typeface="Lucida Sans" pitchFamily="34" charset="0"/>
            </a:endParaRPr>
          </a:p>
          <a:p>
            <a:pPr>
              <a:spcBef>
                <a:spcPts val="600"/>
              </a:spcBef>
            </a:pPr>
            <a:r>
              <a:rPr lang="de-DE" dirty="0" smtClean="0">
                <a:latin typeface="Lucida Sans" pitchFamily="34" charset="0"/>
              </a:rPr>
              <a:t>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de-DE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many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Lucida Sans" pitchFamily="34" charset="0"/>
              </a:rPr>
              <a:t>missing</a:t>
            </a:r>
            <a:r>
              <a:rPr lang="de-DE" sz="1800" dirty="0" smtClean="0">
                <a:latin typeface="Lucida Sans" pitchFamily="34" charset="0"/>
              </a:rPr>
              <a:t>/</a:t>
            </a:r>
            <a:r>
              <a:rPr lang="de-DE" sz="1800" dirty="0" err="1" smtClean="0">
                <a:solidFill>
                  <a:srgbClr val="FF0000"/>
                </a:solidFill>
                <a:latin typeface="Lucida Sans" pitchFamily="34" charset="0"/>
              </a:rPr>
              <a:t>disputed</a:t>
            </a:r>
            <a:endParaRPr lang="de-DE" sz="1800" dirty="0" smtClean="0">
              <a:solidFill>
                <a:srgbClr val="FF0000"/>
              </a:solidFill>
              <a:latin typeface="Lucida Sans" pitchFamily="34" charset="0"/>
            </a:endParaRPr>
          </a:p>
          <a:p>
            <a:pPr>
              <a:spcBef>
                <a:spcPts val="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r>
              <a:rPr lang="de-DE" sz="1800" dirty="0" smtClean="0">
                <a:latin typeface="Lucida Sans" pitchFamily="34" charset="0"/>
              </a:rPr>
              <a:t> in </a:t>
            </a:r>
            <a:r>
              <a:rPr lang="de-DE" dirty="0" err="1" smtClean="0">
                <a:latin typeface="Lucida Sans" pitchFamily="34" charset="0"/>
              </a:rPr>
              <a:t>mass</a:t>
            </a:r>
            <a:r>
              <a:rPr lang="de-DE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region</a:t>
            </a:r>
            <a:endParaRPr lang="de-DE" sz="1800" dirty="0" smtClean="0">
              <a:latin typeface="Lucida Sans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smtClean="0">
                <a:solidFill>
                  <a:srgbClr val="008000"/>
                </a:solidFill>
                <a:latin typeface="Lucida Sans" pitchFamily="34" charset="0"/>
              </a:rPr>
              <a:t>m ~ 2 GeV/c</a:t>
            </a:r>
            <a:r>
              <a:rPr lang="de-DE" sz="1800" baseline="30000" dirty="0" smtClean="0">
                <a:solidFill>
                  <a:srgbClr val="008000"/>
                </a:solidFill>
                <a:latin typeface="Lucida Sans" pitchFamily="34" charset="0"/>
              </a:rPr>
              <a:t>2</a:t>
            </a:r>
            <a:r>
              <a:rPr lang="de-DE" sz="1800" dirty="0" smtClean="0">
                <a:solidFill>
                  <a:srgbClr val="008000"/>
                </a:solidFill>
                <a:latin typeface="Lucida Sans" pitchFamily="34" charset="0"/>
              </a:rPr>
              <a:t> </a:t>
            </a:r>
          </a:p>
          <a:p>
            <a:endParaRPr lang="de-DE" sz="1800" dirty="0" smtClean="0">
              <a:latin typeface="Lucida Sans" pitchFamily="34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solidFill>
                  <a:srgbClr val="000096"/>
                </a:solidFill>
                <a:latin typeface="Lucida Sans" pitchFamily="34" charset="0"/>
              </a:rPr>
              <a:t>Identification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of</a:t>
            </a:r>
            <a:r>
              <a:rPr lang="de-DE" sz="1800" dirty="0" smtClean="0">
                <a:latin typeface="Lucida Sans" pitchFamily="34" charset="0"/>
              </a:rPr>
              <a:t> heavy</a:t>
            </a:r>
          </a:p>
          <a:p>
            <a:pPr>
              <a:spcBef>
                <a:spcPts val="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Lucida Sans" pitchFamily="34" charset="0"/>
              </a:rPr>
              <a:t>difficult</a:t>
            </a:r>
            <a:r>
              <a:rPr lang="de-DE" sz="1800" dirty="0" smtClean="0">
                <a:solidFill>
                  <a:srgbClr val="FF0000"/>
                </a:solidFill>
                <a:latin typeface="Lucida Sans" pitchFamily="34" charset="0"/>
              </a:rPr>
              <a:t> 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broad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large </a:t>
            </a:r>
            <a:r>
              <a:rPr lang="de-DE" sz="1800" dirty="0" err="1" smtClean="0">
                <a:latin typeface="Lucida Sans" pitchFamily="34" charset="0"/>
              </a:rPr>
              <a:t>number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overlap</a:t>
            </a:r>
            <a:r>
              <a:rPr lang="de-DE" sz="1800" dirty="0" smtClean="0">
                <a:latin typeface="Lucida Sans" pitchFamily="34" charset="0"/>
              </a:rPr>
              <a:t> + </a:t>
            </a:r>
            <a:r>
              <a:rPr lang="de-DE" sz="1800" dirty="0" err="1" smtClean="0">
                <a:latin typeface="Lucida Sans" pitchFamily="34" charset="0"/>
              </a:rPr>
              <a:t>mixing</a:t>
            </a:r>
            <a:endParaRPr lang="de-DE" sz="1800" dirty="0" smtClean="0">
              <a:latin typeface="Lucida Sans" pitchFamily="34" charset="0"/>
            </a:endParaRPr>
          </a:p>
          <a:p>
            <a:pPr>
              <a:buFont typeface="Arial" pitchFamily="34" charset="0"/>
              <a:buChar char="•"/>
            </a:pPr>
            <a:endParaRPr lang="de-DE" sz="1800" dirty="0" smtClean="0">
              <a:latin typeface="Lucida Sans" pitchFamily="34" charset="0"/>
            </a:endParaRPr>
          </a:p>
          <a:p>
            <a:r>
              <a:rPr lang="de-DE" sz="1800" dirty="0" smtClean="0">
                <a:latin typeface="Lucida Sans" pitchFamily="34" charset="0"/>
              </a:rPr>
              <a:t>   </a:t>
            </a:r>
            <a:endParaRPr lang="en-GB" dirty="0">
              <a:latin typeface="Lucida Sans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16016" y="5301208"/>
            <a:ext cx="654742" cy="600164"/>
          </a:xfrm>
          <a:prstGeom prst="rect">
            <a:avLst/>
          </a:prstGeom>
          <a:solidFill>
            <a:srgbClr val="98FFF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f</a:t>
            </a:r>
            <a:r>
              <a:rPr lang="en-US" sz="1100" baseline="-25000" dirty="0" smtClean="0">
                <a:latin typeface="Times New Roman"/>
                <a:cs typeface="Times New Roman"/>
              </a:rPr>
              <a:t>0</a:t>
            </a:r>
            <a:r>
              <a:rPr lang="en-US" sz="1100" dirty="0" smtClean="0">
                <a:latin typeface="Times New Roman"/>
                <a:cs typeface="Times New Roman"/>
              </a:rPr>
              <a:t>(500)</a:t>
            </a:r>
          </a:p>
          <a:p>
            <a:r>
              <a:rPr lang="en-US" sz="1100" dirty="0">
                <a:latin typeface="Times New Roman"/>
                <a:cs typeface="Times New Roman"/>
              </a:rPr>
              <a:t>f</a:t>
            </a:r>
            <a:r>
              <a:rPr lang="en-US" sz="1100" baseline="-25000" dirty="0">
                <a:latin typeface="Times New Roman"/>
                <a:cs typeface="Times New Roman"/>
              </a:rPr>
              <a:t>0</a:t>
            </a:r>
            <a:r>
              <a:rPr lang="en-US" sz="1100" dirty="0">
                <a:latin typeface="Times New Roman"/>
                <a:cs typeface="Times New Roman"/>
              </a:rPr>
              <a:t>(980)</a:t>
            </a:r>
          </a:p>
          <a:p>
            <a:r>
              <a:rPr lang="en-US" sz="1100" dirty="0">
                <a:latin typeface="Times New Roman"/>
                <a:cs typeface="Times New Roman"/>
              </a:rPr>
              <a:t>f</a:t>
            </a:r>
            <a:r>
              <a:rPr lang="en-US" sz="1100" baseline="-25000" dirty="0">
                <a:latin typeface="Times New Roman"/>
                <a:cs typeface="Times New Roman"/>
              </a:rPr>
              <a:t>0</a:t>
            </a:r>
            <a:r>
              <a:rPr lang="en-US" sz="1100" dirty="0" smtClean="0">
                <a:latin typeface="Times New Roman"/>
                <a:cs typeface="Times New Roman"/>
              </a:rPr>
              <a:t>(1500)</a:t>
            </a:r>
            <a:endParaRPr lang="en-US" sz="1100" dirty="0">
              <a:latin typeface="Times New Roman"/>
              <a:cs typeface="Times New Roman"/>
            </a:endParaRPr>
          </a:p>
        </p:txBody>
      </p:sp>
      <p:grpSp>
        <p:nvGrpSpPr>
          <p:cNvPr id="30" name="Gruppierung 29"/>
          <p:cNvGrpSpPr/>
          <p:nvPr/>
        </p:nvGrpSpPr>
        <p:grpSpPr>
          <a:xfrm>
            <a:off x="1226096" y="1844824"/>
            <a:ext cx="4140109" cy="4047264"/>
            <a:chOff x="1226096" y="1844824"/>
            <a:chExt cx="4140109" cy="4047264"/>
          </a:xfrm>
        </p:grpSpPr>
        <p:sp>
          <p:nvSpPr>
            <p:cNvPr id="17" name="Oval 16"/>
            <p:cNvSpPr/>
            <p:nvPr/>
          </p:nvSpPr>
          <p:spPr>
            <a:xfrm>
              <a:off x="1835696" y="4725144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886496" y="4022410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226096" y="5267011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131840" y="1844824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644008" y="5517233"/>
              <a:ext cx="720080" cy="178718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644008" y="5695949"/>
              <a:ext cx="720080" cy="196139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646125" y="5356366"/>
              <a:ext cx="720080" cy="172367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4572000" y="1412776"/>
            <a:ext cx="514259" cy="153888"/>
          </a:xfrm>
          <a:prstGeom prst="rect">
            <a:avLst/>
          </a:prstGeom>
          <a:solidFill>
            <a:srgbClr val="E3E05A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000" dirty="0">
                <a:latin typeface="Times New Roman"/>
                <a:cs typeface="Times New Roman"/>
              </a:rPr>
              <a:t>a</a:t>
            </a:r>
            <a:r>
              <a:rPr lang="en-US" sz="1000" baseline="-25000" dirty="0" smtClean="0">
                <a:latin typeface="Times New Roman"/>
                <a:cs typeface="Times New Roman"/>
              </a:rPr>
              <a:t>4</a:t>
            </a:r>
            <a:r>
              <a:rPr lang="en-US" sz="1000" dirty="0" smtClean="0">
                <a:latin typeface="Times New Roman"/>
                <a:cs typeface="Times New Roman"/>
              </a:rPr>
              <a:t>(2040)</a:t>
            </a:r>
            <a:endParaRPr lang="en-US" sz="1000" dirty="0">
              <a:latin typeface="Times New Roman"/>
              <a:cs typeface="Times New Roman"/>
            </a:endParaRPr>
          </a:p>
        </p:txBody>
      </p:sp>
      <p:grpSp>
        <p:nvGrpSpPr>
          <p:cNvPr id="50" name="Gruppierung 49"/>
          <p:cNvGrpSpPr/>
          <p:nvPr/>
        </p:nvGrpSpPr>
        <p:grpSpPr>
          <a:xfrm>
            <a:off x="539552" y="1383598"/>
            <a:ext cx="4606280" cy="2837490"/>
            <a:chOff x="539552" y="1383598"/>
            <a:chExt cx="4606280" cy="2837490"/>
          </a:xfrm>
        </p:grpSpPr>
        <p:sp>
          <p:nvSpPr>
            <p:cNvPr id="12" name="Oval 11"/>
            <p:cNvSpPr/>
            <p:nvPr/>
          </p:nvSpPr>
          <p:spPr>
            <a:xfrm>
              <a:off x="3131840" y="2564904"/>
              <a:ext cx="720080" cy="216024"/>
            </a:xfrm>
            <a:prstGeom prst="ellipse">
              <a:avLst/>
            </a:prstGeom>
            <a:noFill/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275856" y="2924944"/>
              <a:ext cx="5277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1000" dirty="0" smtClean="0">
                  <a:latin typeface="Symbol" charset="2"/>
                  <a:cs typeface="Symbol" charset="2"/>
                </a:rPr>
                <a:t>p</a:t>
              </a:r>
              <a:r>
                <a:rPr lang="en-US" sz="1000" baseline="-25000" dirty="0">
                  <a:latin typeface="Times New Roman"/>
                  <a:cs typeface="Times New Roman"/>
                </a:rPr>
                <a:t>2</a:t>
              </a:r>
              <a:r>
                <a:rPr lang="en-US" sz="1000" dirty="0" smtClean="0">
                  <a:latin typeface="Times New Roman"/>
                  <a:cs typeface="Times New Roman"/>
                </a:rPr>
                <a:t>(1880)</a:t>
              </a:r>
              <a:endParaRPr lang="en-US" sz="1000" dirty="0">
                <a:latin typeface="Times New Roman"/>
                <a:cs typeface="Times New Roman"/>
              </a:endParaRPr>
            </a:p>
          </p:txBody>
        </p:sp>
        <p:grpSp>
          <p:nvGrpSpPr>
            <p:cNvPr id="7" name="Gruppierung 6"/>
            <p:cNvGrpSpPr/>
            <p:nvPr/>
          </p:nvGrpSpPr>
          <p:grpSpPr>
            <a:xfrm>
              <a:off x="539552" y="1383598"/>
              <a:ext cx="4606280" cy="2837490"/>
              <a:chOff x="539552" y="1383598"/>
              <a:chExt cx="4606280" cy="283749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835696" y="184482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852629" y="3691632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564243" y="3683166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39552" y="400506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39552" y="220486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483768" y="184482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131840" y="292494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425752" y="1383598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uppierung 35"/>
          <p:cNvGrpSpPr/>
          <p:nvPr/>
        </p:nvGrpSpPr>
        <p:grpSpPr>
          <a:xfrm>
            <a:off x="1187624" y="1340768"/>
            <a:ext cx="4569949" cy="2559189"/>
            <a:chOff x="1154179" y="1340768"/>
            <a:chExt cx="4569949" cy="2559189"/>
          </a:xfrm>
        </p:grpSpPr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1800" y="1340768"/>
              <a:ext cx="2952328" cy="2559189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cxnSp>
          <p:nvCxnSpPr>
            <p:cNvPr id="31" name="Gerade Verbindung 30"/>
            <p:cNvCxnSpPr>
              <a:stCxn id="16" idx="7"/>
            </p:cNvCxnSpPr>
            <p:nvPr/>
          </p:nvCxnSpPr>
          <p:spPr>
            <a:xfrm flipV="1">
              <a:off x="1154179" y="1340768"/>
              <a:ext cx="1617621" cy="8957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>
              <a:stCxn id="16" idx="5"/>
            </p:cNvCxnSpPr>
            <p:nvPr/>
          </p:nvCxnSpPr>
          <p:spPr>
            <a:xfrm>
              <a:off x="1154179" y="2389252"/>
              <a:ext cx="1617621" cy="14717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ung 32"/>
          <p:cNvGrpSpPr/>
          <p:nvPr/>
        </p:nvGrpSpPr>
        <p:grpSpPr>
          <a:xfrm>
            <a:off x="3746467" y="1412776"/>
            <a:ext cx="3633845" cy="3600400"/>
            <a:chOff x="3746467" y="1412776"/>
            <a:chExt cx="3633845" cy="3600400"/>
          </a:xfrm>
        </p:grpSpPr>
        <p:grpSp>
          <p:nvGrpSpPr>
            <p:cNvPr id="55" name="Gruppierung 54"/>
            <p:cNvGrpSpPr/>
            <p:nvPr/>
          </p:nvGrpSpPr>
          <p:grpSpPr>
            <a:xfrm>
              <a:off x="3746467" y="1412776"/>
              <a:ext cx="3633845" cy="3600400"/>
              <a:chOff x="3746467" y="1412776"/>
              <a:chExt cx="3633845" cy="3600400"/>
            </a:xfrm>
          </p:grpSpPr>
          <p:grpSp>
            <p:nvGrpSpPr>
              <p:cNvPr id="46" name="Gruppierung 45"/>
              <p:cNvGrpSpPr/>
              <p:nvPr/>
            </p:nvGrpSpPr>
            <p:grpSpPr>
              <a:xfrm>
                <a:off x="3746467" y="1412776"/>
                <a:ext cx="3633845" cy="3600400"/>
                <a:chOff x="4826587" y="1196752"/>
                <a:chExt cx="3633845" cy="3564396"/>
              </a:xfrm>
            </p:grpSpPr>
            <p:grpSp>
              <p:nvGrpSpPr>
                <p:cNvPr id="40" name="Gruppierung 39"/>
                <p:cNvGrpSpPr/>
                <p:nvPr/>
              </p:nvGrpSpPr>
              <p:grpSpPr>
                <a:xfrm>
                  <a:off x="6516216" y="1196752"/>
                  <a:ext cx="1944216" cy="3564396"/>
                  <a:chOff x="6516216" y="1196752"/>
                  <a:chExt cx="1944216" cy="3564396"/>
                </a:xfrm>
              </p:grpSpPr>
              <p:pic>
                <p:nvPicPr>
                  <p:cNvPr id="37" name="Bild 3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6216" y="1556792"/>
                    <a:ext cx="1944216" cy="3204356"/>
                  </a:xfrm>
                  <a:prstGeom prst="rect">
                    <a:avLst/>
                  </a:prstGeom>
                </p:spPr>
              </p:pic>
              <p:pic>
                <p:nvPicPr>
                  <p:cNvPr id="38" name="Bild 3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660232" y="3068960"/>
                    <a:ext cx="1557908" cy="292940"/>
                  </a:xfrm>
                  <a:prstGeom prst="rect">
                    <a:avLst/>
                  </a:prstGeom>
                </p:spPr>
              </p:pic>
              <p:pic>
                <p:nvPicPr>
                  <p:cNvPr id="39" name="Bild 38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660232" y="1196752"/>
                    <a:ext cx="1584176" cy="36450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1" name="Gerade Verbindung 40"/>
                <p:cNvCxnSpPr>
                  <a:stCxn id="26" idx="7"/>
                </p:cNvCxnSpPr>
                <p:nvPr/>
              </p:nvCxnSpPr>
              <p:spPr>
                <a:xfrm flipV="1">
                  <a:off x="4826587" y="1257176"/>
                  <a:ext cx="1697600" cy="1483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41"/>
                <p:cNvCxnSpPr>
                  <a:stCxn id="26" idx="5"/>
                </p:cNvCxnSpPr>
                <p:nvPr/>
              </p:nvCxnSpPr>
              <p:spPr>
                <a:xfrm>
                  <a:off x="4826587" y="2893308"/>
                  <a:ext cx="1689629" cy="183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hteck 51"/>
              <p:cNvSpPr/>
              <p:nvPr/>
            </p:nvSpPr>
            <p:spPr>
              <a:xfrm>
                <a:off x="5436096" y="1456266"/>
                <a:ext cx="1944216" cy="3556909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feld 26"/>
            <p:cNvSpPr txBox="1"/>
            <p:nvPr/>
          </p:nvSpPr>
          <p:spPr>
            <a:xfrm>
              <a:off x="5652120" y="1556792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5614020" y="3433192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547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22920" y="6093296"/>
            <a:ext cx="4769533" cy="592933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bgerundetes Rechteck 9"/>
          <p:cNvSpPr/>
          <p:nvPr/>
        </p:nvSpPr>
        <p:spPr>
          <a:xfrm>
            <a:off x="5143504" y="1000108"/>
            <a:ext cx="3637639" cy="574903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Constituent</a:t>
            </a:r>
            <a:r>
              <a:rPr lang="de-DE" dirty="0"/>
              <a:t> Quarks </a:t>
            </a:r>
            <a:r>
              <a:rPr lang="de-DE" dirty="0" err="1"/>
              <a:t>and</a:t>
            </a:r>
            <a:r>
              <a:rPr lang="de-DE" dirty="0"/>
              <a:t> Mesons </a:t>
            </a:r>
            <a:endParaRPr lang="en-GB" dirty="0"/>
          </a:p>
        </p:txBody>
      </p:sp>
      <p:pic>
        <p:nvPicPr>
          <p:cNvPr id="3" name="Grafik 2" descr="spect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142984"/>
            <a:ext cx="4214842" cy="540793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143" y="6664324"/>
            <a:ext cx="2552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5143504" y="1571612"/>
            <a:ext cx="378621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latin typeface="Lucida Sans" pitchFamily="34" charset="0"/>
              </a:rPr>
              <a:t>Limits </a:t>
            </a:r>
            <a:r>
              <a:rPr lang="de-DE" dirty="0" err="1" smtClean="0">
                <a:latin typeface="Lucida Sans" pitchFamily="34" charset="0"/>
              </a:rPr>
              <a:t>for</a:t>
            </a:r>
            <a:r>
              <a:rPr lang="de-DE" dirty="0" smtClean="0">
                <a:latin typeface="Lucida Sans" pitchFamily="34" charset="0"/>
              </a:rPr>
              <a:t> light </a:t>
            </a:r>
            <a:r>
              <a:rPr lang="de-DE" dirty="0" err="1" smtClean="0">
                <a:latin typeface="Lucida Sans" pitchFamily="34" charset="0"/>
              </a:rPr>
              <a:t>mesons</a:t>
            </a:r>
            <a:endParaRPr lang="de-DE" dirty="0" smtClean="0">
              <a:latin typeface="Lucida Sans" pitchFamily="34" charset="0"/>
            </a:endParaRPr>
          </a:p>
          <a:p>
            <a:pPr>
              <a:spcBef>
                <a:spcPts val="600"/>
              </a:spcBef>
            </a:pPr>
            <a:r>
              <a:rPr lang="de-DE" dirty="0" smtClean="0">
                <a:latin typeface="Lucida Sans" pitchFamily="34" charset="0"/>
              </a:rPr>
              <a:t>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de-DE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many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Lucida Sans" pitchFamily="34" charset="0"/>
              </a:rPr>
              <a:t>missing</a:t>
            </a:r>
            <a:r>
              <a:rPr lang="de-DE" sz="1800" dirty="0" smtClean="0">
                <a:latin typeface="Lucida Sans" pitchFamily="34" charset="0"/>
              </a:rPr>
              <a:t>/</a:t>
            </a:r>
            <a:r>
              <a:rPr lang="de-DE" sz="1800" dirty="0" err="1" smtClean="0">
                <a:solidFill>
                  <a:srgbClr val="FF0000"/>
                </a:solidFill>
                <a:latin typeface="Lucida Sans" pitchFamily="34" charset="0"/>
              </a:rPr>
              <a:t>disputed</a:t>
            </a:r>
            <a:endParaRPr lang="de-DE" sz="1800" dirty="0" smtClean="0">
              <a:solidFill>
                <a:srgbClr val="FF0000"/>
              </a:solidFill>
              <a:latin typeface="Lucida Sans" pitchFamily="34" charset="0"/>
            </a:endParaRPr>
          </a:p>
          <a:p>
            <a:pPr>
              <a:spcBef>
                <a:spcPts val="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r>
              <a:rPr lang="de-DE" sz="1800" dirty="0" smtClean="0">
                <a:latin typeface="Lucida Sans" pitchFamily="34" charset="0"/>
              </a:rPr>
              <a:t> in </a:t>
            </a:r>
            <a:r>
              <a:rPr lang="de-DE" dirty="0" err="1" smtClean="0">
                <a:latin typeface="Lucida Sans" pitchFamily="34" charset="0"/>
              </a:rPr>
              <a:t>mass</a:t>
            </a:r>
            <a:r>
              <a:rPr lang="de-DE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region</a:t>
            </a:r>
            <a:endParaRPr lang="de-DE" sz="1800" dirty="0" smtClean="0">
              <a:latin typeface="Lucida Sans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smtClean="0">
                <a:solidFill>
                  <a:srgbClr val="008000"/>
                </a:solidFill>
                <a:latin typeface="Lucida Sans" pitchFamily="34" charset="0"/>
              </a:rPr>
              <a:t>m ~ 2 GeV/c</a:t>
            </a:r>
            <a:r>
              <a:rPr lang="de-DE" sz="1800" baseline="30000" dirty="0" smtClean="0">
                <a:solidFill>
                  <a:srgbClr val="008000"/>
                </a:solidFill>
                <a:latin typeface="Lucida Sans" pitchFamily="34" charset="0"/>
              </a:rPr>
              <a:t>2</a:t>
            </a:r>
            <a:r>
              <a:rPr lang="de-DE" sz="1800" dirty="0" smtClean="0">
                <a:solidFill>
                  <a:srgbClr val="008000"/>
                </a:solidFill>
                <a:latin typeface="Lucida Sans" pitchFamily="34" charset="0"/>
              </a:rPr>
              <a:t> </a:t>
            </a:r>
          </a:p>
          <a:p>
            <a:endParaRPr lang="de-DE" sz="1800" dirty="0" smtClean="0">
              <a:latin typeface="Lucida Sans" pitchFamily="34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solidFill>
                  <a:srgbClr val="000096"/>
                </a:solidFill>
                <a:latin typeface="Lucida Sans" pitchFamily="34" charset="0"/>
              </a:rPr>
              <a:t>Identification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of</a:t>
            </a:r>
            <a:r>
              <a:rPr lang="de-DE" sz="1800" dirty="0" smtClean="0">
                <a:latin typeface="Lucida Sans" pitchFamily="34" charset="0"/>
              </a:rPr>
              <a:t> heavy</a:t>
            </a:r>
          </a:p>
          <a:p>
            <a:pPr>
              <a:spcBef>
                <a:spcPts val="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Lucida Sans" pitchFamily="34" charset="0"/>
              </a:rPr>
              <a:t>difficult</a:t>
            </a:r>
            <a:r>
              <a:rPr lang="de-DE" sz="1800" dirty="0" smtClean="0">
                <a:solidFill>
                  <a:srgbClr val="FF0000"/>
                </a:solidFill>
                <a:latin typeface="Lucida Sans" pitchFamily="34" charset="0"/>
              </a:rPr>
              <a:t> 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broad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large </a:t>
            </a:r>
            <a:r>
              <a:rPr lang="de-DE" sz="1800" dirty="0" err="1" smtClean="0">
                <a:latin typeface="Lucida Sans" pitchFamily="34" charset="0"/>
              </a:rPr>
              <a:t>number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overlap</a:t>
            </a:r>
            <a:r>
              <a:rPr lang="de-DE" sz="1800" dirty="0" smtClean="0">
                <a:latin typeface="Lucida Sans" pitchFamily="34" charset="0"/>
              </a:rPr>
              <a:t> + </a:t>
            </a:r>
            <a:r>
              <a:rPr lang="de-DE" sz="1800" dirty="0" err="1" smtClean="0">
                <a:latin typeface="Lucida Sans" pitchFamily="34" charset="0"/>
              </a:rPr>
              <a:t>mixing</a:t>
            </a:r>
            <a:endParaRPr lang="de-DE" sz="1800" dirty="0" smtClean="0">
              <a:latin typeface="Lucida Sans" pitchFamily="34" charset="0"/>
            </a:endParaRPr>
          </a:p>
          <a:p>
            <a:pPr>
              <a:buFont typeface="Arial" pitchFamily="34" charset="0"/>
              <a:buChar char="•"/>
            </a:pPr>
            <a:endParaRPr lang="de-DE" sz="1800" dirty="0" smtClean="0">
              <a:latin typeface="Lucida Sans" pitchFamily="34" charset="0"/>
            </a:endParaRPr>
          </a:p>
          <a:p>
            <a:r>
              <a:rPr lang="de-DE" sz="1800" dirty="0" smtClean="0">
                <a:latin typeface="Lucida Sans" pitchFamily="34" charset="0"/>
              </a:rPr>
              <a:t>   </a:t>
            </a:r>
            <a:endParaRPr lang="en-GB" dirty="0">
              <a:latin typeface="Lucida Sans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16016" y="5301208"/>
            <a:ext cx="654742" cy="600164"/>
          </a:xfrm>
          <a:prstGeom prst="rect">
            <a:avLst/>
          </a:prstGeom>
          <a:solidFill>
            <a:srgbClr val="98FFF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f</a:t>
            </a:r>
            <a:r>
              <a:rPr lang="en-US" sz="1100" baseline="-25000" dirty="0" smtClean="0">
                <a:latin typeface="Times New Roman"/>
                <a:cs typeface="Times New Roman"/>
              </a:rPr>
              <a:t>0</a:t>
            </a:r>
            <a:r>
              <a:rPr lang="en-US" sz="1100" dirty="0" smtClean="0">
                <a:latin typeface="Times New Roman"/>
                <a:cs typeface="Times New Roman"/>
              </a:rPr>
              <a:t>(500)</a:t>
            </a:r>
          </a:p>
          <a:p>
            <a:r>
              <a:rPr lang="en-US" sz="1100" dirty="0">
                <a:latin typeface="Times New Roman"/>
                <a:cs typeface="Times New Roman"/>
              </a:rPr>
              <a:t>f</a:t>
            </a:r>
            <a:r>
              <a:rPr lang="en-US" sz="1100" baseline="-25000" dirty="0">
                <a:latin typeface="Times New Roman"/>
                <a:cs typeface="Times New Roman"/>
              </a:rPr>
              <a:t>0</a:t>
            </a:r>
            <a:r>
              <a:rPr lang="en-US" sz="1100" dirty="0">
                <a:latin typeface="Times New Roman"/>
                <a:cs typeface="Times New Roman"/>
              </a:rPr>
              <a:t>(980)</a:t>
            </a:r>
          </a:p>
          <a:p>
            <a:r>
              <a:rPr lang="en-US" sz="1100" dirty="0">
                <a:latin typeface="Times New Roman"/>
                <a:cs typeface="Times New Roman"/>
              </a:rPr>
              <a:t>f</a:t>
            </a:r>
            <a:r>
              <a:rPr lang="en-US" sz="1100" baseline="-25000" dirty="0">
                <a:latin typeface="Times New Roman"/>
                <a:cs typeface="Times New Roman"/>
              </a:rPr>
              <a:t>0</a:t>
            </a:r>
            <a:r>
              <a:rPr lang="en-US" sz="1100" dirty="0" smtClean="0">
                <a:latin typeface="Times New Roman"/>
                <a:cs typeface="Times New Roman"/>
              </a:rPr>
              <a:t>(1500)</a:t>
            </a:r>
            <a:endParaRPr lang="en-US" sz="1100" dirty="0">
              <a:latin typeface="Times New Roman"/>
              <a:cs typeface="Times New Roman"/>
            </a:endParaRPr>
          </a:p>
        </p:txBody>
      </p:sp>
      <p:grpSp>
        <p:nvGrpSpPr>
          <p:cNvPr id="30" name="Gruppierung 29"/>
          <p:cNvGrpSpPr/>
          <p:nvPr/>
        </p:nvGrpSpPr>
        <p:grpSpPr>
          <a:xfrm>
            <a:off x="1226096" y="1844824"/>
            <a:ext cx="4140109" cy="4047264"/>
            <a:chOff x="1226096" y="1844824"/>
            <a:chExt cx="4140109" cy="4047264"/>
          </a:xfrm>
        </p:grpSpPr>
        <p:sp>
          <p:nvSpPr>
            <p:cNvPr id="17" name="Oval 16"/>
            <p:cNvSpPr/>
            <p:nvPr/>
          </p:nvSpPr>
          <p:spPr>
            <a:xfrm>
              <a:off x="1835696" y="4725144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886496" y="4022410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226096" y="5267011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131840" y="1844824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644008" y="5517233"/>
              <a:ext cx="720080" cy="178718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644008" y="5695949"/>
              <a:ext cx="720080" cy="196139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646125" y="5356366"/>
              <a:ext cx="720080" cy="172367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4572000" y="1412776"/>
            <a:ext cx="514259" cy="153888"/>
          </a:xfrm>
          <a:prstGeom prst="rect">
            <a:avLst/>
          </a:prstGeom>
          <a:solidFill>
            <a:srgbClr val="E3E05A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000" dirty="0">
                <a:latin typeface="Times New Roman"/>
                <a:cs typeface="Times New Roman"/>
              </a:rPr>
              <a:t>a</a:t>
            </a:r>
            <a:r>
              <a:rPr lang="en-US" sz="1000" baseline="-25000" dirty="0" smtClean="0">
                <a:latin typeface="Times New Roman"/>
                <a:cs typeface="Times New Roman"/>
              </a:rPr>
              <a:t>4</a:t>
            </a:r>
            <a:r>
              <a:rPr lang="en-US" sz="1000" dirty="0" smtClean="0">
                <a:latin typeface="Times New Roman"/>
                <a:cs typeface="Times New Roman"/>
              </a:rPr>
              <a:t>(2040)</a:t>
            </a:r>
            <a:endParaRPr lang="en-US" sz="1000" dirty="0">
              <a:latin typeface="Times New Roman"/>
              <a:cs typeface="Times New Roman"/>
            </a:endParaRPr>
          </a:p>
        </p:txBody>
      </p:sp>
      <p:grpSp>
        <p:nvGrpSpPr>
          <p:cNvPr id="50" name="Gruppierung 49"/>
          <p:cNvGrpSpPr/>
          <p:nvPr/>
        </p:nvGrpSpPr>
        <p:grpSpPr>
          <a:xfrm>
            <a:off x="539552" y="1383598"/>
            <a:ext cx="4606280" cy="2837490"/>
            <a:chOff x="539552" y="1383598"/>
            <a:chExt cx="4606280" cy="2837490"/>
          </a:xfrm>
        </p:grpSpPr>
        <p:sp>
          <p:nvSpPr>
            <p:cNvPr id="12" name="Oval 11"/>
            <p:cNvSpPr/>
            <p:nvPr/>
          </p:nvSpPr>
          <p:spPr>
            <a:xfrm>
              <a:off x="3131840" y="2564904"/>
              <a:ext cx="720080" cy="216024"/>
            </a:xfrm>
            <a:prstGeom prst="ellipse">
              <a:avLst/>
            </a:prstGeom>
            <a:noFill/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275856" y="2924944"/>
              <a:ext cx="5277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1000" dirty="0" smtClean="0">
                  <a:latin typeface="Symbol" charset="2"/>
                  <a:cs typeface="Symbol" charset="2"/>
                </a:rPr>
                <a:t>p</a:t>
              </a:r>
              <a:r>
                <a:rPr lang="en-US" sz="1000" baseline="-25000" dirty="0">
                  <a:latin typeface="Times New Roman"/>
                  <a:cs typeface="Times New Roman"/>
                </a:rPr>
                <a:t>2</a:t>
              </a:r>
              <a:r>
                <a:rPr lang="en-US" sz="1000" dirty="0" smtClean="0">
                  <a:latin typeface="Times New Roman"/>
                  <a:cs typeface="Times New Roman"/>
                </a:rPr>
                <a:t>(1880)</a:t>
              </a:r>
              <a:endParaRPr lang="en-US" sz="1000" dirty="0">
                <a:latin typeface="Times New Roman"/>
                <a:cs typeface="Times New Roman"/>
              </a:endParaRPr>
            </a:p>
          </p:txBody>
        </p:sp>
        <p:grpSp>
          <p:nvGrpSpPr>
            <p:cNvPr id="7" name="Gruppierung 6"/>
            <p:cNvGrpSpPr/>
            <p:nvPr/>
          </p:nvGrpSpPr>
          <p:grpSpPr>
            <a:xfrm>
              <a:off x="539552" y="1383598"/>
              <a:ext cx="4606280" cy="2837490"/>
              <a:chOff x="539552" y="1383598"/>
              <a:chExt cx="4606280" cy="283749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835696" y="184482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852629" y="3691632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564243" y="3683166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39552" y="400506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39552" y="220486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483768" y="184482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131840" y="292494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425752" y="1383598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uppierung 35"/>
          <p:cNvGrpSpPr/>
          <p:nvPr/>
        </p:nvGrpSpPr>
        <p:grpSpPr>
          <a:xfrm>
            <a:off x="1187624" y="1340768"/>
            <a:ext cx="4569949" cy="2559189"/>
            <a:chOff x="1154179" y="1340768"/>
            <a:chExt cx="4569949" cy="2559189"/>
          </a:xfrm>
        </p:grpSpPr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1800" y="1340768"/>
              <a:ext cx="2952328" cy="2559189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cxnSp>
          <p:nvCxnSpPr>
            <p:cNvPr id="31" name="Gerade Verbindung 30"/>
            <p:cNvCxnSpPr>
              <a:stCxn id="16" idx="7"/>
            </p:cNvCxnSpPr>
            <p:nvPr/>
          </p:nvCxnSpPr>
          <p:spPr>
            <a:xfrm flipV="1">
              <a:off x="1154179" y="1340768"/>
              <a:ext cx="1617621" cy="8957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>
              <a:stCxn id="16" idx="5"/>
            </p:cNvCxnSpPr>
            <p:nvPr/>
          </p:nvCxnSpPr>
          <p:spPr>
            <a:xfrm>
              <a:off x="1154179" y="2389252"/>
              <a:ext cx="1617621" cy="14717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ung 32"/>
          <p:cNvGrpSpPr/>
          <p:nvPr/>
        </p:nvGrpSpPr>
        <p:grpSpPr>
          <a:xfrm>
            <a:off x="3746467" y="1412776"/>
            <a:ext cx="3633845" cy="3600400"/>
            <a:chOff x="3746467" y="1412776"/>
            <a:chExt cx="3633845" cy="3600400"/>
          </a:xfrm>
        </p:grpSpPr>
        <p:grpSp>
          <p:nvGrpSpPr>
            <p:cNvPr id="55" name="Gruppierung 54"/>
            <p:cNvGrpSpPr/>
            <p:nvPr/>
          </p:nvGrpSpPr>
          <p:grpSpPr>
            <a:xfrm>
              <a:off x="3746467" y="1412776"/>
              <a:ext cx="3633845" cy="3600400"/>
              <a:chOff x="3746467" y="1412776"/>
              <a:chExt cx="3633845" cy="3600400"/>
            </a:xfrm>
          </p:grpSpPr>
          <p:grpSp>
            <p:nvGrpSpPr>
              <p:cNvPr id="46" name="Gruppierung 45"/>
              <p:cNvGrpSpPr/>
              <p:nvPr/>
            </p:nvGrpSpPr>
            <p:grpSpPr>
              <a:xfrm>
                <a:off x="3746467" y="1412776"/>
                <a:ext cx="3633845" cy="3600400"/>
                <a:chOff x="4826587" y="1196752"/>
                <a:chExt cx="3633845" cy="3564396"/>
              </a:xfrm>
            </p:grpSpPr>
            <p:grpSp>
              <p:nvGrpSpPr>
                <p:cNvPr id="40" name="Gruppierung 39"/>
                <p:cNvGrpSpPr/>
                <p:nvPr/>
              </p:nvGrpSpPr>
              <p:grpSpPr>
                <a:xfrm>
                  <a:off x="6516216" y="1196752"/>
                  <a:ext cx="1944216" cy="3564396"/>
                  <a:chOff x="6516216" y="1196752"/>
                  <a:chExt cx="1944216" cy="3564396"/>
                </a:xfrm>
              </p:grpSpPr>
              <p:pic>
                <p:nvPicPr>
                  <p:cNvPr id="37" name="Bild 3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6216" y="1556792"/>
                    <a:ext cx="1944216" cy="3204356"/>
                  </a:xfrm>
                  <a:prstGeom prst="rect">
                    <a:avLst/>
                  </a:prstGeom>
                </p:spPr>
              </p:pic>
              <p:pic>
                <p:nvPicPr>
                  <p:cNvPr id="38" name="Bild 3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660232" y="3068960"/>
                    <a:ext cx="1557908" cy="292940"/>
                  </a:xfrm>
                  <a:prstGeom prst="rect">
                    <a:avLst/>
                  </a:prstGeom>
                </p:spPr>
              </p:pic>
              <p:pic>
                <p:nvPicPr>
                  <p:cNvPr id="39" name="Bild 38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660232" y="1196752"/>
                    <a:ext cx="1584176" cy="36450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1" name="Gerade Verbindung 40"/>
                <p:cNvCxnSpPr>
                  <a:stCxn id="26" idx="7"/>
                </p:cNvCxnSpPr>
                <p:nvPr/>
              </p:nvCxnSpPr>
              <p:spPr>
                <a:xfrm flipV="1">
                  <a:off x="4826587" y="1257176"/>
                  <a:ext cx="1697600" cy="1483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41"/>
                <p:cNvCxnSpPr>
                  <a:stCxn id="26" idx="5"/>
                </p:cNvCxnSpPr>
                <p:nvPr/>
              </p:nvCxnSpPr>
              <p:spPr>
                <a:xfrm>
                  <a:off x="4826587" y="2893308"/>
                  <a:ext cx="1689629" cy="183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hteck 51"/>
              <p:cNvSpPr/>
              <p:nvPr/>
            </p:nvSpPr>
            <p:spPr>
              <a:xfrm>
                <a:off x="5436096" y="1456266"/>
                <a:ext cx="1944216" cy="3556909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feld 26"/>
            <p:cNvSpPr txBox="1"/>
            <p:nvPr/>
          </p:nvSpPr>
          <p:spPr>
            <a:xfrm>
              <a:off x="5652120" y="1556792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5614020" y="3433192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547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p:pic>
        <p:nvPicPr>
          <p:cNvPr id="9" name="Bild 8" descr="t_vs_m_lattice_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68760"/>
            <a:ext cx="5499771" cy="5328592"/>
          </a:xfrm>
          <a:prstGeom prst="rect">
            <a:avLst/>
          </a:prstGeom>
        </p:spPr>
      </p:pic>
      <p:pic>
        <p:nvPicPr>
          <p:cNvPr id="10" name="Bild 9" descr="Isobar-Modell_3pi_b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556792"/>
            <a:ext cx="5073291" cy="324036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236296" y="4293096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 of t’ used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+mj-lt"/>
                <a:cs typeface="Symbol" charset="2"/>
              </a:rPr>
              <a:t>m</a:t>
            </a:r>
            <a:r>
              <a:rPr lang="en-US" dirty="0" smtClean="0">
                <a:latin typeface="+mj-lt"/>
                <a:cs typeface="Symbol" charset="2"/>
              </a:rPr>
              <a:t>: </a:t>
            </a:r>
            <a:r>
              <a:rPr lang="en-US" dirty="0" smtClean="0">
                <a:latin typeface="+mj-lt"/>
              </a:rPr>
              <a:t>20</a:t>
            </a:r>
            <a:r>
              <a:rPr lang="en-US" dirty="0" smtClean="0"/>
              <a:t> MeV/c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9.25926E-6 L 0.33872 -0.16782 " pathEditMode="relative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inematics and Isobars</a:t>
            </a:r>
            <a:endParaRPr lang="en-US" dirty="0"/>
          </a:p>
        </p:txBody>
      </p:sp>
      <p:pic>
        <p:nvPicPr>
          <p:cNvPr id="4" name="Bild 3" descr="massX_low_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7769" y="1022513"/>
            <a:ext cx="2387821" cy="2448272"/>
          </a:xfrm>
          <a:prstGeom prst="rect">
            <a:avLst/>
          </a:prstGeom>
        </p:spPr>
      </p:pic>
      <p:pic>
        <p:nvPicPr>
          <p:cNvPr id="5" name="Bild 4" descr="massX_high_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70707" y="1022181"/>
            <a:ext cx="2413881" cy="2474992"/>
          </a:xfrm>
          <a:prstGeom prst="rect">
            <a:avLst/>
          </a:prstGeom>
        </p:spPr>
      </p:pic>
      <p:pic>
        <p:nvPicPr>
          <p:cNvPr id="7" name="Bild 6" descr="t_at_1p6_lo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18049" y="3614799"/>
            <a:ext cx="2387820" cy="2448271"/>
          </a:xfrm>
          <a:prstGeom prst="rect">
            <a:avLst/>
          </a:prstGeom>
        </p:spPr>
      </p:pic>
      <p:pic>
        <p:nvPicPr>
          <p:cNvPr id="8" name="Bild 7" descr="t_at_0p8_lo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6712" y="3615856"/>
            <a:ext cx="2304256" cy="2362592"/>
          </a:xfrm>
          <a:prstGeom prst="rect">
            <a:avLst/>
          </a:prstGeom>
        </p:spPr>
      </p:pic>
      <p:pic>
        <p:nvPicPr>
          <p:cNvPr id="9" name="Bild 8" descr="t_vs_m_lattice_1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9" y="3653460"/>
            <a:ext cx="2448272" cy="2372070"/>
          </a:xfrm>
          <a:prstGeom prst="rect">
            <a:avLst/>
          </a:prstGeom>
        </p:spPr>
      </p:pic>
      <p:pic>
        <p:nvPicPr>
          <p:cNvPr id="10" name="Bild 9" descr="Isobar-Modell_3pi_bw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412776"/>
            <a:ext cx="2705755" cy="172819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393622" y="2708920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0" y="2780928"/>
            <a:ext cx="71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t’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971600" y="60212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0.8&lt; 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&lt;0.85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3563888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1.6 &lt; 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&lt;1.65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6804248" y="6021288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 of t’ used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+mj-lt"/>
                <a:cs typeface="Symbol" charset="2"/>
              </a:rPr>
              <a:t>m</a:t>
            </a:r>
            <a:r>
              <a:rPr lang="en-US" dirty="0" smtClean="0">
                <a:latin typeface="+mj-lt"/>
                <a:cs typeface="Symbol" charset="2"/>
              </a:rPr>
              <a:t>: </a:t>
            </a:r>
            <a:r>
              <a:rPr lang="en-US" dirty="0" smtClean="0">
                <a:latin typeface="+mj-lt"/>
              </a:rPr>
              <a:t>20</a:t>
            </a:r>
            <a:r>
              <a:rPr lang="en-US" dirty="0" smtClean="0"/>
              <a:t> MeV/c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779912" y="1196752"/>
            <a:ext cx="140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</a:rPr>
              <a:t>isobar model</a:t>
            </a:r>
            <a:endParaRPr lang="en-US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1771</Words>
  <Application>Microsoft Macintosh PowerPoint</Application>
  <PresentationFormat>Bildschirmpräsentation (4:3)</PresentationFormat>
  <Paragraphs>401</Paragraphs>
  <Slides>42</Slides>
  <Notes>1</Notes>
  <HiddenSlides>4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4" baseType="lpstr">
      <vt:lpstr>Office-Design</vt:lpstr>
      <vt:lpstr>Formel</vt:lpstr>
      <vt:lpstr>Meson Spectroscopy with COMPASS  - Scientific Results and Future Prospects</vt:lpstr>
      <vt:lpstr>Physics Goals with hadron beams</vt:lpstr>
      <vt:lpstr>PowerPoint-Präsentation</vt:lpstr>
      <vt:lpstr>The COMPASS Experiment</vt:lpstr>
      <vt:lpstr>Constituent Quarks and Mesons </vt:lpstr>
      <vt:lpstr>Constituent Quarks and Mesons </vt:lpstr>
      <vt:lpstr>Constituent Quarks and Mesons </vt:lpstr>
      <vt:lpstr>Kinematics</vt:lpstr>
      <vt:lpstr>Kinematics and Isobars</vt:lpstr>
      <vt:lpstr>First Impressions Motivation for Isobar Model</vt:lpstr>
      <vt:lpstr>Partial wave analysis</vt:lpstr>
      <vt:lpstr>Partial wave analysis</vt:lpstr>
      <vt:lpstr>t dependence of  mass distributions</vt:lpstr>
      <vt:lpstr>More exotic families</vt:lpstr>
      <vt:lpstr>Waves involving f0(980)</vt:lpstr>
      <vt:lpstr>Model for Spin Density Matrix</vt:lpstr>
      <vt:lpstr>New Observation: a1(1420)</vt:lpstr>
      <vt:lpstr>a1(1420) and Production</vt:lpstr>
      <vt:lpstr>Mass dependent fits a1(1420)  </vt:lpstr>
      <vt:lpstr>COMPASS “Holography”</vt:lpstr>
      <vt:lpstr>Mass dependent fits</vt:lpstr>
      <vt:lpstr>Example for t-dependence</vt:lpstr>
      <vt:lpstr>Mass dependent fits</vt:lpstr>
      <vt:lpstr>Mass dependent fits a2(1320)  </vt:lpstr>
      <vt:lpstr>What about the building blocks</vt:lpstr>
      <vt:lpstr>New Paths to Meson Decays</vt:lpstr>
      <vt:lpstr>Correlation:m2p(0++) vs m3p(JPC)</vt:lpstr>
      <vt:lpstr>Studying the Structure of Decays</vt:lpstr>
      <vt:lpstr>(hh)0 S-wave </vt:lpstr>
      <vt:lpstr>Exotic 1-+</vt:lpstr>
      <vt:lpstr>And what about non-resonant  backgrounds ?</vt:lpstr>
      <vt:lpstr>What‘s next soon ?</vt:lpstr>
      <vt:lpstr>Conclusion - Pion</vt:lpstr>
      <vt:lpstr>Conclusion</vt:lpstr>
      <vt:lpstr>Conclusion II</vt:lpstr>
      <vt:lpstr>Conclusion III</vt:lpstr>
      <vt:lpstr>Hadron Physics and FAIR</vt:lpstr>
      <vt:lpstr>PowerPoint-Präsentation</vt:lpstr>
      <vt:lpstr>PowerPoint-Präsentation</vt:lpstr>
      <vt:lpstr>PowerPoint-Präsentation</vt:lpstr>
      <vt:lpstr>Advantages of COMPASS</vt:lpstr>
      <vt:lpstr>Weaknesses of COMPASS</vt:lpstr>
    </vt:vector>
  </TitlesOfParts>
  <Manager/>
  <Company> 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Hadron Beam and Spectroscopy in COMPASS - Future</dc:title>
  <dc:subject/>
  <dc:creator>Stephan Paul</dc:creator>
  <cp:keywords/>
  <dc:description/>
  <cp:lastModifiedBy>Stephan Paul</cp:lastModifiedBy>
  <cp:revision>741</cp:revision>
  <dcterms:created xsi:type="dcterms:W3CDTF">2008-05-22T05:50:45Z</dcterms:created>
  <dcterms:modified xsi:type="dcterms:W3CDTF">2015-10-13T11:40:33Z</dcterms:modified>
  <cp:category/>
</cp:coreProperties>
</file>