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6" r:id="rId2"/>
    <p:sldId id="267" r:id="rId3"/>
    <p:sldId id="268" r:id="rId4"/>
    <p:sldId id="276" r:id="rId5"/>
    <p:sldId id="270" r:id="rId6"/>
    <p:sldId id="274" r:id="rId7"/>
    <p:sldId id="271" r:id="rId8"/>
    <p:sldId id="272" r:id="rId9"/>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autoAdjust="0"/>
    <p:restoredTop sz="94683" autoAdjust="0"/>
  </p:normalViewPr>
  <p:slideViewPr>
    <p:cSldViewPr>
      <p:cViewPr>
        <p:scale>
          <a:sx n="98" d="100"/>
          <a:sy n="98" d="100"/>
        </p:scale>
        <p:origin x="-86" y="-451"/>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D3B60E-A9C7-4317-885A-E04D8CA28A6D}" type="datetimeFigureOut">
              <a:rPr lang="en-GB" smtClean="0"/>
              <a:t>14/09/2015</a:t>
            </a:fld>
            <a:endParaRPr lang="en-GB"/>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AED91B-951A-44D1-818A-32B4350122E6}" type="slidenum">
              <a:rPr lang="en-GB" smtClean="0"/>
              <a:t>‹#›</a:t>
            </a:fld>
            <a:endParaRPr lang="en-GB"/>
          </a:p>
        </p:txBody>
      </p:sp>
    </p:spTree>
    <p:extLst>
      <p:ext uri="{BB962C8B-B14F-4D97-AF65-F5344CB8AC3E}">
        <p14:creationId xmlns:p14="http://schemas.microsoft.com/office/powerpoint/2010/main" val="149214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0" y="6564883"/>
            <a:ext cx="1014113" cy="293117"/>
          </a:xfrm>
        </p:spPr>
        <p:txBody>
          <a:bodyPr/>
          <a:lstStyle>
            <a:lvl1pPr>
              <a:defRPr sz="1000">
                <a:solidFill>
                  <a:schemeClr val="bg1">
                    <a:lumMod val="75000"/>
                  </a:schemeClr>
                </a:solidFill>
              </a:defRPr>
            </a:lvl1pPr>
          </a:lstStyle>
          <a:p>
            <a:r>
              <a:rPr lang="en-US" dirty="0" smtClean="0"/>
              <a:t>2015-09-07</a:t>
            </a:r>
            <a:endParaRPr lang="en-GB" dirty="0"/>
          </a:p>
        </p:txBody>
      </p:sp>
      <p:sp>
        <p:nvSpPr>
          <p:cNvPr id="6" name="Slide Number Placeholder 5"/>
          <p:cNvSpPr>
            <a:spLocks noGrp="1"/>
          </p:cNvSpPr>
          <p:nvPr>
            <p:ph type="sldNum" sz="quarter" idx="12"/>
          </p:nvPr>
        </p:nvSpPr>
        <p:spPr>
          <a:xfrm>
            <a:off x="8931442" y="6525344"/>
            <a:ext cx="974558" cy="324048"/>
          </a:xfrm>
        </p:spPr>
        <p:txBody>
          <a:bodyPr/>
          <a:lstStyle>
            <a:lvl1pPr>
              <a:defRPr sz="1000">
                <a:solidFill>
                  <a:schemeClr val="bg1">
                    <a:lumMod val="75000"/>
                  </a:schemeClr>
                </a:solidFill>
              </a:defRPr>
            </a:lvl1pPr>
          </a:lstStyle>
          <a:p>
            <a:r>
              <a:rPr lang="en-GB" dirty="0" smtClean="0"/>
              <a:t>page </a:t>
            </a:r>
            <a:fld id="{46C0DB4D-6F24-4298-B23C-04D5B600E9C8}" type="slidenum">
              <a:rPr lang="en-GB" smtClean="0"/>
              <a:pPr/>
              <a:t>‹#›</a:t>
            </a:fld>
            <a:r>
              <a:rPr lang="en-GB" dirty="0" smtClean="0"/>
              <a:t> of 8</a:t>
            </a:r>
          </a:p>
        </p:txBody>
      </p:sp>
    </p:spTree>
    <p:extLst>
      <p:ext uri="{BB962C8B-B14F-4D97-AF65-F5344CB8AC3E}">
        <p14:creationId xmlns:p14="http://schemas.microsoft.com/office/powerpoint/2010/main" val="17273439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8454" y="6525344"/>
            <a:ext cx="1404156" cy="288032"/>
          </a:xfrm>
          <a:prstGeom prst="rect">
            <a:avLst/>
          </a:prstGeom>
        </p:spPr>
        <p:txBody>
          <a:bodyPr vert="horz" lIns="91440" tIns="45720" rIns="91440" bIns="45720" rtlCol="0" anchor="ctr"/>
          <a:lstStyle>
            <a:lvl1pPr algn="l">
              <a:defRPr sz="1000">
                <a:solidFill>
                  <a:schemeClr val="tx1">
                    <a:lumMod val="95000"/>
                    <a:lumOff val="5000"/>
                  </a:schemeClr>
                </a:solidFill>
              </a:defRPr>
            </a:lvl1pPr>
          </a:lstStyle>
          <a:p>
            <a:r>
              <a:rPr lang="en-US" smtClean="0"/>
              <a:t>2015-09-07</a:t>
            </a:r>
            <a:endParaRPr lang="en-GB" dirty="0"/>
          </a:p>
        </p:txBody>
      </p:sp>
      <p:sp>
        <p:nvSpPr>
          <p:cNvPr id="6" name="Slide Number Placeholder 5"/>
          <p:cNvSpPr>
            <a:spLocks noGrp="1"/>
          </p:cNvSpPr>
          <p:nvPr>
            <p:ph type="sldNum" sz="quarter" idx="4"/>
          </p:nvPr>
        </p:nvSpPr>
        <p:spPr>
          <a:xfrm>
            <a:off x="8697416" y="6545234"/>
            <a:ext cx="1170130" cy="268143"/>
          </a:xfrm>
          <a:prstGeom prst="rect">
            <a:avLst/>
          </a:prstGeom>
        </p:spPr>
        <p:txBody>
          <a:bodyPr vert="horz" lIns="91440" tIns="45720" rIns="91440" bIns="45720" rtlCol="0" anchor="ctr"/>
          <a:lstStyle>
            <a:lvl1pPr algn="r">
              <a:defRPr sz="1000">
                <a:solidFill>
                  <a:schemeClr val="tx1">
                    <a:lumMod val="95000"/>
                    <a:lumOff val="5000"/>
                  </a:schemeClr>
                </a:solidFill>
              </a:defRPr>
            </a:lvl1pPr>
          </a:lstStyle>
          <a:p>
            <a:r>
              <a:rPr lang="en-GB" dirty="0" smtClean="0"/>
              <a:t>page </a:t>
            </a:r>
            <a:fld id="{46C0DB4D-6F24-4298-B23C-04D5B600E9C8}" type="slidenum">
              <a:rPr lang="en-GB" smtClean="0"/>
              <a:pPr/>
              <a:t>‹#›</a:t>
            </a:fld>
            <a:endParaRPr lang="en-GB" dirty="0"/>
          </a:p>
        </p:txBody>
      </p:sp>
    </p:spTree>
    <p:extLst>
      <p:ext uri="{BB962C8B-B14F-4D97-AF65-F5344CB8AC3E}">
        <p14:creationId xmlns:p14="http://schemas.microsoft.com/office/powerpoint/2010/main" val="2788305452"/>
      </p:ext>
    </p:extLst>
  </p:cSld>
  <p:clrMap bg1="lt1" tx1="dk1" bg2="lt2" tx2="dk2" accent1="accent1" accent2="accent2" accent3="accent3" accent4="accent4" accent5="accent5" accent6="accent6" hlink="hlink" folHlink="folHlink"/>
  <p:sldLayoutIdLst>
    <p:sldLayoutId id="2147483649" r:id="rId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eb-docs.gsi.de/~luehning/t/P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6456" y="6525344"/>
            <a:ext cx="1014113" cy="293117"/>
          </a:xfrm>
        </p:spPr>
        <p:txBody>
          <a:bodyPr/>
          <a:lstStyle/>
          <a:p>
            <a:r>
              <a:rPr lang="en-US" smtClean="0"/>
              <a:t>2015-09-07</a:t>
            </a:r>
            <a:endParaRPr lang="en-GB" dirty="0"/>
          </a:p>
        </p:txBody>
      </p:sp>
      <p:sp>
        <p:nvSpPr>
          <p:cNvPr id="9" name="Title 1"/>
          <p:cNvSpPr txBox="1">
            <a:spLocks/>
          </p:cNvSpPr>
          <p:nvPr/>
        </p:nvSpPr>
        <p:spPr>
          <a:xfrm>
            <a:off x="648072" y="836414"/>
            <a:ext cx="8420100" cy="1728788"/>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600"/>
              </a:spcBef>
            </a:pPr>
            <a:r>
              <a:rPr lang="en-US" sz="2400" dirty="0" smtClean="0"/>
              <a:t>Miscellaneous about Target Spectrometer</a:t>
            </a:r>
            <a:br>
              <a:rPr lang="en-US" sz="2400" dirty="0" smtClean="0"/>
            </a:br>
            <a:r>
              <a:rPr lang="en-GB" sz="2800" dirty="0" smtClean="0"/>
              <a:t/>
            </a:r>
            <a:br>
              <a:rPr lang="en-GB" sz="2800" dirty="0" smtClean="0"/>
            </a:br>
            <a:r>
              <a:rPr lang="en-GB" sz="1800" dirty="0" smtClean="0"/>
              <a:t> </a:t>
            </a:r>
            <a:r>
              <a:rPr lang="en-US" sz="1400" smtClean="0"/>
              <a:t>PANDA Mechanics </a:t>
            </a:r>
            <a:r>
              <a:rPr lang="en-US" sz="1400" smtClean="0"/>
              <a:t>Meeting</a:t>
            </a:r>
            <a:r>
              <a:rPr lang="en-GB" sz="1400" smtClean="0"/>
              <a:t>, </a:t>
            </a:r>
            <a:r>
              <a:rPr lang="en-GB" sz="1400" smtClean="0"/>
              <a:t>September 2015</a:t>
            </a:r>
            <a:r>
              <a:rPr lang="en-GB" sz="2800" smtClean="0"/>
              <a:t/>
            </a:r>
            <a:br>
              <a:rPr lang="en-GB" sz="2800" smtClean="0"/>
            </a:br>
            <a:r>
              <a:rPr lang="en-GB" sz="1600" smtClean="0"/>
              <a:t> </a:t>
            </a:r>
            <a:r>
              <a:rPr lang="en-GB" sz="1200" smtClean="0"/>
              <a:t>J. </a:t>
            </a:r>
            <a:r>
              <a:rPr lang="en-GB" sz="1200" dirty="0" smtClean="0"/>
              <a:t>Lühning, GSI</a:t>
            </a:r>
            <a:endParaRPr lang="en-GB" sz="1200" dirty="0"/>
          </a:p>
        </p:txBody>
      </p:sp>
      <p:sp>
        <p:nvSpPr>
          <p:cNvPr id="10" name="Title 1"/>
          <p:cNvSpPr txBox="1">
            <a:spLocks/>
          </p:cNvSpPr>
          <p:nvPr/>
        </p:nvSpPr>
        <p:spPr>
          <a:xfrm>
            <a:off x="1712642" y="2780928"/>
            <a:ext cx="6336704" cy="2232248"/>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1200"/>
              </a:spcBef>
              <a:buFont typeface="Arial" panose="020B0604020202020204" pitchFamily="34" charset="0"/>
              <a:buChar char="•"/>
            </a:pPr>
            <a:r>
              <a:rPr lang="en-US" sz="2400" dirty="0" smtClean="0"/>
              <a:t>Space around Barrel</a:t>
            </a:r>
          </a:p>
          <a:p>
            <a:pPr marL="457200" indent="-457200" algn="l">
              <a:spcBef>
                <a:spcPts val="1200"/>
              </a:spcBef>
              <a:buFont typeface="Arial" panose="020B0604020202020204" pitchFamily="34" charset="0"/>
              <a:buChar char="•"/>
            </a:pPr>
            <a:r>
              <a:rPr lang="en-US" sz="2400" dirty="0" smtClean="0"/>
              <a:t>Target Platform </a:t>
            </a:r>
            <a:endParaRPr lang="en-US" sz="2400" dirty="0"/>
          </a:p>
          <a:p>
            <a:pPr marL="457200" indent="-457200" algn="l">
              <a:spcBef>
                <a:spcPts val="1200"/>
              </a:spcBef>
              <a:buFont typeface="Arial" panose="020B0604020202020204" pitchFamily="34" charset="0"/>
              <a:buChar char="•"/>
            </a:pPr>
            <a:r>
              <a:rPr lang="en-US" sz="2400" dirty="0" smtClean="0"/>
              <a:t>Cable Routing </a:t>
            </a:r>
            <a:r>
              <a:rPr lang="en-US" sz="2400" dirty="0"/>
              <a:t>and </a:t>
            </a:r>
            <a:r>
              <a:rPr lang="en-US" sz="2400" dirty="0" smtClean="0"/>
              <a:t>Cable Ducts on Downstream Side</a:t>
            </a:r>
          </a:p>
          <a:p>
            <a:pPr marL="457200" indent="-457200" algn="l">
              <a:spcBef>
                <a:spcPts val="1200"/>
              </a:spcBef>
              <a:buFont typeface="Arial" panose="020B0604020202020204" pitchFamily="34" charset="0"/>
              <a:buChar char="•"/>
            </a:pPr>
            <a:r>
              <a:rPr lang="en-US" sz="2400" dirty="0" smtClean="0"/>
              <a:t>Forward Endcap Mounting</a:t>
            </a:r>
          </a:p>
          <a:p>
            <a:pPr marL="457200" indent="-457200" algn="l">
              <a:spcBef>
                <a:spcPts val="1200"/>
              </a:spcBef>
              <a:buFont typeface="Arial" panose="020B0604020202020204" pitchFamily="34" charset="0"/>
              <a:buChar char="•"/>
            </a:pPr>
            <a:r>
              <a:rPr lang="en-US" sz="2400" dirty="0"/>
              <a:t>Platform for Mounting Detectors from Upstream Side </a:t>
            </a:r>
            <a:r>
              <a:rPr lang="en-US" sz="2400" dirty="0" smtClean="0"/>
              <a:t> </a:t>
            </a:r>
          </a:p>
        </p:txBody>
      </p:sp>
      <p:sp>
        <p:nvSpPr>
          <p:cNvPr id="11" name="TextBox 10"/>
          <p:cNvSpPr txBox="1"/>
          <p:nvPr/>
        </p:nvSpPr>
        <p:spPr>
          <a:xfrm>
            <a:off x="2086020" y="5248364"/>
            <a:ext cx="5328592" cy="738664"/>
          </a:xfrm>
          <a:prstGeom prst="rect">
            <a:avLst/>
          </a:prstGeom>
          <a:noFill/>
        </p:spPr>
        <p:txBody>
          <a:bodyPr wrap="square" rtlCol="0">
            <a:spAutoFit/>
          </a:bodyPr>
          <a:lstStyle/>
          <a:p>
            <a:r>
              <a:rPr lang="en-GB" sz="1400" dirty="0" smtClean="0"/>
              <a:t>3D-PDF files available here:</a:t>
            </a:r>
          </a:p>
          <a:p>
            <a:r>
              <a:rPr lang="en-GB" sz="1400" dirty="0">
                <a:hlinkClick r:id="rId2"/>
              </a:rPr>
              <a:t>http://web-docs.gsi.de/~</a:t>
            </a:r>
            <a:r>
              <a:rPr lang="en-GB" sz="1400" dirty="0" smtClean="0">
                <a:hlinkClick r:id="rId2"/>
              </a:rPr>
              <a:t>luehning/t/PP/</a:t>
            </a:r>
            <a:endParaRPr lang="en-GB" sz="1400" dirty="0" smtClean="0"/>
          </a:p>
          <a:p>
            <a:endParaRPr lang="en-GB" sz="1400" dirty="0"/>
          </a:p>
        </p:txBody>
      </p:sp>
      <p:sp>
        <p:nvSpPr>
          <p:cNvPr id="12" name="Slide Number Placeholder 11"/>
          <p:cNvSpPr>
            <a:spLocks noGrp="1"/>
          </p:cNvSpPr>
          <p:nvPr>
            <p:ph type="sldNum" sz="quarter" idx="12"/>
          </p:nvPr>
        </p:nvSpPr>
        <p:spPr/>
        <p:txBody>
          <a:bodyPr/>
          <a:lstStyle/>
          <a:p>
            <a:r>
              <a:rPr lang="en-GB" smtClean="0"/>
              <a:t>page </a:t>
            </a:r>
            <a:fld id="{46C0DB4D-6F24-4298-B23C-04D5B600E9C8}" type="slidenum">
              <a:rPr lang="en-GB" smtClean="0"/>
              <a:pPr/>
              <a:t>1</a:t>
            </a:fld>
            <a:r>
              <a:rPr lang="en-GB" smtClean="0"/>
              <a:t> of 8</a:t>
            </a:r>
            <a:endParaRPr lang="en-GB" dirty="0" smtClean="0"/>
          </a:p>
        </p:txBody>
      </p:sp>
    </p:spTree>
    <p:extLst>
      <p:ext uri="{BB962C8B-B14F-4D97-AF65-F5344CB8AC3E}">
        <p14:creationId xmlns:p14="http://schemas.microsoft.com/office/powerpoint/2010/main" val="298636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2015-09-07</a:t>
            </a:r>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6576" y="1268760"/>
            <a:ext cx="2743200" cy="4035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txBox="1">
            <a:spLocks/>
          </p:cNvSpPr>
          <p:nvPr/>
        </p:nvSpPr>
        <p:spPr>
          <a:xfrm>
            <a:off x="0" y="0"/>
            <a:ext cx="9906000" cy="69269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spcBef>
                <a:spcPts val="1200"/>
              </a:spcBef>
            </a:pPr>
            <a:r>
              <a:rPr lang="en-US" sz="2400" dirty="0" smtClean="0"/>
              <a:t>Space around Barrel</a:t>
            </a:r>
            <a:endParaRPr lang="en-US" sz="2400" dirty="0"/>
          </a:p>
        </p:txBody>
      </p:sp>
      <p:sp>
        <p:nvSpPr>
          <p:cNvPr id="6" name="TextBox 5"/>
          <p:cNvSpPr txBox="1"/>
          <p:nvPr/>
        </p:nvSpPr>
        <p:spPr>
          <a:xfrm>
            <a:off x="4808984" y="2276872"/>
            <a:ext cx="4464496" cy="2123658"/>
          </a:xfrm>
          <a:prstGeom prst="rect">
            <a:avLst/>
          </a:prstGeom>
          <a:noFill/>
        </p:spPr>
        <p:txBody>
          <a:bodyPr wrap="square" rtlCol="0">
            <a:spAutoFit/>
          </a:bodyPr>
          <a:lstStyle/>
          <a:p>
            <a:pPr marL="144000" indent="-144000">
              <a:spcAft>
                <a:spcPts val="1200"/>
              </a:spcAft>
              <a:buFont typeface="Arial" panose="020B0604020202020204" pitchFamily="34" charset="0"/>
              <a:buChar char="•"/>
            </a:pPr>
            <a:r>
              <a:rPr lang="en-GB" sz="1600" dirty="0" smtClean="0"/>
              <a:t>Space below barrel: target dump and supply festoon (cable chain)</a:t>
            </a:r>
          </a:p>
          <a:p>
            <a:pPr marL="144000" indent="-144000">
              <a:spcAft>
                <a:spcPts val="1200"/>
              </a:spcAft>
              <a:buFont typeface="Arial" panose="020B0604020202020204" pitchFamily="34" charset="0"/>
              <a:buChar char="•"/>
            </a:pPr>
            <a:r>
              <a:rPr lang="en-GB" sz="1600" dirty="0" smtClean="0"/>
              <a:t>Space on eastern and western side of barrel: available height ~4.6 m, sufficient for 1 storey of 42U-racks and 1 storey of 47U-racks</a:t>
            </a:r>
          </a:p>
          <a:p>
            <a:pPr marL="144000" indent="-144000">
              <a:spcAft>
                <a:spcPts val="1200"/>
              </a:spcAft>
              <a:buFont typeface="Arial" panose="020B0604020202020204" pitchFamily="34" charset="0"/>
              <a:buChar char="•"/>
            </a:pPr>
            <a:r>
              <a:rPr lang="en-GB" sz="1600" dirty="0" smtClean="0"/>
              <a:t>Space on top of barrel: target, pumping station, </a:t>
            </a:r>
            <a:r>
              <a:rPr lang="en-GB" sz="1600" dirty="0" err="1" smtClean="0"/>
              <a:t>cryo</a:t>
            </a:r>
            <a:r>
              <a:rPr lang="en-GB" sz="1600" dirty="0" smtClean="0"/>
              <a:t>-box, and maybe some racks. </a:t>
            </a:r>
            <a:endParaRPr lang="en-GB" sz="1600" dirty="0"/>
          </a:p>
        </p:txBody>
      </p:sp>
      <p:cxnSp>
        <p:nvCxnSpPr>
          <p:cNvPr id="7" name="Straight Arrow Connector 6"/>
          <p:cNvCxnSpPr>
            <a:stCxn id="4" idx="2"/>
          </p:cNvCxnSpPr>
          <p:nvPr/>
        </p:nvCxnSpPr>
        <p:spPr>
          <a:xfrm flipV="1">
            <a:off x="2508176" y="3703980"/>
            <a:ext cx="212576" cy="1600205"/>
          </a:xfrm>
          <a:prstGeom prst="straightConnector1">
            <a:avLst/>
          </a:prstGeom>
          <a:ln w="25400">
            <a:solidFill>
              <a:srgbClr val="FF0000"/>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2508176" y="2132856"/>
            <a:ext cx="0" cy="1656184"/>
          </a:xfrm>
          <a:prstGeom prst="straightConnector1">
            <a:avLst/>
          </a:prstGeom>
          <a:ln w="25400">
            <a:solidFill>
              <a:srgbClr val="FF0000"/>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856656" y="5282044"/>
            <a:ext cx="2664296" cy="523220"/>
          </a:xfrm>
          <a:prstGeom prst="rect">
            <a:avLst/>
          </a:prstGeom>
          <a:noFill/>
        </p:spPr>
        <p:txBody>
          <a:bodyPr wrap="square" rtlCol="0">
            <a:spAutoFit/>
          </a:bodyPr>
          <a:lstStyle/>
          <a:p>
            <a:r>
              <a:rPr lang="en-GB" sz="1400" dirty="0" smtClean="0"/>
              <a:t>space at 45° parts of barrel octagon reserved for muon crates</a:t>
            </a:r>
            <a:endParaRPr lang="en-GB" sz="1400" dirty="0"/>
          </a:p>
        </p:txBody>
      </p:sp>
      <p:cxnSp>
        <p:nvCxnSpPr>
          <p:cNvPr id="10" name="Straight Arrow Connector 9"/>
          <p:cNvCxnSpPr/>
          <p:nvPr/>
        </p:nvCxnSpPr>
        <p:spPr>
          <a:xfrm>
            <a:off x="2508176" y="3501008"/>
            <a:ext cx="0" cy="882424"/>
          </a:xfrm>
          <a:prstGeom prst="straightConnector1">
            <a:avLst/>
          </a:prstGeom>
          <a:ln w="25400">
            <a:solidFill>
              <a:srgbClr val="FF0000"/>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sp>
        <p:nvSpPr>
          <p:cNvPr id="11" name="TextBox 10"/>
          <p:cNvSpPr txBox="1">
            <a:spLocks/>
          </p:cNvSpPr>
          <p:nvPr/>
        </p:nvSpPr>
        <p:spPr>
          <a:xfrm rot="16200000">
            <a:off x="2168601" y="3117056"/>
            <a:ext cx="599666" cy="215444"/>
          </a:xfrm>
          <a:prstGeom prst="rect">
            <a:avLst/>
          </a:prstGeom>
          <a:solidFill>
            <a:schemeClr val="bg1">
              <a:alpha val="80000"/>
            </a:schemeClr>
          </a:solidFill>
        </p:spPr>
        <p:txBody>
          <a:bodyPr wrap="square" lIns="0" tIns="0" rIns="0" bIns="0" rtlCol="0">
            <a:spAutoFit/>
          </a:bodyPr>
          <a:lstStyle/>
          <a:p>
            <a:pPr algn="ctr"/>
            <a:r>
              <a:rPr lang="en-GB" sz="1400" dirty="0" smtClean="0"/>
              <a:t>4.6 m</a:t>
            </a:r>
            <a:endParaRPr lang="en-GB" sz="1400" dirty="0"/>
          </a:p>
        </p:txBody>
      </p:sp>
      <p:sp>
        <p:nvSpPr>
          <p:cNvPr id="12" name="Slide Number Placeholder 11"/>
          <p:cNvSpPr>
            <a:spLocks noGrp="1"/>
          </p:cNvSpPr>
          <p:nvPr>
            <p:ph type="sldNum" sz="quarter" idx="12"/>
          </p:nvPr>
        </p:nvSpPr>
        <p:spPr/>
        <p:txBody>
          <a:bodyPr/>
          <a:lstStyle/>
          <a:p>
            <a:r>
              <a:rPr lang="en-GB" smtClean="0"/>
              <a:t>page </a:t>
            </a:r>
            <a:fld id="{46C0DB4D-6F24-4298-B23C-04D5B600E9C8}" type="slidenum">
              <a:rPr lang="en-GB" smtClean="0"/>
              <a:pPr/>
              <a:t>2</a:t>
            </a:fld>
            <a:r>
              <a:rPr lang="en-GB" smtClean="0"/>
              <a:t> of 8</a:t>
            </a:r>
            <a:endParaRPr lang="en-GB" dirty="0" smtClean="0"/>
          </a:p>
        </p:txBody>
      </p:sp>
    </p:spTree>
    <p:extLst>
      <p:ext uri="{BB962C8B-B14F-4D97-AF65-F5344CB8AC3E}">
        <p14:creationId xmlns:p14="http://schemas.microsoft.com/office/powerpoint/2010/main" val="1680212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2015-09-07</a:t>
            </a:r>
            <a:endParaRPr lang="en-GB"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7629" y="786854"/>
            <a:ext cx="5437187" cy="5378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txBox="1">
            <a:spLocks/>
          </p:cNvSpPr>
          <p:nvPr/>
        </p:nvSpPr>
        <p:spPr>
          <a:xfrm>
            <a:off x="0" y="44624"/>
            <a:ext cx="9906000" cy="576064"/>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spcBef>
                <a:spcPts val="1200"/>
              </a:spcBef>
            </a:pPr>
            <a:r>
              <a:rPr lang="en-US" sz="2400" dirty="0" smtClean="0"/>
              <a:t>Target Platform</a:t>
            </a:r>
            <a:endParaRPr lang="en-US" sz="2400" dirty="0"/>
          </a:p>
        </p:txBody>
      </p:sp>
      <p:sp>
        <p:nvSpPr>
          <p:cNvPr id="6" name="TextBox 5"/>
          <p:cNvSpPr txBox="1"/>
          <p:nvPr/>
        </p:nvSpPr>
        <p:spPr>
          <a:xfrm rot="19065424">
            <a:off x="6033120" y="3700556"/>
            <a:ext cx="891891" cy="307777"/>
          </a:xfrm>
          <a:prstGeom prst="rect">
            <a:avLst/>
          </a:prstGeom>
          <a:noFill/>
        </p:spPr>
        <p:txBody>
          <a:bodyPr wrap="square" rtlCol="0">
            <a:spAutoFit/>
          </a:bodyPr>
          <a:lstStyle/>
          <a:p>
            <a:r>
              <a:rPr lang="en-GB" sz="1400" dirty="0" err="1">
                <a:solidFill>
                  <a:srgbClr val="FFFF00"/>
                </a:solidFill>
              </a:rPr>
              <a:t>c</a:t>
            </a:r>
            <a:r>
              <a:rPr lang="en-GB" sz="1400" dirty="0" err="1" smtClean="0">
                <a:solidFill>
                  <a:srgbClr val="FFFF00"/>
                </a:solidFill>
              </a:rPr>
              <a:t>ryo</a:t>
            </a:r>
            <a:r>
              <a:rPr lang="en-GB" sz="1400" dirty="0" smtClean="0">
                <a:solidFill>
                  <a:srgbClr val="FFFF00"/>
                </a:solidFill>
              </a:rPr>
              <a:t>-box</a:t>
            </a:r>
            <a:endParaRPr lang="en-GB" sz="1400" dirty="0">
              <a:solidFill>
                <a:srgbClr val="FFFF00"/>
              </a:solidFill>
            </a:endParaRPr>
          </a:p>
        </p:txBody>
      </p:sp>
      <p:cxnSp>
        <p:nvCxnSpPr>
          <p:cNvPr id="7" name="Straight Arrow Connector 6"/>
          <p:cNvCxnSpPr/>
          <p:nvPr/>
        </p:nvCxnSpPr>
        <p:spPr>
          <a:xfrm flipH="1" flipV="1">
            <a:off x="7257256" y="4439759"/>
            <a:ext cx="383642" cy="188448"/>
          </a:xfrm>
          <a:prstGeom prst="straightConnector1">
            <a:avLst/>
          </a:prstGeom>
          <a:ln w="25400">
            <a:solidFill>
              <a:srgbClr val="FF0000"/>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3152800" y="4268167"/>
            <a:ext cx="936104" cy="720081"/>
          </a:xfrm>
          <a:prstGeom prst="straightConnector1">
            <a:avLst/>
          </a:prstGeom>
          <a:ln w="25400">
            <a:solidFill>
              <a:srgbClr val="FF0000"/>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617293" y="4537035"/>
            <a:ext cx="1584179" cy="523220"/>
          </a:xfrm>
          <a:prstGeom prst="rect">
            <a:avLst/>
          </a:prstGeom>
          <a:noFill/>
        </p:spPr>
        <p:txBody>
          <a:bodyPr wrap="square" rtlCol="0">
            <a:spAutoFit/>
          </a:bodyPr>
          <a:lstStyle/>
          <a:p>
            <a:r>
              <a:rPr lang="en-GB" sz="1400" dirty="0" smtClean="0"/>
              <a:t>gangway, fixed to upstream door</a:t>
            </a:r>
            <a:endParaRPr lang="en-GB" sz="1400" dirty="0"/>
          </a:p>
        </p:txBody>
      </p:sp>
      <p:sp>
        <p:nvSpPr>
          <p:cNvPr id="10" name="TextBox 9"/>
          <p:cNvSpPr txBox="1"/>
          <p:nvPr/>
        </p:nvSpPr>
        <p:spPr>
          <a:xfrm>
            <a:off x="5025008" y="3116039"/>
            <a:ext cx="864096" cy="307777"/>
          </a:xfrm>
          <a:prstGeom prst="rect">
            <a:avLst/>
          </a:prstGeom>
          <a:noFill/>
        </p:spPr>
        <p:txBody>
          <a:bodyPr wrap="square" rtlCol="0">
            <a:spAutoFit/>
          </a:bodyPr>
          <a:lstStyle/>
          <a:p>
            <a:r>
              <a:rPr lang="en-GB" sz="1400" dirty="0"/>
              <a:t>t</a:t>
            </a:r>
            <a:r>
              <a:rPr lang="en-GB" sz="1400" dirty="0" smtClean="0"/>
              <a:t>arget</a:t>
            </a:r>
            <a:endParaRPr lang="en-GB" sz="1400" dirty="0"/>
          </a:p>
        </p:txBody>
      </p:sp>
      <p:sp>
        <p:nvSpPr>
          <p:cNvPr id="11" name="TextBox 10"/>
          <p:cNvSpPr txBox="1">
            <a:spLocks noChangeAspect="1"/>
          </p:cNvSpPr>
          <p:nvPr/>
        </p:nvSpPr>
        <p:spPr>
          <a:xfrm>
            <a:off x="2432720" y="4916239"/>
            <a:ext cx="792088" cy="503590"/>
          </a:xfrm>
          <a:prstGeom prst="rect">
            <a:avLst/>
          </a:prstGeom>
          <a:noFill/>
        </p:spPr>
        <p:txBody>
          <a:bodyPr wrap="square" lIns="36000" tIns="36000" rIns="36000" bIns="36000" rtlCol="0">
            <a:spAutoFit/>
          </a:bodyPr>
          <a:lstStyle/>
          <a:p>
            <a:pPr algn="ctr"/>
            <a:r>
              <a:rPr lang="en-GB" sz="1400" dirty="0" smtClean="0"/>
              <a:t>pumping station</a:t>
            </a:r>
            <a:endParaRPr lang="en-GB" sz="1400" dirty="0"/>
          </a:p>
        </p:txBody>
      </p:sp>
      <p:cxnSp>
        <p:nvCxnSpPr>
          <p:cNvPr id="12" name="Straight Arrow Connector 11"/>
          <p:cNvCxnSpPr/>
          <p:nvPr/>
        </p:nvCxnSpPr>
        <p:spPr>
          <a:xfrm>
            <a:off x="3733056" y="2467967"/>
            <a:ext cx="427856" cy="216024"/>
          </a:xfrm>
          <a:prstGeom prst="straightConnector1">
            <a:avLst/>
          </a:prstGeom>
          <a:ln w="25400">
            <a:solidFill>
              <a:srgbClr val="FF0000"/>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sp>
        <p:nvSpPr>
          <p:cNvPr id="13" name="TextBox 12"/>
          <p:cNvSpPr txBox="1">
            <a:spLocks noChangeAspect="1"/>
          </p:cNvSpPr>
          <p:nvPr/>
        </p:nvSpPr>
        <p:spPr>
          <a:xfrm>
            <a:off x="2360712" y="1819895"/>
            <a:ext cx="1368152" cy="719034"/>
          </a:xfrm>
          <a:prstGeom prst="rect">
            <a:avLst/>
          </a:prstGeom>
          <a:noFill/>
        </p:spPr>
        <p:txBody>
          <a:bodyPr wrap="square" lIns="36000" tIns="36000" rIns="36000" bIns="36000" rtlCol="0">
            <a:spAutoFit/>
          </a:bodyPr>
          <a:lstStyle/>
          <a:p>
            <a:pPr algn="r"/>
            <a:r>
              <a:rPr lang="en-GB" sz="1400" dirty="0" smtClean="0"/>
              <a:t>floor height above beam 2.8 m</a:t>
            </a:r>
            <a:endParaRPr lang="en-GB" sz="1400" dirty="0"/>
          </a:p>
        </p:txBody>
      </p:sp>
      <p:cxnSp>
        <p:nvCxnSpPr>
          <p:cNvPr id="14" name="Straight Arrow Connector 13"/>
          <p:cNvCxnSpPr/>
          <p:nvPr/>
        </p:nvCxnSpPr>
        <p:spPr>
          <a:xfrm>
            <a:off x="2292896" y="2828007"/>
            <a:ext cx="427856" cy="216024"/>
          </a:xfrm>
          <a:prstGeom prst="straightConnector1">
            <a:avLst/>
          </a:prstGeom>
          <a:ln w="25400">
            <a:solidFill>
              <a:srgbClr val="FF0000"/>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spect="1"/>
          </p:cNvSpPr>
          <p:nvPr/>
        </p:nvSpPr>
        <p:spPr>
          <a:xfrm>
            <a:off x="560512" y="2467967"/>
            <a:ext cx="1800200" cy="719034"/>
          </a:xfrm>
          <a:prstGeom prst="rect">
            <a:avLst/>
          </a:prstGeom>
          <a:noFill/>
        </p:spPr>
        <p:txBody>
          <a:bodyPr wrap="square" lIns="36000" tIns="36000" rIns="36000" bIns="36000" rtlCol="0">
            <a:spAutoFit/>
          </a:bodyPr>
          <a:lstStyle/>
          <a:p>
            <a:pPr algn="ctr"/>
            <a:r>
              <a:rPr lang="en-GB" sz="1400" dirty="0" smtClean="0"/>
              <a:t>available height limited by cave aperture </a:t>
            </a:r>
          </a:p>
          <a:p>
            <a:pPr algn="ctr"/>
            <a:r>
              <a:rPr lang="en-GB" sz="1400" dirty="0" smtClean="0"/>
              <a:t>(5.1 m above beam)</a:t>
            </a:r>
            <a:endParaRPr lang="en-GB" sz="1400" dirty="0"/>
          </a:p>
        </p:txBody>
      </p:sp>
      <p:sp>
        <p:nvSpPr>
          <p:cNvPr id="16" name="Slide Number Placeholder 15"/>
          <p:cNvSpPr>
            <a:spLocks noGrp="1"/>
          </p:cNvSpPr>
          <p:nvPr>
            <p:ph type="sldNum" sz="quarter" idx="12"/>
          </p:nvPr>
        </p:nvSpPr>
        <p:spPr/>
        <p:txBody>
          <a:bodyPr/>
          <a:lstStyle/>
          <a:p>
            <a:r>
              <a:rPr lang="en-GB" smtClean="0"/>
              <a:t>page </a:t>
            </a:r>
            <a:fld id="{46C0DB4D-6F24-4298-B23C-04D5B600E9C8}" type="slidenum">
              <a:rPr lang="en-GB" smtClean="0"/>
              <a:pPr/>
              <a:t>3</a:t>
            </a:fld>
            <a:r>
              <a:rPr lang="en-GB" smtClean="0"/>
              <a:t> of 8</a:t>
            </a:r>
            <a:endParaRPr lang="en-GB" dirty="0" smtClean="0"/>
          </a:p>
        </p:txBody>
      </p:sp>
    </p:spTree>
    <p:extLst>
      <p:ext uri="{BB962C8B-B14F-4D97-AF65-F5344CB8AC3E}">
        <p14:creationId xmlns:p14="http://schemas.microsoft.com/office/powerpoint/2010/main" val="1243842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2015-09-07</a:t>
            </a:r>
            <a:endParaRPr lang="en-GB" dirty="0"/>
          </a:p>
        </p:txBody>
      </p:sp>
      <p:sp>
        <p:nvSpPr>
          <p:cNvPr id="5" name="Title 1"/>
          <p:cNvSpPr txBox="1">
            <a:spLocks/>
          </p:cNvSpPr>
          <p:nvPr/>
        </p:nvSpPr>
        <p:spPr>
          <a:xfrm>
            <a:off x="0" y="0"/>
            <a:ext cx="9906000" cy="69269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1200"/>
              </a:spcBef>
            </a:pPr>
            <a:r>
              <a:rPr lang="en-US" sz="2400" dirty="0"/>
              <a:t>Cable </a:t>
            </a:r>
            <a:r>
              <a:rPr lang="en-US" sz="2400" dirty="0" smtClean="0"/>
              <a:t>Routing </a:t>
            </a:r>
            <a:r>
              <a:rPr lang="en-US" sz="2400" dirty="0"/>
              <a:t>and </a:t>
            </a:r>
            <a:r>
              <a:rPr lang="en-US" sz="2400" dirty="0" smtClean="0"/>
              <a:t>Cable Ducts on Downstream Side</a:t>
            </a:r>
            <a:endParaRPr lang="en-US" sz="2400" dirty="0"/>
          </a:p>
        </p:txBody>
      </p:sp>
      <p:sp>
        <p:nvSpPr>
          <p:cNvPr id="12" name="Slide Number Placeholder 11"/>
          <p:cNvSpPr>
            <a:spLocks noGrp="1"/>
          </p:cNvSpPr>
          <p:nvPr>
            <p:ph type="sldNum" sz="quarter" idx="12"/>
          </p:nvPr>
        </p:nvSpPr>
        <p:spPr/>
        <p:txBody>
          <a:bodyPr/>
          <a:lstStyle/>
          <a:p>
            <a:r>
              <a:rPr lang="en-GB" smtClean="0"/>
              <a:t>page </a:t>
            </a:r>
            <a:fld id="{46C0DB4D-6F24-4298-B23C-04D5B600E9C8}" type="slidenum">
              <a:rPr lang="en-GB" smtClean="0"/>
              <a:pPr/>
              <a:t>4</a:t>
            </a:fld>
            <a:r>
              <a:rPr lang="en-GB" smtClean="0"/>
              <a:t> of 8</a:t>
            </a:r>
            <a:endParaRPr lang="en-GB"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528" y="1211709"/>
            <a:ext cx="2214563" cy="4144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848545" y="5426060"/>
            <a:ext cx="2070546" cy="523220"/>
          </a:xfrm>
          <a:prstGeom prst="rect">
            <a:avLst/>
          </a:prstGeom>
          <a:noFill/>
        </p:spPr>
        <p:txBody>
          <a:bodyPr wrap="square" rtlCol="0">
            <a:spAutoFit/>
          </a:bodyPr>
          <a:lstStyle/>
          <a:p>
            <a:pPr algn="ctr"/>
            <a:r>
              <a:rPr lang="en-GB" sz="1400" dirty="0" smtClean="0"/>
              <a:t>denotation of cable </a:t>
            </a:r>
            <a:r>
              <a:rPr lang="en-GB" sz="1400" dirty="0"/>
              <a:t>duct </a:t>
            </a:r>
            <a:r>
              <a:rPr lang="en-GB" sz="1400" dirty="0" smtClean="0"/>
              <a:t>positions</a:t>
            </a:r>
            <a:endParaRPr lang="en-GB" sz="1400" dirty="0"/>
          </a:p>
        </p:txBody>
      </p:sp>
      <p:sp>
        <p:nvSpPr>
          <p:cNvPr id="3" name="Rectangle 2"/>
          <p:cNvSpPr/>
          <p:nvPr/>
        </p:nvSpPr>
        <p:spPr>
          <a:xfrm rot="17580000">
            <a:off x="1184266" y="1537453"/>
            <a:ext cx="720517" cy="307777"/>
          </a:xfrm>
          <a:prstGeom prst="rect">
            <a:avLst/>
          </a:prstGeom>
        </p:spPr>
        <p:txBody>
          <a:bodyPr wrap="square">
            <a:spAutoFit/>
          </a:bodyPr>
          <a:lstStyle/>
          <a:p>
            <a:pPr algn="ctr"/>
            <a:r>
              <a:rPr lang="en-GB" sz="1400" dirty="0" smtClean="0"/>
              <a:t>NNE</a:t>
            </a:r>
            <a:endParaRPr lang="en-GB" sz="1400" dirty="0"/>
          </a:p>
        </p:txBody>
      </p:sp>
      <p:sp>
        <p:nvSpPr>
          <p:cNvPr id="15" name="Rectangle 14"/>
          <p:cNvSpPr/>
          <p:nvPr/>
        </p:nvSpPr>
        <p:spPr>
          <a:xfrm rot="20201992">
            <a:off x="2059373" y="2472920"/>
            <a:ext cx="799579" cy="307777"/>
          </a:xfrm>
          <a:prstGeom prst="rect">
            <a:avLst/>
          </a:prstGeom>
        </p:spPr>
        <p:txBody>
          <a:bodyPr wrap="square">
            <a:spAutoFit/>
          </a:bodyPr>
          <a:lstStyle/>
          <a:p>
            <a:pPr algn="ctr"/>
            <a:r>
              <a:rPr lang="en-GB" sz="1400" dirty="0" smtClean="0"/>
              <a:t>ENE</a:t>
            </a:r>
            <a:endParaRPr lang="en-GB" sz="1400" dirty="0"/>
          </a:p>
        </p:txBody>
      </p:sp>
      <p:sp>
        <p:nvSpPr>
          <p:cNvPr id="16" name="Rectangle 15"/>
          <p:cNvSpPr/>
          <p:nvPr/>
        </p:nvSpPr>
        <p:spPr>
          <a:xfrm rot="1388103">
            <a:off x="2059216" y="3788474"/>
            <a:ext cx="799579" cy="307777"/>
          </a:xfrm>
          <a:prstGeom prst="rect">
            <a:avLst/>
          </a:prstGeom>
        </p:spPr>
        <p:txBody>
          <a:bodyPr wrap="square">
            <a:spAutoFit/>
          </a:bodyPr>
          <a:lstStyle/>
          <a:p>
            <a:pPr algn="ctr"/>
            <a:r>
              <a:rPr lang="en-GB" sz="1400" dirty="0" smtClean="0"/>
              <a:t>ESE</a:t>
            </a:r>
            <a:endParaRPr lang="en-GB" sz="1400" dirty="0"/>
          </a:p>
        </p:txBody>
      </p:sp>
      <p:sp>
        <p:nvSpPr>
          <p:cNvPr id="17" name="Rectangle 16"/>
          <p:cNvSpPr/>
          <p:nvPr/>
        </p:nvSpPr>
        <p:spPr>
          <a:xfrm rot="4020000">
            <a:off x="1151445" y="4762729"/>
            <a:ext cx="799579" cy="307777"/>
          </a:xfrm>
          <a:prstGeom prst="rect">
            <a:avLst/>
          </a:prstGeom>
        </p:spPr>
        <p:txBody>
          <a:bodyPr wrap="square">
            <a:spAutoFit/>
          </a:bodyPr>
          <a:lstStyle/>
          <a:p>
            <a:pPr algn="ctr"/>
            <a:r>
              <a:rPr lang="en-GB" sz="1400" dirty="0" smtClean="0"/>
              <a:t>SSE</a:t>
            </a:r>
            <a:endParaRPr lang="en-GB" sz="1400" dirty="0"/>
          </a:p>
        </p:txBody>
      </p:sp>
      <p:sp>
        <p:nvSpPr>
          <p:cNvPr id="18" name="TextBox 17"/>
          <p:cNvSpPr txBox="1"/>
          <p:nvPr/>
        </p:nvSpPr>
        <p:spPr>
          <a:xfrm>
            <a:off x="3800872" y="962725"/>
            <a:ext cx="5400600" cy="1169551"/>
          </a:xfrm>
          <a:prstGeom prst="rect">
            <a:avLst/>
          </a:prstGeom>
          <a:noFill/>
        </p:spPr>
        <p:txBody>
          <a:bodyPr wrap="square" rtlCol="0">
            <a:spAutoFit/>
          </a:bodyPr>
          <a:lstStyle/>
          <a:p>
            <a:r>
              <a:rPr lang="en-GB" sz="1400" dirty="0" smtClean="0"/>
              <a:t>The width of each cable duct is 42 cm. If designed as proposed in the Muon TDR the depth increases from 14 cm to 28 cm (going outwards), so the “bottleneck” cross section of each duct is 42×14 cm².</a:t>
            </a:r>
          </a:p>
          <a:p>
            <a:r>
              <a:rPr lang="en-GB" sz="1400" dirty="0" smtClean="0"/>
              <a:t>Muon counters require 423 cm² </a:t>
            </a:r>
            <a:r>
              <a:rPr lang="en-GB" sz="1400" dirty="0"/>
              <a:t>in each </a:t>
            </a:r>
            <a:r>
              <a:rPr lang="en-GB" sz="1400" dirty="0" smtClean="0"/>
              <a:t>duct, thereof 37% (158 cm²) in the “bottleneck” cross section?</a:t>
            </a:r>
            <a:endParaRPr lang="en-GB" sz="1400" dirty="0"/>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3211463" y="3899371"/>
            <a:ext cx="2927350" cy="1460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p:nvSpPr>
        <p:spPr>
          <a:xfrm>
            <a:off x="3962574" y="2564904"/>
            <a:ext cx="918418" cy="523220"/>
          </a:xfrm>
          <a:prstGeom prst="rect">
            <a:avLst/>
          </a:prstGeom>
          <a:noFill/>
        </p:spPr>
        <p:txBody>
          <a:bodyPr wrap="square" rtlCol="0">
            <a:spAutoFit/>
          </a:bodyPr>
          <a:lstStyle/>
          <a:p>
            <a:pPr algn="ctr"/>
            <a:r>
              <a:rPr lang="en-GB" sz="1400" dirty="0" smtClean="0"/>
              <a:t>muon supplies</a:t>
            </a:r>
            <a:endParaRPr lang="en-GB" sz="1400" dirty="0"/>
          </a:p>
        </p:txBody>
      </p:sp>
      <p:cxnSp>
        <p:nvCxnSpPr>
          <p:cNvPr id="19" name="Straight Arrow Connector 18"/>
          <p:cNvCxnSpPr/>
          <p:nvPr/>
        </p:nvCxnSpPr>
        <p:spPr>
          <a:xfrm>
            <a:off x="4675138" y="3010840"/>
            <a:ext cx="61838" cy="202136"/>
          </a:xfrm>
          <a:prstGeom prst="straightConnector1">
            <a:avLst/>
          </a:prstGeom>
          <a:ln w="25400">
            <a:solidFill>
              <a:srgbClr val="FF0000"/>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321152" y="2908101"/>
            <a:ext cx="2384570" cy="2246769"/>
          </a:xfrm>
          <a:prstGeom prst="rect">
            <a:avLst/>
          </a:prstGeom>
          <a:noFill/>
        </p:spPr>
        <p:txBody>
          <a:bodyPr wrap="square" rtlCol="0">
            <a:spAutoFit/>
          </a:bodyPr>
          <a:lstStyle/>
          <a:p>
            <a:r>
              <a:rPr lang="en-GB" sz="1400" dirty="0" smtClean="0"/>
              <a:t>The most critical space is in duct “ENE”. There the FE-EMC needs 477 cm². Expressing this value in duct depth (divided by duct width 42 cm) this is 11.4 cm.</a:t>
            </a:r>
          </a:p>
          <a:p>
            <a:r>
              <a:rPr lang="en-GB" sz="1400" dirty="0" smtClean="0">
                <a:solidFill>
                  <a:srgbClr val="FF0000"/>
                </a:solidFill>
              </a:rPr>
              <a:t>This does probably not fit </a:t>
            </a:r>
            <a:r>
              <a:rPr lang="en-GB" sz="1400" dirty="0" smtClean="0">
                <a:solidFill>
                  <a:schemeClr val="bg1">
                    <a:lumMod val="65000"/>
                  </a:schemeClr>
                </a:solidFill>
              </a:rPr>
              <a:t>(if the depth needed by muon </a:t>
            </a:r>
            <a:r>
              <a:rPr lang="en-GB" sz="1400" dirty="0">
                <a:solidFill>
                  <a:schemeClr val="bg1">
                    <a:lumMod val="65000"/>
                  </a:schemeClr>
                </a:solidFill>
              </a:rPr>
              <a:t>supplies in the bottleneck </a:t>
            </a:r>
            <a:r>
              <a:rPr lang="en-GB" sz="1400" dirty="0" smtClean="0">
                <a:solidFill>
                  <a:schemeClr val="bg1">
                    <a:lumMod val="65000"/>
                  </a:schemeClr>
                </a:solidFill>
              </a:rPr>
              <a:t>is 158 cm² / 42 cm = 3.8 cm)</a:t>
            </a:r>
            <a:endParaRPr lang="en-GB" sz="1400" dirty="0">
              <a:solidFill>
                <a:schemeClr val="bg1">
                  <a:lumMod val="65000"/>
                </a:schemeClr>
              </a:solidFill>
            </a:endParaRPr>
          </a:p>
        </p:txBody>
      </p:sp>
      <p:cxnSp>
        <p:nvCxnSpPr>
          <p:cNvPr id="11" name="Straight Connector 10"/>
          <p:cNvCxnSpPr/>
          <p:nvPr/>
        </p:nvCxnSpPr>
        <p:spPr>
          <a:xfrm>
            <a:off x="4860000" y="602128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860000" y="6165304"/>
            <a:ext cx="450000" cy="0"/>
          </a:xfrm>
          <a:prstGeom prst="straightConnector1">
            <a:avLst/>
          </a:prstGeom>
          <a:ln w="12700">
            <a:solidFill>
              <a:srgbClr val="FFC000"/>
            </a:solidFill>
            <a:headEnd type="arrow"/>
            <a:tailEnd type="arrow"/>
          </a:ln>
          <a:effectLst>
            <a:glow>
              <a:schemeClr val="accent1"/>
            </a:glow>
          </a:effectLst>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5313040" y="6021288"/>
            <a:ext cx="0"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169024" y="5991671"/>
            <a:ext cx="1080120" cy="461665"/>
          </a:xfrm>
          <a:prstGeom prst="rect">
            <a:avLst/>
          </a:prstGeom>
          <a:noFill/>
        </p:spPr>
        <p:txBody>
          <a:bodyPr wrap="square" rtlCol="0">
            <a:spAutoFit/>
          </a:bodyPr>
          <a:lstStyle/>
          <a:p>
            <a:pPr algn="ctr"/>
            <a:r>
              <a:rPr lang="en-GB" sz="1200" dirty="0" smtClean="0">
                <a:solidFill>
                  <a:schemeClr val="bg1">
                    <a:lumMod val="65000"/>
                  </a:schemeClr>
                </a:solidFill>
              </a:rPr>
              <a:t>bottleneck depth 14 cm</a:t>
            </a:r>
            <a:endParaRPr lang="en-GB" sz="1200" dirty="0">
              <a:solidFill>
                <a:schemeClr val="bg1">
                  <a:lumMod val="65000"/>
                </a:schemeClr>
              </a:solidFill>
            </a:endParaRPr>
          </a:p>
        </p:txBody>
      </p:sp>
    </p:spTree>
    <p:extLst>
      <p:ext uri="{BB962C8B-B14F-4D97-AF65-F5344CB8AC3E}">
        <p14:creationId xmlns:p14="http://schemas.microsoft.com/office/powerpoint/2010/main" val="867468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8664" y="940395"/>
            <a:ext cx="4530725" cy="536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ate Placeholder 1"/>
          <p:cNvSpPr>
            <a:spLocks noGrp="1"/>
          </p:cNvSpPr>
          <p:nvPr>
            <p:ph type="dt" sz="half" idx="10"/>
          </p:nvPr>
        </p:nvSpPr>
        <p:spPr/>
        <p:txBody>
          <a:bodyPr/>
          <a:lstStyle/>
          <a:p>
            <a:r>
              <a:rPr lang="en-US" smtClean="0"/>
              <a:t>2015-09-07</a:t>
            </a:r>
            <a:endParaRPr lang="en-GB" dirty="0"/>
          </a:p>
        </p:txBody>
      </p:sp>
      <p:sp>
        <p:nvSpPr>
          <p:cNvPr id="5" name="Title 1"/>
          <p:cNvSpPr txBox="1">
            <a:spLocks/>
          </p:cNvSpPr>
          <p:nvPr/>
        </p:nvSpPr>
        <p:spPr>
          <a:xfrm>
            <a:off x="0" y="44624"/>
            <a:ext cx="9906000" cy="50405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1200"/>
              </a:spcBef>
            </a:pPr>
            <a:r>
              <a:rPr lang="en-US" sz="2400" dirty="0"/>
              <a:t>Forward endcap mounting </a:t>
            </a:r>
          </a:p>
        </p:txBody>
      </p:sp>
      <p:sp>
        <p:nvSpPr>
          <p:cNvPr id="6" name="TextBox 5"/>
          <p:cNvSpPr txBox="1"/>
          <p:nvPr/>
        </p:nvSpPr>
        <p:spPr>
          <a:xfrm>
            <a:off x="6570290" y="4470950"/>
            <a:ext cx="1782198" cy="954107"/>
          </a:xfrm>
          <a:prstGeom prst="rect">
            <a:avLst/>
          </a:prstGeom>
          <a:noFill/>
        </p:spPr>
        <p:txBody>
          <a:bodyPr wrap="square" rtlCol="0">
            <a:spAutoFit/>
          </a:bodyPr>
          <a:lstStyle/>
          <a:p>
            <a:r>
              <a:rPr lang="en-GB" sz="1400" dirty="0" smtClean="0"/>
              <a:t>end of stage at 5.3 m, distance to Fw-Tr-5 when rolled out of cave is 0.8 m</a:t>
            </a:r>
            <a:endParaRPr lang="en-GB" sz="1400" dirty="0"/>
          </a:p>
        </p:txBody>
      </p:sp>
      <p:cxnSp>
        <p:nvCxnSpPr>
          <p:cNvPr id="7" name="Straight Arrow Connector 6"/>
          <p:cNvCxnSpPr/>
          <p:nvPr/>
        </p:nvCxnSpPr>
        <p:spPr>
          <a:xfrm>
            <a:off x="3633026" y="2499857"/>
            <a:ext cx="0" cy="310245"/>
          </a:xfrm>
          <a:prstGeom prst="straightConnector1">
            <a:avLst/>
          </a:prstGeom>
          <a:ln w="25400">
            <a:solidFill>
              <a:schemeClr val="accent6"/>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6282258" y="4475064"/>
            <a:ext cx="288032" cy="85897"/>
          </a:xfrm>
          <a:prstGeom prst="straightConnector1">
            <a:avLst/>
          </a:prstGeom>
          <a:ln w="25400">
            <a:solidFill>
              <a:srgbClr val="FF0000"/>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897882" y="2751857"/>
            <a:ext cx="1008112" cy="430887"/>
          </a:xfrm>
          <a:prstGeom prst="rect">
            <a:avLst/>
          </a:prstGeom>
          <a:noFill/>
        </p:spPr>
        <p:txBody>
          <a:bodyPr wrap="square" rtlCol="0">
            <a:spAutoFit/>
          </a:bodyPr>
          <a:lstStyle/>
          <a:p>
            <a:pPr algn="r"/>
            <a:r>
              <a:rPr lang="en-US" sz="1100" dirty="0">
                <a:solidFill>
                  <a:schemeClr val="bg1">
                    <a:lumMod val="75000"/>
                  </a:schemeClr>
                </a:solidFill>
              </a:rPr>
              <a:t>7.2 </a:t>
            </a:r>
            <a:r>
              <a:rPr lang="en-US" sz="1100" dirty="0" smtClean="0">
                <a:solidFill>
                  <a:schemeClr val="bg1">
                    <a:lumMod val="75000"/>
                  </a:schemeClr>
                </a:solidFill>
              </a:rPr>
              <a:t>tons, c-o-g at z= 215 cm ?</a:t>
            </a:r>
            <a:endParaRPr lang="en-GB" sz="1100" dirty="0">
              <a:solidFill>
                <a:schemeClr val="bg1">
                  <a:lumMod val="75000"/>
                </a:schemeClr>
              </a:solidFill>
            </a:endParaRPr>
          </a:p>
        </p:txBody>
      </p:sp>
      <p:sp>
        <p:nvSpPr>
          <p:cNvPr id="11" name="Slide Number Placeholder 10"/>
          <p:cNvSpPr>
            <a:spLocks noGrp="1"/>
          </p:cNvSpPr>
          <p:nvPr>
            <p:ph type="sldNum" sz="quarter" idx="12"/>
          </p:nvPr>
        </p:nvSpPr>
        <p:spPr/>
        <p:txBody>
          <a:bodyPr/>
          <a:lstStyle/>
          <a:p>
            <a:r>
              <a:rPr lang="en-GB" smtClean="0"/>
              <a:t>page </a:t>
            </a:r>
            <a:fld id="{46C0DB4D-6F24-4298-B23C-04D5B600E9C8}" type="slidenum">
              <a:rPr lang="en-GB" smtClean="0"/>
              <a:pPr/>
              <a:t>5</a:t>
            </a:fld>
            <a:r>
              <a:rPr lang="en-GB" smtClean="0"/>
              <a:t> of 8</a:t>
            </a:r>
            <a:endParaRPr lang="en-GB" dirty="0" smtClean="0"/>
          </a:p>
        </p:txBody>
      </p:sp>
      <p:sp>
        <p:nvSpPr>
          <p:cNvPr id="16" name="TextBox 15"/>
          <p:cNvSpPr txBox="1"/>
          <p:nvPr/>
        </p:nvSpPr>
        <p:spPr>
          <a:xfrm>
            <a:off x="4554066" y="2160597"/>
            <a:ext cx="1152128" cy="600164"/>
          </a:xfrm>
          <a:prstGeom prst="rect">
            <a:avLst/>
          </a:prstGeom>
          <a:noFill/>
        </p:spPr>
        <p:txBody>
          <a:bodyPr wrap="square" rtlCol="0">
            <a:spAutoFit/>
          </a:bodyPr>
          <a:lstStyle/>
          <a:p>
            <a:r>
              <a:rPr lang="en-GB" sz="1100" dirty="0" smtClean="0">
                <a:solidFill>
                  <a:schemeClr val="bg1">
                    <a:lumMod val="75000"/>
                  </a:schemeClr>
                </a:solidFill>
              </a:rPr>
              <a:t>connection of FE-EMC to trolley ?</a:t>
            </a:r>
            <a:endParaRPr lang="en-GB" sz="1100" dirty="0">
              <a:solidFill>
                <a:schemeClr val="bg1">
                  <a:lumMod val="75000"/>
                </a:schemeClr>
              </a:solidFill>
            </a:endParaRPr>
          </a:p>
        </p:txBody>
      </p:sp>
      <p:cxnSp>
        <p:nvCxnSpPr>
          <p:cNvPr id="17" name="Straight Arrow Connector 16"/>
          <p:cNvCxnSpPr/>
          <p:nvPr/>
        </p:nvCxnSpPr>
        <p:spPr>
          <a:xfrm flipH="1">
            <a:off x="4338042" y="2684638"/>
            <a:ext cx="288032" cy="220139"/>
          </a:xfrm>
          <a:prstGeom prst="straightConnector1">
            <a:avLst/>
          </a:prstGeom>
          <a:ln w="25400">
            <a:solidFill>
              <a:schemeClr val="bg1">
                <a:lumMod val="75000"/>
              </a:schemeClr>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130130" y="3030790"/>
            <a:ext cx="1782198" cy="954107"/>
          </a:xfrm>
          <a:prstGeom prst="rect">
            <a:avLst/>
          </a:prstGeom>
          <a:noFill/>
        </p:spPr>
        <p:txBody>
          <a:bodyPr wrap="square" rtlCol="0">
            <a:spAutoFit/>
          </a:bodyPr>
          <a:lstStyle/>
          <a:p>
            <a:r>
              <a:rPr lang="en-GB" sz="1400" dirty="0" smtClean="0"/>
              <a:t>trolley can be moved downstream by 1.6 m, strength was calculated with FEM</a:t>
            </a:r>
            <a:endParaRPr lang="en-GB" sz="1400" dirty="0"/>
          </a:p>
        </p:txBody>
      </p:sp>
      <p:cxnSp>
        <p:nvCxnSpPr>
          <p:cNvPr id="21" name="Straight Arrow Connector 20"/>
          <p:cNvCxnSpPr/>
          <p:nvPr/>
        </p:nvCxnSpPr>
        <p:spPr>
          <a:xfrm flipH="1">
            <a:off x="4410050" y="3192809"/>
            <a:ext cx="756084" cy="221056"/>
          </a:xfrm>
          <a:prstGeom prst="straightConnector1">
            <a:avLst/>
          </a:prstGeom>
          <a:ln w="25400">
            <a:solidFill>
              <a:srgbClr val="FF0000"/>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4187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672" y="940395"/>
            <a:ext cx="4530725" cy="536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ate Placeholder 1"/>
          <p:cNvSpPr>
            <a:spLocks noGrp="1"/>
          </p:cNvSpPr>
          <p:nvPr>
            <p:ph type="dt" sz="half" idx="10"/>
          </p:nvPr>
        </p:nvSpPr>
        <p:spPr/>
        <p:txBody>
          <a:bodyPr/>
          <a:lstStyle/>
          <a:p>
            <a:r>
              <a:rPr lang="en-US" smtClean="0"/>
              <a:t>2015-09-07</a:t>
            </a:r>
            <a:endParaRPr lang="en-GB" dirty="0"/>
          </a:p>
        </p:txBody>
      </p:sp>
      <p:sp>
        <p:nvSpPr>
          <p:cNvPr id="5" name="Title 1"/>
          <p:cNvSpPr txBox="1">
            <a:spLocks/>
          </p:cNvSpPr>
          <p:nvPr/>
        </p:nvSpPr>
        <p:spPr>
          <a:xfrm>
            <a:off x="0" y="44624"/>
            <a:ext cx="9906000" cy="50405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1200"/>
              </a:spcBef>
            </a:pPr>
            <a:r>
              <a:rPr lang="en-US" sz="2400" dirty="0"/>
              <a:t>Forward endcap mounting </a:t>
            </a:r>
          </a:p>
        </p:txBody>
      </p:sp>
      <p:sp>
        <p:nvSpPr>
          <p:cNvPr id="6" name="TextBox 5"/>
          <p:cNvSpPr txBox="1"/>
          <p:nvPr/>
        </p:nvSpPr>
        <p:spPr>
          <a:xfrm rot="19883067">
            <a:off x="3601930" y="4992473"/>
            <a:ext cx="894149" cy="307777"/>
          </a:xfrm>
          <a:prstGeom prst="rect">
            <a:avLst/>
          </a:prstGeom>
          <a:noFill/>
        </p:spPr>
        <p:txBody>
          <a:bodyPr wrap="square" rtlCol="0">
            <a:spAutoFit/>
          </a:bodyPr>
          <a:lstStyle/>
          <a:p>
            <a:pPr algn="ctr"/>
            <a:r>
              <a:rPr lang="en-GB" sz="1400" dirty="0" smtClean="0"/>
              <a:t>10.3 tons</a:t>
            </a:r>
            <a:endParaRPr lang="en-GB" sz="1400" dirty="0"/>
          </a:p>
        </p:txBody>
      </p:sp>
      <p:cxnSp>
        <p:nvCxnSpPr>
          <p:cNvPr id="7" name="Straight Arrow Connector 6"/>
          <p:cNvCxnSpPr/>
          <p:nvPr/>
        </p:nvCxnSpPr>
        <p:spPr>
          <a:xfrm>
            <a:off x="3705034" y="1556792"/>
            <a:ext cx="0" cy="821262"/>
          </a:xfrm>
          <a:prstGeom prst="straightConnector1">
            <a:avLst/>
          </a:prstGeom>
          <a:ln w="25400">
            <a:solidFill>
              <a:schemeClr val="accent6"/>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592960" y="4183135"/>
            <a:ext cx="0" cy="325985"/>
          </a:xfrm>
          <a:prstGeom prst="straightConnector1">
            <a:avLst/>
          </a:prstGeom>
          <a:ln w="25400">
            <a:solidFill>
              <a:srgbClr val="FF0000"/>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rot="16200000">
            <a:off x="3094003" y="1906960"/>
            <a:ext cx="1008112" cy="307777"/>
          </a:xfrm>
          <a:prstGeom prst="rect">
            <a:avLst/>
          </a:prstGeom>
          <a:noFill/>
        </p:spPr>
        <p:txBody>
          <a:bodyPr wrap="square" rtlCol="0">
            <a:spAutoFit/>
          </a:bodyPr>
          <a:lstStyle/>
          <a:p>
            <a:pPr algn="r"/>
            <a:r>
              <a:rPr lang="en-US" sz="1400" dirty="0"/>
              <a:t>7.2 </a:t>
            </a:r>
            <a:r>
              <a:rPr lang="en-US" sz="1400" dirty="0" smtClean="0"/>
              <a:t>tons</a:t>
            </a:r>
            <a:endParaRPr lang="en-GB" sz="1400" dirty="0"/>
          </a:p>
        </p:txBody>
      </p:sp>
      <p:sp>
        <p:nvSpPr>
          <p:cNvPr id="11" name="Slide Number Placeholder 10"/>
          <p:cNvSpPr>
            <a:spLocks noGrp="1"/>
          </p:cNvSpPr>
          <p:nvPr>
            <p:ph type="sldNum" sz="quarter" idx="12"/>
          </p:nvPr>
        </p:nvSpPr>
        <p:spPr/>
        <p:txBody>
          <a:bodyPr/>
          <a:lstStyle/>
          <a:p>
            <a:r>
              <a:rPr lang="en-GB" smtClean="0"/>
              <a:t>page </a:t>
            </a:r>
            <a:fld id="{46C0DB4D-6F24-4298-B23C-04D5B600E9C8}" type="slidenum">
              <a:rPr lang="en-GB" smtClean="0"/>
              <a:pPr/>
              <a:t>6</a:t>
            </a:fld>
            <a:r>
              <a:rPr lang="en-GB" smtClean="0"/>
              <a:t> of 8</a:t>
            </a:r>
            <a:endParaRPr lang="en-GB" dirty="0" smtClean="0"/>
          </a:p>
        </p:txBody>
      </p:sp>
      <p:cxnSp>
        <p:nvCxnSpPr>
          <p:cNvPr id="21" name="Straight Arrow Connector 20"/>
          <p:cNvCxnSpPr/>
          <p:nvPr/>
        </p:nvCxnSpPr>
        <p:spPr>
          <a:xfrm flipV="1">
            <a:off x="3800872" y="4003251"/>
            <a:ext cx="0" cy="1153941"/>
          </a:xfrm>
          <a:prstGeom prst="straightConnector1">
            <a:avLst/>
          </a:prstGeom>
          <a:ln w="25400">
            <a:solidFill>
              <a:srgbClr val="FF0000"/>
            </a:solidFill>
            <a:tailEnd type="arrow"/>
          </a:ln>
          <a:effectLst>
            <a:glow rad="50800">
              <a:schemeClr val="bg1">
                <a:alpha val="50000"/>
              </a:schemeClr>
            </a:glow>
          </a:effectLst>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rot="19913568">
            <a:off x="4510054" y="4437402"/>
            <a:ext cx="646331" cy="215444"/>
          </a:xfrm>
          <a:prstGeom prst="rect">
            <a:avLst/>
          </a:prstGeom>
          <a:solidFill>
            <a:schemeClr val="bg1">
              <a:alpha val="80000"/>
            </a:schemeClr>
          </a:solidFill>
        </p:spPr>
        <p:txBody>
          <a:bodyPr vert="horz" wrap="square" lIns="0" tIns="0" rIns="0" bIns="0" rtlCol="0" anchor="t" anchorCtr="0">
            <a:spAutoFit/>
          </a:bodyPr>
          <a:lstStyle/>
          <a:p>
            <a:pPr algn="ctr"/>
            <a:r>
              <a:rPr lang="en-GB" sz="1400" dirty="0" smtClean="0"/>
              <a:t>3.1 tons</a:t>
            </a:r>
            <a:endParaRPr lang="en-GB" sz="1400" dirty="0"/>
          </a:p>
        </p:txBody>
      </p:sp>
      <p:cxnSp>
        <p:nvCxnSpPr>
          <p:cNvPr id="22" name="Straight Arrow Connector 21"/>
          <p:cNvCxnSpPr/>
          <p:nvPr/>
        </p:nvCxnSpPr>
        <p:spPr>
          <a:xfrm flipV="1">
            <a:off x="4232920" y="3789040"/>
            <a:ext cx="0" cy="1153941"/>
          </a:xfrm>
          <a:prstGeom prst="straightConnector1">
            <a:avLst/>
          </a:prstGeom>
          <a:ln w="25400">
            <a:solidFill>
              <a:srgbClr val="FF0000"/>
            </a:solidFill>
            <a:tailEnd type="arrow"/>
          </a:ln>
          <a:effectLst>
            <a:glow rad="50800">
              <a:schemeClr val="bg1">
                <a:alpha val="50000"/>
              </a:schemeClr>
            </a:glow>
          </a:effectLst>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953000" y="3967111"/>
            <a:ext cx="0" cy="325985"/>
          </a:xfrm>
          <a:prstGeom prst="straightConnector1">
            <a:avLst/>
          </a:prstGeom>
          <a:ln w="25400">
            <a:solidFill>
              <a:srgbClr val="FF0000"/>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163245" y="1755973"/>
            <a:ext cx="3168352" cy="1384995"/>
          </a:xfrm>
          <a:prstGeom prst="rect">
            <a:avLst/>
          </a:prstGeom>
          <a:noFill/>
        </p:spPr>
        <p:txBody>
          <a:bodyPr wrap="square" rtlCol="0">
            <a:spAutoFit/>
          </a:bodyPr>
          <a:lstStyle/>
          <a:p>
            <a:r>
              <a:rPr lang="en-GB" sz="1400" dirty="0" smtClean="0"/>
              <a:t>The trolley rests on 4 rollers. </a:t>
            </a:r>
          </a:p>
          <a:p>
            <a:r>
              <a:rPr lang="en-GB" sz="1400" dirty="0" smtClean="0"/>
              <a:t>The z-coordinate of the centre-of-gravity of the FE-EMC is not between the 4 rollers, so two of the rollers have to bear a big pressure while the other two experience a moderate tension.</a:t>
            </a:r>
            <a:endParaRPr lang="en-GB" sz="1400" dirty="0"/>
          </a:p>
        </p:txBody>
      </p:sp>
    </p:spTree>
    <p:extLst>
      <p:ext uri="{BB962C8B-B14F-4D97-AF65-F5344CB8AC3E}">
        <p14:creationId xmlns:p14="http://schemas.microsoft.com/office/powerpoint/2010/main" val="422042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125" y="639763"/>
            <a:ext cx="8666163" cy="5578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ate Placeholder 1"/>
          <p:cNvSpPr>
            <a:spLocks noGrp="1"/>
          </p:cNvSpPr>
          <p:nvPr>
            <p:ph type="dt" sz="half" idx="10"/>
          </p:nvPr>
        </p:nvSpPr>
        <p:spPr/>
        <p:txBody>
          <a:bodyPr/>
          <a:lstStyle/>
          <a:p>
            <a:r>
              <a:rPr lang="en-US" smtClean="0"/>
              <a:t>2015-09-07</a:t>
            </a:r>
            <a:endParaRPr lang="en-GB" dirty="0"/>
          </a:p>
        </p:txBody>
      </p:sp>
      <p:sp>
        <p:nvSpPr>
          <p:cNvPr id="5" name="Title 1"/>
          <p:cNvSpPr txBox="1">
            <a:spLocks/>
          </p:cNvSpPr>
          <p:nvPr/>
        </p:nvSpPr>
        <p:spPr>
          <a:xfrm>
            <a:off x="0" y="44624"/>
            <a:ext cx="9906000" cy="50405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1200"/>
              </a:spcBef>
            </a:pPr>
            <a:r>
              <a:rPr lang="en-US" sz="2400" dirty="0"/>
              <a:t>Forward endcap mounting </a:t>
            </a:r>
          </a:p>
        </p:txBody>
      </p:sp>
      <p:sp>
        <p:nvSpPr>
          <p:cNvPr id="6" name="TextBox 5"/>
          <p:cNvSpPr txBox="1"/>
          <p:nvPr/>
        </p:nvSpPr>
        <p:spPr>
          <a:xfrm>
            <a:off x="8517396" y="5085184"/>
            <a:ext cx="756084" cy="523220"/>
          </a:xfrm>
          <a:prstGeom prst="rect">
            <a:avLst/>
          </a:prstGeom>
          <a:solidFill>
            <a:schemeClr val="bg1">
              <a:alpha val="90000"/>
            </a:schemeClr>
          </a:solidFill>
        </p:spPr>
        <p:txBody>
          <a:bodyPr wrap="square" rtlCol="0">
            <a:spAutoFit/>
          </a:bodyPr>
          <a:lstStyle/>
          <a:p>
            <a:r>
              <a:rPr lang="en-GB" sz="1400" dirty="0" smtClean="0"/>
              <a:t>part of Fw-Tr-5</a:t>
            </a:r>
            <a:endParaRPr lang="en-GB" sz="1400" dirty="0"/>
          </a:p>
        </p:txBody>
      </p:sp>
      <p:cxnSp>
        <p:nvCxnSpPr>
          <p:cNvPr id="8" name="Straight Arrow Connector 7"/>
          <p:cNvCxnSpPr/>
          <p:nvPr/>
        </p:nvCxnSpPr>
        <p:spPr>
          <a:xfrm flipV="1">
            <a:off x="8895438" y="4744308"/>
            <a:ext cx="90010" cy="340876"/>
          </a:xfrm>
          <a:prstGeom prst="straightConnector1">
            <a:avLst/>
          </a:prstGeom>
          <a:ln w="25400">
            <a:solidFill>
              <a:srgbClr val="FF0000"/>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r>
              <a:rPr lang="en-GB" smtClean="0"/>
              <a:t>page </a:t>
            </a:r>
            <a:fld id="{46C0DB4D-6F24-4298-B23C-04D5B600E9C8}" type="slidenum">
              <a:rPr lang="en-GB" smtClean="0"/>
              <a:pPr/>
              <a:t>7</a:t>
            </a:fld>
            <a:r>
              <a:rPr lang="en-GB" smtClean="0"/>
              <a:t> of 8</a:t>
            </a:r>
            <a:endParaRPr lang="en-GB" dirty="0" smtClean="0"/>
          </a:p>
        </p:txBody>
      </p:sp>
      <p:sp>
        <p:nvSpPr>
          <p:cNvPr id="20" name="TextBox 19"/>
          <p:cNvSpPr txBox="1"/>
          <p:nvPr/>
        </p:nvSpPr>
        <p:spPr>
          <a:xfrm>
            <a:off x="7113240" y="2780928"/>
            <a:ext cx="936103" cy="523220"/>
          </a:xfrm>
          <a:prstGeom prst="rect">
            <a:avLst/>
          </a:prstGeom>
          <a:solidFill>
            <a:schemeClr val="bg1">
              <a:alpha val="90000"/>
            </a:schemeClr>
          </a:solidFill>
        </p:spPr>
        <p:txBody>
          <a:bodyPr wrap="square" rtlCol="0">
            <a:spAutoFit/>
          </a:bodyPr>
          <a:lstStyle/>
          <a:p>
            <a:pPr algn="ctr"/>
            <a:r>
              <a:rPr lang="en-GB" sz="1400" dirty="0" smtClean="0"/>
              <a:t>trolley for FE-EMC</a:t>
            </a:r>
          </a:p>
        </p:txBody>
      </p:sp>
      <p:cxnSp>
        <p:nvCxnSpPr>
          <p:cNvPr id="21" name="Straight Arrow Connector 20"/>
          <p:cNvCxnSpPr/>
          <p:nvPr/>
        </p:nvCxnSpPr>
        <p:spPr>
          <a:xfrm flipH="1" flipV="1">
            <a:off x="6609184" y="2962357"/>
            <a:ext cx="504056" cy="80181"/>
          </a:xfrm>
          <a:prstGeom prst="straightConnector1">
            <a:avLst/>
          </a:prstGeom>
          <a:ln w="25400">
            <a:solidFill>
              <a:srgbClr val="FF0000"/>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728864" y="2080257"/>
            <a:ext cx="1008112" cy="738664"/>
          </a:xfrm>
          <a:prstGeom prst="rect">
            <a:avLst/>
          </a:prstGeom>
          <a:solidFill>
            <a:schemeClr val="bg1">
              <a:alpha val="90000"/>
            </a:schemeClr>
          </a:solidFill>
        </p:spPr>
        <p:txBody>
          <a:bodyPr wrap="square" rtlCol="0">
            <a:spAutoFit/>
          </a:bodyPr>
          <a:lstStyle/>
          <a:p>
            <a:r>
              <a:rPr lang="en-GB" sz="1400" dirty="0" smtClean="0"/>
              <a:t>trestle for barrel-EMC mounting</a:t>
            </a:r>
          </a:p>
        </p:txBody>
      </p:sp>
      <p:sp>
        <p:nvSpPr>
          <p:cNvPr id="22" name="TextBox 21"/>
          <p:cNvSpPr txBox="1"/>
          <p:nvPr/>
        </p:nvSpPr>
        <p:spPr>
          <a:xfrm>
            <a:off x="4808984" y="5283205"/>
            <a:ext cx="1368152" cy="954107"/>
          </a:xfrm>
          <a:prstGeom prst="rect">
            <a:avLst/>
          </a:prstGeom>
          <a:solidFill>
            <a:schemeClr val="bg1">
              <a:alpha val="90000"/>
            </a:schemeClr>
          </a:solidFill>
        </p:spPr>
        <p:txBody>
          <a:bodyPr wrap="square" rtlCol="0">
            <a:spAutoFit/>
          </a:bodyPr>
          <a:lstStyle/>
          <a:p>
            <a:r>
              <a:rPr lang="en-GB" sz="1400" dirty="0" smtClean="0"/>
              <a:t>stage can be used both for barrel-EMC and for FE-EMC</a:t>
            </a:r>
          </a:p>
        </p:txBody>
      </p:sp>
      <p:cxnSp>
        <p:nvCxnSpPr>
          <p:cNvPr id="23" name="Straight Arrow Connector 22"/>
          <p:cNvCxnSpPr>
            <a:stCxn id="19" idx="1"/>
          </p:cNvCxnSpPr>
          <p:nvPr/>
        </p:nvCxnSpPr>
        <p:spPr>
          <a:xfrm flipH="1">
            <a:off x="3368824" y="2449589"/>
            <a:ext cx="360040" cy="512768"/>
          </a:xfrm>
          <a:prstGeom prst="straightConnector1">
            <a:avLst/>
          </a:prstGeom>
          <a:ln w="25400">
            <a:solidFill>
              <a:srgbClr val="FF0000"/>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2" idx="0"/>
          </p:cNvCxnSpPr>
          <p:nvPr/>
        </p:nvCxnSpPr>
        <p:spPr>
          <a:xfrm flipV="1">
            <a:off x="5493060" y="4744308"/>
            <a:ext cx="1274799" cy="538897"/>
          </a:xfrm>
          <a:prstGeom prst="straightConnector1">
            <a:avLst/>
          </a:prstGeom>
          <a:ln w="25400">
            <a:solidFill>
              <a:srgbClr val="FF0000"/>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22" idx="0"/>
          </p:cNvCxnSpPr>
          <p:nvPr/>
        </p:nvCxnSpPr>
        <p:spPr>
          <a:xfrm flipH="1" flipV="1">
            <a:off x="4520952" y="4941749"/>
            <a:ext cx="972108" cy="341456"/>
          </a:xfrm>
          <a:prstGeom prst="straightConnector1">
            <a:avLst/>
          </a:prstGeom>
          <a:ln w="25400">
            <a:solidFill>
              <a:srgbClr val="FF0000"/>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06331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7300" y="764183"/>
            <a:ext cx="7391400" cy="5545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ate Placeholder 1"/>
          <p:cNvSpPr>
            <a:spLocks noGrp="1"/>
          </p:cNvSpPr>
          <p:nvPr>
            <p:ph type="dt" sz="half" idx="10"/>
          </p:nvPr>
        </p:nvSpPr>
        <p:spPr/>
        <p:txBody>
          <a:bodyPr/>
          <a:lstStyle/>
          <a:p>
            <a:r>
              <a:rPr lang="en-US" smtClean="0"/>
              <a:t>2015-09-07</a:t>
            </a:r>
            <a:endParaRPr lang="en-GB" dirty="0"/>
          </a:p>
        </p:txBody>
      </p:sp>
      <p:sp>
        <p:nvSpPr>
          <p:cNvPr id="5" name="Title 1"/>
          <p:cNvSpPr txBox="1">
            <a:spLocks/>
          </p:cNvSpPr>
          <p:nvPr/>
        </p:nvSpPr>
        <p:spPr>
          <a:xfrm>
            <a:off x="0" y="-27384"/>
            <a:ext cx="9906000" cy="625500"/>
          </a:xfrm>
          <a:prstGeom prst="rect">
            <a:avLst/>
          </a:prstGeom>
        </p:spPr>
        <p:txBody>
          <a:bodyPr anchor="ctr"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1200"/>
              </a:spcBef>
            </a:pPr>
            <a:r>
              <a:rPr lang="en-US" sz="2400" dirty="0" smtClean="0"/>
              <a:t>Platform for Mounting Detectors from Upstream Side </a:t>
            </a:r>
            <a:endParaRPr lang="en-US" sz="2400" dirty="0"/>
          </a:p>
        </p:txBody>
      </p:sp>
      <p:sp>
        <p:nvSpPr>
          <p:cNvPr id="6" name="TextBox 5"/>
          <p:cNvSpPr txBox="1"/>
          <p:nvPr/>
        </p:nvSpPr>
        <p:spPr>
          <a:xfrm rot="19422804">
            <a:off x="4902060" y="4159097"/>
            <a:ext cx="599908" cy="215444"/>
          </a:xfrm>
          <a:prstGeom prst="rect">
            <a:avLst/>
          </a:prstGeom>
          <a:solidFill>
            <a:schemeClr val="bg1">
              <a:alpha val="90000"/>
            </a:schemeClr>
          </a:solidFill>
        </p:spPr>
        <p:txBody>
          <a:bodyPr wrap="square" lIns="0" tIns="0" rIns="0" bIns="0" rtlCol="0" anchor="ctr" anchorCtr="0">
            <a:spAutoFit/>
          </a:bodyPr>
          <a:lstStyle/>
          <a:p>
            <a:pPr algn="ctr"/>
            <a:r>
              <a:rPr lang="en-GB" sz="1400" dirty="0" smtClean="0"/>
              <a:t>5.8 m</a:t>
            </a:r>
            <a:endParaRPr lang="en-GB" sz="1400" dirty="0"/>
          </a:p>
        </p:txBody>
      </p:sp>
      <p:sp>
        <p:nvSpPr>
          <p:cNvPr id="11" name="Slide Number Placeholder 10"/>
          <p:cNvSpPr>
            <a:spLocks noGrp="1"/>
          </p:cNvSpPr>
          <p:nvPr>
            <p:ph type="sldNum" sz="quarter" idx="12"/>
          </p:nvPr>
        </p:nvSpPr>
        <p:spPr/>
        <p:txBody>
          <a:bodyPr/>
          <a:lstStyle/>
          <a:p>
            <a:r>
              <a:rPr lang="en-GB" smtClean="0"/>
              <a:t>page </a:t>
            </a:r>
            <a:fld id="{46C0DB4D-6F24-4298-B23C-04D5B600E9C8}" type="slidenum">
              <a:rPr lang="en-GB" smtClean="0"/>
              <a:pPr/>
              <a:t>8</a:t>
            </a:fld>
            <a:r>
              <a:rPr lang="en-GB" smtClean="0"/>
              <a:t> of 8</a:t>
            </a:r>
            <a:endParaRPr lang="en-GB" dirty="0" smtClean="0"/>
          </a:p>
        </p:txBody>
      </p:sp>
      <p:cxnSp>
        <p:nvCxnSpPr>
          <p:cNvPr id="8" name="Straight Arrow Connector 7"/>
          <p:cNvCxnSpPr/>
          <p:nvPr/>
        </p:nvCxnSpPr>
        <p:spPr>
          <a:xfrm flipH="1">
            <a:off x="6638334" y="4711192"/>
            <a:ext cx="715012" cy="621939"/>
          </a:xfrm>
          <a:prstGeom prst="straightConnector1">
            <a:avLst/>
          </a:prstGeom>
          <a:ln w="25400">
            <a:solidFill>
              <a:schemeClr val="accent6"/>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3240001" y="3820059"/>
            <a:ext cx="1845714" cy="854616"/>
          </a:xfrm>
          <a:prstGeom prst="straightConnector1">
            <a:avLst/>
          </a:prstGeom>
          <a:ln w="25400">
            <a:solidFill>
              <a:schemeClr val="accent6"/>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4520953" y="4429861"/>
            <a:ext cx="504055" cy="375994"/>
          </a:xfrm>
          <a:prstGeom prst="straightConnector1">
            <a:avLst/>
          </a:prstGeom>
          <a:ln w="25400">
            <a:solidFill>
              <a:schemeClr val="accent6"/>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rot="19144857">
            <a:off x="6876112" y="4766185"/>
            <a:ext cx="599908" cy="215444"/>
          </a:xfrm>
          <a:prstGeom prst="rect">
            <a:avLst/>
          </a:prstGeom>
          <a:solidFill>
            <a:schemeClr val="bg1">
              <a:alpha val="90000"/>
            </a:schemeClr>
          </a:solidFill>
        </p:spPr>
        <p:txBody>
          <a:bodyPr wrap="square" lIns="0" tIns="0" rIns="0" bIns="0" rtlCol="0" anchor="ctr" anchorCtr="0">
            <a:spAutoFit/>
          </a:bodyPr>
          <a:lstStyle/>
          <a:p>
            <a:pPr algn="ctr"/>
            <a:r>
              <a:rPr lang="en-GB" sz="1400" dirty="0" smtClean="0"/>
              <a:t>4.4 m</a:t>
            </a:r>
            <a:endParaRPr lang="en-GB" sz="1400" dirty="0"/>
          </a:p>
        </p:txBody>
      </p:sp>
      <p:cxnSp>
        <p:nvCxnSpPr>
          <p:cNvPr id="16" name="Straight Arrow Connector 15"/>
          <p:cNvCxnSpPr/>
          <p:nvPr/>
        </p:nvCxnSpPr>
        <p:spPr>
          <a:xfrm flipV="1">
            <a:off x="7353346" y="4429861"/>
            <a:ext cx="335958" cy="281331"/>
          </a:xfrm>
          <a:prstGeom prst="straightConnector1">
            <a:avLst/>
          </a:prstGeom>
          <a:ln w="25400">
            <a:solidFill>
              <a:schemeClr val="accent6"/>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5085715" y="4674675"/>
            <a:ext cx="1572875" cy="719568"/>
          </a:xfrm>
          <a:prstGeom prst="straightConnector1">
            <a:avLst/>
          </a:prstGeom>
          <a:ln w="25400">
            <a:solidFill>
              <a:schemeClr val="accent6"/>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5385048" y="3731356"/>
            <a:ext cx="576064" cy="414061"/>
          </a:xfrm>
          <a:prstGeom prst="straightConnector1">
            <a:avLst/>
          </a:prstGeom>
          <a:ln w="25400">
            <a:solidFill>
              <a:schemeClr val="accent6"/>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rot="1568814">
            <a:off x="4177688" y="4266576"/>
            <a:ext cx="599908" cy="215444"/>
          </a:xfrm>
          <a:prstGeom prst="rect">
            <a:avLst/>
          </a:prstGeom>
          <a:solidFill>
            <a:schemeClr val="bg1">
              <a:alpha val="90000"/>
            </a:schemeClr>
          </a:solidFill>
        </p:spPr>
        <p:txBody>
          <a:bodyPr wrap="square" lIns="0" tIns="0" rIns="0" bIns="0" rtlCol="0" anchor="b" anchorCtr="0">
            <a:spAutoFit/>
          </a:bodyPr>
          <a:lstStyle/>
          <a:p>
            <a:pPr algn="ctr"/>
            <a:r>
              <a:rPr lang="en-GB" sz="1400" dirty="0" smtClean="0"/>
              <a:t>10 m</a:t>
            </a:r>
            <a:endParaRPr lang="en-GB" sz="1400" dirty="0"/>
          </a:p>
        </p:txBody>
      </p:sp>
      <p:cxnSp>
        <p:nvCxnSpPr>
          <p:cNvPr id="56" name="Straight Arrow Connector 55"/>
          <p:cNvCxnSpPr>
            <a:stCxn id="57" idx="1"/>
          </p:cNvCxnSpPr>
          <p:nvPr/>
        </p:nvCxnSpPr>
        <p:spPr>
          <a:xfrm flipH="1">
            <a:off x="3728864" y="2312864"/>
            <a:ext cx="1404256" cy="540187"/>
          </a:xfrm>
          <a:prstGeom prst="straightConnector1">
            <a:avLst/>
          </a:prstGeom>
          <a:ln w="25400">
            <a:solidFill>
              <a:srgbClr val="FF0000"/>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133120" y="2204864"/>
            <a:ext cx="900000" cy="216000"/>
          </a:xfrm>
          <a:prstGeom prst="rect">
            <a:avLst/>
          </a:prstGeom>
          <a:solidFill>
            <a:schemeClr val="bg1"/>
          </a:solidFill>
        </p:spPr>
        <p:txBody>
          <a:bodyPr wrap="square" lIns="0" tIns="0" rIns="0" bIns="0" rtlCol="0" anchor="ctr" anchorCtr="0">
            <a:spAutoFit/>
          </a:bodyPr>
          <a:lstStyle/>
          <a:p>
            <a:pPr algn="ctr"/>
            <a:r>
              <a:rPr lang="en-GB" sz="1400" dirty="0" smtClean="0"/>
              <a:t>barrel-EMC</a:t>
            </a:r>
            <a:endParaRPr lang="en-GB" sz="1400" dirty="0"/>
          </a:p>
        </p:txBody>
      </p:sp>
      <p:sp>
        <p:nvSpPr>
          <p:cNvPr id="58" name="TextBox 57"/>
          <p:cNvSpPr txBox="1"/>
          <p:nvPr/>
        </p:nvSpPr>
        <p:spPr>
          <a:xfrm>
            <a:off x="6033120" y="2564904"/>
            <a:ext cx="983148" cy="288147"/>
          </a:xfrm>
          <a:prstGeom prst="rect">
            <a:avLst/>
          </a:prstGeom>
          <a:solidFill>
            <a:schemeClr val="bg1"/>
          </a:solidFill>
        </p:spPr>
        <p:txBody>
          <a:bodyPr wrap="square" lIns="36000" tIns="36000" rIns="36000" bIns="36000" rtlCol="0" anchor="ctr" anchorCtr="0">
            <a:spAutoFit/>
          </a:bodyPr>
          <a:lstStyle/>
          <a:p>
            <a:pPr algn="ctr"/>
            <a:r>
              <a:rPr lang="en-GB" sz="1400" dirty="0" smtClean="0"/>
              <a:t>STT &amp; MVD</a:t>
            </a:r>
            <a:endParaRPr lang="en-GB" sz="1400" dirty="0"/>
          </a:p>
        </p:txBody>
      </p:sp>
      <p:sp>
        <p:nvSpPr>
          <p:cNvPr id="59" name="TextBox 58"/>
          <p:cNvSpPr txBox="1"/>
          <p:nvPr/>
        </p:nvSpPr>
        <p:spPr>
          <a:xfrm>
            <a:off x="7089158" y="2996952"/>
            <a:ext cx="672154" cy="288147"/>
          </a:xfrm>
          <a:prstGeom prst="rect">
            <a:avLst/>
          </a:prstGeom>
          <a:solidFill>
            <a:schemeClr val="bg1"/>
          </a:solidFill>
        </p:spPr>
        <p:txBody>
          <a:bodyPr wrap="square" lIns="36000" tIns="36000" rIns="36000" bIns="36000" rtlCol="0" anchor="ctr" anchorCtr="0">
            <a:spAutoFit/>
          </a:bodyPr>
          <a:lstStyle/>
          <a:p>
            <a:pPr algn="ctr"/>
            <a:r>
              <a:rPr lang="en-GB" sz="1400" dirty="0" smtClean="0"/>
              <a:t>BE-EMC</a:t>
            </a:r>
            <a:endParaRPr lang="en-GB" sz="1400" dirty="0"/>
          </a:p>
        </p:txBody>
      </p:sp>
      <p:cxnSp>
        <p:nvCxnSpPr>
          <p:cNvPr id="62" name="Straight Arrow Connector 61"/>
          <p:cNvCxnSpPr>
            <a:stCxn id="58" idx="1"/>
          </p:cNvCxnSpPr>
          <p:nvPr/>
        </p:nvCxnSpPr>
        <p:spPr>
          <a:xfrm flipH="1">
            <a:off x="4970952" y="2708978"/>
            <a:ext cx="1062168" cy="720022"/>
          </a:xfrm>
          <a:prstGeom prst="straightConnector1">
            <a:avLst/>
          </a:prstGeom>
          <a:ln w="25400">
            <a:solidFill>
              <a:srgbClr val="FF0000"/>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59" idx="1"/>
          </p:cNvCxnSpPr>
          <p:nvPr/>
        </p:nvCxnSpPr>
        <p:spPr>
          <a:xfrm flipH="1">
            <a:off x="5961112" y="3141026"/>
            <a:ext cx="1128046" cy="797360"/>
          </a:xfrm>
          <a:prstGeom prst="straightConnector1">
            <a:avLst/>
          </a:prstGeom>
          <a:ln w="25400">
            <a:solidFill>
              <a:srgbClr val="FF0000"/>
            </a:solidFill>
            <a:tailEnd type="arrow"/>
          </a:ln>
          <a:effectLst>
            <a:glow rad="50800">
              <a:schemeClr val="bg1">
                <a:alpha val="4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2148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268</Words>
  <Application>Microsoft Office PowerPoint</Application>
  <PresentationFormat>A4 Paper (210x297 mm)</PresentationFormat>
  <Paragraphs>73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GSI Helmholzzentrum für Schwerionenforschung 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Routing of Cables and Tubes at the Target Spectrometer   PANDA Mechanics Workshop , September 2015  J. Lühning, GSI</dc:title>
  <dc:creator>Luehning, Jost</dc:creator>
  <cp:lastModifiedBy>Luehning, Jost</cp:lastModifiedBy>
  <cp:revision>46</cp:revision>
  <dcterms:created xsi:type="dcterms:W3CDTF">2015-09-01T09:59:19Z</dcterms:created>
  <dcterms:modified xsi:type="dcterms:W3CDTF">2015-09-14T09:06:11Z</dcterms:modified>
</cp:coreProperties>
</file>