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8" r:id="rId3"/>
    <p:sldId id="280" r:id="rId4"/>
    <p:sldId id="284" r:id="rId5"/>
    <p:sldId id="286" r:id="rId6"/>
    <p:sldId id="294" r:id="rId7"/>
    <p:sldId id="285" r:id="rId8"/>
    <p:sldId id="282" r:id="rId9"/>
    <p:sldId id="274" r:id="rId10"/>
    <p:sldId id="288" r:id="rId11"/>
    <p:sldId id="276" r:id="rId12"/>
    <p:sldId id="295" r:id="rId13"/>
    <p:sldId id="289" r:id="rId14"/>
    <p:sldId id="266" r:id="rId15"/>
    <p:sldId id="291" r:id="rId16"/>
    <p:sldId id="296" r:id="rId17"/>
    <p:sldId id="272" r:id="rId18"/>
    <p:sldId id="292" r:id="rId19"/>
    <p:sldId id="293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CC00FF"/>
    <a:srgbClr val="4F81BD"/>
    <a:srgbClr val="9900FF"/>
    <a:srgbClr val="FF66CC"/>
    <a:srgbClr val="FF9900"/>
    <a:srgbClr val="0000FF"/>
    <a:srgbClr val="3333CC"/>
    <a:srgbClr val="FF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7" autoAdjust="0"/>
    <p:restoredTop sz="98797" autoAdjust="0"/>
  </p:normalViewPr>
  <p:slideViewPr>
    <p:cSldViewPr>
      <p:cViewPr>
        <p:scale>
          <a:sx n="80" d="100"/>
          <a:sy n="80" d="100"/>
        </p:scale>
        <p:origin x="-595" y="-1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7B436-4543-4CD3-9587-79A23398D4D1}" type="datetimeFigureOut">
              <a:rPr lang="it-IT" smtClean="0"/>
              <a:t>07/09/2015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C4D3B-E4FE-4EBF-A7E5-D2848F983D2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31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07/09/2015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22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07/09/2015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82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07/09/2015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18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07/09/2015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23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07/09/2015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47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07/09/2015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34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07/09/2015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18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07/09/2015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63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07/09/2015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87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07/09/2015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16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07/09/2015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81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F0E66-2352-4C6C-BEC1-B27D4D0E7F24}" type="datetimeFigureOut">
              <a:rPr lang="it-IT" smtClean="0"/>
              <a:t>07/09/2015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14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260" y="1556792"/>
            <a:ext cx="9144000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of MVD services  and requests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327785" y="2669382"/>
            <a:ext cx="6479909" cy="2759631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it-IT" sz="2000" baseline="0" dirty="0" smtClean="0">
                <a:solidFill>
                  <a:schemeClr val="tx1"/>
                </a:solidFill>
              </a:rPr>
              <a:t>DCDC circuits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it-IT" sz="2000" baseline="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it-IT" sz="2000" baseline="0" dirty="0" smtClean="0">
                <a:solidFill>
                  <a:schemeClr val="tx1"/>
                </a:solidFill>
              </a:rPr>
              <a:t>Optoelectronic (</a:t>
            </a:r>
            <a:r>
              <a:rPr lang="en-US" altLang="it-IT" sz="2000" baseline="0" dirty="0" err="1" smtClean="0">
                <a:solidFill>
                  <a:schemeClr val="tx1"/>
                </a:solidFill>
              </a:rPr>
              <a:t>GBTx</a:t>
            </a:r>
            <a:r>
              <a:rPr lang="en-US" altLang="it-IT" sz="2000" baseline="0" dirty="0" smtClean="0">
                <a:solidFill>
                  <a:schemeClr val="tx1"/>
                </a:solidFill>
              </a:rPr>
              <a:t> + VTRX) boards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it-IT" sz="2000" baseline="0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it-IT" sz="2000" baseline="0" dirty="0" smtClean="0">
                <a:solidFill>
                  <a:schemeClr val="tx1"/>
                </a:solidFill>
              </a:rPr>
              <a:t>Cooling plant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it-IT" sz="2000" baseline="0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it-IT" sz="2000" baseline="0" dirty="0" smtClean="0">
                <a:solidFill>
                  <a:schemeClr val="tx1"/>
                </a:solidFill>
              </a:rPr>
              <a:t>Services on platform in front of the magnet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altLang="it-IT" sz="2400" baseline="0" dirty="0">
              <a:solidFill>
                <a:schemeClr val="tx1"/>
              </a:solidFill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444208" y="5877272"/>
            <a:ext cx="18002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it-IT" sz="1800" baseline="0" dirty="0" smtClean="0">
                <a:solidFill>
                  <a:srgbClr val="0000FF"/>
                </a:solidFill>
              </a:rPr>
              <a:t>Daniela </a:t>
            </a:r>
            <a:r>
              <a:rPr lang="en-US" altLang="it-IT" sz="1800" baseline="0" dirty="0" err="1" smtClean="0">
                <a:solidFill>
                  <a:srgbClr val="0000FF"/>
                </a:solidFill>
              </a:rPr>
              <a:t>Calvo</a:t>
            </a:r>
            <a:endParaRPr lang="en-US" altLang="it-IT" sz="1800" baseline="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it-IT" sz="1800" baseline="0" dirty="0" smtClean="0">
                <a:solidFill>
                  <a:srgbClr val="0000FF"/>
                </a:solidFill>
              </a:rPr>
              <a:t>MVD group</a:t>
            </a:r>
            <a:endParaRPr lang="en-US" altLang="it-IT" sz="1800" baseline="0" dirty="0">
              <a:solidFill>
                <a:srgbClr val="0000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13" y="-570706"/>
            <a:ext cx="2222501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232"/>
            <a:ext cx="51117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9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36626"/>
            <a:ext cx="9144000" cy="5032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err="1" smtClean="0">
                <a:solidFill>
                  <a:schemeClr val="tx1"/>
                </a:solidFill>
              </a:rPr>
              <a:t>Opto</a:t>
            </a:r>
            <a:r>
              <a:rPr lang="en-US" altLang="it-IT" sz="2800" baseline="0" dirty="0" smtClean="0">
                <a:solidFill>
                  <a:schemeClr val="tx1"/>
                </a:solidFill>
              </a:rPr>
              <a:t>. board, new version – board number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4" y="629211"/>
            <a:ext cx="6204857" cy="305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72143" y="609944"/>
            <a:ext cx="4879269" cy="165428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246915" y="566058"/>
            <a:ext cx="1164771" cy="1480456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7544" y="3933056"/>
            <a:ext cx="8208912" cy="1717393"/>
          </a:xfrm>
          <a:prstGeom prst="rect">
            <a:avLst/>
          </a:prstGeom>
          <a:solidFill>
            <a:schemeClr val="bg1"/>
          </a:solidFill>
          <a:ln w="28575">
            <a:solidFill>
              <a:srgbClr val="FF66CC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it-IT" sz="1600" dirty="0" smtClean="0"/>
              <a:t>Each connector includes : 5 e-links + SC signal</a:t>
            </a:r>
          </a:p>
          <a:p>
            <a:pPr>
              <a:spcBef>
                <a:spcPct val="20000"/>
              </a:spcBef>
            </a:pPr>
            <a:r>
              <a:rPr lang="en-US" altLang="it-IT" sz="1600" dirty="0" smtClean="0"/>
              <a:t>22 additional boards 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it-IT" sz="1600" dirty="0" smtClean="0"/>
              <a:t>to maintain the symmetry left– right during the routing of the semi disks and semi cylinders of the barrel part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it-IT" sz="1600" dirty="0" smtClean="0"/>
              <a:t>to be able to send the SC signal to each pixel or strip module without connection between different modules  </a:t>
            </a:r>
          </a:p>
        </p:txBody>
      </p:sp>
      <p:sp>
        <p:nvSpPr>
          <p:cNvPr id="9" name="Rectangle 8"/>
          <p:cNvSpPr/>
          <p:nvPr/>
        </p:nvSpPr>
        <p:spPr>
          <a:xfrm rot="20538143">
            <a:off x="2356269" y="980749"/>
            <a:ext cx="1152128" cy="288032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86 mm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3069297">
            <a:off x="5425790" y="1006280"/>
            <a:ext cx="1152128" cy="288032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25.4 mm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547664" y="1772816"/>
            <a:ext cx="4032448" cy="2160240"/>
          </a:xfrm>
          <a:prstGeom prst="straightConnector1">
            <a:avLst/>
          </a:prstGeom>
          <a:ln w="381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6799" y="5805264"/>
            <a:ext cx="8570401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it-IT" sz="2000" b="1" dirty="0" smtClean="0">
                <a:solidFill>
                  <a:srgbClr val="FF0000"/>
                </a:solidFill>
              </a:rPr>
              <a:t>It is necessary to increase the GBT board number from 192 to 214. </a:t>
            </a:r>
          </a:p>
          <a:p>
            <a:pPr>
              <a:spcBef>
                <a:spcPct val="20000"/>
              </a:spcBef>
            </a:pPr>
            <a:r>
              <a:rPr lang="en-US" altLang="it-IT" sz="2000" dirty="0" smtClean="0"/>
              <a:t>It means 2 additional </a:t>
            </a:r>
            <a:r>
              <a:rPr lang="en-US" altLang="it-IT" sz="2000" dirty="0" smtClean="0"/>
              <a:t>optoelectronic </a:t>
            </a:r>
            <a:r>
              <a:rPr lang="en-US" altLang="it-IT" sz="2000" dirty="0" smtClean="0"/>
              <a:t>boards each bar, one each side </a:t>
            </a:r>
          </a:p>
        </p:txBody>
      </p:sp>
    </p:spTree>
    <p:extLst>
      <p:ext uri="{BB962C8B-B14F-4D97-AF65-F5344CB8AC3E}">
        <p14:creationId xmlns:p14="http://schemas.microsoft.com/office/powerpoint/2010/main" val="33224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36626"/>
            <a:ext cx="9144000" cy="5032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Requests 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7151" y="1886567"/>
            <a:ext cx="3832741" cy="2023713"/>
            <a:chOff x="201381" y="980728"/>
            <a:chExt cx="6655046" cy="3384376"/>
          </a:xfrm>
        </p:grpSpPr>
        <p:pic>
          <p:nvPicPr>
            <p:cNvPr id="10" name="Immagin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1381" y="980728"/>
              <a:ext cx="6655046" cy="338437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419871" y="3212975"/>
              <a:ext cx="2857435" cy="9470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it-IT" sz="1400" dirty="0" err="1" smtClean="0"/>
                <a:t>Interdistance</a:t>
              </a:r>
              <a:r>
                <a:rPr lang="en-US" altLang="it-IT" sz="1400" dirty="0" smtClean="0"/>
                <a:t>:</a:t>
              </a:r>
            </a:p>
            <a:p>
              <a:pPr>
                <a:spcBef>
                  <a:spcPct val="20000"/>
                </a:spcBef>
              </a:pPr>
              <a:r>
                <a:rPr lang="en-US" altLang="it-IT" sz="1400" dirty="0" smtClean="0"/>
                <a:t>15 mm longer  </a:t>
              </a:r>
              <a:endParaRPr lang="en-US" altLang="it-IT" sz="14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4139952" y="2348880"/>
              <a:ext cx="144016" cy="86409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57151" y="692695"/>
            <a:ext cx="8907335" cy="11387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it-IT" sz="2000" dirty="0" smtClean="0"/>
              <a:t>Additional 80 mm to arrange the 192 longer </a:t>
            </a:r>
            <a:r>
              <a:rPr lang="en-US" altLang="it-IT" sz="2000" dirty="0" smtClean="0"/>
              <a:t>optoelectronics boards</a:t>
            </a:r>
            <a:endParaRPr lang="en-US" altLang="it-IT" sz="2000" dirty="0" smtClean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it-IT" sz="2000" dirty="0" smtClean="0"/>
              <a:t>Additional </a:t>
            </a:r>
            <a:r>
              <a:rPr lang="en-US" altLang="it-IT" sz="2000" dirty="0"/>
              <a:t>86 </a:t>
            </a:r>
            <a:r>
              <a:rPr lang="en-US" altLang="it-IT" sz="2000" dirty="0" smtClean="0"/>
              <a:t>mm to arrange an additional board along the rod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it-IT" sz="2000" dirty="0" smtClean="0"/>
              <a:t>Additional 120 mm to avoid interference between optical fibers and signal cables </a:t>
            </a:r>
          </a:p>
        </p:txBody>
      </p:sp>
      <p:pic>
        <p:nvPicPr>
          <p:cNvPr id="2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567"/>
            <a:ext cx="4832970" cy="352657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79512" y="5532387"/>
            <a:ext cx="8784975" cy="11387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it-IT" sz="2000" dirty="0" smtClean="0"/>
              <a:t>Possible solution ?: to shift upstream the beam pipe flange</a:t>
            </a:r>
          </a:p>
          <a:p>
            <a:pPr>
              <a:spcBef>
                <a:spcPct val="20000"/>
              </a:spcBef>
            </a:pPr>
            <a:r>
              <a:rPr lang="en-US" altLang="it-IT" sz="2000" dirty="0" smtClean="0"/>
              <a:t>A DCDC block (or partial block) has to be cut out, anyway!</a:t>
            </a:r>
          </a:p>
          <a:p>
            <a:pPr>
              <a:spcBef>
                <a:spcPct val="20000"/>
              </a:spcBef>
            </a:pPr>
            <a:r>
              <a:rPr lang="en-US" altLang="it-IT" sz="2000" dirty="0" smtClean="0"/>
              <a:t>  </a:t>
            </a:r>
            <a:r>
              <a:rPr lang="en-US" altLang="it-IT" sz="2000" b="1" dirty="0">
                <a:solidFill>
                  <a:srgbClr val="FF0000"/>
                </a:solidFill>
              </a:rPr>
              <a:t>IT IS NECESSARY  MORE SPACE  around the beam </a:t>
            </a:r>
            <a:r>
              <a:rPr lang="en-US" altLang="it-IT" sz="2000" b="1" dirty="0" smtClean="0">
                <a:solidFill>
                  <a:srgbClr val="FF0000"/>
                </a:solidFill>
              </a:rPr>
              <a:t>pipe for the MVD</a:t>
            </a:r>
            <a:endParaRPr lang="en-US" alt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358" y="1484784"/>
            <a:ext cx="9144000" cy="4889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MVD services – Cooling plant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-794" y="0"/>
            <a:ext cx="9144000" cy="503237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Cooling plant </a:t>
            </a:r>
            <a:r>
              <a:rPr lang="en-US" altLang="it-IT" sz="2800" baseline="0" dirty="0" err="1" smtClean="0">
                <a:solidFill>
                  <a:schemeClr val="tx1"/>
                </a:solidFill>
              </a:rPr>
              <a:t>ouside</a:t>
            </a:r>
            <a:r>
              <a:rPr lang="en-US" altLang="it-IT" sz="2800" baseline="0" dirty="0" smtClean="0">
                <a:solidFill>
                  <a:schemeClr val="tx1"/>
                </a:solidFill>
              </a:rPr>
              <a:t> the pit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  <p:pic>
        <p:nvPicPr>
          <p:cNvPr id="14" name="Segnaposto contenuto 3"/>
          <p:cNvPicPr>
            <a:picLocks noChangeAspect="1"/>
          </p:cNvPicPr>
          <p:nvPr/>
        </p:nvPicPr>
        <p:blipFill rotWithShape="1">
          <a:blip r:embed="rId2"/>
          <a:srcRect l="41485" t="22465" r="24209" b="24138"/>
          <a:stretch/>
        </p:blipFill>
        <p:spPr>
          <a:xfrm>
            <a:off x="1157989" y="1453109"/>
            <a:ext cx="5014211" cy="4223925"/>
          </a:xfrm>
          <a:prstGeom prst="rect">
            <a:avLst/>
          </a:prstGeom>
        </p:spPr>
      </p:pic>
      <p:cxnSp>
        <p:nvCxnSpPr>
          <p:cNvPr id="15" name="Connettore 2 5"/>
          <p:cNvCxnSpPr>
            <a:stCxn id="16" idx="1"/>
          </p:cNvCxnSpPr>
          <p:nvPr/>
        </p:nvCxnSpPr>
        <p:spPr>
          <a:xfrm flipH="1" flipV="1">
            <a:off x="4423410" y="3497581"/>
            <a:ext cx="2385060" cy="51973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6"/>
          <p:cNvSpPr txBox="1"/>
          <p:nvPr/>
        </p:nvSpPr>
        <p:spPr>
          <a:xfrm>
            <a:off x="6808470" y="3817263"/>
            <a:ext cx="106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PLC</a:t>
            </a:r>
            <a:endParaRPr lang="en-US" sz="2000" dirty="0"/>
          </a:p>
        </p:txBody>
      </p:sp>
      <p:cxnSp>
        <p:nvCxnSpPr>
          <p:cNvPr id="17" name="Connettore 2 13"/>
          <p:cNvCxnSpPr/>
          <p:nvPr/>
        </p:nvCxnSpPr>
        <p:spPr>
          <a:xfrm flipH="1">
            <a:off x="3337560" y="1807052"/>
            <a:ext cx="3120390" cy="52824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4"/>
          <p:cNvSpPr txBox="1"/>
          <p:nvPr/>
        </p:nvSpPr>
        <p:spPr>
          <a:xfrm>
            <a:off x="6382001" y="1453109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INLET RACKS (PIXEL, STRIP, SERVICES)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54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-794" y="0"/>
            <a:ext cx="9144000" cy="503237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Cooling plant inside the pit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84213" y="1484313"/>
            <a:ext cx="79216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altLang="it-IT" sz="2400" baseline="0">
              <a:solidFill>
                <a:schemeClr val="tx1"/>
              </a:solidFill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altLang="it-IT" sz="2400" baseline="0">
              <a:solidFill>
                <a:schemeClr val="tx1"/>
              </a:solidFill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-"/>
            </a:pPr>
            <a:endParaRPr lang="en-US" altLang="it-IT" sz="2400" baseline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-"/>
            </a:pPr>
            <a:endParaRPr lang="en-US" altLang="it-IT" sz="2400" baseline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-"/>
            </a:pPr>
            <a:endParaRPr lang="en-US" altLang="it-IT" sz="2400" baseline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altLang="it-IT" sz="2400" baseline="0">
              <a:solidFill>
                <a:schemeClr val="tx1"/>
              </a:solidFill>
            </a:endParaRPr>
          </a:p>
        </p:txBody>
      </p:sp>
      <p:sp>
        <p:nvSpPr>
          <p:cNvPr id="5" name="CasellaDiTesto 3"/>
          <p:cNvSpPr txBox="1"/>
          <p:nvPr/>
        </p:nvSpPr>
        <p:spPr>
          <a:xfrm>
            <a:off x="6730365" y="749035"/>
            <a:ext cx="2369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RETURN RACKS (PIXEL, STRIP, SERVICES)</a:t>
            </a:r>
            <a:endParaRPr lang="en-US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627394" y="4654295"/>
            <a:ext cx="2575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INLET PUMP + WATER CLEANING UTIT</a:t>
            </a:r>
            <a:endParaRPr lang="en-US" sz="2000" dirty="0"/>
          </a:p>
        </p:txBody>
      </p:sp>
      <p:pic>
        <p:nvPicPr>
          <p:cNvPr id="7" name="Immagine 7"/>
          <p:cNvPicPr>
            <a:picLocks noChangeAspect="1"/>
          </p:cNvPicPr>
          <p:nvPr/>
        </p:nvPicPr>
        <p:blipFill rotWithShape="1">
          <a:blip r:embed="rId2"/>
          <a:srcRect l="30900" t="9190" r="31935" b="26213"/>
          <a:stretch/>
        </p:blipFill>
        <p:spPr>
          <a:xfrm>
            <a:off x="194307" y="733114"/>
            <a:ext cx="5863593" cy="5515752"/>
          </a:xfrm>
          <a:prstGeom prst="rect">
            <a:avLst/>
          </a:prstGeom>
        </p:spPr>
      </p:pic>
      <p:cxnSp>
        <p:nvCxnSpPr>
          <p:cNvPr id="8" name="Connettore 2 4"/>
          <p:cNvCxnSpPr>
            <a:stCxn id="5" idx="1"/>
          </p:cNvCxnSpPr>
          <p:nvPr/>
        </p:nvCxnSpPr>
        <p:spPr>
          <a:xfrm flipH="1">
            <a:off x="4743450" y="1256867"/>
            <a:ext cx="1986915" cy="8948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6"/>
          <p:cNvCxnSpPr/>
          <p:nvPr/>
        </p:nvCxnSpPr>
        <p:spPr>
          <a:xfrm flipH="1" flipV="1">
            <a:off x="4034790" y="2948940"/>
            <a:ext cx="1842424" cy="10195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10"/>
          <p:cNvCxnSpPr>
            <a:stCxn id="5" idx="1"/>
          </p:cNvCxnSpPr>
          <p:nvPr/>
        </p:nvCxnSpPr>
        <p:spPr>
          <a:xfrm flipH="1">
            <a:off x="3177540" y="1256867"/>
            <a:ext cx="3552825" cy="1051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9"/>
          <p:cNvSpPr txBox="1"/>
          <p:nvPr/>
        </p:nvSpPr>
        <p:spPr>
          <a:xfrm>
            <a:off x="827566" y="5743680"/>
            <a:ext cx="3207224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TANK+ VACUUM PUMP</a:t>
            </a:r>
            <a:endParaRPr lang="en-US" sz="2000" dirty="0"/>
          </a:p>
        </p:txBody>
      </p:sp>
      <p:cxnSp>
        <p:nvCxnSpPr>
          <p:cNvPr id="13" name="Connettore 2 20"/>
          <p:cNvCxnSpPr>
            <a:stCxn id="12" idx="0"/>
          </p:cNvCxnSpPr>
          <p:nvPr/>
        </p:nvCxnSpPr>
        <p:spPr>
          <a:xfrm flipV="1">
            <a:off x="2431178" y="2498818"/>
            <a:ext cx="1397872" cy="32448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7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-794" y="0"/>
            <a:ext cx="9144000" cy="503237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Cooling plant - line paths inside PANDA Hall 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  <p:pic>
        <p:nvPicPr>
          <p:cNvPr id="9" name="Segnaposto contenuto 12"/>
          <p:cNvPicPr>
            <a:picLocks noChangeAspect="1"/>
          </p:cNvPicPr>
          <p:nvPr/>
        </p:nvPicPr>
        <p:blipFill rotWithShape="1">
          <a:blip r:embed="rId2"/>
          <a:srcRect l="3043" t="27220" r="31014" b="7173"/>
          <a:stretch/>
        </p:blipFill>
        <p:spPr>
          <a:xfrm>
            <a:off x="556115" y="1398598"/>
            <a:ext cx="8261833" cy="4448679"/>
          </a:xfrm>
          <a:prstGeom prst="rect">
            <a:avLst/>
          </a:prstGeom>
        </p:spPr>
      </p:pic>
      <p:sp>
        <p:nvSpPr>
          <p:cNvPr id="10" name="CasellaDiTesto 18"/>
          <p:cNvSpPr txBox="1"/>
          <p:nvPr/>
        </p:nvSpPr>
        <p:spPr>
          <a:xfrm>
            <a:off x="5442556" y="1424818"/>
            <a:ext cx="1750229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350" dirty="0">
                <a:solidFill>
                  <a:srgbClr val="FF0000"/>
                </a:solidFill>
                <a:latin typeface="Bookman Old Style" panose="02050604050505020204" pitchFamily="18" charset="0"/>
              </a:rPr>
              <a:t>RETURN LINES</a:t>
            </a:r>
            <a:endParaRPr lang="en-US" sz="135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11" name="Connettore 2 19"/>
          <p:cNvCxnSpPr/>
          <p:nvPr/>
        </p:nvCxnSpPr>
        <p:spPr>
          <a:xfrm flipH="1">
            <a:off x="5225689" y="1724900"/>
            <a:ext cx="471122" cy="537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5"/>
          <p:cNvSpPr txBox="1"/>
          <p:nvPr/>
        </p:nvSpPr>
        <p:spPr>
          <a:xfrm>
            <a:off x="1839391" y="1755659"/>
            <a:ext cx="14550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>
                <a:solidFill>
                  <a:srgbClr val="0000FF"/>
                </a:solidFill>
                <a:latin typeface="Bookman Old Style" panose="02050604050505020204" pitchFamily="18" charset="0"/>
              </a:rPr>
              <a:t>INLET LINES</a:t>
            </a:r>
            <a:endParaRPr lang="en-US" sz="1350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13" name="Connettore 2 17"/>
          <p:cNvCxnSpPr/>
          <p:nvPr/>
        </p:nvCxnSpPr>
        <p:spPr>
          <a:xfrm>
            <a:off x="2885921" y="2044015"/>
            <a:ext cx="634519" cy="84769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358" y="1484784"/>
            <a:ext cx="9144000" cy="488950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/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MVD services in front of the magnet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31626" y="66675"/>
            <a:ext cx="9144000" cy="503238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Racks - request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275856" y="1311888"/>
            <a:ext cx="5162012" cy="5265177"/>
            <a:chOff x="3931709" y="922437"/>
            <a:chExt cx="5162012" cy="52651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709" y="922437"/>
              <a:ext cx="5162012" cy="526517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 rot="20933554">
              <a:off x="5463347" y="1679843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>
                  <a:solidFill>
                    <a:srgbClr val="FF0000"/>
                  </a:solidFill>
                </a:rPr>
                <a:t>MVD</a:t>
              </a:r>
              <a:endParaRPr lang="it-IT" sz="12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0933554">
              <a:off x="5917982" y="1616474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>
                  <a:solidFill>
                    <a:srgbClr val="FF0000"/>
                  </a:solidFill>
                </a:rPr>
                <a:t>MVD</a:t>
              </a:r>
              <a:endParaRPr lang="it-IT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3" idx="2"/>
            </p:cNvCxnSpPr>
            <p:nvPr/>
          </p:nvCxnSpPr>
          <p:spPr>
            <a:xfrm>
              <a:off x="5738655" y="1954248"/>
              <a:ext cx="0" cy="197880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044379" y="1901676"/>
              <a:ext cx="0" cy="17433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82005" y="1024427"/>
            <a:ext cx="4273971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it-IT" sz="2000" dirty="0"/>
              <a:t>U</a:t>
            </a:r>
            <a:r>
              <a:rPr lang="en-US" altLang="it-IT" sz="2000" dirty="0" smtClean="0"/>
              <a:t>se the racks starting from the top (222 U – 50% left and 50% right). </a:t>
            </a:r>
          </a:p>
          <a:p>
            <a:pPr algn="just">
              <a:spcBef>
                <a:spcPct val="20000"/>
              </a:spcBef>
            </a:pPr>
            <a:r>
              <a:rPr lang="en-US" altLang="it-IT" sz="2000" dirty="0" smtClean="0"/>
              <a:t>The reduction to 188 U is still under investigation.</a:t>
            </a:r>
          </a:p>
        </p:txBody>
      </p:sp>
    </p:spTree>
    <p:extLst>
      <p:ext uri="{BB962C8B-B14F-4D97-AF65-F5344CB8AC3E}">
        <p14:creationId xmlns:p14="http://schemas.microsoft.com/office/powerpoint/2010/main" val="25923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31626" y="66675"/>
            <a:ext cx="9144000" cy="503238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Patch panels for cables - request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931709" y="569913"/>
            <a:ext cx="5162012" cy="5617701"/>
            <a:chOff x="3931709" y="569913"/>
            <a:chExt cx="5162012" cy="56177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709" y="922437"/>
              <a:ext cx="5162012" cy="526517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224067" y="908720"/>
              <a:ext cx="1296702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Patch panels</a:t>
              </a:r>
            </a:p>
            <a:p>
              <a:r>
                <a:rPr lang="it-IT" sz="1400" dirty="0"/>
                <a:t>f</a:t>
              </a:r>
              <a:r>
                <a:rPr lang="it-IT" sz="1400" dirty="0" smtClean="0"/>
                <a:t>or MVD cables</a:t>
              </a:r>
              <a:endParaRPr lang="it-IT" sz="14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701537" y="1368231"/>
              <a:ext cx="2154833" cy="1662690"/>
              <a:chOff x="4701537" y="1368231"/>
              <a:chExt cx="2154833" cy="1662690"/>
            </a:xfrm>
          </p:grpSpPr>
          <p:sp>
            <p:nvSpPr>
              <p:cNvPr id="18" name="Arc 17"/>
              <p:cNvSpPr/>
              <p:nvPr/>
            </p:nvSpPr>
            <p:spPr>
              <a:xfrm rot="6683131">
                <a:off x="4947609" y="1122159"/>
                <a:ext cx="1662690" cy="2154833"/>
              </a:xfrm>
              <a:prstGeom prst="arc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 flipV="1">
                <a:off x="5328428" y="2935299"/>
                <a:ext cx="288032" cy="720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4701537" y="569913"/>
              <a:ext cx="2154833" cy="1662690"/>
              <a:chOff x="4701537" y="1368231"/>
              <a:chExt cx="2154833" cy="1662690"/>
            </a:xfrm>
          </p:grpSpPr>
          <p:sp>
            <p:nvSpPr>
              <p:cNvPr id="30" name="Arc 29"/>
              <p:cNvSpPr/>
              <p:nvPr/>
            </p:nvSpPr>
            <p:spPr>
              <a:xfrm rot="6683131">
                <a:off x="4947609" y="1122159"/>
                <a:ext cx="1662690" cy="2154833"/>
              </a:xfrm>
              <a:prstGeom prst="arc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5328428" y="2935299"/>
                <a:ext cx="288032" cy="720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4624976" y="1857286"/>
              <a:ext cx="2154833" cy="1662690"/>
              <a:chOff x="4701537" y="1368231"/>
              <a:chExt cx="2154833" cy="1662690"/>
            </a:xfrm>
          </p:grpSpPr>
          <p:sp>
            <p:nvSpPr>
              <p:cNvPr id="34" name="Arc 33"/>
              <p:cNvSpPr/>
              <p:nvPr/>
            </p:nvSpPr>
            <p:spPr>
              <a:xfrm rot="6683131">
                <a:off x="4947609" y="1122159"/>
                <a:ext cx="1662690" cy="2154833"/>
              </a:xfrm>
              <a:prstGeom prst="arc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5328428" y="2935299"/>
                <a:ext cx="288032" cy="720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6433759" y="2709130"/>
              <a:ext cx="651573" cy="5243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6876256" y="1431940"/>
              <a:ext cx="347811" cy="127719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179512" y="1904380"/>
            <a:ext cx="4412387" cy="298543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it-IT" sz="2000" dirty="0"/>
              <a:t>Patch panels for MVD cables positioned close the BEMC support (left and right) with duct to route cables from racks.</a:t>
            </a:r>
          </a:p>
          <a:p>
            <a:pPr algn="just">
              <a:spcBef>
                <a:spcPct val="20000"/>
              </a:spcBef>
            </a:pPr>
            <a:r>
              <a:rPr lang="en-US" altLang="it-IT" sz="2000" dirty="0"/>
              <a:t>A specific system  could move and rotate the duct for positioning the patch panels at the external side of the racks, during the installation of detectors</a:t>
            </a:r>
            <a:r>
              <a:rPr lang="en-US" altLang="it-IT" sz="2000" dirty="0" smtClean="0"/>
              <a:t>.</a:t>
            </a:r>
          </a:p>
          <a:p>
            <a:pPr algn="just">
              <a:spcBef>
                <a:spcPct val="20000"/>
              </a:spcBef>
            </a:pPr>
            <a:r>
              <a:rPr lang="en-US" altLang="it-IT" sz="2000" dirty="0" smtClean="0"/>
              <a:t>The system could be positioned on the top of the racks</a:t>
            </a:r>
            <a:endParaRPr lang="en-US" altLang="it-IT" sz="2000" dirty="0"/>
          </a:p>
        </p:txBody>
      </p:sp>
    </p:spTree>
    <p:extLst>
      <p:ext uri="{BB962C8B-B14F-4D97-AF65-F5344CB8AC3E}">
        <p14:creationId xmlns:p14="http://schemas.microsoft.com/office/powerpoint/2010/main" val="3290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31626" y="66675"/>
            <a:ext cx="9144000" cy="503238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Routing of the cooling pipes and patch panel - request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732387" y="644753"/>
            <a:ext cx="4257881" cy="4342977"/>
            <a:chOff x="4732387" y="644753"/>
            <a:chExt cx="4257881" cy="43429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387" y="644753"/>
              <a:ext cx="4257881" cy="4342977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6503858" y="2675067"/>
              <a:ext cx="1944216" cy="1978069"/>
            </a:xfrm>
            <a:prstGeom prst="ellipse">
              <a:avLst/>
            </a:prstGeom>
            <a:noFill/>
            <a:ln w="3810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Rectangle 3"/>
          <p:cNvSpPr/>
          <p:nvPr/>
        </p:nvSpPr>
        <p:spPr>
          <a:xfrm>
            <a:off x="83702" y="652754"/>
            <a:ext cx="5658130" cy="20867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it-IT" dirty="0"/>
              <a:t>The duct for the cooling pipes to the patch panels needs to be positioned under the platform floor</a:t>
            </a:r>
          </a:p>
          <a:p>
            <a:pPr algn="just">
              <a:spcBef>
                <a:spcPct val="20000"/>
              </a:spcBef>
            </a:pPr>
            <a:r>
              <a:rPr lang="en-US" altLang="it-IT" dirty="0"/>
              <a:t>It should be a solution to foresee also the patch panel (for the cooling part) under the platform during the detectors installation. A system could move and rotate the patch panel to the final position, near the BEMC support. But it is necessary to go trough the platform floor. </a:t>
            </a:r>
            <a:endParaRPr lang="en-US" altLang="it-IT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83702" y="2792335"/>
            <a:ext cx="4704322" cy="3879768"/>
            <a:chOff x="83702" y="2792335"/>
            <a:chExt cx="4704322" cy="3879768"/>
          </a:xfrm>
        </p:grpSpPr>
        <p:grpSp>
          <p:nvGrpSpPr>
            <p:cNvPr id="27" name="Group 26"/>
            <p:cNvGrpSpPr/>
            <p:nvPr/>
          </p:nvGrpSpPr>
          <p:grpSpPr>
            <a:xfrm>
              <a:off x="83702" y="2792335"/>
              <a:ext cx="3069994" cy="2379823"/>
              <a:chOff x="133854" y="3857489"/>
              <a:chExt cx="3069994" cy="237982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33854" y="4901579"/>
                <a:ext cx="117666" cy="133573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33854" y="4769693"/>
                <a:ext cx="2494542" cy="131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149899" y="3857489"/>
                <a:ext cx="138277" cy="587775"/>
              </a:xfrm>
              <a:prstGeom prst="rect">
                <a:avLst/>
              </a:prstGeom>
              <a:solidFill>
                <a:srgbClr val="9900FF"/>
              </a:solidFill>
              <a:ln>
                <a:solidFill>
                  <a:srgbClr val="99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82690" y="3857489"/>
                <a:ext cx="345706" cy="15187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5400000">
                <a:off x="2121158" y="4394341"/>
                <a:ext cx="908158" cy="10631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51520" y="4918872"/>
                <a:ext cx="2952328" cy="4571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1614276" y="5336370"/>
              <a:ext cx="117666" cy="13357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ctangle 30"/>
            <p:cNvSpPr/>
            <p:nvPr/>
          </p:nvSpPr>
          <p:spPr>
            <a:xfrm rot="1479532">
              <a:off x="1527652" y="5850736"/>
              <a:ext cx="2494542" cy="131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ctangle 31"/>
            <p:cNvSpPr/>
            <p:nvPr/>
          </p:nvSpPr>
          <p:spPr>
            <a:xfrm rot="1624760">
              <a:off x="3761280" y="5350754"/>
              <a:ext cx="169908" cy="587775"/>
            </a:xfrm>
            <a:prstGeom prst="rect">
              <a:avLst/>
            </a:prstGeom>
            <a:solidFill>
              <a:srgbClr val="9900FF"/>
            </a:solidFill>
            <a:ln>
              <a:solidFill>
                <a:srgbClr val="99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ctangle 32"/>
            <p:cNvSpPr/>
            <p:nvPr/>
          </p:nvSpPr>
          <p:spPr>
            <a:xfrm rot="1420229">
              <a:off x="3968112" y="5519329"/>
              <a:ext cx="345706" cy="15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ctangle 33"/>
            <p:cNvSpPr/>
            <p:nvPr/>
          </p:nvSpPr>
          <p:spPr>
            <a:xfrm rot="7035138">
              <a:off x="3611105" y="5960602"/>
              <a:ext cx="908158" cy="1063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731942" y="5282506"/>
              <a:ext cx="1831946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27984" y="5275718"/>
              <a:ext cx="360040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Arc 37"/>
            <p:cNvSpPr/>
            <p:nvPr/>
          </p:nvSpPr>
          <p:spPr>
            <a:xfrm rot="3126208">
              <a:off x="2629775" y="4167671"/>
              <a:ext cx="1746487" cy="1441114"/>
            </a:xfrm>
            <a:prstGeom prst="arc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 flipV="1">
              <a:off x="3940373" y="4259109"/>
              <a:ext cx="142169" cy="216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297120" y="3892778"/>
              <a:ext cx="996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platform</a:t>
              </a:r>
              <a:endParaRPr lang="it-IT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81823" y="5295539"/>
              <a:ext cx="996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platform</a:t>
              </a:r>
              <a:endParaRPr lang="it-IT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3089" y="4528419"/>
              <a:ext cx="161877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Vertical section</a:t>
              </a:r>
              <a:endParaRPr lang="it-IT" dirty="0"/>
            </a:p>
          </p:txBody>
        </p:sp>
        <p:sp>
          <p:nvSpPr>
            <p:cNvPr id="26" name="Rectangle 25"/>
            <p:cNvSpPr/>
            <p:nvPr/>
          </p:nvSpPr>
          <p:spPr>
            <a:xfrm rot="17712950">
              <a:off x="3445296" y="5076098"/>
              <a:ext cx="485298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ctangle 28"/>
            <p:cNvSpPr/>
            <p:nvPr/>
          </p:nvSpPr>
          <p:spPr>
            <a:xfrm rot="4128878">
              <a:off x="4349260" y="5206389"/>
              <a:ext cx="180020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0779" y="2806083"/>
              <a:ext cx="1276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Patch panel</a:t>
              </a:r>
              <a:endParaRPr lang="it-IT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15668" y="3086222"/>
              <a:ext cx="2031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Duct - cooling pipes</a:t>
              </a:r>
              <a:endParaRPr lang="it-IT" dirty="0"/>
            </a:p>
          </p:txBody>
        </p:sp>
        <p:sp>
          <p:nvSpPr>
            <p:cNvPr id="3" name="Down Arrow 2"/>
            <p:cNvSpPr/>
            <p:nvPr/>
          </p:nvSpPr>
          <p:spPr>
            <a:xfrm>
              <a:off x="2647915" y="4259109"/>
              <a:ext cx="332313" cy="72862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55921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358" y="1484784"/>
            <a:ext cx="9144000" cy="488950"/>
          </a:xfrm>
          <a:prstGeom prst="rect">
            <a:avLst/>
          </a:prstGeom>
          <a:solidFill>
            <a:srgbClr val="CC00FF"/>
          </a:solidFill>
          <a:ln>
            <a:noFill/>
          </a:ln>
          <a:effectLst/>
          <a:extLst/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MVD services - DCDC circuits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6963" y="54428"/>
            <a:ext cx="9144000" cy="488950"/>
          </a:xfrm>
          <a:prstGeom prst="rect">
            <a:avLst/>
          </a:prstGeom>
          <a:solidFill>
            <a:srgbClr val="CC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MVD service - DCDC circuits</a:t>
            </a:r>
            <a:r>
              <a:rPr lang="en-US" altLang="it-IT" sz="2800" b="1" baseline="0" dirty="0" smtClean="0">
                <a:solidFill>
                  <a:schemeClr val="tx1"/>
                </a:solidFill>
              </a:rPr>
              <a:t> </a:t>
            </a:r>
            <a:endParaRPr lang="en-US" altLang="it-IT" sz="2800" b="1" baseline="0" dirty="0">
              <a:solidFill>
                <a:schemeClr val="tx1"/>
              </a:solidFill>
            </a:endParaRPr>
          </a:p>
        </p:txBody>
      </p:sp>
      <p:pic>
        <p:nvPicPr>
          <p:cNvPr id="20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4238625" cy="2319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6" descr="DCDCstaveDraw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397" y="2492896"/>
            <a:ext cx="5038725" cy="3571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magine 5" descr="DCDCstaveDetai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13" y="4301416"/>
            <a:ext cx="3303588" cy="23463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579506" y="692695"/>
            <a:ext cx="3094509" cy="7017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it-IT" dirty="0" smtClean="0"/>
              <a:t>24 </a:t>
            </a:r>
            <a:r>
              <a:rPr lang="en-US" altLang="it-IT" dirty="0"/>
              <a:t>blocks arranged in 3 sectors </a:t>
            </a:r>
            <a:endParaRPr lang="en-US" altLang="it-IT" dirty="0" smtClean="0"/>
          </a:p>
          <a:p>
            <a:pPr>
              <a:spcBef>
                <a:spcPct val="20000"/>
              </a:spcBef>
            </a:pPr>
            <a:r>
              <a:rPr lang="en-US" altLang="it-IT" dirty="0" smtClean="0"/>
              <a:t>(</a:t>
            </a:r>
            <a:r>
              <a:rPr lang="en-US" altLang="it-IT" dirty="0"/>
              <a:t>2112 </a:t>
            </a:r>
            <a:r>
              <a:rPr lang="en-US" altLang="it-IT" dirty="0" smtClean="0"/>
              <a:t>DCDC circuits</a:t>
            </a:r>
            <a:r>
              <a:rPr lang="en-US" altLang="it-IT" dirty="0"/>
              <a:t>)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82684" y="1628800"/>
            <a:ext cx="3232854" cy="7017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it-IT" dirty="0" smtClean="0"/>
              <a:t>4 PCBs (left and right difference)  </a:t>
            </a:r>
          </a:p>
          <a:p>
            <a:pPr>
              <a:spcBef>
                <a:spcPct val="20000"/>
              </a:spcBef>
            </a:pPr>
            <a:r>
              <a:rPr lang="en-US" altLang="it-IT" dirty="0" smtClean="0"/>
              <a:t>housing 22 DCDC </a:t>
            </a:r>
            <a:r>
              <a:rPr lang="en-US" altLang="it-IT" dirty="0"/>
              <a:t>circuits </a:t>
            </a:r>
            <a:r>
              <a:rPr lang="en-US" altLang="it-IT" dirty="0" smtClean="0"/>
              <a:t>each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3426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6963" y="54428"/>
            <a:ext cx="9144000" cy="488950"/>
          </a:xfrm>
          <a:prstGeom prst="rect">
            <a:avLst/>
          </a:prstGeom>
          <a:solidFill>
            <a:srgbClr val="CC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MVD services – first prototype</a:t>
            </a:r>
            <a:endParaRPr lang="en-US" altLang="it-IT" sz="2800" b="1" baseline="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4106747"/>
            <a:ext cx="5061857" cy="13665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it-IT" dirty="0" smtClean="0"/>
              <a:t>88 DCDC </a:t>
            </a:r>
            <a:r>
              <a:rPr lang="en-US" altLang="it-IT" dirty="0"/>
              <a:t>circuits (22 DCDC circuits each </a:t>
            </a:r>
            <a:r>
              <a:rPr lang="en-US" altLang="it-IT" dirty="0" smtClean="0"/>
              <a:t>row)</a:t>
            </a:r>
          </a:p>
          <a:p>
            <a:pPr>
              <a:spcBef>
                <a:spcPct val="20000"/>
              </a:spcBef>
            </a:pPr>
            <a:r>
              <a:rPr lang="en-US" altLang="it-IT" dirty="0"/>
              <a:t>W</a:t>
            </a:r>
            <a:r>
              <a:rPr lang="en-US" altLang="it-IT" dirty="0" smtClean="0"/>
              <a:t>eight (without cables): ~ 1.3 Kg</a:t>
            </a:r>
          </a:p>
          <a:p>
            <a:pPr>
              <a:spcBef>
                <a:spcPct val="20000"/>
              </a:spcBef>
            </a:pPr>
            <a:r>
              <a:rPr lang="en-US" altLang="it-IT" dirty="0" smtClean="0"/>
              <a:t>Dimension (without cables): </a:t>
            </a:r>
          </a:p>
          <a:p>
            <a:pPr>
              <a:spcBef>
                <a:spcPct val="20000"/>
              </a:spcBef>
            </a:pPr>
            <a:r>
              <a:rPr lang="en-US" altLang="it-IT" dirty="0" smtClean="0"/>
              <a:t>455 mm (with cooling connectors) x 85 mm x 63 mm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-10007" y="862866"/>
            <a:ext cx="9144000" cy="2573560"/>
            <a:chOff x="-37728" y="2820523"/>
            <a:chExt cx="9144000" cy="25735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728" y="2820523"/>
              <a:ext cx="9144000" cy="257356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309599" y="3157125"/>
              <a:ext cx="0" cy="5648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9048735" y="3298297"/>
              <a:ext cx="0" cy="5648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56" y="4106747"/>
            <a:ext cx="4082144" cy="260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035" y="58645"/>
            <a:ext cx="9144000" cy="488950"/>
          </a:xfrm>
          <a:prstGeom prst="rect">
            <a:avLst/>
          </a:prstGeom>
          <a:solidFill>
            <a:srgbClr val="CC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MVD services - </a:t>
            </a:r>
            <a:r>
              <a:rPr lang="en-US" altLang="it-IT" sz="2800" baseline="0" dirty="0">
                <a:solidFill>
                  <a:schemeClr val="tx1"/>
                </a:solidFill>
              </a:rPr>
              <a:t>R</a:t>
            </a:r>
            <a:r>
              <a:rPr lang="en-US" altLang="it-IT" sz="2800" baseline="0" dirty="0" smtClean="0">
                <a:solidFill>
                  <a:schemeClr val="tx1"/>
                </a:solidFill>
              </a:rPr>
              <a:t>equest</a:t>
            </a:r>
            <a:r>
              <a:rPr lang="en-US" altLang="it-IT" sz="2800" b="1" baseline="0" dirty="0" smtClean="0">
                <a:solidFill>
                  <a:schemeClr val="tx1"/>
                </a:solidFill>
              </a:rPr>
              <a:t> </a:t>
            </a:r>
            <a:endParaRPr lang="en-US" altLang="it-IT" sz="2800" b="1" baseline="0" dirty="0">
              <a:solidFill>
                <a:schemeClr val="tx1"/>
              </a:solidFill>
            </a:endParaRPr>
          </a:p>
        </p:txBody>
      </p:sp>
      <p:pic>
        <p:nvPicPr>
          <p:cNvPr id="48" name="Immagine 8" descr="dcdc_interferenza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603448"/>
            <a:ext cx="11292105" cy="798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48" y="566645"/>
            <a:ext cx="3399454" cy="254959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187624" y="6032301"/>
            <a:ext cx="6696744" cy="7017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it-IT" dirty="0" smtClean="0"/>
              <a:t>ONLY HALF of the needed CROSS SECTION is AVAILABLE for cables  </a:t>
            </a:r>
          </a:p>
          <a:p>
            <a:pPr>
              <a:spcBef>
                <a:spcPct val="20000"/>
              </a:spcBef>
            </a:pPr>
            <a:r>
              <a:rPr lang="en-US" altLang="it-IT" b="1" dirty="0" smtClean="0">
                <a:solidFill>
                  <a:srgbClr val="FF0000"/>
                </a:solidFill>
              </a:rPr>
              <a:t>IT IS NECESSARY  MORE SPACE  around the beam pipe</a:t>
            </a:r>
            <a:r>
              <a:rPr lang="en-US" altLang="it-IT" b="1" dirty="0">
                <a:solidFill>
                  <a:srgbClr val="FF0000"/>
                </a:solidFill>
              </a:rPr>
              <a:t> </a:t>
            </a:r>
            <a:r>
              <a:rPr lang="en-US" altLang="it-IT" b="1" dirty="0" smtClean="0">
                <a:solidFill>
                  <a:srgbClr val="FF0000"/>
                </a:solidFill>
              </a:rPr>
              <a:t>for the MVD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4496" y="3174470"/>
            <a:ext cx="4706147" cy="2862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it-IT" b="1" dirty="0" smtClean="0"/>
              <a:t>Available cross section</a:t>
            </a:r>
            <a:r>
              <a:rPr lang="en-US" altLang="it-IT" dirty="0" smtClean="0"/>
              <a:t>: 56000 mm2</a:t>
            </a:r>
          </a:p>
          <a:p>
            <a:pPr>
              <a:spcBef>
                <a:spcPct val="20000"/>
              </a:spcBef>
            </a:pPr>
            <a:r>
              <a:rPr lang="en-US" altLang="it-IT" dirty="0" smtClean="0"/>
              <a:t>(between beam pipe and inner BEMC diameter) </a:t>
            </a:r>
          </a:p>
          <a:p>
            <a:pPr>
              <a:spcBef>
                <a:spcPct val="20000"/>
              </a:spcBef>
            </a:pPr>
            <a:r>
              <a:rPr lang="en-US" altLang="it-IT" b="1" dirty="0" smtClean="0"/>
              <a:t>Cooling pipes and supports</a:t>
            </a:r>
            <a:r>
              <a:rPr lang="en-US" altLang="it-IT" dirty="0" smtClean="0"/>
              <a:t>: 9000 mm2</a:t>
            </a:r>
          </a:p>
          <a:p>
            <a:pPr>
              <a:spcBef>
                <a:spcPct val="20000"/>
              </a:spcBef>
            </a:pPr>
            <a:r>
              <a:rPr lang="en-US" altLang="it-IT" dirty="0" smtClean="0"/>
              <a:t>(dashed ring – challenge solution!)</a:t>
            </a:r>
          </a:p>
          <a:p>
            <a:pPr>
              <a:spcBef>
                <a:spcPct val="20000"/>
              </a:spcBef>
            </a:pPr>
            <a:r>
              <a:rPr lang="en-US" altLang="it-IT" b="1" dirty="0" smtClean="0"/>
              <a:t>DCDC circuits </a:t>
            </a:r>
            <a:r>
              <a:rPr lang="en-US" altLang="it-IT" dirty="0" smtClean="0"/>
              <a:t>leave only  ~ half of cross section for cables (needed cross section: 22300 mm2) and  they will fill  the empty parts between the circuits anyway.</a:t>
            </a:r>
          </a:p>
          <a:p>
            <a:pPr>
              <a:spcBef>
                <a:spcPct val="20000"/>
              </a:spcBef>
            </a:pPr>
            <a:r>
              <a:rPr lang="en-US" altLang="it-IT" dirty="0" smtClean="0"/>
              <a:t>(not </a:t>
            </a:r>
            <a:r>
              <a:rPr lang="en-US" altLang="it-IT" dirty="0" err="1" smtClean="0"/>
              <a:t>reccommended</a:t>
            </a:r>
            <a:r>
              <a:rPr lang="en-US" altLang="it-IT" dirty="0" smtClean="0"/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15808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358" y="1484784"/>
            <a:ext cx="9144000" cy="4889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MVD services – Optoelectronic boards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36626"/>
            <a:ext cx="9144000" cy="5032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Optoelectronics board, old version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  <p:pic>
        <p:nvPicPr>
          <p:cNvPr id="7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25" y="2285459"/>
            <a:ext cx="6144791" cy="448379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5403" y="652064"/>
            <a:ext cx="5076056" cy="3227607"/>
            <a:chOff x="323528" y="951572"/>
            <a:chExt cx="5667375" cy="36004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951572"/>
              <a:ext cx="5667375" cy="36004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403648" y="1196752"/>
              <a:ext cx="1152128" cy="288032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chemeClr val="tx1"/>
                  </a:solidFill>
                </a:rPr>
                <a:t>76 mm</a:t>
              </a:r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43808" y="1084717"/>
              <a:ext cx="1152128" cy="288032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chemeClr val="tx1"/>
                  </a:solidFill>
                </a:rPr>
                <a:t>60 mm</a:t>
              </a:r>
              <a:endParaRPr lang="it-IT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436096" y="970510"/>
            <a:ext cx="3312368" cy="7017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it-IT" dirty="0" smtClean="0"/>
              <a:t>12 bars with 16 GBT boards each</a:t>
            </a:r>
          </a:p>
          <a:p>
            <a:pPr>
              <a:spcBef>
                <a:spcPct val="20000"/>
              </a:spcBef>
            </a:pPr>
            <a:r>
              <a:rPr lang="en-US" altLang="it-IT" dirty="0" smtClean="0"/>
              <a:t>(192 circuits)</a:t>
            </a:r>
            <a:endParaRPr lang="en-US" altLang="it-IT" dirty="0"/>
          </a:p>
        </p:txBody>
      </p:sp>
      <p:sp>
        <p:nvSpPr>
          <p:cNvPr id="10" name="Rectangle 9"/>
          <p:cNvSpPr/>
          <p:nvPr/>
        </p:nvSpPr>
        <p:spPr>
          <a:xfrm>
            <a:off x="539552" y="5301208"/>
            <a:ext cx="331236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it-IT" dirty="0" smtClean="0"/>
              <a:t>Interspace between PCBs: 20 mm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36668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36626"/>
            <a:ext cx="9144000" cy="5032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Optoelectronic board, new version – </a:t>
            </a:r>
            <a:r>
              <a:rPr lang="en-US" altLang="it-IT" sz="2800" baseline="0" dirty="0" err="1" smtClean="0">
                <a:solidFill>
                  <a:schemeClr val="tx1"/>
                </a:solidFill>
              </a:rPr>
              <a:t>GBTx</a:t>
            </a:r>
            <a:r>
              <a:rPr lang="en-US" altLang="it-IT" sz="2800" baseline="0" dirty="0" smtClean="0">
                <a:solidFill>
                  <a:schemeClr val="tx1"/>
                </a:solidFill>
              </a:rPr>
              <a:t> + VTRX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96" y="539864"/>
            <a:ext cx="6204857" cy="305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72143" y="609944"/>
            <a:ext cx="4879269" cy="165428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246915" y="566058"/>
            <a:ext cx="1164771" cy="1480456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34" y="3961614"/>
            <a:ext cx="6222504" cy="289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1261594" y="5805264"/>
            <a:ext cx="790126" cy="88503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711777" y="3043659"/>
            <a:ext cx="6432223" cy="155734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it-IT" sz="1400" dirty="0" err="1" smtClean="0"/>
              <a:t>GBTx</a:t>
            </a:r>
            <a:r>
              <a:rPr lang="en-US" altLang="it-IT" sz="1400" dirty="0" smtClean="0"/>
              <a:t> and VTRX on opposite sides, then 4.8 </a:t>
            </a:r>
            <a:r>
              <a:rPr lang="en-US" altLang="it-IT" sz="1400" dirty="0" err="1" smtClean="0"/>
              <a:t>Gbit</a:t>
            </a:r>
            <a:r>
              <a:rPr lang="en-US" altLang="it-IT" sz="1400" dirty="0" smtClean="0"/>
              <a:t>/s signals routed using </a:t>
            </a:r>
            <a:r>
              <a:rPr lang="en-US" altLang="it-IT" sz="1400" dirty="0" err="1" smtClean="0"/>
              <a:t>vias</a:t>
            </a:r>
            <a:endParaRPr lang="en-US" altLang="it-IT" sz="1400" dirty="0" smtClean="0"/>
          </a:p>
          <a:p>
            <a:pPr>
              <a:spcBef>
                <a:spcPct val="20000"/>
              </a:spcBef>
            </a:pPr>
            <a:r>
              <a:rPr lang="en-US" altLang="it-IT" sz="1400" dirty="0" smtClean="0"/>
              <a:t>Two power supply connectors  to fit the routing of the power supply cables, in fact two mounting configuration of the boards are foreseen.</a:t>
            </a:r>
          </a:p>
          <a:p>
            <a:pPr>
              <a:spcBef>
                <a:spcPct val="20000"/>
              </a:spcBef>
            </a:pPr>
            <a:r>
              <a:rPr lang="en-US" altLang="it-IT" sz="1400" dirty="0" smtClean="0"/>
              <a:t>Additional chip to distribute the SC out signal to the two connectors towards the FEE.</a:t>
            </a:r>
          </a:p>
          <a:p>
            <a:pPr>
              <a:spcBef>
                <a:spcPct val="20000"/>
              </a:spcBef>
            </a:pPr>
            <a:r>
              <a:rPr lang="en-US" altLang="it-IT" sz="1400" dirty="0" smtClean="0"/>
              <a:t>The cooling of the </a:t>
            </a:r>
            <a:r>
              <a:rPr lang="en-US" altLang="it-IT" sz="1400" dirty="0" err="1" smtClean="0"/>
              <a:t>GBTx</a:t>
            </a:r>
            <a:r>
              <a:rPr lang="en-US" altLang="it-IT" sz="1400" dirty="0" smtClean="0"/>
              <a:t>  in this configuration should be easier (to be verified!). </a:t>
            </a:r>
          </a:p>
          <a:p>
            <a:pPr>
              <a:spcBef>
                <a:spcPct val="20000"/>
              </a:spcBef>
            </a:pPr>
            <a:r>
              <a:rPr lang="en-US" altLang="it-IT" sz="1400" dirty="0" smtClean="0"/>
              <a:t>The board dimension is larger than the estimated values ( 3 years ago</a:t>
            </a:r>
            <a:r>
              <a:rPr lang="en-US" altLang="it-IT" sz="1400" dirty="0"/>
              <a:t>)</a:t>
            </a:r>
            <a:r>
              <a:rPr lang="en-US" altLang="it-IT" sz="1400" dirty="0" smtClean="0"/>
              <a:t> anyway.</a:t>
            </a:r>
          </a:p>
        </p:txBody>
      </p:sp>
      <p:sp>
        <p:nvSpPr>
          <p:cNvPr id="9" name="Rectangle 8"/>
          <p:cNvSpPr/>
          <p:nvPr/>
        </p:nvSpPr>
        <p:spPr>
          <a:xfrm rot="20538143">
            <a:off x="2356269" y="980749"/>
            <a:ext cx="1152128" cy="288032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86 mm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3069297">
            <a:off x="5425790" y="1006280"/>
            <a:ext cx="1152128" cy="288032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25.4 mm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8654890">
            <a:off x="839539" y="5947295"/>
            <a:ext cx="1152128" cy="288032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15.5  mm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684" y="5949280"/>
            <a:ext cx="648653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it-IT" b="1" dirty="0" smtClean="0">
                <a:solidFill>
                  <a:srgbClr val="FF0000"/>
                </a:solidFill>
              </a:rPr>
              <a:t>Interference between optical fiber connectors and signal cables !!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6626"/>
            <a:ext cx="9144000" cy="5032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err="1" smtClean="0">
                <a:solidFill>
                  <a:schemeClr val="tx1"/>
                </a:solidFill>
              </a:rPr>
              <a:t>Opto</a:t>
            </a:r>
            <a:r>
              <a:rPr lang="en-US" altLang="it-IT" sz="2800" baseline="0" dirty="0" smtClean="0">
                <a:solidFill>
                  <a:schemeClr val="tx1"/>
                </a:solidFill>
              </a:rPr>
              <a:t>. board, new version – board routing 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52841" y="1142031"/>
            <a:ext cx="9496842" cy="3657534"/>
            <a:chOff x="-352842" y="836712"/>
            <a:chExt cx="9828865" cy="3962853"/>
          </a:xfrm>
        </p:grpSpPr>
        <p:grpSp>
          <p:nvGrpSpPr>
            <p:cNvPr id="15" name="Group 14"/>
            <p:cNvGrpSpPr/>
            <p:nvPr/>
          </p:nvGrpSpPr>
          <p:grpSpPr>
            <a:xfrm>
              <a:off x="-352842" y="836712"/>
              <a:ext cx="9828865" cy="3962853"/>
              <a:chOff x="-352842" y="836712"/>
              <a:chExt cx="9828865" cy="396285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32023" y="1144653"/>
                <a:ext cx="8748464" cy="3650542"/>
              </a:xfrm>
              <a:prstGeom prst="rect">
                <a:avLst/>
              </a:prstGeom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>
                <a:off x="210297" y="3433696"/>
                <a:ext cx="1383640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176811" y="3095990"/>
                <a:ext cx="1015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16,5 mm</a:t>
                </a:r>
                <a:endParaRPr lang="it-IT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5373" y="1142031"/>
                <a:ext cx="1390650" cy="3651346"/>
              </a:xfrm>
              <a:prstGeom prst="rect">
                <a:avLst/>
              </a:prstGeom>
            </p:spPr>
          </p:pic>
          <p:sp>
            <p:nvSpPr>
              <p:cNvPr id="17" name="Arc 16"/>
              <p:cNvSpPr/>
              <p:nvPr/>
            </p:nvSpPr>
            <p:spPr>
              <a:xfrm rot="16200000">
                <a:off x="6816340" y="3220013"/>
                <a:ext cx="1737418" cy="917085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 rot="16200000">
                <a:off x="7188591" y="2102325"/>
                <a:ext cx="425412" cy="1368152"/>
              </a:xfrm>
              <a:prstGeom prst="triangl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1465" y="1243260"/>
                <a:ext cx="597408" cy="112776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6934597" y="2303355"/>
                <a:ext cx="671144" cy="12606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6811727" y="1599834"/>
                <a:ext cx="0" cy="766554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5522839" y="1622474"/>
                <a:ext cx="1287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Signal cable</a:t>
                </a:r>
                <a:endParaRPr lang="it-IT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-352842" y="3649719"/>
                <a:ext cx="9808046" cy="11299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087457" y="3882026"/>
                <a:ext cx="2465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Thermal bridge (copper)</a:t>
                </a:r>
                <a:endParaRPr lang="it-IT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166445" y="836712"/>
                <a:ext cx="2149971" cy="309634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5410361" y="3505704"/>
                <a:ext cx="1512168" cy="14401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Arc 19"/>
              <p:cNvSpPr/>
              <p:nvPr/>
            </p:nvSpPr>
            <p:spPr>
              <a:xfrm rot="16200000">
                <a:off x="5959326" y="2873680"/>
                <a:ext cx="2013165" cy="1838605"/>
              </a:xfrm>
              <a:prstGeom prst="arc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4" name="Straight Arrow Connector 13"/>
              <p:cNvCxnSpPr>
                <a:endCxn id="5" idx="1"/>
              </p:cNvCxnSpPr>
              <p:nvPr/>
            </p:nvCxnSpPr>
            <p:spPr>
              <a:xfrm flipV="1">
                <a:off x="5292080" y="3577712"/>
                <a:ext cx="118281" cy="3553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7781320" y="3095990"/>
              <a:ext cx="1694703" cy="400163"/>
              <a:chOff x="7781320" y="3095990"/>
              <a:chExt cx="1694703" cy="400163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7781320" y="3433696"/>
                <a:ext cx="1694703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8273187" y="3095990"/>
                <a:ext cx="869673" cy="400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20 mm</a:t>
                </a:r>
                <a:endParaRPr lang="it-IT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30" name="Straight Arrow Connector 29"/>
          <p:cNvCxnSpPr/>
          <p:nvPr/>
        </p:nvCxnSpPr>
        <p:spPr>
          <a:xfrm flipV="1">
            <a:off x="6478392" y="3952718"/>
            <a:ext cx="425997" cy="19965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6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790</Words>
  <Application>Microsoft Office PowerPoint</Application>
  <PresentationFormat>On-screen Show (4:3)</PresentationFormat>
  <Paragraphs>106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calvo</dc:creator>
  <cp:lastModifiedBy>calvo</cp:lastModifiedBy>
  <cp:revision>271</cp:revision>
  <dcterms:created xsi:type="dcterms:W3CDTF">2014-02-27T10:55:08Z</dcterms:created>
  <dcterms:modified xsi:type="dcterms:W3CDTF">2015-09-07T08:56:49Z</dcterms:modified>
</cp:coreProperties>
</file>