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  <p:sldMasterId id="2147483802" r:id="rId2"/>
    <p:sldMasterId id="2147483816" r:id="rId3"/>
    <p:sldMasterId id="2147483830" r:id="rId4"/>
    <p:sldMasterId id="2147483844" r:id="rId5"/>
  </p:sldMasterIdLst>
  <p:notesMasterIdLst>
    <p:notesMasterId r:id="rId21"/>
  </p:notesMasterIdLst>
  <p:sldIdLst>
    <p:sldId id="388" r:id="rId6"/>
    <p:sldId id="544" r:id="rId7"/>
    <p:sldId id="545" r:id="rId8"/>
    <p:sldId id="548" r:id="rId9"/>
    <p:sldId id="554" r:id="rId10"/>
    <p:sldId id="551" r:id="rId11"/>
    <p:sldId id="508" r:id="rId12"/>
    <p:sldId id="459" r:id="rId13"/>
    <p:sldId id="514" r:id="rId14"/>
    <p:sldId id="552" r:id="rId15"/>
    <p:sldId id="553" r:id="rId16"/>
    <p:sldId id="555" r:id="rId17"/>
    <p:sldId id="557" r:id="rId18"/>
    <p:sldId id="512" r:id="rId19"/>
    <p:sldId id="549" r:id="rId20"/>
  </p:sldIdLst>
  <p:sldSz cx="9144000" cy="6858000" type="screen4x3"/>
  <p:notesSz cx="6794500" cy="99060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000"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sz="1000"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sz="1000"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sz="1000"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  <a:srgbClr val="FFC000"/>
    <a:srgbClr val="FF0000"/>
    <a:srgbClr val="FED194"/>
    <a:srgbClr val="CCFFFF"/>
    <a:srgbClr val="CCFF99"/>
    <a:srgbClr val="FFFFCC"/>
    <a:srgbClr val="009900"/>
    <a:srgbClr val="99FF33"/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84" autoAdjust="0"/>
    <p:restoredTop sz="94474" autoAdjust="0"/>
  </p:normalViewPr>
  <p:slideViewPr>
    <p:cSldViewPr>
      <p:cViewPr varScale="1">
        <p:scale>
          <a:sx n="110" d="100"/>
          <a:sy n="110" d="100"/>
        </p:scale>
        <p:origin x="-1644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426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577" tIns="45789" rIns="91577" bIns="45789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8100" y="0"/>
            <a:ext cx="2944813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577" tIns="45789" rIns="91577" bIns="45789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2338" y="742950"/>
            <a:ext cx="4949825" cy="37131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04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05350"/>
            <a:ext cx="5435600" cy="4459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577" tIns="45789" rIns="91577" bIns="457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smtClean="0"/>
              <a:t>Textmasterformate durch Klicken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</a:p>
        </p:txBody>
      </p:sp>
      <p:sp>
        <p:nvSpPr>
          <p:cNvPr id="204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07525"/>
            <a:ext cx="2944813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577" tIns="45789" rIns="91577" bIns="45789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04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8100" y="9407525"/>
            <a:ext cx="2944813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577" tIns="45789" rIns="91577" bIns="45789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51F0EDDA-F759-4FB7-8060-AA168C9AB54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8650651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407F82E-122E-40AD-B383-2C1F9A206FDF}" type="slidenum">
              <a:rPr lang="de-DE" smtClean="0"/>
              <a:pPr eaLnBrk="1" hangingPunct="1"/>
              <a:t>1</a:t>
            </a:fld>
            <a:endParaRPr lang="de-DE" smtClean="0"/>
          </a:p>
        </p:txBody>
      </p:sp>
      <p:sp>
        <p:nvSpPr>
          <p:cNvPr id="2969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05344" y="4705678"/>
            <a:ext cx="4983813" cy="4179913"/>
          </a:xfrm>
          <a:noFill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85193" tIns="41849" rIns="85193" bIns="41849"/>
          <a:lstStyle/>
          <a:p>
            <a:pPr eaLnBrk="1" hangingPunct="1"/>
            <a:r>
              <a:rPr lang="de-DE" smtClean="0">
                <a:latin typeface="Arial" charset="0"/>
              </a:rPr>
              <a:t>In-Flight </a:t>
            </a:r>
            <a:r>
              <a:rPr lang="de-DE" smtClean="0">
                <a:latin typeface="Arial" charset="0"/>
                <a:sym typeface="Wingdings" pitchFamily="2" charset="2"/>
              </a:rPr>
              <a:t> energies as high as 1500 MeV/u</a:t>
            </a:r>
            <a:endParaRPr lang="de-DE" smtClean="0">
              <a:latin typeface="Arial" charset="0"/>
            </a:endParaRPr>
          </a:p>
        </p:txBody>
      </p:sp>
      <p:sp>
        <p:nvSpPr>
          <p:cNvPr id="29700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1913" y="98425"/>
            <a:ext cx="6677025" cy="5008563"/>
          </a:xfrm>
          <a:ln w="12700" cap="flat">
            <a:solidFill>
              <a:schemeClr val="tx1"/>
            </a:solidFill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  <a:cs typeface="Lucida Sans Unicode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eaLnBrk="1" hangingPunct="1"/>
            <a:fld id="{E0FEF6FF-C41A-A346-978B-ED4D11ADEEB0}" type="slidenum">
              <a:rPr lang="de-DE">
                <a:solidFill>
                  <a:srgbClr val="000000"/>
                </a:solidFill>
              </a:rPr>
              <a:pPr eaLnBrk="1" hangingPunct="1"/>
              <a:t>3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54275" name="Text Box 1"/>
          <p:cNvSpPr txBox="1">
            <a:spLocks noChangeArrowheads="1"/>
          </p:cNvSpPr>
          <p:nvPr/>
        </p:nvSpPr>
        <p:spPr bwMode="auto">
          <a:xfrm>
            <a:off x="3848644" y="9408981"/>
            <a:ext cx="294428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  <a:cs typeface="Lucida Sans Unicode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algn="r" defTabSz="449263" eaLnBrk="1" hangingPunct="1">
              <a:buSzPct val="100000"/>
            </a:pPr>
            <a:fld id="{5FA71044-2407-3349-9098-28DB371E24CE}" type="slidenum">
              <a:rPr lang="de-DE" sz="1200" i="0">
                <a:solidFill>
                  <a:srgbClr val="000000"/>
                </a:solidFill>
              </a:rPr>
              <a:pPr algn="r" defTabSz="449263" eaLnBrk="1" hangingPunct="1">
                <a:buSzPct val="100000"/>
              </a:pPr>
              <a:t>3</a:t>
            </a:fld>
            <a:endParaRPr lang="de-DE" sz="1200" i="0">
              <a:solidFill>
                <a:srgbClr val="000000"/>
              </a:solidFill>
            </a:endParaRPr>
          </a:p>
        </p:txBody>
      </p:sp>
      <p:sp>
        <p:nvSpPr>
          <p:cNvPr id="54276" name="Rectangle 2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2950"/>
            <a:ext cx="4953000" cy="371475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4277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679450" y="4705350"/>
            <a:ext cx="5435600" cy="44577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450"/>
              </a:spcBef>
              <a:buClrTx/>
              <a:buFontTx/>
              <a:buNone/>
            </a:pPr>
            <a:endParaRPr lang="es-ES">
              <a:latin typeface="Arial" charset="0"/>
              <a:cs typeface="Lucida Sans Unicode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  <a:cs typeface="Lucida Sans Unicode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eaLnBrk="1" hangingPunct="1"/>
            <a:fld id="{0F006F6C-A64A-9A48-B36E-AA42A2E43FC6}" type="slidenum">
              <a:rPr lang="de-DE">
                <a:solidFill>
                  <a:srgbClr val="000000"/>
                </a:solidFill>
              </a:rPr>
              <a:pPr eaLnBrk="1" hangingPunct="1"/>
              <a:t>5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57347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4538"/>
            <a:ext cx="4953000" cy="371475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7348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79450" y="4705351"/>
            <a:ext cx="5435600" cy="44577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anchor="ctr"/>
          <a:lstStyle/>
          <a:p>
            <a:endParaRPr lang="de-DE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  <a:cs typeface="Lucida Sans Unicode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eaLnBrk="1" hangingPunct="1"/>
            <a:fld id="{4DA80119-F320-4E41-BF92-7F3C3FCB55F0}" type="slidenum">
              <a:rPr lang="de-DE">
                <a:solidFill>
                  <a:srgbClr val="000000"/>
                </a:solidFill>
              </a:rPr>
              <a:pPr eaLnBrk="1" hangingPunct="1"/>
              <a:t>9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61443" name="Text Box 1"/>
          <p:cNvSpPr txBox="1">
            <a:spLocks noChangeArrowheads="1"/>
          </p:cNvSpPr>
          <p:nvPr/>
        </p:nvSpPr>
        <p:spPr bwMode="auto">
          <a:xfrm>
            <a:off x="3848644" y="9408982"/>
            <a:ext cx="294428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  <a:cs typeface="Lucida Sans Unicode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algn="r" defTabSz="449263" eaLnBrk="1" hangingPunct="1">
              <a:buSzPct val="100000"/>
            </a:pPr>
            <a:fld id="{33C3D939-8862-E145-960F-19E98E9E2185}" type="slidenum">
              <a:rPr lang="de-DE" sz="1200">
                <a:solidFill>
                  <a:srgbClr val="000000"/>
                </a:solidFill>
              </a:rPr>
              <a:pPr algn="r" defTabSz="449263" eaLnBrk="1" hangingPunct="1">
                <a:buSzPct val="100000"/>
              </a:pPr>
              <a:t>9</a:t>
            </a:fld>
            <a:endParaRPr lang="de-DE" sz="1200">
              <a:solidFill>
                <a:srgbClr val="000000"/>
              </a:solidFill>
            </a:endParaRPr>
          </a:p>
        </p:txBody>
      </p:sp>
      <p:sp>
        <p:nvSpPr>
          <p:cNvPr id="61444" name="Rectangle 2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4538"/>
            <a:ext cx="4953000" cy="371475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45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905934" y="4705351"/>
            <a:ext cx="4982633" cy="44577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450"/>
              </a:spcBef>
              <a:buClrTx/>
              <a:buFontTx/>
              <a:buNone/>
            </a:pPr>
            <a:endParaRPr lang="es-ES">
              <a:latin typeface="Arial" charset="0"/>
              <a:cs typeface="Lucida Sans Unicode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  <a:cs typeface="Lucida Sans Unicode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eaLnBrk="1" hangingPunct="1"/>
            <a:fld id="{88EBADD0-2805-DA49-9A10-9CE8ACBD8357}" type="slidenum">
              <a:rPr lang="de-DE">
                <a:solidFill>
                  <a:srgbClr val="000000"/>
                </a:solidFill>
              </a:rPr>
              <a:pPr eaLnBrk="1" hangingPunct="1"/>
              <a:t>10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59395" name="Text Box 1"/>
          <p:cNvSpPr txBox="1">
            <a:spLocks noChangeArrowheads="1"/>
          </p:cNvSpPr>
          <p:nvPr/>
        </p:nvSpPr>
        <p:spPr bwMode="auto">
          <a:xfrm>
            <a:off x="3848644" y="9408982"/>
            <a:ext cx="294428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  <a:cs typeface="Lucida Sans Unicode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algn="r" defTabSz="449263" eaLnBrk="1" hangingPunct="1">
              <a:buSzPct val="100000"/>
            </a:pPr>
            <a:fld id="{AB87A4EB-7DEB-0849-BCF0-1201326BB5F2}" type="slidenum">
              <a:rPr lang="de-DE" sz="1200" i="0">
                <a:solidFill>
                  <a:srgbClr val="000000"/>
                </a:solidFill>
              </a:rPr>
              <a:pPr algn="r" defTabSz="449263" eaLnBrk="1" hangingPunct="1">
                <a:buSzPct val="100000"/>
              </a:pPr>
              <a:t>10</a:t>
            </a:fld>
            <a:endParaRPr lang="de-DE" sz="1200" i="0">
              <a:solidFill>
                <a:srgbClr val="000000"/>
              </a:solidFill>
            </a:endParaRPr>
          </a:p>
        </p:txBody>
      </p:sp>
      <p:sp>
        <p:nvSpPr>
          <p:cNvPr id="59396" name="Rectangle 2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4538"/>
            <a:ext cx="4953000" cy="371475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9397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679450" y="4705351"/>
            <a:ext cx="5435600" cy="44577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450"/>
              </a:spcBef>
              <a:buClrTx/>
              <a:buFontTx/>
              <a:buNone/>
            </a:pPr>
            <a:endParaRPr lang="en-US">
              <a:latin typeface="Arial" charset="0"/>
              <a:cs typeface="Lucida Sans Unicode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71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71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71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71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57C31732-056E-427C-A156-DD7DB59253E7}" type="slidenum">
              <a:rPr lang="de-DE" smtClean="0">
                <a:solidFill>
                  <a:srgbClr val="000000"/>
                </a:solidFill>
              </a:rPr>
              <a:pPr eaLnBrk="1" hangingPunct="1"/>
              <a:t>13</a:t>
            </a:fld>
            <a:endParaRPr lang="de-DE" smtClean="0">
              <a:solidFill>
                <a:srgbClr val="000000"/>
              </a:solidFill>
            </a:endParaRPr>
          </a:p>
        </p:txBody>
      </p:sp>
      <p:sp>
        <p:nvSpPr>
          <p:cNvPr id="9318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52475"/>
            <a:ext cx="4953000" cy="3714750"/>
          </a:xfrm>
          <a:solidFill>
            <a:srgbClr val="FFFFFF"/>
          </a:solidFill>
          <a:ln/>
        </p:spPr>
      </p:sp>
      <p:sp>
        <p:nvSpPr>
          <p:cNvPr id="9318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04980" y="4735792"/>
            <a:ext cx="4955913" cy="434576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lIns="92606" tIns="46302" rIns="92606" bIns="46302" anchor="ctr"/>
          <a:lstStyle/>
          <a:p>
            <a:pPr eaLnBrk="1" hangingPunct="1">
              <a:spcBef>
                <a:spcPct val="0"/>
              </a:spcBef>
            </a:pPr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3.png"/><Relationship Id="rId26" Type="http://schemas.openxmlformats.org/officeDocument/2006/relationships/image" Target="../media/image25.png"/><Relationship Id="rId3" Type="http://schemas.openxmlformats.org/officeDocument/2006/relationships/image" Target="../media/image4.jpeg"/><Relationship Id="rId21" Type="http://schemas.openxmlformats.org/officeDocument/2006/relationships/image" Target="../media/image20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oleObject" Target="../embeddings/oleObject2.bin"/><Relationship Id="rId25" Type="http://schemas.openxmlformats.org/officeDocument/2006/relationships/image" Target="../media/image24.png"/><Relationship Id="rId2" Type="http://schemas.openxmlformats.org/officeDocument/2006/relationships/slideMaster" Target="../slideMasters/slideMaster3.xml"/><Relationship Id="rId16" Type="http://schemas.openxmlformats.org/officeDocument/2006/relationships/image" Target="../media/image17.png"/><Relationship Id="rId20" Type="http://schemas.openxmlformats.org/officeDocument/2006/relationships/image" Target="../media/image19.png"/><Relationship Id="rId1" Type="http://schemas.openxmlformats.org/officeDocument/2006/relationships/vmlDrawing" Target="../drawings/vmlDrawing2.v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24" Type="http://schemas.openxmlformats.org/officeDocument/2006/relationships/image" Target="../media/image23.png"/><Relationship Id="rId5" Type="http://schemas.openxmlformats.org/officeDocument/2006/relationships/image" Target="../media/image6.jpeg"/><Relationship Id="rId15" Type="http://schemas.openxmlformats.org/officeDocument/2006/relationships/image" Target="../media/image16.png"/><Relationship Id="rId23" Type="http://schemas.openxmlformats.org/officeDocument/2006/relationships/image" Target="../media/image22.png"/><Relationship Id="rId10" Type="http://schemas.openxmlformats.org/officeDocument/2006/relationships/image" Target="../media/image11.png"/><Relationship Id="rId19" Type="http://schemas.openxmlformats.org/officeDocument/2006/relationships/image" Target="../media/image18.png"/><Relationship Id="rId4" Type="http://schemas.openxmlformats.org/officeDocument/2006/relationships/image" Target="../media/image5.jpeg"/><Relationship Id="rId9" Type="http://schemas.openxmlformats.org/officeDocument/2006/relationships/image" Target="../media/image10.jpeg"/><Relationship Id="rId14" Type="http://schemas.openxmlformats.org/officeDocument/2006/relationships/image" Target="../media/image15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3.png"/><Relationship Id="rId26" Type="http://schemas.openxmlformats.org/officeDocument/2006/relationships/image" Target="../media/image25.png"/><Relationship Id="rId3" Type="http://schemas.openxmlformats.org/officeDocument/2006/relationships/image" Target="../media/image4.jpeg"/><Relationship Id="rId21" Type="http://schemas.openxmlformats.org/officeDocument/2006/relationships/image" Target="../media/image20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oleObject" Target="../embeddings/oleObject3.bin"/><Relationship Id="rId25" Type="http://schemas.openxmlformats.org/officeDocument/2006/relationships/image" Target="../media/image24.png"/><Relationship Id="rId2" Type="http://schemas.openxmlformats.org/officeDocument/2006/relationships/slideMaster" Target="../slideMasters/slideMaster4.xml"/><Relationship Id="rId16" Type="http://schemas.openxmlformats.org/officeDocument/2006/relationships/image" Target="../media/image17.png"/><Relationship Id="rId20" Type="http://schemas.openxmlformats.org/officeDocument/2006/relationships/image" Target="../media/image19.png"/><Relationship Id="rId1" Type="http://schemas.openxmlformats.org/officeDocument/2006/relationships/vmlDrawing" Target="../drawings/vmlDrawing3.v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24" Type="http://schemas.openxmlformats.org/officeDocument/2006/relationships/image" Target="../media/image23.png"/><Relationship Id="rId5" Type="http://schemas.openxmlformats.org/officeDocument/2006/relationships/image" Target="../media/image6.jpeg"/><Relationship Id="rId15" Type="http://schemas.openxmlformats.org/officeDocument/2006/relationships/image" Target="../media/image16.png"/><Relationship Id="rId23" Type="http://schemas.openxmlformats.org/officeDocument/2006/relationships/image" Target="../media/image22.png"/><Relationship Id="rId10" Type="http://schemas.openxmlformats.org/officeDocument/2006/relationships/image" Target="../media/image11.png"/><Relationship Id="rId19" Type="http://schemas.openxmlformats.org/officeDocument/2006/relationships/image" Target="../media/image18.png"/><Relationship Id="rId4" Type="http://schemas.openxmlformats.org/officeDocument/2006/relationships/image" Target="../media/image5.jpeg"/><Relationship Id="rId9" Type="http://schemas.openxmlformats.org/officeDocument/2006/relationships/image" Target="../media/image10.jpeg"/><Relationship Id="rId14" Type="http://schemas.openxmlformats.org/officeDocument/2006/relationships/image" Target="../media/image15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3.png"/><Relationship Id="rId26" Type="http://schemas.openxmlformats.org/officeDocument/2006/relationships/image" Target="../media/image25.png"/><Relationship Id="rId3" Type="http://schemas.openxmlformats.org/officeDocument/2006/relationships/image" Target="../media/image4.jpeg"/><Relationship Id="rId21" Type="http://schemas.openxmlformats.org/officeDocument/2006/relationships/image" Target="../media/image20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oleObject" Target="../embeddings/oleObject1.bin"/><Relationship Id="rId25" Type="http://schemas.openxmlformats.org/officeDocument/2006/relationships/image" Target="../media/image24.png"/><Relationship Id="rId2" Type="http://schemas.openxmlformats.org/officeDocument/2006/relationships/slideMaster" Target="../slideMasters/slideMaster2.xml"/><Relationship Id="rId16" Type="http://schemas.openxmlformats.org/officeDocument/2006/relationships/image" Target="../media/image17.png"/><Relationship Id="rId20" Type="http://schemas.openxmlformats.org/officeDocument/2006/relationships/image" Target="../media/image19.png"/><Relationship Id="rId1" Type="http://schemas.openxmlformats.org/officeDocument/2006/relationships/vmlDrawing" Target="../drawings/vmlDrawing1.v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24" Type="http://schemas.openxmlformats.org/officeDocument/2006/relationships/image" Target="../media/image23.png"/><Relationship Id="rId5" Type="http://schemas.openxmlformats.org/officeDocument/2006/relationships/image" Target="../media/image6.jpeg"/><Relationship Id="rId15" Type="http://schemas.openxmlformats.org/officeDocument/2006/relationships/image" Target="../media/image16.png"/><Relationship Id="rId23" Type="http://schemas.openxmlformats.org/officeDocument/2006/relationships/image" Target="../media/image22.png"/><Relationship Id="rId10" Type="http://schemas.openxmlformats.org/officeDocument/2006/relationships/image" Target="../media/image11.png"/><Relationship Id="rId19" Type="http://schemas.openxmlformats.org/officeDocument/2006/relationships/image" Target="../media/image18.png"/><Relationship Id="rId4" Type="http://schemas.openxmlformats.org/officeDocument/2006/relationships/image" Target="../media/image5.jpeg"/><Relationship Id="rId9" Type="http://schemas.openxmlformats.org/officeDocument/2006/relationships/image" Target="../media/image10.jpeg"/><Relationship Id="rId14" Type="http://schemas.openxmlformats.org/officeDocument/2006/relationships/image" Target="../media/image15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 descr="fair-mesh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3" t="11489" r="5373" b="5511"/>
          <a:stretch/>
        </p:blipFill>
        <p:spPr>
          <a:xfrm>
            <a:off x="110437" y="1417154"/>
            <a:ext cx="8926586" cy="505625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51563" y="3244364"/>
            <a:ext cx="6607516" cy="779866"/>
          </a:xfrm>
        </p:spPr>
        <p:txBody>
          <a:bodyPr anchor="b" anchorCtr="0">
            <a:noAutofit/>
          </a:bodyPr>
          <a:lstStyle>
            <a:lvl1pPr algn="ctr">
              <a:defRPr sz="3600">
                <a:solidFill>
                  <a:srgbClr val="333333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4024230"/>
            <a:ext cx="6400800" cy="58466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66666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 dirty="0"/>
          </a:p>
        </p:txBody>
      </p:sp>
      <p:grpSp>
        <p:nvGrpSpPr>
          <p:cNvPr id="12" name="Gruppierung 11"/>
          <p:cNvGrpSpPr/>
          <p:nvPr userDrawn="1"/>
        </p:nvGrpSpPr>
        <p:grpSpPr>
          <a:xfrm>
            <a:off x="3193470" y="150090"/>
            <a:ext cx="5615712" cy="845209"/>
            <a:chOff x="3193470" y="150090"/>
            <a:chExt cx="5615712" cy="845209"/>
          </a:xfrm>
        </p:grpSpPr>
        <p:sp>
          <p:nvSpPr>
            <p:cNvPr id="9" name="Rechteck 8"/>
            <p:cNvSpPr/>
            <p:nvPr userDrawn="1"/>
          </p:nvSpPr>
          <p:spPr>
            <a:xfrm>
              <a:off x="7031182" y="150090"/>
              <a:ext cx="1778000" cy="5605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" name="Textfeld 7"/>
            <p:cNvSpPr txBox="1"/>
            <p:nvPr userDrawn="1"/>
          </p:nvSpPr>
          <p:spPr>
            <a:xfrm>
              <a:off x="3193470" y="595189"/>
              <a:ext cx="553080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000" dirty="0" smtClean="0">
                  <a:solidFill>
                    <a:srgbClr val="333333"/>
                  </a:solidFill>
                  <a:latin typeface="Arial"/>
                  <a:cs typeface="Arial"/>
                </a:rPr>
                <a:t>GSI Helmholtzzentrum für Schwerionenforschung GmbH</a:t>
              </a:r>
            </a:p>
            <a:p>
              <a:pPr algn="r"/>
              <a:endParaRPr lang="de-DE" sz="1000" dirty="0">
                <a:solidFill>
                  <a:srgbClr val="333333"/>
                </a:solidFill>
                <a:latin typeface="Arial"/>
                <a:cs typeface="Arial"/>
              </a:endParaRPr>
            </a:p>
          </p:txBody>
        </p:sp>
        <p:pic>
          <p:nvPicPr>
            <p:cNvPr id="10" name="Bild 9" descr="GSI_Logo_rgb.png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97965" y="178975"/>
              <a:ext cx="1349516" cy="449839"/>
            </a:xfrm>
            <a:prstGeom prst="rect">
              <a:avLst/>
            </a:prstGeom>
          </p:spPr>
        </p:pic>
      </p:grpSp>
      <p:sp>
        <p:nvSpPr>
          <p:cNvPr id="13" name="Rechteck 12"/>
          <p:cNvSpPr/>
          <p:nvPr userDrawn="1"/>
        </p:nvSpPr>
        <p:spPr>
          <a:xfrm>
            <a:off x="404091" y="6650182"/>
            <a:ext cx="3371273" cy="207818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54517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 algn="l">
              <a:defRPr b="1" i="0"/>
            </a:lvl1pPr>
          </a:lstStyle>
          <a:p>
            <a:pPr>
              <a:defRPr/>
            </a:pPr>
            <a:r>
              <a:rPr lang="en-US" smtClean="0"/>
              <a:t>H. Simon - Secondary Beams ...</a:t>
            </a:r>
            <a:endParaRPr lang="de-DE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17217C7-E5FA-554C-BAF5-93F559701703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055028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H. Simon - Secondary Beams ...</a:t>
            </a:r>
            <a:endParaRPr lang="de-DE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0189D0-12A0-0D44-B9AA-E059AF600EBF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272448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87338" y="1125538"/>
            <a:ext cx="4225925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65663" y="1125538"/>
            <a:ext cx="4227512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H. Simon - Secondary Beams ...</a:t>
            </a:r>
            <a:endParaRPr lang="de-DE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70490A2-44DC-494A-85DA-7DD6FB2B2B64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778008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H. Simon - Secondary Beams ...</a:t>
            </a:r>
            <a:endParaRPr lang="de-DE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971366-54E0-F845-B685-229DEDC98C23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330100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H. Simon - Secondary Beams ...</a:t>
            </a:r>
            <a:endParaRPr lang="de-DE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B86CF1-5390-A24D-89BD-3906AB25E9C4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426370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H. Simon - Secondary Beams ...</a:t>
            </a:r>
            <a:endParaRPr lang="de-DE" dirty="0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7D0B2F7-FF18-BE4E-909B-656ED293B3F7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26739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H. Simon - Secondary Beams ...</a:t>
            </a:r>
            <a:endParaRPr lang="de-DE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7DB7654-5B2E-2D4F-9192-5ACC088E3BBD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93278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H. Simon - Secondary Beams ...</a:t>
            </a:r>
            <a:endParaRPr lang="de-DE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3E73959-89C4-7640-A317-9248F150A4B6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032525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H. Simon - Secondary Beams ...</a:t>
            </a:r>
            <a:endParaRPr lang="de-DE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847C7F-AACC-7E40-B0DA-5BE7979A69C7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537066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742113" y="225425"/>
            <a:ext cx="2151062" cy="61563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287338" y="225425"/>
            <a:ext cx="6302375" cy="61563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H. Simon - Secondary Beams ...</a:t>
            </a:r>
            <a:endParaRPr lang="de-DE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31D60F1-4AAC-3D4A-B343-5839B3466F5D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825895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7123544" y="6552643"/>
            <a:ext cx="8252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27.05.14</a:t>
            </a:r>
            <a:endParaRPr lang="de-DE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7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203399" y="6560611"/>
            <a:ext cx="2895600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 smtClean="0"/>
              <a:t>H. Simon - Secondary Beams ...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38016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87338" y="225425"/>
            <a:ext cx="8605837" cy="490538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287338" y="1125538"/>
            <a:ext cx="4225925" cy="5256212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65663" y="1125538"/>
            <a:ext cx="4227512" cy="5256212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H. Simon - Secondary Beams ...</a:t>
            </a:r>
            <a:endParaRPr lang="de-DE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6F3727A-F869-ED46-B1C8-590B54063F41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719769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el und 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87338" y="225425"/>
            <a:ext cx="8605837" cy="490538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abellenplatzhalter 2"/>
          <p:cNvSpPr>
            <a:spLocks noGrp="1"/>
          </p:cNvSpPr>
          <p:nvPr>
            <p:ph type="tbl" idx="1"/>
          </p:nvPr>
        </p:nvSpPr>
        <p:spPr>
          <a:xfrm>
            <a:off x="287338" y="1125538"/>
            <a:ext cx="8605837" cy="5256212"/>
          </a:xfrm>
        </p:spPr>
        <p:txBody>
          <a:bodyPr/>
          <a:lstStyle/>
          <a:p>
            <a:pPr lvl="0"/>
            <a:endParaRPr lang="de-DE" noProof="0" smtClean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H. Simon - Secondary Beams ...</a:t>
            </a:r>
            <a:endParaRPr lang="de-DE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5FA5A2-9A72-3041-A686-0D299D18076C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646348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FCAR3________L____4___ Kopi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75"/>
          <a:stretch>
            <a:fillRect/>
          </a:stretch>
        </p:blipFill>
        <p:spPr bwMode="auto">
          <a:xfrm>
            <a:off x="1" y="0"/>
            <a:ext cx="3082925" cy="209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90" descr="image00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01" b="9200"/>
          <a:stretch>
            <a:fillRect/>
          </a:stretch>
        </p:blipFill>
        <p:spPr bwMode="auto">
          <a:xfrm>
            <a:off x="6048375" y="0"/>
            <a:ext cx="3163888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14" r="33855"/>
          <a:stretch>
            <a:fillRect/>
          </a:stretch>
        </p:blipFill>
        <p:spPr bwMode="auto">
          <a:xfrm>
            <a:off x="3082925" y="0"/>
            <a:ext cx="2965450" cy="193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Line 76"/>
          <p:cNvSpPr>
            <a:spLocks noChangeShapeType="1"/>
          </p:cNvSpPr>
          <p:nvPr/>
        </p:nvSpPr>
        <p:spPr bwMode="auto">
          <a:xfrm>
            <a:off x="6048375" y="0"/>
            <a:ext cx="0" cy="193833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</p:spPr>
        <p:txBody>
          <a:bodyPr lIns="91425" tIns="45713" rIns="91425" bIns="45713"/>
          <a:lstStyle/>
          <a:p>
            <a:pPr>
              <a:defRPr/>
            </a:pPr>
            <a:endParaRPr lang="de-DE" sz="14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8" name="Line 75"/>
          <p:cNvSpPr>
            <a:spLocks noChangeShapeType="1"/>
          </p:cNvSpPr>
          <p:nvPr/>
        </p:nvSpPr>
        <p:spPr bwMode="auto">
          <a:xfrm>
            <a:off x="3082925" y="0"/>
            <a:ext cx="0" cy="193198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</p:spPr>
        <p:txBody>
          <a:bodyPr lIns="91425" tIns="45713" rIns="91425" bIns="45713"/>
          <a:lstStyle/>
          <a:p>
            <a:pPr>
              <a:defRPr/>
            </a:pPr>
            <a:endParaRPr lang="de-DE" sz="14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9" name="Rectangle 69"/>
          <p:cNvSpPr>
            <a:spLocks noChangeArrowheads="1"/>
          </p:cNvSpPr>
          <p:nvPr/>
        </p:nvSpPr>
        <p:spPr bwMode="auto">
          <a:xfrm>
            <a:off x="0" y="6035675"/>
            <a:ext cx="9144000" cy="84138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</p:spPr>
        <p:txBody>
          <a:bodyPr wrap="none" lIns="91425" tIns="45713" rIns="91425" bIns="45713" anchor="ctr"/>
          <a:lstStyle/>
          <a:p>
            <a:pPr>
              <a:defRPr/>
            </a:pPr>
            <a:endParaRPr lang="de-DE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" name="Rectangle 78"/>
          <p:cNvSpPr>
            <a:spLocks noChangeArrowheads="1"/>
          </p:cNvSpPr>
          <p:nvPr/>
        </p:nvSpPr>
        <p:spPr bwMode="auto">
          <a:xfrm>
            <a:off x="0" y="1"/>
            <a:ext cx="9144000" cy="1958975"/>
          </a:xfrm>
          <a:prstGeom prst="rect">
            <a:avLst/>
          </a:prstGeom>
          <a:solidFill>
            <a:schemeClr val="bg1">
              <a:alpha val="34901"/>
            </a:schemeClr>
          </a:solidFill>
          <a:ln w="9525">
            <a:noFill/>
            <a:miter lim="800000"/>
            <a:headEnd/>
            <a:tailEnd/>
          </a:ln>
        </p:spPr>
        <p:txBody>
          <a:bodyPr wrap="none" lIns="91425" tIns="45713" rIns="91425" bIns="45713" anchor="ctr"/>
          <a:lstStyle/>
          <a:p>
            <a:pPr>
              <a:defRPr/>
            </a:pPr>
            <a:endParaRPr lang="de-DE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1" name="Rectangle 62"/>
          <p:cNvSpPr>
            <a:spLocks noChangeArrowheads="1"/>
          </p:cNvSpPr>
          <p:nvPr/>
        </p:nvSpPr>
        <p:spPr bwMode="auto">
          <a:xfrm>
            <a:off x="0" y="1919291"/>
            <a:ext cx="9144000" cy="4116387"/>
          </a:xfrm>
          <a:prstGeom prst="rect">
            <a:avLst/>
          </a:prstGeom>
          <a:solidFill>
            <a:srgbClr val="00599D"/>
          </a:solidFill>
          <a:ln w="9525">
            <a:noFill/>
            <a:miter lim="800000"/>
            <a:headEnd/>
            <a:tailEnd/>
          </a:ln>
        </p:spPr>
        <p:txBody>
          <a:bodyPr wrap="none" lIns="91425" tIns="45713" rIns="91425" bIns="45713" anchor="ctr"/>
          <a:lstStyle/>
          <a:p>
            <a:pPr algn="ctr">
              <a:defRPr/>
            </a:pPr>
            <a:endParaRPr lang="en-GB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2" name="Line 82"/>
          <p:cNvSpPr>
            <a:spLocks noChangeShapeType="1"/>
          </p:cNvSpPr>
          <p:nvPr/>
        </p:nvSpPr>
        <p:spPr bwMode="auto">
          <a:xfrm rot="16200000">
            <a:off x="4572000" y="-2633662"/>
            <a:ext cx="0" cy="91440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</p:spPr>
        <p:txBody>
          <a:bodyPr lIns="91425" tIns="45713" rIns="91425" bIns="45713"/>
          <a:lstStyle/>
          <a:p>
            <a:pPr>
              <a:defRPr/>
            </a:pPr>
            <a:endParaRPr lang="de-DE" sz="140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24" name="Picture 59"/>
          <p:cNvPicPr preferRelativeResize="0"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550" y="5676901"/>
            <a:ext cx="407988" cy="244475"/>
          </a:xfrm>
          <a:prstGeom prst="rect">
            <a:avLst/>
          </a:prstGeom>
          <a:noFill/>
          <a:ln w="9525" cap="rnd">
            <a:solidFill>
              <a:srgbClr val="0000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0"/>
          <p:cNvPicPr preferRelativeResize="0"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2138" y="5373688"/>
            <a:ext cx="406400" cy="252412"/>
          </a:xfrm>
          <a:prstGeom prst="rect">
            <a:avLst/>
          </a:prstGeom>
          <a:noFill/>
          <a:ln w="9525" cap="rnd">
            <a:solidFill>
              <a:srgbClr val="0000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1" descr="Europe_800px-Flag"/>
          <p:cNvPicPr preferRelativeResize="0"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2138" y="5100641"/>
            <a:ext cx="406400" cy="217487"/>
          </a:xfrm>
          <a:prstGeom prst="rect">
            <a:avLst/>
          </a:prstGeom>
          <a:noFill/>
          <a:ln w="9525" cap="rnd">
            <a:solidFill>
              <a:srgbClr val="0000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03238" y="2419350"/>
            <a:ext cx="8064500" cy="1441450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/>
              <a:t>Titelmasterformat durch Klicken bearbeiten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03238" y="4124325"/>
            <a:ext cx="6127750" cy="1465263"/>
          </a:xfrm>
        </p:spPr>
        <p:txBody>
          <a:bodyPr anchor="b"/>
          <a:lstStyle>
            <a:lvl1pPr marL="0" indent="0">
              <a:defRPr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r>
              <a:rPr lang="en-GB"/>
              <a:t>Formatvorlage des Untertitelmasters durch Klicken bearbeiten</a:t>
            </a:r>
          </a:p>
        </p:txBody>
      </p:sp>
      <p:pic>
        <p:nvPicPr>
          <p:cNvPr id="13" name="Picture 87" descr="FAIR_farb_RGB_3cm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5939" y="6142041"/>
            <a:ext cx="8985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37"/>
          <p:cNvGrpSpPr>
            <a:grpSpLocks/>
          </p:cNvGrpSpPr>
          <p:nvPr/>
        </p:nvGrpSpPr>
        <p:grpSpPr bwMode="auto">
          <a:xfrm>
            <a:off x="122238" y="6227763"/>
            <a:ext cx="5759450" cy="360362"/>
            <a:chOff x="159" y="3929"/>
            <a:chExt cx="2585" cy="153"/>
          </a:xfrm>
        </p:grpSpPr>
        <p:pic>
          <p:nvPicPr>
            <p:cNvPr id="15" name="Picture 10"/>
            <p:cNvPicPr preferRelativeResize="0"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" y="3929"/>
              <a:ext cx="226" cy="153"/>
            </a:xfrm>
            <a:prstGeom prst="rect">
              <a:avLst/>
            </a:prstGeom>
            <a:noFill/>
            <a:ln w="9525" cap="rnd">
              <a:solidFill>
                <a:srgbClr val="000000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6"/>
            <p:cNvPicPr preferRelativeResize="0"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" y="3929"/>
              <a:ext cx="208" cy="153"/>
            </a:xfrm>
            <a:prstGeom prst="rect">
              <a:avLst/>
            </a:prstGeom>
            <a:noFill/>
            <a:ln w="9525" cap="rnd">
              <a:solidFill>
                <a:srgbClr val="000000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9"/>
            <p:cNvPicPr preferRelativeResize="0"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3" y="3929"/>
              <a:ext cx="226" cy="153"/>
            </a:xfrm>
            <a:prstGeom prst="rect">
              <a:avLst/>
            </a:prstGeom>
            <a:noFill/>
            <a:ln w="9525" cap="rnd">
              <a:solidFill>
                <a:srgbClr val="000000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22"/>
            <p:cNvPicPr preferRelativeResize="0"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" y="3929"/>
              <a:ext cx="252" cy="153"/>
            </a:xfrm>
            <a:prstGeom prst="rect">
              <a:avLst/>
            </a:prstGeom>
            <a:noFill/>
            <a:ln w="9525" cap="rnd">
              <a:solidFill>
                <a:srgbClr val="000000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34"/>
            <p:cNvPicPr preferRelativeResize="0"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5" y="3929"/>
              <a:ext cx="242" cy="153"/>
            </a:xfrm>
            <a:prstGeom prst="rect">
              <a:avLst/>
            </a:prstGeom>
            <a:noFill/>
            <a:ln w="9525" cap="rnd">
              <a:solidFill>
                <a:srgbClr val="000000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40" descr="800px-Flag_of_Slovenia_svg"/>
            <p:cNvPicPr preferRelativeResize="0"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7" y="3929"/>
              <a:ext cx="227" cy="153"/>
            </a:xfrm>
            <a:prstGeom prst="rect">
              <a:avLst/>
            </a:prstGeom>
            <a:noFill/>
            <a:ln w="9525" cap="rnd">
              <a:solidFill>
                <a:srgbClr val="000000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46"/>
            <p:cNvPicPr preferRelativeResize="0"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4" y="3929"/>
              <a:ext cx="242" cy="153"/>
            </a:xfrm>
            <a:prstGeom prst="rect">
              <a:avLst/>
            </a:prstGeom>
            <a:noFill/>
            <a:ln w="9525" cap="rnd">
              <a:solidFill>
                <a:srgbClr val="000000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aphicFrame>
          <p:nvGraphicFramePr>
            <p:cNvPr id="22" name="Object 49"/>
            <p:cNvGraphicFramePr>
              <a:graphicFrameLocks noChangeAspect="1"/>
            </p:cNvGraphicFramePr>
            <p:nvPr/>
          </p:nvGraphicFramePr>
          <p:xfrm>
            <a:off x="930" y="3929"/>
            <a:ext cx="227" cy="15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11" name="Photo Editor Photo" r:id="rId17" imgW="2723810" imgH="1695687" progId="">
                    <p:embed/>
                  </p:oleObj>
                </mc:Choice>
                <mc:Fallback>
                  <p:oleObj name="Photo Editor Photo" r:id="rId17" imgW="2723810" imgH="1695687" progId="">
                    <p:embed/>
                    <p:pic>
                      <p:nvPicPr>
                        <p:cNvPr id="0" name="Picture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30" y="3929"/>
                          <a:ext cx="227" cy="153"/>
                        </a:xfrm>
                        <a:prstGeom prst="rect">
                          <a:avLst/>
                        </a:prstGeom>
                        <a:noFill/>
                        <a:ln w="9525" cap="rnd">
                          <a:solidFill>
                            <a:srgbClr val="000000"/>
                          </a:solidFill>
                          <a:prstDash val="sysDot"/>
                          <a:miter lim="800000"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23" name="Picture 52"/>
            <p:cNvPicPr preferRelativeResize="0"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2" y="3929"/>
              <a:ext cx="226" cy="153"/>
            </a:xfrm>
            <a:prstGeom prst="rect">
              <a:avLst/>
            </a:prstGeom>
            <a:noFill/>
            <a:ln w="9525" cap="rnd">
              <a:solidFill>
                <a:srgbClr val="000000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Group 39"/>
          <p:cNvGrpSpPr>
            <a:grpSpLocks/>
          </p:cNvGrpSpPr>
          <p:nvPr/>
        </p:nvGrpSpPr>
        <p:grpSpPr bwMode="auto">
          <a:xfrm>
            <a:off x="6313488" y="6156325"/>
            <a:ext cx="1657350" cy="242888"/>
            <a:chOff x="2971" y="3929"/>
            <a:chExt cx="1044" cy="153"/>
          </a:xfrm>
        </p:grpSpPr>
        <p:pic>
          <p:nvPicPr>
            <p:cNvPr id="28" name="Picture 7" descr="austria"/>
            <p:cNvPicPr preferRelativeResize="0"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1" y="3929"/>
              <a:ext cx="227" cy="153"/>
            </a:xfrm>
            <a:prstGeom prst="rect">
              <a:avLst/>
            </a:prstGeom>
            <a:noFill/>
            <a:ln w="9525" cap="rnd">
              <a:solidFill>
                <a:srgbClr val="000000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13" descr="China"/>
            <p:cNvPicPr preferRelativeResize="0"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44" y="3929"/>
              <a:ext cx="226" cy="153"/>
            </a:xfrm>
            <a:prstGeom prst="rect">
              <a:avLst/>
            </a:prstGeom>
            <a:noFill/>
            <a:ln w="9525" cap="rnd">
              <a:solidFill>
                <a:srgbClr val="000000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25" descr="gr-lgflag"/>
            <p:cNvPicPr preferRelativeResize="0"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6" y="3929"/>
              <a:ext cx="227" cy="153"/>
            </a:xfrm>
            <a:prstGeom prst="rect">
              <a:avLst/>
            </a:prstGeom>
            <a:noFill/>
            <a:ln w="9525" cap="rnd">
              <a:solidFill>
                <a:srgbClr val="000000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31"/>
            <p:cNvPicPr preferRelativeResize="0">
              <a:picLocks noChangeAspect="1" noChangeArrowheads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8" y="3929"/>
              <a:ext cx="227" cy="153"/>
            </a:xfrm>
            <a:prstGeom prst="rect">
              <a:avLst/>
            </a:prstGeom>
            <a:noFill/>
            <a:ln w="9525" cap="rnd">
              <a:solidFill>
                <a:srgbClr val="000000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Group 38"/>
          <p:cNvGrpSpPr>
            <a:grpSpLocks/>
          </p:cNvGrpSpPr>
          <p:nvPr/>
        </p:nvGrpSpPr>
        <p:grpSpPr bwMode="auto">
          <a:xfrm>
            <a:off x="6313488" y="6443666"/>
            <a:ext cx="1681162" cy="242887"/>
            <a:chOff x="4060" y="3929"/>
            <a:chExt cx="1059" cy="153"/>
          </a:xfrm>
        </p:grpSpPr>
        <p:pic>
          <p:nvPicPr>
            <p:cNvPr id="33" name="Picture 28"/>
            <p:cNvPicPr preferRelativeResize="0"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4" y="3929"/>
              <a:ext cx="227" cy="152"/>
            </a:xfrm>
            <a:prstGeom prst="rect">
              <a:avLst/>
            </a:prstGeom>
            <a:noFill/>
            <a:ln w="9525" cap="rnd">
              <a:solidFill>
                <a:srgbClr val="000000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37" descr="Slovakia_flag_300"/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0" y="3929"/>
              <a:ext cx="227" cy="153"/>
            </a:xfrm>
            <a:prstGeom prst="rect">
              <a:avLst/>
            </a:prstGeom>
            <a:noFill/>
            <a:ln w="9525" cap="rnd">
              <a:solidFill>
                <a:schemeClr val="tx1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43"/>
            <p:cNvPicPr preferRelativeResize="0">
              <a:picLocks noChangeAspect="1" noChangeArrowheads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32" y="3929"/>
              <a:ext cx="227" cy="153"/>
            </a:xfrm>
            <a:prstGeom prst="rect">
              <a:avLst/>
            </a:prstGeom>
            <a:noFill/>
            <a:ln w="9525" cap="rnd">
              <a:solidFill>
                <a:srgbClr val="000000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62" descr="Saudi_Arabia_svg_750x500Px"/>
            <p:cNvPicPr preferRelativeResize="0">
              <a:picLocks noChangeAspect="1" noChangeArrowheads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77" y="3929"/>
              <a:ext cx="242" cy="152"/>
            </a:xfrm>
            <a:prstGeom prst="rect">
              <a:avLst/>
            </a:prstGeom>
            <a:noFill/>
            <a:ln w="9525" cap="rnd">
              <a:solidFill>
                <a:schemeClr val="tx1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780600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 algn="l">
              <a:defRPr b="1" i="0"/>
            </a:lvl1pPr>
          </a:lstStyle>
          <a:p>
            <a:pPr>
              <a:defRPr/>
            </a:pPr>
            <a:r>
              <a:rPr lang="ro-RO" smtClean="0"/>
              <a:t>H. Simon - Secondary Beams ...</a:t>
            </a:r>
            <a:endParaRPr lang="de-DE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17217C7-E5FA-554C-BAF5-93F559701703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478659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30" indent="0">
              <a:buNone/>
              <a:defRPr sz="1800"/>
            </a:lvl2pPr>
            <a:lvl3pPr marL="914259" indent="0">
              <a:buNone/>
              <a:defRPr sz="1600"/>
            </a:lvl3pPr>
            <a:lvl4pPr marL="1371390" indent="0">
              <a:buNone/>
              <a:defRPr sz="1400"/>
            </a:lvl4pPr>
            <a:lvl5pPr marL="1828519" indent="0">
              <a:buNone/>
              <a:defRPr sz="1400"/>
            </a:lvl5pPr>
            <a:lvl6pPr marL="2285649" indent="0">
              <a:buNone/>
              <a:defRPr sz="1400"/>
            </a:lvl6pPr>
            <a:lvl7pPr marL="2742780" indent="0">
              <a:buNone/>
              <a:defRPr sz="1400"/>
            </a:lvl7pPr>
            <a:lvl8pPr marL="3199908" indent="0">
              <a:buNone/>
              <a:defRPr sz="1400"/>
            </a:lvl8pPr>
            <a:lvl9pPr marL="3657039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o-RO" smtClean="0"/>
              <a:t>H. Simon - Secondary Beams ...</a:t>
            </a:r>
            <a:endParaRPr lang="de-DE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0189D0-12A0-0D44-B9AA-E059AF600EBF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055621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87338" y="1125538"/>
            <a:ext cx="4225925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65663" y="1125538"/>
            <a:ext cx="4227512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o-RO" smtClean="0"/>
              <a:t>H. Simon - Secondary Beams ...</a:t>
            </a:r>
            <a:endParaRPr lang="de-DE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70490A2-44DC-494A-85DA-7DD6FB2B2B64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125428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59" indent="0">
              <a:buNone/>
              <a:defRPr sz="1800" b="1"/>
            </a:lvl3pPr>
            <a:lvl4pPr marL="1371390" indent="0">
              <a:buNone/>
              <a:defRPr sz="1600" b="1"/>
            </a:lvl4pPr>
            <a:lvl5pPr marL="1828519" indent="0">
              <a:buNone/>
              <a:defRPr sz="1600" b="1"/>
            </a:lvl5pPr>
            <a:lvl6pPr marL="2285649" indent="0">
              <a:buNone/>
              <a:defRPr sz="1600" b="1"/>
            </a:lvl6pPr>
            <a:lvl7pPr marL="2742780" indent="0">
              <a:buNone/>
              <a:defRPr sz="1600" b="1"/>
            </a:lvl7pPr>
            <a:lvl8pPr marL="3199908" indent="0">
              <a:buNone/>
              <a:defRPr sz="1600" b="1"/>
            </a:lvl8pPr>
            <a:lvl9pPr marL="3657039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59" indent="0">
              <a:buNone/>
              <a:defRPr sz="1800" b="1"/>
            </a:lvl3pPr>
            <a:lvl4pPr marL="1371390" indent="0">
              <a:buNone/>
              <a:defRPr sz="1600" b="1"/>
            </a:lvl4pPr>
            <a:lvl5pPr marL="1828519" indent="0">
              <a:buNone/>
              <a:defRPr sz="1600" b="1"/>
            </a:lvl5pPr>
            <a:lvl6pPr marL="2285649" indent="0">
              <a:buNone/>
              <a:defRPr sz="1600" b="1"/>
            </a:lvl6pPr>
            <a:lvl7pPr marL="2742780" indent="0">
              <a:buNone/>
              <a:defRPr sz="1600" b="1"/>
            </a:lvl7pPr>
            <a:lvl8pPr marL="3199908" indent="0">
              <a:buNone/>
              <a:defRPr sz="1600" b="1"/>
            </a:lvl8pPr>
            <a:lvl9pPr marL="3657039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o-RO" smtClean="0"/>
              <a:t>H. Simon - Secondary Beams ...</a:t>
            </a:r>
            <a:endParaRPr lang="de-DE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971366-54E0-F845-B685-229DEDC98C23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757914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o-RO" smtClean="0"/>
              <a:t>H. Simon - Secondary Beams ...</a:t>
            </a:r>
            <a:endParaRPr lang="de-DE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B86CF1-5390-A24D-89BD-3906AB25E9C4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419250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o-RO" smtClean="0"/>
              <a:t>H. Simon - Secondary Beams ...</a:t>
            </a:r>
            <a:endParaRPr lang="de-DE" dirty="0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7D0B2F7-FF18-BE4E-909B-656ED293B3F7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5642779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59" indent="0">
              <a:buNone/>
              <a:defRPr sz="1000"/>
            </a:lvl3pPr>
            <a:lvl4pPr marL="1371390" indent="0">
              <a:buNone/>
              <a:defRPr sz="900"/>
            </a:lvl4pPr>
            <a:lvl5pPr marL="1828519" indent="0">
              <a:buNone/>
              <a:defRPr sz="900"/>
            </a:lvl5pPr>
            <a:lvl6pPr marL="2285649" indent="0">
              <a:buNone/>
              <a:defRPr sz="900"/>
            </a:lvl6pPr>
            <a:lvl7pPr marL="2742780" indent="0">
              <a:buNone/>
              <a:defRPr sz="900"/>
            </a:lvl7pPr>
            <a:lvl8pPr marL="3199908" indent="0">
              <a:buNone/>
              <a:defRPr sz="900"/>
            </a:lvl8pPr>
            <a:lvl9pPr marL="3657039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o-RO" smtClean="0"/>
              <a:t>H. Simon - Secondary Beams ...</a:t>
            </a:r>
            <a:endParaRPr lang="de-DE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7DB7654-5B2E-2D4F-9192-5ACC088E3BBD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181536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6" name="Datumsplatzhalter 4"/>
          <p:cNvSpPr>
            <a:spLocks noGrp="1"/>
          </p:cNvSpPr>
          <p:nvPr>
            <p:ph type="dt" sz="half" idx="13"/>
          </p:nvPr>
        </p:nvSpPr>
        <p:spPr>
          <a:xfrm>
            <a:off x="7098998" y="6552643"/>
            <a:ext cx="8498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27.05.14</a:t>
            </a:r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203399" y="6560611"/>
            <a:ext cx="2895600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 smtClean="0"/>
              <a:t>H. Simon - Secondary Beams ...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94587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30" indent="0">
              <a:buNone/>
              <a:defRPr sz="2800"/>
            </a:lvl2pPr>
            <a:lvl3pPr marL="914259" indent="0">
              <a:buNone/>
              <a:defRPr sz="2400"/>
            </a:lvl3pPr>
            <a:lvl4pPr marL="1371390" indent="0">
              <a:buNone/>
              <a:defRPr sz="2000"/>
            </a:lvl4pPr>
            <a:lvl5pPr marL="1828519" indent="0">
              <a:buNone/>
              <a:defRPr sz="2000"/>
            </a:lvl5pPr>
            <a:lvl6pPr marL="2285649" indent="0">
              <a:buNone/>
              <a:defRPr sz="2000"/>
            </a:lvl6pPr>
            <a:lvl7pPr marL="2742780" indent="0">
              <a:buNone/>
              <a:defRPr sz="2000"/>
            </a:lvl7pPr>
            <a:lvl8pPr marL="3199908" indent="0">
              <a:buNone/>
              <a:defRPr sz="2000"/>
            </a:lvl8pPr>
            <a:lvl9pPr marL="3657039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59" indent="0">
              <a:buNone/>
              <a:defRPr sz="1000"/>
            </a:lvl3pPr>
            <a:lvl4pPr marL="1371390" indent="0">
              <a:buNone/>
              <a:defRPr sz="900"/>
            </a:lvl4pPr>
            <a:lvl5pPr marL="1828519" indent="0">
              <a:buNone/>
              <a:defRPr sz="900"/>
            </a:lvl5pPr>
            <a:lvl6pPr marL="2285649" indent="0">
              <a:buNone/>
              <a:defRPr sz="900"/>
            </a:lvl6pPr>
            <a:lvl7pPr marL="2742780" indent="0">
              <a:buNone/>
              <a:defRPr sz="900"/>
            </a:lvl7pPr>
            <a:lvl8pPr marL="3199908" indent="0">
              <a:buNone/>
              <a:defRPr sz="900"/>
            </a:lvl8pPr>
            <a:lvl9pPr marL="3657039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o-RO" smtClean="0"/>
              <a:t>H. Simon - Secondary Beams ...</a:t>
            </a:r>
            <a:endParaRPr lang="de-DE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3E73959-89C4-7640-A317-9248F150A4B6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3849214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o-RO" smtClean="0"/>
              <a:t>H. Simon - Secondary Beams ...</a:t>
            </a:r>
            <a:endParaRPr lang="de-DE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847C7F-AACC-7E40-B0DA-5BE7979A69C7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7537091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742113" y="225425"/>
            <a:ext cx="2151062" cy="61563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287338" y="225425"/>
            <a:ext cx="6302375" cy="61563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o-RO" smtClean="0"/>
              <a:t>H. Simon - Secondary Beams ...</a:t>
            </a:r>
            <a:endParaRPr lang="de-DE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31D60F1-4AAC-3D4A-B343-5839B3466F5D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583964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87341" y="225425"/>
            <a:ext cx="8605837" cy="490538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287338" y="1125538"/>
            <a:ext cx="4225925" cy="5256212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65663" y="1125538"/>
            <a:ext cx="4227512" cy="5256212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o-RO" smtClean="0"/>
              <a:t>H. Simon - Secondary Beams ...</a:t>
            </a:r>
            <a:endParaRPr lang="de-DE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6F3727A-F869-ED46-B1C8-590B54063F41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3602495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el und 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87341" y="225425"/>
            <a:ext cx="8605837" cy="490538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abellenplatzhalter 2"/>
          <p:cNvSpPr>
            <a:spLocks noGrp="1"/>
          </p:cNvSpPr>
          <p:nvPr>
            <p:ph type="tbl" idx="1"/>
          </p:nvPr>
        </p:nvSpPr>
        <p:spPr>
          <a:xfrm>
            <a:off x="287341" y="1125538"/>
            <a:ext cx="8605837" cy="5256212"/>
          </a:xfrm>
        </p:spPr>
        <p:txBody>
          <a:bodyPr/>
          <a:lstStyle/>
          <a:p>
            <a:pPr lvl="0"/>
            <a:endParaRPr lang="de-DE" noProof="0" smtClean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o-RO" smtClean="0"/>
              <a:t>H. Simon - Secondary Beams ...</a:t>
            </a:r>
            <a:endParaRPr lang="de-DE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5FA5A2-9A72-3041-A686-0D299D18076C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0736701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FCAR3________L____4___ Kopi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75"/>
          <a:stretch>
            <a:fillRect/>
          </a:stretch>
        </p:blipFill>
        <p:spPr bwMode="auto">
          <a:xfrm>
            <a:off x="1" y="0"/>
            <a:ext cx="3082925" cy="209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90" descr="image00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01" b="9200"/>
          <a:stretch>
            <a:fillRect/>
          </a:stretch>
        </p:blipFill>
        <p:spPr bwMode="auto">
          <a:xfrm>
            <a:off x="6048375" y="0"/>
            <a:ext cx="3163888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14" r="33855"/>
          <a:stretch>
            <a:fillRect/>
          </a:stretch>
        </p:blipFill>
        <p:spPr bwMode="auto">
          <a:xfrm>
            <a:off x="3082925" y="0"/>
            <a:ext cx="2965450" cy="193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Line 76"/>
          <p:cNvSpPr>
            <a:spLocks noChangeShapeType="1"/>
          </p:cNvSpPr>
          <p:nvPr/>
        </p:nvSpPr>
        <p:spPr bwMode="auto">
          <a:xfrm>
            <a:off x="6048375" y="0"/>
            <a:ext cx="0" cy="193833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</p:spPr>
        <p:txBody>
          <a:bodyPr lIns="91425" tIns="45713" rIns="91425" bIns="45713"/>
          <a:lstStyle/>
          <a:p>
            <a:pPr>
              <a:defRPr/>
            </a:pPr>
            <a:endParaRPr lang="de-DE" sz="14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8" name="Line 75"/>
          <p:cNvSpPr>
            <a:spLocks noChangeShapeType="1"/>
          </p:cNvSpPr>
          <p:nvPr/>
        </p:nvSpPr>
        <p:spPr bwMode="auto">
          <a:xfrm>
            <a:off x="3082925" y="0"/>
            <a:ext cx="0" cy="193198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</p:spPr>
        <p:txBody>
          <a:bodyPr lIns="91425" tIns="45713" rIns="91425" bIns="45713"/>
          <a:lstStyle/>
          <a:p>
            <a:pPr>
              <a:defRPr/>
            </a:pPr>
            <a:endParaRPr lang="de-DE" sz="14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9" name="Rectangle 69"/>
          <p:cNvSpPr>
            <a:spLocks noChangeArrowheads="1"/>
          </p:cNvSpPr>
          <p:nvPr/>
        </p:nvSpPr>
        <p:spPr bwMode="auto">
          <a:xfrm>
            <a:off x="0" y="6035675"/>
            <a:ext cx="9144000" cy="84138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</p:spPr>
        <p:txBody>
          <a:bodyPr wrap="none" lIns="91425" tIns="45713" rIns="91425" bIns="45713" anchor="ctr"/>
          <a:lstStyle/>
          <a:p>
            <a:pPr>
              <a:defRPr/>
            </a:pPr>
            <a:endParaRPr lang="de-DE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" name="Rectangle 78"/>
          <p:cNvSpPr>
            <a:spLocks noChangeArrowheads="1"/>
          </p:cNvSpPr>
          <p:nvPr/>
        </p:nvSpPr>
        <p:spPr bwMode="auto">
          <a:xfrm>
            <a:off x="0" y="1"/>
            <a:ext cx="9144000" cy="1958975"/>
          </a:xfrm>
          <a:prstGeom prst="rect">
            <a:avLst/>
          </a:prstGeom>
          <a:solidFill>
            <a:schemeClr val="bg1">
              <a:alpha val="34901"/>
            </a:schemeClr>
          </a:solidFill>
          <a:ln w="9525">
            <a:noFill/>
            <a:miter lim="800000"/>
            <a:headEnd/>
            <a:tailEnd/>
          </a:ln>
        </p:spPr>
        <p:txBody>
          <a:bodyPr wrap="none" lIns="91425" tIns="45713" rIns="91425" bIns="45713" anchor="ctr"/>
          <a:lstStyle/>
          <a:p>
            <a:pPr>
              <a:defRPr/>
            </a:pPr>
            <a:endParaRPr lang="de-DE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1" name="Rectangle 62"/>
          <p:cNvSpPr>
            <a:spLocks noChangeArrowheads="1"/>
          </p:cNvSpPr>
          <p:nvPr/>
        </p:nvSpPr>
        <p:spPr bwMode="auto">
          <a:xfrm>
            <a:off x="0" y="1919291"/>
            <a:ext cx="9144000" cy="4116387"/>
          </a:xfrm>
          <a:prstGeom prst="rect">
            <a:avLst/>
          </a:prstGeom>
          <a:solidFill>
            <a:srgbClr val="00599D"/>
          </a:solidFill>
          <a:ln w="9525">
            <a:noFill/>
            <a:miter lim="800000"/>
            <a:headEnd/>
            <a:tailEnd/>
          </a:ln>
        </p:spPr>
        <p:txBody>
          <a:bodyPr wrap="none" lIns="91425" tIns="45713" rIns="91425" bIns="45713" anchor="ctr"/>
          <a:lstStyle/>
          <a:p>
            <a:pPr algn="ctr">
              <a:defRPr/>
            </a:pPr>
            <a:endParaRPr lang="en-GB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2" name="Line 82"/>
          <p:cNvSpPr>
            <a:spLocks noChangeShapeType="1"/>
          </p:cNvSpPr>
          <p:nvPr/>
        </p:nvSpPr>
        <p:spPr bwMode="auto">
          <a:xfrm rot="16200000">
            <a:off x="4572000" y="-2633662"/>
            <a:ext cx="0" cy="91440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</p:spPr>
        <p:txBody>
          <a:bodyPr lIns="91425" tIns="45713" rIns="91425" bIns="45713"/>
          <a:lstStyle/>
          <a:p>
            <a:pPr>
              <a:defRPr/>
            </a:pPr>
            <a:endParaRPr lang="de-DE" sz="140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24" name="Picture 59"/>
          <p:cNvPicPr preferRelativeResize="0"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550" y="5676901"/>
            <a:ext cx="407988" cy="244475"/>
          </a:xfrm>
          <a:prstGeom prst="rect">
            <a:avLst/>
          </a:prstGeom>
          <a:noFill/>
          <a:ln w="9525" cap="rnd">
            <a:solidFill>
              <a:srgbClr val="0000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0"/>
          <p:cNvPicPr preferRelativeResize="0"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2138" y="5373688"/>
            <a:ext cx="406400" cy="252412"/>
          </a:xfrm>
          <a:prstGeom prst="rect">
            <a:avLst/>
          </a:prstGeom>
          <a:noFill/>
          <a:ln w="9525" cap="rnd">
            <a:solidFill>
              <a:srgbClr val="0000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1" descr="Europe_800px-Flag"/>
          <p:cNvPicPr preferRelativeResize="0"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2138" y="5100641"/>
            <a:ext cx="406400" cy="217487"/>
          </a:xfrm>
          <a:prstGeom prst="rect">
            <a:avLst/>
          </a:prstGeom>
          <a:noFill/>
          <a:ln w="9525" cap="rnd">
            <a:solidFill>
              <a:srgbClr val="0000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03238" y="2419350"/>
            <a:ext cx="8064500" cy="1441450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/>
              <a:t>Titelmasterformat durch Klicken bearbeiten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03238" y="4124325"/>
            <a:ext cx="6127750" cy="1465263"/>
          </a:xfrm>
        </p:spPr>
        <p:txBody>
          <a:bodyPr anchor="b"/>
          <a:lstStyle>
            <a:lvl1pPr marL="0" indent="0">
              <a:defRPr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r>
              <a:rPr lang="en-GB"/>
              <a:t>Formatvorlage des Untertitelmasters durch Klicken bearbeiten</a:t>
            </a:r>
          </a:p>
        </p:txBody>
      </p:sp>
      <p:pic>
        <p:nvPicPr>
          <p:cNvPr id="13" name="Picture 87" descr="FAIR_farb_RGB_3cm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5939" y="6142041"/>
            <a:ext cx="8985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37"/>
          <p:cNvGrpSpPr>
            <a:grpSpLocks/>
          </p:cNvGrpSpPr>
          <p:nvPr/>
        </p:nvGrpSpPr>
        <p:grpSpPr bwMode="auto">
          <a:xfrm>
            <a:off x="122238" y="6227763"/>
            <a:ext cx="5759450" cy="360362"/>
            <a:chOff x="159" y="3929"/>
            <a:chExt cx="2585" cy="153"/>
          </a:xfrm>
        </p:grpSpPr>
        <p:pic>
          <p:nvPicPr>
            <p:cNvPr id="15" name="Picture 10"/>
            <p:cNvPicPr preferRelativeResize="0"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" y="3929"/>
              <a:ext cx="226" cy="153"/>
            </a:xfrm>
            <a:prstGeom prst="rect">
              <a:avLst/>
            </a:prstGeom>
            <a:noFill/>
            <a:ln w="9525" cap="rnd">
              <a:solidFill>
                <a:srgbClr val="000000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6"/>
            <p:cNvPicPr preferRelativeResize="0"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" y="3929"/>
              <a:ext cx="208" cy="153"/>
            </a:xfrm>
            <a:prstGeom prst="rect">
              <a:avLst/>
            </a:prstGeom>
            <a:noFill/>
            <a:ln w="9525" cap="rnd">
              <a:solidFill>
                <a:srgbClr val="000000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9"/>
            <p:cNvPicPr preferRelativeResize="0"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3" y="3929"/>
              <a:ext cx="226" cy="153"/>
            </a:xfrm>
            <a:prstGeom prst="rect">
              <a:avLst/>
            </a:prstGeom>
            <a:noFill/>
            <a:ln w="9525" cap="rnd">
              <a:solidFill>
                <a:srgbClr val="000000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22"/>
            <p:cNvPicPr preferRelativeResize="0"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" y="3929"/>
              <a:ext cx="252" cy="153"/>
            </a:xfrm>
            <a:prstGeom prst="rect">
              <a:avLst/>
            </a:prstGeom>
            <a:noFill/>
            <a:ln w="9525" cap="rnd">
              <a:solidFill>
                <a:srgbClr val="000000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34"/>
            <p:cNvPicPr preferRelativeResize="0"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5" y="3929"/>
              <a:ext cx="242" cy="153"/>
            </a:xfrm>
            <a:prstGeom prst="rect">
              <a:avLst/>
            </a:prstGeom>
            <a:noFill/>
            <a:ln w="9525" cap="rnd">
              <a:solidFill>
                <a:srgbClr val="000000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40" descr="800px-Flag_of_Slovenia_svg"/>
            <p:cNvPicPr preferRelativeResize="0"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7" y="3929"/>
              <a:ext cx="227" cy="153"/>
            </a:xfrm>
            <a:prstGeom prst="rect">
              <a:avLst/>
            </a:prstGeom>
            <a:noFill/>
            <a:ln w="9525" cap="rnd">
              <a:solidFill>
                <a:srgbClr val="000000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46"/>
            <p:cNvPicPr preferRelativeResize="0"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4" y="3929"/>
              <a:ext cx="242" cy="153"/>
            </a:xfrm>
            <a:prstGeom prst="rect">
              <a:avLst/>
            </a:prstGeom>
            <a:noFill/>
            <a:ln w="9525" cap="rnd">
              <a:solidFill>
                <a:srgbClr val="000000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aphicFrame>
          <p:nvGraphicFramePr>
            <p:cNvPr id="22" name="Object 49"/>
            <p:cNvGraphicFramePr>
              <a:graphicFrameLocks noChangeAspect="1"/>
            </p:cNvGraphicFramePr>
            <p:nvPr/>
          </p:nvGraphicFramePr>
          <p:xfrm>
            <a:off x="930" y="3929"/>
            <a:ext cx="227" cy="15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159" name="Photo Editor Photo" r:id="rId17" imgW="2723810" imgH="1695687" progId="">
                    <p:embed/>
                  </p:oleObj>
                </mc:Choice>
                <mc:Fallback>
                  <p:oleObj name="Photo Editor Photo" r:id="rId17" imgW="2723810" imgH="1695687" progId="">
                    <p:embed/>
                    <p:pic>
                      <p:nvPicPr>
                        <p:cNvPr id="0" name="Picture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30" y="3929"/>
                          <a:ext cx="227" cy="153"/>
                        </a:xfrm>
                        <a:prstGeom prst="rect">
                          <a:avLst/>
                        </a:prstGeom>
                        <a:noFill/>
                        <a:ln w="9525" cap="rnd">
                          <a:solidFill>
                            <a:srgbClr val="000000"/>
                          </a:solidFill>
                          <a:prstDash val="sysDot"/>
                          <a:miter lim="800000"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23" name="Picture 52"/>
            <p:cNvPicPr preferRelativeResize="0"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2" y="3929"/>
              <a:ext cx="226" cy="153"/>
            </a:xfrm>
            <a:prstGeom prst="rect">
              <a:avLst/>
            </a:prstGeom>
            <a:noFill/>
            <a:ln w="9525" cap="rnd">
              <a:solidFill>
                <a:srgbClr val="000000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Group 39"/>
          <p:cNvGrpSpPr>
            <a:grpSpLocks/>
          </p:cNvGrpSpPr>
          <p:nvPr/>
        </p:nvGrpSpPr>
        <p:grpSpPr bwMode="auto">
          <a:xfrm>
            <a:off x="6313488" y="6156325"/>
            <a:ext cx="1657350" cy="242888"/>
            <a:chOff x="2971" y="3929"/>
            <a:chExt cx="1044" cy="153"/>
          </a:xfrm>
        </p:grpSpPr>
        <p:pic>
          <p:nvPicPr>
            <p:cNvPr id="28" name="Picture 7" descr="austria"/>
            <p:cNvPicPr preferRelativeResize="0"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1" y="3929"/>
              <a:ext cx="227" cy="153"/>
            </a:xfrm>
            <a:prstGeom prst="rect">
              <a:avLst/>
            </a:prstGeom>
            <a:noFill/>
            <a:ln w="9525" cap="rnd">
              <a:solidFill>
                <a:srgbClr val="000000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13" descr="China"/>
            <p:cNvPicPr preferRelativeResize="0"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44" y="3929"/>
              <a:ext cx="226" cy="153"/>
            </a:xfrm>
            <a:prstGeom prst="rect">
              <a:avLst/>
            </a:prstGeom>
            <a:noFill/>
            <a:ln w="9525" cap="rnd">
              <a:solidFill>
                <a:srgbClr val="000000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25" descr="gr-lgflag"/>
            <p:cNvPicPr preferRelativeResize="0"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6" y="3929"/>
              <a:ext cx="227" cy="153"/>
            </a:xfrm>
            <a:prstGeom prst="rect">
              <a:avLst/>
            </a:prstGeom>
            <a:noFill/>
            <a:ln w="9525" cap="rnd">
              <a:solidFill>
                <a:srgbClr val="000000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31"/>
            <p:cNvPicPr preferRelativeResize="0">
              <a:picLocks noChangeAspect="1" noChangeArrowheads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8" y="3929"/>
              <a:ext cx="227" cy="153"/>
            </a:xfrm>
            <a:prstGeom prst="rect">
              <a:avLst/>
            </a:prstGeom>
            <a:noFill/>
            <a:ln w="9525" cap="rnd">
              <a:solidFill>
                <a:srgbClr val="000000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Group 38"/>
          <p:cNvGrpSpPr>
            <a:grpSpLocks/>
          </p:cNvGrpSpPr>
          <p:nvPr/>
        </p:nvGrpSpPr>
        <p:grpSpPr bwMode="auto">
          <a:xfrm>
            <a:off x="6313488" y="6443666"/>
            <a:ext cx="1681162" cy="242887"/>
            <a:chOff x="4060" y="3929"/>
            <a:chExt cx="1059" cy="153"/>
          </a:xfrm>
        </p:grpSpPr>
        <p:pic>
          <p:nvPicPr>
            <p:cNvPr id="33" name="Picture 28"/>
            <p:cNvPicPr preferRelativeResize="0"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4" y="3929"/>
              <a:ext cx="227" cy="152"/>
            </a:xfrm>
            <a:prstGeom prst="rect">
              <a:avLst/>
            </a:prstGeom>
            <a:noFill/>
            <a:ln w="9525" cap="rnd">
              <a:solidFill>
                <a:srgbClr val="000000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37" descr="Slovakia_flag_300"/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0" y="3929"/>
              <a:ext cx="227" cy="153"/>
            </a:xfrm>
            <a:prstGeom prst="rect">
              <a:avLst/>
            </a:prstGeom>
            <a:noFill/>
            <a:ln w="9525" cap="rnd">
              <a:solidFill>
                <a:schemeClr val="tx1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43"/>
            <p:cNvPicPr preferRelativeResize="0">
              <a:picLocks noChangeAspect="1" noChangeArrowheads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32" y="3929"/>
              <a:ext cx="227" cy="153"/>
            </a:xfrm>
            <a:prstGeom prst="rect">
              <a:avLst/>
            </a:prstGeom>
            <a:noFill/>
            <a:ln w="9525" cap="rnd">
              <a:solidFill>
                <a:srgbClr val="000000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62" descr="Saudi_Arabia_svg_750x500Px"/>
            <p:cNvPicPr preferRelativeResize="0">
              <a:picLocks noChangeAspect="1" noChangeArrowheads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77" y="3929"/>
              <a:ext cx="242" cy="152"/>
            </a:xfrm>
            <a:prstGeom prst="rect">
              <a:avLst/>
            </a:prstGeom>
            <a:noFill/>
            <a:ln w="9525" cap="rnd">
              <a:solidFill>
                <a:schemeClr val="tx1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3617002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 algn="l">
              <a:defRPr b="1" i="0"/>
            </a:lvl1pPr>
          </a:lstStyle>
          <a:p>
            <a:pPr>
              <a:defRPr/>
            </a:pPr>
            <a:r>
              <a:rPr lang="ro-RO" smtClean="0"/>
              <a:t>H. Simon - Secondary Beams ...</a:t>
            </a:r>
            <a:endParaRPr lang="de-DE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17217C7-E5FA-554C-BAF5-93F559701703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7722991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30" indent="0">
              <a:buNone/>
              <a:defRPr sz="1800"/>
            </a:lvl2pPr>
            <a:lvl3pPr marL="914259" indent="0">
              <a:buNone/>
              <a:defRPr sz="1600"/>
            </a:lvl3pPr>
            <a:lvl4pPr marL="1371390" indent="0">
              <a:buNone/>
              <a:defRPr sz="1400"/>
            </a:lvl4pPr>
            <a:lvl5pPr marL="1828519" indent="0">
              <a:buNone/>
              <a:defRPr sz="1400"/>
            </a:lvl5pPr>
            <a:lvl6pPr marL="2285649" indent="0">
              <a:buNone/>
              <a:defRPr sz="1400"/>
            </a:lvl6pPr>
            <a:lvl7pPr marL="2742780" indent="0">
              <a:buNone/>
              <a:defRPr sz="1400"/>
            </a:lvl7pPr>
            <a:lvl8pPr marL="3199908" indent="0">
              <a:buNone/>
              <a:defRPr sz="1400"/>
            </a:lvl8pPr>
            <a:lvl9pPr marL="3657039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o-RO" smtClean="0"/>
              <a:t>H. Simon - Secondary Beams ...</a:t>
            </a:r>
            <a:endParaRPr lang="de-DE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0189D0-12A0-0D44-B9AA-E059AF600EBF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2928989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87338" y="1125538"/>
            <a:ext cx="4225925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65663" y="1125538"/>
            <a:ext cx="4227512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o-RO" smtClean="0"/>
              <a:t>H. Simon - Secondary Beams ...</a:t>
            </a:r>
            <a:endParaRPr lang="de-DE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70490A2-44DC-494A-85DA-7DD6FB2B2B64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347870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59" indent="0">
              <a:buNone/>
              <a:defRPr sz="1800" b="1"/>
            </a:lvl3pPr>
            <a:lvl4pPr marL="1371390" indent="0">
              <a:buNone/>
              <a:defRPr sz="1600" b="1"/>
            </a:lvl4pPr>
            <a:lvl5pPr marL="1828519" indent="0">
              <a:buNone/>
              <a:defRPr sz="1600" b="1"/>
            </a:lvl5pPr>
            <a:lvl6pPr marL="2285649" indent="0">
              <a:buNone/>
              <a:defRPr sz="1600" b="1"/>
            </a:lvl6pPr>
            <a:lvl7pPr marL="2742780" indent="0">
              <a:buNone/>
              <a:defRPr sz="1600" b="1"/>
            </a:lvl7pPr>
            <a:lvl8pPr marL="3199908" indent="0">
              <a:buNone/>
              <a:defRPr sz="1600" b="1"/>
            </a:lvl8pPr>
            <a:lvl9pPr marL="3657039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59" indent="0">
              <a:buNone/>
              <a:defRPr sz="1800" b="1"/>
            </a:lvl3pPr>
            <a:lvl4pPr marL="1371390" indent="0">
              <a:buNone/>
              <a:defRPr sz="1600" b="1"/>
            </a:lvl4pPr>
            <a:lvl5pPr marL="1828519" indent="0">
              <a:buNone/>
              <a:defRPr sz="1600" b="1"/>
            </a:lvl5pPr>
            <a:lvl6pPr marL="2285649" indent="0">
              <a:buNone/>
              <a:defRPr sz="1600" b="1"/>
            </a:lvl6pPr>
            <a:lvl7pPr marL="2742780" indent="0">
              <a:buNone/>
              <a:defRPr sz="1600" b="1"/>
            </a:lvl7pPr>
            <a:lvl8pPr marL="3199908" indent="0">
              <a:buNone/>
              <a:defRPr sz="1600" b="1"/>
            </a:lvl8pPr>
            <a:lvl9pPr marL="3657039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o-RO" smtClean="0"/>
              <a:t>H. Simon - Secondary Beams ...</a:t>
            </a:r>
            <a:endParaRPr lang="de-DE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971366-54E0-F845-B685-229DEDC98C23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071766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4" name="Datumsplatzhalter 4"/>
          <p:cNvSpPr>
            <a:spLocks noGrp="1"/>
          </p:cNvSpPr>
          <p:nvPr>
            <p:ph type="dt" sz="half" idx="2"/>
          </p:nvPr>
        </p:nvSpPr>
        <p:spPr>
          <a:xfrm>
            <a:off x="7098998" y="6552643"/>
            <a:ext cx="8498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27.05.14</a:t>
            </a:r>
            <a:endParaRPr lang="de-DE" dirty="0"/>
          </a:p>
        </p:txBody>
      </p:sp>
      <p:sp>
        <p:nvSpPr>
          <p:cNvPr id="6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203399" y="6560611"/>
            <a:ext cx="2895600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 smtClean="0"/>
              <a:t>H. Simon - Secondary Beams ...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74342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o-RO" smtClean="0"/>
              <a:t>H. Simon - Secondary Beams ...</a:t>
            </a:r>
            <a:endParaRPr lang="de-DE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B86CF1-5390-A24D-89BD-3906AB25E9C4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9636593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o-RO" smtClean="0"/>
              <a:t>H. Simon - Secondary Beams ...</a:t>
            </a:r>
            <a:endParaRPr lang="de-DE" dirty="0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7D0B2F7-FF18-BE4E-909B-656ED293B3F7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3489221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59" indent="0">
              <a:buNone/>
              <a:defRPr sz="1000"/>
            </a:lvl3pPr>
            <a:lvl4pPr marL="1371390" indent="0">
              <a:buNone/>
              <a:defRPr sz="900"/>
            </a:lvl4pPr>
            <a:lvl5pPr marL="1828519" indent="0">
              <a:buNone/>
              <a:defRPr sz="900"/>
            </a:lvl5pPr>
            <a:lvl6pPr marL="2285649" indent="0">
              <a:buNone/>
              <a:defRPr sz="900"/>
            </a:lvl6pPr>
            <a:lvl7pPr marL="2742780" indent="0">
              <a:buNone/>
              <a:defRPr sz="900"/>
            </a:lvl7pPr>
            <a:lvl8pPr marL="3199908" indent="0">
              <a:buNone/>
              <a:defRPr sz="900"/>
            </a:lvl8pPr>
            <a:lvl9pPr marL="3657039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o-RO" smtClean="0"/>
              <a:t>H. Simon - Secondary Beams ...</a:t>
            </a:r>
            <a:endParaRPr lang="de-DE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7DB7654-5B2E-2D4F-9192-5ACC088E3BBD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7518800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30" indent="0">
              <a:buNone/>
              <a:defRPr sz="2800"/>
            </a:lvl2pPr>
            <a:lvl3pPr marL="914259" indent="0">
              <a:buNone/>
              <a:defRPr sz="2400"/>
            </a:lvl3pPr>
            <a:lvl4pPr marL="1371390" indent="0">
              <a:buNone/>
              <a:defRPr sz="2000"/>
            </a:lvl4pPr>
            <a:lvl5pPr marL="1828519" indent="0">
              <a:buNone/>
              <a:defRPr sz="2000"/>
            </a:lvl5pPr>
            <a:lvl6pPr marL="2285649" indent="0">
              <a:buNone/>
              <a:defRPr sz="2000"/>
            </a:lvl6pPr>
            <a:lvl7pPr marL="2742780" indent="0">
              <a:buNone/>
              <a:defRPr sz="2000"/>
            </a:lvl7pPr>
            <a:lvl8pPr marL="3199908" indent="0">
              <a:buNone/>
              <a:defRPr sz="2000"/>
            </a:lvl8pPr>
            <a:lvl9pPr marL="3657039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59" indent="0">
              <a:buNone/>
              <a:defRPr sz="1000"/>
            </a:lvl3pPr>
            <a:lvl4pPr marL="1371390" indent="0">
              <a:buNone/>
              <a:defRPr sz="900"/>
            </a:lvl4pPr>
            <a:lvl5pPr marL="1828519" indent="0">
              <a:buNone/>
              <a:defRPr sz="900"/>
            </a:lvl5pPr>
            <a:lvl6pPr marL="2285649" indent="0">
              <a:buNone/>
              <a:defRPr sz="900"/>
            </a:lvl6pPr>
            <a:lvl7pPr marL="2742780" indent="0">
              <a:buNone/>
              <a:defRPr sz="900"/>
            </a:lvl7pPr>
            <a:lvl8pPr marL="3199908" indent="0">
              <a:buNone/>
              <a:defRPr sz="900"/>
            </a:lvl8pPr>
            <a:lvl9pPr marL="3657039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o-RO" smtClean="0"/>
              <a:t>H. Simon - Secondary Beams ...</a:t>
            </a:r>
            <a:endParaRPr lang="de-DE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3E73959-89C4-7640-A317-9248F150A4B6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6181840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o-RO" smtClean="0"/>
              <a:t>H. Simon - Secondary Beams ...</a:t>
            </a:r>
            <a:endParaRPr lang="de-DE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847C7F-AACC-7E40-B0DA-5BE7979A69C7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3968605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742113" y="225425"/>
            <a:ext cx="2151062" cy="61563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287338" y="225425"/>
            <a:ext cx="6302375" cy="61563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o-RO" smtClean="0"/>
              <a:t>H. Simon - Secondary Beams ...</a:t>
            </a:r>
            <a:endParaRPr lang="de-DE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31D60F1-4AAC-3D4A-B343-5839B3466F5D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729286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87341" y="225425"/>
            <a:ext cx="8605837" cy="490538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287338" y="1125538"/>
            <a:ext cx="4225925" cy="5256212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65663" y="1125538"/>
            <a:ext cx="4227512" cy="5256212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o-RO" smtClean="0"/>
              <a:t>H. Simon - Secondary Beams ...</a:t>
            </a:r>
            <a:endParaRPr lang="de-DE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6F3727A-F869-ED46-B1C8-590B54063F41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2602069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el und 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87341" y="225425"/>
            <a:ext cx="8605837" cy="490538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abellenplatzhalter 2"/>
          <p:cNvSpPr>
            <a:spLocks noGrp="1"/>
          </p:cNvSpPr>
          <p:nvPr>
            <p:ph type="tbl" idx="1"/>
          </p:nvPr>
        </p:nvSpPr>
        <p:spPr>
          <a:xfrm>
            <a:off x="287341" y="1125538"/>
            <a:ext cx="8605837" cy="5256212"/>
          </a:xfrm>
        </p:spPr>
        <p:txBody>
          <a:bodyPr/>
          <a:lstStyle/>
          <a:p>
            <a:pPr lvl="0"/>
            <a:endParaRPr lang="de-DE" noProof="0" smtClean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o-RO" smtClean="0"/>
              <a:t>H. Simon - Secondary Beams ...</a:t>
            </a:r>
            <a:endParaRPr lang="de-DE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5FA5A2-9A72-3041-A686-0D299D18076C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2716432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2837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208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495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de-DE" smtClean="0"/>
              <a:t>27.05.14</a:t>
            </a:r>
            <a:endParaRPr lang="en-GB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en-GB" smtClean="0"/>
              <a:t>H. Simon - Secondary Beams ...</a:t>
            </a:r>
            <a:endParaRPr lang="en-GB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454D17D1-70F7-44FC-B6A0-76A323164813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9947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63822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el und 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388" y="184150"/>
            <a:ext cx="8964612" cy="5762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abellenplatzhalt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0796494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kopf_querformat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0"/>
            <a:ext cx="9137650" cy="109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 descr="fusszeile_querformat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13" r="3468"/>
          <a:stretch>
            <a:fillRect/>
          </a:stretch>
        </p:blipFill>
        <p:spPr bwMode="auto">
          <a:xfrm>
            <a:off x="0" y="6415088"/>
            <a:ext cx="9144000" cy="40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10"/>
          <p:cNvSpPr txBox="1">
            <a:spLocks noChangeArrowheads="1"/>
          </p:cNvSpPr>
          <p:nvPr userDrawn="1"/>
        </p:nvSpPr>
        <p:spPr bwMode="auto">
          <a:xfrm>
            <a:off x="-14288" y="6446838"/>
            <a:ext cx="165577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r>
              <a:rPr lang="en-US" sz="1200" dirty="0" smtClean="0">
                <a:solidFill>
                  <a:srgbClr val="000000"/>
                </a:solidFill>
              </a:rPr>
              <a:t>MW, GSI, 22.09.2013</a:t>
            </a:r>
          </a:p>
        </p:txBody>
      </p:sp>
      <p:pic>
        <p:nvPicPr>
          <p:cNvPr id="7" name="Picture 12" descr="HG_LOGO_S_RGB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6225" y="6473825"/>
            <a:ext cx="9810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3" descr="FAIR_logo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942" r="-8363"/>
          <a:stretch>
            <a:fillRect/>
          </a:stretch>
        </p:blipFill>
        <p:spPr bwMode="auto">
          <a:xfrm>
            <a:off x="5795963" y="6342063"/>
            <a:ext cx="830262" cy="5159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de-DE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Arial" charset="0"/>
              </a:defRPr>
            </a:lvl1pPr>
          </a:lstStyle>
          <a:p>
            <a:pPr>
              <a:defRPr/>
            </a:pPr>
            <a:r>
              <a:rPr lang="de-DE" smtClean="0">
                <a:solidFill>
                  <a:srgbClr val="000000"/>
                </a:solidFill>
              </a:rPr>
              <a:t>H. Simon - Secondary Beams ...</a:t>
            </a:r>
            <a:endParaRPr lang="de-DE">
              <a:solidFill>
                <a:srgbClr val="000000"/>
              </a:solidFill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Arial" charset="0"/>
              </a:defRPr>
            </a:lvl1pPr>
          </a:lstStyle>
          <a:p>
            <a:pPr>
              <a:defRPr/>
            </a:pPr>
            <a:fld id="{A88C4EFC-C3E3-46C7-9D86-2710B3711617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  <p:pic>
        <p:nvPicPr>
          <p:cNvPr id="14" name="Picture 9" descr="fusszeile_querformat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13" r="3468"/>
          <a:stretch>
            <a:fillRect/>
          </a:stretch>
        </p:blipFill>
        <p:spPr bwMode="auto">
          <a:xfrm>
            <a:off x="0" y="6415088"/>
            <a:ext cx="9144000" cy="40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2" descr="HG_LOGO_S_RGB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6225" y="6473825"/>
            <a:ext cx="9810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3" descr="FAIR_logo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942" r="-8363"/>
          <a:stretch>
            <a:fillRect/>
          </a:stretch>
        </p:blipFill>
        <p:spPr bwMode="auto">
          <a:xfrm>
            <a:off x="5795963" y="6342063"/>
            <a:ext cx="830262" cy="5159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10"/>
          <p:cNvSpPr txBox="1">
            <a:spLocks noChangeArrowheads="1"/>
          </p:cNvSpPr>
          <p:nvPr userDrawn="1"/>
        </p:nvSpPr>
        <p:spPr bwMode="auto">
          <a:xfrm>
            <a:off x="9525" y="6446838"/>
            <a:ext cx="443294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r>
              <a:rPr lang="en-US" sz="1200" dirty="0" smtClean="0">
                <a:solidFill>
                  <a:srgbClr val="000000"/>
                </a:solidFill>
              </a:rPr>
              <a:t>M. Winkler, Annual </a:t>
            </a:r>
            <a:r>
              <a:rPr lang="en-US" sz="1200" dirty="0" err="1" smtClean="0">
                <a:solidFill>
                  <a:srgbClr val="000000"/>
                </a:solidFill>
              </a:rPr>
              <a:t>NuSTAR</a:t>
            </a:r>
            <a:r>
              <a:rPr lang="en-US" sz="1200" dirty="0" smtClean="0">
                <a:solidFill>
                  <a:srgbClr val="000000"/>
                </a:solidFill>
              </a:rPr>
              <a:t> Meeting, </a:t>
            </a:r>
            <a:r>
              <a:rPr lang="en-GB" sz="1200" dirty="0" smtClean="0">
                <a:solidFill>
                  <a:srgbClr val="000000"/>
                </a:solidFill>
              </a:rPr>
              <a:t>GSI, March 5 – 7, 2014</a:t>
            </a:r>
            <a:endParaRPr lang="de-DE" sz="1200" dirty="0" smtClean="0">
              <a:solidFill>
                <a:srgbClr val="000000"/>
              </a:solidFill>
            </a:endParaRPr>
          </a:p>
          <a:p>
            <a:pPr>
              <a:defRPr/>
            </a:pPr>
            <a:endParaRPr lang="en-US" sz="1200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78402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495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de-DE" smtClean="0">
                <a:solidFill>
                  <a:srgbClr val="000000"/>
                </a:solidFill>
              </a:rPr>
              <a:t>27.05.14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en-GB" smtClean="0">
                <a:solidFill>
                  <a:srgbClr val="000000"/>
                </a:solidFill>
              </a:rPr>
              <a:t>H. Simon - Secondary Beams ...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454D17D1-70F7-44FC-B6A0-76A323164813}" type="slidenum">
              <a:rPr lang="en-GB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03878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8158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27.05.14</a:t>
            </a:r>
            <a:endParaRPr lang="de-DE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H. Simon - Secondary Beams ...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70462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2837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FCAR3________L____4___ Kopi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75"/>
          <a:stretch>
            <a:fillRect/>
          </a:stretch>
        </p:blipFill>
        <p:spPr bwMode="auto">
          <a:xfrm>
            <a:off x="0" y="0"/>
            <a:ext cx="3082925" cy="209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90" descr="image00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01" b="9200"/>
          <a:stretch>
            <a:fillRect/>
          </a:stretch>
        </p:blipFill>
        <p:spPr bwMode="auto">
          <a:xfrm>
            <a:off x="6048375" y="0"/>
            <a:ext cx="3163888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14" r="33855"/>
          <a:stretch>
            <a:fillRect/>
          </a:stretch>
        </p:blipFill>
        <p:spPr bwMode="auto">
          <a:xfrm>
            <a:off x="3082925" y="0"/>
            <a:ext cx="2965450" cy="193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Line 76"/>
          <p:cNvSpPr>
            <a:spLocks noChangeShapeType="1"/>
          </p:cNvSpPr>
          <p:nvPr/>
        </p:nvSpPr>
        <p:spPr bwMode="auto">
          <a:xfrm>
            <a:off x="6048375" y="0"/>
            <a:ext cx="0" cy="193833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de-DE" sz="14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8" name="Line 75"/>
          <p:cNvSpPr>
            <a:spLocks noChangeShapeType="1"/>
          </p:cNvSpPr>
          <p:nvPr/>
        </p:nvSpPr>
        <p:spPr bwMode="auto">
          <a:xfrm>
            <a:off x="3082925" y="0"/>
            <a:ext cx="0" cy="193198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de-DE" sz="14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9" name="Rectangle 69"/>
          <p:cNvSpPr>
            <a:spLocks noChangeArrowheads="1"/>
          </p:cNvSpPr>
          <p:nvPr/>
        </p:nvSpPr>
        <p:spPr bwMode="auto">
          <a:xfrm>
            <a:off x="0" y="6035675"/>
            <a:ext cx="9144000" cy="84138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de-DE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" name="Rectangle 78"/>
          <p:cNvSpPr>
            <a:spLocks noChangeArrowheads="1"/>
          </p:cNvSpPr>
          <p:nvPr/>
        </p:nvSpPr>
        <p:spPr bwMode="auto">
          <a:xfrm>
            <a:off x="0" y="0"/>
            <a:ext cx="9144000" cy="1958975"/>
          </a:xfrm>
          <a:prstGeom prst="rect">
            <a:avLst/>
          </a:prstGeom>
          <a:solidFill>
            <a:schemeClr val="bg1">
              <a:alpha val="34901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de-DE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1" name="Rectangle 62"/>
          <p:cNvSpPr>
            <a:spLocks noChangeArrowheads="1"/>
          </p:cNvSpPr>
          <p:nvPr/>
        </p:nvSpPr>
        <p:spPr bwMode="auto">
          <a:xfrm>
            <a:off x="0" y="1919288"/>
            <a:ext cx="9144000" cy="4116387"/>
          </a:xfrm>
          <a:prstGeom prst="rect">
            <a:avLst/>
          </a:prstGeom>
          <a:solidFill>
            <a:srgbClr val="00599D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GB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2" name="Line 82"/>
          <p:cNvSpPr>
            <a:spLocks noChangeShapeType="1"/>
          </p:cNvSpPr>
          <p:nvPr/>
        </p:nvSpPr>
        <p:spPr bwMode="auto">
          <a:xfrm rot="16200000">
            <a:off x="4572000" y="-2633662"/>
            <a:ext cx="0" cy="91440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de-DE" sz="140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24" name="Picture 59"/>
          <p:cNvPicPr preferRelativeResize="0"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550" y="5676900"/>
            <a:ext cx="407988" cy="244475"/>
          </a:xfrm>
          <a:prstGeom prst="rect">
            <a:avLst/>
          </a:prstGeom>
          <a:noFill/>
          <a:ln w="9525" cap="rnd">
            <a:solidFill>
              <a:srgbClr val="0000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0"/>
          <p:cNvPicPr preferRelativeResize="0"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2138" y="5373688"/>
            <a:ext cx="406400" cy="252412"/>
          </a:xfrm>
          <a:prstGeom prst="rect">
            <a:avLst/>
          </a:prstGeom>
          <a:noFill/>
          <a:ln w="9525" cap="rnd">
            <a:solidFill>
              <a:srgbClr val="0000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1" descr="Europe_800px-Flag"/>
          <p:cNvPicPr preferRelativeResize="0"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2138" y="5100638"/>
            <a:ext cx="406400" cy="217487"/>
          </a:xfrm>
          <a:prstGeom prst="rect">
            <a:avLst/>
          </a:prstGeom>
          <a:noFill/>
          <a:ln w="9525" cap="rnd">
            <a:solidFill>
              <a:srgbClr val="0000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03238" y="2419350"/>
            <a:ext cx="8064500" cy="1441450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/>
              <a:t>Titelmasterformat durch Klicken bearbeiten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03238" y="4124325"/>
            <a:ext cx="6127750" cy="1465263"/>
          </a:xfrm>
        </p:spPr>
        <p:txBody>
          <a:bodyPr anchor="b"/>
          <a:lstStyle>
            <a:lvl1pPr marL="0" indent="0">
              <a:defRPr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r>
              <a:rPr lang="en-GB"/>
              <a:t>Formatvorlage des Untertitelmasters durch Klicken bearbeiten</a:t>
            </a:r>
          </a:p>
        </p:txBody>
      </p:sp>
      <p:pic>
        <p:nvPicPr>
          <p:cNvPr id="13" name="Picture 87" descr="FAIR_farb_RGB_3cm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5938" y="6142038"/>
            <a:ext cx="8985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37"/>
          <p:cNvGrpSpPr>
            <a:grpSpLocks/>
          </p:cNvGrpSpPr>
          <p:nvPr/>
        </p:nvGrpSpPr>
        <p:grpSpPr bwMode="auto">
          <a:xfrm>
            <a:off x="122238" y="6227763"/>
            <a:ext cx="5759450" cy="360362"/>
            <a:chOff x="159" y="3929"/>
            <a:chExt cx="2585" cy="153"/>
          </a:xfrm>
        </p:grpSpPr>
        <p:pic>
          <p:nvPicPr>
            <p:cNvPr id="15" name="Picture 10"/>
            <p:cNvPicPr preferRelativeResize="0"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" y="3929"/>
              <a:ext cx="226" cy="153"/>
            </a:xfrm>
            <a:prstGeom prst="rect">
              <a:avLst/>
            </a:prstGeom>
            <a:noFill/>
            <a:ln w="9525" cap="rnd">
              <a:solidFill>
                <a:srgbClr val="000000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6"/>
            <p:cNvPicPr preferRelativeResize="0"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" y="3929"/>
              <a:ext cx="208" cy="153"/>
            </a:xfrm>
            <a:prstGeom prst="rect">
              <a:avLst/>
            </a:prstGeom>
            <a:noFill/>
            <a:ln w="9525" cap="rnd">
              <a:solidFill>
                <a:srgbClr val="000000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9"/>
            <p:cNvPicPr preferRelativeResize="0"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3" y="3929"/>
              <a:ext cx="226" cy="153"/>
            </a:xfrm>
            <a:prstGeom prst="rect">
              <a:avLst/>
            </a:prstGeom>
            <a:noFill/>
            <a:ln w="9525" cap="rnd">
              <a:solidFill>
                <a:srgbClr val="000000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22"/>
            <p:cNvPicPr preferRelativeResize="0"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" y="3929"/>
              <a:ext cx="252" cy="153"/>
            </a:xfrm>
            <a:prstGeom prst="rect">
              <a:avLst/>
            </a:prstGeom>
            <a:noFill/>
            <a:ln w="9525" cap="rnd">
              <a:solidFill>
                <a:srgbClr val="000000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34"/>
            <p:cNvPicPr preferRelativeResize="0"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5" y="3929"/>
              <a:ext cx="242" cy="153"/>
            </a:xfrm>
            <a:prstGeom prst="rect">
              <a:avLst/>
            </a:prstGeom>
            <a:noFill/>
            <a:ln w="9525" cap="rnd">
              <a:solidFill>
                <a:srgbClr val="000000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40" descr="800px-Flag_of_Slovenia_svg"/>
            <p:cNvPicPr preferRelativeResize="0"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7" y="3929"/>
              <a:ext cx="227" cy="153"/>
            </a:xfrm>
            <a:prstGeom prst="rect">
              <a:avLst/>
            </a:prstGeom>
            <a:noFill/>
            <a:ln w="9525" cap="rnd">
              <a:solidFill>
                <a:srgbClr val="000000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46"/>
            <p:cNvPicPr preferRelativeResize="0"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4" y="3929"/>
              <a:ext cx="242" cy="153"/>
            </a:xfrm>
            <a:prstGeom prst="rect">
              <a:avLst/>
            </a:prstGeom>
            <a:noFill/>
            <a:ln w="9525" cap="rnd">
              <a:solidFill>
                <a:srgbClr val="000000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aphicFrame>
          <p:nvGraphicFramePr>
            <p:cNvPr id="22" name="Object 49"/>
            <p:cNvGraphicFramePr>
              <a:graphicFrameLocks noChangeAspect="1"/>
            </p:cNvGraphicFramePr>
            <p:nvPr/>
          </p:nvGraphicFramePr>
          <p:xfrm>
            <a:off x="930" y="3929"/>
            <a:ext cx="227" cy="15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9" name="Photo Editor Photo" r:id="rId17" imgW="2723810" imgH="1695687" progId="">
                    <p:embed/>
                  </p:oleObj>
                </mc:Choice>
                <mc:Fallback>
                  <p:oleObj name="Photo Editor Photo" r:id="rId17" imgW="2723810" imgH="1695687" progId="">
                    <p:embed/>
                    <p:pic>
                      <p:nvPicPr>
                        <p:cNvPr id="0" name="Picture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30" y="3929"/>
                          <a:ext cx="227" cy="153"/>
                        </a:xfrm>
                        <a:prstGeom prst="rect">
                          <a:avLst/>
                        </a:prstGeom>
                        <a:noFill/>
                        <a:ln w="9525" cap="rnd">
                          <a:solidFill>
                            <a:srgbClr val="000000"/>
                          </a:solidFill>
                          <a:prstDash val="sysDot"/>
                          <a:miter lim="800000"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23" name="Picture 52"/>
            <p:cNvPicPr preferRelativeResize="0"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2" y="3929"/>
              <a:ext cx="226" cy="153"/>
            </a:xfrm>
            <a:prstGeom prst="rect">
              <a:avLst/>
            </a:prstGeom>
            <a:noFill/>
            <a:ln w="9525" cap="rnd">
              <a:solidFill>
                <a:srgbClr val="000000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Group 39"/>
          <p:cNvGrpSpPr>
            <a:grpSpLocks/>
          </p:cNvGrpSpPr>
          <p:nvPr/>
        </p:nvGrpSpPr>
        <p:grpSpPr bwMode="auto">
          <a:xfrm>
            <a:off x="6313488" y="6156325"/>
            <a:ext cx="1657350" cy="242888"/>
            <a:chOff x="2971" y="3929"/>
            <a:chExt cx="1044" cy="153"/>
          </a:xfrm>
        </p:grpSpPr>
        <p:pic>
          <p:nvPicPr>
            <p:cNvPr id="28" name="Picture 7" descr="austria"/>
            <p:cNvPicPr preferRelativeResize="0"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1" y="3929"/>
              <a:ext cx="227" cy="153"/>
            </a:xfrm>
            <a:prstGeom prst="rect">
              <a:avLst/>
            </a:prstGeom>
            <a:noFill/>
            <a:ln w="9525" cap="rnd">
              <a:solidFill>
                <a:srgbClr val="000000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13" descr="China"/>
            <p:cNvPicPr preferRelativeResize="0"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44" y="3929"/>
              <a:ext cx="226" cy="153"/>
            </a:xfrm>
            <a:prstGeom prst="rect">
              <a:avLst/>
            </a:prstGeom>
            <a:noFill/>
            <a:ln w="9525" cap="rnd">
              <a:solidFill>
                <a:srgbClr val="000000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25" descr="gr-lgflag"/>
            <p:cNvPicPr preferRelativeResize="0"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6" y="3929"/>
              <a:ext cx="227" cy="153"/>
            </a:xfrm>
            <a:prstGeom prst="rect">
              <a:avLst/>
            </a:prstGeom>
            <a:noFill/>
            <a:ln w="9525" cap="rnd">
              <a:solidFill>
                <a:srgbClr val="000000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31"/>
            <p:cNvPicPr preferRelativeResize="0">
              <a:picLocks noChangeAspect="1" noChangeArrowheads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8" y="3929"/>
              <a:ext cx="227" cy="153"/>
            </a:xfrm>
            <a:prstGeom prst="rect">
              <a:avLst/>
            </a:prstGeom>
            <a:noFill/>
            <a:ln w="9525" cap="rnd">
              <a:solidFill>
                <a:srgbClr val="000000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Group 38"/>
          <p:cNvGrpSpPr>
            <a:grpSpLocks/>
          </p:cNvGrpSpPr>
          <p:nvPr/>
        </p:nvGrpSpPr>
        <p:grpSpPr bwMode="auto">
          <a:xfrm>
            <a:off x="6313488" y="6443663"/>
            <a:ext cx="1681162" cy="242887"/>
            <a:chOff x="4060" y="3929"/>
            <a:chExt cx="1059" cy="153"/>
          </a:xfrm>
        </p:grpSpPr>
        <p:pic>
          <p:nvPicPr>
            <p:cNvPr id="33" name="Picture 28"/>
            <p:cNvPicPr preferRelativeResize="0"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4" y="3929"/>
              <a:ext cx="227" cy="152"/>
            </a:xfrm>
            <a:prstGeom prst="rect">
              <a:avLst/>
            </a:prstGeom>
            <a:noFill/>
            <a:ln w="9525" cap="rnd">
              <a:solidFill>
                <a:srgbClr val="000000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37" descr="Slovakia_flag_300"/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0" y="3929"/>
              <a:ext cx="227" cy="153"/>
            </a:xfrm>
            <a:prstGeom prst="rect">
              <a:avLst/>
            </a:prstGeom>
            <a:noFill/>
            <a:ln w="9525" cap="rnd">
              <a:solidFill>
                <a:schemeClr val="tx1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43"/>
            <p:cNvPicPr preferRelativeResize="0">
              <a:picLocks noChangeAspect="1" noChangeArrowheads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32" y="3929"/>
              <a:ext cx="227" cy="153"/>
            </a:xfrm>
            <a:prstGeom prst="rect">
              <a:avLst/>
            </a:prstGeom>
            <a:noFill/>
            <a:ln w="9525" cap="rnd">
              <a:solidFill>
                <a:srgbClr val="000000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62" descr="Saudi_Arabia_svg_750x500Px"/>
            <p:cNvPicPr preferRelativeResize="0">
              <a:picLocks noChangeAspect="1" noChangeArrowheads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77" y="3929"/>
              <a:ext cx="242" cy="152"/>
            </a:xfrm>
            <a:prstGeom prst="rect">
              <a:avLst/>
            </a:prstGeom>
            <a:noFill/>
            <a:ln w="9525" cap="rnd">
              <a:solidFill>
                <a:schemeClr val="tx1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381755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slideLayout" Target="../slideLayouts/slideLayout50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image" Target="../media/image30.png"/><Relationship Id="rId5" Type="http://schemas.openxmlformats.org/officeDocument/2006/relationships/slideLayout" Target="../slideLayouts/slideLayout52.xml"/><Relationship Id="rId10" Type="http://schemas.openxmlformats.org/officeDocument/2006/relationships/image" Target="../media/image29.jpeg"/><Relationship Id="rId4" Type="http://schemas.openxmlformats.org/officeDocument/2006/relationships/slideLayout" Target="../slideLayouts/slideLayout51.xml"/><Relationship Id="rId9" Type="http://schemas.openxmlformats.org/officeDocument/2006/relationships/image" Target="../media/image28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/>
        </p:nvSpPr>
        <p:spPr>
          <a:xfrm>
            <a:off x="0" y="6612411"/>
            <a:ext cx="9144000" cy="255600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22565" y="1450685"/>
            <a:ext cx="8211834" cy="49035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64992" y="6552643"/>
            <a:ext cx="7448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fld id="{125CBDDA-5CCF-8748-8988-9DC6C8981774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7" name="Bild 6" descr="GSI_Logo_rgb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7965" y="259790"/>
            <a:ext cx="1349516" cy="449839"/>
          </a:xfrm>
          <a:prstGeom prst="rect">
            <a:avLst/>
          </a:prstGeom>
        </p:spPr>
      </p:pic>
      <p:cxnSp>
        <p:nvCxnSpPr>
          <p:cNvPr id="9" name="Gerade Verbindung 8"/>
          <p:cNvCxnSpPr/>
          <p:nvPr/>
        </p:nvCxnSpPr>
        <p:spPr>
          <a:xfrm>
            <a:off x="0" y="1068273"/>
            <a:ext cx="9144000" cy="0"/>
          </a:xfrm>
          <a:prstGeom prst="line">
            <a:avLst/>
          </a:prstGeom>
          <a:ln w="2540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/>
        </p:nvSpPr>
        <p:spPr>
          <a:xfrm>
            <a:off x="435267" y="6620368"/>
            <a:ext cx="3780832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000" dirty="0" smtClean="0">
                <a:solidFill>
                  <a:srgbClr val="333333"/>
                </a:solidFill>
                <a:latin typeface="Arial"/>
                <a:cs typeface="Arial"/>
              </a:rPr>
              <a:t>GSI Helmholtzzentrum für Schwerionenforschung GmbH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22565" y="259790"/>
            <a:ext cx="6242342" cy="78755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4" name="Rechteck 3"/>
          <p:cNvSpPr>
            <a:spLocks/>
          </p:cNvSpPr>
          <p:nvPr/>
        </p:nvSpPr>
        <p:spPr>
          <a:xfrm>
            <a:off x="-1" y="939485"/>
            <a:ext cx="2556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hteck 11"/>
          <p:cNvSpPr>
            <a:spLocks/>
          </p:cNvSpPr>
          <p:nvPr/>
        </p:nvSpPr>
        <p:spPr>
          <a:xfrm>
            <a:off x="-1" y="6609871"/>
            <a:ext cx="2556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7100456" y="6552643"/>
            <a:ext cx="8483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</a:defRPr>
            </a:lvl1pPr>
          </a:lstStyle>
          <a:p>
            <a:r>
              <a:rPr lang="de-DE" smtClean="0"/>
              <a:t>27.05.14</a:t>
            </a:r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203399" y="6560611"/>
            <a:ext cx="2895600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333333"/>
                </a:solidFill>
              </a:defRPr>
            </a:lvl1pPr>
          </a:lstStyle>
          <a:p>
            <a:pPr algn="l"/>
            <a:r>
              <a:rPr lang="de-DE" smtClean="0"/>
              <a:t>H. Simon - Secondary Beams ...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67844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51" r:id="rId8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l" defTabSz="457200" rtl="0" eaLnBrk="1" latinLnBrk="0" hangingPunct="1">
        <a:spcBef>
          <a:spcPct val="0"/>
        </a:spcBef>
        <a:buNone/>
        <a:defRPr sz="2400" b="1" kern="1200">
          <a:solidFill>
            <a:srgbClr val="333333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400" kern="1200">
          <a:solidFill>
            <a:srgbClr val="333333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000" kern="1200">
          <a:solidFill>
            <a:srgbClr val="333333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800" kern="1200">
          <a:solidFill>
            <a:srgbClr val="333333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600" kern="1200">
          <a:solidFill>
            <a:srgbClr val="333333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400" kern="1200">
          <a:solidFill>
            <a:srgbClr val="333333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87338" y="225425"/>
            <a:ext cx="8605837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Titelmasterformat durch Klicken bearbeiten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7338" y="1125538"/>
            <a:ext cx="8605837" cy="525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Textmasterformate durch Klicken bearbeiten</a:t>
            </a:r>
          </a:p>
          <a:p>
            <a:pPr lvl="1"/>
            <a:r>
              <a:rPr lang="en-GB"/>
              <a:t>Zweite Ebene</a:t>
            </a:r>
          </a:p>
          <a:p>
            <a:pPr lvl="2"/>
            <a:r>
              <a:rPr lang="en-GB"/>
              <a:t>Dritte Ebene</a:t>
            </a:r>
          </a:p>
          <a:p>
            <a:pPr lvl="3"/>
            <a:r>
              <a:rPr lang="en-GB"/>
              <a:t>Vierte Ebene</a:t>
            </a:r>
          </a:p>
          <a:p>
            <a:pPr lvl="4"/>
            <a:r>
              <a:rPr lang="en-GB"/>
              <a:t>Fünfte Ebene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-36513" y="6607175"/>
            <a:ext cx="4392613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599D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r>
              <a:rPr lang="en-US" smtClean="0"/>
              <a:t>H. Simon - Secondary Beams ...</a:t>
            </a:r>
            <a:endParaRPr lang="de-DE" dirty="0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16913" y="6607175"/>
            <a:ext cx="728662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599D"/>
                </a:solidFill>
                <a:latin typeface="Arial" charset="0"/>
              </a:defRPr>
            </a:lvl1pPr>
          </a:lstStyle>
          <a:p>
            <a:fld id="{8B7EF17A-5DC8-2E40-9E9C-0F5B8796114F}" type="slidenum">
              <a:rPr lang="de-DE"/>
              <a:pPr/>
              <a:t>‹Nr.›</a:t>
            </a:fld>
            <a:endParaRPr lang="de-DE"/>
          </a:p>
        </p:txBody>
      </p:sp>
      <p:sp>
        <p:nvSpPr>
          <p:cNvPr id="1030" name="Rectangle 8"/>
          <p:cNvSpPr>
            <a:spLocks noChangeArrowheads="1"/>
          </p:cNvSpPr>
          <p:nvPr/>
        </p:nvSpPr>
        <p:spPr bwMode="auto">
          <a:xfrm>
            <a:off x="4356100" y="6607175"/>
            <a:ext cx="1404938" cy="84138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de-DE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31" name="Rectangle 9"/>
          <p:cNvSpPr>
            <a:spLocks noChangeArrowheads="1"/>
          </p:cNvSpPr>
          <p:nvPr/>
        </p:nvSpPr>
        <p:spPr bwMode="auto">
          <a:xfrm>
            <a:off x="5757863" y="6607175"/>
            <a:ext cx="1404937" cy="84138"/>
          </a:xfrm>
          <a:prstGeom prst="rect">
            <a:avLst/>
          </a:prstGeom>
          <a:solidFill>
            <a:srgbClr val="969696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de-DE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32" name="Rectangle 10"/>
          <p:cNvSpPr>
            <a:spLocks noChangeArrowheads="1"/>
          </p:cNvSpPr>
          <p:nvPr/>
        </p:nvSpPr>
        <p:spPr bwMode="auto">
          <a:xfrm>
            <a:off x="7162800" y="6607175"/>
            <a:ext cx="1404938" cy="84138"/>
          </a:xfrm>
          <a:prstGeom prst="rect">
            <a:avLst/>
          </a:prstGeom>
          <a:solidFill>
            <a:srgbClr val="003366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de-DE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33" name="Rectangle 11"/>
          <p:cNvSpPr>
            <a:spLocks noChangeArrowheads="1"/>
          </p:cNvSpPr>
          <p:nvPr/>
        </p:nvSpPr>
        <p:spPr bwMode="auto">
          <a:xfrm>
            <a:off x="0" y="6524625"/>
            <a:ext cx="9144000" cy="82550"/>
          </a:xfrm>
          <a:prstGeom prst="rect">
            <a:avLst/>
          </a:prstGeom>
          <a:solidFill>
            <a:srgbClr val="00599D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de-DE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34" name="Rectangle 12"/>
          <p:cNvSpPr>
            <a:spLocks noChangeArrowheads="1"/>
          </p:cNvSpPr>
          <p:nvPr/>
        </p:nvSpPr>
        <p:spPr bwMode="auto">
          <a:xfrm>
            <a:off x="5757863" y="6691313"/>
            <a:ext cx="2809875" cy="82550"/>
          </a:xfrm>
          <a:prstGeom prst="rect">
            <a:avLst/>
          </a:prstGeom>
          <a:solidFill>
            <a:srgbClr val="00599D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de-DE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35" name="Rectangle 13"/>
          <p:cNvSpPr>
            <a:spLocks noChangeArrowheads="1"/>
          </p:cNvSpPr>
          <p:nvPr/>
        </p:nvSpPr>
        <p:spPr bwMode="auto">
          <a:xfrm>
            <a:off x="4356100" y="6775450"/>
            <a:ext cx="1404938" cy="82550"/>
          </a:xfrm>
          <a:prstGeom prst="rect">
            <a:avLst/>
          </a:prstGeom>
          <a:solidFill>
            <a:srgbClr val="00599D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de-DE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36" name="Rectangle 14"/>
          <p:cNvSpPr>
            <a:spLocks noChangeArrowheads="1"/>
          </p:cNvSpPr>
          <p:nvPr/>
        </p:nvSpPr>
        <p:spPr bwMode="auto">
          <a:xfrm>
            <a:off x="0" y="873125"/>
            <a:ext cx="9144000" cy="82550"/>
          </a:xfrm>
          <a:prstGeom prst="rect">
            <a:avLst/>
          </a:prstGeom>
          <a:solidFill>
            <a:srgbClr val="00599D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de-DE" sz="180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1274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  <p:sldLayoutId id="2147483814" r:id="rId12"/>
    <p:sldLayoutId id="2147483815" r:id="rId13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+mj-lt"/>
          <a:ea typeface="ＭＳ Ｐゴシック" charset="0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  <a:ea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  <a:ea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  <a:ea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  <a:ea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9pPr>
    </p:titleStyle>
    <p:bodyStyle>
      <a:lvl1pPr marL="85725" indent="-85725" algn="l" rtl="0" eaLnBrk="0" fontAlgn="base" hangingPunct="0">
        <a:spcBef>
          <a:spcPct val="20000"/>
        </a:spcBef>
        <a:spcAft>
          <a:spcPct val="0"/>
        </a:spcAft>
        <a:buClr>
          <a:srgbClr val="0066CC"/>
        </a:buClr>
        <a:buFont typeface="Wingdings" charset="0"/>
        <a:defRPr sz="2400">
          <a:solidFill>
            <a:srgbClr val="00599D"/>
          </a:solidFill>
          <a:latin typeface="+mn-lt"/>
          <a:ea typeface="ＭＳ Ｐゴシック" charset="0"/>
          <a:cs typeface="+mn-cs"/>
        </a:defRPr>
      </a:lvl1pPr>
      <a:lvl2pPr marL="419100" indent="-266700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SzPct val="140000"/>
        <a:buFont typeface="Wingdings" charset="0"/>
        <a:buChar char="§"/>
        <a:defRPr sz="2000">
          <a:solidFill>
            <a:schemeClr val="tx1"/>
          </a:solidFill>
          <a:latin typeface="+mn-lt"/>
          <a:ea typeface="ＭＳ Ｐゴシック" charset="0"/>
        </a:defRPr>
      </a:lvl2pPr>
      <a:lvl3pPr marL="514350" indent="40005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ＭＳ Ｐゴシック" charset="0"/>
        </a:defRPr>
      </a:lvl3pPr>
      <a:lvl4pPr marL="714375" indent="-20638" algn="l" rtl="0" eaLnBrk="0" fontAlgn="base" hangingPunct="0">
        <a:spcBef>
          <a:spcPct val="20000"/>
        </a:spcBef>
        <a:spcAft>
          <a:spcPct val="0"/>
        </a:spcAft>
        <a:defRPr sz="1600" i="1">
          <a:solidFill>
            <a:srgbClr val="990000"/>
          </a:solidFill>
          <a:latin typeface="+mn-lt"/>
          <a:ea typeface="ＭＳ Ｐゴシック" charset="0"/>
        </a:defRPr>
      </a:lvl4pPr>
      <a:lvl5pPr marL="2143125" indent="-1247775" algn="l" rtl="0" eaLnBrk="0" fontAlgn="base" hangingPunct="0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  <a:ea typeface="ＭＳ Ｐゴシック" charset="0"/>
        </a:defRPr>
      </a:lvl5pPr>
      <a:lvl6pPr marL="26003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6pPr>
      <a:lvl7pPr marL="30575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7pPr>
      <a:lvl8pPr marL="35147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8pPr>
      <a:lvl9pPr marL="39719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87341" y="225425"/>
            <a:ext cx="8605837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Titelmasterformat durch Klicken bearbeiten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7341" y="1125538"/>
            <a:ext cx="8605837" cy="525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Textmasterformate durch Klicken bearbeiten</a:t>
            </a:r>
          </a:p>
          <a:p>
            <a:pPr lvl="1"/>
            <a:r>
              <a:rPr lang="en-GB"/>
              <a:t>Zweite Ebene</a:t>
            </a:r>
          </a:p>
          <a:p>
            <a:pPr lvl="2"/>
            <a:r>
              <a:rPr lang="en-GB"/>
              <a:t>Dritte Ebene</a:t>
            </a:r>
          </a:p>
          <a:p>
            <a:pPr lvl="3"/>
            <a:r>
              <a:rPr lang="en-GB"/>
              <a:t>Vierte Ebene</a:t>
            </a:r>
          </a:p>
          <a:p>
            <a:pPr lvl="4"/>
            <a:r>
              <a:rPr lang="en-GB"/>
              <a:t>Fünfte Ebene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-36513" y="6607178"/>
            <a:ext cx="4392613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5" tIns="0" rIns="91425" bIns="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599D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r>
              <a:rPr lang="ro-RO" smtClean="0"/>
              <a:t>H. Simon - Secondary Beams ...</a:t>
            </a:r>
            <a:endParaRPr lang="de-DE" dirty="0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16914" y="6607178"/>
            <a:ext cx="728662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5" tIns="0" rIns="91425" bIns="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599D"/>
                </a:solidFill>
                <a:latin typeface="Arial" charset="0"/>
              </a:defRPr>
            </a:lvl1pPr>
          </a:lstStyle>
          <a:p>
            <a:fld id="{8B7EF17A-5DC8-2E40-9E9C-0F5B8796114F}" type="slidenum">
              <a:rPr lang="de-DE"/>
              <a:pPr/>
              <a:t>‹Nr.›</a:t>
            </a:fld>
            <a:endParaRPr lang="de-DE"/>
          </a:p>
        </p:txBody>
      </p:sp>
      <p:sp>
        <p:nvSpPr>
          <p:cNvPr id="1030" name="Rectangle 8"/>
          <p:cNvSpPr>
            <a:spLocks noChangeArrowheads="1"/>
          </p:cNvSpPr>
          <p:nvPr/>
        </p:nvSpPr>
        <p:spPr bwMode="auto">
          <a:xfrm>
            <a:off x="4356100" y="6607175"/>
            <a:ext cx="1404938" cy="84138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</p:spPr>
        <p:txBody>
          <a:bodyPr wrap="none" lIns="91425" tIns="45713" rIns="91425" bIns="45713" anchor="ctr"/>
          <a:lstStyle/>
          <a:p>
            <a:pPr>
              <a:defRPr/>
            </a:pPr>
            <a:endParaRPr lang="de-DE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31" name="Rectangle 9"/>
          <p:cNvSpPr>
            <a:spLocks noChangeArrowheads="1"/>
          </p:cNvSpPr>
          <p:nvPr/>
        </p:nvSpPr>
        <p:spPr bwMode="auto">
          <a:xfrm>
            <a:off x="5757866" y="6607175"/>
            <a:ext cx="1404937" cy="84138"/>
          </a:xfrm>
          <a:prstGeom prst="rect">
            <a:avLst/>
          </a:prstGeom>
          <a:solidFill>
            <a:srgbClr val="969696"/>
          </a:solidFill>
          <a:ln w="9525">
            <a:noFill/>
            <a:miter lim="800000"/>
            <a:headEnd/>
            <a:tailEnd/>
          </a:ln>
        </p:spPr>
        <p:txBody>
          <a:bodyPr wrap="none" lIns="91425" tIns="45713" rIns="91425" bIns="45713" anchor="ctr"/>
          <a:lstStyle/>
          <a:p>
            <a:pPr>
              <a:defRPr/>
            </a:pPr>
            <a:endParaRPr lang="de-DE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32" name="Rectangle 10"/>
          <p:cNvSpPr>
            <a:spLocks noChangeArrowheads="1"/>
          </p:cNvSpPr>
          <p:nvPr/>
        </p:nvSpPr>
        <p:spPr bwMode="auto">
          <a:xfrm>
            <a:off x="7162800" y="6607175"/>
            <a:ext cx="1404938" cy="84138"/>
          </a:xfrm>
          <a:prstGeom prst="rect">
            <a:avLst/>
          </a:prstGeom>
          <a:solidFill>
            <a:srgbClr val="003366"/>
          </a:solidFill>
          <a:ln w="9525">
            <a:noFill/>
            <a:miter lim="800000"/>
            <a:headEnd/>
            <a:tailEnd/>
          </a:ln>
        </p:spPr>
        <p:txBody>
          <a:bodyPr wrap="none" lIns="91425" tIns="45713" rIns="91425" bIns="45713" anchor="ctr"/>
          <a:lstStyle/>
          <a:p>
            <a:pPr>
              <a:defRPr/>
            </a:pPr>
            <a:endParaRPr lang="de-DE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33" name="Rectangle 11"/>
          <p:cNvSpPr>
            <a:spLocks noChangeArrowheads="1"/>
          </p:cNvSpPr>
          <p:nvPr/>
        </p:nvSpPr>
        <p:spPr bwMode="auto">
          <a:xfrm>
            <a:off x="0" y="6524625"/>
            <a:ext cx="9144000" cy="82550"/>
          </a:xfrm>
          <a:prstGeom prst="rect">
            <a:avLst/>
          </a:prstGeom>
          <a:solidFill>
            <a:srgbClr val="00599D"/>
          </a:solidFill>
          <a:ln w="9525">
            <a:noFill/>
            <a:miter lim="800000"/>
            <a:headEnd/>
            <a:tailEnd/>
          </a:ln>
        </p:spPr>
        <p:txBody>
          <a:bodyPr wrap="none" lIns="91425" tIns="45713" rIns="91425" bIns="45713" anchor="ctr"/>
          <a:lstStyle/>
          <a:p>
            <a:pPr>
              <a:defRPr/>
            </a:pPr>
            <a:endParaRPr lang="de-DE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34" name="Rectangle 12"/>
          <p:cNvSpPr>
            <a:spLocks noChangeArrowheads="1"/>
          </p:cNvSpPr>
          <p:nvPr/>
        </p:nvSpPr>
        <p:spPr bwMode="auto">
          <a:xfrm>
            <a:off x="5757866" y="6691313"/>
            <a:ext cx="2809875" cy="82550"/>
          </a:xfrm>
          <a:prstGeom prst="rect">
            <a:avLst/>
          </a:prstGeom>
          <a:solidFill>
            <a:srgbClr val="00599D"/>
          </a:solidFill>
          <a:ln w="9525">
            <a:noFill/>
            <a:miter lim="800000"/>
            <a:headEnd/>
            <a:tailEnd/>
          </a:ln>
        </p:spPr>
        <p:txBody>
          <a:bodyPr wrap="none" lIns="91425" tIns="45713" rIns="91425" bIns="45713" anchor="ctr"/>
          <a:lstStyle/>
          <a:p>
            <a:pPr>
              <a:defRPr/>
            </a:pPr>
            <a:endParaRPr lang="de-DE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35" name="Rectangle 13"/>
          <p:cNvSpPr>
            <a:spLocks noChangeArrowheads="1"/>
          </p:cNvSpPr>
          <p:nvPr/>
        </p:nvSpPr>
        <p:spPr bwMode="auto">
          <a:xfrm>
            <a:off x="4356100" y="6775450"/>
            <a:ext cx="1404938" cy="82550"/>
          </a:xfrm>
          <a:prstGeom prst="rect">
            <a:avLst/>
          </a:prstGeom>
          <a:solidFill>
            <a:srgbClr val="00599D"/>
          </a:solidFill>
          <a:ln w="9525">
            <a:noFill/>
            <a:miter lim="800000"/>
            <a:headEnd/>
            <a:tailEnd/>
          </a:ln>
        </p:spPr>
        <p:txBody>
          <a:bodyPr wrap="none" lIns="91425" tIns="45713" rIns="91425" bIns="45713" anchor="ctr"/>
          <a:lstStyle/>
          <a:p>
            <a:pPr>
              <a:defRPr/>
            </a:pPr>
            <a:endParaRPr lang="de-DE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36" name="Rectangle 14"/>
          <p:cNvSpPr>
            <a:spLocks noChangeArrowheads="1"/>
          </p:cNvSpPr>
          <p:nvPr/>
        </p:nvSpPr>
        <p:spPr bwMode="auto">
          <a:xfrm>
            <a:off x="0" y="873125"/>
            <a:ext cx="9144000" cy="82550"/>
          </a:xfrm>
          <a:prstGeom prst="rect">
            <a:avLst/>
          </a:prstGeom>
          <a:solidFill>
            <a:srgbClr val="00599D"/>
          </a:solidFill>
          <a:ln w="9525">
            <a:noFill/>
            <a:miter lim="800000"/>
            <a:headEnd/>
            <a:tailEnd/>
          </a:ln>
        </p:spPr>
        <p:txBody>
          <a:bodyPr wrap="none" lIns="91425" tIns="45713" rIns="91425" bIns="45713" anchor="ctr"/>
          <a:lstStyle/>
          <a:p>
            <a:pPr>
              <a:defRPr/>
            </a:pPr>
            <a:endParaRPr lang="de-DE" sz="180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6693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  <p:sldLayoutId id="2147483828" r:id="rId12"/>
    <p:sldLayoutId id="2147483829" r:id="rId13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+mj-lt"/>
          <a:ea typeface="ＭＳ Ｐゴシック" charset="0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  <a:ea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  <a:ea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  <a:ea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  <a:ea typeface="ＭＳ Ｐゴシック" charset="0"/>
        </a:defRPr>
      </a:lvl5pPr>
      <a:lvl6pPr marL="45713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6pPr>
      <a:lvl7pPr marL="914259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7pPr>
      <a:lvl8pPr marL="137139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8pPr>
      <a:lvl9pPr marL="1828519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9pPr>
    </p:titleStyle>
    <p:bodyStyle>
      <a:lvl1pPr marL="85711" indent="-85711" algn="l" rtl="0" eaLnBrk="0" fontAlgn="base" hangingPunct="0">
        <a:spcBef>
          <a:spcPct val="20000"/>
        </a:spcBef>
        <a:spcAft>
          <a:spcPct val="0"/>
        </a:spcAft>
        <a:buClr>
          <a:srgbClr val="0066CC"/>
        </a:buClr>
        <a:buFont typeface="Wingdings" charset="0"/>
        <a:defRPr sz="2400">
          <a:solidFill>
            <a:srgbClr val="00599D"/>
          </a:solidFill>
          <a:latin typeface="+mn-lt"/>
          <a:ea typeface="ＭＳ Ｐゴシック" charset="0"/>
          <a:cs typeface="+mn-cs"/>
        </a:defRPr>
      </a:lvl1pPr>
      <a:lvl2pPr marL="419036" indent="-266659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SzPct val="140000"/>
        <a:buFont typeface="Wingdings" charset="0"/>
        <a:buChar char="§"/>
        <a:defRPr sz="2000">
          <a:solidFill>
            <a:schemeClr val="tx1"/>
          </a:solidFill>
          <a:latin typeface="+mn-lt"/>
          <a:ea typeface="ＭＳ Ｐゴシック" charset="0"/>
        </a:defRPr>
      </a:lvl2pPr>
      <a:lvl3pPr marL="514272" indent="399987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ＭＳ Ｐゴシック" charset="0"/>
        </a:defRPr>
      </a:lvl3pPr>
      <a:lvl4pPr marL="714265" indent="-20635" algn="l" rtl="0" eaLnBrk="0" fontAlgn="base" hangingPunct="0">
        <a:spcBef>
          <a:spcPct val="20000"/>
        </a:spcBef>
        <a:spcAft>
          <a:spcPct val="0"/>
        </a:spcAft>
        <a:defRPr sz="1600" i="1">
          <a:solidFill>
            <a:srgbClr val="990000"/>
          </a:solidFill>
          <a:latin typeface="+mn-lt"/>
          <a:ea typeface="ＭＳ Ｐゴシック" charset="0"/>
        </a:defRPr>
      </a:lvl4pPr>
      <a:lvl5pPr marL="2142795" indent="-1247583" algn="l" rtl="0" eaLnBrk="0" fontAlgn="base" hangingPunct="0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  <a:ea typeface="ＭＳ Ｐゴシック" charset="0"/>
        </a:defRPr>
      </a:lvl5pPr>
      <a:lvl6pPr marL="2599926" indent="-1247583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6pPr>
      <a:lvl7pPr marL="3057056" indent="-1247583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7pPr>
      <a:lvl8pPr marL="3514185" indent="-1247583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8pPr>
      <a:lvl9pPr marL="3971316" indent="-1247583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9pPr>
    </p:bodyStyle>
    <p:otherStyle>
      <a:defPPr>
        <a:defRPr lang="de-DE"/>
      </a:defPPr>
      <a:lvl1pPr marL="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5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1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4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08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3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87341" y="225425"/>
            <a:ext cx="8605837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Titelmasterformat durch Klicken bearbeiten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7341" y="1125538"/>
            <a:ext cx="8605837" cy="525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Textmasterformate durch Klicken bearbeiten</a:t>
            </a:r>
          </a:p>
          <a:p>
            <a:pPr lvl="1"/>
            <a:r>
              <a:rPr lang="en-GB"/>
              <a:t>Zweite Ebene</a:t>
            </a:r>
          </a:p>
          <a:p>
            <a:pPr lvl="2"/>
            <a:r>
              <a:rPr lang="en-GB"/>
              <a:t>Dritte Ebene</a:t>
            </a:r>
          </a:p>
          <a:p>
            <a:pPr lvl="3"/>
            <a:r>
              <a:rPr lang="en-GB"/>
              <a:t>Vierte Ebene</a:t>
            </a:r>
          </a:p>
          <a:p>
            <a:pPr lvl="4"/>
            <a:r>
              <a:rPr lang="en-GB"/>
              <a:t>Fünfte Ebene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-36513" y="6607178"/>
            <a:ext cx="4392613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5" tIns="0" rIns="91425" bIns="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599D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r>
              <a:rPr lang="ro-RO" smtClean="0"/>
              <a:t>H. Simon - Secondary Beams ...</a:t>
            </a:r>
            <a:endParaRPr lang="de-DE" dirty="0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16914" y="6607178"/>
            <a:ext cx="728662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5" tIns="0" rIns="91425" bIns="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599D"/>
                </a:solidFill>
                <a:latin typeface="Arial" charset="0"/>
              </a:defRPr>
            </a:lvl1pPr>
          </a:lstStyle>
          <a:p>
            <a:fld id="{8B7EF17A-5DC8-2E40-9E9C-0F5B8796114F}" type="slidenum">
              <a:rPr lang="de-DE"/>
              <a:pPr/>
              <a:t>‹Nr.›</a:t>
            </a:fld>
            <a:endParaRPr lang="de-DE"/>
          </a:p>
        </p:txBody>
      </p:sp>
      <p:sp>
        <p:nvSpPr>
          <p:cNvPr id="1030" name="Rectangle 8"/>
          <p:cNvSpPr>
            <a:spLocks noChangeArrowheads="1"/>
          </p:cNvSpPr>
          <p:nvPr/>
        </p:nvSpPr>
        <p:spPr bwMode="auto">
          <a:xfrm>
            <a:off x="4356100" y="6607175"/>
            <a:ext cx="1404938" cy="84138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</p:spPr>
        <p:txBody>
          <a:bodyPr wrap="none" lIns="91425" tIns="45713" rIns="91425" bIns="45713" anchor="ctr"/>
          <a:lstStyle/>
          <a:p>
            <a:pPr>
              <a:defRPr/>
            </a:pPr>
            <a:endParaRPr lang="de-DE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31" name="Rectangle 9"/>
          <p:cNvSpPr>
            <a:spLocks noChangeArrowheads="1"/>
          </p:cNvSpPr>
          <p:nvPr/>
        </p:nvSpPr>
        <p:spPr bwMode="auto">
          <a:xfrm>
            <a:off x="5757866" y="6607175"/>
            <a:ext cx="1404937" cy="84138"/>
          </a:xfrm>
          <a:prstGeom prst="rect">
            <a:avLst/>
          </a:prstGeom>
          <a:solidFill>
            <a:srgbClr val="969696"/>
          </a:solidFill>
          <a:ln w="9525">
            <a:noFill/>
            <a:miter lim="800000"/>
            <a:headEnd/>
            <a:tailEnd/>
          </a:ln>
        </p:spPr>
        <p:txBody>
          <a:bodyPr wrap="none" lIns="91425" tIns="45713" rIns="91425" bIns="45713" anchor="ctr"/>
          <a:lstStyle/>
          <a:p>
            <a:pPr>
              <a:defRPr/>
            </a:pPr>
            <a:endParaRPr lang="de-DE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32" name="Rectangle 10"/>
          <p:cNvSpPr>
            <a:spLocks noChangeArrowheads="1"/>
          </p:cNvSpPr>
          <p:nvPr/>
        </p:nvSpPr>
        <p:spPr bwMode="auto">
          <a:xfrm>
            <a:off x="7162800" y="6607175"/>
            <a:ext cx="1404938" cy="84138"/>
          </a:xfrm>
          <a:prstGeom prst="rect">
            <a:avLst/>
          </a:prstGeom>
          <a:solidFill>
            <a:srgbClr val="003366"/>
          </a:solidFill>
          <a:ln w="9525">
            <a:noFill/>
            <a:miter lim="800000"/>
            <a:headEnd/>
            <a:tailEnd/>
          </a:ln>
        </p:spPr>
        <p:txBody>
          <a:bodyPr wrap="none" lIns="91425" tIns="45713" rIns="91425" bIns="45713" anchor="ctr"/>
          <a:lstStyle/>
          <a:p>
            <a:pPr>
              <a:defRPr/>
            </a:pPr>
            <a:endParaRPr lang="de-DE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33" name="Rectangle 11"/>
          <p:cNvSpPr>
            <a:spLocks noChangeArrowheads="1"/>
          </p:cNvSpPr>
          <p:nvPr/>
        </p:nvSpPr>
        <p:spPr bwMode="auto">
          <a:xfrm>
            <a:off x="0" y="6524625"/>
            <a:ext cx="9144000" cy="82550"/>
          </a:xfrm>
          <a:prstGeom prst="rect">
            <a:avLst/>
          </a:prstGeom>
          <a:solidFill>
            <a:srgbClr val="00599D"/>
          </a:solidFill>
          <a:ln w="9525">
            <a:noFill/>
            <a:miter lim="800000"/>
            <a:headEnd/>
            <a:tailEnd/>
          </a:ln>
        </p:spPr>
        <p:txBody>
          <a:bodyPr wrap="none" lIns="91425" tIns="45713" rIns="91425" bIns="45713" anchor="ctr"/>
          <a:lstStyle/>
          <a:p>
            <a:pPr>
              <a:defRPr/>
            </a:pPr>
            <a:endParaRPr lang="de-DE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34" name="Rectangle 12"/>
          <p:cNvSpPr>
            <a:spLocks noChangeArrowheads="1"/>
          </p:cNvSpPr>
          <p:nvPr/>
        </p:nvSpPr>
        <p:spPr bwMode="auto">
          <a:xfrm>
            <a:off x="5757866" y="6691313"/>
            <a:ext cx="2809875" cy="82550"/>
          </a:xfrm>
          <a:prstGeom prst="rect">
            <a:avLst/>
          </a:prstGeom>
          <a:solidFill>
            <a:srgbClr val="00599D"/>
          </a:solidFill>
          <a:ln w="9525">
            <a:noFill/>
            <a:miter lim="800000"/>
            <a:headEnd/>
            <a:tailEnd/>
          </a:ln>
        </p:spPr>
        <p:txBody>
          <a:bodyPr wrap="none" lIns="91425" tIns="45713" rIns="91425" bIns="45713" anchor="ctr"/>
          <a:lstStyle/>
          <a:p>
            <a:pPr>
              <a:defRPr/>
            </a:pPr>
            <a:endParaRPr lang="de-DE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35" name="Rectangle 13"/>
          <p:cNvSpPr>
            <a:spLocks noChangeArrowheads="1"/>
          </p:cNvSpPr>
          <p:nvPr/>
        </p:nvSpPr>
        <p:spPr bwMode="auto">
          <a:xfrm>
            <a:off x="4356100" y="6775450"/>
            <a:ext cx="1404938" cy="82550"/>
          </a:xfrm>
          <a:prstGeom prst="rect">
            <a:avLst/>
          </a:prstGeom>
          <a:solidFill>
            <a:srgbClr val="00599D"/>
          </a:solidFill>
          <a:ln w="9525">
            <a:noFill/>
            <a:miter lim="800000"/>
            <a:headEnd/>
            <a:tailEnd/>
          </a:ln>
        </p:spPr>
        <p:txBody>
          <a:bodyPr wrap="none" lIns="91425" tIns="45713" rIns="91425" bIns="45713" anchor="ctr"/>
          <a:lstStyle/>
          <a:p>
            <a:pPr>
              <a:defRPr/>
            </a:pPr>
            <a:endParaRPr lang="de-DE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36" name="Rectangle 14"/>
          <p:cNvSpPr>
            <a:spLocks noChangeArrowheads="1"/>
          </p:cNvSpPr>
          <p:nvPr/>
        </p:nvSpPr>
        <p:spPr bwMode="auto">
          <a:xfrm>
            <a:off x="0" y="873125"/>
            <a:ext cx="9144000" cy="82550"/>
          </a:xfrm>
          <a:prstGeom prst="rect">
            <a:avLst/>
          </a:prstGeom>
          <a:solidFill>
            <a:srgbClr val="00599D"/>
          </a:solidFill>
          <a:ln w="9525">
            <a:noFill/>
            <a:miter lim="800000"/>
            <a:headEnd/>
            <a:tailEnd/>
          </a:ln>
        </p:spPr>
        <p:txBody>
          <a:bodyPr wrap="none" lIns="91425" tIns="45713" rIns="91425" bIns="45713" anchor="ctr"/>
          <a:lstStyle/>
          <a:p>
            <a:pPr>
              <a:defRPr/>
            </a:pPr>
            <a:endParaRPr lang="de-DE" sz="180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9464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  <p:sldLayoutId id="2147483842" r:id="rId12"/>
    <p:sldLayoutId id="2147483843" r:id="rId13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+mj-lt"/>
          <a:ea typeface="ＭＳ Ｐゴシック" charset="0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  <a:ea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  <a:ea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  <a:ea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  <a:ea typeface="ＭＳ Ｐゴシック" charset="0"/>
        </a:defRPr>
      </a:lvl5pPr>
      <a:lvl6pPr marL="45713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6pPr>
      <a:lvl7pPr marL="914259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7pPr>
      <a:lvl8pPr marL="137139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8pPr>
      <a:lvl9pPr marL="1828519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charset="0"/>
        </a:defRPr>
      </a:lvl9pPr>
    </p:titleStyle>
    <p:bodyStyle>
      <a:lvl1pPr marL="85711" indent="-85711" algn="l" rtl="0" eaLnBrk="0" fontAlgn="base" hangingPunct="0">
        <a:spcBef>
          <a:spcPct val="20000"/>
        </a:spcBef>
        <a:spcAft>
          <a:spcPct val="0"/>
        </a:spcAft>
        <a:buClr>
          <a:srgbClr val="0066CC"/>
        </a:buClr>
        <a:buFont typeface="Wingdings" charset="0"/>
        <a:defRPr sz="2400">
          <a:solidFill>
            <a:srgbClr val="00599D"/>
          </a:solidFill>
          <a:latin typeface="+mn-lt"/>
          <a:ea typeface="ＭＳ Ｐゴシック" charset="0"/>
          <a:cs typeface="+mn-cs"/>
        </a:defRPr>
      </a:lvl1pPr>
      <a:lvl2pPr marL="419036" indent="-266659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SzPct val="140000"/>
        <a:buFont typeface="Wingdings" charset="0"/>
        <a:buChar char="§"/>
        <a:defRPr sz="2000">
          <a:solidFill>
            <a:schemeClr val="tx1"/>
          </a:solidFill>
          <a:latin typeface="+mn-lt"/>
          <a:ea typeface="ＭＳ Ｐゴシック" charset="0"/>
        </a:defRPr>
      </a:lvl2pPr>
      <a:lvl3pPr marL="514272" indent="399987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ＭＳ Ｐゴシック" charset="0"/>
        </a:defRPr>
      </a:lvl3pPr>
      <a:lvl4pPr marL="714265" indent="-20635" algn="l" rtl="0" eaLnBrk="0" fontAlgn="base" hangingPunct="0">
        <a:spcBef>
          <a:spcPct val="20000"/>
        </a:spcBef>
        <a:spcAft>
          <a:spcPct val="0"/>
        </a:spcAft>
        <a:defRPr sz="1600" i="1">
          <a:solidFill>
            <a:srgbClr val="990000"/>
          </a:solidFill>
          <a:latin typeface="+mn-lt"/>
          <a:ea typeface="ＭＳ Ｐゴシック" charset="0"/>
        </a:defRPr>
      </a:lvl4pPr>
      <a:lvl5pPr marL="2142795" indent="-1247583" algn="l" rtl="0" eaLnBrk="0" fontAlgn="base" hangingPunct="0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  <a:ea typeface="ＭＳ Ｐゴシック" charset="0"/>
        </a:defRPr>
      </a:lvl5pPr>
      <a:lvl6pPr marL="2599926" indent="-1247583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6pPr>
      <a:lvl7pPr marL="3057056" indent="-1247583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7pPr>
      <a:lvl8pPr marL="3514185" indent="-1247583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8pPr>
      <a:lvl9pPr marL="3971316" indent="-1247583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9pPr>
    </p:bodyStyle>
    <p:otherStyle>
      <a:defPPr>
        <a:defRPr lang="de-DE"/>
      </a:defPPr>
      <a:lvl1pPr marL="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5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1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4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08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3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8" descr="kopf_querformat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0"/>
            <a:ext cx="9137650" cy="109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9" descr="fusszeile_querformat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13" r="3468"/>
          <a:stretch>
            <a:fillRect/>
          </a:stretch>
        </p:blipFill>
        <p:spPr bwMode="auto">
          <a:xfrm>
            <a:off x="0" y="6415088"/>
            <a:ext cx="9144000" cy="40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9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179388" y="184150"/>
            <a:ext cx="8964612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pic>
        <p:nvPicPr>
          <p:cNvPr id="1030" name="Picture 12" descr="HG_LOGO_S_RGB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6225" y="6473825"/>
            <a:ext cx="9810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13" descr="FAIR_logo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942" r="-8363"/>
          <a:stretch>
            <a:fillRect/>
          </a:stretch>
        </p:blipFill>
        <p:spPr bwMode="auto">
          <a:xfrm>
            <a:off x="5795963" y="6342063"/>
            <a:ext cx="830262" cy="5159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9525" y="6446838"/>
            <a:ext cx="91563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r>
              <a:rPr lang="en-US" sz="1200" dirty="0" smtClean="0">
                <a:solidFill>
                  <a:srgbClr val="000000"/>
                </a:solidFill>
              </a:rPr>
              <a:t>M. Winkler</a:t>
            </a:r>
            <a:endParaRPr lang="de-DE" sz="1200" dirty="0" smtClean="0">
              <a:solidFill>
                <a:srgbClr val="000000"/>
              </a:solidFill>
            </a:endParaRPr>
          </a:p>
          <a:p>
            <a:pPr>
              <a:defRPr/>
            </a:pPr>
            <a:endParaRPr lang="en-US" sz="1200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5230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5" r:id="rId1"/>
    <p:sldLayoutId id="2147483846" r:id="rId2"/>
    <p:sldLayoutId id="2147483847" r:id="rId3"/>
    <p:sldLayoutId id="2147483848" r:id="rId4"/>
    <p:sldLayoutId id="2147483849" r:id="rId5"/>
    <p:sldLayoutId id="2147483850" r:id="rId6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rgbClr val="993300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rgbClr val="993300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rgbClr val="993300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rgbClr val="993300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4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35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3.e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43.png"/><Relationship Id="rId4" Type="http://schemas.openxmlformats.org/officeDocument/2006/relationships/oleObject" Target="../embeddings/oleObject5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1.wmf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3"/>
          <p:cNvSpPr>
            <a:spLocks noChangeArrowheads="1"/>
          </p:cNvSpPr>
          <p:nvPr/>
        </p:nvSpPr>
        <p:spPr bwMode="auto">
          <a:xfrm>
            <a:off x="552450" y="3613150"/>
            <a:ext cx="7594600" cy="39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pPr marL="285750" indent="-285750" eaLnBrk="0" hangingPunct="0">
              <a:lnSpc>
                <a:spcPct val="90000"/>
              </a:lnSpc>
              <a:spcBef>
                <a:spcPct val="30000"/>
              </a:spcBef>
              <a:buClr>
                <a:schemeClr val="accent1"/>
              </a:buClr>
              <a:buFont typeface="Monotype Sorts" pitchFamily="2" charset="2"/>
              <a:buChar char="u"/>
            </a:pPr>
            <a:endParaRPr lang="en-US" sz="2400" b="1"/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1251563" y="3153190"/>
            <a:ext cx="6607516" cy="779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altLang="de-DE" dirty="0" smtClean="0"/>
              <a:t>Rare Isotopes and the </a:t>
            </a:r>
            <a:r>
              <a:rPr lang="en-US" altLang="de-DE" dirty="0" err="1" smtClean="0"/>
              <a:t>SuperFRS</a:t>
            </a:r>
            <a:r>
              <a:rPr lang="en-US" altLang="de-DE" dirty="0" smtClean="0"/>
              <a:t>   </a:t>
            </a:r>
            <a:r>
              <a:rPr lang="en-US" altLang="de-DE" sz="3200" dirty="0" smtClean="0"/>
              <a:t> </a:t>
            </a:r>
            <a:endParaRPr lang="de-DE" dirty="0"/>
          </a:p>
        </p:txBody>
      </p:sp>
      <p:sp>
        <p:nvSpPr>
          <p:cNvPr id="9" name="Untertitel 2"/>
          <p:cNvSpPr>
            <a:spLocks noGrp="1"/>
          </p:cNvSpPr>
          <p:nvPr>
            <p:ph type="subTitle" idx="1"/>
          </p:nvPr>
        </p:nvSpPr>
        <p:spPr>
          <a:xfrm>
            <a:off x="1354921" y="4293096"/>
            <a:ext cx="6400800" cy="864096"/>
          </a:xfrm>
        </p:spPr>
        <p:txBody>
          <a:bodyPr>
            <a:normAutofit/>
          </a:bodyPr>
          <a:lstStyle/>
          <a:p>
            <a:r>
              <a:rPr lang="en-US" altLang="de-DE" b="1" dirty="0" smtClean="0"/>
              <a:t>H. Simon</a:t>
            </a:r>
            <a:endParaRPr lang="en-US" altLang="de-DE" b="1" dirty="0"/>
          </a:p>
        </p:txBody>
      </p:sp>
    </p:spTree>
    <p:extLst>
      <p:ext uri="{BB962C8B-B14F-4D97-AF65-F5344CB8AC3E}">
        <p14:creationId xmlns:p14="http://schemas.microsoft.com/office/powerpoint/2010/main" val="20619797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Text Box 2"/>
          <p:cNvSpPr txBox="1">
            <a:spLocks noChangeArrowheads="1"/>
          </p:cNvSpPr>
          <p:nvPr/>
        </p:nvSpPr>
        <p:spPr bwMode="auto">
          <a:xfrm>
            <a:off x="7010400" y="6619876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9986" tIns="46793" rIns="89986" bIns="46793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  <a:cs typeface="Lucida Sans Unicode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algn="r" defTabSz="449194" eaLnBrk="1" hangingPunct="1">
              <a:buSzPct val="100000"/>
            </a:pPr>
            <a:fld id="{C65BB898-5D10-564F-A0A3-A174E191BD05}" type="slidenum">
              <a:rPr lang="de-DE" sz="1400" i="0">
                <a:solidFill>
                  <a:srgbClr val="000000"/>
                </a:solidFill>
              </a:rPr>
              <a:pPr algn="r" defTabSz="449194" eaLnBrk="1" hangingPunct="1">
                <a:buSzPct val="100000"/>
              </a:pPr>
              <a:t>10</a:t>
            </a:fld>
            <a:endParaRPr lang="de-DE" sz="1400" i="0">
              <a:solidFill>
                <a:srgbClr val="000000"/>
              </a:solidFill>
            </a:endParaRPr>
          </a:p>
        </p:txBody>
      </p:sp>
      <p:sp>
        <p:nvSpPr>
          <p:cNvPr id="7173" name="Rectangle 4"/>
          <p:cNvSpPr>
            <a:spLocks noChangeArrowheads="1"/>
          </p:cNvSpPr>
          <p:nvPr/>
        </p:nvSpPr>
        <p:spPr bwMode="auto">
          <a:xfrm>
            <a:off x="7172325" y="1714218"/>
            <a:ext cx="890588" cy="27622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1425" tIns="45713" rIns="91425" bIns="45713" anchor="ctr"/>
          <a:lstStyle/>
          <a:p>
            <a:pPr algn="l" defTabSz="449194" eaLnBrk="1" hangingPunct="1">
              <a:buClr>
                <a:srgbClr val="000000"/>
              </a:buClr>
              <a:buSzPct val="100000"/>
            </a:pPr>
            <a:endParaRPr lang="de-DE" sz="1800" i="0">
              <a:solidFill>
                <a:srgbClr val="FFFFFF"/>
              </a:solidFill>
              <a:latin typeface="Arial" charset="0"/>
              <a:cs typeface="Lucida Sans Unicode" charset="0"/>
            </a:endParaRPr>
          </a:p>
        </p:txBody>
      </p:sp>
      <p:sp>
        <p:nvSpPr>
          <p:cNvPr id="7174" name="Rectangle 5"/>
          <p:cNvSpPr>
            <a:spLocks noChangeArrowheads="1"/>
          </p:cNvSpPr>
          <p:nvPr/>
        </p:nvSpPr>
        <p:spPr bwMode="auto">
          <a:xfrm>
            <a:off x="7610475" y="1957103"/>
            <a:ext cx="88900" cy="176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1425" tIns="45713" rIns="91425" bIns="45713" anchor="ctr"/>
          <a:lstStyle/>
          <a:p>
            <a:pPr algn="l" defTabSz="449194" eaLnBrk="1" hangingPunct="1">
              <a:buClr>
                <a:srgbClr val="000000"/>
              </a:buClr>
              <a:buSzPct val="100000"/>
            </a:pPr>
            <a:endParaRPr lang="de-DE" sz="1800" i="0">
              <a:solidFill>
                <a:srgbClr val="FFFFFF"/>
              </a:solidFill>
              <a:latin typeface="Arial" charset="0"/>
              <a:cs typeface="Lucida Sans Unicode" charset="0"/>
            </a:endParaRPr>
          </a:p>
        </p:txBody>
      </p:sp>
      <p:sp>
        <p:nvSpPr>
          <p:cNvPr id="7175" name="Rectangle 6"/>
          <p:cNvSpPr>
            <a:spLocks noChangeArrowheads="1"/>
          </p:cNvSpPr>
          <p:nvPr/>
        </p:nvSpPr>
        <p:spPr bwMode="auto">
          <a:xfrm>
            <a:off x="5086350" y="2660365"/>
            <a:ext cx="101600" cy="8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1425" tIns="45713" rIns="91425" bIns="45713" anchor="ctr"/>
          <a:lstStyle/>
          <a:p>
            <a:pPr algn="l" defTabSz="449194" eaLnBrk="1" hangingPunct="1">
              <a:buClr>
                <a:srgbClr val="000000"/>
              </a:buClr>
              <a:buSzPct val="100000"/>
            </a:pPr>
            <a:endParaRPr lang="de-DE" sz="1800" i="0">
              <a:solidFill>
                <a:srgbClr val="FFFFFF"/>
              </a:solidFill>
              <a:latin typeface="Arial" charset="0"/>
              <a:cs typeface="Lucida Sans Unicode" charset="0"/>
            </a:endParaRPr>
          </a:p>
        </p:txBody>
      </p:sp>
      <p:sp>
        <p:nvSpPr>
          <p:cNvPr id="7176" name="Rectangle 7"/>
          <p:cNvSpPr>
            <a:spLocks noChangeArrowheads="1"/>
          </p:cNvSpPr>
          <p:nvPr/>
        </p:nvSpPr>
        <p:spPr bwMode="auto">
          <a:xfrm>
            <a:off x="5937250" y="2580990"/>
            <a:ext cx="101600" cy="9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1425" tIns="45713" rIns="91425" bIns="45713" anchor="ctr"/>
          <a:lstStyle/>
          <a:p>
            <a:pPr algn="l" defTabSz="449194" eaLnBrk="1" hangingPunct="1">
              <a:buClr>
                <a:srgbClr val="000000"/>
              </a:buClr>
              <a:buSzPct val="100000"/>
            </a:pPr>
            <a:endParaRPr lang="de-DE" sz="1800" i="0">
              <a:solidFill>
                <a:srgbClr val="FFFFFF"/>
              </a:solidFill>
              <a:latin typeface="Arial" charset="0"/>
              <a:cs typeface="Lucida Sans Unicode" charset="0"/>
            </a:endParaRPr>
          </a:p>
        </p:txBody>
      </p:sp>
      <p:sp>
        <p:nvSpPr>
          <p:cNvPr id="7177" name="Line 8"/>
          <p:cNvSpPr>
            <a:spLocks noChangeShapeType="1"/>
          </p:cNvSpPr>
          <p:nvPr/>
        </p:nvSpPr>
        <p:spPr bwMode="auto">
          <a:xfrm flipV="1">
            <a:off x="7150100" y="1725329"/>
            <a:ext cx="1588" cy="10795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1425" tIns="45713" rIns="91425" bIns="45713"/>
          <a:lstStyle/>
          <a:p>
            <a:pPr algn="l" defTabSz="449194" eaLnBrk="1" hangingPunct="1">
              <a:buClr>
                <a:srgbClr val="000000"/>
              </a:buClr>
              <a:buSzPct val="100000"/>
            </a:pPr>
            <a:endParaRPr lang="en-GB" sz="1800" i="0">
              <a:solidFill>
                <a:srgbClr val="FFFFFF"/>
              </a:solidFill>
              <a:latin typeface="Arial" charset="0"/>
              <a:cs typeface="Lucida Sans Unicode" charset="0"/>
            </a:endParaRPr>
          </a:p>
        </p:txBody>
      </p:sp>
      <p:sp>
        <p:nvSpPr>
          <p:cNvPr id="7178" name="Rectangle 9"/>
          <p:cNvSpPr>
            <a:spLocks noChangeArrowheads="1"/>
          </p:cNvSpPr>
          <p:nvPr/>
        </p:nvSpPr>
        <p:spPr bwMode="auto">
          <a:xfrm>
            <a:off x="0" y="4543141"/>
            <a:ext cx="4572000" cy="325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1425" tIns="45713" rIns="91425" bIns="45713" anchor="ctr"/>
          <a:lstStyle/>
          <a:p>
            <a:pPr algn="l" defTabSz="449194" eaLnBrk="1" hangingPunct="1">
              <a:buClr>
                <a:srgbClr val="000000"/>
              </a:buClr>
              <a:buSzPct val="100000"/>
            </a:pPr>
            <a:endParaRPr lang="de-DE" sz="1800" i="0">
              <a:solidFill>
                <a:srgbClr val="FFFFFF"/>
              </a:solidFill>
              <a:latin typeface="Arial" charset="0"/>
              <a:cs typeface="Lucida Sans Unicode" charset="0"/>
            </a:endParaRPr>
          </a:p>
        </p:txBody>
      </p:sp>
      <p:sp>
        <p:nvSpPr>
          <p:cNvPr id="7179" name="Rectangle 10"/>
          <p:cNvSpPr>
            <a:spLocks noChangeArrowheads="1"/>
          </p:cNvSpPr>
          <p:nvPr/>
        </p:nvSpPr>
        <p:spPr bwMode="auto">
          <a:xfrm>
            <a:off x="0" y="4543140"/>
            <a:ext cx="4787900" cy="3952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1425" tIns="45713" rIns="91425" bIns="45713" anchor="ctr"/>
          <a:lstStyle/>
          <a:p>
            <a:pPr algn="l" defTabSz="449194" eaLnBrk="1" hangingPunct="1">
              <a:buClr>
                <a:srgbClr val="000000"/>
              </a:buClr>
              <a:buSzPct val="100000"/>
            </a:pPr>
            <a:endParaRPr lang="de-DE" sz="1800" i="0">
              <a:solidFill>
                <a:srgbClr val="FFFFFF"/>
              </a:solidFill>
              <a:latin typeface="Arial" charset="0"/>
              <a:cs typeface="Lucida Sans Unicode" charset="0"/>
            </a:endParaRPr>
          </a:p>
        </p:txBody>
      </p:sp>
      <p:sp>
        <p:nvSpPr>
          <p:cNvPr id="7180" name="Rectangle 11"/>
          <p:cNvSpPr>
            <a:spLocks noChangeArrowheads="1"/>
          </p:cNvSpPr>
          <p:nvPr/>
        </p:nvSpPr>
        <p:spPr bwMode="auto">
          <a:xfrm>
            <a:off x="2700338" y="2131728"/>
            <a:ext cx="684212" cy="4318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1425" tIns="45713" rIns="91425" bIns="45713" anchor="ctr"/>
          <a:lstStyle/>
          <a:p>
            <a:pPr algn="l" defTabSz="449194" eaLnBrk="1" hangingPunct="1">
              <a:buClr>
                <a:srgbClr val="000000"/>
              </a:buClr>
              <a:buSzPct val="100000"/>
            </a:pPr>
            <a:endParaRPr lang="de-DE" sz="1800" i="0">
              <a:solidFill>
                <a:srgbClr val="FFFFFF"/>
              </a:solidFill>
              <a:latin typeface="Arial" charset="0"/>
              <a:cs typeface="Lucida Sans Unicode" charset="0"/>
            </a:endParaRPr>
          </a:p>
        </p:txBody>
      </p:sp>
      <p:sp>
        <p:nvSpPr>
          <p:cNvPr id="7181" name="Rectangle 12"/>
          <p:cNvSpPr>
            <a:spLocks noChangeArrowheads="1"/>
          </p:cNvSpPr>
          <p:nvPr/>
        </p:nvSpPr>
        <p:spPr bwMode="auto">
          <a:xfrm>
            <a:off x="2951164" y="2960404"/>
            <a:ext cx="1116012" cy="12954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1425" tIns="45713" rIns="91425" bIns="45713" anchor="ctr"/>
          <a:lstStyle/>
          <a:p>
            <a:pPr algn="l" defTabSz="449194" eaLnBrk="1" hangingPunct="1">
              <a:buClr>
                <a:srgbClr val="000000"/>
              </a:buClr>
              <a:buSzPct val="100000"/>
            </a:pPr>
            <a:endParaRPr lang="de-DE" sz="1800" i="0">
              <a:solidFill>
                <a:srgbClr val="FFFFFF"/>
              </a:solidFill>
              <a:latin typeface="Arial" charset="0"/>
              <a:cs typeface="Lucida Sans Unicode" charset="0"/>
            </a:endParaRPr>
          </a:p>
        </p:txBody>
      </p:sp>
      <p:sp>
        <p:nvSpPr>
          <p:cNvPr id="7182" name="Rectangle 13"/>
          <p:cNvSpPr>
            <a:spLocks noChangeArrowheads="1"/>
          </p:cNvSpPr>
          <p:nvPr/>
        </p:nvSpPr>
        <p:spPr bwMode="auto">
          <a:xfrm>
            <a:off x="3924303" y="3571590"/>
            <a:ext cx="1476375" cy="82867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1425" tIns="45713" rIns="91425" bIns="45713" anchor="ctr"/>
          <a:lstStyle/>
          <a:p>
            <a:pPr algn="l" defTabSz="449194" eaLnBrk="1" hangingPunct="1">
              <a:buClr>
                <a:srgbClr val="000000"/>
              </a:buClr>
              <a:buSzPct val="100000"/>
            </a:pPr>
            <a:endParaRPr lang="de-DE" sz="1800" i="0">
              <a:solidFill>
                <a:srgbClr val="FFFFFF"/>
              </a:solidFill>
              <a:latin typeface="Arial" charset="0"/>
              <a:cs typeface="Lucida Sans Unicode" charset="0"/>
            </a:endParaRPr>
          </a:p>
        </p:txBody>
      </p:sp>
      <p:sp>
        <p:nvSpPr>
          <p:cNvPr id="7183" name="Rectangle 14"/>
          <p:cNvSpPr>
            <a:spLocks noChangeArrowheads="1"/>
          </p:cNvSpPr>
          <p:nvPr/>
        </p:nvSpPr>
        <p:spPr bwMode="auto">
          <a:xfrm>
            <a:off x="4211638" y="1591978"/>
            <a:ext cx="215900" cy="10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1425" tIns="45713" rIns="91425" bIns="45713" anchor="ctr"/>
          <a:lstStyle/>
          <a:p>
            <a:pPr algn="l" defTabSz="449194" eaLnBrk="1" hangingPunct="1">
              <a:buClr>
                <a:srgbClr val="000000"/>
              </a:buClr>
              <a:buSzPct val="100000"/>
            </a:pPr>
            <a:endParaRPr lang="de-DE" sz="1800" i="0">
              <a:solidFill>
                <a:srgbClr val="FFFFFF"/>
              </a:solidFill>
              <a:latin typeface="Arial" charset="0"/>
              <a:cs typeface="Lucida Sans Unicode" charset="0"/>
            </a:endParaRPr>
          </a:p>
        </p:txBody>
      </p:sp>
      <p:sp>
        <p:nvSpPr>
          <p:cNvPr id="7184" name="Rectangle 15"/>
          <p:cNvSpPr>
            <a:spLocks noChangeArrowheads="1"/>
          </p:cNvSpPr>
          <p:nvPr/>
        </p:nvSpPr>
        <p:spPr bwMode="auto">
          <a:xfrm>
            <a:off x="4176716" y="1626903"/>
            <a:ext cx="287337" cy="7302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1425" tIns="45713" rIns="91425" bIns="45713" anchor="ctr"/>
          <a:lstStyle/>
          <a:p>
            <a:pPr algn="l" defTabSz="449194" eaLnBrk="1" hangingPunct="1">
              <a:buClr>
                <a:srgbClr val="000000"/>
              </a:buClr>
              <a:buSzPct val="100000"/>
            </a:pPr>
            <a:endParaRPr lang="de-DE" sz="1800" i="0">
              <a:solidFill>
                <a:srgbClr val="FFFFFF"/>
              </a:solidFill>
              <a:latin typeface="Arial" charset="0"/>
              <a:cs typeface="Lucida Sans Unicode" charset="0"/>
            </a:endParaRPr>
          </a:p>
        </p:txBody>
      </p:sp>
      <p:sp>
        <p:nvSpPr>
          <p:cNvPr id="7185" name="Rectangle 16"/>
          <p:cNvSpPr>
            <a:spLocks noChangeArrowheads="1"/>
          </p:cNvSpPr>
          <p:nvPr/>
        </p:nvSpPr>
        <p:spPr bwMode="auto">
          <a:xfrm rot="5400000">
            <a:off x="4591844" y="1932499"/>
            <a:ext cx="287338" cy="18097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1425" tIns="45713" rIns="91425" bIns="45713" anchor="ctr"/>
          <a:lstStyle/>
          <a:p>
            <a:pPr algn="l" defTabSz="449194" eaLnBrk="1" hangingPunct="1">
              <a:buClr>
                <a:srgbClr val="000000"/>
              </a:buClr>
              <a:buSzPct val="100000"/>
            </a:pPr>
            <a:endParaRPr lang="de-DE" sz="1800" i="0">
              <a:solidFill>
                <a:srgbClr val="FFFFFF"/>
              </a:solidFill>
              <a:latin typeface="Arial" charset="0"/>
              <a:cs typeface="Lucida Sans Unicode" charset="0"/>
            </a:endParaRPr>
          </a:p>
        </p:txBody>
      </p:sp>
      <p:pic>
        <p:nvPicPr>
          <p:cNvPr id="7190" name="Picture 2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-27384"/>
            <a:ext cx="1366837" cy="1025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191" name="Text Box 22"/>
          <p:cNvSpPr txBox="1">
            <a:spLocks noChangeArrowheads="1"/>
          </p:cNvSpPr>
          <p:nvPr/>
        </p:nvSpPr>
        <p:spPr bwMode="auto">
          <a:xfrm>
            <a:off x="6372671" y="4509120"/>
            <a:ext cx="2663825" cy="1800095"/>
          </a:xfrm>
          <a:prstGeom prst="rect">
            <a:avLst/>
          </a:prstGeom>
          <a:solidFill>
            <a:schemeClr val="bg2"/>
          </a:solidFill>
          <a:ln>
            <a:headEnd/>
            <a:tailEnd/>
          </a:ln>
          <a:ex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0" tIns="46793" rIns="0" bIns="46793">
            <a:spAutoFit/>
          </a:bodyPr>
          <a:lstStyle>
            <a:lvl1pPr marL="265113" indent="-30163" eaLnBrk="0" hangingPunct="0">
              <a:tabLst>
                <a:tab pos="265113" algn="l"/>
                <a:tab pos="1179513" algn="l"/>
                <a:tab pos="2093913" algn="l"/>
                <a:tab pos="3008313" algn="l"/>
                <a:tab pos="3922713" algn="l"/>
                <a:tab pos="4837113" algn="l"/>
                <a:tab pos="5751513" algn="l"/>
                <a:tab pos="6665913" algn="l"/>
                <a:tab pos="7580313" algn="l"/>
                <a:tab pos="8494713" algn="l"/>
                <a:tab pos="9409113" algn="l"/>
                <a:tab pos="10323513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  <a:cs typeface="Lucida Sans Unicode" charset="0"/>
              </a:defRPr>
            </a:lvl1pPr>
            <a:lvl2pPr eaLnBrk="0" hangingPunct="0">
              <a:tabLst>
                <a:tab pos="265113" algn="l"/>
                <a:tab pos="1179513" algn="l"/>
                <a:tab pos="2093913" algn="l"/>
                <a:tab pos="3008313" algn="l"/>
                <a:tab pos="3922713" algn="l"/>
                <a:tab pos="4837113" algn="l"/>
                <a:tab pos="5751513" algn="l"/>
                <a:tab pos="6665913" algn="l"/>
                <a:tab pos="7580313" algn="l"/>
                <a:tab pos="8494713" algn="l"/>
                <a:tab pos="9409113" algn="l"/>
                <a:tab pos="103235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eaLnBrk="0" hangingPunct="0">
              <a:tabLst>
                <a:tab pos="265113" algn="l"/>
                <a:tab pos="1179513" algn="l"/>
                <a:tab pos="2093913" algn="l"/>
                <a:tab pos="3008313" algn="l"/>
                <a:tab pos="3922713" algn="l"/>
                <a:tab pos="4837113" algn="l"/>
                <a:tab pos="5751513" algn="l"/>
                <a:tab pos="6665913" algn="l"/>
                <a:tab pos="7580313" algn="l"/>
                <a:tab pos="8494713" algn="l"/>
                <a:tab pos="9409113" algn="l"/>
                <a:tab pos="103235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eaLnBrk="0" hangingPunct="0">
              <a:tabLst>
                <a:tab pos="265113" algn="l"/>
                <a:tab pos="1179513" algn="l"/>
                <a:tab pos="2093913" algn="l"/>
                <a:tab pos="3008313" algn="l"/>
                <a:tab pos="3922713" algn="l"/>
                <a:tab pos="4837113" algn="l"/>
                <a:tab pos="5751513" algn="l"/>
                <a:tab pos="6665913" algn="l"/>
                <a:tab pos="7580313" algn="l"/>
                <a:tab pos="8494713" algn="l"/>
                <a:tab pos="9409113" algn="l"/>
                <a:tab pos="103235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eaLnBrk="0" hangingPunct="0">
              <a:tabLst>
                <a:tab pos="265113" algn="l"/>
                <a:tab pos="1179513" algn="l"/>
                <a:tab pos="2093913" algn="l"/>
                <a:tab pos="3008313" algn="l"/>
                <a:tab pos="3922713" algn="l"/>
                <a:tab pos="4837113" algn="l"/>
                <a:tab pos="5751513" algn="l"/>
                <a:tab pos="6665913" algn="l"/>
                <a:tab pos="7580313" algn="l"/>
                <a:tab pos="8494713" algn="l"/>
                <a:tab pos="9409113" algn="l"/>
                <a:tab pos="103235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65113" algn="l"/>
                <a:tab pos="1179513" algn="l"/>
                <a:tab pos="2093913" algn="l"/>
                <a:tab pos="3008313" algn="l"/>
                <a:tab pos="3922713" algn="l"/>
                <a:tab pos="4837113" algn="l"/>
                <a:tab pos="5751513" algn="l"/>
                <a:tab pos="6665913" algn="l"/>
                <a:tab pos="7580313" algn="l"/>
                <a:tab pos="8494713" algn="l"/>
                <a:tab pos="9409113" algn="l"/>
                <a:tab pos="103235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65113" algn="l"/>
                <a:tab pos="1179513" algn="l"/>
                <a:tab pos="2093913" algn="l"/>
                <a:tab pos="3008313" algn="l"/>
                <a:tab pos="3922713" algn="l"/>
                <a:tab pos="4837113" algn="l"/>
                <a:tab pos="5751513" algn="l"/>
                <a:tab pos="6665913" algn="l"/>
                <a:tab pos="7580313" algn="l"/>
                <a:tab pos="8494713" algn="l"/>
                <a:tab pos="9409113" algn="l"/>
                <a:tab pos="103235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65113" algn="l"/>
                <a:tab pos="1179513" algn="l"/>
                <a:tab pos="2093913" algn="l"/>
                <a:tab pos="3008313" algn="l"/>
                <a:tab pos="3922713" algn="l"/>
                <a:tab pos="4837113" algn="l"/>
                <a:tab pos="5751513" algn="l"/>
                <a:tab pos="6665913" algn="l"/>
                <a:tab pos="7580313" algn="l"/>
                <a:tab pos="8494713" algn="l"/>
                <a:tab pos="9409113" algn="l"/>
                <a:tab pos="103235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265113" algn="l"/>
                <a:tab pos="1179513" algn="l"/>
                <a:tab pos="2093913" algn="l"/>
                <a:tab pos="3008313" algn="l"/>
                <a:tab pos="3922713" algn="l"/>
                <a:tab pos="4837113" algn="l"/>
                <a:tab pos="5751513" algn="l"/>
                <a:tab pos="6665913" algn="l"/>
                <a:tab pos="7580313" algn="l"/>
                <a:tab pos="8494713" algn="l"/>
                <a:tab pos="9409113" algn="l"/>
                <a:tab pos="103235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algn="l" defTabSz="449194" eaLnBrk="1" hangingPunct="1">
              <a:spcBef>
                <a:spcPts val="1250"/>
              </a:spcBef>
              <a:buSzPct val="100000"/>
            </a:pPr>
            <a:r>
              <a:rPr lang="de-DE" sz="2000" b="1" i="0" dirty="0">
                <a:solidFill>
                  <a:srgbClr val="333399"/>
                </a:solidFill>
              </a:rPr>
              <a:t>The Approach</a:t>
            </a:r>
          </a:p>
          <a:p>
            <a:pPr algn="l" defTabSz="449194" eaLnBrk="1" hangingPunct="1">
              <a:spcBef>
                <a:spcPts val="1250"/>
              </a:spcBef>
              <a:buSzPct val="100000"/>
            </a:pPr>
            <a:r>
              <a:rPr lang="de-DE" sz="2000" i="0" dirty="0" err="1">
                <a:solidFill>
                  <a:srgbClr val="002060"/>
                </a:solidFill>
              </a:rPr>
              <a:t>Complementary</a:t>
            </a:r>
            <a:r>
              <a:rPr lang="de-DE" sz="2000" i="0" dirty="0">
                <a:solidFill>
                  <a:srgbClr val="002060"/>
                </a:solidFill>
              </a:rPr>
              <a:t> </a:t>
            </a:r>
            <a:r>
              <a:rPr lang="de-DE" sz="2000" i="0" dirty="0" err="1">
                <a:solidFill>
                  <a:srgbClr val="002060"/>
                </a:solidFill>
              </a:rPr>
              <a:t>measurements</a:t>
            </a:r>
            <a:r>
              <a:rPr lang="de-DE" sz="2000" i="0" dirty="0">
                <a:solidFill>
                  <a:srgbClr val="002060"/>
                </a:solidFill>
              </a:rPr>
              <a:t> </a:t>
            </a:r>
            <a:r>
              <a:rPr lang="de-DE" sz="2000" i="0" dirty="0" err="1">
                <a:solidFill>
                  <a:srgbClr val="002060"/>
                </a:solidFill>
              </a:rPr>
              <a:t>leading</a:t>
            </a:r>
            <a:r>
              <a:rPr lang="de-DE" sz="2000" i="0" dirty="0">
                <a:solidFill>
                  <a:srgbClr val="002060"/>
                </a:solidFill>
              </a:rPr>
              <a:t> </a:t>
            </a:r>
            <a:r>
              <a:rPr lang="de-DE" sz="2000" i="0" dirty="0" err="1">
                <a:solidFill>
                  <a:srgbClr val="002060"/>
                </a:solidFill>
              </a:rPr>
              <a:t>to</a:t>
            </a:r>
            <a:r>
              <a:rPr lang="de-DE" sz="2000" i="0" dirty="0">
                <a:solidFill>
                  <a:srgbClr val="002060"/>
                </a:solidFill>
              </a:rPr>
              <a:t> </a:t>
            </a:r>
            <a:r>
              <a:rPr lang="de-DE" sz="2000" i="0" dirty="0" err="1">
                <a:solidFill>
                  <a:srgbClr val="002060"/>
                </a:solidFill>
              </a:rPr>
              <a:t>consistent</a:t>
            </a:r>
            <a:r>
              <a:rPr lang="de-DE" sz="2000" i="0" dirty="0">
                <a:solidFill>
                  <a:srgbClr val="002060"/>
                </a:solidFill>
              </a:rPr>
              <a:t> </a:t>
            </a:r>
            <a:r>
              <a:rPr lang="de-DE" sz="2000" i="0" dirty="0" err="1">
                <a:solidFill>
                  <a:srgbClr val="002060"/>
                </a:solidFill>
              </a:rPr>
              <a:t>answers</a:t>
            </a:r>
            <a:endParaRPr lang="de-DE" sz="2000" i="0" dirty="0">
              <a:solidFill>
                <a:srgbClr val="00206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627" y="346174"/>
            <a:ext cx="8605837" cy="490538"/>
          </a:xfrm>
        </p:spPr>
        <p:txBody>
          <a:bodyPr>
            <a:normAutofit/>
          </a:bodyPr>
          <a:lstStyle/>
          <a:p>
            <a:r>
              <a:rPr lang="de-DE" dirty="0" smtClean="0">
                <a:solidFill>
                  <a:srgbClr val="333399"/>
                </a:solidFill>
              </a:rPr>
              <a:t>			NUSTAR </a:t>
            </a:r>
            <a:r>
              <a:rPr lang="de-DE" dirty="0" err="1" smtClean="0">
                <a:solidFill>
                  <a:srgbClr val="333399"/>
                </a:solidFill>
              </a:rPr>
              <a:t>experiments</a:t>
            </a:r>
            <a:r>
              <a:rPr lang="de-DE" dirty="0" smtClean="0">
                <a:solidFill>
                  <a:srgbClr val="333399"/>
                </a:solidFill>
              </a:rPr>
              <a:t>   </a:t>
            </a:r>
            <a:endParaRPr lang="en-GB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45031951"/>
              </p:ext>
            </p:extLst>
          </p:nvPr>
        </p:nvGraphicFramePr>
        <p:xfrm>
          <a:off x="263140" y="1180738"/>
          <a:ext cx="6019800" cy="5433866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371600"/>
                <a:gridCol w="4648200"/>
              </a:tblGrid>
              <a:tr h="40986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b="1" dirty="0" smtClean="0">
                          <a:solidFill>
                            <a:schemeClr val="tx1"/>
                          </a:solidFill>
                        </a:rPr>
                        <a:t>Super-FRS</a:t>
                      </a:r>
                      <a:endParaRPr lang="de-DE" sz="1600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dirty="0" smtClean="0">
                          <a:solidFill>
                            <a:srgbClr val="000000"/>
                          </a:solidFill>
                        </a:rPr>
                        <a:t>RIB </a:t>
                      </a:r>
                      <a:r>
                        <a:rPr lang="de-DE" sz="1600" dirty="0" err="1" smtClean="0">
                          <a:solidFill>
                            <a:srgbClr val="000000"/>
                          </a:solidFill>
                        </a:rPr>
                        <a:t>production</a:t>
                      </a:r>
                      <a:r>
                        <a:rPr lang="de-DE" sz="1600" baseline="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de-DE" sz="1600" baseline="0" dirty="0" err="1" smtClean="0">
                          <a:solidFill>
                            <a:srgbClr val="000000"/>
                          </a:solidFill>
                        </a:rPr>
                        <a:t>and</a:t>
                      </a:r>
                      <a:r>
                        <a:rPr lang="de-DE" sz="160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de-DE" sz="1600" dirty="0" err="1" smtClean="0">
                          <a:solidFill>
                            <a:srgbClr val="000000"/>
                          </a:solidFill>
                        </a:rPr>
                        <a:t>identification</a:t>
                      </a:r>
                      <a:endParaRPr lang="en-GB" sz="1600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</a:tr>
              <a:tr h="350427">
                <a:tc>
                  <a:txBody>
                    <a:bodyPr/>
                    <a:lstStyle/>
                    <a:p>
                      <a:pPr indent="0" defTabSz="449263" eaLnBrk="1" hangingPunct="1">
                        <a:spcAft>
                          <a:spcPts val="1125"/>
                        </a:spcAft>
                        <a:buSzPct val="100000"/>
                      </a:pPr>
                      <a:r>
                        <a:rPr lang="de-DE" sz="1600" b="1" dirty="0" smtClean="0">
                          <a:solidFill>
                            <a:srgbClr val="333399"/>
                          </a:solidFill>
                        </a:rPr>
                        <a:t>DESPEC</a:t>
                      </a:r>
                      <a:endParaRPr lang="de-DE" sz="1600" dirty="0" smtClean="0">
                        <a:solidFill>
                          <a:srgbClr val="FF006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 smtClean="0">
                          <a:solidFill>
                            <a:schemeClr val="tx1"/>
                          </a:solidFill>
                          <a:latin typeface="Symbol" charset="0"/>
                        </a:rPr>
                        <a:t></a:t>
                      </a:r>
                      <a:r>
                        <a:rPr lang="de-DE" sz="1600" dirty="0" smtClean="0">
                          <a:solidFill>
                            <a:schemeClr val="tx1"/>
                          </a:solidFill>
                        </a:rPr>
                        <a:t>-, </a:t>
                      </a:r>
                      <a:r>
                        <a:rPr lang="de-DE" sz="1600" dirty="0" smtClean="0">
                          <a:solidFill>
                            <a:schemeClr val="tx1"/>
                          </a:solidFill>
                          <a:latin typeface="Symbol" charset="0"/>
                        </a:rPr>
                        <a:t></a:t>
                      </a:r>
                      <a:r>
                        <a:rPr lang="de-DE" sz="1600" dirty="0" smtClean="0">
                          <a:solidFill>
                            <a:schemeClr val="tx1"/>
                          </a:solidFill>
                        </a:rPr>
                        <a:t>-, </a:t>
                      </a:r>
                      <a:r>
                        <a:rPr lang="de-DE" sz="1600" dirty="0" smtClean="0">
                          <a:solidFill>
                            <a:schemeClr val="tx1"/>
                          </a:solidFill>
                          <a:latin typeface="Symbol" charset="0"/>
                        </a:rPr>
                        <a:t></a:t>
                      </a:r>
                      <a:r>
                        <a:rPr lang="de-DE" sz="1600" dirty="0" smtClean="0">
                          <a:solidFill>
                            <a:schemeClr val="tx1"/>
                          </a:solidFill>
                        </a:rPr>
                        <a:t>-, p-, n-</a:t>
                      </a:r>
                      <a:r>
                        <a:rPr lang="de-DE" sz="1600" dirty="0" err="1" smtClean="0">
                          <a:solidFill>
                            <a:schemeClr val="tx1"/>
                          </a:solidFill>
                        </a:rPr>
                        <a:t>decay</a:t>
                      </a:r>
                      <a:r>
                        <a:rPr lang="de-DE" sz="16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de-DE" sz="1600" dirty="0" err="1" smtClean="0">
                          <a:solidFill>
                            <a:schemeClr val="tx1"/>
                          </a:solidFill>
                        </a:rPr>
                        <a:t>spectroscopy</a:t>
                      </a:r>
                      <a:endParaRPr lang="de-DE" sz="1600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612948">
                <a:tc>
                  <a:txBody>
                    <a:bodyPr/>
                    <a:lstStyle/>
                    <a:p>
                      <a:pPr indent="0" defTabSz="449263" eaLnBrk="1" hangingPunct="1">
                        <a:spcBef>
                          <a:spcPts val="525"/>
                        </a:spcBef>
                        <a:spcAft>
                          <a:spcPts val="1128"/>
                        </a:spcAft>
                        <a:buSzPct val="100000"/>
                      </a:pPr>
                      <a:r>
                        <a:rPr lang="de-DE" sz="1600" b="1" dirty="0" smtClean="0">
                          <a:solidFill>
                            <a:srgbClr val="333399"/>
                          </a:solidFill>
                        </a:rPr>
                        <a:t>HISPEC </a:t>
                      </a:r>
                      <a:endParaRPr lang="de-DE" sz="1600" dirty="0" smtClean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dirty="0" smtClean="0">
                          <a:solidFill>
                            <a:srgbClr val="000000"/>
                          </a:solidFill>
                        </a:rPr>
                        <a:t>in-beam</a:t>
                      </a:r>
                      <a:r>
                        <a:rPr lang="de-DE" sz="1800" dirty="0" smtClean="0">
                          <a:solidFill>
                            <a:srgbClr val="000000"/>
                          </a:solidFill>
                          <a:latin typeface="Symbol" panose="05050102010706020507" pitchFamily="18" charset="2"/>
                        </a:rPr>
                        <a:t>  </a:t>
                      </a:r>
                      <a:r>
                        <a:rPr lang="de-DE" sz="1600" dirty="0" err="1" smtClean="0">
                          <a:solidFill>
                            <a:srgbClr val="000000"/>
                          </a:solidFill>
                        </a:rPr>
                        <a:t>spectroscopy</a:t>
                      </a:r>
                      <a:r>
                        <a:rPr lang="de-DE" sz="160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de-DE" sz="1600" dirty="0" err="1" smtClean="0">
                          <a:solidFill>
                            <a:srgbClr val="000000"/>
                          </a:solidFill>
                        </a:rPr>
                        <a:t>at</a:t>
                      </a:r>
                      <a:r>
                        <a:rPr lang="de-DE" sz="160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de-DE" sz="1600" dirty="0" err="1" smtClean="0">
                          <a:solidFill>
                            <a:srgbClr val="000000"/>
                          </a:solidFill>
                        </a:rPr>
                        <a:t>low</a:t>
                      </a:r>
                      <a:r>
                        <a:rPr lang="de-DE" sz="1600" dirty="0" smtClean="0">
                          <a:solidFill>
                            <a:srgbClr val="000000"/>
                          </a:solidFill>
                        </a:rPr>
                        <a:t>/intermediate </a:t>
                      </a:r>
                      <a:r>
                        <a:rPr lang="de-DE" sz="1600" dirty="0" err="1" smtClean="0">
                          <a:solidFill>
                            <a:srgbClr val="000000"/>
                          </a:solidFill>
                        </a:rPr>
                        <a:t>energy</a:t>
                      </a:r>
                      <a:endParaRPr lang="en-GB" sz="1600" dirty="0" smtClean="0"/>
                    </a:p>
                  </a:txBody>
                  <a:tcPr/>
                </a:tc>
              </a:tr>
              <a:tr h="612948">
                <a:tc>
                  <a:txBody>
                    <a:bodyPr/>
                    <a:lstStyle/>
                    <a:p>
                      <a:r>
                        <a:rPr lang="de-DE" sz="1600" b="1" dirty="0" smtClean="0">
                          <a:solidFill>
                            <a:srgbClr val="333399"/>
                          </a:solidFill>
                        </a:rPr>
                        <a:t>ILIMA 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 err="1" smtClean="0">
                          <a:solidFill>
                            <a:srgbClr val="000000"/>
                          </a:solidFill>
                        </a:rPr>
                        <a:t>masses</a:t>
                      </a:r>
                      <a:r>
                        <a:rPr lang="de-DE" sz="160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de-DE" sz="1600" dirty="0" err="1" smtClean="0">
                          <a:solidFill>
                            <a:srgbClr val="000000"/>
                          </a:solidFill>
                        </a:rPr>
                        <a:t>and</a:t>
                      </a:r>
                      <a:r>
                        <a:rPr lang="de-DE" sz="160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de-DE" sz="1600" dirty="0" err="1" smtClean="0">
                          <a:solidFill>
                            <a:srgbClr val="000000"/>
                          </a:solidFill>
                        </a:rPr>
                        <a:t>lifetimes</a:t>
                      </a:r>
                      <a:r>
                        <a:rPr lang="de-DE" sz="160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de-DE" sz="1600" dirty="0" err="1" smtClean="0">
                          <a:solidFill>
                            <a:srgbClr val="000000"/>
                          </a:solidFill>
                        </a:rPr>
                        <a:t>of</a:t>
                      </a:r>
                      <a:r>
                        <a:rPr lang="de-DE" sz="160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de-DE" sz="1600" dirty="0" err="1" smtClean="0">
                          <a:solidFill>
                            <a:srgbClr val="000000"/>
                          </a:solidFill>
                        </a:rPr>
                        <a:t>nuclei</a:t>
                      </a:r>
                      <a:r>
                        <a:rPr lang="de-DE" sz="1600" dirty="0" smtClean="0">
                          <a:solidFill>
                            <a:srgbClr val="000000"/>
                          </a:solidFill>
                        </a:rPr>
                        <a:t> in</a:t>
                      </a:r>
                      <a:r>
                        <a:rPr lang="de-DE" sz="1600" baseline="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de-DE" sz="1600" dirty="0" err="1" smtClean="0">
                          <a:solidFill>
                            <a:srgbClr val="000000"/>
                          </a:solidFill>
                        </a:rPr>
                        <a:t>ground</a:t>
                      </a:r>
                      <a:r>
                        <a:rPr lang="de-DE" sz="160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de-DE" sz="1600" dirty="0" err="1" smtClean="0">
                          <a:solidFill>
                            <a:srgbClr val="000000"/>
                          </a:solidFill>
                        </a:rPr>
                        <a:t>and</a:t>
                      </a:r>
                      <a:r>
                        <a:rPr lang="de-DE" sz="160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de-DE" sz="1600" dirty="0" err="1" smtClean="0">
                          <a:solidFill>
                            <a:srgbClr val="000000"/>
                          </a:solidFill>
                        </a:rPr>
                        <a:t>isomeric</a:t>
                      </a:r>
                      <a:r>
                        <a:rPr lang="de-DE" sz="160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de-DE" sz="1600" dirty="0" err="1" smtClean="0">
                          <a:solidFill>
                            <a:srgbClr val="000000"/>
                          </a:solidFill>
                        </a:rPr>
                        <a:t>states</a:t>
                      </a:r>
                      <a:endParaRPr lang="en-GB" sz="1600" dirty="0"/>
                    </a:p>
                  </a:txBody>
                  <a:tcPr/>
                </a:tc>
              </a:tr>
              <a:tr h="350427">
                <a:tc>
                  <a:txBody>
                    <a:bodyPr/>
                    <a:lstStyle/>
                    <a:p>
                      <a:r>
                        <a:rPr lang="de-DE" sz="1600" b="1" dirty="0" smtClean="0">
                          <a:solidFill>
                            <a:srgbClr val="333399"/>
                          </a:solidFill>
                        </a:rPr>
                        <a:t>LASPEC 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 smtClean="0">
                          <a:solidFill>
                            <a:srgbClr val="000000"/>
                          </a:solidFill>
                        </a:rPr>
                        <a:t>Laser </a:t>
                      </a:r>
                      <a:r>
                        <a:rPr lang="de-DE" sz="1600" dirty="0" err="1" smtClean="0">
                          <a:solidFill>
                            <a:srgbClr val="000000"/>
                          </a:solidFill>
                        </a:rPr>
                        <a:t>spectroscopy</a:t>
                      </a:r>
                      <a:endParaRPr lang="en-GB" sz="1600" dirty="0"/>
                    </a:p>
                  </a:txBody>
                  <a:tcPr/>
                </a:tc>
              </a:tr>
              <a:tr h="359250">
                <a:tc>
                  <a:txBody>
                    <a:bodyPr/>
                    <a:lstStyle/>
                    <a:p>
                      <a:r>
                        <a:rPr lang="de-DE" sz="1600" b="1" dirty="0" smtClean="0">
                          <a:solidFill>
                            <a:srgbClr val="333399"/>
                          </a:solidFill>
                        </a:rPr>
                        <a:t>MATS 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 smtClean="0">
                          <a:solidFill>
                            <a:srgbClr val="000000"/>
                          </a:solidFill>
                        </a:rPr>
                        <a:t>in-trap </a:t>
                      </a:r>
                      <a:r>
                        <a:rPr lang="de-DE" sz="1600" dirty="0" err="1" smtClean="0">
                          <a:solidFill>
                            <a:srgbClr val="000000"/>
                          </a:solidFill>
                        </a:rPr>
                        <a:t>mass</a:t>
                      </a:r>
                      <a:r>
                        <a:rPr lang="de-DE" sz="160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de-DE" sz="1600" dirty="0" err="1" smtClean="0">
                          <a:solidFill>
                            <a:srgbClr val="000000"/>
                          </a:solidFill>
                        </a:rPr>
                        <a:t>measurements</a:t>
                      </a:r>
                      <a:r>
                        <a:rPr lang="de-DE" sz="160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de-DE" sz="1600" dirty="0" err="1" smtClean="0">
                          <a:solidFill>
                            <a:srgbClr val="000000"/>
                          </a:solidFill>
                        </a:rPr>
                        <a:t>and</a:t>
                      </a:r>
                      <a:r>
                        <a:rPr lang="de-DE" sz="160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de-DE" sz="1600" dirty="0" err="1" smtClean="0">
                          <a:solidFill>
                            <a:srgbClr val="000000"/>
                          </a:solidFill>
                        </a:rPr>
                        <a:t>decay</a:t>
                      </a:r>
                      <a:r>
                        <a:rPr lang="de-DE" sz="160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de-DE" sz="1600" dirty="0" err="1" smtClean="0">
                          <a:solidFill>
                            <a:srgbClr val="000000"/>
                          </a:solidFill>
                        </a:rPr>
                        <a:t>studies</a:t>
                      </a:r>
                      <a:endParaRPr lang="en-GB" sz="1600" dirty="0"/>
                    </a:p>
                  </a:txBody>
                  <a:tcPr/>
                </a:tc>
              </a:tr>
              <a:tr h="612948">
                <a:tc>
                  <a:txBody>
                    <a:bodyPr/>
                    <a:lstStyle/>
                    <a:p>
                      <a:r>
                        <a:rPr lang="de-DE" sz="1600" b="1" dirty="0" smtClean="0">
                          <a:solidFill>
                            <a:srgbClr val="333399"/>
                          </a:solidFill>
                        </a:rPr>
                        <a:t>R</a:t>
                      </a:r>
                      <a:r>
                        <a:rPr lang="de-DE" sz="1600" b="1" baseline="30000" dirty="0" smtClean="0">
                          <a:solidFill>
                            <a:srgbClr val="333399"/>
                          </a:solidFill>
                        </a:rPr>
                        <a:t>3</a:t>
                      </a:r>
                      <a:r>
                        <a:rPr lang="de-DE" sz="1600" b="1" dirty="0" smtClean="0">
                          <a:solidFill>
                            <a:srgbClr val="333399"/>
                          </a:solidFill>
                        </a:rPr>
                        <a:t>B 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 err="1" smtClean="0">
                          <a:solidFill>
                            <a:srgbClr val="000000"/>
                          </a:solidFill>
                        </a:rPr>
                        <a:t>kinematically</a:t>
                      </a:r>
                      <a:r>
                        <a:rPr lang="de-DE" sz="160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de-DE" sz="1600" dirty="0" err="1" smtClean="0">
                          <a:solidFill>
                            <a:srgbClr val="000000"/>
                          </a:solidFill>
                        </a:rPr>
                        <a:t>complete</a:t>
                      </a:r>
                      <a:r>
                        <a:rPr lang="de-DE" sz="160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de-DE" sz="1600" dirty="0" err="1" smtClean="0">
                          <a:solidFill>
                            <a:srgbClr val="000000"/>
                          </a:solidFill>
                        </a:rPr>
                        <a:t>reactions</a:t>
                      </a:r>
                      <a:r>
                        <a:rPr lang="de-DE" sz="160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de-DE" sz="1600" dirty="0" err="1" smtClean="0">
                          <a:solidFill>
                            <a:srgbClr val="000000"/>
                          </a:solidFill>
                        </a:rPr>
                        <a:t>at</a:t>
                      </a:r>
                      <a:r>
                        <a:rPr lang="de-DE" sz="1600" dirty="0" smtClean="0">
                          <a:solidFill>
                            <a:srgbClr val="000000"/>
                          </a:solidFill>
                        </a:rPr>
                        <a:t> high beam </a:t>
                      </a:r>
                      <a:r>
                        <a:rPr lang="de-DE" sz="1600" dirty="0" err="1" smtClean="0">
                          <a:solidFill>
                            <a:srgbClr val="000000"/>
                          </a:solidFill>
                        </a:rPr>
                        <a:t>energy</a:t>
                      </a:r>
                      <a:endParaRPr lang="en-GB" sz="1600" dirty="0"/>
                    </a:p>
                  </a:txBody>
                  <a:tcPr/>
                </a:tc>
              </a:tr>
              <a:tr h="387698">
                <a:tc>
                  <a:txBody>
                    <a:bodyPr/>
                    <a:lstStyle/>
                    <a:p>
                      <a:r>
                        <a:rPr lang="de-DE" sz="1600" b="1" dirty="0" smtClean="0">
                          <a:solidFill>
                            <a:srgbClr val="333399"/>
                          </a:solidFill>
                        </a:rPr>
                        <a:t>ELISE </a:t>
                      </a:r>
                      <a:endParaRPr lang="en-GB" sz="16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dirty="0" err="1" smtClean="0">
                          <a:solidFill>
                            <a:srgbClr val="000000"/>
                          </a:solidFill>
                        </a:rPr>
                        <a:t>elastic</a:t>
                      </a:r>
                      <a:r>
                        <a:rPr lang="de-DE" sz="1600" dirty="0" smtClean="0">
                          <a:solidFill>
                            <a:srgbClr val="000000"/>
                          </a:solidFill>
                        </a:rPr>
                        <a:t>, </a:t>
                      </a:r>
                      <a:r>
                        <a:rPr lang="de-DE" sz="1600" dirty="0" err="1" smtClean="0">
                          <a:solidFill>
                            <a:srgbClr val="000000"/>
                          </a:solidFill>
                        </a:rPr>
                        <a:t>inelastic</a:t>
                      </a:r>
                      <a:r>
                        <a:rPr lang="de-DE" sz="1600" dirty="0" smtClean="0">
                          <a:solidFill>
                            <a:srgbClr val="000000"/>
                          </a:solidFill>
                        </a:rPr>
                        <a:t>, </a:t>
                      </a:r>
                      <a:r>
                        <a:rPr lang="de-DE" sz="1600" dirty="0" err="1" smtClean="0">
                          <a:solidFill>
                            <a:srgbClr val="000000"/>
                          </a:solidFill>
                        </a:rPr>
                        <a:t>and</a:t>
                      </a:r>
                      <a:r>
                        <a:rPr lang="de-DE" sz="1600" dirty="0" smtClean="0">
                          <a:solidFill>
                            <a:srgbClr val="000000"/>
                          </a:solidFill>
                        </a:rPr>
                        <a:t> quasi-</a:t>
                      </a:r>
                      <a:r>
                        <a:rPr lang="de-DE" sz="1600" dirty="0" err="1" smtClean="0">
                          <a:solidFill>
                            <a:srgbClr val="000000"/>
                          </a:solidFill>
                        </a:rPr>
                        <a:t>free</a:t>
                      </a:r>
                      <a:r>
                        <a:rPr lang="de-DE" sz="160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de-DE" sz="1600" dirty="0" err="1" smtClean="0">
                          <a:solidFill>
                            <a:srgbClr val="000000"/>
                          </a:solidFill>
                        </a:rPr>
                        <a:t>e</a:t>
                      </a:r>
                      <a:r>
                        <a:rPr lang="de-DE" sz="1600" baseline="30000" dirty="0" smtClean="0">
                          <a:solidFill>
                            <a:srgbClr val="000000"/>
                          </a:solidFill>
                        </a:rPr>
                        <a:t>—</a:t>
                      </a:r>
                      <a:r>
                        <a:rPr lang="de-DE" sz="1600" dirty="0" smtClean="0">
                          <a:solidFill>
                            <a:srgbClr val="000000"/>
                          </a:solidFill>
                        </a:rPr>
                        <a:t>A</a:t>
                      </a:r>
                      <a:r>
                        <a:rPr lang="de-DE" sz="1600" baseline="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de-DE" sz="1600" dirty="0" err="1" smtClean="0">
                          <a:solidFill>
                            <a:srgbClr val="000000"/>
                          </a:solidFill>
                        </a:rPr>
                        <a:t>scattering</a:t>
                      </a:r>
                      <a:endParaRPr lang="en-GB" sz="16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r>
                        <a:rPr lang="de-DE" sz="1600" b="1" dirty="0" smtClean="0">
                          <a:solidFill>
                            <a:srgbClr val="333399"/>
                          </a:solidFill>
                        </a:rPr>
                        <a:t>EXL</a:t>
                      </a:r>
                      <a:endParaRPr lang="en-GB" sz="16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dirty="0" smtClean="0">
                          <a:solidFill>
                            <a:srgbClr val="000000"/>
                          </a:solidFill>
                        </a:rPr>
                        <a:t>light-</a:t>
                      </a:r>
                      <a:r>
                        <a:rPr lang="de-DE" sz="1600" dirty="0" err="1" smtClean="0">
                          <a:solidFill>
                            <a:srgbClr val="000000"/>
                          </a:solidFill>
                        </a:rPr>
                        <a:t>ion</a:t>
                      </a:r>
                      <a:r>
                        <a:rPr lang="de-DE" sz="160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de-DE" sz="1600" dirty="0" err="1" smtClean="0">
                          <a:solidFill>
                            <a:srgbClr val="000000"/>
                          </a:solidFill>
                        </a:rPr>
                        <a:t>scattering</a:t>
                      </a:r>
                      <a:r>
                        <a:rPr lang="de-DE" sz="160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de-DE" sz="1600" dirty="0" err="1" smtClean="0">
                          <a:solidFill>
                            <a:srgbClr val="000000"/>
                          </a:solidFill>
                        </a:rPr>
                        <a:t>reactions</a:t>
                      </a:r>
                      <a:r>
                        <a:rPr lang="de-DE" sz="1600" dirty="0" smtClean="0">
                          <a:solidFill>
                            <a:srgbClr val="000000"/>
                          </a:solidFill>
                        </a:rPr>
                        <a:t> in</a:t>
                      </a:r>
                      <a:r>
                        <a:rPr lang="de-DE" sz="1600" baseline="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de-DE" sz="1600" dirty="0" smtClean="0">
                          <a:solidFill>
                            <a:srgbClr val="000000"/>
                          </a:solidFill>
                        </a:rPr>
                        <a:t>inverse </a:t>
                      </a:r>
                      <a:r>
                        <a:rPr lang="de-DE" sz="1600" dirty="0" err="1" smtClean="0">
                          <a:solidFill>
                            <a:srgbClr val="000000"/>
                          </a:solidFill>
                        </a:rPr>
                        <a:t>kinematics</a:t>
                      </a:r>
                      <a:endParaRPr lang="en-GB" sz="16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marR="0" indent="0" algn="l" defTabSz="91425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b="1" dirty="0" smtClean="0"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Super-FRS</a:t>
                      </a:r>
                      <a:r>
                        <a:rPr lang="de-DE" sz="1600" b="1" baseline="0" dirty="0" smtClean="0"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de-DE" sz="1600" b="1" kern="1200" dirty="0" err="1" smtClean="0"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physics</a:t>
                      </a:r>
                      <a:endParaRPr lang="de-DE" sz="1600" b="1" kern="1200" dirty="0" smtClean="0">
                        <a:solidFill>
                          <a:schemeClr val="tx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ED1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25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baseline="0" dirty="0" smtClean="0">
                          <a:solidFill>
                            <a:srgbClr val="C00000"/>
                          </a:solidFill>
                        </a:rPr>
                        <a:t>high-resolution </a:t>
                      </a:r>
                      <a:r>
                        <a:rPr lang="de-DE" sz="1600" dirty="0" err="1" smtClean="0">
                          <a:solidFill>
                            <a:srgbClr val="C00000"/>
                          </a:solidFill>
                        </a:rPr>
                        <a:t>spectrometer</a:t>
                      </a:r>
                      <a:r>
                        <a:rPr lang="de-DE" sz="1600" baseline="0" dirty="0" smtClean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de-DE" sz="1600" baseline="0" dirty="0" err="1" smtClean="0">
                          <a:solidFill>
                            <a:srgbClr val="C00000"/>
                          </a:solidFill>
                        </a:rPr>
                        <a:t>experiment</a:t>
                      </a:r>
                      <a:endParaRPr lang="en-GB" sz="1600" dirty="0" smtClean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solidFill>
                      <a:srgbClr val="FED194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marR="0" indent="0" algn="l" defTabSz="91425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b="1" dirty="0" smtClean="0"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Superheavy </a:t>
                      </a:r>
                      <a:r>
                        <a:rPr lang="de-DE" sz="1600" b="1" dirty="0" err="1" smtClean="0"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elements</a:t>
                      </a:r>
                      <a:endParaRPr lang="en-GB" sz="1600" dirty="0">
                        <a:solidFill>
                          <a:schemeClr val="tx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rgbClr val="FED1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25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smtClean="0">
                          <a:solidFill>
                            <a:schemeClr val="tx1"/>
                          </a:solidFill>
                        </a:rPr>
                        <a:t>synthesis, nuclear structure, atomic physics, chemistry experiments with elements Z ≥ 104</a:t>
                      </a:r>
                      <a:endParaRPr lang="en-GB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ED194"/>
                    </a:solidFill>
                  </a:tcPr>
                </a:tc>
              </a:tr>
            </a:tbl>
          </a:graphicData>
        </a:graphic>
      </p:graphicFrame>
      <p:pic>
        <p:nvPicPr>
          <p:cNvPr id="24" name="Picture 23" descr="BU00437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9501" y="1427989"/>
            <a:ext cx="1712979" cy="1712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103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856" y="-99392"/>
            <a:ext cx="8229600" cy="1143000"/>
          </a:xfrm>
        </p:spPr>
        <p:txBody>
          <a:bodyPr>
            <a:normAutofit/>
          </a:bodyPr>
          <a:lstStyle/>
          <a:p>
            <a:r>
              <a:rPr lang="en-GB" sz="2800" dirty="0" smtClean="0">
                <a:solidFill>
                  <a:srgbClr val="C00000"/>
                </a:solidFill>
              </a:rPr>
              <a:t>High Resolution</a:t>
            </a:r>
            <a:r>
              <a:rPr lang="en-GB" sz="2800" dirty="0" smtClean="0">
                <a:solidFill>
                  <a:srgbClr val="0070C0"/>
                </a:solidFill>
              </a:rPr>
              <a:t> Spectrometer</a:t>
            </a:r>
            <a:br>
              <a:rPr lang="en-GB" sz="2800" dirty="0" smtClean="0">
                <a:solidFill>
                  <a:srgbClr val="0070C0"/>
                </a:solidFill>
              </a:rPr>
            </a:br>
            <a:r>
              <a:rPr lang="en-GB" sz="1800" dirty="0" smtClean="0">
                <a:solidFill>
                  <a:srgbClr val="0070C0"/>
                </a:solidFill>
              </a:rPr>
              <a:t>- recent example</a:t>
            </a:r>
            <a:endParaRPr lang="en-GB" sz="1800" dirty="0">
              <a:solidFill>
                <a:srgbClr val="0070C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911" y="2236802"/>
            <a:ext cx="3528987" cy="3003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2207864"/>
            <a:ext cx="4799049" cy="2879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60181" y="1878503"/>
            <a:ext cx="49039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</a:t>
            </a:r>
            <a:r>
              <a:rPr lang="en-US" dirty="0" smtClean="0"/>
              <a:t>xample from recent FRS experiment:</a:t>
            </a:r>
          </a:p>
          <a:p>
            <a:r>
              <a:rPr lang="en-US" dirty="0" smtClean="0"/>
              <a:t>correct aberrations by </a:t>
            </a:r>
            <a:r>
              <a:rPr lang="en-US" dirty="0" err="1" smtClean="0"/>
              <a:t>sextupoles</a:t>
            </a:r>
            <a:r>
              <a:rPr lang="en-US" dirty="0" smtClean="0"/>
              <a:t> and tracking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004048" y="5231309"/>
            <a:ext cx="421461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R ~ 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smtClean="0">
                <a:solidFill>
                  <a:srgbClr val="C00000"/>
                </a:solidFill>
              </a:rPr>
              <a:t>2000 </a:t>
            </a:r>
            <a:r>
              <a:rPr lang="en-US" sz="1200" b="1" dirty="0" smtClean="0"/>
              <a:t>(via tracking)</a:t>
            </a:r>
            <a:endParaRPr lang="en-US" sz="1200" b="1" dirty="0"/>
          </a:p>
          <a:p>
            <a:endParaRPr lang="en-US" sz="1600" b="1" dirty="0" smtClean="0">
              <a:solidFill>
                <a:srgbClr val="0070C0"/>
              </a:solidFill>
            </a:endParaRPr>
          </a:p>
          <a:p>
            <a:r>
              <a:rPr lang="en-US" sz="1600" b="1" dirty="0" smtClean="0">
                <a:solidFill>
                  <a:srgbClr val="0070C0"/>
                </a:solidFill>
              </a:rPr>
              <a:t>Problems at higher energies </a:t>
            </a:r>
            <a:r>
              <a:rPr lang="en-US" sz="1600" b="1" dirty="0" smtClean="0"/>
              <a:t>(intensities) </a:t>
            </a:r>
            <a:br>
              <a:rPr lang="en-US" sz="1600" b="1" dirty="0" smtClean="0"/>
            </a:br>
            <a:r>
              <a:rPr lang="en-US" sz="1600" b="1" dirty="0" smtClean="0">
                <a:solidFill>
                  <a:srgbClr val="0070C0"/>
                </a:solidFill>
              </a:rPr>
              <a:t>and with heavier nuclei</a:t>
            </a:r>
            <a:endParaRPr lang="en-US" sz="1600" b="1" dirty="0">
              <a:solidFill>
                <a:srgbClr val="0070C0"/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5245274" y="3494057"/>
            <a:ext cx="2762295" cy="338554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1600" dirty="0" err="1" smtClean="0">
                <a:solidFill>
                  <a:srgbClr val="C00000"/>
                </a:solidFill>
                <a:latin typeface="Symbol" panose="05050102010706020507" pitchFamily="18" charset="2"/>
              </a:rPr>
              <a:t>s</a:t>
            </a:r>
            <a:r>
              <a:rPr lang="de-DE" sz="1600" baseline="-25000" dirty="0" err="1" smtClean="0">
                <a:solidFill>
                  <a:srgbClr val="C00000"/>
                </a:solidFill>
                <a:latin typeface="Symbol" panose="05050102010706020507" pitchFamily="18" charset="2"/>
              </a:rPr>
              <a:t>E</a:t>
            </a:r>
            <a:r>
              <a:rPr lang="de-DE" sz="1600" baseline="-25000" dirty="0">
                <a:solidFill>
                  <a:srgbClr val="C00000"/>
                </a:solidFill>
                <a:latin typeface="Symbol" panose="05050102010706020507" pitchFamily="18" charset="2"/>
              </a:rPr>
              <a:t> </a:t>
            </a:r>
            <a:r>
              <a:rPr lang="de-DE" sz="1600" baseline="-25000" dirty="0" smtClean="0">
                <a:solidFill>
                  <a:srgbClr val="C00000"/>
                </a:solidFill>
                <a:latin typeface="Symbol" panose="05050102010706020507" pitchFamily="18" charset="2"/>
              </a:rPr>
              <a:t> </a:t>
            </a:r>
            <a:r>
              <a:rPr lang="de-DE" sz="1600" dirty="0" smtClean="0">
                <a:solidFill>
                  <a:srgbClr val="C00000"/>
                </a:solidFill>
              </a:rPr>
              <a:t>= 200 </a:t>
            </a:r>
            <a:r>
              <a:rPr lang="de-DE" sz="1600" dirty="0" err="1" smtClean="0">
                <a:solidFill>
                  <a:srgbClr val="C00000"/>
                </a:solidFill>
              </a:rPr>
              <a:t>keV</a:t>
            </a:r>
            <a:r>
              <a:rPr lang="de-DE" sz="1600" dirty="0" smtClean="0">
                <a:solidFill>
                  <a:srgbClr val="C00000"/>
                </a:solidFill>
              </a:rPr>
              <a:t> @  200 </a:t>
            </a:r>
            <a:r>
              <a:rPr lang="de-DE" sz="1600" dirty="0" err="1" smtClean="0">
                <a:solidFill>
                  <a:srgbClr val="C00000"/>
                </a:solidFill>
              </a:rPr>
              <a:t>MeV</a:t>
            </a:r>
            <a:r>
              <a:rPr lang="de-DE" sz="1600" dirty="0" smtClean="0">
                <a:solidFill>
                  <a:srgbClr val="C00000"/>
                </a:solidFill>
              </a:rPr>
              <a:t>/u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86" y="5214484"/>
            <a:ext cx="3312368" cy="1404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2905050" y="6114201"/>
            <a:ext cx="391454" cy="246221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dirty="0" err="1" smtClean="0">
                <a:solidFill>
                  <a:srgbClr val="0066FF"/>
                </a:solidFill>
              </a:rPr>
              <a:t>raw</a:t>
            </a:r>
            <a:endParaRPr lang="de-DE" dirty="0" smtClean="0">
              <a:solidFill>
                <a:srgbClr val="0066FF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2904190" y="5596547"/>
            <a:ext cx="497252" cy="400110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dirty="0" err="1" smtClean="0"/>
              <a:t>track</a:t>
            </a:r>
            <a:r>
              <a:rPr lang="de-DE" dirty="0" smtClean="0"/>
              <a:t>.</a:t>
            </a:r>
          </a:p>
          <a:p>
            <a:pPr algn="l"/>
            <a:r>
              <a:rPr lang="de-DE" dirty="0" err="1" smtClean="0"/>
              <a:t>corr</a:t>
            </a:r>
            <a:r>
              <a:rPr lang="de-DE" dirty="0" smtClean="0"/>
              <a:t>.</a:t>
            </a: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3668185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"/>
          <p:cNvSpPr>
            <a:spLocks noGrp="1" noChangeArrowheads="1"/>
          </p:cNvSpPr>
          <p:nvPr>
            <p:ph type="title"/>
          </p:nvPr>
        </p:nvSpPr>
        <p:spPr>
          <a:xfrm>
            <a:off x="-34925" y="6350"/>
            <a:ext cx="9178925" cy="841375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fi-FI" dirty="0" smtClean="0"/>
              <a:t>The Super-FRS Experiments physics cases</a:t>
            </a:r>
          </a:p>
        </p:txBody>
      </p:sp>
      <p:sp>
        <p:nvSpPr>
          <p:cNvPr id="38915" name="Rectangle 2"/>
          <p:cNvSpPr>
            <a:spLocks noGrp="1" noChangeArrowheads="1"/>
          </p:cNvSpPr>
          <p:nvPr>
            <p:ph idx="1"/>
          </p:nvPr>
        </p:nvSpPr>
        <p:spPr>
          <a:xfrm>
            <a:off x="481013" y="1522437"/>
            <a:ext cx="8686800" cy="4714875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Aft>
                <a:spcPts val="850"/>
              </a:spcAft>
            </a:pPr>
            <a:r>
              <a:rPr lang="en-US" altLang="fi-FI" sz="2000" dirty="0" smtClean="0">
                <a:solidFill>
                  <a:schemeClr val="tx1"/>
                </a:solidFill>
              </a:rPr>
              <a:t>Rare isotope search experiments (Pietri, </a:t>
            </a:r>
            <a:r>
              <a:rPr lang="en-US" altLang="fi-FI" sz="2000" dirty="0" err="1" smtClean="0">
                <a:solidFill>
                  <a:schemeClr val="tx1"/>
                </a:solidFill>
              </a:rPr>
              <a:t>Jokinen</a:t>
            </a:r>
            <a:r>
              <a:rPr lang="en-US" altLang="fi-FI" sz="2000" dirty="0" smtClean="0">
                <a:solidFill>
                  <a:schemeClr val="tx1"/>
                </a:solidFill>
              </a:rPr>
              <a:t>, </a:t>
            </a:r>
            <a:r>
              <a:rPr lang="en-US" altLang="fi-FI" sz="2000" dirty="0" err="1" smtClean="0">
                <a:solidFill>
                  <a:schemeClr val="tx1"/>
                </a:solidFill>
              </a:rPr>
              <a:t>Plaß</a:t>
            </a:r>
            <a:r>
              <a:rPr lang="en-US" altLang="fi-FI" sz="2000" dirty="0" smtClean="0">
                <a:solidFill>
                  <a:schemeClr val="tx1"/>
                </a:solidFill>
              </a:rPr>
              <a:t> et al.)</a:t>
            </a:r>
          </a:p>
          <a:p>
            <a:pPr eaLnBrk="1" hangingPunct="1">
              <a:lnSpc>
                <a:spcPct val="90000"/>
              </a:lnSpc>
              <a:spcAft>
                <a:spcPts val="850"/>
              </a:spcAft>
            </a:pPr>
            <a:r>
              <a:rPr lang="fr-FR" altLang="fi-FI" sz="2000" dirty="0" smtClean="0">
                <a:solidFill>
                  <a:schemeClr val="tx1"/>
                </a:solidFill>
              </a:rPr>
              <a:t>Atomic collision </a:t>
            </a:r>
            <a:r>
              <a:rPr lang="fr-FR" altLang="fi-FI" sz="2000" dirty="0" err="1" smtClean="0">
                <a:solidFill>
                  <a:schemeClr val="tx1"/>
                </a:solidFill>
              </a:rPr>
              <a:t>experiments</a:t>
            </a:r>
            <a:r>
              <a:rPr lang="fr-FR" altLang="fi-FI" sz="2000" dirty="0" smtClean="0">
                <a:solidFill>
                  <a:schemeClr val="tx1"/>
                </a:solidFill>
              </a:rPr>
              <a:t> (Purushothaman, Geissel et al.)</a:t>
            </a:r>
          </a:p>
          <a:p>
            <a:pPr eaLnBrk="1" hangingPunct="1">
              <a:lnSpc>
                <a:spcPct val="90000"/>
              </a:lnSpc>
              <a:spcAft>
                <a:spcPts val="850"/>
              </a:spcAft>
            </a:pPr>
            <a:r>
              <a:rPr lang="fr-FR" altLang="fi-FI" sz="2000" dirty="0" err="1" smtClean="0">
                <a:solidFill>
                  <a:schemeClr val="tx1"/>
                </a:solidFill>
              </a:rPr>
              <a:t>Mesonic</a:t>
            </a:r>
            <a:r>
              <a:rPr lang="fr-FR" altLang="fi-FI" sz="2000" dirty="0" smtClean="0">
                <a:solidFill>
                  <a:schemeClr val="tx1"/>
                </a:solidFill>
              </a:rPr>
              <a:t> </a:t>
            </a:r>
            <a:r>
              <a:rPr lang="fr-FR" altLang="fi-FI" sz="2000" dirty="0" err="1" smtClean="0">
                <a:solidFill>
                  <a:schemeClr val="tx1"/>
                </a:solidFill>
              </a:rPr>
              <a:t>atoms</a:t>
            </a:r>
            <a:r>
              <a:rPr lang="fr-FR" altLang="fi-FI" sz="2000" dirty="0" smtClean="0">
                <a:solidFill>
                  <a:schemeClr val="tx1"/>
                </a:solidFill>
              </a:rPr>
              <a:t> and in-medium </a:t>
            </a:r>
            <a:r>
              <a:rPr lang="fr-FR" altLang="fi-FI" sz="2000" dirty="0" err="1" smtClean="0">
                <a:solidFill>
                  <a:schemeClr val="tx1"/>
                </a:solidFill>
              </a:rPr>
              <a:t>effects</a:t>
            </a:r>
            <a:r>
              <a:rPr lang="fr-FR" altLang="fi-FI" sz="2000" dirty="0" smtClean="0">
                <a:solidFill>
                  <a:schemeClr val="tx1"/>
                </a:solidFill>
              </a:rPr>
              <a:t> (</a:t>
            </a:r>
            <a:r>
              <a:rPr lang="fr-FR" altLang="fi-FI" sz="2000" dirty="0" err="1" smtClean="0">
                <a:solidFill>
                  <a:schemeClr val="tx1"/>
                </a:solidFill>
              </a:rPr>
              <a:t>Itahashi</a:t>
            </a:r>
            <a:r>
              <a:rPr lang="fr-FR" altLang="fi-FI" sz="2000" dirty="0" smtClean="0">
                <a:solidFill>
                  <a:schemeClr val="tx1"/>
                </a:solidFill>
              </a:rPr>
              <a:t>, Weick et al.)</a:t>
            </a:r>
          </a:p>
          <a:p>
            <a:pPr eaLnBrk="1" hangingPunct="1">
              <a:lnSpc>
                <a:spcPct val="90000"/>
              </a:lnSpc>
              <a:spcAft>
                <a:spcPts val="850"/>
              </a:spcAft>
            </a:pPr>
            <a:r>
              <a:rPr lang="fr-FR" altLang="fi-FI" sz="2000" dirty="0" err="1" smtClean="0">
                <a:solidFill>
                  <a:schemeClr val="tx1"/>
                </a:solidFill>
              </a:rPr>
              <a:t>Exotic</a:t>
            </a:r>
            <a:r>
              <a:rPr lang="fr-FR" altLang="fi-FI" sz="2000" dirty="0" smtClean="0">
                <a:solidFill>
                  <a:schemeClr val="tx1"/>
                </a:solidFill>
              </a:rPr>
              <a:t> </a:t>
            </a:r>
            <a:r>
              <a:rPr lang="fr-FR" altLang="fi-FI" sz="2000" dirty="0" err="1" smtClean="0">
                <a:solidFill>
                  <a:schemeClr val="tx1"/>
                </a:solidFill>
              </a:rPr>
              <a:t>hypernuclei</a:t>
            </a:r>
            <a:r>
              <a:rPr lang="fr-FR" altLang="fi-FI" sz="2000" dirty="0" smtClean="0">
                <a:solidFill>
                  <a:schemeClr val="tx1"/>
                </a:solidFill>
              </a:rPr>
              <a:t> and </a:t>
            </a:r>
            <a:r>
              <a:rPr lang="fr-FR" altLang="fi-FI" sz="2000" dirty="0" err="1" smtClean="0">
                <a:solidFill>
                  <a:schemeClr val="tx1"/>
                </a:solidFill>
              </a:rPr>
              <a:t>their</a:t>
            </a:r>
            <a:r>
              <a:rPr lang="fr-FR" altLang="fi-FI" sz="2000" dirty="0" smtClean="0">
                <a:solidFill>
                  <a:schemeClr val="tx1"/>
                </a:solidFill>
              </a:rPr>
              <a:t> </a:t>
            </a:r>
            <a:r>
              <a:rPr lang="fr-FR" altLang="fi-FI" sz="2000" dirty="0" err="1" smtClean="0">
                <a:solidFill>
                  <a:schemeClr val="tx1"/>
                </a:solidFill>
              </a:rPr>
              <a:t>properties</a:t>
            </a:r>
            <a:r>
              <a:rPr lang="fr-FR" altLang="fi-FI" sz="2000" dirty="0" smtClean="0">
                <a:solidFill>
                  <a:schemeClr val="tx1"/>
                </a:solidFill>
              </a:rPr>
              <a:t> (</a:t>
            </a:r>
            <a:r>
              <a:rPr lang="fr-FR" altLang="fi-FI" sz="2000" dirty="0" err="1" smtClean="0">
                <a:solidFill>
                  <a:schemeClr val="tx1"/>
                </a:solidFill>
              </a:rPr>
              <a:t>Saito</a:t>
            </a:r>
            <a:r>
              <a:rPr lang="fr-FR" altLang="fi-FI" sz="2000" dirty="0" smtClean="0">
                <a:solidFill>
                  <a:schemeClr val="tx1"/>
                </a:solidFill>
              </a:rPr>
              <a:t>, Nociforo et al.)</a:t>
            </a:r>
          </a:p>
          <a:p>
            <a:pPr eaLnBrk="1" hangingPunct="1">
              <a:lnSpc>
                <a:spcPct val="90000"/>
              </a:lnSpc>
              <a:spcAft>
                <a:spcPts val="850"/>
              </a:spcAft>
            </a:pPr>
            <a:r>
              <a:rPr lang="fr-FR" altLang="fi-FI" sz="2000" dirty="0" smtClean="0">
                <a:solidFill>
                  <a:schemeClr val="accent1"/>
                </a:solidFill>
              </a:rPr>
              <a:t>Exploration of </a:t>
            </a:r>
            <a:r>
              <a:rPr lang="fr-FR" altLang="fi-FI" sz="2000" dirty="0" err="1" smtClean="0">
                <a:solidFill>
                  <a:schemeClr val="accent1"/>
                </a:solidFill>
              </a:rPr>
              <a:t>tensor</a:t>
            </a:r>
            <a:r>
              <a:rPr lang="fr-FR" altLang="fi-FI" sz="2000" dirty="0" smtClean="0">
                <a:solidFill>
                  <a:schemeClr val="accent1"/>
                </a:solidFill>
              </a:rPr>
              <a:t> force (</a:t>
            </a:r>
            <a:r>
              <a:rPr lang="fr-FR" altLang="fi-FI" sz="2000" dirty="0" err="1" smtClean="0">
                <a:solidFill>
                  <a:schemeClr val="accent1"/>
                </a:solidFill>
              </a:rPr>
              <a:t>Ong,Terashima</a:t>
            </a:r>
            <a:r>
              <a:rPr lang="fr-FR" altLang="fi-FI" sz="2000" dirty="0" smtClean="0">
                <a:solidFill>
                  <a:schemeClr val="accent1"/>
                </a:solidFill>
              </a:rPr>
              <a:t>, </a:t>
            </a:r>
            <a:r>
              <a:rPr lang="fr-FR" altLang="fi-FI" sz="2000" dirty="0" err="1" smtClean="0">
                <a:solidFill>
                  <a:schemeClr val="accent1"/>
                </a:solidFill>
              </a:rPr>
              <a:t>Toki</a:t>
            </a:r>
            <a:r>
              <a:rPr lang="fr-FR" altLang="fi-FI" sz="2000" dirty="0" smtClean="0">
                <a:solidFill>
                  <a:schemeClr val="accent1"/>
                </a:solidFill>
              </a:rPr>
              <a:t>, et al.)</a:t>
            </a:r>
          </a:p>
          <a:p>
            <a:pPr eaLnBrk="1" hangingPunct="1">
              <a:lnSpc>
                <a:spcPct val="90000"/>
              </a:lnSpc>
              <a:spcAft>
                <a:spcPts val="850"/>
              </a:spcAft>
            </a:pPr>
            <a:r>
              <a:rPr lang="fr-FR" altLang="fi-FI" sz="2000" dirty="0" smtClean="0">
                <a:solidFill>
                  <a:schemeClr val="tx1"/>
                </a:solidFill>
              </a:rPr>
              <a:t>Delta </a:t>
            </a:r>
            <a:r>
              <a:rPr lang="fr-FR" altLang="fi-FI" sz="2000" dirty="0" err="1" smtClean="0">
                <a:solidFill>
                  <a:schemeClr val="tx1"/>
                </a:solidFill>
              </a:rPr>
              <a:t>resonances</a:t>
            </a:r>
            <a:r>
              <a:rPr lang="fr-FR" altLang="fi-FI" sz="2000" dirty="0" smtClean="0">
                <a:solidFill>
                  <a:schemeClr val="tx1"/>
                </a:solidFill>
              </a:rPr>
              <a:t> </a:t>
            </a:r>
            <a:r>
              <a:rPr lang="fr-FR" altLang="fi-FI" sz="2000" dirty="0" err="1" smtClean="0">
                <a:solidFill>
                  <a:schemeClr val="tx1"/>
                </a:solidFill>
              </a:rPr>
              <a:t>probing</a:t>
            </a:r>
            <a:r>
              <a:rPr lang="fr-FR" altLang="fi-FI" sz="2000" dirty="0" smtClean="0">
                <a:solidFill>
                  <a:schemeClr val="tx1"/>
                </a:solidFill>
              </a:rPr>
              <a:t> </a:t>
            </a:r>
            <a:r>
              <a:rPr lang="fr-FR" altLang="fi-FI" sz="2000" dirty="0" err="1" smtClean="0">
                <a:solidFill>
                  <a:schemeClr val="tx1"/>
                </a:solidFill>
              </a:rPr>
              <a:t>nuclear</a:t>
            </a:r>
            <a:r>
              <a:rPr lang="fr-FR" altLang="fi-FI" sz="2000" dirty="0" smtClean="0">
                <a:solidFill>
                  <a:schemeClr val="tx1"/>
                </a:solidFill>
              </a:rPr>
              <a:t> structure (</a:t>
            </a:r>
            <a:r>
              <a:rPr lang="fr-FR" altLang="fi-FI" sz="2000" dirty="0" err="1" smtClean="0">
                <a:solidFill>
                  <a:schemeClr val="tx1"/>
                </a:solidFill>
              </a:rPr>
              <a:t>Benlliure</a:t>
            </a:r>
            <a:r>
              <a:rPr lang="fr-FR" altLang="fi-FI" sz="2000" dirty="0" smtClean="0">
                <a:solidFill>
                  <a:schemeClr val="tx1"/>
                </a:solidFill>
              </a:rPr>
              <a:t>, </a:t>
            </a:r>
            <a:r>
              <a:rPr lang="fr-FR" altLang="fi-FI" sz="2000" dirty="0" err="1" smtClean="0">
                <a:solidFill>
                  <a:schemeClr val="tx1"/>
                </a:solidFill>
              </a:rPr>
              <a:t>Lenske</a:t>
            </a:r>
            <a:r>
              <a:rPr lang="fr-FR" altLang="fi-FI" sz="2000" dirty="0" smtClean="0">
                <a:solidFill>
                  <a:schemeClr val="tx1"/>
                </a:solidFill>
              </a:rPr>
              <a:t> et al.)</a:t>
            </a:r>
          </a:p>
          <a:p>
            <a:pPr eaLnBrk="1" hangingPunct="1">
              <a:lnSpc>
                <a:spcPct val="90000"/>
              </a:lnSpc>
              <a:spcAft>
                <a:spcPts val="850"/>
              </a:spcAft>
            </a:pPr>
            <a:r>
              <a:rPr lang="en-US" altLang="fi-FI" sz="2000" dirty="0" smtClean="0">
                <a:solidFill>
                  <a:schemeClr val="tx1"/>
                </a:solidFill>
              </a:rPr>
              <a:t>Nuclear radii and momentum distributions (Kanungo, Prochazka et al.)</a:t>
            </a:r>
          </a:p>
          <a:p>
            <a:pPr eaLnBrk="1" hangingPunct="1">
              <a:lnSpc>
                <a:spcPct val="90000"/>
              </a:lnSpc>
              <a:spcAft>
                <a:spcPts val="850"/>
              </a:spcAft>
            </a:pPr>
            <a:r>
              <a:rPr lang="en-US" altLang="fi-FI" sz="2000" dirty="0" smtClean="0">
                <a:solidFill>
                  <a:schemeClr val="tx1"/>
                </a:solidFill>
              </a:rPr>
              <a:t>Exotic radioactivity modes (</a:t>
            </a:r>
            <a:r>
              <a:rPr lang="en-US" altLang="fi-FI" sz="2000" dirty="0" err="1" smtClean="0">
                <a:solidFill>
                  <a:schemeClr val="tx1"/>
                </a:solidFill>
              </a:rPr>
              <a:t>Fomichev</a:t>
            </a:r>
            <a:r>
              <a:rPr lang="en-US" altLang="fi-FI" sz="2000" dirty="0" smtClean="0">
                <a:solidFill>
                  <a:schemeClr val="tx1"/>
                </a:solidFill>
              </a:rPr>
              <a:t>, </a:t>
            </a:r>
            <a:r>
              <a:rPr lang="en-US" altLang="fi-FI" sz="2000" dirty="0" err="1" smtClean="0">
                <a:solidFill>
                  <a:schemeClr val="tx1"/>
                </a:solidFill>
              </a:rPr>
              <a:t>Pfützner</a:t>
            </a:r>
            <a:r>
              <a:rPr lang="en-US" altLang="fi-FI" sz="2000" dirty="0" smtClean="0">
                <a:solidFill>
                  <a:schemeClr val="tx1"/>
                </a:solidFill>
              </a:rPr>
              <a:t>, Mukha et al.)</a:t>
            </a:r>
          </a:p>
          <a:p>
            <a:pPr eaLnBrk="1" hangingPunct="1">
              <a:lnSpc>
                <a:spcPct val="90000"/>
              </a:lnSpc>
              <a:spcAft>
                <a:spcPts val="850"/>
              </a:spcAft>
            </a:pPr>
            <a:r>
              <a:rPr lang="en-US" altLang="fi-FI" sz="2000" dirty="0" smtClean="0">
                <a:solidFill>
                  <a:schemeClr val="tx1"/>
                </a:solidFill>
              </a:rPr>
              <a:t>Low-q experiments with Active Target (Egelhof et al.)</a:t>
            </a:r>
          </a:p>
          <a:p>
            <a:pPr eaLnBrk="1" hangingPunct="1">
              <a:lnSpc>
                <a:spcPct val="90000"/>
              </a:lnSpc>
              <a:spcAft>
                <a:spcPts val="850"/>
              </a:spcAft>
            </a:pPr>
            <a:r>
              <a:rPr lang="en-US" altLang="fi-FI" sz="2000" dirty="0" smtClean="0">
                <a:solidFill>
                  <a:schemeClr val="tx1"/>
                </a:solidFill>
              </a:rPr>
              <a:t>Low energy reactions (Heinz, Winfield et al.)</a:t>
            </a:r>
          </a:p>
          <a:p>
            <a:pPr eaLnBrk="1" hangingPunct="1">
              <a:lnSpc>
                <a:spcPct val="90000"/>
              </a:lnSpc>
              <a:spcAft>
                <a:spcPts val="850"/>
              </a:spcAft>
              <a:buFont typeface="Arial" pitchFamily="34" charset="0"/>
              <a:buNone/>
            </a:pPr>
            <a:endParaRPr lang="en-US" altLang="fi-FI" sz="2000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06662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Rectangle 6"/>
          <p:cNvSpPr>
            <a:spLocks noChangeArrowheads="1"/>
          </p:cNvSpPr>
          <p:nvPr/>
        </p:nvSpPr>
        <p:spPr bwMode="auto">
          <a:xfrm>
            <a:off x="46038" y="-28575"/>
            <a:ext cx="8640762" cy="1081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/>
          <a:p>
            <a:pPr algn="l">
              <a:defRPr/>
            </a:pPr>
            <a:r>
              <a:rPr lang="de-DE" sz="2800" dirty="0" smtClean="0">
                <a:solidFill>
                  <a:srgbClr val="00599D"/>
                </a:solidFill>
                <a:latin typeface="Arial"/>
              </a:rPr>
              <a:t>Tracking </a:t>
            </a:r>
            <a:r>
              <a:rPr lang="de-DE" sz="2800" dirty="0" err="1" smtClean="0">
                <a:solidFill>
                  <a:srgbClr val="00599D"/>
                </a:solidFill>
                <a:latin typeface="Arial"/>
              </a:rPr>
              <a:t>capabilities</a:t>
            </a:r>
            <a:r>
              <a:rPr lang="de-DE" sz="2800" dirty="0" smtClean="0">
                <a:solidFill>
                  <a:srgbClr val="00599D"/>
                </a:solidFill>
                <a:latin typeface="Arial"/>
              </a:rPr>
              <a:t> (</a:t>
            </a:r>
            <a:r>
              <a:rPr lang="de-DE" sz="2800" dirty="0" err="1" smtClean="0">
                <a:solidFill>
                  <a:srgbClr val="00599D"/>
                </a:solidFill>
                <a:latin typeface="Arial"/>
              </a:rPr>
              <a:t>possible</a:t>
            </a:r>
            <a:r>
              <a:rPr lang="de-DE" sz="2800" dirty="0" smtClean="0">
                <a:solidFill>
                  <a:srgbClr val="00599D"/>
                </a:solidFill>
                <a:latin typeface="Arial"/>
              </a:rPr>
              <a:t> </a:t>
            </a:r>
            <a:r>
              <a:rPr lang="de-DE" sz="2800" dirty="0" err="1" smtClean="0">
                <a:solidFill>
                  <a:srgbClr val="00599D"/>
                </a:solidFill>
                <a:latin typeface="Arial"/>
              </a:rPr>
              <a:t>corrections</a:t>
            </a:r>
            <a:r>
              <a:rPr lang="de-DE" sz="2800" dirty="0" smtClean="0">
                <a:solidFill>
                  <a:srgbClr val="00599D"/>
                </a:solidFill>
                <a:latin typeface="Arial"/>
              </a:rPr>
              <a:t>)</a:t>
            </a:r>
            <a:endParaRPr lang="de-DE" sz="2800" dirty="0">
              <a:solidFill>
                <a:srgbClr val="00599D"/>
              </a:solidFill>
              <a:latin typeface="Arial"/>
            </a:endParaRPr>
          </a:p>
        </p:txBody>
      </p:sp>
      <p:sp>
        <p:nvSpPr>
          <p:cNvPr id="4" name="Inhaltsplatzhalter 9"/>
          <p:cNvSpPr txBox="1">
            <a:spLocks/>
          </p:cNvSpPr>
          <p:nvPr/>
        </p:nvSpPr>
        <p:spPr bwMode="auto">
          <a:xfrm>
            <a:off x="203200" y="1268760"/>
            <a:ext cx="8848725" cy="541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>
                <a:srgbClr val="5C65C2"/>
              </a:buClr>
              <a:defRPr/>
            </a:pPr>
            <a:r>
              <a:rPr lang="en-US" sz="1800" kern="0" dirty="0" smtClean="0">
                <a:solidFill>
                  <a:srgbClr val="000000"/>
                </a:solidFill>
              </a:rPr>
              <a:t>Detectors for </a:t>
            </a:r>
          </a:p>
          <a:p>
            <a:pPr lvl="1" indent="-342900">
              <a:buClr>
                <a:srgbClr val="5C65C2"/>
              </a:buClr>
              <a:defRPr/>
            </a:pPr>
            <a:r>
              <a:rPr lang="en-US" sz="1600" kern="0" dirty="0" smtClean="0">
                <a:solidFill>
                  <a:srgbClr val="000000"/>
                </a:solidFill>
              </a:rPr>
              <a:t>beam diagnostics &amp; particle </a:t>
            </a:r>
            <a:r>
              <a:rPr lang="en-US" sz="1600" kern="0" dirty="0" err="1" smtClean="0">
                <a:solidFill>
                  <a:srgbClr val="000000"/>
                </a:solidFill>
              </a:rPr>
              <a:t>identification</a:t>
            </a:r>
            <a:endParaRPr lang="en-US" sz="1600" kern="0" dirty="0" smtClean="0">
              <a:solidFill>
                <a:srgbClr val="000000"/>
              </a:solidFill>
            </a:endParaRPr>
          </a:p>
          <a:p>
            <a:pPr lvl="1" indent="-342900">
              <a:buClr>
                <a:srgbClr val="5C65C2"/>
              </a:buClr>
              <a:defRPr/>
            </a:pPr>
            <a:r>
              <a:rPr lang="en-US" sz="1600" kern="0" dirty="0" smtClean="0">
                <a:solidFill>
                  <a:srgbClr val="000000"/>
                </a:solidFill>
              </a:rPr>
              <a:t>fast &amp; slow extracted beams</a:t>
            </a:r>
          </a:p>
          <a:p>
            <a:pPr>
              <a:buClr>
                <a:srgbClr val="5C65C2"/>
              </a:buClr>
              <a:defRPr/>
            </a:pPr>
            <a:r>
              <a:rPr lang="en-US" sz="1800" kern="0" dirty="0" smtClean="0">
                <a:solidFill>
                  <a:srgbClr val="000000"/>
                </a:solidFill>
                <a:ea typeface="ＭＳ Ｐゴシック" pitchFamily="34" charset="-128"/>
              </a:rPr>
              <a:t>Resolutions required</a:t>
            </a:r>
          </a:p>
          <a:p>
            <a:pPr lvl="1">
              <a:buClr>
                <a:srgbClr val="5C65C2"/>
              </a:buClr>
              <a:defRPr/>
            </a:pPr>
            <a:r>
              <a:rPr lang="en-US" sz="1600" kern="0" dirty="0" smtClean="0">
                <a:solidFill>
                  <a:srgbClr val="000000"/>
                </a:solidFill>
                <a:ea typeface="ＭＳ Ｐゴシック" pitchFamily="34" charset="-128"/>
              </a:rPr>
              <a:t>Position          </a:t>
            </a:r>
            <a:r>
              <a:rPr lang="en-US" sz="1600" kern="0" dirty="0" err="1" smtClean="0">
                <a:solidFill>
                  <a:srgbClr val="C00000"/>
                </a:solidFill>
                <a:ea typeface="ＭＳ Ｐゴシック" pitchFamily="34" charset="-128"/>
              </a:rPr>
              <a:t>σ</a:t>
            </a:r>
            <a:r>
              <a:rPr lang="en-US" sz="1600" kern="0" baseline="-25000" dirty="0" err="1" smtClean="0">
                <a:solidFill>
                  <a:srgbClr val="C00000"/>
                </a:solidFill>
                <a:ea typeface="ＭＳ Ｐゴシック" pitchFamily="34" charset="-128"/>
              </a:rPr>
              <a:t>x,y</a:t>
            </a:r>
            <a:r>
              <a:rPr lang="en-US" sz="1600" kern="0" dirty="0" smtClean="0">
                <a:solidFill>
                  <a:srgbClr val="C00000"/>
                </a:solidFill>
                <a:ea typeface="ＭＳ Ｐゴシック" pitchFamily="34" charset="-128"/>
              </a:rPr>
              <a:t>~ 1 mm </a:t>
            </a:r>
          </a:p>
          <a:p>
            <a:pPr lvl="1">
              <a:buClr>
                <a:srgbClr val="5C65C2"/>
              </a:buClr>
              <a:defRPr/>
            </a:pPr>
            <a:r>
              <a:rPr lang="en-US" sz="1600" kern="0" dirty="0" smtClean="0">
                <a:solidFill>
                  <a:srgbClr val="000000"/>
                </a:solidFill>
                <a:ea typeface="ＭＳ Ｐゴシック" pitchFamily="34" charset="-128"/>
              </a:rPr>
              <a:t>Timing            </a:t>
            </a:r>
            <a:r>
              <a:rPr lang="en-US" sz="1600" kern="0" dirty="0" err="1" smtClean="0">
                <a:solidFill>
                  <a:srgbClr val="000000"/>
                </a:solidFill>
                <a:ea typeface="ＭＳ Ｐゴシック" pitchFamily="34" charset="-128"/>
              </a:rPr>
              <a:t>σ</a:t>
            </a:r>
            <a:r>
              <a:rPr lang="en-US" sz="1600" kern="0" baseline="-25000" dirty="0" err="1" smtClean="0">
                <a:solidFill>
                  <a:srgbClr val="000000"/>
                </a:solidFill>
                <a:ea typeface="ＭＳ Ｐゴシック" pitchFamily="34" charset="-128"/>
              </a:rPr>
              <a:t>t</a:t>
            </a:r>
            <a:r>
              <a:rPr lang="en-US" sz="1600" kern="0" baseline="-25000" dirty="0" smtClean="0">
                <a:solidFill>
                  <a:srgbClr val="000000"/>
                </a:solidFill>
                <a:ea typeface="ＭＳ Ｐゴシック" pitchFamily="34" charset="-128"/>
              </a:rPr>
              <a:t>   </a:t>
            </a:r>
            <a:r>
              <a:rPr lang="en-US" sz="1600" kern="0" dirty="0" smtClean="0">
                <a:solidFill>
                  <a:srgbClr val="000000"/>
                </a:solidFill>
                <a:ea typeface="ＭＳ Ｐゴシック" pitchFamily="34" charset="-128"/>
              </a:rPr>
              <a:t>~ 50 </a:t>
            </a:r>
            <a:r>
              <a:rPr lang="en-US" sz="1600" kern="0" dirty="0" err="1" smtClean="0">
                <a:solidFill>
                  <a:srgbClr val="000000"/>
                </a:solidFill>
                <a:ea typeface="ＭＳ Ｐゴシック" pitchFamily="34" charset="-128"/>
              </a:rPr>
              <a:t>ps</a:t>
            </a:r>
            <a:endParaRPr lang="en-US" sz="1600" kern="0" dirty="0" smtClean="0">
              <a:solidFill>
                <a:srgbClr val="000000"/>
              </a:solidFill>
              <a:ea typeface="ＭＳ Ｐゴシック" pitchFamily="34" charset="-128"/>
            </a:endParaRPr>
          </a:p>
          <a:p>
            <a:pPr lvl="1">
              <a:buClr>
                <a:srgbClr val="5C65C2"/>
              </a:buClr>
              <a:defRPr/>
            </a:pPr>
            <a:r>
              <a:rPr lang="en-US" sz="1600" kern="0" dirty="0" smtClean="0">
                <a:solidFill>
                  <a:srgbClr val="000000"/>
                </a:solidFill>
                <a:ea typeface="ＭＳ Ｐゴシック" pitchFamily="34" charset="-128"/>
                <a:sym typeface="Symbol"/>
              </a:rPr>
              <a:t>Energy </a:t>
            </a:r>
            <a:r>
              <a:rPr lang="en-US" sz="1600" kern="0" dirty="0">
                <a:solidFill>
                  <a:srgbClr val="000000"/>
                </a:solidFill>
                <a:ea typeface="ＭＳ Ｐゴシック" pitchFamily="34" charset="-128"/>
                <a:sym typeface="Symbol"/>
              </a:rPr>
              <a:t>loss </a:t>
            </a:r>
            <a:r>
              <a:rPr lang="en-US" sz="1600" kern="0" dirty="0" smtClean="0">
                <a:solidFill>
                  <a:srgbClr val="000000"/>
                </a:solidFill>
                <a:ea typeface="ＭＳ Ｐゴシック" pitchFamily="34" charset="-128"/>
                <a:sym typeface="Symbol"/>
              </a:rPr>
              <a:t>   </a:t>
            </a:r>
            <a:r>
              <a:rPr lang="en-US" sz="1600" kern="0" dirty="0" err="1" smtClean="0">
                <a:solidFill>
                  <a:srgbClr val="000000"/>
                </a:solidFill>
                <a:ea typeface="ＭＳ Ｐゴシック" pitchFamily="34" charset="-128"/>
              </a:rPr>
              <a:t>σ</a:t>
            </a:r>
            <a:r>
              <a:rPr lang="en-US" sz="1600" kern="0" baseline="-25000" dirty="0" err="1">
                <a:solidFill>
                  <a:srgbClr val="000000"/>
                </a:solidFill>
                <a:ea typeface="ＭＳ Ｐゴシック" pitchFamily="34" charset="-128"/>
                <a:sym typeface="Symbol"/>
              </a:rPr>
              <a:t></a:t>
            </a:r>
            <a:r>
              <a:rPr lang="en-US" sz="1600" kern="0" baseline="-25000" dirty="0" err="1" smtClean="0">
                <a:solidFill>
                  <a:srgbClr val="000000"/>
                </a:solidFill>
                <a:ea typeface="ＭＳ Ｐゴシック" pitchFamily="34" charset="-128"/>
                <a:sym typeface="Symbol"/>
              </a:rPr>
              <a:t>E</a:t>
            </a:r>
            <a:r>
              <a:rPr lang="en-US" sz="1600" kern="0" dirty="0" smtClean="0">
                <a:solidFill>
                  <a:srgbClr val="000000"/>
                </a:solidFill>
                <a:ea typeface="ＭＳ Ｐゴシック" pitchFamily="34" charset="-128"/>
                <a:sym typeface="Symbol"/>
              </a:rPr>
              <a:t>~ 1..2</a:t>
            </a:r>
            <a:r>
              <a:rPr lang="en-US" sz="1600" kern="0" dirty="0" smtClean="0">
                <a:solidFill>
                  <a:srgbClr val="000000"/>
                </a:solidFill>
                <a:ea typeface="ＭＳ Ｐゴシック" pitchFamily="34" charset="-128"/>
              </a:rPr>
              <a:t>% </a:t>
            </a:r>
          </a:p>
          <a:p>
            <a:pPr>
              <a:buClr>
                <a:srgbClr val="5C65C2"/>
              </a:buClr>
              <a:defRPr/>
            </a:pPr>
            <a:r>
              <a:rPr lang="en-US" sz="1800" kern="0" dirty="0" smtClean="0">
                <a:solidFill>
                  <a:srgbClr val="000000"/>
                </a:solidFill>
                <a:ea typeface="ＭＳ Ｐゴシック" pitchFamily="34" charset="-128"/>
              </a:rPr>
              <a:t>Major challenges</a:t>
            </a:r>
          </a:p>
          <a:p>
            <a:pPr lvl="1">
              <a:buClr>
                <a:srgbClr val="5C65C2"/>
              </a:buClr>
              <a:defRPr/>
            </a:pPr>
            <a:r>
              <a:rPr lang="en-US" sz="1600" kern="0" dirty="0" smtClean="0">
                <a:solidFill>
                  <a:srgbClr val="000000"/>
                </a:solidFill>
                <a:ea typeface="ＭＳ Ｐゴシック" pitchFamily="34" charset="-128"/>
              </a:rPr>
              <a:t>Radiation hardness (diagnostics on target &amp; machine safety)</a:t>
            </a:r>
          </a:p>
          <a:p>
            <a:pPr lvl="1">
              <a:buClr>
                <a:srgbClr val="5C65C2"/>
              </a:buClr>
              <a:defRPr/>
            </a:pPr>
            <a:r>
              <a:rPr lang="en-US" sz="1600" kern="0" dirty="0" smtClean="0">
                <a:solidFill>
                  <a:srgbClr val="000000"/>
                </a:solidFill>
                <a:ea typeface="ＭＳ Ｐゴシック" pitchFamily="34" charset="-128"/>
              </a:rPr>
              <a:t>Particle rates 1/day </a:t>
            </a:r>
            <a:r>
              <a:rPr lang="en-US" sz="1600" kern="0" dirty="0" smtClean="0">
                <a:solidFill>
                  <a:srgbClr val="000000"/>
                </a:solidFill>
                <a:ea typeface="ＭＳ Ｐゴシック" pitchFamily="34" charset="-128"/>
                <a:sym typeface="Symbol"/>
              </a:rPr>
              <a:t>...10</a:t>
            </a:r>
            <a:r>
              <a:rPr lang="en-US" sz="1600" kern="0" baseline="30000" dirty="0" smtClean="0">
                <a:solidFill>
                  <a:srgbClr val="000000"/>
                </a:solidFill>
                <a:ea typeface="ＭＳ Ｐゴシック" pitchFamily="34" charset="-128"/>
                <a:sym typeface="Symbol"/>
              </a:rPr>
              <a:t>9</a:t>
            </a:r>
            <a:r>
              <a:rPr lang="en-US" sz="1600" kern="0" dirty="0" smtClean="0">
                <a:solidFill>
                  <a:srgbClr val="000000"/>
                </a:solidFill>
                <a:ea typeface="ＭＳ Ｐゴシック" pitchFamily="34" charset="-128"/>
              </a:rPr>
              <a:t>/s </a:t>
            </a:r>
            <a:r>
              <a:rPr lang="en-US" sz="1600" kern="0" dirty="0" smtClean="0">
                <a:solidFill>
                  <a:srgbClr val="000000"/>
                </a:solidFill>
              </a:rPr>
              <a:t>(main-separator)</a:t>
            </a:r>
          </a:p>
          <a:p>
            <a:pPr lvl="1">
              <a:buClr>
                <a:srgbClr val="5C65C2"/>
              </a:buClr>
              <a:defRPr/>
            </a:pPr>
            <a:r>
              <a:rPr lang="en-US" sz="1600" kern="0" dirty="0" smtClean="0">
                <a:solidFill>
                  <a:srgbClr val="C00000"/>
                </a:solidFill>
              </a:rPr>
              <a:t>Typ. 1-10 MHz </a:t>
            </a:r>
          </a:p>
          <a:p>
            <a:pPr lvl="1">
              <a:buClr>
                <a:srgbClr val="5C65C2"/>
              </a:buClr>
              <a:defRPr/>
            </a:pPr>
            <a:r>
              <a:rPr lang="en-US" sz="1600" kern="0" dirty="0" smtClean="0">
                <a:solidFill>
                  <a:srgbClr val="000000"/>
                </a:solidFill>
                <a:ea typeface="ＭＳ Ｐゴシック" pitchFamily="34" charset="-128"/>
              </a:rPr>
              <a:t>Dynamic range </a:t>
            </a:r>
            <a:r>
              <a:rPr lang="en-GB" sz="1600" kern="0" dirty="0" smtClean="0">
                <a:solidFill>
                  <a:srgbClr val="000000"/>
                </a:solidFill>
                <a:ea typeface="ＭＳ Ｐゴシック" pitchFamily="34" charset="-128"/>
              </a:rPr>
              <a:t>H...U, 100...1500 MeV/u </a:t>
            </a:r>
          </a:p>
          <a:p>
            <a:pPr>
              <a:buClr>
                <a:srgbClr val="5C65C2"/>
              </a:buClr>
              <a:defRPr/>
            </a:pPr>
            <a:r>
              <a:rPr lang="en-US" sz="1800" kern="0" dirty="0" smtClean="0">
                <a:solidFill>
                  <a:srgbClr val="000000"/>
                </a:solidFill>
                <a:ea typeface="ＭＳ Ｐゴシック" pitchFamily="34" charset="-128"/>
              </a:rPr>
              <a:t>So tracking needs to be optimized</a:t>
            </a:r>
            <a:br>
              <a:rPr lang="en-US" sz="1800" kern="0" dirty="0" smtClean="0">
                <a:solidFill>
                  <a:srgbClr val="000000"/>
                </a:solidFill>
                <a:ea typeface="ＭＳ Ｐゴシック" pitchFamily="34" charset="-128"/>
              </a:rPr>
            </a:br>
            <a:r>
              <a:rPr lang="en-US" sz="1800" kern="0" dirty="0" smtClean="0">
                <a:solidFill>
                  <a:srgbClr val="000000"/>
                </a:solidFill>
                <a:ea typeface="ＭＳ Ｐゴシック" pitchFamily="34" charset="-128"/>
              </a:rPr>
              <a:t>      vs. optical resolution </a:t>
            </a:r>
          </a:p>
        </p:txBody>
      </p:sp>
      <p:pic>
        <p:nvPicPr>
          <p:cNvPr id="50180" name="Inhaltsplatzhalter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2988" y="1600200"/>
            <a:ext cx="1652587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1" name="Grafik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5" r="16924"/>
          <a:stretch>
            <a:fillRect/>
          </a:stretch>
        </p:blipFill>
        <p:spPr bwMode="auto">
          <a:xfrm>
            <a:off x="6516688" y="2468563"/>
            <a:ext cx="2455862" cy="225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2" name="Bild 72" descr="CIMG111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9" t="6847" r="1036" b="13693"/>
          <a:stretch>
            <a:fillRect/>
          </a:stretch>
        </p:blipFill>
        <p:spPr bwMode="auto">
          <a:xfrm>
            <a:off x="7140575" y="4886325"/>
            <a:ext cx="1927225" cy="191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3" name="Bild 70" descr="CIMG112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3" t="20905" r="40659" b="18893"/>
          <a:stretch>
            <a:fillRect/>
          </a:stretch>
        </p:blipFill>
        <p:spPr bwMode="auto">
          <a:xfrm>
            <a:off x="5143599" y="4539704"/>
            <a:ext cx="1444625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4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3888" y="1208088"/>
            <a:ext cx="14065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liennummernplatzhalter 1"/>
          <p:cNvSpPr>
            <a:spLocks noGrp="1"/>
          </p:cNvSpPr>
          <p:nvPr>
            <p:ph type="sldNum" sz="quarter" idx="4294967295"/>
          </p:nvPr>
        </p:nvSpPr>
        <p:spPr>
          <a:xfrm>
            <a:off x="8316913" y="6607175"/>
            <a:ext cx="728662" cy="2508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37563BB-2DFF-46FD-B4D0-DD86E2CC601A}" type="slidenum">
              <a:rPr lang="de-DE" smtClean="0"/>
              <a:pPr>
                <a:defRPr/>
              </a:pPr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184427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4861" y="4556848"/>
            <a:ext cx="2712467" cy="1765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133484"/>
            <a:ext cx="4982665" cy="3323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/>
                    </a:gs>
                    <a:gs pos="100000">
                      <a:schemeClr val="bg1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92" y="3140968"/>
            <a:ext cx="5546020" cy="3181028"/>
          </a:xfrm>
          <a:prstGeom prst="rect">
            <a:avLst/>
          </a:prstGeom>
        </p:spPr>
      </p:pic>
      <p:sp>
        <p:nvSpPr>
          <p:cNvPr id="2" name="Ellipse 1"/>
          <p:cNvSpPr/>
          <p:nvPr/>
        </p:nvSpPr>
        <p:spPr bwMode="auto">
          <a:xfrm rot="19790410">
            <a:off x="5462144" y="2777528"/>
            <a:ext cx="2179145" cy="690850"/>
          </a:xfrm>
          <a:prstGeom prst="ellipse">
            <a:avLst/>
          </a:prstGeom>
          <a:noFill/>
          <a:ln w="698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180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" name="Textfeld 2"/>
          <p:cNvSpPr txBox="1"/>
          <p:nvPr/>
        </p:nvSpPr>
        <p:spPr>
          <a:xfrm rot="19642602">
            <a:off x="5882431" y="2916255"/>
            <a:ext cx="1377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b="1" dirty="0" smtClean="0">
                <a:solidFill>
                  <a:srgbClr val="FF0000"/>
                </a:solidFill>
              </a:rPr>
              <a:t>Super-FRS</a:t>
            </a:r>
            <a:endParaRPr lang="en-US" sz="1800" b="1" dirty="0">
              <a:solidFill>
                <a:srgbClr val="FF0000"/>
              </a:solidFill>
            </a:endParaRPr>
          </a:p>
        </p:txBody>
      </p:sp>
      <p:sp>
        <p:nvSpPr>
          <p:cNvPr id="10" name="Ellipse 9"/>
          <p:cNvSpPr/>
          <p:nvPr/>
        </p:nvSpPr>
        <p:spPr bwMode="auto">
          <a:xfrm rot="19790410">
            <a:off x="1989712" y="5025646"/>
            <a:ext cx="2028715" cy="591529"/>
          </a:xfrm>
          <a:prstGeom prst="ellipse">
            <a:avLst/>
          </a:prstGeom>
          <a:noFill/>
          <a:ln w="698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180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22565" y="188640"/>
            <a:ext cx="6242342" cy="787557"/>
          </a:xfrm>
        </p:spPr>
        <p:txBody>
          <a:bodyPr/>
          <a:lstStyle/>
          <a:p>
            <a:r>
              <a:rPr lang="en-GB" dirty="0" smtClean="0"/>
              <a:t>Stepping stone towards the facility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15687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88867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28600"/>
            <a:ext cx="8229600" cy="492968"/>
          </a:xfrm>
        </p:spPr>
        <p:txBody>
          <a:bodyPr/>
          <a:lstStyle/>
          <a:p>
            <a:r>
              <a:rPr lang="en-US" dirty="0" smtClean="0"/>
              <a:t>NUSTAR Collaboration</a:t>
            </a:r>
          </a:p>
        </p:txBody>
      </p:sp>
      <p:sp>
        <p:nvSpPr>
          <p:cNvPr id="16388" name="Foliennummernplatzhalter 1"/>
          <p:cNvSpPr>
            <a:spLocks noGrp="1"/>
          </p:cNvSpPr>
          <p:nvPr>
            <p:ph type="sldNum" sz="quarter" idx="4294967295"/>
          </p:nvPr>
        </p:nvSpPr>
        <p:spPr>
          <a:xfrm>
            <a:off x="8316913" y="6607175"/>
            <a:ext cx="728662" cy="2508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9B80851-04CA-4CCC-88CF-492A7FA66E15}" type="slidenum">
              <a:rPr lang="de-DE" smtClean="0">
                <a:solidFill>
                  <a:srgbClr val="00599D"/>
                </a:solidFill>
              </a:rPr>
              <a:pPr eaLnBrk="1" hangingPunct="1"/>
              <a:t>2</a:t>
            </a:fld>
            <a:endParaRPr lang="de-DE" smtClean="0">
              <a:solidFill>
                <a:srgbClr val="00599D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47714" y="4941168"/>
            <a:ext cx="4627890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i="0" dirty="0" smtClean="0">
                <a:solidFill>
                  <a:srgbClr val="000000"/>
                </a:solidFill>
              </a:rPr>
              <a:t>&gt;800 registered NUSTAR members</a:t>
            </a:r>
          </a:p>
          <a:p>
            <a:pPr algn="l"/>
            <a:r>
              <a:rPr lang="en-US" sz="2400" i="0" dirty="0" smtClean="0">
                <a:solidFill>
                  <a:srgbClr val="000000"/>
                </a:solidFill>
              </a:rPr>
              <a:t>39 countries</a:t>
            </a:r>
          </a:p>
          <a:p>
            <a:pPr algn="l"/>
            <a:r>
              <a:rPr lang="en-US" i="0" dirty="0">
                <a:solidFill>
                  <a:srgbClr val="000000"/>
                </a:solidFill>
              </a:rPr>
              <a:t>&gt;</a:t>
            </a:r>
            <a:r>
              <a:rPr lang="en-US" sz="2400" i="0" dirty="0" smtClean="0">
                <a:solidFill>
                  <a:srgbClr val="000000"/>
                </a:solidFill>
              </a:rPr>
              <a:t>180 institutes</a:t>
            </a:r>
            <a:endParaRPr lang="en-US" sz="2400" i="0" dirty="0">
              <a:solidFill>
                <a:srgbClr val="000000"/>
              </a:solidFill>
            </a:endParaRPr>
          </a:p>
        </p:txBody>
      </p:sp>
      <p:pic>
        <p:nvPicPr>
          <p:cNvPr id="7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6678"/>
            <a:ext cx="9144000" cy="3722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32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96" y="-27384"/>
            <a:ext cx="6242342" cy="787557"/>
          </a:xfrm>
        </p:spPr>
        <p:txBody>
          <a:bodyPr/>
          <a:lstStyle/>
          <a:p>
            <a:r>
              <a:rPr lang="en-GB" dirty="0" smtClean="0"/>
              <a:t>NUSTAR Week GSI March 2014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316913" y="6607175"/>
            <a:ext cx="728662" cy="250825"/>
          </a:xfrm>
          <a:prstGeom prst="rect">
            <a:avLst/>
          </a:prstGeom>
        </p:spPr>
        <p:txBody>
          <a:bodyPr/>
          <a:lstStyle/>
          <a:p>
            <a:fld id="{C7B86CF1-5390-A24D-89BD-3906AB25E9C4}" type="slidenum">
              <a:rPr lang="de-DE" smtClean="0"/>
              <a:pPr/>
              <a:t>3</a:t>
            </a:fld>
            <a:endParaRPr lang="de-DE"/>
          </a:p>
        </p:txBody>
      </p:sp>
      <p:pic>
        <p:nvPicPr>
          <p:cNvPr id="4" name="Picture 3" descr="NUSTAR_Annual_Meeting_2014_groupphoto_smal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006" y="914400"/>
            <a:ext cx="9174006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12191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Definition of NUSTAR experiment phases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87338" y="1341562"/>
            <a:ext cx="8605837" cy="5327798"/>
          </a:xfrm>
        </p:spPr>
        <p:txBody>
          <a:bodyPr>
            <a:normAutofit fontScale="925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 smtClean="0"/>
              <a:t>Phase 0 	</a:t>
            </a:r>
            <a:r>
              <a:rPr lang="en-US" b="1" dirty="0" smtClean="0">
                <a:solidFill>
                  <a:schemeClr val="tx2"/>
                </a:solidFill>
              </a:rPr>
              <a:t>(   2017-  )</a:t>
            </a:r>
          </a:p>
          <a:p>
            <a:pPr marL="676275" lvl="1" indent="-342900"/>
            <a:r>
              <a:rPr lang="en-US" dirty="0" smtClean="0"/>
              <a:t>R&amp;D </a:t>
            </a:r>
            <a:r>
              <a:rPr lang="en-US" dirty="0"/>
              <a:t>and </a:t>
            </a:r>
            <a:r>
              <a:rPr lang="en-US" dirty="0" smtClean="0"/>
              <a:t>experiments to be carried out with present </a:t>
            </a:r>
            <a:r>
              <a:rPr lang="en-US" dirty="0"/>
              <a:t>facilities </a:t>
            </a:r>
            <a:r>
              <a:rPr lang="en-US" u="sng" dirty="0" smtClean="0"/>
              <a:t>and</a:t>
            </a:r>
            <a:r>
              <a:rPr lang="en-US" dirty="0" smtClean="0"/>
              <a:t> FAIR/NUSTAR equipment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 smtClean="0"/>
              <a:t>Phase 1 	</a:t>
            </a:r>
            <a:r>
              <a:rPr lang="en-US" b="1" dirty="0" smtClean="0">
                <a:solidFill>
                  <a:schemeClr val="tx2"/>
                </a:solidFill>
              </a:rPr>
              <a:t>(   2022 - )</a:t>
            </a:r>
            <a:endParaRPr lang="en-US" dirty="0">
              <a:solidFill>
                <a:schemeClr val="tx2"/>
              </a:solidFill>
            </a:endParaRPr>
          </a:p>
          <a:p>
            <a:pPr marL="676275" lvl="1" indent="-342900"/>
            <a:r>
              <a:rPr lang="en-US" dirty="0" smtClean="0"/>
              <a:t>Core detectors and subsystems completed </a:t>
            </a:r>
          </a:p>
          <a:p>
            <a:pPr marL="676275" lvl="1" indent="-342900"/>
            <a:r>
              <a:rPr lang="en-US" dirty="0"/>
              <a:t>First measurements </a:t>
            </a:r>
            <a:r>
              <a:rPr lang="en-US" dirty="0" smtClean="0"/>
              <a:t>with </a:t>
            </a:r>
            <a:r>
              <a:rPr lang="en-US" dirty="0"/>
              <a:t>FAIR/Super-FRS beams</a:t>
            </a:r>
          </a:p>
          <a:p>
            <a:pPr marL="771525" lvl="2" indent="-342900">
              <a:buFont typeface="Wingdings" panose="05000000000000000000" pitchFamily="2" charset="2"/>
              <a:buChar char="Ø"/>
            </a:pPr>
            <a:r>
              <a:rPr lang="en-US" b="1" dirty="0" smtClean="0"/>
              <a:t>Carry out experiments </a:t>
            </a:r>
            <a:r>
              <a:rPr lang="en-US" b="1" dirty="0"/>
              <a:t>with highest visibility as part of the core program and within the FAIR MSV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 smtClean="0"/>
              <a:t>Phase 2</a:t>
            </a:r>
          </a:p>
          <a:p>
            <a:pPr marL="676275" lvl="1" indent="-342900"/>
            <a:r>
              <a:rPr lang="en-US" dirty="0" smtClean="0"/>
              <a:t>FAIR evolving towards </a:t>
            </a:r>
            <a:r>
              <a:rPr lang="en-US" dirty="0"/>
              <a:t>full </a:t>
            </a:r>
            <a:r>
              <a:rPr lang="en-US" dirty="0" smtClean="0"/>
              <a:t>power</a:t>
            </a:r>
          </a:p>
          <a:p>
            <a:pPr marL="676275" lvl="1" indent="-342900"/>
            <a:r>
              <a:rPr lang="en-US" dirty="0" smtClean="0"/>
              <a:t>Completion of experiments within MSV</a:t>
            </a:r>
          </a:p>
          <a:p>
            <a:pPr marL="771525" lvl="2" indent="-342900">
              <a:buFont typeface="Wingdings" panose="05000000000000000000" pitchFamily="2" charset="2"/>
              <a:buChar char="Ø"/>
            </a:pPr>
            <a:r>
              <a:rPr lang="en-US" b="1" dirty="0" smtClean="0"/>
              <a:t>Essentially </a:t>
            </a:r>
            <a:r>
              <a:rPr lang="en-US" b="1" dirty="0"/>
              <a:t>the full program of MSV </a:t>
            </a:r>
            <a:r>
              <a:rPr lang="en-US" b="1" dirty="0" smtClean="0"/>
              <a:t>can be performed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 smtClean="0"/>
              <a:t>Phase 3</a:t>
            </a:r>
          </a:p>
          <a:p>
            <a:pPr marL="676275" lvl="1" indent="-342900"/>
            <a:r>
              <a:rPr lang="en-US" dirty="0" smtClean="0"/>
              <a:t>Moderate projects, </a:t>
            </a:r>
            <a:r>
              <a:rPr lang="en-US" dirty="0"/>
              <a:t>which have been initiated on the way (outside MSV) can be included </a:t>
            </a:r>
            <a:r>
              <a:rPr lang="en-US" dirty="0" smtClean="0"/>
              <a:t>(e.g. experiments related to return </a:t>
            </a:r>
            <a:r>
              <a:rPr lang="en-US" dirty="0"/>
              <a:t>line for </a:t>
            </a:r>
            <a:r>
              <a:rPr lang="en-US" dirty="0" smtClean="0"/>
              <a:t>rings)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 smtClean="0"/>
              <a:t>Phase 4</a:t>
            </a:r>
          </a:p>
          <a:p>
            <a:pPr marL="676275" lvl="1" indent="-342900"/>
            <a:r>
              <a:rPr lang="en-US" dirty="0" smtClean="0"/>
              <a:t>Major </a:t>
            </a:r>
            <a:r>
              <a:rPr lang="en-US" dirty="0"/>
              <a:t>new investments and upgrades for all </a:t>
            </a:r>
            <a:r>
              <a:rPr lang="en-US" dirty="0" smtClean="0"/>
              <a:t>experiments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294967295"/>
          </p:nvPr>
        </p:nvSpPr>
        <p:spPr>
          <a:xfrm>
            <a:off x="8316913" y="6607175"/>
            <a:ext cx="728662" cy="2508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318BF4F-15D2-4EE0-A03D-F50D946F8623}" type="slidenum">
              <a:rPr lang="de-DE" smtClean="0"/>
              <a:pPr>
                <a:defRPr/>
              </a:pPr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44005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01866" y="121163"/>
            <a:ext cx="6242342" cy="787557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Current FRS and its 3 branches </a:t>
            </a: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grpSp>
        <p:nvGrpSpPr>
          <p:cNvPr id="4" name="Group 3"/>
          <p:cNvGrpSpPr/>
          <p:nvPr/>
        </p:nvGrpSpPr>
        <p:grpSpPr>
          <a:xfrm>
            <a:off x="0" y="620688"/>
            <a:ext cx="8978900" cy="5961902"/>
            <a:chOff x="123825" y="646085"/>
            <a:chExt cx="8978900" cy="5961902"/>
          </a:xfrm>
        </p:grpSpPr>
        <p:pic>
          <p:nvPicPr>
            <p:cNvPr id="5125" name="Picture 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825" y="2798763"/>
              <a:ext cx="7948613" cy="36306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graphicFrame>
          <p:nvGraphicFramePr>
            <p:cNvPr id="22" name="Objec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34146452"/>
                </p:ext>
              </p:extLst>
            </p:nvPr>
          </p:nvGraphicFramePr>
          <p:xfrm>
            <a:off x="5791200" y="4800600"/>
            <a:ext cx="3311525" cy="16398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200" name="CorelDRAW" r:id="rId5" imgW="10034640" imgH="4956120" progId="">
                    <p:embed/>
                  </p:oleObj>
                </mc:Choice>
                <mc:Fallback>
                  <p:oleObj name="CorelDRAW" r:id="rId5" imgW="10034640" imgH="495612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791200" y="4800600"/>
                          <a:ext cx="3311525" cy="163988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126" name="Text Box 5"/>
            <p:cNvSpPr txBox="1">
              <a:spLocks noChangeArrowheads="1"/>
            </p:cNvSpPr>
            <p:nvPr/>
          </p:nvSpPr>
          <p:spPr bwMode="auto">
            <a:xfrm>
              <a:off x="609600" y="4495800"/>
              <a:ext cx="838200" cy="4638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charset="0"/>
                  <a:ea typeface="ＭＳ Ｐゴシック" charset="0"/>
                  <a:cs typeface="Lucida Sans Unicode" charset="0"/>
                </a:defRPr>
              </a:lvl1pPr>
              <a:lvl2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charset="0"/>
                  <a:ea typeface="Lucida Sans Unicode" charset="0"/>
                  <a:cs typeface="Lucida Sans Unicode" charset="0"/>
                </a:defRPr>
              </a:lvl2pPr>
              <a:lvl3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charset="0"/>
                  <a:ea typeface="Lucida Sans Unicode" charset="0"/>
                  <a:cs typeface="Lucida Sans Unicode" charset="0"/>
                </a:defRPr>
              </a:lvl3pPr>
              <a:lvl4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charset="0"/>
                  <a:ea typeface="Lucida Sans Unicode" charset="0"/>
                  <a:cs typeface="Lucida Sans Unicode" charset="0"/>
                </a:defRPr>
              </a:lvl4pPr>
              <a:lvl5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charset="0"/>
                  <a:ea typeface="Lucida Sans Unicode" charset="0"/>
                  <a:cs typeface="Lucida Sans Unicode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charset="0"/>
                  <a:ea typeface="Lucida Sans Unicode" charset="0"/>
                  <a:cs typeface="Lucida Sans Unicode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charset="0"/>
                  <a:ea typeface="Lucida Sans Unicode" charset="0"/>
                  <a:cs typeface="Lucida Sans Unicode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charset="0"/>
                  <a:ea typeface="Lucida Sans Unicode" charset="0"/>
                  <a:cs typeface="Lucida Sans Unicode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charset="0"/>
                  <a:ea typeface="Lucida Sans Unicode" charset="0"/>
                  <a:cs typeface="Lucida Sans Unicode" charset="0"/>
                </a:defRPr>
              </a:lvl9pPr>
            </a:lstStyle>
            <a:p>
              <a:pPr defTabSz="449194" eaLnBrk="1" hangingPunct="1">
                <a:spcBef>
                  <a:spcPts val="1500"/>
                </a:spcBef>
                <a:buSzPct val="100000"/>
              </a:pPr>
              <a:r>
                <a:rPr lang="de-DE" sz="2400" b="1">
                  <a:solidFill>
                    <a:srgbClr val="FFFFFF"/>
                  </a:solidFill>
                  <a:latin typeface="Times New Roman" charset="0"/>
                </a:rPr>
                <a:t>SIS</a:t>
              </a:r>
            </a:p>
          </p:txBody>
        </p:sp>
        <p:sp>
          <p:nvSpPr>
            <p:cNvPr id="5127" name="Text Box 6"/>
            <p:cNvSpPr txBox="1">
              <a:spLocks noChangeArrowheads="1"/>
            </p:cNvSpPr>
            <p:nvPr/>
          </p:nvSpPr>
          <p:spPr bwMode="auto">
            <a:xfrm>
              <a:off x="2460625" y="3800475"/>
              <a:ext cx="914400" cy="3715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charset="0"/>
                  <a:ea typeface="ＭＳ Ｐゴシック" charset="0"/>
                  <a:cs typeface="Lucida Sans Unicode" charset="0"/>
                </a:defRPr>
              </a:lvl1pPr>
              <a:lvl2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charset="0"/>
                  <a:ea typeface="Lucida Sans Unicode" charset="0"/>
                  <a:cs typeface="Lucida Sans Unicode" charset="0"/>
                </a:defRPr>
              </a:lvl2pPr>
              <a:lvl3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charset="0"/>
                  <a:ea typeface="Lucida Sans Unicode" charset="0"/>
                  <a:cs typeface="Lucida Sans Unicode" charset="0"/>
                </a:defRPr>
              </a:lvl3pPr>
              <a:lvl4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charset="0"/>
                  <a:ea typeface="Lucida Sans Unicode" charset="0"/>
                  <a:cs typeface="Lucida Sans Unicode" charset="0"/>
                </a:defRPr>
              </a:lvl4pPr>
              <a:lvl5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charset="0"/>
                  <a:ea typeface="Lucida Sans Unicode" charset="0"/>
                  <a:cs typeface="Lucida Sans Unicode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charset="0"/>
                  <a:ea typeface="Lucida Sans Unicode" charset="0"/>
                  <a:cs typeface="Lucida Sans Unicode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charset="0"/>
                  <a:ea typeface="Lucida Sans Unicode" charset="0"/>
                  <a:cs typeface="Lucida Sans Unicode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charset="0"/>
                  <a:ea typeface="Lucida Sans Unicode" charset="0"/>
                  <a:cs typeface="Lucida Sans Unicode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charset="0"/>
                  <a:ea typeface="Lucida Sans Unicode" charset="0"/>
                  <a:cs typeface="Lucida Sans Unicode" charset="0"/>
                </a:defRPr>
              </a:lvl9pPr>
            </a:lstStyle>
            <a:p>
              <a:pPr defTabSz="449194" eaLnBrk="1" hangingPunct="1">
                <a:spcBef>
                  <a:spcPts val="1125"/>
                </a:spcBef>
                <a:buSzPct val="100000"/>
              </a:pPr>
              <a:r>
                <a:rPr lang="de-DE" sz="1800">
                  <a:solidFill>
                    <a:srgbClr val="003366"/>
                  </a:solidFill>
                </a:rPr>
                <a:t>FRS</a:t>
              </a:r>
            </a:p>
          </p:txBody>
        </p:sp>
        <p:sp>
          <p:nvSpPr>
            <p:cNvPr id="5128" name="Text Box 7"/>
            <p:cNvSpPr txBox="1">
              <a:spLocks noChangeArrowheads="1"/>
            </p:cNvSpPr>
            <p:nvPr/>
          </p:nvSpPr>
          <p:spPr bwMode="auto">
            <a:xfrm>
              <a:off x="4362450" y="4325938"/>
              <a:ext cx="838200" cy="3715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charset="0"/>
                  <a:ea typeface="ＭＳ Ｐゴシック" charset="0"/>
                  <a:cs typeface="Lucida Sans Unicode" charset="0"/>
                </a:defRPr>
              </a:lvl1pPr>
              <a:lvl2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charset="0"/>
                  <a:ea typeface="Lucida Sans Unicode" charset="0"/>
                  <a:cs typeface="Lucida Sans Unicode" charset="0"/>
                </a:defRPr>
              </a:lvl2pPr>
              <a:lvl3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charset="0"/>
                  <a:ea typeface="Lucida Sans Unicode" charset="0"/>
                  <a:cs typeface="Lucida Sans Unicode" charset="0"/>
                </a:defRPr>
              </a:lvl3pPr>
              <a:lvl4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charset="0"/>
                  <a:ea typeface="Lucida Sans Unicode" charset="0"/>
                  <a:cs typeface="Lucida Sans Unicode" charset="0"/>
                </a:defRPr>
              </a:lvl4pPr>
              <a:lvl5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charset="0"/>
                  <a:ea typeface="Lucida Sans Unicode" charset="0"/>
                  <a:cs typeface="Lucida Sans Unicode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charset="0"/>
                  <a:ea typeface="Lucida Sans Unicode" charset="0"/>
                  <a:cs typeface="Lucida Sans Unicode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charset="0"/>
                  <a:ea typeface="Lucida Sans Unicode" charset="0"/>
                  <a:cs typeface="Lucida Sans Unicode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charset="0"/>
                  <a:ea typeface="Lucida Sans Unicode" charset="0"/>
                  <a:cs typeface="Lucida Sans Unicode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charset="0"/>
                  <a:ea typeface="Lucida Sans Unicode" charset="0"/>
                  <a:cs typeface="Lucida Sans Unicode" charset="0"/>
                </a:defRPr>
              </a:lvl9pPr>
            </a:lstStyle>
            <a:p>
              <a:pPr defTabSz="449194" eaLnBrk="1" hangingPunct="1">
                <a:spcBef>
                  <a:spcPts val="1125"/>
                </a:spcBef>
                <a:buSzPct val="100000"/>
              </a:pPr>
              <a:r>
                <a:rPr lang="de-DE" sz="1800">
                  <a:solidFill>
                    <a:srgbClr val="003366"/>
                  </a:solidFill>
                </a:rPr>
                <a:t>ESR</a:t>
              </a:r>
            </a:p>
          </p:txBody>
        </p:sp>
        <p:sp>
          <p:nvSpPr>
            <p:cNvPr id="5129" name="Line 8"/>
            <p:cNvSpPr>
              <a:spLocks noChangeShapeType="1"/>
            </p:cNvSpPr>
            <p:nvPr/>
          </p:nvSpPr>
          <p:spPr bwMode="auto">
            <a:xfrm>
              <a:off x="6705600" y="3352800"/>
              <a:ext cx="1588" cy="1588"/>
            </a:xfrm>
            <a:prstGeom prst="line">
              <a:avLst/>
            </a:prstGeom>
            <a:noFill/>
            <a:ln w="936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49194">
                <a:buClr>
                  <a:srgbClr val="000000"/>
                </a:buClr>
                <a:buSzPct val="100000"/>
              </a:pPr>
              <a:endParaRPr lang="en-GB" sz="1800">
                <a:solidFill>
                  <a:srgbClr val="FFFFFF"/>
                </a:solidFill>
                <a:latin typeface="Arial" charset="0"/>
                <a:cs typeface="Lucida Sans Unicode" charset="0"/>
              </a:endParaRPr>
            </a:p>
          </p:txBody>
        </p:sp>
        <p:sp>
          <p:nvSpPr>
            <p:cNvPr id="5130" name="Line 9"/>
            <p:cNvSpPr>
              <a:spLocks noChangeShapeType="1"/>
            </p:cNvSpPr>
            <p:nvPr/>
          </p:nvSpPr>
          <p:spPr bwMode="auto">
            <a:xfrm>
              <a:off x="1181100" y="2463800"/>
              <a:ext cx="819150" cy="1311275"/>
            </a:xfrm>
            <a:prstGeom prst="line">
              <a:avLst/>
            </a:prstGeom>
            <a:noFill/>
            <a:ln w="28440" cap="sq">
              <a:solidFill>
                <a:srgbClr val="3333FF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49194">
                <a:buClr>
                  <a:srgbClr val="000000"/>
                </a:buClr>
                <a:buSzPct val="100000"/>
              </a:pPr>
              <a:endParaRPr lang="en-GB" sz="1800">
                <a:solidFill>
                  <a:srgbClr val="FFFFFF"/>
                </a:solidFill>
                <a:latin typeface="Arial" charset="0"/>
                <a:cs typeface="Lucida Sans Unicode" charset="0"/>
              </a:endParaRPr>
            </a:p>
          </p:txBody>
        </p:sp>
        <p:sp>
          <p:nvSpPr>
            <p:cNvPr id="5131" name="Text Box 10"/>
            <p:cNvSpPr txBox="1">
              <a:spLocks noChangeArrowheads="1"/>
            </p:cNvSpPr>
            <p:nvPr/>
          </p:nvSpPr>
          <p:spPr bwMode="auto">
            <a:xfrm>
              <a:off x="3101799" y="5959475"/>
              <a:ext cx="2606851" cy="6485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charset="0"/>
                  <a:ea typeface="ＭＳ Ｐゴシック" charset="0"/>
                  <a:cs typeface="Lucida Sans Unicode" charset="0"/>
                </a:defRPr>
              </a:lvl1pPr>
              <a:lvl2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charset="0"/>
                  <a:ea typeface="Lucida Sans Unicode" charset="0"/>
                  <a:cs typeface="Lucida Sans Unicode" charset="0"/>
                </a:defRPr>
              </a:lvl2pPr>
              <a:lvl3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charset="0"/>
                  <a:ea typeface="Lucida Sans Unicode" charset="0"/>
                  <a:cs typeface="Lucida Sans Unicode" charset="0"/>
                </a:defRPr>
              </a:lvl3pPr>
              <a:lvl4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charset="0"/>
                  <a:ea typeface="Lucida Sans Unicode" charset="0"/>
                  <a:cs typeface="Lucida Sans Unicode" charset="0"/>
                </a:defRPr>
              </a:lvl4pPr>
              <a:lvl5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charset="0"/>
                  <a:ea typeface="Lucida Sans Unicode" charset="0"/>
                  <a:cs typeface="Lucida Sans Unicode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charset="0"/>
                  <a:ea typeface="Lucida Sans Unicode" charset="0"/>
                  <a:cs typeface="Lucida Sans Unicode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charset="0"/>
                  <a:ea typeface="Lucida Sans Unicode" charset="0"/>
                  <a:cs typeface="Lucida Sans Unicode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charset="0"/>
                  <a:ea typeface="Lucida Sans Unicode" charset="0"/>
                  <a:cs typeface="Lucida Sans Unicode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charset="0"/>
                  <a:ea typeface="Lucida Sans Unicode" charset="0"/>
                  <a:cs typeface="Lucida Sans Unicode" charset="0"/>
                </a:defRPr>
              </a:lvl9pPr>
            </a:lstStyle>
            <a:p>
              <a:pPr algn="r" defTabSz="449194" eaLnBrk="1" hangingPunct="1">
                <a:buSzPct val="100000"/>
              </a:pPr>
              <a:r>
                <a:rPr lang="en-US" sz="1800">
                  <a:solidFill>
                    <a:srgbClr val="FF0000"/>
                  </a:solidFill>
                </a:rPr>
                <a:t>Ground state properties</a:t>
              </a:r>
            </a:p>
            <a:p>
              <a:pPr algn="r" defTabSz="449194" eaLnBrk="1" hangingPunct="1">
                <a:buSzPct val="100000"/>
              </a:pPr>
              <a:r>
                <a:rPr lang="en-US" sz="1800">
                  <a:solidFill>
                    <a:srgbClr val="FF0000"/>
                  </a:solidFill>
                </a:rPr>
                <a:t>inverse reactions</a:t>
              </a:r>
            </a:p>
          </p:txBody>
        </p:sp>
        <p:sp>
          <p:nvSpPr>
            <p:cNvPr id="5132" name="Text Box 11"/>
            <p:cNvSpPr txBox="1">
              <a:spLocks noChangeArrowheads="1"/>
            </p:cNvSpPr>
            <p:nvPr/>
          </p:nvSpPr>
          <p:spPr bwMode="auto">
            <a:xfrm>
              <a:off x="2505075" y="646085"/>
              <a:ext cx="2447925" cy="6429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charset="0"/>
                  <a:ea typeface="ＭＳ Ｐゴシック" charset="0"/>
                  <a:cs typeface="Lucida Sans Unicode" charset="0"/>
                </a:defRPr>
              </a:lvl1pPr>
              <a:lvl2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charset="0"/>
                  <a:ea typeface="Lucida Sans Unicode" charset="0"/>
                  <a:cs typeface="Lucida Sans Unicode" charset="0"/>
                </a:defRPr>
              </a:lvl2pPr>
              <a:lvl3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charset="0"/>
                  <a:ea typeface="Lucida Sans Unicode" charset="0"/>
                  <a:cs typeface="Lucida Sans Unicode" charset="0"/>
                </a:defRPr>
              </a:lvl3pPr>
              <a:lvl4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charset="0"/>
                  <a:ea typeface="Lucida Sans Unicode" charset="0"/>
                  <a:cs typeface="Lucida Sans Unicode" charset="0"/>
                </a:defRPr>
              </a:lvl4pPr>
              <a:lvl5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charset="0"/>
                  <a:ea typeface="Lucida Sans Unicode" charset="0"/>
                  <a:cs typeface="Lucida Sans Unicode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charset="0"/>
                  <a:ea typeface="Lucida Sans Unicode" charset="0"/>
                  <a:cs typeface="Lucida Sans Unicode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charset="0"/>
                  <a:ea typeface="Lucida Sans Unicode" charset="0"/>
                  <a:cs typeface="Lucida Sans Unicode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charset="0"/>
                  <a:ea typeface="Lucida Sans Unicode" charset="0"/>
                  <a:cs typeface="Lucida Sans Unicode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charset="0"/>
                  <a:ea typeface="Lucida Sans Unicode" charset="0"/>
                  <a:cs typeface="Lucida Sans Unicode" charset="0"/>
                </a:defRPr>
              </a:lvl9pPr>
            </a:lstStyle>
            <a:p>
              <a:pPr defTabSz="449194" eaLnBrk="1" hangingPunct="1">
                <a:buSzPct val="100000"/>
              </a:pPr>
              <a:r>
                <a:rPr lang="en-US" sz="1800" dirty="0">
                  <a:solidFill>
                    <a:srgbClr val="FF0000"/>
                  </a:solidFill>
                </a:rPr>
                <a:t>Decay studies, </a:t>
              </a:r>
            </a:p>
            <a:p>
              <a:pPr defTabSz="449194" eaLnBrk="1" hangingPunct="1">
                <a:buSzPct val="100000"/>
              </a:pPr>
              <a:r>
                <a:rPr lang="en-US" sz="1800" dirty="0">
                  <a:solidFill>
                    <a:srgbClr val="FF0000"/>
                  </a:solidFill>
                </a:rPr>
                <a:t>In-beam spectroscopy</a:t>
              </a:r>
            </a:p>
          </p:txBody>
        </p:sp>
        <p:sp>
          <p:nvSpPr>
            <p:cNvPr id="5133" name="Text Box 12"/>
            <p:cNvSpPr txBox="1">
              <a:spLocks noChangeArrowheads="1"/>
            </p:cNvSpPr>
            <p:nvPr/>
          </p:nvSpPr>
          <p:spPr bwMode="auto">
            <a:xfrm>
              <a:off x="5535613" y="2909888"/>
              <a:ext cx="1981200" cy="3715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charset="0"/>
                  <a:ea typeface="ＭＳ Ｐゴシック" charset="0"/>
                  <a:cs typeface="Lucida Sans Unicode" charset="0"/>
                </a:defRPr>
              </a:lvl1pPr>
              <a:lvl2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charset="0"/>
                  <a:ea typeface="Lucida Sans Unicode" charset="0"/>
                  <a:cs typeface="Lucida Sans Unicode" charset="0"/>
                </a:defRPr>
              </a:lvl2pPr>
              <a:lvl3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charset="0"/>
                  <a:ea typeface="Lucida Sans Unicode" charset="0"/>
                  <a:cs typeface="Lucida Sans Unicode" charset="0"/>
                </a:defRPr>
              </a:lvl3pPr>
              <a:lvl4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charset="0"/>
                  <a:ea typeface="Lucida Sans Unicode" charset="0"/>
                  <a:cs typeface="Lucida Sans Unicode" charset="0"/>
                </a:defRPr>
              </a:lvl4pPr>
              <a:lvl5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charset="0"/>
                  <a:ea typeface="Lucida Sans Unicode" charset="0"/>
                  <a:cs typeface="Lucida Sans Unicode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charset="0"/>
                  <a:ea typeface="Lucida Sans Unicode" charset="0"/>
                  <a:cs typeface="Lucida Sans Unicode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charset="0"/>
                  <a:ea typeface="Lucida Sans Unicode" charset="0"/>
                  <a:cs typeface="Lucida Sans Unicode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charset="0"/>
                  <a:ea typeface="Lucida Sans Unicode" charset="0"/>
                  <a:cs typeface="Lucida Sans Unicode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charset="0"/>
                  <a:ea typeface="Lucida Sans Unicode" charset="0"/>
                  <a:cs typeface="Lucida Sans Unicode" charset="0"/>
                </a:defRPr>
              </a:lvl9pPr>
            </a:lstStyle>
            <a:p>
              <a:pPr defTabSz="449194" eaLnBrk="1" hangingPunct="1">
                <a:spcBef>
                  <a:spcPts val="1125"/>
                </a:spcBef>
                <a:buSzPct val="100000"/>
              </a:pPr>
              <a:r>
                <a:rPr lang="de-DE" sz="1800">
                  <a:solidFill>
                    <a:srgbClr val="003366"/>
                  </a:solidFill>
                </a:rPr>
                <a:t>LAND-R3B</a:t>
              </a:r>
            </a:p>
          </p:txBody>
        </p:sp>
        <p:sp>
          <p:nvSpPr>
            <p:cNvPr id="5134" name="Text Box 13"/>
            <p:cNvSpPr txBox="1">
              <a:spLocks noChangeArrowheads="1"/>
            </p:cNvSpPr>
            <p:nvPr/>
          </p:nvSpPr>
          <p:spPr bwMode="auto">
            <a:xfrm>
              <a:off x="6669088" y="922644"/>
              <a:ext cx="1960562" cy="3715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charset="0"/>
                  <a:ea typeface="ＭＳ Ｐゴシック" charset="0"/>
                  <a:cs typeface="Lucida Sans Unicode" charset="0"/>
                </a:defRPr>
              </a:lvl1pPr>
              <a:lvl2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charset="0"/>
                  <a:ea typeface="Lucida Sans Unicode" charset="0"/>
                  <a:cs typeface="Lucida Sans Unicode" charset="0"/>
                </a:defRPr>
              </a:lvl2pPr>
              <a:lvl3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charset="0"/>
                  <a:ea typeface="Lucida Sans Unicode" charset="0"/>
                  <a:cs typeface="Lucida Sans Unicode" charset="0"/>
                </a:defRPr>
              </a:lvl3pPr>
              <a:lvl4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charset="0"/>
                  <a:ea typeface="Lucida Sans Unicode" charset="0"/>
                  <a:cs typeface="Lucida Sans Unicode" charset="0"/>
                </a:defRPr>
              </a:lvl4pPr>
              <a:lvl5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charset="0"/>
                  <a:ea typeface="Lucida Sans Unicode" charset="0"/>
                  <a:cs typeface="Lucida Sans Unicode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charset="0"/>
                  <a:ea typeface="Lucida Sans Unicode" charset="0"/>
                  <a:cs typeface="Lucida Sans Unicode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charset="0"/>
                  <a:ea typeface="Lucida Sans Unicode" charset="0"/>
                  <a:cs typeface="Lucida Sans Unicode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charset="0"/>
                  <a:ea typeface="Lucida Sans Unicode" charset="0"/>
                  <a:cs typeface="Lucida Sans Unicode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charset="0"/>
                  <a:ea typeface="Lucida Sans Unicode" charset="0"/>
                  <a:cs typeface="Lucida Sans Unicode" charset="0"/>
                </a:defRPr>
              </a:lvl9pPr>
            </a:lstStyle>
            <a:p>
              <a:pPr defTabSz="449194" eaLnBrk="1" hangingPunct="1">
                <a:buSzPct val="100000"/>
              </a:pPr>
              <a:r>
                <a:rPr lang="en-US" sz="1800" dirty="0">
                  <a:solidFill>
                    <a:srgbClr val="FF0000"/>
                  </a:solidFill>
                </a:rPr>
                <a:t>Reaction studies</a:t>
              </a:r>
            </a:p>
          </p:txBody>
        </p:sp>
        <p:sp>
          <p:nvSpPr>
            <p:cNvPr id="5135" name="Text Box 14"/>
            <p:cNvSpPr txBox="1">
              <a:spLocks noChangeArrowheads="1"/>
            </p:cNvSpPr>
            <p:nvPr/>
          </p:nvSpPr>
          <p:spPr bwMode="auto">
            <a:xfrm>
              <a:off x="161925" y="1589088"/>
              <a:ext cx="1927225" cy="9175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charset="0"/>
                  <a:ea typeface="ＭＳ Ｐゴシック" charset="0"/>
                  <a:cs typeface="Lucida Sans Unicode" charset="0"/>
                </a:defRPr>
              </a:lvl1pPr>
              <a:lvl2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charset="0"/>
                  <a:ea typeface="Lucida Sans Unicode" charset="0"/>
                  <a:cs typeface="Lucida Sans Unicode" charset="0"/>
                </a:defRPr>
              </a:lvl2pPr>
              <a:lvl3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charset="0"/>
                  <a:ea typeface="Lucida Sans Unicode" charset="0"/>
                  <a:cs typeface="Lucida Sans Unicode" charset="0"/>
                </a:defRPr>
              </a:lvl3pPr>
              <a:lvl4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charset="0"/>
                  <a:ea typeface="Lucida Sans Unicode" charset="0"/>
                  <a:cs typeface="Lucida Sans Unicode" charset="0"/>
                </a:defRPr>
              </a:lvl4pPr>
              <a:lvl5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charset="0"/>
                  <a:ea typeface="Lucida Sans Unicode" charset="0"/>
                  <a:cs typeface="Lucida Sans Unicode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charset="0"/>
                  <a:ea typeface="Lucida Sans Unicode" charset="0"/>
                  <a:cs typeface="Lucida Sans Unicode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charset="0"/>
                  <a:ea typeface="Lucida Sans Unicode" charset="0"/>
                  <a:cs typeface="Lucida Sans Unicode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charset="0"/>
                  <a:ea typeface="Lucida Sans Unicode" charset="0"/>
                  <a:cs typeface="Lucida Sans Unicode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charset="0"/>
                  <a:ea typeface="Lucida Sans Unicode" charset="0"/>
                  <a:cs typeface="Lucida Sans Unicode" charset="0"/>
                </a:defRPr>
              </a:lvl9pPr>
            </a:lstStyle>
            <a:p>
              <a:pPr defTabSz="449194" eaLnBrk="1" hangingPunct="1">
                <a:buSzPct val="100000"/>
              </a:pPr>
              <a:r>
                <a:rPr lang="en-US" sz="1800" dirty="0">
                  <a:solidFill>
                    <a:srgbClr val="333399"/>
                  </a:solidFill>
                </a:rPr>
                <a:t>production and separation of exotic nuclei</a:t>
              </a:r>
            </a:p>
          </p:txBody>
        </p:sp>
        <p:sp>
          <p:nvSpPr>
            <p:cNvPr id="5136" name="Text Box 15"/>
            <p:cNvSpPr txBox="1">
              <a:spLocks noChangeArrowheads="1"/>
            </p:cNvSpPr>
            <p:nvPr/>
          </p:nvSpPr>
          <p:spPr bwMode="auto">
            <a:xfrm>
              <a:off x="2754313" y="4284663"/>
              <a:ext cx="1284287" cy="6429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charset="0"/>
                  <a:ea typeface="ＭＳ Ｐゴシック" charset="0"/>
                  <a:cs typeface="Lucida Sans Unicode" charset="0"/>
                </a:defRPr>
              </a:lvl1pPr>
              <a:lvl2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charset="0"/>
                  <a:ea typeface="Lucida Sans Unicode" charset="0"/>
                  <a:cs typeface="Lucida Sans Unicode" charset="0"/>
                </a:defRPr>
              </a:lvl2pPr>
              <a:lvl3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charset="0"/>
                  <a:ea typeface="Lucida Sans Unicode" charset="0"/>
                  <a:cs typeface="Lucida Sans Unicode" charset="0"/>
                </a:defRPr>
              </a:lvl3pPr>
              <a:lvl4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charset="0"/>
                  <a:ea typeface="Lucida Sans Unicode" charset="0"/>
                  <a:cs typeface="Lucida Sans Unicode" charset="0"/>
                </a:defRPr>
              </a:lvl4pPr>
              <a:lvl5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charset="0"/>
                  <a:ea typeface="Lucida Sans Unicode" charset="0"/>
                  <a:cs typeface="Lucida Sans Unicode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charset="0"/>
                  <a:ea typeface="Lucida Sans Unicode" charset="0"/>
                  <a:cs typeface="Lucida Sans Unicode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charset="0"/>
                  <a:ea typeface="Lucida Sans Unicode" charset="0"/>
                  <a:cs typeface="Lucida Sans Unicode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charset="0"/>
                  <a:ea typeface="Lucida Sans Unicode" charset="0"/>
                  <a:cs typeface="Lucida Sans Unicode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charset="0"/>
                  <a:ea typeface="Lucida Sans Unicode" charset="0"/>
                  <a:cs typeface="Lucida Sans Unicode" charset="0"/>
                </a:defRPr>
              </a:lvl9pPr>
            </a:lstStyle>
            <a:p>
              <a:pPr defTabSz="449194" eaLnBrk="1" hangingPunct="1">
                <a:spcBef>
                  <a:spcPts val="1125"/>
                </a:spcBef>
                <a:buSzPct val="100000"/>
              </a:pPr>
              <a:r>
                <a:rPr lang="de-DE" sz="1800">
                  <a:solidFill>
                    <a:srgbClr val="003366"/>
                  </a:solidFill>
                </a:rPr>
                <a:t>RISING - PRESPEC</a:t>
              </a:r>
            </a:p>
          </p:txBody>
        </p:sp>
        <p:pic>
          <p:nvPicPr>
            <p:cNvPr id="5137" name="Picture 1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54638" y="1258888"/>
              <a:ext cx="3656012" cy="13287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5138" name="Picture 17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83" t="17218" b="4959"/>
            <a:stretch>
              <a:fillRect/>
            </a:stretch>
          </p:blipFill>
          <p:spPr bwMode="auto">
            <a:xfrm>
              <a:off x="2170113" y="1264961"/>
              <a:ext cx="3062287" cy="1866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 l="8983" t="17218" b="4959"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5140" name="Line 19"/>
            <p:cNvSpPr>
              <a:spLocks noChangeShapeType="1"/>
            </p:cNvSpPr>
            <p:nvPr/>
          </p:nvSpPr>
          <p:spPr bwMode="auto">
            <a:xfrm flipH="1">
              <a:off x="6732588" y="2503488"/>
              <a:ext cx="403225" cy="925512"/>
            </a:xfrm>
            <a:prstGeom prst="line">
              <a:avLst/>
            </a:prstGeom>
            <a:noFill/>
            <a:ln w="28440" cap="sq">
              <a:solidFill>
                <a:srgbClr val="3333FF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49194">
                <a:buClr>
                  <a:srgbClr val="000000"/>
                </a:buClr>
                <a:buSzPct val="100000"/>
              </a:pPr>
              <a:endParaRPr lang="en-GB" sz="1800">
                <a:solidFill>
                  <a:srgbClr val="FFFFFF"/>
                </a:solidFill>
                <a:latin typeface="Arial" charset="0"/>
                <a:cs typeface="Lucida Sans Unicode" charset="0"/>
              </a:endParaRPr>
            </a:p>
          </p:txBody>
        </p:sp>
        <p:sp>
          <p:nvSpPr>
            <p:cNvPr id="5141" name="Line 20"/>
            <p:cNvSpPr>
              <a:spLocks noChangeShapeType="1"/>
            </p:cNvSpPr>
            <p:nvPr/>
          </p:nvSpPr>
          <p:spPr bwMode="auto">
            <a:xfrm flipH="1" flipV="1">
              <a:off x="4811713" y="4954588"/>
              <a:ext cx="1095375" cy="425450"/>
            </a:xfrm>
            <a:prstGeom prst="line">
              <a:avLst/>
            </a:prstGeom>
            <a:noFill/>
            <a:ln w="28440" cap="sq">
              <a:solidFill>
                <a:srgbClr val="3333FF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49194">
                <a:buClr>
                  <a:srgbClr val="000000"/>
                </a:buClr>
                <a:buSzPct val="100000"/>
              </a:pPr>
              <a:endParaRPr lang="en-GB" sz="1800">
                <a:solidFill>
                  <a:srgbClr val="FFFFFF"/>
                </a:solidFill>
                <a:latin typeface="Arial" charset="0"/>
                <a:cs typeface="Lucida Sans Unicode" charset="0"/>
              </a:endParaRPr>
            </a:p>
          </p:txBody>
        </p:sp>
        <p:sp>
          <p:nvSpPr>
            <p:cNvPr id="5142" name="Line 21"/>
            <p:cNvSpPr>
              <a:spLocks noChangeShapeType="1"/>
            </p:cNvSpPr>
            <p:nvPr/>
          </p:nvSpPr>
          <p:spPr bwMode="auto">
            <a:xfrm flipH="1">
              <a:off x="3719513" y="3067050"/>
              <a:ext cx="34925" cy="1122363"/>
            </a:xfrm>
            <a:prstGeom prst="line">
              <a:avLst/>
            </a:prstGeom>
            <a:noFill/>
            <a:ln w="28440" cap="sq">
              <a:solidFill>
                <a:srgbClr val="3333FF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49194">
                <a:buClr>
                  <a:srgbClr val="000000"/>
                </a:buClr>
                <a:buSzPct val="100000"/>
              </a:pPr>
              <a:endParaRPr lang="en-GB" sz="1800">
                <a:solidFill>
                  <a:srgbClr val="FFFFFF"/>
                </a:solidFill>
                <a:latin typeface="Arial" charset="0"/>
                <a:cs typeface="Lucida Sans Unicode" charset="0"/>
              </a:endParaRPr>
            </a:p>
          </p:txBody>
        </p:sp>
      </p:grpSp>
      <p:sp>
        <p:nvSpPr>
          <p:cNvPr id="25" name="Foliennummernplatzhalter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7162233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3"/>
          <p:cNvSpPr>
            <a:spLocks noGrp="1" noChangeArrowheads="1"/>
          </p:cNvSpPr>
          <p:nvPr>
            <p:ph type="title"/>
          </p:nvPr>
        </p:nvSpPr>
        <p:spPr>
          <a:xfrm>
            <a:off x="34925" y="-310546"/>
            <a:ext cx="8229600" cy="1143000"/>
          </a:xfrm>
          <a:noFill/>
        </p:spPr>
        <p:txBody>
          <a:bodyPr>
            <a:normAutofit fontScale="90000"/>
          </a:bodyPr>
          <a:lstStyle/>
          <a:p>
            <a:pPr eaLnBrk="1" hangingPunct="1"/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>
                <a:solidFill>
                  <a:srgbClr val="FF0000"/>
                </a:solidFill>
              </a:rPr>
              <a:t>High </a:t>
            </a:r>
            <a:r>
              <a:rPr lang="de-DE" dirty="0" err="1" smtClean="0">
                <a:solidFill>
                  <a:srgbClr val="FF0000"/>
                </a:solidFill>
              </a:rPr>
              <a:t>intesities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are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of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key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importance</a:t>
            </a:r>
            <a:r>
              <a:rPr lang="de-DE" dirty="0" smtClean="0">
                <a:solidFill>
                  <a:srgbClr val="FF0000"/>
                </a:solidFill>
              </a:rPr>
              <a:t>!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e.g. </a:t>
            </a:r>
            <a:r>
              <a:rPr lang="de-DE" dirty="0" err="1" smtClean="0"/>
              <a:t>Current</a:t>
            </a:r>
            <a:r>
              <a:rPr lang="de-DE" dirty="0" smtClean="0"/>
              <a:t> </a:t>
            </a:r>
            <a:r>
              <a:rPr lang="de-DE" dirty="0" err="1" smtClean="0"/>
              <a:t>frontier</a:t>
            </a:r>
            <a:r>
              <a:rPr lang="de-DE" dirty="0" smtClean="0"/>
              <a:t>: </a:t>
            </a:r>
            <a:r>
              <a:rPr lang="de-DE" baseline="30000" dirty="0" smtClean="0"/>
              <a:t>26</a:t>
            </a:r>
            <a:r>
              <a:rPr lang="de-DE" dirty="0" smtClean="0"/>
              <a:t>O</a:t>
            </a:r>
            <a:endParaRPr lang="en-US" dirty="0" smtClean="0"/>
          </a:p>
        </p:txBody>
      </p:sp>
      <p:sp>
        <p:nvSpPr>
          <p:cNvPr id="27651" name="Text Box 6"/>
          <p:cNvSpPr txBox="1">
            <a:spLocks noChangeArrowheads="1"/>
          </p:cNvSpPr>
          <p:nvPr/>
        </p:nvSpPr>
        <p:spPr bwMode="auto">
          <a:xfrm>
            <a:off x="7658100" y="6329363"/>
            <a:ext cx="18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de-DE" sz="2000">
              <a:solidFill>
                <a:prstClr val="black"/>
              </a:solidFill>
            </a:endParaRPr>
          </a:p>
        </p:txBody>
      </p:sp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40338" y="1700213"/>
            <a:ext cx="1727200" cy="215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1663" y="476672"/>
            <a:ext cx="3313113" cy="1154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4" name="Text Box 8"/>
          <p:cNvSpPr txBox="1">
            <a:spLocks noChangeArrowheads="1"/>
          </p:cNvSpPr>
          <p:nvPr/>
        </p:nvSpPr>
        <p:spPr bwMode="auto">
          <a:xfrm>
            <a:off x="6732588" y="1741488"/>
            <a:ext cx="755650" cy="401637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000" b="1">
                <a:solidFill>
                  <a:prstClr val="black"/>
                </a:solidFill>
              </a:rPr>
              <a:t>MSU</a:t>
            </a:r>
            <a:endParaRPr lang="en-US" sz="2000" b="1">
              <a:solidFill>
                <a:prstClr val="black"/>
              </a:solidFill>
            </a:endParaRPr>
          </a:p>
        </p:txBody>
      </p:sp>
      <p:pic>
        <p:nvPicPr>
          <p:cNvPr id="27655" name="Picture 3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79613" y="3789363"/>
            <a:ext cx="2808287" cy="2538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6" name="Picture 3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7900" y="4005263"/>
            <a:ext cx="4356100" cy="235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" name="Ellipse 34"/>
          <p:cNvSpPr/>
          <p:nvPr/>
        </p:nvSpPr>
        <p:spPr>
          <a:xfrm>
            <a:off x="2339975" y="4292600"/>
            <a:ext cx="287338" cy="1944688"/>
          </a:xfrm>
          <a:prstGeom prst="ellipse">
            <a:avLst/>
          </a:prstGeom>
          <a:noFill/>
          <a:ln w="508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de-DE">
              <a:solidFill>
                <a:prstClr val="white"/>
              </a:solidFill>
            </a:endParaRPr>
          </a:p>
        </p:txBody>
      </p:sp>
      <p:sp>
        <p:nvSpPr>
          <p:cNvPr id="38" name="Textfeld 37"/>
          <p:cNvSpPr txBox="1"/>
          <p:nvPr/>
        </p:nvSpPr>
        <p:spPr>
          <a:xfrm>
            <a:off x="2601913" y="4149725"/>
            <a:ext cx="2052637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baseline="30000" dirty="0">
                <a:solidFill>
                  <a:prstClr val="black"/>
                </a:solidFill>
                <a:latin typeface="Arial"/>
              </a:rPr>
              <a:t>27</a:t>
            </a:r>
            <a:r>
              <a:rPr lang="de-DE" dirty="0">
                <a:solidFill>
                  <a:prstClr val="black"/>
                </a:solidFill>
                <a:latin typeface="Arial"/>
              </a:rPr>
              <a:t>F</a:t>
            </a:r>
            <a:r>
              <a:rPr lang="de-DE" dirty="0">
                <a:solidFill>
                  <a:prstClr val="black"/>
                </a:solidFill>
                <a:latin typeface="Arial"/>
                <a:sym typeface="Wingdings" pitchFamily="2" charset="2"/>
              </a:rPr>
              <a:t></a:t>
            </a:r>
            <a:r>
              <a:rPr lang="de-DE" baseline="30000" dirty="0">
                <a:solidFill>
                  <a:prstClr val="black"/>
                </a:solidFill>
                <a:latin typeface="Arial"/>
              </a:rPr>
              <a:t>24</a:t>
            </a:r>
            <a:r>
              <a:rPr lang="de-DE" dirty="0">
                <a:solidFill>
                  <a:prstClr val="black"/>
                </a:solidFill>
                <a:latin typeface="Arial"/>
              </a:rPr>
              <a:t>O+n+x</a:t>
            </a:r>
          </a:p>
        </p:txBody>
      </p:sp>
      <p:sp>
        <p:nvSpPr>
          <p:cNvPr id="40" name="Rechteck 39"/>
          <p:cNvSpPr/>
          <p:nvPr/>
        </p:nvSpPr>
        <p:spPr>
          <a:xfrm>
            <a:off x="5551488" y="4076700"/>
            <a:ext cx="173037" cy="2036763"/>
          </a:xfrm>
          <a:prstGeom prst="rect">
            <a:avLst/>
          </a:prstGeom>
          <a:solidFill>
            <a:srgbClr val="FFC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de-DE">
              <a:solidFill>
                <a:prstClr val="white"/>
              </a:solidFill>
            </a:endParaRPr>
          </a:p>
        </p:txBody>
      </p:sp>
      <p:sp>
        <p:nvSpPr>
          <p:cNvPr id="41" name="Rechteck 40"/>
          <p:cNvSpPr/>
          <p:nvPr/>
        </p:nvSpPr>
        <p:spPr>
          <a:xfrm>
            <a:off x="7191375" y="2894013"/>
            <a:ext cx="1987550" cy="8302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1600" dirty="0">
                <a:solidFill>
                  <a:prstClr val="black"/>
                </a:solidFill>
                <a:latin typeface="Arial"/>
              </a:rPr>
              <a:t>E. </a:t>
            </a:r>
            <a:r>
              <a:rPr lang="de-DE" sz="1600" dirty="0" err="1">
                <a:solidFill>
                  <a:prstClr val="black"/>
                </a:solidFill>
                <a:latin typeface="Arial"/>
              </a:rPr>
              <a:t>Lunderberg</a:t>
            </a:r>
            <a:r>
              <a:rPr lang="de-DE" sz="1600" dirty="0">
                <a:solidFill>
                  <a:prstClr val="black"/>
                </a:solidFill>
                <a:latin typeface="Arial"/>
              </a:rPr>
              <a:t> et al.</a:t>
            </a:r>
          </a:p>
          <a:p>
            <a:pPr>
              <a:defRPr/>
            </a:pPr>
            <a:r>
              <a:rPr lang="de-DE" sz="1600" dirty="0">
                <a:solidFill>
                  <a:prstClr val="black"/>
                </a:solidFill>
                <a:latin typeface="Arial"/>
              </a:rPr>
              <a:t>PRL108(2012)</a:t>
            </a:r>
          </a:p>
          <a:p>
            <a:pPr>
              <a:defRPr/>
            </a:pPr>
            <a:r>
              <a:rPr lang="de-DE" sz="1600" dirty="0">
                <a:solidFill>
                  <a:prstClr val="black"/>
                </a:solidFill>
                <a:latin typeface="Arial"/>
              </a:rPr>
              <a:t>	   142503</a:t>
            </a:r>
          </a:p>
        </p:txBody>
      </p:sp>
      <p:sp>
        <p:nvSpPr>
          <p:cNvPr id="27" name="Foliennummernplatzhalter 26"/>
          <p:cNvSpPr>
            <a:spLocks noGrp="1"/>
          </p:cNvSpPr>
          <p:nvPr>
            <p:ph type="sldNum" sz="quarter" idx="4294967295"/>
          </p:nvPr>
        </p:nvSpPr>
        <p:spPr>
          <a:xfrm>
            <a:off x="8158163" y="6607175"/>
            <a:ext cx="728662" cy="2508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47FD10C-C0E6-432B-A98C-C715DB432E35}" type="slidenum">
              <a:rPr lang="de-DE" smtClean="0"/>
              <a:pPr>
                <a:defRPr/>
              </a:pPr>
              <a:t>6</a:t>
            </a:fld>
            <a:endParaRPr lang="de-DE"/>
          </a:p>
        </p:txBody>
      </p:sp>
      <p:sp>
        <p:nvSpPr>
          <p:cNvPr id="28" name="Textfeld 27"/>
          <p:cNvSpPr txBox="1"/>
          <p:nvPr/>
        </p:nvSpPr>
        <p:spPr>
          <a:xfrm>
            <a:off x="7164388" y="2101850"/>
            <a:ext cx="1860550" cy="6461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1600" dirty="0">
                <a:solidFill>
                  <a:prstClr val="black"/>
                </a:solidFill>
                <a:latin typeface="Arial"/>
              </a:rPr>
              <a:t>E</a:t>
            </a:r>
            <a:r>
              <a:rPr lang="de-DE" sz="1600" baseline="-25000" dirty="0">
                <a:solidFill>
                  <a:prstClr val="black"/>
                </a:solidFill>
                <a:latin typeface="Arial"/>
              </a:rPr>
              <a:t>r</a:t>
            </a:r>
            <a:r>
              <a:rPr lang="de-DE" sz="1600" dirty="0">
                <a:solidFill>
                  <a:prstClr val="black"/>
                </a:solidFill>
                <a:latin typeface="Arial"/>
              </a:rPr>
              <a:t>=150</a:t>
            </a:r>
            <a:r>
              <a:rPr lang="de-DE" sz="1600" baseline="30000" dirty="0">
                <a:solidFill>
                  <a:prstClr val="black"/>
                </a:solidFill>
                <a:latin typeface="Arial"/>
              </a:rPr>
              <a:t>+50</a:t>
            </a:r>
            <a:r>
              <a:rPr lang="de-DE" sz="1600" baseline="-25000" dirty="0">
                <a:solidFill>
                  <a:prstClr val="black"/>
                </a:solidFill>
                <a:latin typeface="Arial"/>
              </a:rPr>
              <a:t>-150</a:t>
            </a:r>
            <a:r>
              <a:rPr lang="de-DE" sz="1600" dirty="0">
                <a:solidFill>
                  <a:prstClr val="black"/>
                </a:solidFill>
                <a:latin typeface="Arial"/>
              </a:rPr>
              <a:t>keV</a:t>
            </a:r>
            <a:r>
              <a:rPr lang="de-DE" sz="2000" dirty="0">
                <a:solidFill>
                  <a:prstClr val="black"/>
                </a:solidFill>
                <a:latin typeface="Arial"/>
              </a:rPr>
              <a:t> </a:t>
            </a:r>
          </a:p>
          <a:p>
            <a:pPr>
              <a:defRPr/>
            </a:pPr>
            <a:r>
              <a:rPr lang="de-DE" sz="1600" dirty="0">
                <a:solidFill>
                  <a:prstClr val="black"/>
                </a:solidFill>
                <a:latin typeface="Symbol" pitchFamily="18" charset="2"/>
              </a:rPr>
              <a:t>  G</a:t>
            </a:r>
            <a:r>
              <a:rPr lang="de-DE" sz="1600" dirty="0">
                <a:solidFill>
                  <a:prstClr val="black"/>
                </a:solidFill>
                <a:latin typeface="Arial"/>
              </a:rPr>
              <a:t>= 5             </a:t>
            </a:r>
            <a:r>
              <a:rPr lang="de-DE" sz="1600" dirty="0" err="1">
                <a:solidFill>
                  <a:prstClr val="black"/>
                </a:solidFill>
                <a:latin typeface="Arial"/>
              </a:rPr>
              <a:t>keV</a:t>
            </a:r>
            <a:endParaRPr lang="de-DE" sz="1600"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27664" name="Picture 2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33338" y="1628775"/>
            <a:ext cx="1485901" cy="467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65" name="Picture 2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360488" y="1670050"/>
            <a:ext cx="619125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42" name="Text Box 8"/>
          <p:cNvSpPr txBox="1">
            <a:spLocks noChangeArrowheads="1"/>
          </p:cNvSpPr>
          <p:nvPr/>
        </p:nvSpPr>
        <p:spPr bwMode="auto">
          <a:xfrm>
            <a:off x="5689873" y="6237312"/>
            <a:ext cx="276389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2000" b="1" dirty="0">
                <a:solidFill>
                  <a:srgbClr val="F79646"/>
                </a:solidFill>
              </a:rPr>
              <a:t>Thesis: </a:t>
            </a:r>
            <a:r>
              <a:rPr lang="de-DE" sz="2000" b="1" dirty="0" err="1" smtClean="0">
                <a:solidFill>
                  <a:srgbClr val="F79646"/>
                </a:solidFill>
              </a:rPr>
              <a:t>C.Cäsar</a:t>
            </a:r>
            <a:r>
              <a:rPr lang="de-DE" sz="2000" b="1" dirty="0" smtClean="0">
                <a:solidFill>
                  <a:srgbClr val="F79646"/>
                </a:solidFill>
              </a:rPr>
              <a:t> 2012</a:t>
            </a:r>
            <a:endParaRPr lang="de-DE" sz="2000" b="1" dirty="0">
              <a:solidFill>
                <a:srgbClr val="F79646"/>
              </a:solidFill>
            </a:endParaRPr>
          </a:p>
          <a:p>
            <a:pPr>
              <a:defRPr/>
            </a:pPr>
            <a:r>
              <a:rPr lang="de-DE" sz="2000" b="1" dirty="0">
                <a:solidFill>
                  <a:srgbClr val="F79646"/>
                </a:solidFill>
              </a:rPr>
              <a:t>            </a:t>
            </a:r>
            <a:r>
              <a:rPr lang="de-DE" sz="2000" b="1" dirty="0" err="1" smtClean="0">
                <a:solidFill>
                  <a:srgbClr val="F79646"/>
                </a:solidFill>
              </a:rPr>
              <a:t>TUDa</a:t>
            </a:r>
            <a:r>
              <a:rPr lang="de-DE" sz="2000" b="1" dirty="0" smtClean="0">
                <a:solidFill>
                  <a:srgbClr val="F79646"/>
                </a:solidFill>
              </a:rPr>
              <a:t>/GSI</a:t>
            </a:r>
            <a:endParaRPr lang="en-US" sz="2000" b="1" dirty="0">
              <a:solidFill>
                <a:srgbClr val="F79646"/>
              </a:solidFill>
            </a:endParaRPr>
          </a:p>
        </p:txBody>
      </p:sp>
      <p:sp>
        <p:nvSpPr>
          <p:cNvPr id="27667" name="Rechteck 31"/>
          <p:cNvSpPr>
            <a:spLocks noChangeArrowheads="1"/>
          </p:cNvSpPr>
          <p:nvPr/>
        </p:nvSpPr>
        <p:spPr bwMode="auto">
          <a:xfrm>
            <a:off x="6227763" y="4179888"/>
            <a:ext cx="2767012" cy="401637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de-DE">
              <a:solidFill>
                <a:prstClr val="black"/>
              </a:solidFill>
            </a:endParaRPr>
          </a:p>
        </p:txBody>
      </p:sp>
      <p:sp>
        <p:nvSpPr>
          <p:cNvPr id="37" name="Textfeld 36"/>
          <p:cNvSpPr txBox="1"/>
          <p:nvPr/>
        </p:nvSpPr>
        <p:spPr>
          <a:xfrm>
            <a:off x="6715125" y="4117975"/>
            <a:ext cx="2549525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baseline="30000" dirty="0">
                <a:solidFill>
                  <a:prstClr val="black"/>
                </a:solidFill>
                <a:latin typeface="Arial"/>
              </a:rPr>
              <a:t>27</a:t>
            </a:r>
            <a:r>
              <a:rPr lang="de-DE" dirty="0">
                <a:solidFill>
                  <a:prstClr val="black"/>
                </a:solidFill>
                <a:latin typeface="Arial"/>
              </a:rPr>
              <a:t>F</a:t>
            </a:r>
            <a:r>
              <a:rPr lang="de-DE" dirty="0">
                <a:solidFill>
                  <a:prstClr val="black"/>
                </a:solidFill>
                <a:latin typeface="Arial"/>
                <a:sym typeface="Wingdings" pitchFamily="2" charset="2"/>
              </a:rPr>
              <a:t></a:t>
            </a:r>
            <a:r>
              <a:rPr lang="de-DE" baseline="30000" dirty="0">
                <a:solidFill>
                  <a:prstClr val="black"/>
                </a:solidFill>
                <a:latin typeface="Arial"/>
              </a:rPr>
              <a:t>24</a:t>
            </a:r>
            <a:r>
              <a:rPr lang="de-DE" dirty="0">
                <a:solidFill>
                  <a:prstClr val="black"/>
                </a:solidFill>
                <a:latin typeface="Arial"/>
              </a:rPr>
              <a:t>O+2n</a:t>
            </a:r>
          </a:p>
        </p:txBody>
      </p:sp>
      <p:sp>
        <p:nvSpPr>
          <p:cNvPr id="27669" name="Nach oben gekrümmter Pfeil 32"/>
          <p:cNvSpPr>
            <a:spLocks noChangeArrowheads="1"/>
          </p:cNvSpPr>
          <p:nvPr/>
        </p:nvSpPr>
        <p:spPr bwMode="auto">
          <a:xfrm>
            <a:off x="2495550" y="6237288"/>
            <a:ext cx="3136900" cy="215900"/>
          </a:xfrm>
          <a:prstGeom prst="curvedUpArrow">
            <a:avLst>
              <a:gd name="adj1" fmla="val 25023"/>
              <a:gd name="adj2" fmla="val 50046"/>
              <a:gd name="adj3" fmla="val 25000"/>
            </a:avLst>
          </a:prstGeom>
          <a:solidFill>
            <a:srgbClr val="FF0000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endParaRPr lang="de-DE">
              <a:solidFill>
                <a:prstClr val="black"/>
              </a:solidFill>
            </a:endParaRPr>
          </a:p>
        </p:txBody>
      </p:sp>
      <p:sp>
        <p:nvSpPr>
          <p:cNvPr id="34" name="Textfeld 33"/>
          <p:cNvSpPr txBox="1"/>
          <p:nvPr/>
        </p:nvSpPr>
        <p:spPr>
          <a:xfrm>
            <a:off x="533946" y="1188616"/>
            <a:ext cx="1301750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1600" dirty="0">
                <a:solidFill>
                  <a:prstClr val="black"/>
                </a:solidFill>
                <a:latin typeface="Arial"/>
              </a:rPr>
              <a:t>Low </a:t>
            </a:r>
            <a:r>
              <a:rPr lang="de-DE" sz="1600" dirty="0" err="1">
                <a:solidFill>
                  <a:prstClr val="black"/>
                </a:solidFill>
                <a:latin typeface="Arial"/>
              </a:rPr>
              <a:t>energy</a:t>
            </a:r>
            <a:r>
              <a:rPr lang="de-DE" sz="1600" dirty="0">
                <a:solidFill>
                  <a:prstClr val="black"/>
                </a:solidFill>
                <a:latin typeface="Arial"/>
              </a:rPr>
              <a:t> </a:t>
            </a:r>
          </a:p>
          <a:p>
            <a:pPr>
              <a:defRPr/>
            </a:pPr>
            <a:r>
              <a:rPr lang="de-DE" sz="1600" dirty="0" err="1">
                <a:solidFill>
                  <a:prstClr val="black"/>
                </a:solidFill>
                <a:latin typeface="Arial"/>
              </a:rPr>
              <a:t>response</a:t>
            </a:r>
            <a:r>
              <a:rPr lang="de-DE" sz="1600" dirty="0">
                <a:solidFill>
                  <a:prstClr val="black"/>
                </a:solidFill>
                <a:latin typeface="Arial"/>
              </a:rPr>
              <a:t>  </a:t>
            </a:r>
          </a:p>
        </p:txBody>
      </p:sp>
      <p:sp>
        <p:nvSpPr>
          <p:cNvPr id="42" name="Textfeld 41"/>
          <p:cNvSpPr txBox="1"/>
          <p:nvPr/>
        </p:nvSpPr>
        <p:spPr>
          <a:xfrm>
            <a:off x="236538" y="6021388"/>
            <a:ext cx="1541462" cy="4619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dirty="0" err="1">
                <a:solidFill>
                  <a:prstClr val="black"/>
                </a:solidFill>
                <a:latin typeface="Arial"/>
              </a:rPr>
              <a:t>E</a:t>
            </a:r>
            <a:r>
              <a:rPr lang="de-DE" baseline="-25000" dirty="0" err="1">
                <a:solidFill>
                  <a:prstClr val="black"/>
                </a:solidFill>
                <a:latin typeface="Arial"/>
              </a:rPr>
              <a:t>rel</a:t>
            </a:r>
            <a:r>
              <a:rPr lang="de-DE" dirty="0">
                <a:solidFill>
                  <a:prstClr val="black"/>
                </a:solidFill>
                <a:latin typeface="Arial"/>
              </a:rPr>
              <a:t> (</a:t>
            </a:r>
            <a:r>
              <a:rPr lang="de-DE" dirty="0" err="1">
                <a:solidFill>
                  <a:prstClr val="black"/>
                </a:solidFill>
                <a:latin typeface="Arial"/>
              </a:rPr>
              <a:t>MeV</a:t>
            </a:r>
            <a:r>
              <a:rPr lang="de-DE" dirty="0">
                <a:solidFill>
                  <a:prstClr val="black"/>
                </a:solidFill>
                <a:latin typeface="Arial"/>
              </a:rPr>
              <a:t>)</a:t>
            </a:r>
          </a:p>
        </p:txBody>
      </p:sp>
      <p:sp>
        <p:nvSpPr>
          <p:cNvPr id="43" name="Textfeld 42"/>
          <p:cNvSpPr txBox="1"/>
          <p:nvPr/>
        </p:nvSpPr>
        <p:spPr>
          <a:xfrm rot="16200000">
            <a:off x="-1983581" y="3661569"/>
            <a:ext cx="4441825" cy="461963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dirty="0">
                <a:solidFill>
                  <a:prstClr val="black"/>
                </a:solidFill>
                <a:latin typeface="Arial"/>
              </a:rPr>
              <a:t>2n </a:t>
            </a:r>
            <a:r>
              <a:rPr lang="de-DE" dirty="0">
                <a:solidFill>
                  <a:prstClr val="black"/>
                </a:solidFill>
                <a:latin typeface="Arial"/>
                <a:sym typeface="Wingdings" pitchFamily="2" charset="2"/>
              </a:rPr>
              <a:t> 2n              2n1n (</a:t>
            </a:r>
            <a:r>
              <a:rPr lang="de-DE" dirty="0" err="1">
                <a:solidFill>
                  <a:prstClr val="black"/>
                </a:solidFill>
                <a:latin typeface="Arial"/>
                <a:sym typeface="Wingdings" pitchFamily="2" charset="2"/>
              </a:rPr>
              <a:t>MeV</a:t>
            </a:r>
            <a:r>
              <a:rPr lang="de-DE" dirty="0">
                <a:solidFill>
                  <a:prstClr val="black"/>
                </a:solidFill>
                <a:latin typeface="Arial"/>
                <a:sym typeface="Wingdings" pitchFamily="2" charset="2"/>
              </a:rPr>
              <a:t>)</a:t>
            </a:r>
            <a:endParaRPr lang="de-DE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27673" name="Pfeil nach unten 43"/>
          <p:cNvSpPr>
            <a:spLocks noChangeArrowheads="1"/>
          </p:cNvSpPr>
          <p:nvPr/>
        </p:nvSpPr>
        <p:spPr bwMode="auto">
          <a:xfrm>
            <a:off x="6875463" y="4724400"/>
            <a:ext cx="360362" cy="360363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C000">
              <a:alpha val="63137"/>
            </a:srgbClr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de-DE">
              <a:solidFill>
                <a:prstClr val="black"/>
              </a:solidFill>
            </a:endParaRPr>
          </a:p>
        </p:txBody>
      </p:sp>
      <p:sp>
        <p:nvSpPr>
          <p:cNvPr id="45" name="Textfeld 44"/>
          <p:cNvSpPr txBox="1"/>
          <p:nvPr/>
        </p:nvSpPr>
        <p:spPr>
          <a:xfrm>
            <a:off x="2224088" y="1778040"/>
            <a:ext cx="2525050" cy="19389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457200" indent="-457200">
              <a:buFontTx/>
              <a:buAutoNum type="arabicParenR"/>
              <a:defRPr/>
            </a:pPr>
            <a:r>
              <a:rPr lang="de-DE" sz="2000" dirty="0" smtClean="0">
                <a:solidFill>
                  <a:prstClr val="black"/>
                </a:solidFill>
                <a:latin typeface="Arial"/>
              </a:rPr>
              <a:t>Beam </a:t>
            </a:r>
            <a:r>
              <a:rPr lang="de-DE" sz="2000" dirty="0" err="1">
                <a:solidFill>
                  <a:prstClr val="black"/>
                </a:solidFill>
                <a:latin typeface="Arial"/>
              </a:rPr>
              <a:t>intensity</a:t>
            </a:r>
            <a:r>
              <a:rPr lang="de-DE" sz="2000" dirty="0">
                <a:solidFill>
                  <a:prstClr val="black"/>
                </a:solidFill>
                <a:latin typeface="Arial"/>
              </a:rPr>
              <a:t/>
            </a:r>
            <a:br>
              <a:rPr lang="de-DE" sz="2000" dirty="0">
                <a:solidFill>
                  <a:prstClr val="black"/>
                </a:solidFill>
                <a:latin typeface="Arial"/>
              </a:rPr>
            </a:br>
            <a:r>
              <a:rPr lang="de-DE" sz="2000" b="1" dirty="0">
                <a:solidFill>
                  <a:srgbClr val="F79646"/>
                </a:solidFill>
                <a:latin typeface="Arial"/>
              </a:rPr>
              <a:t>3 </a:t>
            </a:r>
            <a:r>
              <a:rPr lang="de-DE" sz="2000" b="1" dirty="0">
                <a:solidFill>
                  <a:srgbClr val="F79646"/>
                </a:solidFill>
                <a:latin typeface="Arial"/>
                <a:sym typeface="Symbol"/>
              </a:rPr>
              <a:t></a:t>
            </a:r>
            <a:r>
              <a:rPr lang="de-DE" sz="2000" b="1" dirty="0">
                <a:solidFill>
                  <a:srgbClr val="F79646"/>
                </a:solidFill>
                <a:latin typeface="Arial"/>
              </a:rPr>
              <a:t>10</a:t>
            </a:r>
            <a:r>
              <a:rPr lang="de-DE" sz="2000" b="1" baseline="30000" dirty="0">
                <a:solidFill>
                  <a:srgbClr val="F79646"/>
                </a:solidFill>
                <a:latin typeface="Arial"/>
              </a:rPr>
              <a:t>10</a:t>
            </a:r>
            <a:r>
              <a:rPr lang="de-DE" sz="2000" b="1" dirty="0">
                <a:solidFill>
                  <a:srgbClr val="F79646"/>
                </a:solidFill>
                <a:latin typeface="Arial"/>
              </a:rPr>
              <a:t> </a:t>
            </a:r>
            <a:r>
              <a:rPr lang="de-DE" sz="2000" b="1" baseline="30000" dirty="0">
                <a:solidFill>
                  <a:srgbClr val="F79646"/>
                </a:solidFill>
                <a:latin typeface="Arial"/>
              </a:rPr>
              <a:t>40</a:t>
            </a:r>
            <a:r>
              <a:rPr lang="de-DE" sz="2000" b="1" dirty="0">
                <a:solidFill>
                  <a:srgbClr val="F79646"/>
                </a:solidFill>
                <a:latin typeface="Arial"/>
              </a:rPr>
              <a:t>Ar/</a:t>
            </a:r>
            <a:r>
              <a:rPr lang="de-DE" sz="2000" b="1" dirty="0" err="1">
                <a:solidFill>
                  <a:srgbClr val="F79646"/>
                </a:solidFill>
                <a:latin typeface="Arial"/>
              </a:rPr>
              <a:t>spill</a:t>
            </a:r>
            <a:endParaRPr lang="de-DE" sz="2000" b="1" dirty="0">
              <a:solidFill>
                <a:srgbClr val="F79646"/>
              </a:solidFill>
              <a:latin typeface="Arial"/>
            </a:endParaRPr>
          </a:p>
          <a:p>
            <a:pPr>
              <a:defRPr/>
            </a:pPr>
            <a:r>
              <a:rPr lang="de-DE" sz="2000" b="1" dirty="0">
                <a:solidFill>
                  <a:srgbClr val="F79646"/>
                </a:solidFill>
                <a:latin typeface="Arial"/>
              </a:rPr>
              <a:t>      </a:t>
            </a:r>
            <a:r>
              <a:rPr lang="de-DE" sz="2000" b="1" dirty="0">
                <a:solidFill>
                  <a:srgbClr val="F79646"/>
                </a:solidFill>
                <a:latin typeface="Arial"/>
                <a:sym typeface="Wingdings" pitchFamily="2" charset="2"/>
              </a:rPr>
              <a:t> ~ </a:t>
            </a:r>
            <a:r>
              <a:rPr lang="de-DE" sz="2000" b="1" dirty="0">
                <a:solidFill>
                  <a:srgbClr val="F79646"/>
                </a:solidFill>
                <a:latin typeface="Arial"/>
              </a:rPr>
              <a:t>0.1 </a:t>
            </a:r>
            <a:r>
              <a:rPr lang="de-DE" sz="2000" b="1" baseline="30000" dirty="0">
                <a:solidFill>
                  <a:srgbClr val="F79646"/>
                </a:solidFill>
                <a:latin typeface="Arial"/>
              </a:rPr>
              <a:t>27</a:t>
            </a:r>
            <a:r>
              <a:rPr lang="de-DE" sz="2000" b="1" dirty="0">
                <a:solidFill>
                  <a:srgbClr val="F79646"/>
                </a:solidFill>
                <a:latin typeface="Arial"/>
              </a:rPr>
              <a:t>F/s</a:t>
            </a:r>
          </a:p>
          <a:p>
            <a:pPr>
              <a:defRPr/>
            </a:pPr>
            <a:r>
              <a:rPr lang="de-DE" sz="2000" dirty="0">
                <a:solidFill>
                  <a:prstClr val="black"/>
                </a:solidFill>
                <a:latin typeface="Arial"/>
              </a:rPr>
              <a:t>2) </a:t>
            </a:r>
            <a:r>
              <a:rPr lang="de-DE" sz="2000" dirty="0" smtClean="0">
                <a:solidFill>
                  <a:prstClr val="black"/>
                </a:solidFill>
                <a:latin typeface="Arial"/>
              </a:rPr>
              <a:t>  Multi </a:t>
            </a:r>
            <a:r>
              <a:rPr lang="de-DE" sz="2000" dirty="0" err="1">
                <a:solidFill>
                  <a:prstClr val="black"/>
                </a:solidFill>
                <a:latin typeface="Arial"/>
              </a:rPr>
              <a:t>neutron</a:t>
            </a:r>
            <a:endParaRPr lang="de-DE" sz="2000" dirty="0">
              <a:solidFill>
                <a:prstClr val="black"/>
              </a:solidFill>
              <a:latin typeface="Arial"/>
            </a:endParaRPr>
          </a:p>
          <a:p>
            <a:pPr>
              <a:defRPr/>
            </a:pPr>
            <a:r>
              <a:rPr lang="de-DE" sz="2000" dirty="0">
                <a:solidFill>
                  <a:prstClr val="black"/>
                </a:solidFill>
                <a:latin typeface="Arial"/>
              </a:rPr>
              <a:t>    </a:t>
            </a:r>
            <a:r>
              <a:rPr lang="de-DE" sz="2000" dirty="0" smtClean="0">
                <a:solidFill>
                  <a:prstClr val="black"/>
                </a:solidFill>
                <a:latin typeface="Arial"/>
              </a:rPr>
              <a:t>  </a:t>
            </a:r>
            <a:r>
              <a:rPr lang="de-DE" sz="2000" dirty="0" err="1" smtClean="0">
                <a:solidFill>
                  <a:prstClr val="black"/>
                </a:solidFill>
                <a:latin typeface="Arial"/>
              </a:rPr>
              <a:t>detection</a:t>
            </a:r>
            <a:r>
              <a:rPr lang="de-DE" sz="2000" dirty="0" smtClean="0">
                <a:solidFill>
                  <a:prstClr val="black"/>
                </a:solidFill>
                <a:latin typeface="Arial"/>
              </a:rPr>
              <a:t> </a:t>
            </a:r>
            <a:r>
              <a:rPr lang="de-DE" sz="2000" dirty="0" err="1">
                <a:solidFill>
                  <a:prstClr val="black"/>
                </a:solidFill>
                <a:latin typeface="Arial"/>
              </a:rPr>
              <a:t>and</a:t>
            </a:r>
            <a:r>
              <a:rPr lang="de-DE" sz="2000" dirty="0">
                <a:solidFill>
                  <a:prstClr val="black"/>
                </a:solidFill>
                <a:latin typeface="Arial"/>
              </a:rPr>
              <a:t> </a:t>
            </a:r>
          </a:p>
          <a:p>
            <a:pPr>
              <a:defRPr/>
            </a:pPr>
            <a:r>
              <a:rPr lang="de-DE" sz="2000" dirty="0">
                <a:solidFill>
                  <a:prstClr val="black"/>
                </a:solidFill>
                <a:latin typeface="Arial"/>
              </a:rPr>
              <a:t>    </a:t>
            </a:r>
            <a:r>
              <a:rPr lang="de-DE" sz="2000" dirty="0" smtClean="0">
                <a:solidFill>
                  <a:prstClr val="black"/>
                </a:solidFill>
                <a:latin typeface="Arial"/>
              </a:rPr>
              <a:t>  </a:t>
            </a:r>
            <a:r>
              <a:rPr lang="de-DE" sz="2000" dirty="0" err="1" smtClean="0">
                <a:solidFill>
                  <a:prstClr val="black"/>
                </a:solidFill>
                <a:latin typeface="Arial"/>
              </a:rPr>
              <a:t>acceptance</a:t>
            </a:r>
            <a:r>
              <a:rPr lang="de-DE" dirty="0">
                <a:solidFill>
                  <a:prstClr val="black"/>
                </a:solidFill>
                <a:latin typeface="Arial"/>
              </a:rPr>
              <a:t>. </a:t>
            </a:r>
          </a:p>
        </p:txBody>
      </p:sp>
      <p:cxnSp>
        <p:nvCxnSpPr>
          <p:cNvPr id="27675" name="Gerade Verbindung 29"/>
          <p:cNvCxnSpPr>
            <a:cxnSpLocks noChangeShapeType="1"/>
          </p:cNvCxnSpPr>
          <p:nvPr/>
        </p:nvCxnSpPr>
        <p:spPr bwMode="auto">
          <a:xfrm>
            <a:off x="6927850" y="3500438"/>
            <a:ext cx="17463" cy="504825"/>
          </a:xfrm>
          <a:prstGeom prst="line">
            <a:avLst/>
          </a:prstGeom>
          <a:noFill/>
          <a:ln w="9525" algn="ctr">
            <a:solidFill>
              <a:schemeClr val="tx1"/>
            </a:solidFill>
            <a:prstDash val="dash"/>
            <a:round/>
            <a:headEnd/>
            <a:tailEnd/>
          </a:ln>
        </p:spPr>
      </p:cxnSp>
      <p:cxnSp>
        <p:nvCxnSpPr>
          <p:cNvPr id="27676" name="Gerade Verbindung 31"/>
          <p:cNvCxnSpPr>
            <a:cxnSpLocks noChangeShapeType="1"/>
          </p:cNvCxnSpPr>
          <p:nvPr/>
        </p:nvCxnSpPr>
        <p:spPr bwMode="auto">
          <a:xfrm>
            <a:off x="5508625" y="3540125"/>
            <a:ext cx="17463" cy="504825"/>
          </a:xfrm>
          <a:prstGeom prst="line">
            <a:avLst/>
          </a:prstGeom>
          <a:noFill/>
          <a:ln w="9525" algn="ctr">
            <a:solidFill>
              <a:schemeClr val="tx1"/>
            </a:solidFill>
            <a:prstDash val="dash"/>
            <a:round/>
            <a:headEnd/>
            <a:tailEnd/>
          </a:ln>
        </p:spPr>
      </p:cxnSp>
      <p:sp>
        <p:nvSpPr>
          <p:cNvPr id="29" name="Ellipse 28"/>
          <p:cNvSpPr/>
          <p:nvPr/>
        </p:nvSpPr>
        <p:spPr>
          <a:xfrm>
            <a:off x="304800" y="3460750"/>
            <a:ext cx="1438275" cy="649288"/>
          </a:xfrm>
          <a:prstGeom prst="ellipse">
            <a:avLst/>
          </a:prstGeom>
          <a:noFill/>
          <a:ln w="508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de-DE">
              <a:solidFill>
                <a:prstClr val="white"/>
              </a:solidFill>
            </a:endParaRPr>
          </a:p>
        </p:txBody>
      </p:sp>
      <p:sp>
        <p:nvSpPr>
          <p:cNvPr id="30" name="Rechteck 29"/>
          <p:cNvSpPr/>
          <p:nvPr/>
        </p:nvSpPr>
        <p:spPr>
          <a:xfrm>
            <a:off x="6516216" y="1052736"/>
            <a:ext cx="576064" cy="558000"/>
          </a:xfrm>
          <a:prstGeom prst="rect">
            <a:avLst/>
          </a:prstGeom>
          <a:solidFill>
            <a:srgbClr val="FF0000">
              <a:alpha val="14902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89597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2"/>
          <p:cNvSpPr>
            <a:spLocks noGrp="1" noChangeArrowheads="1"/>
          </p:cNvSpPr>
          <p:nvPr>
            <p:ph type="title"/>
          </p:nvPr>
        </p:nvSpPr>
        <p:spPr>
          <a:xfrm>
            <a:off x="255588" y="-162272"/>
            <a:ext cx="77724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FAIR baseline: novel </a:t>
            </a:r>
            <a:r>
              <a:rPr lang="en-US" dirty="0" smtClean="0">
                <a:solidFill>
                  <a:srgbClr val="FF0000"/>
                </a:solidFill>
              </a:rPr>
              <a:t>opportunities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2699792" y="2204045"/>
            <a:ext cx="6345238" cy="4105275"/>
            <a:chOff x="788" y="922"/>
            <a:chExt cx="4179" cy="2780"/>
          </a:xfrm>
        </p:grpSpPr>
        <p:pic>
          <p:nvPicPr>
            <p:cNvPr id="3085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 l="839" t="1158" r="558" b="1544"/>
            <a:stretch>
              <a:fillRect/>
            </a:stretch>
          </p:blipFill>
          <p:spPr bwMode="auto">
            <a:xfrm>
              <a:off x="788" y="922"/>
              <a:ext cx="4153" cy="27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86" name="Rectangle 5"/>
            <p:cNvSpPr>
              <a:spLocks noChangeArrowheads="1"/>
            </p:cNvSpPr>
            <p:nvPr/>
          </p:nvSpPr>
          <p:spPr bwMode="auto">
            <a:xfrm>
              <a:off x="793" y="2795"/>
              <a:ext cx="1679" cy="89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087" name="Rectangle 6"/>
            <p:cNvSpPr>
              <a:spLocks noChangeArrowheads="1"/>
            </p:cNvSpPr>
            <p:nvPr/>
          </p:nvSpPr>
          <p:spPr bwMode="auto">
            <a:xfrm>
              <a:off x="4015" y="2387"/>
              <a:ext cx="952" cy="131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</p:grpSp>
      <p:sp>
        <p:nvSpPr>
          <p:cNvPr id="3078" name="Text Box 7"/>
          <p:cNvSpPr txBox="1">
            <a:spLocks noChangeArrowheads="1"/>
          </p:cNvSpPr>
          <p:nvPr/>
        </p:nvSpPr>
        <p:spPr bwMode="auto">
          <a:xfrm>
            <a:off x="287982" y="1360810"/>
            <a:ext cx="3923978" cy="1181862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endParaRPr lang="en-US" sz="1800" dirty="0">
              <a:solidFill>
                <a:srgbClr val="FF0000"/>
              </a:solidFill>
              <a:latin typeface="Arial" pitchFamily="34" charset="0"/>
            </a:endParaRPr>
          </a:p>
          <a:p>
            <a:pPr>
              <a:lnSpc>
                <a:spcPct val="110000"/>
              </a:lnSpc>
              <a:buFontTx/>
              <a:buChar char="•"/>
            </a:pPr>
            <a:r>
              <a:rPr lang="en-US" sz="1600" dirty="0">
                <a:solidFill>
                  <a:srgbClr val="FF0000"/>
                </a:solidFill>
                <a:latin typeface="Arial" pitchFamily="34" charset="0"/>
              </a:rPr>
              <a:t> </a:t>
            </a:r>
            <a:r>
              <a:rPr lang="en-US" sz="1600" dirty="0">
                <a:solidFill>
                  <a:srgbClr val="FF0000"/>
                </a:solidFill>
              </a:rPr>
              <a:t>3</a:t>
            </a:r>
            <a:r>
              <a:rPr lang="en-US" sz="1600" dirty="0" smtClean="0">
                <a:solidFill>
                  <a:srgbClr val="FF0000"/>
                </a:solidFill>
              </a:rPr>
              <a:t> x10</a:t>
            </a:r>
            <a:r>
              <a:rPr lang="en-US" sz="1600" baseline="30000" dirty="0" smtClean="0">
                <a:solidFill>
                  <a:srgbClr val="FF0000"/>
                </a:solidFill>
                <a:latin typeface="Arial" pitchFamily="34" charset="0"/>
              </a:rPr>
              <a:t>11</a:t>
            </a:r>
            <a:r>
              <a:rPr lang="en-US" sz="1600" dirty="0" smtClean="0">
                <a:solidFill>
                  <a:srgbClr val="FF0000"/>
                </a:solidFill>
                <a:latin typeface="Arial" pitchFamily="34" charset="0"/>
              </a:rPr>
              <a:t>/s</a:t>
            </a:r>
            <a:r>
              <a:rPr lang="en-US" sz="1600" dirty="0">
                <a:solidFill>
                  <a:srgbClr val="FF0000"/>
                </a:solidFill>
                <a:latin typeface="Arial" pitchFamily="34" charset="0"/>
              </a:rPr>
              <a:t>; 1.5-2 GeV/u; </a:t>
            </a:r>
            <a:r>
              <a:rPr lang="en-US" sz="1600" baseline="30000" dirty="0">
                <a:solidFill>
                  <a:srgbClr val="FF0000"/>
                </a:solidFill>
                <a:latin typeface="Arial" pitchFamily="34" charset="0"/>
              </a:rPr>
              <a:t>238</a:t>
            </a:r>
            <a:r>
              <a:rPr lang="en-US" sz="1600" dirty="0">
                <a:solidFill>
                  <a:srgbClr val="FF0000"/>
                </a:solidFill>
                <a:latin typeface="Arial" pitchFamily="34" charset="0"/>
              </a:rPr>
              <a:t>U</a:t>
            </a:r>
            <a:r>
              <a:rPr lang="en-US" sz="1600" baseline="30000" dirty="0">
                <a:solidFill>
                  <a:srgbClr val="FF0000"/>
                </a:solidFill>
                <a:latin typeface="Arial" pitchFamily="34" charset="0"/>
              </a:rPr>
              <a:t>28+</a:t>
            </a:r>
          </a:p>
          <a:p>
            <a:pPr algn="l">
              <a:lnSpc>
                <a:spcPct val="110000"/>
              </a:lnSpc>
              <a:buFontTx/>
              <a:buChar char="•"/>
            </a:pPr>
            <a:r>
              <a:rPr lang="en-US" sz="1600" b="1" dirty="0">
                <a:solidFill>
                  <a:srgbClr val="FF0000"/>
                </a:solidFill>
                <a:latin typeface="Arial" pitchFamily="34" charset="0"/>
              </a:rPr>
              <a:t> Factor 100-1000 </a:t>
            </a:r>
          </a:p>
          <a:p>
            <a:pPr algn="l">
              <a:lnSpc>
                <a:spcPct val="110000"/>
              </a:lnSpc>
            </a:pPr>
            <a:r>
              <a:rPr lang="en-US" sz="1600" dirty="0">
                <a:latin typeface="Arial" pitchFamily="34" charset="0"/>
              </a:rPr>
              <a:t>        over present in </a:t>
            </a:r>
            <a:r>
              <a:rPr lang="en-US" sz="1600" dirty="0" smtClean="0">
                <a:latin typeface="Arial" pitchFamily="34" charset="0"/>
              </a:rPr>
              <a:t>intensity</a:t>
            </a:r>
            <a:endParaRPr lang="en-US" sz="1600" dirty="0">
              <a:latin typeface="Arial" pitchFamily="34" charset="0"/>
            </a:endParaRPr>
          </a:p>
        </p:txBody>
      </p:sp>
      <p:sp>
        <p:nvSpPr>
          <p:cNvPr id="3079" name="Text Box 8"/>
          <p:cNvSpPr txBox="1">
            <a:spLocks noChangeArrowheads="1"/>
          </p:cNvSpPr>
          <p:nvPr/>
        </p:nvSpPr>
        <p:spPr bwMode="auto">
          <a:xfrm>
            <a:off x="250825" y="4602163"/>
            <a:ext cx="4105275" cy="1545038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</a:pPr>
            <a:endParaRPr lang="en-US" sz="1600" dirty="0">
              <a:latin typeface="Arial" pitchFamily="34" charset="0"/>
            </a:endParaRPr>
          </a:p>
          <a:p>
            <a:pPr algn="l">
              <a:lnSpc>
                <a:spcPct val="110000"/>
              </a:lnSpc>
              <a:buFontTx/>
              <a:buChar char="•"/>
            </a:pPr>
            <a:r>
              <a:rPr lang="en-US" sz="1600" dirty="0">
                <a:latin typeface="Arial" pitchFamily="34" charset="0"/>
              </a:rPr>
              <a:t> Broad range of </a:t>
            </a:r>
          </a:p>
          <a:p>
            <a:pPr algn="l">
              <a:lnSpc>
                <a:spcPct val="110000"/>
              </a:lnSpc>
            </a:pPr>
            <a:r>
              <a:rPr lang="en-US" sz="1600" dirty="0">
                <a:latin typeface="Arial" pitchFamily="34" charset="0"/>
              </a:rPr>
              <a:t>  </a:t>
            </a:r>
            <a:r>
              <a:rPr lang="en-US" sz="1600" b="1" dirty="0">
                <a:solidFill>
                  <a:srgbClr val="FF3300"/>
                </a:solidFill>
                <a:latin typeface="Arial" pitchFamily="34" charset="0"/>
              </a:rPr>
              <a:t>radioactive beams</a:t>
            </a:r>
            <a:r>
              <a:rPr lang="en-US" sz="1600" dirty="0">
                <a:latin typeface="Arial" pitchFamily="34" charset="0"/>
              </a:rPr>
              <a:t> up to </a:t>
            </a:r>
            <a:r>
              <a:rPr lang="en-US" sz="1600" b="1" dirty="0">
                <a:solidFill>
                  <a:srgbClr val="FF3300"/>
                </a:solidFill>
                <a:latin typeface="Arial" pitchFamily="34" charset="0"/>
              </a:rPr>
              <a:t>1.5 - 2 </a:t>
            </a:r>
            <a:r>
              <a:rPr lang="en-US" sz="1600" b="1" dirty="0" err="1">
                <a:solidFill>
                  <a:srgbClr val="FF3300"/>
                </a:solidFill>
                <a:latin typeface="Arial" pitchFamily="34" charset="0"/>
              </a:rPr>
              <a:t>GeV</a:t>
            </a:r>
            <a:r>
              <a:rPr lang="en-US" sz="1600" b="1" dirty="0">
                <a:solidFill>
                  <a:srgbClr val="FF3300"/>
                </a:solidFill>
                <a:latin typeface="Arial" pitchFamily="34" charset="0"/>
              </a:rPr>
              <a:t>/u</a:t>
            </a:r>
            <a:r>
              <a:rPr lang="en-US" sz="1600" dirty="0">
                <a:latin typeface="Arial" pitchFamily="34" charset="0"/>
              </a:rPr>
              <a:t>; </a:t>
            </a:r>
          </a:p>
          <a:p>
            <a:pPr algn="l">
              <a:lnSpc>
                <a:spcPct val="110000"/>
              </a:lnSpc>
              <a:spcBef>
                <a:spcPct val="20000"/>
              </a:spcBef>
            </a:pPr>
            <a:r>
              <a:rPr lang="en-US" sz="1600" dirty="0">
                <a:latin typeface="Arial" pitchFamily="34" charset="0"/>
              </a:rPr>
              <a:t>  up to factor </a:t>
            </a:r>
            <a:r>
              <a:rPr lang="en-US" sz="1600" b="1" dirty="0">
                <a:solidFill>
                  <a:srgbClr val="FF3300"/>
                </a:solidFill>
                <a:latin typeface="Arial" pitchFamily="34" charset="0"/>
              </a:rPr>
              <a:t>10 000</a:t>
            </a:r>
            <a:r>
              <a:rPr lang="en-US" sz="1600" dirty="0">
                <a:latin typeface="Arial" pitchFamily="34" charset="0"/>
              </a:rPr>
              <a:t> in </a:t>
            </a:r>
          </a:p>
          <a:p>
            <a:pPr algn="l">
              <a:lnSpc>
                <a:spcPct val="110000"/>
              </a:lnSpc>
              <a:spcBef>
                <a:spcPct val="20000"/>
              </a:spcBef>
            </a:pPr>
            <a:r>
              <a:rPr lang="en-US" sz="1600" dirty="0">
                <a:latin typeface="Arial" pitchFamily="34" charset="0"/>
              </a:rPr>
              <a:t>        intensity over present </a:t>
            </a:r>
          </a:p>
        </p:txBody>
      </p:sp>
      <p:sp>
        <p:nvSpPr>
          <p:cNvPr id="3081" name="AutoShape 10"/>
          <p:cNvSpPr>
            <a:spLocks noChangeArrowheads="1"/>
          </p:cNvSpPr>
          <p:nvPr/>
        </p:nvSpPr>
        <p:spPr bwMode="auto">
          <a:xfrm>
            <a:off x="856307" y="1171897"/>
            <a:ext cx="1695450" cy="379413"/>
          </a:xfrm>
          <a:prstGeom prst="roundRect">
            <a:avLst>
              <a:gd name="adj" fmla="val 16667"/>
            </a:avLst>
          </a:prstGeom>
          <a:solidFill>
            <a:srgbClr val="9DADFF"/>
          </a:solidFill>
          <a:ln w="9525">
            <a:noFill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1700">
                <a:latin typeface="Arial" pitchFamily="34" charset="0"/>
              </a:rPr>
              <a:t>Primary Beams</a:t>
            </a:r>
            <a:endParaRPr lang="en-US" sz="1800">
              <a:latin typeface="Arial" pitchFamily="34" charset="0"/>
            </a:endParaRPr>
          </a:p>
        </p:txBody>
      </p:sp>
      <p:sp>
        <p:nvSpPr>
          <p:cNvPr id="3082" name="AutoShape 11"/>
          <p:cNvSpPr>
            <a:spLocks noChangeArrowheads="1"/>
          </p:cNvSpPr>
          <p:nvPr/>
        </p:nvSpPr>
        <p:spPr bwMode="auto">
          <a:xfrm>
            <a:off x="539751" y="4357946"/>
            <a:ext cx="2304058" cy="391597"/>
          </a:xfrm>
          <a:prstGeom prst="roundRect">
            <a:avLst>
              <a:gd name="adj" fmla="val 16667"/>
            </a:avLst>
          </a:prstGeom>
          <a:solidFill>
            <a:srgbClr val="9DADFF"/>
          </a:solidFill>
          <a:ln w="9525">
            <a:noFill/>
            <a:round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en-US" sz="1700" dirty="0" smtClean="0"/>
              <a:t>Rare Isotope </a:t>
            </a:r>
            <a:r>
              <a:rPr lang="en-US" sz="1700" dirty="0" smtClean="0">
                <a:latin typeface="Arial" pitchFamily="34" charset="0"/>
              </a:rPr>
              <a:t>Beams</a:t>
            </a:r>
            <a:endParaRPr lang="en-US" sz="1800" dirty="0">
              <a:latin typeface="Arial" pitchFamily="34" charset="0"/>
            </a:endParaRPr>
          </a:p>
        </p:txBody>
      </p:sp>
      <p:graphicFrame>
        <p:nvGraphicFramePr>
          <p:cNvPr id="3074" name="Object 13"/>
          <p:cNvGraphicFramePr>
            <a:graphicFrameLocks noChangeAspect="1"/>
          </p:cNvGraphicFramePr>
          <p:nvPr/>
        </p:nvGraphicFramePr>
        <p:xfrm>
          <a:off x="7596336" y="1362348"/>
          <a:ext cx="1008063" cy="698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3" name="Photo Editor Photo" r:id="rId4" imgW="6257143" imgH="4334480" progId="">
                  <p:embed/>
                </p:oleObj>
              </mc:Choice>
              <mc:Fallback>
                <p:oleObj name="Photo Editor Photo" r:id="rId4" imgW="6257143" imgH="4334480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96336" y="1362348"/>
                        <a:ext cx="1008063" cy="698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Foliennummernplatzhalter 14"/>
          <p:cNvSpPr>
            <a:spLocks noGrp="1"/>
          </p:cNvSpPr>
          <p:nvPr>
            <p:ph type="sldNum" sz="quarter" idx="4294967295"/>
          </p:nvPr>
        </p:nvSpPr>
        <p:spPr>
          <a:xfrm>
            <a:off x="8316913" y="6607175"/>
            <a:ext cx="728662" cy="2508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50F844B6-EC66-4D0F-BC0D-8C6576E25693}" type="slidenum">
              <a:rPr lang="de-DE" smtClean="0"/>
              <a:pPr>
                <a:defRPr/>
              </a:pPr>
              <a:t>7</a:t>
            </a:fld>
            <a:endParaRPr lang="de-DE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4744"/>
            <a:ext cx="9144000" cy="5277917"/>
          </a:xfrm>
          <a:prstGeom prst="rect">
            <a:avLst/>
          </a:prstGeom>
        </p:spPr>
      </p:pic>
      <p:sp>
        <p:nvSpPr>
          <p:cNvPr id="6147" name="Rectangle 2"/>
          <p:cNvSpPr>
            <a:spLocks noChangeArrowheads="1"/>
          </p:cNvSpPr>
          <p:nvPr/>
        </p:nvSpPr>
        <p:spPr bwMode="auto">
          <a:xfrm>
            <a:off x="1230313" y="7889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FF00"/>
                    </a:gs>
                    <a:gs pos="100000">
                      <a:schemeClr val="bg1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endParaRPr lang="en-US"/>
          </a:p>
        </p:txBody>
      </p:sp>
      <p:sp>
        <p:nvSpPr>
          <p:cNvPr id="6148" name="Rectangle 3"/>
          <p:cNvSpPr>
            <a:spLocks noGrp="1" noChangeArrowheads="1"/>
          </p:cNvSpPr>
          <p:nvPr>
            <p:ph type="title"/>
          </p:nvPr>
        </p:nvSpPr>
        <p:spPr>
          <a:xfrm>
            <a:off x="422565" y="188640"/>
            <a:ext cx="6242342" cy="787557"/>
          </a:xfrm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50800" cap="flat" cmpd="sng">
                <a:solidFill>
                  <a:srgbClr val="FF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normAutofit/>
          </a:bodyPr>
          <a:lstStyle/>
          <a:p>
            <a:r>
              <a:rPr lang="en-US" dirty="0" smtClean="0"/>
              <a:t>Layout of the Super-FRS (Full Version)</a:t>
            </a:r>
            <a:br>
              <a:rPr lang="en-US" dirty="0" smtClean="0"/>
            </a:br>
            <a:r>
              <a:rPr lang="en-US" sz="2000" dirty="0" smtClean="0">
                <a:solidFill>
                  <a:srgbClr val="002060"/>
                </a:solidFill>
              </a:rPr>
              <a:t>- again 3 branches </a:t>
            </a:r>
            <a:endParaRPr lang="en-US" sz="2000" b="0" dirty="0" smtClean="0">
              <a:solidFill>
                <a:srgbClr val="002060"/>
              </a:solidFill>
            </a:endParaRPr>
          </a:p>
        </p:txBody>
      </p:sp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1004888" y="1816100"/>
            <a:ext cx="2540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sz="1000">
                <a:cs typeface="Arial" charset="0"/>
              </a:rPr>
              <a:t>±</a:t>
            </a:r>
          </a:p>
        </p:txBody>
      </p:sp>
      <p:pic>
        <p:nvPicPr>
          <p:cNvPr id="6151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5013325"/>
            <a:ext cx="2519362" cy="119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Ellipse 9"/>
          <p:cNvSpPr/>
          <p:nvPr/>
        </p:nvSpPr>
        <p:spPr bwMode="auto">
          <a:xfrm>
            <a:off x="7208914" y="1117240"/>
            <a:ext cx="1584176" cy="1296144"/>
          </a:xfrm>
          <a:prstGeom prst="ellipse">
            <a:avLst/>
          </a:prstGeom>
          <a:noFill/>
          <a:ln w="635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184" y="4295622"/>
            <a:ext cx="4355976" cy="2517754"/>
          </a:xfrm>
          <a:prstGeom prst="rect">
            <a:avLst/>
          </a:prstGeom>
        </p:spPr>
      </p:pic>
      <p:sp>
        <p:nvSpPr>
          <p:cNvPr id="2" name="Ellipse 1"/>
          <p:cNvSpPr/>
          <p:nvPr/>
        </p:nvSpPr>
        <p:spPr bwMode="auto">
          <a:xfrm>
            <a:off x="4355976" y="4293096"/>
            <a:ext cx="1152128" cy="1080120"/>
          </a:xfrm>
          <a:prstGeom prst="ellipse">
            <a:avLst/>
          </a:prstGeom>
          <a:noFill/>
          <a:ln w="635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Foliennummernplatzhalt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678924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Text Box 2"/>
          <p:cNvSpPr txBox="1">
            <a:spLocks noChangeArrowheads="1"/>
          </p:cNvSpPr>
          <p:nvPr/>
        </p:nvSpPr>
        <p:spPr bwMode="auto">
          <a:xfrm>
            <a:off x="7010400" y="6619876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9986" tIns="46793" rIns="89986" bIns="46793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  <a:cs typeface="Lucida Sans Unicode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algn="r" defTabSz="449194" eaLnBrk="1" hangingPunct="1">
              <a:buSzPct val="100000"/>
            </a:pPr>
            <a:fld id="{6975645B-428E-274B-8B5B-29FD80EC659A}" type="slidenum">
              <a:rPr lang="de-DE" sz="1400">
                <a:solidFill>
                  <a:srgbClr val="000000"/>
                </a:solidFill>
              </a:rPr>
              <a:pPr algn="r" defTabSz="449194" eaLnBrk="1" hangingPunct="1">
                <a:buSzPct val="100000"/>
              </a:pPr>
              <a:t>9</a:t>
            </a:fld>
            <a:endParaRPr lang="de-DE" sz="1400">
              <a:solidFill>
                <a:srgbClr val="000000"/>
              </a:solidFill>
            </a:endParaRPr>
          </a:p>
        </p:txBody>
      </p:sp>
      <p:pic>
        <p:nvPicPr>
          <p:cNvPr id="9220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1108075"/>
            <a:ext cx="9048750" cy="4459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9222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2516" y="3976691"/>
            <a:ext cx="4238625" cy="286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9223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552070"/>
            <a:ext cx="3498850" cy="1924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grpSp>
        <p:nvGrpSpPr>
          <p:cNvPr id="4" name="Group 7"/>
          <p:cNvGrpSpPr>
            <a:grpSpLocks/>
          </p:cNvGrpSpPr>
          <p:nvPr/>
        </p:nvGrpSpPr>
        <p:grpSpPr bwMode="auto">
          <a:xfrm>
            <a:off x="43131" y="1190953"/>
            <a:ext cx="3057525" cy="2157413"/>
            <a:chOff x="113" y="482"/>
            <a:chExt cx="1926" cy="1359"/>
          </a:xfrm>
        </p:grpSpPr>
        <p:pic>
          <p:nvPicPr>
            <p:cNvPr id="9225" name="Picture 8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" y="482"/>
              <a:ext cx="1926" cy="13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9226" name="Text Box 9"/>
            <p:cNvSpPr txBox="1">
              <a:spLocks noChangeArrowheads="1"/>
            </p:cNvSpPr>
            <p:nvPr/>
          </p:nvSpPr>
          <p:spPr bwMode="auto">
            <a:xfrm>
              <a:off x="356" y="520"/>
              <a:ext cx="895" cy="2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charset="0"/>
                  <a:ea typeface="ＭＳ Ｐゴシック" charset="0"/>
                  <a:cs typeface="Lucida Sans Unicode" charset="0"/>
                </a:defRPr>
              </a:lvl1pPr>
              <a:lvl2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charset="0"/>
                  <a:ea typeface="Lucida Sans Unicode" charset="0"/>
                  <a:cs typeface="Lucida Sans Unicode" charset="0"/>
                </a:defRPr>
              </a:lvl2pPr>
              <a:lvl3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charset="0"/>
                  <a:ea typeface="Lucida Sans Unicode" charset="0"/>
                  <a:cs typeface="Lucida Sans Unicode" charset="0"/>
                </a:defRPr>
              </a:lvl3pPr>
              <a:lvl4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charset="0"/>
                  <a:ea typeface="Lucida Sans Unicode" charset="0"/>
                  <a:cs typeface="Lucida Sans Unicode" charset="0"/>
                </a:defRPr>
              </a:lvl4pPr>
              <a:lvl5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charset="0"/>
                  <a:ea typeface="Lucida Sans Unicode" charset="0"/>
                  <a:cs typeface="Lucida Sans Unicode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charset="0"/>
                  <a:ea typeface="Lucida Sans Unicode" charset="0"/>
                  <a:cs typeface="Lucida Sans Unicode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charset="0"/>
                  <a:ea typeface="Lucida Sans Unicode" charset="0"/>
                  <a:cs typeface="Lucida Sans Unicode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charset="0"/>
                  <a:ea typeface="Lucida Sans Unicode" charset="0"/>
                  <a:cs typeface="Lucida Sans Unicode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charset="0"/>
                  <a:ea typeface="Lucida Sans Unicode" charset="0"/>
                  <a:cs typeface="Lucida Sans Unicode" charset="0"/>
                </a:defRPr>
              </a:lvl9pPr>
            </a:lstStyle>
            <a:p>
              <a:pPr defTabSz="449194" eaLnBrk="1" hangingPunct="1">
                <a:buSzPct val="100000"/>
              </a:pPr>
              <a:r>
                <a:rPr lang="de-DE" sz="1600">
                  <a:solidFill>
                    <a:srgbClr val="000000"/>
                  </a:solidFill>
                  <a:latin typeface="Comic Sans MS" charset="0"/>
                </a:rPr>
                <a:t>Transmission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3874" y="404664"/>
            <a:ext cx="6242342" cy="787557"/>
          </a:xfrm>
        </p:spPr>
        <p:txBody>
          <a:bodyPr>
            <a:normAutofit fontScale="90000"/>
          </a:bodyPr>
          <a:lstStyle/>
          <a:p>
            <a:r>
              <a:rPr lang="de-DE" dirty="0" err="1" smtClean="0">
                <a:solidFill>
                  <a:schemeClr val="accent2"/>
                </a:solidFill>
              </a:rPr>
              <a:t>Super</a:t>
            </a:r>
            <a:r>
              <a:rPr lang="de-DE" dirty="0" err="1" smtClean="0">
                <a:solidFill>
                  <a:schemeClr val="tx2"/>
                </a:solidFill>
              </a:rPr>
              <a:t>conducting</a:t>
            </a:r>
            <a:r>
              <a:rPr lang="de-DE" dirty="0" smtClean="0">
                <a:solidFill>
                  <a:schemeClr val="tx2"/>
                </a:solidFill>
              </a:rPr>
              <a:t> </a:t>
            </a:r>
            <a:r>
              <a:rPr lang="de-DE" dirty="0" err="1">
                <a:solidFill>
                  <a:schemeClr val="accent2"/>
                </a:solidFill>
              </a:rPr>
              <a:t>FR</a:t>
            </a:r>
            <a:r>
              <a:rPr lang="de-DE" dirty="0" err="1">
                <a:solidFill>
                  <a:schemeClr val="tx2"/>
                </a:solidFill>
              </a:rPr>
              <a:t>agment</a:t>
            </a:r>
            <a:r>
              <a:rPr lang="de-DE" dirty="0">
                <a:solidFill>
                  <a:schemeClr val="tx2"/>
                </a:solidFill>
              </a:rPr>
              <a:t> </a:t>
            </a:r>
            <a:r>
              <a:rPr lang="de-DE" dirty="0">
                <a:solidFill>
                  <a:schemeClr val="accent2"/>
                </a:solidFill>
              </a:rPr>
              <a:t>S</a:t>
            </a:r>
            <a:r>
              <a:rPr lang="de-DE" dirty="0">
                <a:solidFill>
                  <a:schemeClr val="tx2"/>
                </a:solidFill>
              </a:rPr>
              <a:t>eparator </a:t>
            </a:r>
            <a:r>
              <a:rPr lang="de-DE" dirty="0">
                <a:solidFill>
                  <a:srgbClr val="333399"/>
                </a:solidFill>
              </a:rPr>
              <a:t/>
            </a:r>
            <a:br>
              <a:rPr lang="de-DE" dirty="0">
                <a:solidFill>
                  <a:srgbClr val="333399"/>
                </a:solidFill>
              </a:rPr>
            </a:br>
            <a:endParaRPr lang="en-GB" dirty="0"/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96" b="61388"/>
          <a:stretch>
            <a:fillRect/>
          </a:stretch>
        </p:blipFill>
        <p:spPr>
          <a:xfrm>
            <a:off x="7214613" y="1124743"/>
            <a:ext cx="1153862" cy="1440161"/>
          </a:xfrm>
          <a:prstGeom prst="rect">
            <a:avLst/>
          </a:prstGeom>
        </p:spPr>
      </p:pic>
      <p:sp>
        <p:nvSpPr>
          <p:cNvPr id="12" name="Rechteck 11"/>
          <p:cNvSpPr/>
          <p:nvPr/>
        </p:nvSpPr>
        <p:spPr>
          <a:xfrm>
            <a:off x="8368546" y="1124744"/>
            <a:ext cx="755576" cy="8640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13" name="Foliennummernplatzhalt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9</a:t>
            </a:fld>
            <a:endParaRPr lang="de-DE"/>
          </a:p>
        </p:txBody>
      </p:sp>
      <p:sp>
        <p:nvSpPr>
          <p:cNvPr id="3" name="Textfeld 2"/>
          <p:cNvSpPr txBox="1"/>
          <p:nvPr/>
        </p:nvSpPr>
        <p:spPr>
          <a:xfrm>
            <a:off x="5580111" y="5159945"/>
            <a:ext cx="627095" cy="246221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dirty="0" smtClean="0">
                <a:solidFill>
                  <a:schemeClr val="tx2"/>
                </a:solidFill>
              </a:rPr>
              <a:t>3 10</a:t>
            </a:r>
            <a:r>
              <a:rPr lang="de-DE" baseline="30000" dirty="0" smtClean="0">
                <a:solidFill>
                  <a:schemeClr val="tx2"/>
                </a:solidFill>
              </a:rPr>
              <a:t>11</a:t>
            </a:r>
            <a:r>
              <a:rPr lang="de-DE" dirty="0" smtClean="0">
                <a:solidFill>
                  <a:schemeClr val="tx2"/>
                </a:solidFill>
              </a:rPr>
              <a:t>/s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8172400" y="5199003"/>
            <a:ext cx="657552" cy="246221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dirty="0" smtClean="0">
                <a:solidFill>
                  <a:schemeClr val="tx2"/>
                </a:solidFill>
              </a:rPr>
              <a:t>~50 kHz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3203848" y="1124744"/>
            <a:ext cx="3361818" cy="738664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de-DE" sz="1400" dirty="0" smtClean="0">
                <a:solidFill>
                  <a:srgbClr val="C00000"/>
                </a:solidFill>
              </a:rPr>
              <a:t> </a:t>
            </a:r>
            <a:r>
              <a:rPr lang="de-DE" sz="1400" dirty="0" err="1" smtClean="0">
                <a:solidFill>
                  <a:srgbClr val="C00000"/>
                </a:solidFill>
              </a:rPr>
              <a:t>Apertures</a:t>
            </a:r>
            <a:r>
              <a:rPr lang="de-DE" sz="1400" dirty="0" smtClean="0">
                <a:solidFill>
                  <a:srgbClr val="C00000"/>
                </a:solidFill>
              </a:rPr>
              <a:t> (~400mm) </a:t>
            </a:r>
            <a:r>
              <a:rPr lang="de-DE" sz="1400" dirty="0" err="1" smtClean="0">
                <a:solidFill>
                  <a:srgbClr val="C00000"/>
                </a:solidFill>
              </a:rPr>
              <a:t>fully</a:t>
            </a:r>
            <a:r>
              <a:rPr lang="de-DE" sz="1400" dirty="0" smtClean="0">
                <a:solidFill>
                  <a:srgbClr val="C00000"/>
                </a:solidFill>
              </a:rPr>
              <a:t> </a:t>
            </a:r>
            <a:r>
              <a:rPr lang="de-DE" sz="1400" dirty="0" err="1" smtClean="0">
                <a:solidFill>
                  <a:srgbClr val="C00000"/>
                </a:solidFill>
              </a:rPr>
              <a:t>illuminated</a:t>
            </a:r>
            <a:endParaRPr lang="de-DE" sz="1400" dirty="0" smtClean="0">
              <a:solidFill>
                <a:srgbClr val="C00000"/>
              </a:solidFill>
            </a:endParaRP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de-DE" sz="1400" dirty="0" smtClean="0">
                <a:solidFill>
                  <a:schemeClr val="tx2"/>
                </a:solidFill>
              </a:rPr>
              <a:t> Resolution </a:t>
            </a:r>
            <a:r>
              <a:rPr lang="de-DE" sz="1400" dirty="0" err="1" smtClean="0">
                <a:solidFill>
                  <a:schemeClr val="tx2"/>
                </a:solidFill>
              </a:rPr>
              <a:t>requirement</a:t>
            </a:r>
            <a:r>
              <a:rPr lang="de-DE" sz="1400" dirty="0" smtClean="0">
                <a:solidFill>
                  <a:schemeClr val="tx2"/>
                </a:solidFill>
              </a:rPr>
              <a:t> ~ 10</a:t>
            </a:r>
            <a:r>
              <a:rPr lang="de-DE" sz="1400" baseline="30000" dirty="0" smtClean="0">
                <a:solidFill>
                  <a:schemeClr val="tx2"/>
                </a:solidFill>
              </a:rPr>
              <a:t>-3  </a:t>
            </a:r>
            <a:br>
              <a:rPr lang="de-DE" sz="1400" baseline="30000" dirty="0" smtClean="0">
                <a:solidFill>
                  <a:schemeClr val="tx2"/>
                </a:solidFill>
              </a:rPr>
            </a:br>
            <a:r>
              <a:rPr lang="de-DE" sz="1400" dirty="0" smtClean="0">
                <a:solidFill>
                  <a:schemeClr val="tx2"/>
                </a:solidFill>
              </a:rPr>
              <a:t> </a:t>
            </a:r>
            <a:r>
              <a:rPr lang="de-DE" sz="1400" dirty="0" err="1" smtClean="0">
                <a:solidFill>
                  <a:schemeClr val="tx2"/>
                </a:solidFill>
              </a:rPr>
              <a:t>achromatic</a:t>
            </a:r>
            <a:r>
              <a:rPr lang="de-DE" sz="1400" dirty="0" smtClean="0">
                <a:solidFill>
                  <a:schemeClr val="tx2"/>
                </a:solidFill>
              </a:rPr>
              <a:t> </a:t>
            </a:r>
            <a:r>
              <a:rPr lang="de-DE" sz="1400" dirty="0" err="1" smtClean="0">
                <a:solidFill>
                  <a:schemeClr val="tx2"/>
                </a:solidFill>
              </a:rPr>
              <a:t>system</a:t>
            </a:r>
            <a:r>
              <a:rPr lang="de-DE" sz="1400" dirty="0" smtClean="0">
                <a:solidFill>
                  <a:schemeClr val="tx2"/>
                </a:solidFill>
              </a:rPr>
              <a:t> limited </a:t>
            </a:r>
            <a:r>
              <a:rPr lang="de-DE" sz="1400" dirty="0" err="1" smtClean="0">
                <a:solidFill>
                  <a:schemeClr val="tx2"/>
                </a:solidFill>
              </a:rPr>
              <a:t>by</a:t>
            </a:r>
            <a:r>
              <a:rPr lang="de-DE" sz="1400" dirty="0" smtClean="0">
                <a:solidFill>
                  <a:schemeClr val="tx2"/>
                </a:solidFill>
              </a:rPr>
              <a:t> matter !</a:t>
            </a:r>
            <a:endParaRPr lang="de-DE" sz="1400" baseline="30000" dirty="0" smtClean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1075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si-folienmaster">
  <a:themeElements>
    <a:clrScheme name="Benutzerdefiniert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66666"/>
      </a:hlink>
      <a:folHlink>
        <a:srgbClr val="800080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DBB63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t"/>
      <a:lstStyle>
        <a:defPPr algn="l">
          <a:defRPr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5_Benutzerdefiniertes Design">
  <a:themeElements>
    <a:clrScheme name="Benutzerdefiniertes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enutzerdefiniertes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enutzerdefiniertes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Benutzerdefiniertes Design">
  <a:themeElements>
    <a:clrScheme name="Benutzerdefiniertes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enutzerdefiniertes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enutzerdefiniertes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Benutzerdefiniertes Design">
  <a:themeElements>
    <a:clrScheme name="Benutzerdefiniertes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enutzerdefiniertes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enutzerdefiniertes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Standarddesign">
  <a:themeElements>
    <a:clrScheme name="1_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564</Words>
  <Application>Microsoft Office PowerPoint</Application>
  <PresentationFormat>Bildschirmpräsentation (4:3)</PresentationFormat>
  <Paragraphs>158</Paragraphs>
  <Slides>15</Slides>
  <Notes>6</Notes>
  <HiddenSlides>0</HiddenSlides>
  <MMClips>0</MMClips>
  <ScaleCrop>false</ScaleCrop>
  <HeadingPairs>
    <vt:vector size="6" baseType="variant">
      <vt:variant>
        <vt:lpstr>Design</vt:lpstr>
      </vt:variant>
      <vt:variant>
        <vt:i4>5</vt:i4>
      </vt:variant>
      <vt:variant>
        <vt:lpstr>Eingebettete OLE-Server</vt:lpstr>
      </vt:variant>
      <vt:variant>
        <vt:i4>2</vt:i4>
      </vt:variant>
      <vt:variant>
        <vt:lpstr>Folientitel</vt:lpstr>
      </vt:variant>
      <vt:variant>
        <vt:i4>15</vt:i4>
      </vt:variant>
    </vt:vector>
  </HeadingPairs>
  <TitlesOfParts>
    <vt:vector size="22" baseType="lpstr">
      <vt:lpstr>gsi-folienmaster</vt:lpstr>
      <vt:lpstr>5_Benutzerdefiniertes Design</vt:lpstr>
      <vt:lpstr>3_Benutzerdefiniertes Design</vt:lpstr>
      <vt:lpstr>Benutzerdefiniertes Design</vt:lpstr>
      <vt:lpstr>1_Standarddesign</vt:lpstr>
      <vt:lpstr>Photo Editor Photo</vt:lpstr>
      <vt:lpstr>CorelDRAW</vt:lpstr>
      <vt:lpstr>PowerPoint-Präsentation</vt:lpstr>
      <vt:lpstr>NUSTAR Collaboration</vt:lpstr>
      <vt:lpstr>NUSTAR Week GSI March 2014</vt:lpstr>
      <vt:lpstr>Definition of NUSTAR experiment phases</vt:lpstr>
      <vt:lpstr>Current FRS and its 3 branches  </vt:lpstr>
      <vt:lpstr>   High intesities are of key importance! e.g. Current frontier: 26O</vt:lpstr>
      <vt:lpstr>FAIR baseline: novel opportunities</vt:lpstr>
      <vt:lpstr>Layout of the Super-FRS (Full Version) - again 3 branches </vt:lpstr>
      <vt:lpstr>Superconducting FRagment Separator  </vt:lpstr>
      <vt:lpstr>   NUSTAR experiments   </vt:lpstr>
      <vt:lpstr>High Resolution Spectrometer - recent example</vt:lpstr>
      <vt:lpstr>The Super-FRS Experiments physics cases</vt:lpstr>
      <vt:lpstr>PowerPoint-Präsentation</vt:lpstr>
      <vt:lpstr>Stepping stone towards the facility</vt:lpstr>
      <vt:lpstr>PowerPoint-Präsentation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H. Weick</dc:creator>
  <cp:lastModifiedBy>Simon, Haik Dr.</cp:lastModifiedBy>
  <cp:revision>1349</cp:revision>
  <cp:lastPrinted>2012-11-23T14:47:02Z</cp:lastPrinted>
  <dcterms:created xsi:type="dcterms:W3CDTF">2008-01-13T10:55:23Z</dcterms:created>
  <dcterms:modified xsi:type="dcterms:W3CDTF">2015-06-11T17:37:01Z</dcterms:modified>
</cp:coreProperties>
</file>