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45" r:id="rId2"/>
    <p:sldId id="292" r:id="rId3"/>
    <p:sldId id="266" r:id="rId4"/>
    <p:sldId id="265" r:id="rId5"/>
    <p:sldId id="257" r:id="rId6"/>
    <p:sldId id="258" r:id="rId7"/>
    <p:sldId id="259" r:id="rId8"/>
    <p:sldId id="260" r:id="rId9"/>
    <p:sldId id="261" r:id="rId10"/>
    <p:sldId id="263" r:id="rId11"/>
    <p:sldId id="267" r:id="rId12"/>
    <p:sldId id="268" r:id="rId13"/>
    <p:sldId id="269" r:id="rId14"/>
    <p:sldId id="270" r:id="rId15"/>
    <p:sldId id="271" r:id="rId16"/>
    <p:sldId id="264" r:id="rId17"/>
    <p:sldId id="316" r:id="rId18"/>
    <p:sldId id="317" r:id="rId19"/>
    <p:sldId id="272" r:id="rId20"/>
    <p:sldId id="343" r:id="rId21"/>
    <p:sldId id="344" r:id="rId22"/>
    <p:sldId id="340" r:id="rId23"/>
    <p:sldId id="338" r:id="rId24"/>
    <p:sldId id="342" r:id="rId25"/>
    <p:sldId id="273" r:id="rId26"/>
    <p:sldId id="328" r:id="rId27"/>
    <p:sldId id="274" r:id="rId28"/>
    <p:sldId id="275" r:id="rId29"/>
    <p:sldId id="322" r:id="rId30"/>
    <p:sldId id="277" r:id="rId31"/>
    <p:sldId id="278" r:id="rId32"/>
    <p:sldId id="279" r:id="rId33"/>
    <p:sldId id="334" r:id="rId34"/>
    <p:sldId id="335" r:id="rId35"/>
    <p:sldId id="336" r:id="rId36"/>
    <p:sldId id="337" r:id="rId37"/>
    <p:sldId id="282" r:id="rId38"/>
    <p:sldId id="283" r:id="rId39"/>
    <p:sldId id="331" r:id="rId40"/>
    <p:sldId id="284" r:id="rId41"/>
    <p:sldId id="332" r:id="rId42"/>
    <p:sldId id="329" r:id="rId43"/>
    <p:sldId id="285" r:id="rId44"/>
    <p:sldId id="286" r:id="rId45"/>
    <p:sldId id="287" r:id="rId46"/>
    <p:sldId id="288" r:id="rId47"/>
    <p:sldId id="289" r:id="rId48"/>
    <p:sldId id="290" r:id="rId49"/>
    <p:sldId id="347" r:id="rId50"/>
    <p:sldId id="291" r:id="rId51"/>
    <p:sldId id="296" r:id="rId52"/>
    <p:sldId id="346" r:id="rId53"/>
    <p:sldId id="297" r:id="rId54"/>
    <p:sldId id="299" r:id="rId55"/>
    <p:sldId id="305" r:id="rId56"/>
    <p:sldId id="306" r:id="rId57"/>
    <p:sldId id="307" r:id="rId58"/>
    <p:sldId id="312" r:id="rId59"/>
    <p:sldId id="313" r:id="rId60"/>
    <p:sldId id="324" r:id="rId61"/>
    <p:sldId id="325" r:id="rId62"/>
    <p:sldId id="326" r:id="rId63"/>
    <p:sldId id="327" r:id="rId64"/>
    <p:sldId id="330" r:id="rId6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6" y="-72"/>
      </p:cViewPr>
      <p:guideLst>
        <p:guide orient="horz" pos="2160"/>
        <p:guide pos="2880"/>
      </p:guideLst>
    </p:cSldViewPr>
  </p:slideViewPr>
  <p:notesTextViewPr>
    <p:cViewPr>
      <p:scale>
        <a:sx n="1" d="1"/>
        <a:sy n="1" d="1"/>
      </p:scale>
      <p:origin x="0" y="0"/>
    </p:cViewPr>
  </p:notesTextViewPr>
  <p:sorterViewPr>
    <p:cViewPr varScale="1">
      <p:scale>
        <a:sx n="1" d="1"/>
        <a:sy n="1" d="1"/>
      </p:scale>
      <p:origin x="0" y="70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DEA72A-C2BA-4DC4-8E44-87BACD91C3E8}" type="datetimeFigureOut">
              <a:rPr lang="de-DE" smtClean="0"/>
              <a:t>16.10.2015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F877AC-2910-4918-87D4-54AE318D4221}" type="slidenum">
              <a:rPr lang="de-DE" smtClean="0"/>
              <a:t>‹Nr.›</a:t>
            </a:fld>
            <a:endParaRPr lang="de-DE"/>
          </a:p>
        </p:txBody>
      </p:sp>
    </p:spTree>
    <p:extLst>
      <p:ext uri="{BB962C8B-B14F-4D97-AF65-F5344CB8AC3E}">
        <p14:creationId xmlns:p14="http://schemas.microsoft.com/office/powerpoint/2010/main" val="703970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defTabSz="917792">
              <a:defRPr/>
            </a:pPr>
            <a:fld id="{94229B1F-D212-4DC1-9077-5D1627EC7A77}" type="slidenum">
              <a:rPr lang="en-US" smtClean="0"/>
              <a:pPr defTabSz="917792">
                <a:defRPr/>
              </a:pPr>
              <a:t>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marL="226712" indent="-226712"/>
            <a:endParaRPr lang="en-US" dirty="0" smtClean="0"/>
          </a:p>
        </p:txBody>
      </p:sp>
      <p:sp>
        <p:nvSpPr>
          <p:cNvPr id="5" name="Datumsplatzhalter 4"/>
          <p:cNvSpPr>
            <a:spLocks noGrp="1"/>
          </p:cNvSpPr>
          <p:nvPr>
            <p:ph type="dt" idx="10"/>
          </p:nvPr>
        </p:nvSpPr>
        <p:spPr/>
        <p:txBody>
          <a:bodyPr/>
          <a:lstStyle/>
          <a:p>
            <a:pPr>
              <a:defRPr/>
            </a:pPr>
            <a:fld id="{C1FC2BF7-D0E2-46AF-B854-4DEC32351DD0}"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a:ln/>
        </p:spPr>
        <p:txBody>
          <a:bodyPr/>
          <a:lstStyle/>
          <a:p>
            <a:fld id="{BAE441E7-97BA-4AA4-A5B4-680C928CD776}" type="slidenum">
              <a:rPr lang="en-US"/>
              <a:pPr/>
              <a:t>29</a:t>
            </a:fld>
            <a:endParaRPr lang="en-US"/>
          </a:p>
        </p:txBody>
      </p:sp>
      <p:sp>
        <p:nvSpPr>
          <p:cNvPr id="19459" name="Text Box 1"/>
          <p:cNvSpPr txBox="1">
            <a:spLocks noGrp="1" noRot="1" noChangeAspect="1" noChangeArrowheads="1"/>
          </p:cNvSpPr>
          <p:nvPr>
            <p:ph type="sldImg"/>
          </p:nvPr>
        </p:nvSpPr>
        <p:spPr>
          <a:xfrm>
            <a:off x="1143000" y="695325"/>
            <a:ext cx="4570413" cy="3429000"/>
          </a:xfrm>
          <a:solidFill>
            <a:srgbClr val="FFFFFF"/>
          </a:solidFill>
          <a:ln>
            <a:solidFill>
              <a:srgbClr val="000000"/>
            </a:solidFill>
            <a:miter lim="800000"/>
          </a:ln>
        </p:spPr>
      </p:sp>
      <p:sp>
        <p:nvSpPr>
          <p:cNvPr id="19460" name="Text Box 2"/>
          <p:cNvSpPr txBox="1">
            <a:spLocks noGrp="1" noChangeArrowheads="1"/>
          </p:cNvSpPr>
          <p:nvPr>
            <p:ph type="body" idx="1"/>
          </p:nvPr>
        </p:nvSpPr>
        <p:spPr>
          <a:xfrm>
            <a:off x="685514" y="4343231"/>
            <a:ext cx="5486976" cy="4115139"/>
          </a:xfrm>
          <a:noFill/>
          <a:ln/>
        </p:spPr>
        <p:txBody>
          <a:bodyPr wrap="none" anchor="ct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0" y="695325"/>
            <a:ext cx="1588" cy="0"/>
          </a:xfrm>
          <a:prstGeom prst="rect">
            <a:avLst/>
          </a:prstGeom>
          <a:solidFill>
            <a:srgbClr val="FFFFFF"/>
          </a:solidFill>
          <a:ln>
            <a:solidFill>
              <a:srgbClr val="000000"/>
            </a:solidFill>
            <a:miter lim="800000"/>
            <a:headEnd/>
            <a:tailEnd/>
          </a:ln>
        </p:spPr>
      </p:sp>
      <p:sp>
        <p:nvSpPr>
          <p:cNvPr id="24578" name="Rectangle 2"/>
          <p:cNvSpPr txBox="1">
            <a:spLocks noGrp="1" noChangeArrowheads="1"/>
          </p:cNvSpPr>
          <p:nvPr>
            <p:ph type="body" idx="1"/>
          </p:nvPr>
        </p:nvSpPr>
        <p:spPr bwMode="auto">
          <a:xfrm>
            <a:off x="685800" y="4343401"/>
            <a:ext cx="5486400" cy="4114800"/>
          </a:xfrm>
          <a:prstGeom prst="rect">
            <a:avLst/>
          </a:prstGeom>
          <a:noFill/>
          <a:ln cap="flat">
            <a:round/>
            <a:headEnd/>
            <a:tailEnd/>
          </a:ln>
        </p:spPr>
        <p:txBody>
          <a:bodyPr wrap="none" anchor="ct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txBox="1">
            <a:spLocks noGrp="1" noRot="1" noChangeAspect="1" noChangeArrowheads="1"/>
          </p:cNvSpPr>
          <p:nvPr>
            <p:ph type="sldImg"/>
          </p:nvPr>
        </p:nvSpPr>
        <p:spPr bwMode="auto">
          <a:xfrm>
            <a:off x="0" y="695325"/>
            <a:ext cx="1588" cy="0"/>
          </a:xfrm>
          <a:prstGeom prst="rect">
            <a:avLst/>
          </a:prstGeom>
          <a:solidFill>
            <a:srgbClr val="FFFFFF"/>
          </a:solidFill>
          <a:ln>
            <a:solidFill>
              <a:srgbClr val="000000"/>
            </a:solidFill>
            <a:miter lim="800000"/>
            <a:headEnd/>
            <a:tailEnd/>
          </a:ln>
        </p:spPr>
      </p:sp>
      <p:sp>
        <p:nvSpPr>
          <p:cNvPr id="26626" name="Rectangle 2"/>
          <p:cNvSpPr txBox="1">
            <a:spLocks noGrp="1" noChangeArrowheads="1"/>
          </p:cNvSpPr>
          <p:nvPr>
            <p:ph type="body" idx="1"/>
          </p:nvPr>
        </p:nvSpPr>
        <p:spPr bwMode="auto">
          <a:xfrm>
            <a:off x="685800" y="4343401"/>
            <a:ext cx="5486400" cy="4114800"/>
          </a:xfrm>
          <a:prstGeom prst="rect">
            <a:avLst/>
          </a:prstGeom>
          <a:noFill/>
          <a:ln cap="flat">
            <a:round/>
            <a:headEnd/>
            <a:tailEnd/>
          </a:ln>
        </p:spPr>
        <p:txBody>
          <a:bodyPr wrap="none" anchor="ctr"/>
          <a:lstStyle/>
          <a:p>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0" y="695325"/>
            <a:ext cx="1588" cy="0"/>
          </a:xfrm>
          <a:prstGeom prst="rect">
            <a:avLst/>
          </a:prstGeom>
          <a:solidFill>
            <a:srgbClr val="FFFFFF"/>
          </a:solidFill>
          <a:ln>
            <a:solidFill>
              <a:srgbClr val="000000"/>
            </a:solidFill>
            <a:miter lim="800000"/>
            <a:headEnd/>
            <a:tailEnd/>
          </a:ln>
        </p:spPr>
      </p:sp>
      <p:sp>
        <p:nvSpPr>
          <p:cNvPr id="25602" name="Rectangle 2"/>
          <p:cNvSpPr txBox="1">
            <a:spLocks noGrp="1" noChangeArrowheads="1"/>
          </p:cNvSpPr>
          <p:nvPr>
            <p:ph type="body" idx="1"/>
          </p:nvPr>
        </p:nvSpPr>
        <p:spPr bwMode="auto">
          <a:xfrm>
            <a:off x="685800" y="4343401"/>
            <a:ext cx="5486400" cy="4114800"/>
          </a:xfrm>
          <a:prstGeom prst="rect">
            <a:avLst/>
          </a:prstGeom>
          <a:noFill/>
          <a:ln cap="flat">
            <a:round/>
            <a:headEnd/>
            <a:tailEnd/>
          </a:ln>
        </p:spPr>
        <p:txBody>
          <a:bodyPr wrap="none" anchor="ct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E8A6073D-DA0C-48DB-8CCF-9BD64347CFE2}" type="slidenum">
              <a:rPr lang="en-US" smtClean="0"/>
              <a:pPr>
                <a:defRPr/>
              </a:pPr>
              <a:t>48</a:t>
            </a:fld>
            <a:endParaRPr lang="en-US"/>
          </a:p>
        </p:txBody>
      </p:sp>
      <p:sp>
        <p:nvSpPr>
          <p:cNvPr id="5" name="Datumsplatzhalter 4"/>
          <p:cNvSpPr>
            <a:spLocks noGrp="1"/>
          </p:cNvSpPr>
          <p:nvPr>
            <p:ph type="dt" idx="10"/>
          </p:nvPr>
        </p:nvSpPr>
        <p:spPr/>
        <p:txBody>
          <a:bodyPr/>
          <a:lstStyle/>
          <a:p>
            <a:pPr>
              <a:defRPr/>
            </a:pPr>
            <a:fld id="{FCAEA066-735C-40B3-8B1C-06478CF67A9E}"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D41CF7AA-6FBC-452B-9EA0-70D1D5E6F393}" type="slidenum">
              <a:rPr lang="en-US" smtClean="0"/>
              <a:pPr>
                <a:defRPr/>
              </a:pPr>
              <a:t>51</a:t>
            </a:fld>
            <a:endParaRPr lang="en-US"/>
          </a:p>
        </p:txBody>
      </p:sp>
      <p:sp>
        <p:nvSpPr>
          <p:cNvPr id="5" name="Datumsplatzhalter 4"/>
          <p:cNvSpPr>
            <a:spLocks noGrp="1"/>
          </p:cNvSpPr>
          <p:nvPr>
            <p:ph type="dt" idx="10"/>
          </p:nvPr>
        </p:nvSpPr>
        <p:spPr/>
        <p:txBody>
          <a:bodyPr/>
          <a:lstStyle/>
          <a:p>
            <a:pPr>
              <a:defRPr/>
            </a:pPr>
            <a:fld id="{B12C523D-12DF-44FF-92C6-B14BA426B2B7}"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E8A6073D-DA0C-48DB-8CCF-9BD64347CFE2}" type="slidenum">
              <a:rPr lang="en-US" smtClean="0"/>
              <a:pPr>
                <a:defRPr/>
              </a:pPr>
              <a:t>53</a:t>
            </a:fld>
            <a:endParaRPr lang="en-US"/>
          </a:p>
        </p:txBody>
      </p:sp>
      <p:sp>
        <p:nvSpPr>
          <p:cNvPr id="5" name="Datumsplatzhalter 4"/>
          <p:cNvSpPr>
            <a:spLocks noGrp="1"/>
          </p:cNvSpPr>
          <p:nvPr>
            <p:ph type="dt" idx="10"/>
          </p:nvPr>
        </p:nvSpPr>
        <p:spPr/>
        <p:txBody>
          <a:bodyPr/>
          <a:lstStyle/>
          <a:p>
            <a:pPr>
              <a:defRPr/>
            </a:pPr>
            <a:fld id="{FCAEA066-735C-40B3-8B1C-06478CF67A9E}"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E8A6073D-DA0C-48DB-8CCF-9BD64347CFE2}" type="slidenum">
              <a:rPr lang="en-US" smtClean="0"/>
              <a:pPr>
                <a:defRPr/>
              </a:pPr>
              <a:t>64</a:t>
            </a:fld>
            <a:endParaRPr lang="en-US"/>
          </a:p>
        </p:txBody>
      </p:sp>
      <p:sp>
        <p:nvSpPr>
          <p:cNvPr id="5" name="Datumsplatzhalter 4"/>
          <p:cNvSpPr>
            <a:spLocks noGrp="1"/>
          </p:cNvSpPr>
          <p:nvPr>
            <p:ph type="dt" idx="10"/>
          </p:nvPr>
        </p:nvSpPr>
        <p:spPr/>
        <p:txBody>
          <a:bodyPr/>
          <a:lstStyle/>
          <a:p>
            <a:pPr>
              <a:defRPr/>
            </a:pPr>
            <a:fld id="{FCAEA066-735C-40B3-8B1C-06478CF67A9E}"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xfrm>
            <a:off x="914936" y="4343985"/>
            <a:ext cx="5028132" cy="4114508"/>
          </a:xfrm>
          <a:noFill/>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GB" sz="1000" smtClean="0">
                <a:latin typeface="Arial" pitchFamily="34" charset="0"/>
                <a:ea typeface="ＭＳ Ｐゴシック"/>
                <a:cs typeface="ＭＳ Ｐゴシック"/>
              </a:rPr>
              <a:t>The physics of hadrons and nuclei span a huge range in terms of</a:t>
            </a:r>
          </a:p>
          <a:p>
            <a:r>
              <a:rPr lang="en-GB" sz="1000" smtClean="0">
                <a:latin typeface="Arial" pitchFamily="34" charset="0"/>
                <a:ea typeface="ＭＳ Ｐゴシック"/>
                <a:cs typeface="ＭＳ Ｐゴシック"/>
              </a:rPr>
              <a:t>age of the universe</a:t>
            </a:r>
          </a:p>
          <a:p>
            <a:r>
              <a:rPr lang="en-GB" sz="1000" smtClean="0">
                <a:latin typeface="Arial" pitchFamily="34" charset="0"/>
                <a:ea typeface="ＭＳ Ｐゴシック"/>
                <a:cs typeface="ＭＳ Ｐゴシック"/>
              </a:rPr>
              <a:t>size of the universe</a:t>
            </a:r>
          </a:p>
          <a:p>
            <a:r>
              <a:rPr lang="en-GB" sz="1000" smtClean="0">
                <a:latin typeface="Arial" pitchFamily="34" charset="0"/>
                <a:ea typeface="ＭＳ Ｐゴシック"/>
                <a:cs typeface="ＭＳ Ｐゴシック"/>
              </a:rPr>
              <a:t>while the size of the object stays always in the ballpark of 1 fm (10</a:t>
            </a:r>
            <a:r>
              <a:rPr lang="en-GB" sz="1000" baseline="30000" smtClean="0">
                <a:latin typeface="Arial" pitchFamily="34" charset="0"/>
                <a:ea typeface="ＭＳ Ｐゴシック"/>
                <a:cs typeface="ＭＳ Ｐゴシック"/>
              </a:rPr>
              <a:t>-15</a:t>
            </a:r>
            <a:r>
              <a:rPr lang="en-GB" sz="1000" smtClean="0">
                <a:latin typeface="Arial" pitchFamily="34" charset="0"/>
                <a:ea typeface="ＭＳ Ｐゴシック"/>
                <a:cs typeface="ＭＳ Ｐゴシック"/>
              </a:rPr>
              <a:t>m), the approx. range of the strong force</a:t>
            </a:r>
          </a:p>
          <a:p>
            <a:endParaRPr lang="en-GB" sz="1000" smtClean="0">
              <a:latin typeface="Arial" pitchFamily="34" charset="0"/>
              <a:ea typeface="ＭＳ Ｐゴシック"/>
              <a:cs typeface="ＭＳ Ｐゴシック"/>
            </a:endParaRPr>
          </a:p>
          <a:p>
            <a:r>
              <a:rPr lang="en-GB" sz="1000" smtClean="0">
                <a:latin typeface="Arial" pitchFamily="34" charset="0"/>
                <a:ea typeface="ＭＳ Ｐゴシック"/>
                <a:cs typeface="ＭＳ Ｐゴシック"/>
              </a:rPr>
              <a:t>If we follow the bigbang, we can identify several regions of particular interest</a:t>
            </a:r>
          </a:p>
          <a:p>
            <a:r>
              <a:rPr lang="en-GB" sz="1000" smtClean="0">
                <a:latin typeface="Arial" pitchFamily="34" charset="0"/>
                <a:ea typeface="ＭＳ Ｐゴシック"/>
                <a:cs typeface="ＭＳ Ｐゴシック"/>
              </a:rPr>
              <a:t>Genesis of Quark</a:t>
            </a:r>
          </a:p>
          <a:p>
            <a:r>
              <a:rPr lang="en-GB" sz="1000" smtClean="0">
                <a:latin typeface="Arial" pitchFamily="34" charset="0"/>
                <a:ea typeface="ＭＳ Ｐゴシック"/>
                <a:cs typeface="ＭＳ Ｐゴシック"/>
              </a:rPr>
              <a:t>the Freeze-Out</a:t>
            </a:r>
          </a:p>
          <a:p>
            <a:r>
              <a:rPr lang="en-GB" sz="1000" smtClean="0">
                <a:latin typeface="Arial" pitchFamily="34" charset="0"/>
                <a:ea typeface="ＭＳ Ｐゴシック"/>
                <a:cs typeface="ＭＳ Ｐゴシック"/>
              </a:rPr>
              <a:t>almost Cold Hadrons</a:t>
            </a:r>
          </a:p>
          <a:p>
            <a:r>
              <a:rPr lang="en-GB" sz="1000" smtClean="0">
                <a:latin typeface="Arial" pitchFamily="34" charset="0"/>
                <a:ea typeface="ＭＳ Ｐゴシック"/>
                <a:cs typeface="ＭＳ Ｐゴシック"/>
              </a:rPr>
              <a:t>and Nuclei</a:t>
            </a:r>
          </a:p>
          <a:p>
            <a:endParaRPr lang="en-GB" sz="1000" smtClean="0">
              <a:latin typeface="Arial" pitchFamily="34" charset="0"/>
              <a:ea typeface="ＭＳ Ｐゴシック"/>
              <a:cs typeface="ＭＳ Ｐゴシック"/>
            </a:endParaRPr>
          </a:p>
          <a:p>
            <a:r>
              <a:rPr lang="en-GB" sz="1000" smtClean="0">
                <a:latin typeface="Arial" pitchFamily="34" charset="0"/>
                <a:ea typeface="ＭＳ Ｐゴシック"/>
                <a:cs typeface="ＭＳ Ｐゴシック"/>
              </a:rPr>
              <a:t>The Genesis of Quarks is a different programme, so I leave it out for further discussions</a:t>
            </a:r>
          </a:p>
          <a:p>
            <a:endParaRPr lang="en-GB" sz="1000" smtClean="0">
              <a:latin typeface="Arial" pitchFamily="34" charset="0"/>
              <a:ea typeface="ＭＳ Ｐゴシック"/>
              <a:cs typeface="ＭＳ Ｐゴシック"/>
            </a:endParaRPr>
          </a:p>
          <a:p>
            <a:r>
              <a:rPr lang="en-GB" sz="1000" smtClean="0">
                <a:latin typeface="Arial" pitchFamily="34" charset="0"/>
                <a:ea typeface="ＭＳ Ｐゴシック"/>
                <a:cs typeface="ＭＳ Ｐゴシック"/>
              </a:rPr>
              <a:t>All the others pose very remarkable questions </a:t>
            </a:r>
          </a:p>
          <a:p>
            <a:endParaRPr lang="en-GB" sz="1000" smtClean="0">
              <a:latin typeface="Arial" pitchFamily="34" charset="0"/>
              <a:ea typeface="ＭＳ Ｐゴシック"/>
              <a:cs typeface="ＭＳ Ｐゴシック"/>
            </a:endParaRPr>
          </a:p>
          <a:p>
            <a:r>
              <a:rPr lang="en-GB" sz="1000" smtClean="0">
                <a:latin typeface="Arial" pitchFamily="34" charset="0"/>
                <a:ea typeface="ＭＳ Ｐゴシック"/>
                <a:cs typeface="ＭＳ Ｐゴシック"/>
              </a:rPr>
              <a:t>What kind of phase transition do exist in strongly interacting fundamental matter (among Quarks and Gluons) leading to the mapping of the phase diagram</a:t>
            </a:r>
          </a:p>
          <a:p>
            <a:r>
              <a:rPr lang="en-GB" sz="1000" smtClean="0">
                <a:latin typeface="Arial" pitchFamily="34" charset="0"/>
                <a:ea typeface="ＭＳ Ｐゴシック"/>
                <a:cs typeface="ＭＳ Ｐゴシック"/>
              </a:rPr>
              <a:t>The second important question is to understand quantitatively the mass of the proton (and all other hadrons) leading to the investigation of the binding among Quarks and Gluons</a:t>
            </a:r>
          </a:p>
          <a:p>
            <a:r>
              <a:rPr lang="en-GB" sz="1000" smtClean="0">
                <a:latin typeface="Arial" pitchFamily="34" charset="0"/>
                <a:ea typeface="ＭＳ Ｐゴシック"/>
                <a:cs typeface="ＭＳ Ｐゴシック"/>
              </a:rPr>
              <a:t>Finally the abundance of elements is critically defined by the dynamics of exotic nuclei, making the mapping of exotic nuclei the important challenge for understanding the appearance of our world</a:t>
            </a:r>
          </a:p>
          <a:p>
            <a:endParaRPr lang="en-GB" sz="1000" smtClean="0">
              <a:latin typeface="Arial" pitchFamily="34"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9E3533D4-F3F3-4B4A-84E1-EE14EFE81D22}" type="datetime1">
              <a:rPr lang="en-GB" smtClean="0"/>
              <a:pPr/>
              <a:t>16/10/2015</a:t>
            </a:fld>
            <a:endParaRPr lang="en-GB"/>
          </a:p>
        </p:txBody>
      </p:sp>
      <p:sp>
        <p:nvSpPr>
          <p:cNvPr id="5" name="Slide Number Placeholder 4"/>
          <p:cNvSpPr>
            <a:spLocks noGrp="1"/>
          </p:cNvSpPr>
          <p:nvPr>
            <p:ph type="sldNum" sz="quarter" idx="11"/>
          </p:nvPr>
        </p:nvSpPr>
        <p:spPr/>
        <p:txBody>
          <a:bodyPr/>
          <a:lstStyle/>
          <a:p>
            <a:fld id="{570C302A-C40C-4A0C-99B4-A5AE63FB8B70}" type="slidenum">
              <a:rPr lang="en-GB" smtClean="0"/>
              <a:pPr/>
              <a:t>6</a:t>
            </a:fld>
            <a:endParaRPr lang="en-GB"/>
          </a:p>
        </p:txBody>
      </p:sp>
    </p:spTree>
    <p:extLst>
      <p:ext uri="{BB962C8B-B14F-4D97-AF65-F5344CB8AC3E}">
        <p14:creationId xmlns:p14="http://schemas.microsoft.com/office/powerpoint/2010/main" val="22856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9E3533D4-F3F3-4B4A-84E1-EE14EFE81D22}" type="datetime1">
              <a:rPr lang="en-GB" smtClean="0"/>
              <a:pPr/>
              <a:t>16/10/2015</a:t>
            </a:fld>
            <a:endParaRPr lang="en-GB"/>
          </a:p>
        </p:txBody>
      </p:sp>
      <p:sp>
        <p:nvSpPr>
          <p:cNvPr id="5" name="Slide Number Placeholder 4"/>
          <p:cNvSpPr>
            <a:spLocks noGrp="1"/>
          </p:cNvSpPr>
          <p:nvPr>
            <p:ph type="sldNum" sz="quarter" idx="11"/>
          </p:nvPr>
        </p:nvSpPr>
        <p:spPr/>
        <p:txBody>
          <a:bodyPr/>
          <a:lstStyle/>
          <a:p>
            <a:fld id="{570C302A-C40C-4A0C-99B4-A5AE63FB8B70}" type="slidenum">
              <a:rPr lang="en-GB" smtClean="0"/>
              <a:pPr/>
              <a:t>10</a:t>
            </a:fld>
            <a:endParaRPr lang="en-GB"/>
          </a:p>
        </p:txBody>
      </p:sp>
    </p:spTree>
    <p:extLst>
      <p:ext uri="{BB962C8B-B14F-4D97-AF65-F5344CB8AC3E}">
        <p14:creationId xmlns:p14="http://schemas.microsoft.com/office/powerpoint/2010/main" val="22856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342386" indent="-342386" defTabSz="913028">
              <a:spcBef>
                <a:spcPct val="20000"/>
              </a:spcBef>
              <a:buClr>
                <a:srgbClr val="C00000"/>
              </a:buClr>
              <a:defRPr/>
            </a:pPr>
            <a:r>
              <a:rPr lang="en-GB" b="1" kern="0" dirty="0" smtClean="0">
                <a:solidFill>
                  <a:srgbClr val="0070C0"/>
                </a:solidFill>
                <a:latin typeface="+mn-lt"/>
                <a:cs typeface="Times New Roman" pitchFamily="18" charset="0"/>
              </a:rPr>
              <a:t>Am</a:t>
            </a:r>
            <a:r>
              <a:rPr lang="en-GB" b="1" kern="0" baseline="0" dirty="0" smtClean="0">
                <a:solidFill>
                  <a:srgbClr val="0070C0"/>
                </a:solidFill>
                <a:latin typeface="+mn-lt"/>
                <a:cs typeface="Times New Roman" pitchFamily="18" charset="0"/>
              </a:rPr>
              <a:t> SLAC- Babar, Stanford, am KEK-Belle, Japan und am IHEP Peking </a:t>
            </a:r>
            <a:r>
              <a:rPr lang="en-GB" b="1" kern="0" baseline="0" dirty="0" err="1" smtClean="0">
                <a:solidFill>
                  <a:srgbClr val="0070C0"/>
                </a:solidFill>
                <a:latin typeface="+mn-lt"/>
                <a:cs typeface="Times New Roman" pitchFamily="18" charset="0"/>
              </a:rPr>
              <a:t>wurden</a:t>
            </a:r>
            <a:r>
              <a:rPr lang="en-GB" b="1" kern="0" baseline="0" dirty="0" smtClean="0">
                <a:solidFill>
                  <a:srgbClr val="0070C0"/>
                </a:solidFill>
                <a:latin typeface="+mn-lt"/>
                <a:cs typeface="Times New Roman" pitchFamily="18" charset="0"/>
              </a:rPr>
              <a:t> </a:t>
            </a:r>
            <a:r>
              <a:rPr lang="en-GB" b="1" kern="0" baseline="0" dirty="0" err="1" smtClean="0">
                <a:solidFill>
                  <a:srgbClr val="0070C0"/>
                </a:solidFill>
                <a:latin typeface="+mn-lt"/>
                <a:cs typeface="Times New Roman" pitchFamily="18" charset="0"/>
              </a:rPr>
              <a:t>kürzlich</a:t>
            </a:r>
            <a:r>
              <a:rPr lang="en-GB" b="1" kern="0" baseline="0" dirty="0" smtClean="0">
                <a:solidFill>
                  <a:srgbClr val="0070C0"/>
                </a:solidFill>
                <a:latin typeface="+mn-lt"/>
                <a:cs typeface="Times New Roman" pitchFamily="18" charset="0"/>
              </a:rPr>
              <a:t> </a:t>
            </a:r>
            <a:r>
              <a:rPr lang="en-GB" b="1" kern="0" baseline="0" dirty="0" err="1" smtClean="0">
                <a:solidFill>
                  <a:srgbClr val="0070C0"/>
                </a:solidFill>
                <a:latin typeface="+mn-lt"/>
                <a:cs typeface="Times New Roman" pitchFamily="18" charset="0"/>
              </a:rPr>
              <a:t>Klassen</a:t>
            </a:r>
            <a:r>
              <a:rPr lang="en-GB" b="1" kern="0" baseline="0" dirty="0" smtClean="0">
                <a:solidFill>
                  <a:srgbClr val="0070C0"/>
                </a:solidFill>
                <a:latin typeface="+mn-lt"/>
                <a:cs typeface="Times New Roman" pitchFamily="18" charset="0"/>
              </a:rPr>
              <a:t> von </a:t>
            </a:r>
            <a:r>
              <a:rPr lang="en-GB" b="1" kern="0" baseline="0" dirty="0" err="1" smtClean="0">
                <a:solidFill>
                  <a:srgbClr val="0070C0"/>
                </a:solidFill>
                <a:latin typeface="+mn-lt"/>
                <a:cs typeface="Times New Roman" pitchFamily="18" charset="0"/>
              </a:rPr>
              <a:t>neuartigen</a:t>
            </a:r>
            <a:r>
              <a:rPr lang="en-GB" b="1" kern="0" baseline="0" dirty="0" smtClean="0">
                <a:solidFill>
                  <a:srgbClr val="0070C0"/>
                </a:solidFill>
                <a:latin typeface="+mn-lt"/>
                <a:cs typeface="Times New Roman" pitchFamily="18" charset="0"/>
              </a:rPr>
              <a:t> </a:t>
            </a:r>
            <a:r>
              <a:rPr lang="en-GB" b="1" kern="0" baseline="0" dirty="0" err="1" smtClean="0">
                <a:solidFill>
                  <a:srgbClr val="0070C0"/>
                </a:solidFill>
                <a:latin typeface="+mn-lt"/>
                <a:cs typeface="Times New Roman" pitchFamily="18" charset="0"/>
              </a:rPr>
              <a:t>schweren</a:t>
            </a:r>
            <a:r>
              <a:rPr lang="en-GB" b="1" kern="0" baseline="0" dirty="0" smtClean="0">
                <a:solidFill>
                  <a:srgbClr val="0070C0"/>
                </a:solidFill>
                <a:latin typeface="+mn-lt"/>
                <a:cs typeface="Times New Roman" pitchFamily="18" charset="0"/>
              </a:rPr>
              <a:t> ‘</a:t>
            </a:r>
            <a:r>
              <a:rPr lang="en-GB" b="1" kern="0" dirty="0" smtClean="0">
                <a:solidFill>
                  <a:srgbClr val="0070C0"/>
                </a:solidFill>
                <a:latin typeface="+mn-lt"/>
                <a:cs typeface="Times New Roman" pitchFamily="18" charset="0"/>
              </a:rPr>
              <a:t>C</a:t>
            </a:r>
            <a:r>
              <a:rPr lang="en-GB" b="1" kern="0" dirty="0">
                <a:solidFill>
                  <a:srgbClr val="0070C0"/>
                </a:solidFill>
                <a:cs typeface="Times New Roman" pitchFamily="18" charset="0"/>
              </a:rPr>
              <a:t>harmed Mesons’ </a:t>
            </a:r>
            <a:r>
              <a:rPr lang="en-GB" b="1" kern="0" dirty="0" err="1">
                <a:solidFill>
                  <a:srgbClr val="0070C0"/>
                </a:solidFill>
                <a:cs typeface="Times New Roman" pitchFamily="18" charset="0"/>
              </a:rPr>
              <a:t>entdeckt</a:t>
            </a:r>
            <a:r>
              <a:rPr lang="en-GB" b="1" kern="0" dirty="0">
                <a:solidFill>
                  <a:srgbClr val="0070C0"/>
                </a:solidFill>
                <a:cs typeface="Times New Roman" pitchFamily="18" charset="0"/>
              </a:rPr>
              <a:t>, PANDA </a:t>
            </a:r>
            <a:r>
              <a:rPr lang="en-GB" b="1" kern="0" dirty="0" err="1">
                <a:solidFill>
                  <a:srgbClr val="0070C0"/>
                </a:solidFill>
                <a:cs typeface="Times New Roman" pitchFamily="18" charset="0"/>
              </a:rPr>
              <a:t>wird</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dort</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eine</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reiche</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Ernte</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einfahren</a:t>
            </a:r>
            <a:r>
              <a:rPr lang="en-GB" b="1" kern="0" dirty="0">
                <a:solidFill>
                  <a:srgbClr val="0070C0"/>
                </a:solidFill>
                <a:cs typeface="Times New Roman" pitchFamily="18" charset="0"/>
              </a:rPr>
              <a:t>:</a:t>
            </a:r>
          </a:p>
          <a:p>
            <a:pPr marL="342386" indent="-342386" defTabSz="913028">
              <a:spcBef>
                <a:spcPct val="20000"/>
              </a:spcBef>
              <a:buClr>
                <a:srgbClr val="C00000"/>
              </a:buClr>
              <a:defRPr/>
            </a:pPr>
            <a:r>
              <a:rPr lang="en-GB" b="1" kern="0" dirty="0" err="1">
                <a:solidFill>
                  <a:srgbClr val="0070C0"/>
                </a:solidFill>
                <a:cs typeface="Times New Roman" pitchFamily="18" charset="0"/>
              </a:rPr>
              <a:t>Dabei</a:t>
            </a:r>
            <a:r>
              <a:rPr lang="en-GB" b="1" kern="0" dirty="0">
                <a:solidFill>
                  <a:srgbClr val="0070C0"/>
                </a:solidFill>
                <a:cs typeface="Times New Roman" pitchFamily="18" charset="0"/>
              </a:rPr>
              <a:t> </a:t>
            </a:r>
            <a:r>
              <a:rPr lang="en-GB" b="1" kern="0" dirty="0" err="1">
                <a:solidFill>
                  <a:srgbClr val="0070C0"/>
                </a:solidFill>
                <a:cs typeface="Times New Roman" pitchFamily="18" charset="0"/>
              </a:rPr>
              <a:t>insb</a:t>
            </a:r>
            <a:r>
              <a:rPr lang="en-GB" b="1" kern="0" dirty="0">
                <a:solidFill>
                  <a:srgbClr val="0070C0"/>
                </a:solidFill>
                <a:cs typeface="Times New Roman" pitchFamily="18" charset="0"/>
              </a:rPr>
              <a:t>.  charmed baryons, charmed hybrids, heavy </a:t>
            </a:r>
            <a:r>
              <a:rPr lang="en-GB" b="1" kern="0" dirty="0" err="1">
                <a:solidFill>
                  <a:srgbClr val="0070C0"/>
                </a:solidFill>
                <a:cs typeface="Times New Roman" pitchFamily="18" charset="0"/>
              </a:rPr>
              <a:t>glueballs</a:t>
            </a:r>
            <a:r>
              <a:rPr lang="en-GB" b="1" kern="0" dirty="0">
                <a:solidFill>
                  <a:srgbClr val="0070C0"/>
                </a:solidFill>
                <a:cs typeface="Times New Roman" pitchFamily="18" charset="0"/>
              </a:rPr>
              <a:t>, </a:t>
            </a:r>
            <a:r>
              <a:rPr lang="en-GB" b="1" kern="0" dirty="0" smtClean="0">
                <a:solidFill>
                  <a:srgbClr val="0070C0"/>
                </a:solidFill>
                <a:cs typeface="Times New Roman" pitchFamily="18" charset="0"/>
              </a:rPr>
              <a:t>heavy charmed mesons </a:t>
            </a:r>
            <a:r>
              <a:rPr lang="en-GB" b="1" kern="0" dirty="0" err="1" smtClean="0">
                <a:solidFill>
                  <a:srgbClr val="0070C0"/>
                </a:solidFill>
                <a:cs typeface="Times New Roman" pitchFamily="18" charset="0"/>
              </a:rPr>
              <a:t>suchen</a:t>
            </a:r>
            <a:r>
              <a:rPr lang="en-GB" b="1" kern="0" dirty="0" smtClean="0">
                <a:solidFill>
                  <a:srgbClr val="0070C0"/>
                </a:solidFill>
                <a:cs typeface="Times New Roman" pitchFamily="18" charset="0"/>
              </a:rPr>
              <a:t>.</a:t>
            </a:r>
          </a:p>
          <a:p>
            <a:pPr marL="342386" indent="-342386">
              <a:spcBef>
                <a:spcPct val="20000"/>
              </a:spcBef>
              <a:buClr>
                <a:srgbClr val="C00000"/>
              </a:buClr>
              <a:defRPr/>
            </a:pPr>
            <a:endParaRPr lang="en-GB" b="1" kern="0" dirty="0" smtClean="0">
              <a:solidFill>
                <a:srgbClr val="0070C0"/>
              </a:solidFill>
              <a:cs typeface="Times New Roman" pitchFamily="18" charset="0"/>
            </a:endParaRPr>
          </a:p>
          <a:p>
            <a:pPr marL="342386" indent="-342386">
              <a:spcBef>
                <a:spcPct val="20000"/>
              </a:spcBef>
              <a:buClr>
                <a:srgbClr val="C00000"/>
              </a:buClr>
              <a:defRPr/>
            </a:pPr>
            <a:r>
              <a:rPr lang="en-GB" b="1" kern="0" dirty="0" err="1" smtClean="0">
                <a:solidFill>
                  <a:srgbClr val="0070C0"/>
                </a:solidFill>
                <a:cs typeface="Times New Roman" pitchFamily="18" charset="0"/>
              </a:rPr>
              <a:t>Antiprotonen</a:t>
            </a:r>
            <a:r>
              <a:rPr lang="en-GB" b="1" kern="0" dirty="0" smtClean="0">
                <a:solidFill>
                  <a:srgbClr val="0070C0"/>
                </a:solidFill>
                <a:cs typeface="Times New Roman" pitchFamily="18" charset="0"/>
              </a:rPr>
              <a:t> in </a:t>
            </a:r>
            <a:r>
              <a:rPr lang="en-GB" b="1" kern="0" dirty="0" err="1" smtClean="0">
                <a:solidFill>
                  <a:srgbClr val="0070C0"/>
                </a:solidFill>
                <a:cs typeface="Times New Roman" pitchFamily="18" charset="0"/>
              </a:rPr>
              <a:t>Kerne</a:t>
            </a:r>
            <a:r>
              <a:rPr lang="en-GB" b="1" kern="0" dirty="0" smtClean="0">
                <a:solidFill>
                  <a:srgbClr val="0070C0"/>
                </a:solidFill>
                <a:cs typeface="Times New Roman" pitchFamily="18" charset="0"/>
              </a:rPr>
              <a:t> </a:t>
            </a:r>
            <a:r>
              <a:rPr lang="en-GB" b="1" kern="0" dirty="0" err="1" smtClean="0">
                <a:solidFill>
                  <a:srgbClr val="0070C0"/>
                </a:solidFill>
                <a:cs typeface="Times New Roman" pitchFamily="18" charset="0"/>
              </a:rPr>
              <a:t>einlagern</a:t>
            </a:r>
            <a:r>
              <a:rPr lang="en-GB" b="1" kern="0" dirty="0" smtClean="0">
                <a:solidFill>
                  <a:srgbClr val="0070C0"/>
                </a:solidFill>
                <a:cs typeface="Times New Roman" pitchFamily="18" charset="0"/>
              </a:rPr>
              <a:t>, multi-</a:t>
            </a:r>
            <a:r>
              <a:rPr lang="en-GB" b="1" kern="0" dirty="0" err="1" smtClean="0">
                <a:solidFill>
                  <a:srgbClr val="0070C0"/>
                </a:solidFill>
                <a:cs typeface="Times New Roman" pitchFamily="18" charset="0"/>
              </a:rPr>
              <a:t>Hypernuclei</a:t>
            </a:r>
            <a:r>
              <a:rPr lang="en-GB" b="1" kern="0" dirty="0" smtClean="0">
                <a:solidFill>
                  <a:srgbClr val="0070C0"/>
                </a:solidFill>
                <a:cs typeface="Times New Roman" pitchFamily="18" charset="0"/>
              </a:rPr>
              <a:t> </a:t>
            </a:r>
            <a:r>
              <a:rPr lang="en-GB" b="1" kern="0" dirty="0" err="1" smtClean="0">
                <a:solidFill>
                  <a:srgbClr val="0070C0"/>
                </a:solidFill>
                <a:cs typeface="Times New Roman" pitchFamily="18" charset="0"/>
              </a:rPr>
              <a:t>erzeugen</a:t>
            </a:r>
            <a:r>
              <a:rPr lang="en-GB" b="1" kern="0" dirty="0" smtClean="0">
                <a:solidFill>
                  <a:srgbClr val="0070C0"/>
                </a:solidFill>
                <a:cs typeface="Times New Roman" pitchFamily="18" charset="0"/>
              </a:rPr>
              <a:t> und </a:t>
            </a:r>
            <a:r>
              <a:rPr lang="en-GB" b="1" kern="0" dirty="0" err="1" smtClean="0">
                <a:solidFill>
                  <a:srgbClr val="0070C0"/>
                </a:solidFill>
                <a:cs typeface="Times New Roman" pitchFamily="18" charset="0"/>
              </a:rPr>
              <a:t>vermessen</a:t>
            </a:r>
            <a:r>
              <a:rPr lang="en-GB" b="1" kern="0" dirty="0" smtClean="0">
                <a:solidFill>
                  <a:srgbClr val="0070C0"/>
                </a:solidFill>
                <a:cs typeface="Times New Roman" pitchFamily="18" charset="0"/>
              </a:rPr>
              <a:t>, dies </a:t>
            </a:r>
            <a:r>
              <a:rPr lang="en-GB" b="1" kern="0" dirty="0" err="1" smtClean="0">
                <a:solidFill>
                  <a:srgbClr val="0070C0"/>
                </a:solidFill>
                <a:cs typeface="Times New Roman" pitchFamily="18" charset="0"/>
              </a:rPr>
              <a:t>geht</a:t>
            </a:r>
            <a:r>
              <a:rPr lang="en-GB" b="1" kern="0" dirty="0" smtClean="0">
                <a:solidFill>
                  <a:srgbClr val="0070C0"/>
                </a:solidFill>
                <a:cs typeface="Times New Roman" pitchFamily="18" charset="0"/>
              </a:rPr>
              <a:t> </a:t>
            </a:r>
            <a:r>
              <a:rPr lang="en-GB" b="1" kern="0" dirty="0" err="1" smtClean="0">
                <a:solidFill>
                  <a:srgbClr val="0070C0"/>
                </a:solidFill>
                <a:cs typeface="Times New Roman" pitchFamily="18" charset="0"/>
              </a:rPr>
              <a:t>nur</a:t>
            </a:r>
            <a:r>
              <a:rPr lang="en-GB" b="1" kern="0" dirty="0" smtClean="0">
                <a:solidFill>
                  <a:srgbClr val="0070C0"/>
                </a:solidFill>
                <a:cs typeface="Times New Roman" pitchFamily="18" charset="0"/>
              </a:rPr>
              <a:t> </a:t>
            </a:r>
            <a:r>
              <a:rPr lang="en-GB" b="1" kern="0" dirty="0" err="1" smtClean="0">
                <a:solidFill>
                  <a:srgbClr val="0070C0"/>
                </a:solidFill>
                <a:cs typeface="Times New Roman" pitchFamily="18" charset="0"/>
              </a:rPr>
              <a:t>mit</a:t>
            </a:r>
            <a:r>
              <a:rPr lang="en-GB" b="1" kern="0" dirty="0" smtClean="0">
                <a:solidFill>
                  <a:srgbClr val="0070C0"/>
                </a:solidFill>
                <a:cs typeface="Times New Roman" pitchFamily="18" charset="0"/>
              </a:rPr>
              <a:t> den </a:t>
            </a:r>
            <a:r>
              <a:rPr lang="en-GB" b="1" kern="0" dirty="0" err="1" smtClean="0">
                <a:solidFill>
                  <a:srgbClr val="0070C0"/>
                </a:solidFill>
                <a:cs typeface="Times New Roman" pitchFamily="18" charset="0"/>
              </a:rPr>
              <a:t>brillianten</a:t>
            </a:r>
            <a:r>
              <a:rPr lang="en-GB" b="1" kern="0" dirty="0" smtClean="0">
                <a:solidFill>
                  <a:srgbClr val="0070C0"/>
                </a:solidFill>
                <a:cs typeface="Times New Roman" pitchFamily="18" charset="0"/>
              </a:rPr>
              <a:t> </a:t>
            </a:r>
            <a:r>
              <a:rPr lang="en-GB" b="1" kern="0" dirty="0" err="1" smtClean="0">
                <a:solidFill>
                  <a:srgbClr val="0070C0"/>
                </a:solidFill>
                <a:cs typeface="Times New Roman" pitchFamily="18" charset="0"/>
              </a:rPr>
              <a:t>Antiprotonenstrahlen</a:t>
            </a:r>
            <a:r>
              <a:rPr lang="en-GB" b="1" kern="0" dirty="0" smtClean="0">
                <a:solidFill>
                  <a:srgbClr val="0070C0"/>
                </a:solidFill>
                <a:cs typeface="Times New Roman" pitchFamily="18" charset="0"/>
              </a:rPr>
              <a:t> am FAIR - HESR </a:t>
            </a:r>
            <a:endParaRPr lang="de-DE" dirty="0"/>
          </a:p>
        </p:txBody>
      </p:sp>
      <p:sp>
        <p:nvSpPr>
          <p:cNvPr id="4" name="Foliennummernplatzhalter 3"/>
          <p:cNvSpPr>
            <a:spLocks noGrp="1"/>
          </p:cNvSpPr>
          <p:nvPr>
            <p:ph type="sldNum" sz="quarter" idx="10"/>
          </p:nvPr>
        </p:nvSpPr>
        <p:spPr/>
        <p:txBody>
          <a:bodyPr/>
          <a:lstStyle/>
          <a:p>
            <a:fld id="{F84E812F-53D2-41F8-A304-76F4D27062B7}" type="slidenum">
              <a:rPr lang="de-DE" smtClean="0"/>
              <a:pPr/>
              <a:t>15</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a:ln/>
        </p:spPr>
        <p:txBody>
          <a:bodyPr/>
          <a:lstStyle/>
          <a:p>
            <a:fld id="{DF2815D4-AFDC-4573-B4F7-3DBBFE70B6C8}" type="slidenum">
              <a:rPr lang="en-US"/>
              <a:pPr/>
              <a:t>18</a:t>
            </a:fld>
            <a:endParaRPr lang="en-US"/>
          </a:p>
        </p:txBody>
      </p:sp>
      <p:sp>
        <p:nvSpPr>
          <p:cNvPr id="17411" name="Text Box 1"/>
          <p:cNvSpPr txBox="1">
            <a:spLocks noGrp="1" noRot="1" noChangeAspect="1" noChangeArrowheads="1"/>
          </p:cNvSpPr>
          <p:nvPr>
            <p:ph type="sldImg"/>
          </p:nvPr>
        </p:nvSpPr>
        <p:spPr>
          <a:xfrm>
            <a:off x="1143000" y="695325"/>
            <a:ext cx="4570413" cy="3429000"/>
          </a:xfrm>
          <a:solidFill>
            <a:srgbClr val="FFFFFF"/>
          </a:solidFill>
          <a:ln>
            <a:solidFill>
              <a:srgbClr val="000000"/>
            </a:solidFill>
            <a:miter lim="800000"/>
          </a:ln>
        </p:spPr>
      </p:sp>
      <p:sp>
        <p:nvSpPr>
          <p:cNvPr id="17412" name="Text Box 2"/>
          <p:cNvSpPr txBox="1">
            <a:spLocks noGrp="1" noChangeArrowheads="1"/>
          </p:cNvSpPr>
          <p:nvPr>
            <p:ph type="body" idx="1"/>
          </p:nvPr>
        </p:nvSpPr>
        <p:spPr>
          <a:xfrm>
            <a:off x="685514" y="4343231"/>
            <a:ext cx="5486976" cy="4115139"/>
          </a:xfrm>
          <a:noFill/>
          <a:ln/>
        </p:spPr>
        <p:txBody>
          <a:bodyPr wrap="none" anchor="ctr"/>
          <a:lstStyle/>
          <a:p>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E8A6073D-DA0C-48DB-8CCF-9BD64347CFE2}" type="slidenum">
              <a:rPr lang="en-US" smtClean="0"/>
              <a:pPr>
                <a:defRPr/>
              </a:pPr>
              <a:t>23</a:t>
            </a:fld>
            <a:endParaRPr lang="en-US"/>
          </a:p>
        </p:txBody>
      </p:sp>
      <p:sp>
        <p:nvSpPr>
          <p:cNvPr id="5" name="Datumsplatzhalter 4"/>
          <p:cNvSpPr>
            <a:spLocks noGrp="1"/>
          </p:cNvSpPr>
          <p:nvPr>
            <p:ph type="dt" idx="10"/>
          </p:nvPr>
        </p:nvSpPr>
        <p:spPr/>
        <p:txBody>
          <a:bodyPr/>
          <a:lstStyle/>
          <a:p>
            <a:pPr>
              <a:defRPr/>
            </a:pPr>
            <a:fld id="{FCAEA066-735C-40B3-8B1C-06478CF67A9E}" type="datetime1">
              <a:rPr lang="de-DE" smtClean="0"/>
              <a:pPr>
                <a:defRPr/>
              </a:pPr>
              <a:t>16.10.2015</a:t>
            </a:fld>
            <a:endParaRPr lang="en-US"/>
          </a:p>
        </p:txBody>
      </p:sp>
      <p:sp>
        <p:nvSpPr>
          <p:cNvPr id="6" name="Fußzeilenplatzhalter 5"/>
          <p:cNvSpPr>
            <a:spLocks noGrp="1"/>
          </p:cNvSpPr>
          <p:nvPr>
            <p:ph type="ftr" sz="quarter" idx="11"/>
          </p:nvPr>
        </p:nvSpPr>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a:ln/>
        </p:spPr>
        <p:txBody>
          <a:bodyPr/>
          <a:lstStyle/>
          <a:p>
            <a:fld id="{7DD3A32B-DF7B-4A2E-B1AE-6E4AB75B6F5E}" type="slidenum">
              <a:rPr lang="en-US"/>
              <a:pPr/>
              <a:t>27</a:t>
            </a:fld>
            <a:endParaRPr lang="en-US"/>
          </a:p>
        </p:txBody>
      </p:sp>
      <p:sp>
        <p:nvSpPr>
          <p:cNvPr id="15363" name="Text Box 1"/>
          <p:cNvSpPr txBox="1">
            <a:spLocks noGrp="1" noRot="1" noChangeAspect="1" noChangeArrowheads="1"/>
          </p:cNvSpPr>
          <p:nvPr>
            <p:ph type="sldImg"/>
          </p:nvPr>
        </p:nvSpPr>
        <p:spPr>
          <a:xfrm>
            <a:off x="1141413" y="695325"/>
            <a:ext cx="4573587" cy="3429000"/>
          </a:xfrm>
          <a:solidFill>
            <a:srgbClr val="FFFFFF"/>
          </a:solidFill>
          <a:ln>
            <a:solidFill>
              <a:srgbClr val="000000"/>
            </a:solidFill>
            <a:miter lim="800000"/>
          </a:ln>
        </p:spPr>
      </p:sp>
      <p:sp>
        <p:nvSpPr>
          <p:cNvPr id="15364" name="Text Box 2"/>
          <p:cNvSpPr txBox="1">
            <a:spLocks noGrp="1" noChangeArrowheads="1"/>
          </p:cNvSpPr>
          <p:nvPr>
            <p:ph type="body" idx="1"/>
          </p:nvPr>
        </p:nvSpPr>
        <p:spPr>
          <a:xfrm>
            <a:off x="685514" y="4343231"/>
            <a:ext cx="5486976" cy="4115139"/>
          </a:xfrm>
          <a:noFill/>
          <a:ln/>
        </p:spPr>
        <p:txBody>
          <a:bodyPr wrap="none" anchor="ct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C00F429-506C-4EF6-8EB6-0C6769ACCD94}" type="datetimeFigureOut">
              <a:rPr lang="de-DE" smtClean="0"/>
              <a:t>16.10.2015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72554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00F429-506C-4EF6-8EB6-0C6769ACCD94}" type="datetimeFigureOut">
              <a:rPr lang="de-DE" smtClean="0"/>
              <a:t>16.10.2015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146999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00F429-506C-4EF6-8EB6-0C6769ACCD94}" type="datetimeFigureOut">
              <a:rPr lang="de-DE" smtClean="0"/>
              <a:t>16.10.2015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3564001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GB" dirty="0"/>
          </a:p>
        </p:txBody>
      </p:sp>
      <p:sp>
        <p:nvSpPr>
          <p:cNvPr id="3" name="Content Placeholder 2"/>
          <p:cNvSpPr>
            <a:spLocks noGrp="1"/>
          </p:cNvSpPr>
          <p:nvPr>
            <p:ph sz="half" idx="1"/>
          </p:nvPr>
        </p:nvSpPr>
        <p:spPr>
          <a:xfrm>
            <a:off x="214285"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
        <p:nvSpPr>
          <p:cNvPr id="4" name="Date Placeholder 3"/>
          <p:cNvSpPr>
            <a:spLocks noGrp="1"/>
          </p:cNvSpPr>
          <p:nvPr>
            <p:ph type="dt" sz="half" idx="10"/>
          </p:nvPr>
        </p:nvSpPr>
        <p:spPr/>
        <p:txBody>
          <a:bodyPr/>
          <a:lstStyle>
            <a:lvl1pPr>
              <a:defRPr/>
            </a:lvl1pPr>
          </a:lstStyle>
          <a:p>
            <a:pPr>
              <a:defRPr/>
            </a:pPr>
            <a:fld id="{C915B288-2C72-4CAE-914A-A86AC006A8C1}" type="datetime1">
              <a:rPr lang="en-US" smtClean="0"/>
              <a:pPr>
                <a:defRPr/>
              </a:pPr>
              <a:t>10/16/2015</a:t>
            </a:fld>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smtClean="0"/>
              <a:t>H. Stoecker, GSI: Cosmic Matter at FCC, LHC, RHIC and FAIR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6884EAD-935E-4339-9ED5-94CC5FE4E31D}" type="slidenum">
              <a:rPr lang="en-US" smtClean="0"/>
              <a:pPr>
                <a:defRPr/>
              </a:pPr>
              <a:t>‹Nr.›</a:t>
            </a:fld>
            <a:endParaRPr lang="en-US" dirty="0"/>
          </a:p>
        </p:txBody>
      </p:sp>
    </p:spTree>
    <p:extLst>
      <p:ext uri="{BB962C8B-B14F-4D97-AF65-F5344CB8AC3E}">
        <p14:creationId xmlns:p14="http://schemas.microsoft.com/office/powerpoint/2010/main" val="365155657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00F429-506C-4EF6-8EB6-0C6769ACCD94}" type="datetimeFigureOut">
              <a:rPr lang="de-DE" smtClean="0"/>
              <a:t>16.10.2015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391332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C00F429-506C-4EF6-8EB6-0C6769ACCD94}" type="datetimeFigureOut">
              <a:rPr lang="de-DE" smtClean="0"/>
              <a:t>16.10.2015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358414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C00F429-506C-4EF6-8EB6-0C6769ACCD94}" type="datetimeFigureOut">
              <a:rPr lang="de-DE" smtClean="0"/>
              <a:t>16.10.2015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488545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C00F429-506C-4EF6-8EB6-0C6769ACCD94}" type="datetimeFigureOut">
              <a:rPr lang="de-DE" smtClean="0"/>
              <a:t>16.10.2015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149654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C00F429-506C-4EF6-8EB6-0C6769ACCD94}" type="datetimeFigureOut">
              <a:rPr lang="de-DE" smtClean="0"/>
              <a:t>16.10.2015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262848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C00F429-506C-4EF6-8EB6-0C6769ACCD94}" type="datetimeFigureOut">
              <a:rPr lang="de-DE" smtClean="0"/>
              <a:t>16.10.2015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348077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C00F429-506C-4EF6-8EB6-0C6769ACCD94}" type="datetimeFigureOut">
              <a:rPr lang="de-DE" smtClean="0"/>
              <a:t>16.10.2015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232683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C00F429-506C-4EF6-8EB6-0C6769ACCD94}" type="datetimeFigureOut">
              <a:rPr lang="de-DE" smtClean="0"/>
              <a:t>16.10.2015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6E35ED-CDC1-4D8F-83E0-175D8CB16D0E}" type="slidenum">
              <a:rPr lang="de-DE" smtClean="0"/>
              <a:t>‹Nr.›</a:t>
            </a:fld>
            <a:endParaRPr lang="de-DE"/>
          </a:p>
        </p:txBody>
      </p:sp>
    </p:spTree>
    <p:extLst>
      <p:ext uri="{BB962C8B-B14F-4D97-AF65-F5344CB8AC3E}">
        <p14:creationId xmlns:p14="http://schemas.microsoft.com/office/powerpoint/2010/main" val="220107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0F429-506C-4EF6-8EB6-0C6769ACCD94}" type="datetimeFigureOut">
              <a:rPr lang="de-DE" smtClean="0"/>
              <a:t>16.10.2015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E35ED-CDC1-4D8F-83E0-175D8CB16D0E}" type="slidenum">
              <a:rPr lang="de-DE" smtClean="0"/>
              <a:t>‹Nr.›</a:t>
            </a:fld>
            <a:endParaRPr lang="de-DE"/>
          </a:p>
        </p:txBody>
      </p:sp>
    </p:spTree>
    <p:extLst>
      <p:ext uri="{BB962C8B-B14F-4D97-AF65-F5344CB8AC3E}">
        <p14:creationId xmlns:p14="http://schemas.microsoft.com/office/powerpoint/2010/main" val="133448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0.png"/><Relationship Id="rId4" Type="http://schemas.openxmlformats.org/officeDocument/2006/relationships/image" Target="../media/image49.wmf"/></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9.w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2.w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7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71.wmf"/><Relationship Id="rId4" Type="http://schemas.openxmlformats.org/officeDocument/2006/relationships/oleObject" Target="../embeddings/oleObject10.bin"/></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40.png"/><Relationship Id="rId7" Type="http://schemas.openxmlformats.org/officeDocument/2006/relationships/image" Target="../media/image360.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8301" y="13725"/>
            <a:ext cx="9125700" cy="6986528"/>
          </a:xfrm>
          <a:prstGeom prst="rect">
            <a:avLst/>
          </a:prstGeom>
          <a:noFill/>
          <a:ln w="12700">
            <a:noFill/>
            <a:miter lim="800000"/>
            <a:headEnd/>
            <a:tailEnd/>
          </a:ln>
        </p:spPr>
        <p:txBody>
          <a:bodyPr wrap="square">
            <a:spAutoFit/>
          </a:bodyPr>
          <a:lstStyle/>
          <a:p>
            <a:pPr algn="ctr">
              <a:spcBef>
                <a:spcPct val="50000"/>
              </a:spcBef>
            </a:pPr>
            <a:r>
              <a:rPr lang="en-US" sz="2000" dirty="0" smtClean="0">
                <a:latin typeface="Times New Roman" pitchFamily="18" charset="0"/>
              </a:rPr>
              <a:t>FAIR*, RHIC </a:t>
            </a:r>
            <a:r>
              <a:rPr lang="en-US" sz="2000" dirty="0" smtClean="0">
                <a:latin typeface="Times New Roman" pitchFamily="18" charset="0"/>
              </a:rPr>
              <a:t>&amp; LHC create pure glue </a:t>
            </a:r>
            <a:r>
              <a:rPr lang="en-US" sz="2000" dirty="0" smtClean="0">
                <a:latin typeface="Times New Roman" pitchFamily="18" charset="0"/>
              </a:rPr>
              <a:t>matter</a:t>
            </a:r>
            <a:endParaRPr lang="en-US" sz="2000" dirty="0">
              <a:solidFill>
                <a:srgbClr val="0000FF"/>
              </a:solidFill>
              <a:latin typeface="Times New Roman" pitchFamily="18" charset="0"/>
            </a:endParaRPr>
          </a:p>
          <a:p>
            <a:pPr algn="ctr">
              <a:spcBef>
                <a:spcPct val="50000"/>
              </a:spcBef>
            </a:pPr>
            <a:r>
              <a:rPr lang="en-US" sz="2000" dirty="0" smtClean="0">
                <a:solidFill>
                  <a:srgbClr val="FF0000"/>
                </a:solidFill>
                <a:latin typeface="Times New Roman" pitchFamily="18" charset="0"/>
              </a:rPr>
              <a:t>Early </a:t>
            </a:r>
            <a:r>
              <a:rPr lang="en-US" sz="2000" dirty="0" smtClean="0">
                <a:solidFill>
                  <a:srgbClr val="FF0000"/>
                </a:solidFill>
                <a:latin typeface="Times New Roman" pitchFamily="18" charset="0"/>
              </a:rPr>
              <a:t>proposals </a:t>
            </a:r>
            <a:r>
              <a:rPr lang="en-US" sz="2000" dirty="0" smtClean="0">
                <a:solidFill>
                  <a:srgbClr val="0000FF"/>
                </a:solidFill>
                <a:latin typeface="Times New Roman" pitchFamily="18" charset="0"/>
              </a:rPr>
              <a:t>for </a:t>
            </a:r>
            <a:r>
              <a:rPr lang="en-US" sz="2000" b="1" dirty="0" smtClean="0">
                <a:solidFill>
                  <a:srgbClr val="FF0000"/>
                </a:solidFill>
                <a:latin typeface="Times New Roman" pitchFamily="18" charset="0"/>
              </a:rPr>
              <a:t>two phase transitions </a:t>
            </a:r>
            <a:r>
              <a:rPr lang="en-US" sz="2000" dirty="0" smtClean="0">
                <a:solidFill>
                  <a:srgbClr val="0000FF"/>
                </a:solidFill>
                <a:latin typeface="Times New Roman" pitchFamily="18" charset="0"/>
              </a:rPr>
              <a:t>and two timescales </a:t>
            </a:r>
            <a:r>
              <a:rPr lang="en-US" sz="2000" dirty="0" smtClean="0">
                <a:solidFill>
                  <a:srgbClr val="FF0000"/>
                </a:solidFill>
                <a:latin typeface="Times New Roman" pitchFamily="18" charset="0"/>
              </a:rPr>
              <a:t>in </a:t>
            </a:r>
            <a:r>
              <a:rPr lang="en-US" sz="2000" dirty="0" smtClean="0">
                <a:solidFill>
                  <a:srgbClr val="FF0000"/>
                </a:solidFill>
                <a:latin typeface="Times New Roman" pitchFamily="18" charset="0"/>
              </a:rPr>
              <a:t>RHI-Colliders:</a:t>
            </a:r>
            <a:endParaRPr lang="en-US" sz="2000" dirty="0" smtClean="0">
              <a:solidFill>
                <a:srgbClr val="FF0000"/>
              </a:solidFill>
              <a:latin typeface="Times New Roman" pitchFamily="18" charset="0"/>
            </a:endParaRPr>
          </a:p>
          <a:p>
            <a:pPr algn="ctr">
              <a:spcBef>
                <a:spcPct val="50000"/>
              </a:spcBef>
            </a:pPr>
            <a:r>
              <a:rPr lang="en-US" sz="2000" b="1" dirty="0" smtClean="0">
                <a:solidFill>
                  <a:srgbClr val="0000FF"/>
                </a:solidFill>
                <a:latin typeface="Times New Roman" pitchFamily="18" charset="0"/>
              </a:rPr>
              <a:t>   </a:t>
            </a:r>
            <a:r>
              <a:rPr lang="en-US" sz="2000" b="1" dirty="0" err="1" smtClean="0">
                <a:solidFill>
                  <a:srgbClr val="0000FF"/>
                </a:solidFill>
                <a:latin typeface="Times New Roman" pitchFamily="18" charset="0"/>
              </a:rPr>
              <a:t>Svetitsky&amp;Yaffe</a:t>
            </a:r>
            <a:r>
              <a:rPr lang="en-US" sz="2000" b="1" dirty="0" smtClean="0">
                <a:solidFill>
                  <a:srgbClr val="0000FF"/>
                </a:solidFill>
                <a:latin typeface="Times New Roman" pitchFamily="18" charset="0"/>
              </a:rPr>
              <a:t>, </a:t>
            </a:r>
            <a:r>
              <a:rPr lang="en-US" sz="2000" b="1" dirty="0" err="1" smtClean="0">
                <a:solidFill>
                  <a:srgbClr val="0000FF"/>
                </a:solidFill>
                <a:latin typeface="Times New Roman" pitchFamily="18" charset="0"/>
              </a:rPr>
              <a:t>Pisarski&amp;Wilczek</a:t>
            </a:r>
            <a:r>
              <a:rPr lang="en-US" sz="2000" b="1" dirty="0" smtClean="0">
                <a:solidFill>
                  <a:srgbClr val="0000FF"/>
                </a:solidFill>
                <a:latin typeface="Times New Roman" pitchFamily="18" charset="0"/>
              </a:rPr>
              <a:t>, </a:t>
            </a:r>
            <a:r>
              <a:rPr lang="en-US" sz="2000" b="1" dirty="0" err="1" smtClean="0">
                <a:solidFill>
                  <a:srgbClr val="0000FF"/>
                </a:solidFill>
                <a:latin typeface="Times New Roman" pitchFamily="18" charset="0"/>
              </a:rPr>
              <a:t>Raha&amp;Sinha</a:t>
            </a:r>
            <a:r>
              <a:rPr lang="en-US" sz="2000" b="1" dirty="0" smtClean="0">
                <a:solidFill>
                  <a:srgbClr val="0000FF"/>
                </a:solidFill>
                <a:latin typeface="Times New Roman" pitchFamily="18" charset="0"/>
              </a:rPr>
              <a:t>, </a:t>
            </a:r>
            <a:r>
              <a:rPr lang="en-US" sz="2000" b="1" dirty="0" err="1" smtClean="0">
                <a:solidFill>
                  <a:srgbClr val="0000FF"/>
                </a:solidFill>
                <a:latin typeface="Times New Roman" pitchFamily="18" charset="0"/>
              </a:rPr>
              <a:t>Shuryak</a:t>
            </a:r>
            <a:r>
              <a:rPr lang="en-US" sz="2000" b="1" dirty="0" smtClean="0">
                <a:solidFill>
                  <a:srgbClr val="0000FF"/>
                </a:solidFill>
                <a:latin typeface="Times New Roman" pitchFamily="18" charset="0"/>
              </a:rPr>
              <a:t>, </a:t>
            </a:r>
            <a:r>
              <a:rPr lang="en-US" sz="2000" b="1" dirty="0" err="1" smtClean="0">
                <a:solidFill>
                  <a:srgbClr val="0000FF"/>
                </a:solidFill>
                <a:latin typeface="Times New Roman" pitchFamily="18" charset="0"/>
              </a:rPr>
              <a:t>Kaempfer</a:t>
            </a:r>
            <a:r>
              <a:rPr lang="en-US" sz="2000" b="1" dirty="0" smtClean="0">
                <a:solidFill>
                  <a:srgbClr val="0000FF"/>
                </a:solidFill>
                <a:latin typeface="Times New Roman" pitchFamily="18" charset="0"/>
              </a:rPr>
              <a:t>, Strickland </a:t>
            </a:r>
            <a:r>
              <a:rPr lang="en-US" sz="2000" b="1" dirty="0" smtClean="0">
                <a:solidFill>
                  <a:srgbClr val="0000FF"/>
                </a:solidFill>
                <a:latin typeface="Times New Roman" pitchFamily="18" charset="0"/>
              </a:rPr>
              <a:t>et al…  </a:t>
            </a:r>
          </a:p>
          <a:p>
            <a:pPr>
              <a:spcBef>
                <a:spcPct val="50000"/>
              </a:spcBef>
            </a:pPr>
            <a:r>
              <a:rPr lang="en-US" sz="2000" dirty="0" smtClean="0">
                <a:solidFill>
                  <a:srgbClr val="0000FF"/>
                </a:solidFill>
                <a:latin typeface="Times New Roman" pitchFamily="18" charset="0"/>
              </a:rPr>
              <a:t>1</a:t>
            </a:r>
            <a:r>
              <a:rPr lang="en-US" sz="2000" dirty="0" smtClean="0">
                <a:solidFill>
                  <a:srgbClr val="0000FF"/>
                </a:solidFill>
                <a:latin typeface="Times New Roman" pitchFamily="18" charset="0"/>
              </a:rPr>
              <a:t>. CGC Gluon Supersaturation – </a:t>
            </a:r>
            <a:r>
              <a:rPr lang="en-US" sz="2000" dirty="0" err="1" smtClean="0">
                <a:solidFill>
                  <a:srgbClr val="0000FF"/>
                </a:solidFill>
                <a:latin typeface="Times New Roman" pitchFamily="18" charset="0"/>
              </a:rPr>
              <a:t>Overoccupied</a:t>
            </a:r>
            <a:r>
              <a:rPr lang="en-US" sz="2000" dirty="0" smtClean="0">
                <a:solidFill>
                  <a:srgbClr val="0000FF"/>
                </a:solidFill>
                <a:latin typeface="Times New Roman" pitchFamily="18" charset="0"/>
              </a:rPr>
              <a:t>, BEC</a:t>
            </a:r>
          </a:p>
          <a:p>
            <a:pPr>
              <a:spcBef>
                <a:spcPct val="50000"/>
              </a:spcBef>
            </a:pPr>
            <a:r>
              <a:rPr lang="en-US" sz="2000" dirty="0" smtClean="0">
                <a:solidFill>
                  <a:srgbClr val="0000FF"/>
                </a:solidFill>
                <a:latin typeface="Times New Roman" pitchFamily="18" charset="0"/>
              </a:rPr>
              <a:t>2. </a:t>
            </a:r>
            <a:r>
              <a:rPr lang="en-US" sz="2000" b="1" dirty="0">
                <a:solidFill>
                  <a:srgbClr val="FF0000"/>
                </a:solidFill>
                <a:latin typeface="Times New Roman" pitchFamily="18" charset="0"/>
              </a:rPr>
              <a:t>f</a:t>
            </a:r>
            <a:r>
              <a:rPr lang="en-US" sz="2000" b="1" dirty="0" smtClean="0">
                <a:solidFill>
                  <a:srgbClr val="FF0000"/>
                </a:solidFill>
                <a:latin typeface="Times New Roman" pitchFamily="18" charset="0"/>
              </a:rPr>
              <a:t>ast</a:t>
            </a:r>
            <a:r>
              <a:rPr lang="en-US" sz="2000" dirty="0" smtClean="0">
                <a:solidFill>
                  <a:srgbClr val="0000FF"/>
                </a:solidFill>
                <a:latin typeface="Times New Roman" pitchFamily="18" charset="0"/>
              </a:rPr>
              <a:t> Gluon Equilibration – </a:t>
            </a:r>
            <a:r>
              <a:rPr lang="en-US" sz="2000" b="1" dirty="0" smtClean="0">
                <a:solidFill>
                  <a:srgbClr val="FF0000"/>
                </a:solidFill>
                <a:latin typeface="Times New Roman" pitchFamily="18" charset="0"/>
              </a:rPr>
              <a:t>slow</a:t>
            </a:r>
            <a:r>
              <a:rPr lang="en-US" sz="2000" dirty="0" smtClean="0">
                <a:solidFill>
                  <a:srgbClr val="0000FF"/>
                </a:solidFill>
                <a:latin typeface="Times New Roman" pitchFamily="18" charset="0"/>
              </a:rPr>
              <a:t> quark saturation</a:t>
            </a:r>
          </a:p>
          <a:p>
            <a:pPr>
              <a:spcBef>
                <a:spcPct val="50000"/>
              </a:spcBef>
            </a:pPr>
            <a:r>
              <a:rPr lang="en-US" sz="2000" dirty="0" smtClean="0">
                <a:solidFill>
                  <a:srgbClr val="FF0000"/>
                </a:solidFill>
                <a:latin typeface="Times New Roman" pitchFamily="18" charset="0"/>
              </a:rPr>
              <a:t>3. </a:t>
            </a:r>
            <a:r>
              <a:rPr lang="en-US" sz="2000" b="1" dirty="0" smtClean="0">
                <a:solidFill>
                  <a:srgbClr val="FF0000"/>
                </a:solidFill>
                <a:latin typeface="Times New Roman" pitchFamily="18" charset="0"/>
              </a:rPr>
              <a:t>First</a:t>
            </a:r>
            <a:r>
              <a:rPr lang="en-US" sz="2000" dirty="0" smtClean="0">
                <a:solidFill>
                  <a:srgbClr val="FF0000"/>
                </a:solidFill>
                <a:latin typeface="Times New Roman" pitchFamily="18" charset="0"/>
              </a:rPr>
              <a:t> Transition is </a:t>
            </a:r>
            <a:r>
              <a:rPr lang="en-US" sz="2000" dirty="0" smtClean="0">
                <a:solidFill>
                  <a:srgbClr val="0000FF"/>
                </a:solidFill>
                <a:latin typeface="Times New Roman" pitchFamily="18" charset="0"/>
              </a:rPr>
              <a:t>1.Order Phase Trans. in </a:t>
            </a:r>
            <a:r>
              <a:rPr lang="en-US" sz="2000" b="1" dirty="0" smtClean="0">
                <a:solidFill>
                  <a:srgbClr val="0000FF"/>
                </a:solidFill>
                <a:latin typeface="Times New Roman" pitchFamily="18" charset="0"/>
              </a:rPr>
              <a:t>Yang-Mills</a:t>
            </a:r>
            <a:r>
              <a:rPr lang="en-US" sz="2000" dirty="0" smtClean="0">
                <a:solidFill>
                  <a:srgbClr val="0000FF"/>
                </a:solidFill>
                <a:latin typeface="Times New Roman" pitchFamily="18" charset="0"/>
              </a:rPr>
              <a:t> </a:t>
            </a:r>
            <a:r>
              <a:rPr lang="en-US" sz="2000" b="1" dirty="0" smtClean="0">
                <a:solidFill>
                  <a:srgbClr val="FF0000"/>
                </a:solidFill>
                <a:latin typeface="Times New Roman" pitchFamily="18" charset="0"/>
              </a:rPr>
              <a:t>gauge </a:t>
            </a:r>
            <a:r>
              <a:rPr lang="en-US" sz="2000" dirty="0" smtClean="0">
                <a:solidFill>
                  <a:srgbClr val="0000FF"/>
                </a:solidFill>
                <a:latin typeface="Times New Roman" pitchFamily="18" charset="0"/>
              </a:rPr>
              <a:t>theory</a:t>
            </a:r>
          </a:p>
          <a:p>
            <a:pPr>
              <a:spcBef>
                <a:spcPct val="50000"/>
              </a:spcBef>
            </a:pPr>
            <a:r>
              <a:rPr lang="en-US" sz="2000" dirty="0" smtClean="0">
                <a:solidFill>
                  <a:srgbClr val="0000FF"/>
                </a:solidFill>
                <a:latin typeface="Times New Roman" pitchFamily="18" charset="0"/>
              </a:rPr>
              <a:t>4. Pure Gauge Theory </a:t>
            </a:r>
            <a:r>
              <a:rPr lang="en-US" sz="2000" b="1" dirty="0" err="1" smtClean="0">
                <a:solidFill>
                  <a:srgbClr val="FF0000"/>
                </a:solidFill>
                <a:latin typeface="Times New Roman" pitchFamily="18" charset="0"/>
              </a:rPr>
              <a:t>N</a:t>
            </a:r>
            <a:r>
              <a:rPr lang="en-US" sz="2400" b="1" dirty="0" err="1" smtClean="0">
                <a:solidFill>
                  <a:srgbClr val="FF0000"/>
                </a:solidFill>
                <a:latin typeface="Times New Roman" pitchFamily="18" charset="0"/>
              </a:rPr>
              <a:t>f</a:t>
            </a:r>
            <a:r>
              <a:rPr lang="en-US" sz="2400" b="1" dirty="0" smtClean="0">
                <a:solidFill>
                  <a:srgbClr val="FF0000"/>
                </a:solidFill>
                <a:latin typeface="Times New Roman" pitchFamily="18" charset="0"/>
              </a:rPr>
              <a:t> </a:t>
            </a:r>
            <a:r>
              <a:rPr lang="en-US" sz="2000" b="1" dirty="0" smtClean="0">
                <a:solidFill>
                  <a:srgbClr val="FF0000"/>
                </a:solidFill>
                <a:latin typeface="Times New Roman" pitchFamily="18" charset="0"/>
              </a:rPr>
              <a:t>=0</a:t>
            </a:r>
            <a:r>
              <a:rPr lang="en-US" sz="3200" b="1" dirty="0" smtClean="0">
                <a:solidFill>
                  <a:srgbClr val="FF0000"/>
                </a:solidFill>
                <a:latin typeface="Times New Roman" pitchFamily="18" charset="0"/>
              </a:rPr>
              <a:t> </a:t>
            </a:r>
            <a:r>
              <a:rPr lang="en-US" sz="2000" dirty="0" err="1" smtClean="0">
                <a:solidFill>
                  <a:srgbClr val="0000FF"/>
                </a:solidFill>
                <a:latin typeface="Times New Roman" pitchFamily="18" charset="0"/>
              </a:rPr>
              <a:t>vs.“physical</a:t>
            </a:r>
            <a:r>
              <a:rPr lang="en-US" sz="2000" dirty="0" smtClean="0">
                <a:solidFill>
                  <a:srgbClr val="0000FF"/>
                </a:solidFill>
                <a:latin typeface="Times New Roman" pitchFamily="18" charset="0"/>
              </a:rPr>
              <a:t>” </a:t>
            </a:r>
            <a:r>
              <a:rPr lang="en-US" sz="2000" dirty="0" err="1" smtClean="0">
                <a:solidFill>
                  <a:srgbClr val="0000FF"/>
                </a:solidFill>
                <a:latin typeface="Times New Roman" pitchFamily="18" charset="0"/>
              </a:rPr>
              <a:t>Nf</a:t>
            </a:r>
            <a:r>
              <a:rPr lang="en-US" sz="2000" dirty="0" smtClean="0">
                <a:solidFill>
                  <a:srgbClr val="0000FF"/>
                </a:solidFill>
                <a:latin typeface="Times New Roman" pitchFamily="18" charset="0"/>
              </a:rPr>
              <a:t> 2+1QCD: </a:t>
            </a:r>
            <a:r>
              <a:rPr lang="en-US" sz="2000" b="1" dirty="0" err="1" smtClean="0">
                <a:solidFill>
                  <a:srgbClr val="FF0000"/>
                </a:solidFill>
                <a:latin typeface="Times New Roman" pitchFamily="18" charset="0"/>
              </a:rPr>
              <a:t>Nf</a:t>
            </a:r>
            <a:r>
              <a:rPr lang="en-US" sz="2000" b="1" dirty="0" smtClean="0">
                <a:solidFill>
                  <a:srgbClr val="FF0000"/>
                </a:solidFill>
                <a:latin typeface="Times New Roman" pitchFamily="18" charset="0"/>
              </a:rPr>
              <a:t> </a:t>
            </a:r>
            <a:r>
              <a:rPr lang="en-US" sz="2000" b="1" dirty="0" err="1" smtClean="0">
                <a:solidFill>
                  <a:srgbClr val="FF0000"/>
                </a:solidFill>
                <a:latin typeface="Times New Roman" pitchFamily="18" charset="0"/>
              </a:rPr>
              <a:t>fct</a:t>
            </a:r>
            <a:r>
              <a:rPr lang="en-US" sz="2000" b="1" dirty="0" smtClean="0">
                <a:solidFill>
                  <a:srgbClr val="FF0000"/>
                </a:solidFill>
                <a:latin typeface="Times New Roman" pitchFamily="18" charset="0"/>
              </a:rPr>
              <a:t> of time !</a:t>
            </a:r>
          </a:p>
          <a:p>
            <a:pPr>
              <a:spcBef>
                <a:spcPct val="50000"/>
              </a:spcBef>
            </a:pPr>
            <a:r>
              <a:rPr lang="en-US" sz="2000" dirty="0" smtClean="0">
                <a:solidFill>
                  <a:srgbClr val="0000FF"/>
                </a:solidFill>
                <a:latin typeface="Times New Roman" pitchFamily="18" charset="0"/>
              </a:rPr>
              <a:t>5. </a:t>
            </a:r>
            <a:r>
              <a:rPr lang="en-US" sz="2000" b="1" dirty="0" smtClean="0">
                <a:solidFill>
                  <a:srgbClr val="FF0000"/>
                </a:solidFill>
                <a:latin typeface="Times New Roman" pitchFamily="18" charset="0"/>
              </a:rPr>
              <a:t>Second</a:t>
            </a:r>
            <a:r>
              <a:rPr lang="en-US" sz="2000" dirty="0" smtClean="0">
                <a:solidFill>
                  <a:srgbClr val="0000FF"/>
                </a:solidFill>
                <a:latin typeface="Times New Roman" pitchFamily="18" charset="0"/>
              </a:rPr>
              <a:t> ‘Transition’:</a:t>
            </a:r>
            <a:r>
              <a:rPr lang="en-US" sz="2000" dirty="0" smtClean="0">
                <a:solidFill>
                  <a:srgbClr val="FF0000"/>
                </a:solidFill>
                <a:latin typeface="Times New Roman" pitchFamily="18" charset="0"/>
              </a:rPr>
              <a:t> </a:t>
            </a:r>
            <a:r>
              <a:rPr lang="en-US" sz="2000" dirty="0" err="1" smtClean="0">
                <a:solidFill>
                  <a:srgbClr val="FF0000"/>
                </a:solidFill>
                <a:latin typeface="Times New Roman" pitchFamily="18" charset="0"/>
              </a:rPr>
              <a:t>hadronization</a:t>
            </a:r>
            <a:r>
              <a:rPr lang="en-US" sz="2000" dirty="0" smtClean="0">
                <a:solidFill>
                  <a:srgbClr val="FF0000"/>
                </a:solidFill>
                <a:latin typeface="Times New Roman" pitchFamily="18" charset="0"/>
              </a:rPr>
              <a:t> </a:t>
            </a:r>
            <a:r>
              <a:rPr lang="en-US" sz="2000" dirty="0" smtClean="0">
                <a:solidFill>
                  <a:srgbClr val="0000FF"/>
                </a:solidFill>
                <a:latin typeface="Times New Roman" pitchFamily="18" charset="0"/>
              </a:rPr>
              <a:t>from 2+1N</a:t>
            </a:r>
            <a:r>
              <a:rPr lang="en-US" sz="2400" dirty="0" smtClean="0">
                <a:solidFill>
                  <a:srgbClr val="0000FF"/>
                </a:solidFill>
                <a:latin typeface="Times New Roman" pitchFamily="18" charset="0"/>
              </a:rPr>
              <a:t>f</a:t>
            </a:r>
            <a:r>
              <a:rPr lang="en-US" sz="2000" dirty="0" smtClean="0">
                <a:solidFill>
                  <a:srgbClr val="0000FF"/>
                </a:solidFill>
                <a:latin typeface="Times New Roman" pitchFamily="18" charset="0"/>
              </a:rPr>
              <a:t> Quark-Gluon Plasma</a:t>
            </a:r>
            <a:r>
              <a:rPr lang="en-US" sz="2000" b="1" dirty="0" smtClean="0">
                <a:solidFill>
                  <a:srgbClr val="FF0000"/>
                </a:solidFill>
                <a:latin typeface="Times New Roman" pitchFamily="18" charset="0"/>
              </a:rPr>
              <a:t>?</a:t>
            </a:r>
          </a:p>
          <a:p>
            <a:pPr>
              <a:spcBef>
                <a:spcPct val="50000"/>
              </a:spcBef>
            </a:pPr>
            <a:endParaRPr lang="en-US" sz="2000" b="1" dirty="0" smtClean="0">
              <a:solidFill>
                <a:srgbClr val="FF0000"/>
              </a:solidFill>
              <a:latin typeface="Times New Roman" pitchFamily="18" charset="0"/>
            </a:endParaRPr>
          </a:p>
          <a:p>
            <a:pPr>
              <a:spcBef>
                <a:spcPct val="50000"/>
              </a:spcBef>
            </a:pPr>
            <a:r>
              <a:rPr lang="en-US" sz="2000" dirty="0" smtClean="0">
                <a:solidFill>
                  <a:srgbClr val="FF0000"/>
                </a:solidFill>
                <a:latin typeface="Times New Roman" pitchFamily="18" charset="0"/>
              </a:rPr>
              <a:t>6. </a:t>
            </a:r>
            <a:r>
              <a:rPr lang="en-US" sz="2000" dirty="0" err="1" smtClean="0">
                <a:solidFill>
                  <a:srgbClr val="0000FF"/>
                </a:solidFill>
                <a:latin typeface="Times New Roman" pitchFamily="18" charset="0"/>
              </a:rPr>
              <a:t>GlueBall-Hagedornstates</a:t>
            </a:r>
            <a:r>
              <a:rPr lang="en-US" sz="2000" dirty="0" smtClean="0">
                <a:solidFill>
                  <a:srgbClr val="0000FF"/>
                </a:solidFill>
                <a:latin typeface="Times New Roman" pitchFamily="18" charset="0"/>
              </a:rPr>
              <a:t> </a:t>
            </a:r>
            <a:r>
              <a:rPr lang="en-US" sz="2000" b="1" dirty="0" smtClean="0">
                <a:solidFill>
                  <a:srgbClr val="FF0000"/>
                </a:solidFill>
                <a:latin typeface="Times New Roman" pitchFamily="18" charset="0"/>
              </a:rPr>
              <a:t>decay</a:t>
            </a:r>
            <a:r>
              <a:rPr lang="en-US" sz="2000" dirty="0" smtClean="0">
                <a:solidFill>
                  <a:srgbClr val="0000FF"/>
                </a:solidFill>
                <a:latin typeface="Times New Roman" pitchFamily="18" charset="0"/>
              </a:rPr>
              <a:t> in 2b-cascade: </a:t>
            </a:r>
            <a:r>
              <a:rPr lang="en-US" sz="2000" dirty="0" smtClean="0">
                <a:solidFill>
                  <a:srgbClr val="FF0000"/>
                </a:solidFill>
                <a:latin typeface="Times New Roman" pitchFamily="18" charset="0"/>
              </a:rPr>
              <a:t>high </a:t>
            </a:r>
            <a:r>
              <a:rPr lang="en-US" sz="2000" dirty="0" err="1" smtClean="0">
                <a:solidFill>
                  <a:srgbClr val="FF0000"/>
                </a:solidFill>
                <a:latin typeface="Times New Roman" pitchFamily="18" charset="0"/>
              </a:rPr>
              <a:t>mult</a:t>
            </a:r>
            <a:r>
              <a:rPr lang="en-US" sz="2000" dirty="0" smtClean="0">
                <a:solidFill>
                  <a:srgbClr val="FF0000"/>
                </a:solidFill>
                <a:latin typeface="Times New Roman" pitchFamily="18" charset="0"/>
              </a:rPr>
              <a:t> </a:t>
            </a:r>
            <a:r>
              <a:rPr lang="en-US" sz="2000" dirty="0" err="1" smtClean="0">
                <a:solidFill>
                  <a:srgbClr val="FF0000"/>
                </a:solidFill>
                <a:latin typeface="Times New Roman" pitchFamily="18" charset="0"/>
              </a:rPr>
              <a:t>pBar</a:t>
            </a:r>
            <a:r>
              <a:rPr lang="en-US" sz="2000" dirty="0" smtClean="0">
                <a:solidFill>
                  <a:srgbClr val="FF0000"/>
                </a:solidFill>
                <a:latin typeface="Times New Roman" pitchFamily="18" charset="0"/>
              </a:rPr>
              <a:t>-p, </a:t>
            </a:r>
            <a:r>
              <a:rPr lang="en-US" sz="2000" dirty="0" smtClean="0">
                <a:solidFill>
                  <a:srgbClr val="0000FF"/>
                </a:solidFill>
                <a:latin typeface="Times New Roman" pitchFamily="18" charset="0"/>
              </a:rPr>
              <a:t>pp </a:t>
            </a:r>
            <a:r>
              <a:rPr lang="en-US" sz="2000" dirty="0" err="1" smtClean="0">
                <a:solidFill>
                  <a:srgbClr val="0000FF"/>
                </a:solidFill>
                <a:latin typeface="Times New Roman" pitchFamily="18" charset="0"/>
              </a:rPr>
              <a:t>pA</a:t>
            </a:r>
            <a:r>
              <a:rPr lang="en-US" sz="2000" dirty="0" smtClean="0">
                <a:solidFill>
                  <a:srgbClr val="0000FF"/>
                </a:solidFill>
                <a:latin typeface="Times New Roman" pitchFamily="18" charset="0"/>
              </a:rPr>
              <a:t> - </a:t>
            </a:r>
            <a:r>
              <a:rPr lang="en-US" sz="2000" dirty="0" smtClean="0">
                <a:solidFill>
                  <a:srgbClr val="FF0000"/>
                </a:solidFill>
                <a:latin typeface="Times New Roman" pitchFamily="18" charset="0"/>
              </a:rPr>
              <a:t>AA</a:t>
            </a:r>
            <a:r>
              <a:rPr lang="en-US" sz="2000" b="1" dirty="0" smtClean="0">
                <a:solidFill>
                  <a:srgbClr val="FF0000"/>
                </a:solidFill>
                <a:latin typeface="Times New Roman" pitchFamily="18" charset="0"/>
              </a:rPr>
              <a:t>?</a:t>
            </a:r>
          </a:p>
          <a:p>
            <a:pPr>
              <a:spcBef>
                <a:spcPct val="50000"/>
              </a:spcBef>
              <a:buFontTx/>
              <a:buChar char="-"/>
            </a:pPr>
            <a:r>
              <a:rPr lang="en-US" sz="2000" dirty="0" smtClean="0">
                <a:solidFill>
                  <a:srgbClr val="FF0000"/>
                </a:solidFill>
                <a:latin typeface="Times New Roman" pitchFamily="18" charset="0"/>
              </a:rPr>
              <a:t>  GB-HS, </a:t>
            </a:r>
            <a:r>
              <a:rPr lang="en-US" sz="2000" dirty="0" smtClean="0">
                <a:solidFill>
                  <a:srgbClr val="0000FF"/>
                </a:solidFill>
                <a:latin typeface="Times New Roman" pitchFamily="18" charset="0"/>
              </a:rPr>
              <a:t>hadron ratios</a:t>
            </a:r>
            <a:r>
              <a:rPr lang="en-US" sz="2000" b="1" dirty="0" smtClean="0">
                <a:solidFill>
                  <a:srgbClr val="FF0000"/>
                </a:solidFill>
                <a:latin typeface="Times New Roman" pitchFamily="18" charset="0"/>
              </a:rPr>
              <a:t>, &lt;</a:t>
            </a:r>
            <a:r>
              <a:rPr lang="en-US" sz="2000" b="1" dirty="0" err="1" smtClean="0">
                <a:solidFill>
                  <a:srgbClr val="FF0000"/>
                </a:solidFill>
                <a:latin typeface="Times New Roman" pitchFamily="18" charset="0"/>
              </a:rPr>
              <a:t>pt</a:t>
            </a:r>
            <a:r>
              <a:rPr lang="en-US" sz="2000" b="1" dirty="0" smtClean="0">
                <a:solidFill>
                  <a:srgbClr val="FF0000"/>
                </a:solidFill>
                <a:latin typeface="Times New Roman" pitchFamily="18" charset="0"/>
              </a:rPr>
              <a:t>&gt; </a:t>
            </a:r>
            <a:r>
              <a:rPr lang="en-US" sz="2000" dirty="0" smtClean="0">
                <a:solidFill>
                  <a:srgbClr val="FF0000"/>
                </a:solidFill>
                <a:latin typeface="Times New Roman" pitchFamily="18" charset="0"/>
              </a:rPr>
              <a:t>vs. Multiplicity </a:t>
            </a:r>
            <a:r>
              <a:rPr lang="en-US" sz="2000" dirty="0" smtClean="0">
                <a:solidFill>
                  <a:srgbClr val="0000FF"/>
                </a:solidFill>
                <a:latin typeface="Times New Roman" pitchFamily="18" charset="0"/>
              </a:rPr>
              <a:t>Flow &amp; </a:t>
            </a:r>
            <a:r>
              <a:rPr lang="en-US" sz="2000" b="1" dirty="0" smtClean="0">
                <a:solidFill>
                  <a:srgbClr val="FF0000"/>
                </a:solidFill>
                <a:latin typeface="Times New Roman" pitchFamily="18" charset="0"/>
              </a:rPr>
              <a:t>Ridge</a:t>
            </a:r>
            <a:r>
              <a:rPr lang="en-US" sz="2000" dirty="0" smtClean="0">
                <a:solidFill>
                  <a:srgbClr val="0000FF"/>
                </a:solidFill>
                <a:latin typeface="Times New Roman" pitchFamily="18" charset="0"/>
              </a:rPr>
              <a:t> in pp, </a:t>
            </a:r>
            <a:r>
              <a:rPr lang="en-US" sz="2000" dirty="0" err="1" smtClean="0">
                <a:solidFill>
                  <a:srgbClr val="0000FF"/>
                </a:solidFill>
                <a:latin typeface="Times New Roman" pitchFamily="18" charset="0"/>
              </a:rPr>
              <a:t>pA</a:t>
            </a:r>
            <a:endParaRPr lang="en-US" sz="2000" dirty="0" smtClean="0">
              <a:solidFill>
                <a:srgbClr val="0000FF"/>
              </a:solidFill>
              <a:latin typeface="Times New Roman" pitchFamily="18" charset="0"/>
            </a:endParaRPr>
          </a:p>
          <a:p>
            <a:pPr>
              <a:spcBef>
                <a:spcPct val="50000"/>
              </a:spcBef>
              <a:buFontTx/>
              <a:buChar char="-"/>
            </a:pPr>
            <a:r>
              <a:rPr lang="en-US" sz="2000" dirty="0" smtClean="0">
                <a:solidFill>
                  <a:srgbClr val="0000FF"/>
                </a:solidFill>
                <a:latin typeface="Times New Roman" pitchFamily="18" charset="0"/>
              </a:rPr>
              <a:t>  </a:t>
            </a:r>
            <a:r>
              <a:rPr lang="en-US" sz="2000" dirty="0" err="1" smtClean="0">
                <a:solidFill>
                  <a:srgbClr val="0000FF"/>
                </a:solidFill>
                <a:latin typeface="Times New Roman" pitchFamily="18" charset="0"/>
              </a:rPr>
              <a:t>Dileptons</a:t>
            </a:r>
            <a:r>
              <a:rPr lang="en-US" sz="2000" dirty="0" smtClean="0">
                <a:solidFill>
                  <a:srgbClr val="FF0000"/>
                </a:solidFill>
                <a:latin typeface="Times New Roman" pitchFamily="18" charset="0"/>
              </a:rPr>
              <a:t>, Photons</a:t>
            </a:r>
            <a:r>
              <a:rPr lang="en-US" sz="2000" dirty="0" smtClean="0">
                <a:solidFill>
                  <a:srgbClr val="0000FF"/>
                </a:solidFill>
                <a:latin typeface="Times New Roman" pitchFamily="18" charset="0"/>
              </a:rPr>
              <a:t>, </a:t>
            </a:r>
            <a:r>
              <a:rPr lang="en-US" sz="2000" dirty="0" err="1" smtClean="0">
                <a:solidFill>
                  <a:srgbClr val="0000FF"/>
                </a:solidFill>
                <a:latin typeface="Times New Roman" pitchFamily="18" charset="0"/>
              </a:rPr>
              <a:t>Centauros</a:t>
            </a:r>
            <a:r>
              <a:rPr lang="en-US" sz="2000" dirty="0" smtClean="0">
                <a:solidFill>
                  <a:srgbClr val="0000FF"/>
                </a:solidFill>
                <a:latin typeface="Times New Roman" pitchFamily="18" charset="0"/>
              </a:rPr>
              <a:t>,…  vs. </a:t>
            </a:r>
            <a:r>
              <a:rPr lang="en-US" sz="2000" b="1" dirty="0" smtClean="0">
                <a:solidFill>
                  <a:srgbClr val="FF0000"/>
                </a:solidFill>
                <a:latin typeface="Times New Roman" pitchFamily="18" charset="0"/>
              </a:rPr>
              <a:t>Multiplicity in </a:t>
            </a:r>
            <a:r>
              <a:rPr lang="en-US" sz="2000" dirty="0" smtClean="0">
                <a:solidFill>
                  <a:srgbClr val="0000FF"/>
                </a:solidFill>
                <a:latin typeface="Times New Roman" pitchFamily="18" charset="0"/>
              </a:rPr>
              <a:t>pp, </a:t>
            </a:r>
            <a:r>
              <a:rPr lang="en-US" sz="2000" dirty="0" err="1" smtClean="0">
                <a:solidFill>
                  <a:srgbClr val="0000FF"/>
                </a:solidFill>
                <a:latin typeface="Times New Roman" pitchFamily="18" charset="0"/>
              </a:rPr>
              <a:t>pA</a:t>
            </a:r>
            <a:r>
              <a:rPr lang="en-US" sz="2000" dirty="0" smtClean="0">
                <a:solidFill>
                  <a:srgbClr val="0000FF"/>
                </a:solidFill>
                <a:latin typeface="Times New Roman" pitchFamily="18" charset="0"/>
              </a:rPr>
              <a:t>…  +AA?</a:t>
            </a:r>
            <a:endParaRPr lang="en-US" sz="2000" dirty="0" smtClean="0">
              <a:solidFill>
                <a:srgbClr val="FF0000"/>
              </a:solidFill>
              <a:latin typeface="Times New Roman" pitchFamily="18" charset="0"/>
            </a:endParaRPr>
          </a:p>
          <a:p>
            <a:pPr>
              <a:spcBef>
                <a:spcPct val="50000"/>
              </a:spcBef>
            </a:pPr>
            <a:r>
              <a:rPr lang="en-US" dirty="0" smtClean="0">
                <a:solidFill>
                  <a:srgbClr val="6666FF"/>
                </a:solidFill>
                <a:latin typeface="Times New Roman" pitchFamily="18" charset="0"/>
              </a:rPr>
              <a:t>Horst </a:t>
            </a:r>
            <a:r>
              <a:rPr lang="en-US" dirty="0" err="1" smtClean="0">
                <a:solidFill>
                  <a:srgbClr val="6666FF"/>
                </a:solidFill>
                <a:latin typeface="Times New Roman" pitchFamily="18" charset="0"/>
              </a:rPr>
              <a:t>Stoecker</a:t>
            </a:r>
            <a:r>
              <a:rPr lang="en-US" dirty="0" smtClean="0">
                <a:solidFill>
                  <a:srgbClr val="6666FF"/>
                </a:solidFill>
                <a:latin typeface="Times New Roman" pitchFamily="18" charset="0"/>
              </a:rPr>
              <a:t>, GSI </a:t>
            </a:r>
            <a:r>
              <a:rPr lang="en-US" dirty="0" err="1" smtClean="0">
                <a:solidFill>
                  <a:srgbClr val="6666FF"/>
                </a:solidFill>
                <a:latin typeface="Times New Roman" pitchFamily="18" charset="0"/>
              </a:rPr>
              <a:t>Helmholtzzentrum</a:t>
            </a:r>
            <a:r>
              <a:rPr lang="en-US" dirty="0" smtClean="0">
                <a:solidFill>
                  <a:srgbClr val="6666FF"/>
                </a:solidFill>
                <a:latin typeface="Times New Roman" pitchFamily="18" charset="0"/>
              </a:rPr>
              <a:t> f. Heavy Ion Research, CCNU Wuhan, USTC,  </a:t>
            </a:r>
          </a:p>
          <a:p>
            <a:pPr>
              <a:spcBef>
                <a:spcPct val="50000"/>
              </a:spcBef>
            </a:pPr>
            <a:r>
              <a:rPr lang="en-US" dirty="0" smtClean="0">
                <a:solidFill>
                  <a:srgbClr val="6666FF"/>
                </a:solidFill>
                <a:latin typeface="Times New Roman" pitchFamily="18" charset="0"/>
              </a:rPr>
              <a:t>Judah M. Eisenberg Professor </a:t>
            </a:r>
            <a:r>
              <a:rPr lang="en-US" dirty="0" err="1" smtClean="0">
                <a:solidFill>
                  <a:srgbClr val="6666FF"/>
                </a:solidFill>
                <a:latin typeface="Times New Roman" pitchFamily="18" charset="0"/>
              </a:rPr>
              <a:t>Laureatus</a:t>
            </a:r>
            <a:r>
              <a:rPr lang="en-US" dirty="0" smtClean="0">
                <a:solidFill>
                  <a:srgbClr val="6666FF"/>
                </a:solidFill>
                <a:latin typeface="Times New Roman" pitchFamily="18" charset="0"/>
              </a:rPr>
              <a:t>, ITP  &amp; FIAS, Goethe Univ. Frankfurt</a:t>
            </a:r>
            <a:endParaRPr lang="en-US" b="1" dirty="0">
              <a:solidFill>
                <a:srgbClr val="6666FF"/>
              </a:solidFill>
              <a:latin typeface="Times New Roman" pitchFamily="18" charset="0"/>
            </a:endParaRPr>
          </a:p>
        </p:txBody>
      </p:sp>
      <p:sp>
        <p:nvSpPr>
          <p:cNvPr id="7" name="Foliennummernplatzhalter 6"/>
          <p:cNvSpPr>
            <a:spLocks noGrp="1"/>
          </p:cNvSpPr>
          <p:nvPr>
            <p:ph type="sldNum" sz="quarter" idx="12"/>
          </p:nvPr>
        </p:nvSpPr>
        <p:spPr/>
        <p:txBody>
          <a:bodyPr/>
          <a:lstStyle/>
          <a:p>
            <a:pPr>
              <a:defRPr/>
            </a:pPr>
            <a:r>
              <a:rPr lang="en-US" dirty="0" smtClean="0"/>
              <a:t> </a:t>
            </a:r>
            <a:fld id="{8B0F5CB2-1CEF-4BE7-A656-F97588886647}" type="slidenum">
              <a:rPr lang="en-US" smtClean="0"/>
              <a:pPr>
                <a:defRPr/>
              </a:pPr>
              <a:t>1</a:t>
            </a:fld>
            <a:endParaRPr lang="en-US" dirty="0"/>
          </a:p>
        </p:txBody>
      </p:sp>
    </p:spTree>
    <p:extLst>
      <p:ext uri="{BB962C8B-B14F-4D97-AF65-F5344CB8AC3E}">
        <p14:creationId xmlns:p14="http://schemas.microsoft.com/office/powerpoint/2010/main" val="948120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664" t="3643" r="7778" b="1248"/>
          <a:stretch/>
        </p:blipFill>
        <p:spPr bwMode="auto">
          <a:xfrm>
            <a:off x="791580" y="1133745"/>
            <a:ext cx="6684886" cy="506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27" name="Rectangle 31"/>
          <p:cNvSpPr>
            <a:spLocks noGrp="1" noChangeArrowheads="1"/>
          </p:cNvSpPr>
          <p:nvPr>
            <p:ph type="title"/>
          </p:nvPr>
        </p:nvSpPr>
        <p:spPr>
          <a:xfrm>
            <a:off x="-18509" y="8620"/>
            <a:ext cx="5535614" cy="928688"/>
          </a:xfrm>
        </p:spPr>
        <p:txBody>
          <a:bodyPr>
            <a:normAutofit/>
          </a:bodyPr>
          <a:lstStyle/>
          <a:p>
            <a:r>
              <a:rPr lang="en-GB" sz="3200" b="1" dirty="0" smtClean="0">
                <a:solidFill>
                  <a:srgbClr val="0000CC"/>
                </a:solidFill>
              </a:rPr>
              <a:t>FAIR Experiments</a:t>
            </a:r>
            <a:endParaRPr lang="en-GB" sz="3200" b="1" dirty="0">
              <a:solidFill>
                <a:srgbClr val="0000CC"/>
              </a:solidFill>
            </a:endParaRPr>
          </a:p>
        </p:txBody>
      </p:sp>
      <p:sp>
        <p:nvSpPr>
          <p:cNvPr id="33" name="Slide Number Placeholder 4"/>
          <p:cNvSpPr>
            <a:spLocks noGrp="1"/>
          </p:cNvSpPr>
          <p:nvPr>
            <p:ph type="sldNum" sz="quarter" idx="12"/>
          </p:nvPr>
        </p:nvSpPr>
        <p:spPr/>
        <p:txBody>
          <a:bodyPr/>
          <a:lstStyle/>
          <a:p>
            <a:fld id="{12CDEEC0-B0AD-428C-AE1C-15961A7F6460}" type="slidenum">
              <a:rPr lang="en-GB" altLang="en-US"/>
              <a:pPr/>
              <a:t>10</a:t>
            </a:fld>
            <a:endParaRPr lang="en-GB" altLang="en-US" dirty="0"/>
          </a:p>
        </p:txBody>
      </p:sp>
      <p:grpSp>
        <p:nvGrpSpPr>
          <p:cNvPr id="3" name="Group 7"/>
          <p:cNvGrpSpPr/>
          <p:nvPr/>
        </p:nvGrpSpPr>
        <p:grpSpPr>
          <a:xfrm>
            <a:off x="6192180" y="129370"/>
            <a:ext cx="2848520" cy="2624555"/>
            <a:chOff x="8246687" y="206447"/>
            <a:chExt cx="2848520" cy="2624555"/>
          </a:xfrm>
        </p:grpSpPr>
        <p:sp>
          <p:nvSpPr>
            <p:cNvPr id="22" name="Rounded Rectangular Callout 21"/>
            <p:cNvSpPr/>
            <p:nvPr/>
          </p:nvSpPr>
          <p:spPr>
            <a:xfrm>
              <a:off x="8246687" y="206447"/>
              <a:ext cx="2848520" cy="2624555"/>
            </a:xfrm>
            <a:prstGeom prst="wedgeRoundRectCallout">
              <a:avLst>
                <a:gd name="adj1" fmla="val -70074"/>
                <a:gd name="adj2" fmla="val 60120"/>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grpSp>
          <p:nvGrpSpPr>
            <p:cNvPr id="4" name="Group 6"/>
            <p:cNvGrpSpPr/>
            <p:nvPr/>
          </p:nvGrpSpPr>
          <p:grpSpPr>
            <a:xfrm>
              <a:off x="8441220" y="329659"/>
              <a:ext cx="2459454" cy="2378132"/>
              <a:chOff x="8441220" y="329659"/>
              <a:chExt cx="2459454" cy="2378132"/>
            </a:xfrm>
          </p:grpSpPr>
          <p:pic>
            <p:nvPicPr>
              <p:cNvPr id="17" name="Picture 16" descr="HadesCBM_wo_2008.jpg"/>
              <p:cNvPicPr>
                <a:picLocks noChangeAspect="1"/>
              </p:cNvPicPr>
              <p:nvPr/>
            </p:nvPicPr>
            <p:blipFill rotWithShape="1">
              <a:blip r:embed="rId4" cstate="print">
                <a:lum bright="10000"/>
              </a:blip>
              <a:srcRect l="1729" t="980" r="1110" b="1201"/>
              <a:stretch/>
            </p:blipFill>
            <p:spPr>
              <a:xfrm>
                <a:off x="8441220" y="329659"/>
                <a:ext cx="2459454" cy="2378132"/>
              </a:xfrm>
              <a:prstGeom prst="rect">
                <a:avLst/>
              </a:prstGeom>
              <a:noFill/>
              <a:ln w="9525">
                <a:noFill/>
              </a:ln>
            </p:spPr>
          </p:pic>
          <p:sp>
            <p:nvSpPr>
              <p:cNvPr id="38" name="Text Box 13"/>
              <p:cNvSpPr txBox="1">
                <a:spLocks noChangeArrowheads="1"/>
              </p:cNvSpPr>
              <p:nvPr/>
            </p:nvSpPr>
            <p:spPr bwMode="auto">
              <a:xfrm>
                <a:off x="9641842" y="2009297"/>
                <a:ext cx="933269" cy="461665"/>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b="1" dirty="0" smtClean="0">
                    <a:solidFill>
                      <a:srgbClr val="0000CC"/>
                    </a:solidFill>
                    <a:latin typeface="+mn-lt"/>
                    <a:ea typeface="ＭＳ Ｐゴシック" charset="-128"/>
                  </a:rPr>
                  <a:t>CBM</a:t>
                </a:r>
                <a:endParaRPr lang="de-DE" b="1" dirty="0">
                  <a:solidFill>
                    <a:srgbClr val="0000CC"/>
                  </a:solidFill>
                  <a:latin typeface="+mn-lt"/>
                  <a:ea typeface="ＭＳ Ｐゴシック" charset="-128"/>
                </a:endParaRPr>
              </a:p>
            </p:txBody>
          </p:sp>
        </p:grpSp>
      </p:grpSp>
      <p:grpSp>
        <p:nvGrpSpPr>
          <p:cNvPr id="5" name="Group 8"/>
          <p:cNvGrpSpPr/>
          <p:nvPr/>
        </p:nvGrpSpPr>
        <p:grpSpPr>
          <a:xfrm>
            <a:off x="75086" y="4172121"/>
            <a:ext cx="3776834" cy="2166049"/>
            <a:chOff x="-1860129" y="3699029"/>
            <a:chExt cx="3776834" cy="2166049"/>
          </a:xfrm>
        </p:grpSpPr>
        <p:sp>
          <p:nvSpPr>
            <p:cNvPr id="2" name="Rounded Rectangular Callout 1"/>
            <p:cNvSpPr/>
            <p:nvPr/>
          </p:nvSpPr>
          <p:spPr>
            <a:xfrm>
              <a:off x="-1860129" y="3699029"/>
              <a:ext cx="3776834" cy="2166049"/>
            </a:xfrm>
            <a:prstGeom prst="wedgeRoundRectCallout">
              <a:avLst>
                <a:gd name="adj1" fmla="val 61023"/>
                <a:gd name="adj2" fmla="val -69774"/>
                <a:gd name="adj3" fmla="val 16667"/>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grpSp>
          <p:nvGrpSpPr>
            <p:cNvPr id="6" name="Group 2"/>
            <p:cNvGrpSpPr/>
            <p:nvPr/>
          </p:nvGrpSpPr>
          <p:grpSpPr>
            <a:xfrm>
              <a:off x="-1648967" y="3789040"/>
              <a:ext cx="3297934" cy="2047188"/>
              <a:chOff x="-1648967" y="3789040"/>
              <a:chExt cx="3297934" cy="2047188"/>
            </a:xfrm>
          </p:grpSpPr>
          <p:pic>
            <p:nvPicPr>
              <p:cNvPr id="19" name="Picture 18" descr="Panda_v912.png"/>
              <p:cNvPicPr>
                <a:picLocks noChangeAspect="1"/>
              </p:cNvPicPr>
              <p:nvPr/>
            </p:nvPicPr>
            <p:blipFill>
              <a:blip r:embed="rId5" cstate="print"/>
              <a:stretch>
                <a:fillRect/>
              </a:stretch>
            </p:blipFill>
            <p:spPr>
              <a:xfrm>
                <a:off x="-1648967" y="3789040"/>
                <a:ext cx="3297934" cy="1935215"/>
              </a:xfrm>
              <a:prstGeom prst="rect">
                <a:avLst/>
              </a:prstGeom>
              <a:ln>
                <a:noFill/>
              </a:ln>
            </p:spPr>
          </p:pic>
          <p:sp>
            <p:nvSpPr>
              <p:cNvPr id="34" name="TextBox 33"/>
              <p:cNvSpPr txBox="1"/>
              <p:nvPr/>
            </p:nvSpPr>
            <p:spPr>
              <a:xfrm>
                <a:off x="-828600" y="5374563"/>
                <a:ext cx="1485165" cy="461665"/>
              </a:xfrm>
              <a:prstGeom prst="rect">
                <a:avLst/>
              </a:prstGeom>
              <a:noFill/>
            </p:spPr>
            <p:txBody>
              <a:bodyPr wrap="square" rtlCol="0">
                <a:spAutoFit/>
              </a:bodyPr>
              <a:lstStyle/>
              <a:p>
                <a:pPr algn="ctr"/>
                <a:r>
                  <a:rPr lang="en-GB" b="1" dirty="0" smtClean="0">
                    <a:solidFill>
                      <a:srgbClr val="FF0000"/>
                    </a:solidFill>
                    <a:latin typeface="+mn-lt"/>
                  </a:rPr>
                  <a:t>PANDA</a:t>
                </a:r>
                <a:endParaRPr lang="en-GB" b="1" dirty="0">
                  <a:solidFill>
                    <a:srgbClr val="FF0000"/>
                  </a:solidFill>
                  <a:latin typeface="+mn-lt"/>
                </a:endParaRPr>
              </a:p>
            </p:txBody>
          </p:sp>
        </p:grpSp>
      </p:grpSp>
      <p:grpSp>
        <p:nvGrpSpPr>
          <p:cNvPr id="7" name="Group 11"/>
          <p:cNvGrpSpPr/>
          <p:nvPr/>
        </p:nvGrpSpPr>
        <p:grpSpPr>
          <a:xfrm>
            <a:off x="5832140" y="2998114"/>
            <a:ext cx="2610290" cy="3356211"/>
            <a:chOff x="7728685" y="3248546"/>
            <a:chExt cx="2610290" cy="3356211"/>
          </a:xfrm>
        </p:grpSpPr>
        <p:sp>
          <p:nvSpPr>
            <p:cNvPr id="30" name="Rounded Rectangular Callout 29"/>
            <p:cNvSpPr/>
            <p:nvPr/>
          </p:nvSpPr>
          <p:spPr>
            <a:xfrm>
              <a:off x="8268745" y="3248546"/>
              <a:ext cx="1883875" cy="3356211"/>
            </a:xfrm>
            <a:prstGeom prst="wedgeRoundRectCallout">
              <a:avLst>
                <a:gd name="adj1" fmla="val -107883"/>
                <a:gd name="adj2" fmla="val -17705"/>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solidFill>
                  <a:srgbClr val="0000CC"/>
                </a:solidFill>
              </a:endParaRPr>
            </a:p>
          </p:txBody>
        </p:sp>
        <p:pic>
          <p:nvPicPr>
            <p:cNvPr id="40965" name="Picture 5"/>
            <p:cNvPicPr>
              <a:picLocks noChangeAspect="1" noChangeArrowheads="1"/>
            </p:cNvPicPr>
            <p:nvPr/>
          </p:nvPicPr>
          <p:blipFill rotWithShape="1">
            <a:blip r:embed="rId6" cstate="print">
              <a:lum/>
            </a:blip>
            <a:srcRect l="1772" t="9733" r="1561" b="16251"/>
            <a:stretch/>
          </p:blipFill>
          <p:spPr bwMode="auto">
            <a:xfrm rot="5400000">
              <a:off x="7740532" y="4311137"/>
              <a:ext cx="3087251" cy="1286874"/>
            </a:xfrm>
            <a:prstGeom prst="rect">
              <a:avLst/>
            </a:prstGeom>
            <a:solidFill>
              <a:schemeClr val="bg1"/>
            </a:solidFill>
            <a:ln w="9525">
              <a:noFill/>
              <a:miter lim="800000"/>
              <a:headEnd/>
              <a:tailEnd/>
            </a:ln>
            <a:effectLst/>
          </p:spPr>
        </p:pic>
        <p:grpSp>
          <p:nvGrpSpPr>
            <p:cNvPr id="8" name="Group 10"/>
            <p:cNvGrpSpPr/>
            <p:nvPr/>
          </p:nvGrpSpPr>
          <p:grpSpPr>
            <a:xfrm>
              <a:off x="7728685" y="4117867"/>
              <a:ext cx="2610290" cy="1169551"/>
              <a:chOff x="7728685" y="4117867"/>
              <a:chExt cx="2610290" cy="1169551"/>
            </a:xfrm>
          </p:grpSpPr>
          <p:sp>
            <p:nvSpPr>
              <p:cNvPr id="362509" name="Text Box 13"/>
              <p:cNvSpPr txBox="1">
                <a:spLocks noChangeArrowheads="1"/>
              </p:cNvSpPr>
              <p:nvPr/>
            </p:nvSpPr>
            <p:spPr bwMode="auto">
              <a:xfrm>
                <a:off x="7728685" y="4117867"/>
                <a:ext cx="1572866" cy="461665"/>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b="1" dirty="0" smtClean="0">
                    <a:solidFill>
                      <a:srgbClr val="0000CC"/>
                    </a:solidFill>
                    <a:latin typeface="+mn-lt"/>
                    <a:ea typeface="ＭＳ Ｐゴシック" charset="-128"/>
                  </a:rPr>
                  <a:t>NuSTAR</a:t>
                </a:r>
                <a:endParaRPr lang="de-DE" sz="2000" b="1" dirty="0">
                  <a:solidFill>
                    <a:srgbClr val="0000CC"/>
                  </a:solidFill>
                  <a:latin typeface="+mn-lt"/>
                  <a:ea typeface="ＭＳ Ｐゴシック" charset="-128"/>
                </a:endParaRPr>
              </a:p>
            </p:txBody>
          </p:sp>
          <p:sp>
            <p:nvSpPr>
              <p:cNvPr id="41" name="TextBox 40"/>
              <p:cNvSpPr txBox="1"/>
              <p:nvPr/>
            </p:nvSpPr>
            <p:spPr>
              <a:xfrm>
                <a:off x="9078835" y="4579532"/>
                <a:ext cx="1260140" cy="707886"/>
              </a:xfrm>
              <a:prstGeom prst="rect">
                <a:avLst/>
              </a:prstGeom>
              <a:noFill/>
            </p:spPr>
            <p:txBody>
              <a:bodyPr wrap="square" rtlCol="0">
                <a:spAutoFit/>
              </a:bodyPr>
              <a:lstStyle/>
              <a:p>
                <a:pPr algn="ctr"/>
                <a:r>
                  <a:rPr lang="en-GB" sz="2000" b="1" dirty="0" smtClean="0">
                    <a:solidFill>
                      <a:srgbClr val="0000CC"/>
                    </a:solidFill>
                    <a:latin typeface="+mn-lt"/>
                  </a:rPr>
                  <a:t>Super-        FRS</a:t>
                </a:r>
                <a:endParaRPr lang="en-GB" sz="2000" b="1" dirty="0">
                  <a:solidFill>
                    <a:srgbClr val="0000CC"/>
                  </a:solidFill>
                  <a:latin typeface="+mn-lt"/>
                </a:endParaRPr>
              </a:p>
            </p:txBody>
          </p:sp>
        </p:grpSp>
      </p:grpSp>
      <p:grpSp>
        <p:nvGrpSpPr>
          <p:cNvPr id="9" name="Group 3"/>
          <p:cNvGrpSpPr/>
          <p:nvPr/>
        </p:nvGrpSpPr>
        <p:grpSpPr>
          <a:xfrm>
            <a:off x="69908" y="1268761"/>
            <a:ext cx="3106937" cy="2081844"/>
            <a:chOff x="294933" y="1223756"/>
            <a:chExt cx="3106937" cy="2081844"/>
          </a:xfrm>
        </p:grpSpPr>
        <p:grpSp>
          <p:nvGrpSpPr>
            <p:cNvPr id="10" name="Group 9"/>
            <p:cNvGrpSpPr/>
            <p:nvPr/>
          </p:nvGrpSpPr>
          <p:grpSpPr>
            <a:xfrm>
              <a:off x="294933" y="1223756"/>
              <a:ext cx="3106937" cy="2081844"/>
              <a:chOff x="-1548680" y="1174967"/>
              <a:chExt cx="2627425" cy="1653714"/>
            </a:xfrm>
          </p:grpSpPr>
          <p:sp>
            <p:nvSpPr>
              <p:cNvPr id="20" name="Rounded Rectangular Callout 19"/>
              <p:cNvSpPr/>
              <p:nvPr/>
            </p:nvSpPr>
            <p:spPr>
              <a:xfrm>
                <a:off x="-1548680" y="1174967"/>
                <a:ext cx="2627425" cy="1623963"/>
              </a:xfrm>
              <a:prstGeom prst="wedgeRoundRectCallout">
                <a:avLst>
                  <a:gd name="adj1" fmla="val 97287"/>
                  <a:gd name="adj2" fmla="val 73354"/>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43" name="Text Box 13"/>
              <p:cNvSpPr txBox="1">
                <a:spLocks noChangeArrowheads="1"/>
              </p:cNvSpPr>
              <p:nvPr/>
            </p:nvSpPr>
            <p:spPr bwMode="auto">
              <a:xfrm>
                <a:off x="-443619" y="2461957"/>
                <a:ext cx="942415" cy="366724"/>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b="1" dirty="0" smtClean="0">
                    <a:solidFill>
                      <a:srgbClr val="0000CC"/>
                    </a:solidFill>
                    <a:latin typeface="+mn-lt"/>
                    <a:ea typeface="ＭＳ Ｐゴシック" charset="-128"/>
                  </a:rPr>
                  <a:t>APPA</a:t>
                </a:r>
                <a:endParaRPr lang="de-DE" b="1" dirty="0">
                  <a:solidFill>
                    <a:srgbClr val="0000CC"/>
                  </a:solidFill>
                  <a:latin typeface="+mn-lt"/>
                  <a:ea typeface="ＭＳ Ｐゴシック" charset="-128"/>
                </a:endParaRPr>
              </a:p>
            </p:txBody>
          </p:sp>
        </p:grpSp>
        <p:pic>
          <p:nvPicPr>
            <p:cNvPr id="28" name="Picture 7"/>
            <p:cNvPicPr>
              <a:picLocks noChangeAspect="1" noChangeArrowheads="1"/>
            </p:cNvPicPr>
            <p:nvPr/>
          </p:nvPicPr>
          <p:blipFill rotWithShape="1">
            <a:blip r:embed="rId7" cstate="print">
              <a:lum contrast="20000"/>
            </a:blip>
            <a:srcRect l="7783" t="14027" r="5281" b="11645"/>
            <a:stretch/>
          </p:blipFill>
          <p:spPr bwMode="auto">
            <a:xfrm>
              <a:off x="397244" y="1358769"/>
              <a:ext cx="2869611" cy="1594339"/>
            </a:xfrm>
            <a:prstGeom prst="rect">
              <a:avLst/>
            </a:prstGeom>
            <a:solidFill>
              <a:schemeClr val="bg1"/>
            </a:solidFill>
            <a:ln w="9525">
              <a:solidFill>
                <a:schemeClr val="bg1"/>
              </a:solidFill>
              <a:miter lim="800000"/>
              <a:headEnd/>
              <a:tailEnd/>
            </a:ln>
            <a:effectLst/>
          </p:spPr>
        </p:pic>
      </p:grpSp>
      <p:sp>
        <p:nvSpPr>
          <p:cNvPr id="29" name="Date Placeholder 3"/>
          <p:cNvSpPr>
            <a:spLocks noGrp="1"/>
          </p:cNvSpPr>
          <p:nvPr>
            <p:ph type="dt" sz="half" idx="10"/>
          </p:nvPr>
        </p:nvSpPr>
        <p:spPr>
          <a:xfrm>
            <a:off x="214313" y="6356350"/>
            <a:ext cx="2133600" cy="365125"/>
          </a:xfrm>
        </p:spPr>
        <p:txBody>
          <a:bodyPr/>
          <a:lstStyle/>
          <a:p>
            <a:pPr>
              <a:defRPr/>
            </a:pPr>
            <a:fld id="{BCA469FE-2667-48CD-B8BD-6F4F0114BA40}" type="datetime1">
              <a:rPr lang="en-US" smtClean="0">
                <a:solidFill>
                  <a:prstClr val="black"/>
                </a:solidFill>
              </a:rPr>
              <a:pPr>
                <a:defRPr/>
              </a:pPr>
              <a:t>10/16/2015</a:t>
            </a:fld>
            <a:endParaRPr lang="en-GB" dirty="0">
              <a:solidFill>
                <a:prstClr val="black"/>
              </a:solidFill>
            </a:endParaRPr>
          </a:p>
        </p:txBody>
      </p:sp>
      <p:sp>
        <p:nvSpPr>
          <p:cNvPr id="31" name="Fußzeilenplatzhalter 30"/>
          <p:cNvSpPr>
            <a:spLocks noGrp="1"/>
          </p:cNvSpPr>
          <p:nvPr>
            <p:ph type="ftr" sz="quarter" idx="11"/>
          </p:nvPr>
        </p:nvSpPr>
        <p:spPr/>
        <p:txBody>
          <a:bodyPr/>
          <a:lstStyle/>
          <a:p>
            <a:pPr>
              <a:defRPr/>
            </a:pPr>
            <a:r>
              <a:rPr lang="en-US" smtClean="0"/>
              <a:t>H. Stoecker, GSI: Cosmic Matter at FCC, LHC, RHIC and FAIR</a:t>
            </a:r>
            <a:endParaRPr lang="en-GB" dirty="0"/>
          </a:p>
        </p:txBody>
      </p:sp>
    </p:spTree>
    <p:extLst>
      <p:ext uri="{BB962C8B-B14F-4D97-AF65-F5344CB8AC3E}">
        <p14:creationId xmlns:p14="http://schemas.microsoft.com/office/powerpoint/2010/main" val="1535775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7544" y="469095"/>
            <a:ext cx="7723964" cy="2769989"/>
          </a:xfrm>
          <a:prstGeom prst="rect">
            <a:avLst/>
          </a:prstGeom>
          <a:noFill/>
        </p:spPr>
        <p:txBody>
          <a:bodyPr wrap="none" rtlCol="0">
            <a:spAutoFit/>
          </a:bodyPr>
          <a:lstStyle/>
          <a:p>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Hadron</a:t>
            </a:r>
            <a:r>
              <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Spectroscopy</a:t>
            </a:r>
            <a:endPar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Experimental Goals: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mass, width &amp; quantum numbers of resonances</a:t>
            </a:r>
          </a:p>
          <a:p>
            <a:r>
              <a:rPr lang="de-DE" sz="20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Charm</a:t>
            </a:r>
            <a:r>
              <a:rPr lang="de-DE"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de-DE" sz="20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Hadrons</a:t>
            </a:r>
            <a:r>
              <a:rPr lang="de-DE" sz="20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charmonia</a:t>
            </a:r>
            <a:r>
              <a:rPr lang="de-DE" dirty="0" smtClean="0">
                <a:solidFill>
                  <a:srgbClr val="000000"/>
                </a:solidFill>
                <a:latin typeface="Tahoma" panose="020B0604030504040204" pitchFamily="34" charset="0"/>
                <a:ea typeface="Tahoma" panose="020B0604030504040204" pitchFamily="34" charset="0"/>
                <a:cs typeface="Tahoma" panose="020B0604030504040204" pitchFamily="34" charset="0"/>
              </a:rPr>
              <a:t>, D-mesons, </a:t>
            </a:r>
            <a:r>
              <a:rPr lang="de-DE"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charm</a:t>
            </a:r>
            <a:r>
              <a:rPr lang="de-DE"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baryons</a:t>
            </a:r>
            <a:endParaRPr lang="de-DE"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100" dirty="0" smtClean="0">
                <a:solidFill>
                  <a:srgbClr val="810000"/>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Understand new XYZ states, D</a:t>
            </a: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s</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(2317) and others</a:t>
            </a:r>
          </a:p>
          <a:p>
            <a:r>
              <a:rPr lang="en-US"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Exotic QCD States</a:t>
            </a:r>
            <a:r>
              <a:rPr lang="en-US" sz="20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glueballs</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hybrids, multi-quarks</a:t>
            </a:r>
          </a:p>
          <a:p>
            <a:r>
              <a:rPr lang="de-DE" sz="20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Spectroscopy</a:t>
            </a:r>
            <a:r>
              <a:rPr lang="de-DE"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de-DE" sz="20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with</a:t>
            </a:r>
            <a:r>
              <a:rPr lang="de-DE"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Antiprotons:</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Production of states of all quantum numbers</a:t>
            </a: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Resonance scanning with high resolution</a:t>
            </a:r>
          </a:p>
          <a:p>
            <a:r>
              <a:rPr lang="de-DE"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Baryon </a:t>
            </a:r>
            <a:r>
              <a:rPr lang="de-DE" sz="20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Spectroscopy</a:t>
            </a:r>
            <a:r>
              <a:rPr lang="de-DE" sz="2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excited</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ss</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sss</a:t>
            </a:r>
            <a:r>
              <a:rPr lang="de-DE" dirty="0">
                <a:solidFill>
                  <a:srgbClr val="000000"/>
                </a:solidFill>
                <a:latin typeface="Tahoma" panose="020B0604030504040204" pitchFamily="34" charset="0"/>
                <a:ea typeface="Tahoma" panose="020B0604030504040204" pitchFamily="34" charset="0"/>
                <a:cs typeface="Tahoma" panose="020B0604030504040204" pitchFamily="34" charset="0"/>
              </a:rPr>
              <a:t>, c </a:t>
            </a:r>
            <a:r>
              <a:rPr lang="de-DE" dirty="0" err="1">
                <a:solidFill>
                  <a:srgbClr val="000000"/>
                </a:solidFill>
                <a:latin typeface="Tahoma" panose="020B0604030504040204" pitchFamily="34" charset="0"/>
                <a:ea typeface="Tahoma" panose="020B0604030504040204" pitchFamily="34" charset="0"/>
                <a:cs typeface="Tahoma" panose="020B0604030504040204" pitchFamily="34" charset="0"/>
              </a:rPr>
              <a:t>baryons</a:t>
            </a:r>
            <a:endParaRPr lang="de-DE"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1118628"/>
            <a:ext cx="2549473" cy="245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67544" y="3429000"/>
            <a:ext cx="4381008" cy="1508105"/>
          </a:xfrm>
          <a:prstGeom prst="rect">
            <a:avLst/>
          </a:prstGeom>
          <a:noFill/>
        </p:spPr>
        <p:txBody>
          <a:bodyPr wrap="none" rtlCol="0">
            <a:spAutoFit/>
          </a:bodyPr>
          <a:lstStyle/>
          <a:p>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Hadron</a:t>
            </a:r>
            <a:r>
              <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Structure</a:t>
            </a:r>
            <a:endPar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Generalized</a:t>
            </a:r>
            <a:r>
              <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rPr>
              <a:t> Parton </a:t>
            </a:r>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Distributions</a:t>
            </a:r>
            <a:endPar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endParaRPr>
          </a:p>
          <a:p>
            <a:r>
              <a:rPr lang="en-US" sz="1100" dirty="0" smtClean="0">
                <a:solidFill>
                  <a:srgbClr val="810000"/>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Formfactors</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and structure functions, </a:t>
            </a:r>
            <a:r>
              <a:rPr lang="en-US"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Lq</a:t>
            </a: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Timelike</a:t>
            </a:r>
            <a:r>
              <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rPr>
              <a:t> </a:t>
            </a:r>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Nucleon</a:t>
            </a:r>
            <a:r>
              <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rPr>
              <a:t> </a:t>
            </a:r>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Formfactors</a:t>
            </a:r>
            <a:endPar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endParaRPr>
          </a:p>
          <a:p>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Drell</a:t>
            </a:r>
            <a:r>
              <a:rPr lang="de-DE" b="1" dirty="0" smtClean="0">
                <a:solidFill>
                  <a:srgbClr val="810000"/>
                </a:solidFill>
                <a:latin typeface="Tahoma" panose="020B0604030504040204" pitchFamily="34" charset="0"/>
                <a:ea typeface="Tahoma" panose="020B0604030504040204" pitchFamily="34" charset="0"/>
                <a:cs typeface="Tahoma" panose="020B0604030504040204" pitchFamily="34" charset="0"/>
              </a:rPr>
              <a:t>-Yan </a:t>
            </a:r>
            <a:r>
              <a:rPr lang="de-DE" b="1" dirty="0" err="1" smtClean="0">
                <a:solidFill>
                  <a:srgbClr val="810000"/>
                </a:solidFill>
                <a:latin typeface="Tahoma" panose="020B0604030504040204" pitchFamily="34" charset="0"/>
                <a:ea typeface="Tahoma" panose="020B0604030504040204" pitchFamily="34" charset="0"/>
                <a:cs typeface="Tahoma" panose="020B0604030504040204" pitchFamily="34" charset="0"/>
              </a:rPr>
              <a:t>Process</a:t>
            </a:r>
            <a:endParaRPr lang="de-DE"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feld 6"/>
          <p:cNvSpPr txBox="1"/>
          <p:nvPr/>
        </p:nvSpPr>
        <p:spPr>
          <a:xfrm>
            <a:off x="467544" y="5013176"/>
            <a:ext cx="5817618" cy="1231106"/>
          </a:xfrm>
          <a:prstGeom prst="rect">
            <a:avLst/>
          </a:prstGeom>
          <a:noFill/>
        </p:spPr>
        <p:txBody>
          <a:bodyPr wrap="none" rtlCol="0">
            <a:spAutoFit/>
          </a:bodyPr>
          <a:lstStyle/>
          <a:p>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Nuclear</a:t>
            </a:r>
            <a:r>
              <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e-DE" sz="2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Physics</a:t>
            </a:r>
            <a:endParaRPr lang="de-DE"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b="1" dirty="0" err="1" smtClean="0">
                <a:solidFill>
                  <a:srgbClr val="008100"/>
                </a:solidFill>
                <a:latin typeface="Tahoma" panose="020B0604030504040204" pitchFamily="34" charset="0"/>
                <a:ea typeface="Tahoma" panose="020B0604030504040204" pitchFamily="34" charset="0"/>
                <a:cs typeface="Tahoma" panose="020B0604030504040204" pitchFamily="34" charset="0"/>
              </a:rPr>
              <a:t>Hypernuclei</a:t>
            </a:r>
            <a:r>
              <a:rPr lang="en-US" b="1" dirty="0" smtClean="0">
                <a:solidFill>
                  <a:srgbClr val="008100"/>
                </a:solidFill>
                <a:latin typeface="Tahoma" panose="020B0604030504040204" pitchFamily="34" charset="0"/>
                <a:ea typeface="Tahoma" panose="020B0604030504040204" pitchFamily="34" charset="0"/>
                <a:cs typeface="Tahoma" panose="020B0604030504040204" pitchFamily="34" charset="0"/>
              </a:rPr>
              <a:t>: Production of double Λ-</a:t>
            </a:r>
            <a:r>
              <a:rPr lang="en-US" b="1" dirty="0" err="1" smtClean="0">
                <a:solidFill>
                  <a:srgbClr val="008100"/>
                </a:solidFill>
                <a:latin typeface="Tahoma" panose="020B0604030504040204" pitchFamily="34" charset="0"/>
                <a:ea typeface="Tahoma" panose="020B0604030504040204" pitchFamily="34" charset="0"/>
                <a:cs typeface="Tahoma" panose="020B0604030504040204" pitchFamily="34" charset="0"/>
              </a:rPr>
              <a:t>hypernuclei</a:t>
            </a:r>
            <a:endParaRPr lang="en-US" b="1" dirty="0" smtClean="0">
              <a:solidFill>
                <a:srgbClr val="008100"/>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rgbClr val="810000"/>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γ-spectroscopy of </a:t>
            </a:r>
            <a:r>
              <a:rPr lang="en-US"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hypernuclei</a:t>
            </a: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YY interaction</a:t>
            </a:r>
          </a:p>
          <a:p>
            <a:r>
              <a:rPr lang="de-DE" b="1" dirty="0" err="1" smtClean="0">
                <a:solidFill>
                  <a:srgbClr val="008100"/>
                </a:solidFill>
                <a:latin typeface="Tahoma" panose="020B0604030504040204" pitchFamily="34" charset="0"/>
                <a:ea typeface="Tahoma" panose="020B0604030504040204" pitchFamily="34" charset="0"/>
                <a:cs typeface="Tahoma" panose="020B0604030504040204" pitchFamily="34" charset="0"/>
              </a:rPr>
              <a:t>Hadrons</a:t>
            </a:r>
            <a:r>
              <a:rPr lang="de-DE" b="1" dirty="0" smtClean="0">
                <a:solidFill>
                  <a:srgbClr val="008100"/>
                </a:solidFill>
                <a:latin typeface="Tahoma" panose="020B0604030504040204" pitchFamily="34" charset="0"/>
                <a:ea typeface="Tahoma" panose="020B0604030504040204" pitchFamily="34" charset="0"/>
                <a:cs typeface="Tahoma" panose="020B0604030504040204" pitchFamily="34" charset="0"/>
              </a:rPr>
              <a:t> in </a:t>
            </a:r>
            <a:r>
              <a:rPr lang="de-DE" b="1" dirty="0" err="1" smtClean="0">
                <a:solidFill>
                  <a:srgbClr val="008100"/>
                </a:solidFill>
                <a:latin typeface="Tahoma" panose="020B0604030504040204" pitchFamily="34" charset="0"/>
                <a:ea typeface="Tahoma" panose="020B0604030504040204" pitchFamily="34" charset="0"/>
                <a:cs typeface="Tahoma" panose="020B0604030504040204" pitchFamily="34" charset="0"/>
              </a:rPr>
              <a:t>Nuclear</a:t>
            </a:r>
            <a:r>
              <a:rPr lang="de-DE" b="1" dirty="0" smtClean="0">
                <a:solidFill>
                  <a:srgbClr val="008100"/>
                </a:solidFill>
                <a:latin typeface="Tahoma" panose="020B0604030504040204" pitchFamily="34" charset="0"/>
                <a:ea typeface="Tahoma" panose="020B0604030504040204" pitchFamily="34" charset="0"/>
                <a:cs typeface="Tahoma" panose="020B0604030504040204" pitchFamily="34" charset="0"/>
              </a:rPr>
              <a:t> Medium</a:t>
            </a:r>
            <a:endParaRPr lang="de-DE" b="1"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3998278"/>
            <a:ext cx="2261441" cy="288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1"/>
          <p:cNvSpPr txBox="1">
            <a:spLocks noChangeArrowheads="1"/>
          </p:cNvSpPr>
          <p:nvPr/>
        </p:nvSpPr>
        <p:spPr>
          <a:xfrm>
            <a:off x="0" y="0"/>
            <a:ext cx="9144000" cy="928688"/>
          </a:xfrm>
          <a:prstGeom prst="rect">
            <a:avLst/>
          </a:prstGeom>
        </p:spPr>
        <p:txBody>
          <a:bodyP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lnSpc>
                <a:spcPct val="150000"/>
              </a:lnSpc>
            </a:pPr>
            <a:r>
              <a:rPr lang="de-DE" sz="2600" b="1" dirty="0" smtClean="0">
                <a:solidFill>
                  <a:srgbClr val="4585A5"/>
                </a:solidFill>
                <a:ea typeface="Tahoma" panose="020B0604030504040204" pitchFamily="34" charset="0"/>
                <a:cs typeface="Tahoma" panose="020B0604030504040204" pitchFamily="34" charset="0"/>
              </a:rPr>
              <a:t>The </a:t>
            </a:r>
            <a:r>
              <a:rPr lang="de-DE" sz="2600" b="1" dirty="0" err="1" smtClean="0">
                <a:solidFill>
                  <a:srgbClr val="4585A5"/>
                </a:solidFill>
                <a:ea typeface="Tahoma" panose="020B0604030504040204" pitchFamily="34" charset="0"/>
                <a:cs typeface="Tahoma" panose="020B0604030504040204" pitchFamily="34" charset="0"/>
              </a:rPr>
              <a:t>present</a:t>
            </a:r>
            <a:r>
              <a:rPr lang="de-DE" sz="2600" b="1" dirty="0" smtClean="0">
                <a:solidFill>
                  <a:srgbClr val="4585A5"/>
                </a:solidFill>
                <a:ea typeface="Tahoma" panose="020B0604030504040204" pitchFamily="34" charset="0"/>
                <a:cs typeface="Tahoma" panose="020B0604030504040204" pitchFamily="34" charset="0"/>
              </a:rPr>
              <a:t> PANDA </a:t>
            </a:r>
            <a:r>
              <a:rPr lang="de-DE" sz="2600" b="1" dirty="0" err="1">
                <a:solidFill>
                  <a:srgbClr val="4585A5"/>
                </a:solidFill>
                <a:ea typeface="Tahoma" panose="020B0604030504040204" pitchFamily="34" charset="0"/>
                <a:cs typeface="Tahoma" panose="020B0604030504040204" pitchFamily="34" charset="0"/>
              </a:rPr>
              <a:t>P</a:t>
            </a:r>
            <a:r>
              <a:rPr lang="de-DE" sz="2600" b="1" dirty="0" err="1" smtClean="0">
                <a:solidFill>
                  <a:srgbClr val="4585A5"/>
                </a:solidFill>
                <a:ea typeface="Tahoma" panose="020B0604030504040204" pitchFamily="34" charset="0"/>
                <a:cs typeface="Tahoma" panose="020B0604030504040204" pitchFamily="34" charset="0"/>
              </a:rPr>
              <a:t>hysics</a:t>
            </a:r>
            <a:r>
              <a:rPr lang="de-DE" sz="2600" b="1" dirty="0" smtClean="0">
                <a:solidFill>
                  <a:srgbClr val="4585A5"/>
                </a:solidFill>
                <a:ea typeface="Tahoma" panose="020B0604030504040204" pitchFamily="34" charset="0"/>
                <a:cs typeface="Tahoma" panose="020B0604030504040204" pitchFamily="34" charset="0"/>
              </a:rPr>
              <a:t> </a:t>
            </a:r>
            <a:r>
              <a:rPr lang="de-DE" sz="2600" b="1" dirty="0" err="1">
                <a:solidFill>
                  <a:srgbClr val="4585A5"/>
                </a:solidFill>
                <a:ea typeface="Tahoma" panose="020B0604030504040204" pitchFamily="34" charset="0"/>
                <a:cs typeface="Tahoma" panose="020B0604030504040204" pitchFamily="34" charset="0"/>
              </a:rPr>
              <a:t>P</a:t>
            </a:r>
            <a:r>
              <a:rPr lang="de-DE" sz="2600" b="1" dirty="0" err="1" smtClean="0">
                <a:solidFill>
                  <a:srgbClr val="4585A5"/>
                </a:solidFill>
                <a:ea typeface="Tahoma" panose="020B0604030504040204" pitchFamily="34" charset="0"/>
                <a:cs typeface="Tahoma" panose="020B0604030504040204" pitchFamily="34" charset="0"/>
              </a:rPr>
              <a:t>rogram</a:t>
            </a:r>
            <a:endParaRPr lang="en-GB" sz="2600" b="1" dirty="0">
              <a:solidFill>
                <a:srgbClr val="4585A5"/>
              </a:solidFill>
            </a:endParaRPr>
          </a:p>
        </p:txBody>
      </p:sp>
      <p:pic>
        <p:nvPicPr>
          <p:cNvPr id="1032" name="Picture 8" descr="http://www-panda.gsi.de/framework/content/physics/img/nucleon_struc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485266"/>
            <a:ext cx="1776628" cy="1692026"/>
          </a:xfrm>
          <a:prstGeom prst="rect">
            <a:avLst/>
          </a:prstGeom>
          <a:noFill/>
          <a:extLst>
            <a:ext uri="{909E8E84-426E-40DD-AFC4-6F175D3DCCD1}">
              <a14:hiddenFill xmlns:a14="http://schemas.microsoft.com/office/drawing/2010/main">
                <a:solidFill>
                  <a:srgbClr val="FFFFFF"/>
                </a:solidFill>
              </a14:hiddenFill>
            </a:ext>
          </a:extLst>
        </p:spPr>
      </p:pic>
      <p:sp>
        <p:nvSpPr>
          <p:cNvPr id="10" name="Datumsplatzhalter 9"/>
          <p:cNvSpPr>
            <a:spLocks noGrp="1"/>
          </p:cNvSpPr>
          <p:nvPr>
            <p:ph type="dt" sz="half" idx="10"/>
          </p:nvPr>
        </p:nvSpPr>
        <p:spPr/>
        <p:txBody>
          <a:bodyPr/>
          <a:lstStyle/>
          <a:p>
            <a:pPr>
              <a:defRPr/>
            </a:pPr>
            <a:fld id="{0EC853D9-A4EF-441A-870B-3CE8F45E1429}" type="datetime1">
              <a:rPr lang="en-US" smtClean="0"/>
              <a:pPr>
                <a:defRPr/>
              </a:pPr>
              <a:t>10/16/2015</a:t>
            </a:fld>
            <a:endParaRPr lang="en-US"/>
          </a:p>
        </p:txBody>
      </p:sp>
      <p:sp>
        <p:nvSpPr>
          <p:cNvPr id="11" name="Foliennummernplatzhalter 10"/>
          <p:cNvSpPr>
            <a:spLocks noGrp="1"/>
          </p:cNvSpPr>
          <p:nvPr>
            <p:ph type="sldNum" sz="quarter" idx="12"/>
          </p:nvPr>
        </p:nvSpPr>
        <p:spPr/>
        <p:txBody>
          <a:bodyPr/>
          <a:lstStyle/>
          <a:p>
            <a:pPr>
              <a:defRPr/>
            </a:pPr>
            <a:fld id="{8B0F5CB2-1CEF-4BE7-A656-F97588886647}" type="slidenum">
              <a:rPr lang="en-US" smtClean="0"/>
              <a:pPr>
                <a:defRPr/>
              </a:pPr>
              <a:t>11</a:t>
            </a:fld>
            <a:endParaRPr lang="en-US" dirty="0"/>
          </a:p>
        </p:txBody>
      </p:sp>
      <p:sp>
        <p:nvSpPr>
          <p:cNvPr id="12" name="Fußzeilenplatzhalter 11"/>
          <p:cNvSpPr>
            <a:spLocks noGrp="1"/>
          </p:cNvSpPr>
          <p:nvPr>
            <p:ph type="ftr" sz="quarter" idx="11"/>
          </p:nvPr>
        </p:nvSpPr>
        <p:spPr/>
        <p:txBody>
          <a:bodyPr/>
          <a:lstStyle/>
          <a:p>
            <a:pPr>
              <a:defRPr/>
            </a:pPr>
            <a:r>
              <a:rPr lang="en-US" smtClean="0"/>
              <a:t>Horst Stoecker</a:t>
            </a:r>
            <a:endParaRPr lang="en-US"/>
          </a:p>
        </p:txBody>
      </p:sp>
    </p:spTree>
    <p:extLst>
      <p:ext uri="{BB962C8B-B14F-4D97-AF65-F5344CB8AC3E}">
        <p14:creationId xmlns:p14="http://schemas.microsoft.com/office/powerpoint/2010/main" val="3413188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fade">
                                      <p:cBhvr>
                                        <p:cTn id="18"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66800"/>
            <a:ext cx="9169399"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1"/>
          <p:cNvSpPr txBox="1">
            <a:spLocks noChangeArrowheads="1"/>
          </p:cNvSpPr>
          <p:nvPr/>
        </p:nvSpPr>
        <p:spPr>
          <a:xfrm>
            <a:off x="0" y="0"/>
            <a:ext cx="9144000" cy="928688"/>
          </a:xfrm>
          <a:prstGeom prst="rect">
            <a:avLst/>
          </a:prstGeom>
        </p:spPr>
        <p:txBody>
          <a:bodyPr>
            <a:noAutofit/>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pPr>
              <a:lnSpc>
                <a:spcPct val="150000"/>
              </a:lnSpc>
            </a:pPr>
            <a:r>
              <a:rPr lang="de-DE" sz="2600" b="1" dirty="0" smtClean="0">
                <a:solidFill>
                  <a:srgbClr val="4585A5"/>
                </a:solidFill>
                <a:ea typeface="Tahoma" panose="020B0604030504040204" pitchFamily="34" charset="0"/>
                <a:cs typeface="Tahoma" panose="020B0604030504040204" pitchFamily="34" charset="0"/>
              </a:rPr>
              <a:t>The PANDA </a:t>
            </a:r>
            <a:r>
              <a:rPr lang="de-DE" sz="2600" b="1" dirty="0" err="1">
                <a:solidFill>
                  <a:srgbClr val="4585A5"/>
                </a:solidFill>
                <a:ea typeface="Tahoma" panose="020B0604030504040204" pitchFamily="34" charset="0"/>
                <a:cs typeface="Tahoma" panose="020B0604030504040204" pitchFamily="34" charset="0"/>
              </a:rPr>
              <a:t>S</a:t>
            </a:r>
            <a:r>
              <a:rPr lang="de-DE" sz="2600" b="1" dirty="0" err="1" smtClean="0">
                <a:solidFill>
                  <a:srgbClr val="4585A5"/>
                </a:solidFill>
                <a:ea typeface="Tahoma" panose="020B0604030504040204" pitchFamily="34" charset="0"/>
                <a:cs typeface="Tahoma" panose="020B0604030504040204" pitchFamily="34" charset="0"/>
              </a:rPr>
              <a:t>pectrometer</a:t>
            </a:r>
            <a:r>
              <a:rPr lang="de-DE" sz="2600" b="1" dirty="0" smtClean="0">
                <a:solidFill>
                  <a:srgbClr val="4585A5"/>
                </a:solidFill>
                <a:ea typeface="Tahoma" panose="020B0604030504040204" pitchFamily="34" charset="0"/>
                <a:cs typeface="Tahoma" panose="020B0604030504040204" pitchFamily="34" charset="0"/>
              </a:rPr>
              <a:t> at </a:t>
            </a:r>
            <a:r>
              <a:rPr lang="de-DE" sz="2600" b="1" dirty="0">
                <a:solidFill>
                  <a:srgbClr val="4585A5"/>
                </a:solidFill>
                <a:ea typeface="Tahoma" panose="020B0604030504040204" pitchFamily="34" charset="0"/>
                <a:cs typeface="Tahoma" panose="020B0604030504040204" pitchFamily="34" charset="0"/>
              </a:rPr>
              <a:t>FAIR</a:t>
            </a:r>
            <a:endParaRPr lang="en-GB" sz="2600" b="1" dirty="0">
              <a:solidFill>
                <a:srgbClr val="4585A5"/>
              </a:solidFill>
            </a:endParaRPr>
          </a:p>
        </p:txBody>
      </p:sp>
      <p:sp>
        <p:nvSpPr>
          <p:cNvPr id="2" name="Rechteck 1"/>
          <p:cNvSpPr/>
          <p:nvPr/>
        </p:nvSpPr>
        <p:spPr>
          <a:xfrm>
            <a:off x="4907280" y="1000542"/>
            <a:ext cx="4419600" cy="5878532"/>
          </a:xfrm>
          <a:prstGeom prst="rect">
            <a:avLst/>
          </a:prstGeom>
          <a:solidFill>
            <a:schemeClr val="bg1">
              <a:alpha val="70000"/>
            </a:schemeClr>
          </a:solidFill>
        </p:spPr>
        <p:txBody>
          <a:bodyPr wrap="square">
            <a:spAutoFit/>
          </a:bodyPr>
          <a:lstStyle/>
          <a:p>
            <a:r>
              <a:rPr lang="de-DE"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Detector</a:t>
            </a:r>
            <a:r>
              <a:rPr lang="de-DE"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requirements</a:t>
            </a:r>
            <a:r>
              <a:rPr lang="de-DE" sz="2400" b="1"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el-GR" sz="2400" dirty="0">
                <a:solidFill>
                  <a:srgbClr val="000000"/>
                </a:solidFill>
                <a:latin typeface="Tahoma" panose="020B0604030504040204" pitchFamily="34" charset="0"/>
                <a:ea typeface="Tahoma" panose="020B0604030504040204" pitchFamily="34" charset="0"/>
                <a:cs typeface="Tahoma" panose="020B0604030504040204" pitchFamily="34" charset="0"/>
              </a:rPr>
              <a:t>4π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acceptance</a:t>
            </a:r>
            <a:endPar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de-DE" sz="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High rate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capability</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2x10</a:t>
            </a:r>
            <a:r>
              <a:rPr lang="de-DE" sz="24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7</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s</a:t>
            </a:r>
            <a:r>
              <a:rPr lang="de-DE" sz="24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-1</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interactions</a:t>
            </a:r>
            <a:endPar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de-DE" sz="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Efficient</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event</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selection</a:t>
            </a:r>
            <a:endPar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a:solidFill>
                  <a:srgbClr val="810000"/>
                </a:solidFill>
                <a:latin typeface="Tahoma" panose="020B0604030504040204" pitchFamily="34" charset="0"/>
                <a:ea typeface="Tahoma" panose="020B0604030504040204" pitchFamily="34" charset="0"/>
                <a:cs typeface="Tahoma" panose="020B0604030504040204" pitchFamily="34" charset="0"/>
              </a:rPr>
              <a:t>➔</a:t>
            </a:r>
            <a:r>
              <a:rPr lang="de-DE" sz="2400" i="1" dirty="0" err="1">
                <a:solidFill>
                  <a:srgbClr val="000000"/>
                </a:solidFill>
                <a:latin typeface="Tahoma" panose="020B0604030504040204" pitchFamily="34" charset="0"/>
                <a:ea typeface="Tahoma" panose="020B0604030504040204" pitchFamily="34" charset="0"/>
                <a:cs typeface="Tahoma" panose="020B0604030504040204" pitchFamily="34" charset="0"/>
              </a:rPr>
              <a:t>Continuous</a:t>
            </a:r>
            <a:r>
              <a:rPr lang="de-DE" sz="2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acquisition</a:t>
            </a:r>
            <a:endParaRPr lang="de-DE" sz="2400" i="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de-DE" sz="8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Momentum</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resolution</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~1%</a:t>
            </a:r>
          </a:p>
          <a:p>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Vertex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info</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for</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D, </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K</a:t>
            </a:r>
            <a:r>
              <a:rPr lang="de-DE" sz="24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0</a:t>
            </a:r>
            <a:r>
              <a:rPr lang="de-DE" sz="2400" baseline="-25000" dirty="0" smtClean="0">
                <a:solidFill>
                  <a:srgbClr val="000000"/>
                </a:solidFill>
                <a:latin typeface="Tahoma" panose="020B0604030504040204" pitchFamily="34" charset="0"/>
                <a:ea typeface="Tahoma" panose="020B0604030504040204" pitchFamily="34" charset="0"/>
                <a:cs typeface="Tahoma" panose="020B0604030504040204" pitchFamily="34" charset="0"/>
              </a:rPr>
              <a:t>s</a:t>
            </a:r>
            <a:r>
              <a:rPr lang="de-DE"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Y </a:t>
            </a:r>
            <a:endPar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(c</a:t>
            </a:r>
            <a:r>
              <a:rPr lang="el-GR" sz="2400" dirty="0">
                <a:solidFill>
                  <a:srgbClr val="000000"/>
                </a:solidFill>
                <a:latin typeface="Tahoma" panose="020B0604030504040204" pitchFamily="34" charset="0"/>
                <a:ea typeface="Tahoma" panose="020B0604030504040204" pitchFamily="34" charset="0"/>
                <a:cs typeface="Tahoma" panose="020B0604030504040204" pitchFamily="34" charset="0"/>
              </a:rPr>
              <a:t>τ = 317 μ</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m </a:t>
            </a:r>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for</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D</a:t>
            </a:r>
            <a:r>
              <a:rPr lang="de-DE" sz="24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de-DE" sz="2400" dirty="0">
                <a:solidFill>
                  <a:srgbClr val="810000"/>
                </a:solidFill>
                <a:latin typeface="Tahoma" panose="020B0604030504040204" pitchFamily="34" charset="0"/>
                <a:ea typeface="Tahoma" panose="020B0604030504040204" pitchFamily="34" charset="0"/>
                <a:cs typeface="Tahoma" panose="020B0604030504040204" pitchFamily="34" charset="0"/>
              </a:rPr>
              <a:t>➔</a:t>
            </a:r>
            <a:r>
              <a:rPr lang="de-DE" sz="2400" i="1" dirty="0" err="1">
                <a:solidFill>
                  <a:srgbClr val="000000"/>
                </a:solidFill>
                <a:latin typeface="Tahoma" panose="020B0604030504040204" pitchFamily="34" charset="0"/>
                <a:ea typeface="Tahoma" panose="020B0604030504040204" pitchFamily="34" charset="0"/>
                <a:cs typeface="Tahoma" panose="020B0604030504040204" pitchFamily="34" charset="0"/>
              </a:rPr>
              <a:t>Good</a:t>
            </a:r>
            <a:r>
              <a:rPr lang="de-DE" sz="2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tracking</a:t>
            </a:r>
            <a:endParaRPr lang="de-DE" sz="2400" i="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de-DE" sz="8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err="1">
                <a:solidFill>
                  <a:srgbClr val="000000"/>
                </a:solidFill>
                <a:latin typeface="Tahoma" panose="020B0604030504040204" pitchFamily="34" charset="0"/>
                <a:ea typeface="Tahoma" panose="020B0604030504040204" pitchFamily="34" charset="0"/>
                <a:cs typeface="Tahoma" panose="020B0604030504040204" pitchFamily="34" charset="0"/>
              </a:rPr>
              <a:t>Good</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 PID (</a:t>
            </a:r>
            <a:r>
              <a:rPr lang="el-GR" sz="2400" dirty="0">
                <a:solidFill>
                  <a:srgbClr val="000000"/>
                </a:solidFill>
                <a:latin typeface="Tahoma" panose="020B0604030504040204" pitchFamily="34" charset="0"/>
                <a:ea typeface="Tahoma" panose="020B0604030504040204" pitchFamily="34" charset="0"/>
                <a:cs typeface="Tahoma" panose="020B0604030504040204" pitchFamily="34" charset="0"/>
              </a:rPr>
              <a:t>γ, </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e, </a:t>
            </a:r>
            <a:r>
              <a:rPr lang="el-GR" sz="2400" dirty="0">
                <a:solidFill>
                  <a:srgbClr val="000000"/>
                </a:solidFill>
                <a:latin typeface="Tahoma" panose="020B0604030504040204" pitchFamily="34" charset="0"/>
                <a:ea typeface="Tahoma" panose="020B0604030504040204" pitchFamily="34" charset="0"/>
                <a:cs typeface="Tahoma" panose="020B0604030504040204" pitchFamily="34" charset="0"/>
              </a:rPr>
              <a:t>μ, π, </a:t>
            </a:r>
            <a:r>
              <a:rPr lang="de-DE" sz="2400" dirty="0">
                <a:solidFill>
                  <a:srgbClr val="000000"/>
                </a:solidFill>
                <a:latin typeface="Tahoma" panose="020B0604030504040204" pitchFamily="34" charset="0"/>
                <a:ea typeface="Tahoma" panose="020B0604030504040204" pitchFamily="34" charset="0"/>
                <a:cs typeface="Tahoma" panose="020B0604030504040204" pitchFamily="34" charset="0"/>
              </a:rPr>
              <a:t>K, p)</a:t>
            </a:r>
          </a:p>
          <a:p>
            <a:r>
              <a:rPr lang="de-DE" sz="2400" dirty="0">
                <a:solidFill>
                  <a:srgbClr val="810000"/>
                </a:solidFill>
                <a:latin typeface="Tahoma" panose="020B0604030504040204" pitchFamily="34" charset="0"/>
                <a:ea typeface="Tahoma" panose="020B0604030504040204" pitchFamily="34" charset="0"/>
                <a:cs typeface="Tahoma" panose="020B0604030504040204" pitchFamily="34" charset="0"/>
              </a:rPr>
              <a:t>➔</a:t>
            </a:r>
            <a:r>
              <a:rPr lang="de-DE" sz="2400" i="1" dirty="0">
                <a:solidFill>
                  <a:srgbClr val="000000"/>
                </a:solidFill>
                <a:latin typeface="Tahoma" panose="020B0604030504040204" pitchFamily="34" charset="0"/>
                <a:ea typeface="Tahoma" panose="020B0604030504040204" pitchFamily="34" charset="0"/>
                <a:cs typeface="Tahoma" panose="020B0604030504040204" pitchFamily="34" charset="0"/>
              </a:rPr>
              <a:t>Cherenkov, </a:t>
            </a:r>
            <a:r>
              <a:rPr lang="de-DE" sz="2400" i="1" dirty="0" err="1">
                <a:solidFill>
                  <a:srgbClr val="000000"/>
                </a:solidFill>
                <a:latin typeface="Tahoma" panose="020B0604030504040204" pitchFamily="34" charset="0"/>
                <a:ea typeface="Tahoma" panose="020B0604030504040204" pitchFamily="34" charset="0"/>
                <a:cs typeface="Tahoma" panose="020B0604030504040204" pitchFamily="34" charset="0"/>
              </a:rPr>
              <a:t>ToF</a:t>
            </a:r>
            <a:r>
              <a:rPr lang="de-DE" sz="2400" i="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4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dE</a:t>
            </a:r>
            <a:r>
              <a:rPr lang="de-DE" sz="24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/dx</a:t>
            </a:r>
          </a:p>
          <a:p>
            <a:endParaRPr lang="de-DE" sz="8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γ-detection 1 MeV – 10 </a:t>
            </a:r>
            <a:r>
              <a:rPr lang="en-US" sz="2400" dirty="0" err="1">
                <a:solidFill>
                  <a:srgbClr val="000000"/>
                </a:solidFill>
                <a:latin typeface="Tahoma" panose="020B0604030504040204" pitchFamily="34" charset="0"/>
                <a:ea typeface="Tahoma" panose="020B0604030504040204" pitchFamily="34" charset="0"/>
                <a:cs typeface="Tahoma" panose="020B0604030504040204" pitchFamily="34" charset="0"/>
              </a:rPr>
              <a:t>GeV</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de-DE" sz="2400" dirty="0">
                <a:solidFill>
                  <a:srgbClr val="810000"/>
                </a:solidFill>
                <a:latin typeface="Tahoma" panose="020B0604030504040204" pitchFamily="34" charset="0"/>
                <a:ea typeface="Tahoma" panose="020B0604030504040204" pitchFamily="34" charset="0"/>
                <a:cs typeface="Tahoma" panose="020B0604030504040204" pitchFamily="34" charset="0"/>
              </a:rPr>
              <a:t>➔</a:t>
            </a:r>
            <a:r>
              <a:rPr lang="de-DE" sz="2400" i="1" dirty="0">
                <a:solidFill>
                  <a:srgbClr val="000000"/>
                </a:solidFill>
                <a:latin typeface="Tahoma" panose="020B0604030504040204" pitchFamily="34" charset="0"/>
                <a:ea typeface="Tahoma" panose="020B0604030504040204" pitchFamily="34" charset="0"/>
                <a:cs typeface="Tahoma" panose="020B0604030504040204" pitchFamily="34" charset="0"/>
              </a:rPr>
              <a:t>Crystal </a:t>
            </a:r>
            <a:r>
              <a:rPr lang="de-DE" sz="2400" i="1" dirty="0" err="1">
                <a:solidFill>
                  <a:srgbClr val="000000"/>
                </a:solidFill>
                <a:latin typeface="Tahoma" panose="020B0604030504040204" pitchFamily="34" charset="0"/>
                <a:ea typeface="Tahoma" panose="020B0604030504040204" pitchFamily="34" charset="0"/>
                <a:cs typeface="Tahoma" panose="020B0604030504040204" pitchFamily="34" charset="0"/>
              </a:rPr>
              <a:t>Calorimeter</a:t>
            </a:r>
            <a:endParaRPr lang="de-DE"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7529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8620"/>
            <a:ext cx="7772400" cy="1143000"/>
          </a:xfrm>
        </p:spPr>
        <p:txBody>
          <a:bodyPr>
            <a:noAutofit/>
          </a:bodyPr>
          <a:lstStyle/>
          <a:p>
            <a:r>
              <a:rPr lang="en-US" sz="2400" dirty="0" smtClean="0">
                <a:solidFill>
                  <a:srgbClr val="0000CC"/>
                </a:solidFill>
              </a:rPr>
              <a:t>Particle production in pp collisions</a:t>
            </a:r>
            <a:endParaRPr lang="en-US" sz="2400" dirty="0">
              <a:solidFill>
                <a:srgbClr val="0000CC"/>
              </a:solidFill>
            </a:endParaRPr>
          </a:p>
        </p:txBody>
      </p:sp>
      <p:sp>
        <p:nvSpPr>
          <p:cNvPr id="3" name="Inhaltsplatzhalter 2"/>
          <p:cNvSpPr>
            <a:spLocks noGrp="1"/>
          </p:cNvSpPr>
          <p:nvPr>
            <p:ph idx="1"/>
          </p:nvPr>
        </p:nvSpPr>
        <p:spPr>
          <a:xfrm>
            <a:off x="26495" y="1782978"/>
            <a:ext cx="1533042" cy="430887"/>
          </a:xfrm>
        </p:spPr>
        <p:txBody>
          <a:bodyPr wrap="none">
            <a:spAutoFit/>
          </a:bodyPr>
          <a:lstStyle/>
          <a:p>
            <a:pPr marL="0" indent="0">
              <a:buNone/>
            </a:pPr>
            <a:r>
              <a:rPr lang="en-US" dirty="0" smtClean="0"/>
              <a:t>Formation:</a:t>
            </a:r>
          </a:p>
        </p:txBody>
      </p:sp>
      <p:sp>
        <p:nvSpPr>
          <p:cNvPr id="5" name="Titel 1"/>
          <p:cNvSpPr txBox="1">
            <a:spLocks/>
          </p:cNvSpPr>
          <p:nvPr/>
        </p:nvSpPr>
        <p:spPr bwMode="auto">
          <a:xfrm flipH="1">
            <a:off x="5292080" y="53625"/>
            <a:ext cx="211111" cy="414250"/>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smtClean="0">
                <a:ln>
                  <a:noFill/>
                </a:ln>
                <a:solidFill>
                  <a:srgbClr val="005B82"/>
                </a:solidFill>
                <a:effectLst/>
                <a:uLnTx/>
                <a:uFillTx/>
                <a:latin typeface="+mj-lt"/>
                <a:ea typeface="+mj-ea"/>
                <a:cs typeface="+mj-cs"/>
              </a:rPr>
              <a:t>_</a:t>
            </a:r>
            <a:endParaRPr kumimoji="0" lang="en-US" sz="2600" b="1" i="0" u="none" strike="noStrike" kern="0" cap="none" spc="0" normalizeH="0" baseline="0" noProof="0" dirty="0">
              <a:ln>
                <a:noFill/>
              </a:ln>
              <a:solidFill>
                <a:srgbClr val="005B82"/>
              </a:solidFill>
              <a:effectLst/>
              <a:uLnTx/>
              <a:uFillTx/>
              <a:latin typeface="+mj-lt"/>
              <a:ea typeface="+mj-ea"/>
              <a:cs typeface="+mj-cs"/>
            </a:endParaRPr>
          </a:p>
        </p:txBody>
      </p:sp>
      <p:pic>
        <p:nvPicPr>
          <p:cNvPr id="6" name="Picture 15"/>
          <p:cNvPicPr>
            <a:picLocks noChangeAspect="1" noChangeArrowheads="1"/>
          </p:cNvPicPr>
          <p:nvPr/>
        </p:nvPicPr>
        <p:blipFill>
          <a:blip r:embed="rId2" cstate="print"/>
          <a:srcRect/>
          <a:stretch>
            <a:fillRect/>
          </a:stretch>
        </p:blipFill>
        <p:spPr bwMode="auto">
          <a:xfrm>
            <a:off x="2444995" y="1485945"/>
            <a:ext cx="2223492" cy="1725662"/>
          </a:xfrm>
          <a:prstGeom prst="rect">
            <a:avLst/>
          </a:prstGeom>
          <a:noFill/>
          <a:ln w="50800">
            <a:solidFill>
              <a:srgbClr val="99CCFF"/>
            </a:solidFill>
            <a:miter lim="800000"/>
            <a:headEnd/>
            <a:tailEnd/>
          </a:ln>
        </p:spPr>
      </p:pic>
      <p:pic>
        <p:nvPicPr>
          <p:cNvPr id="7" name="Picture 16"/>
          <p:cNvPicPr>
            <a:picLocks noChangeAspect="1" noChangeArrowheads="1"/>
          </p:cNvPicPr>
          <p:nvPr/>
        </p:nvPicPr>
        <p:blipFill>
          <a:blip r:embed="rId3" cstate="print"/>
          <a:srcRect/>
          <a:stretch>
            <a:fillRect/>
          </a:stretch>
        </p:blipFill>
        <p:spPr bwMode="auto">
          <a:xfrm>
            <a:off x="5132832" y="1512736"/>
            <a:ext cx="2152055" cy="1666503"/>
          </a:xfrm>
          <a:prstGeom prst="rect">
            <a:avLst/>
          </a:prstGeom>
          <a:noFill/>
          <a:ln w="50800">
            <a:solidFill>
              <a:srgbClr val="99CCFF"/>
            </a:solidFill>
            <a:miter lim="800000"/>
            <a:headEnd/>
            <a:tailEnd/>
          </a:ln>
        </p:spPr>
      </p:pic>
      <p:sp>
        <p:nvSpPr>
          <p:cNvPr id="10" name="Textfeld 9"/>
          <p:cNvSpPr txBox="1"/>
          <p:nvPr/>
        </p:nvSpPr>
        <p:spPr>
          <a:xfrm>
            <a:off x="2444995" y="3502170"/>
            <a:ext cx="5067413" cy="430887"/>
          </a:xfrm>
          <a:prstGeom prst="rect">
            <a:avLst/>
          </a:prstGeom>
          <a:solidFill>
            <a:srgbClr val="FFFF00"/>
          </a:solidFill>
        </p:spPr>
        <p:txBody>
          <a:bodyPr wrap="none" rtlCol="0">
            <a:spAutoFit/>
          </a:bodyPr>
          <a:lstStyle/>
          <a:p>
            <a:r>
              <a:rPr lang="en-US" sz="2200" dirty="0" smtClean="0"/>
              <a:t>All J</a:t>
            </a:r>
            <a:r>
              <a:rPr lang="en-US" sz="2200" baseline="30000" dirty="0" smtClean="0"/>
              <a:t>PC</a:t>
            </a:r>
            <a:r>
              <a:rPr lang="en-US" sz="2200" dirty="0" smtClean="0"/>
              <a:t> allowed for (</a:t>
            </a:r>
            <a:r>
              <a:rPr lang="en-US" sz="2200" dirty="0" err="1" smtClean="0"/>
              <a:t>qq</a:t>
            </a:r>
            <a:r>
              <a:rPr lang="en-US" sz="2200" dirty="0" smtClean="0"/>
              <a:t>) accessible in   p </a:t>
            </a:r>
            <a:r>
              <a:rPr lang="en-US" sz="2200" dirty="0" err="1" smtClean="0"/>
              <a:t>p</a:t>
            </a:r>
            <a:endParaRPr lang="en-US" sz="2200" dirty="0"/>
          </a:p>
        </p:txBody>
      </p:sp>
      <p:sp>
        <p:nvSpPr>
          <p:cNvPr id="11" name="Textfeld 10"/>
          <p:cNvSpPr txBox="1"/>
          <p:nvPr/>
        </p:nvSpPr>
        <p:spPr>
          <a:xfrm>
            <a:off x="4924186" y="3286145"/>
            <a:ext cx="156906" cy="338554"/>
          </a:xfrm>
          <a:prstGeom prst="rect">
            <a:avLst/>
          </a:prstGeom>
          <a:noFill/>
        </p:spPr>
        <p:txBody>
          <a:bodyPr wrap="none" lIns="0" tIns="0" rIns="0" bIns="0" rtlCol="0">
            <a:spAutoFit/>
          </a:bodyPr>
          <a:lstStyle/>
          <a:p>
            <a:r>
              <a:rPr lang="en-US" sz="2200" dirty="0" smtClean="0"/>
              <a:t>_</a:t>
            </a:r>
            <a:endParaRPr lang="en-US" sz="2200" dirty="0"/>
          </a:p>
        </p:txBody>
      </p:sp>
      <p:sp>
        <p:nvSpPr>
          <p:cNvPr id="12" name="Textfeld 11"/>
          <p:cNvSpPr txBox="1"/>
          <p:nvPr/>
        </p:nvSpPr>
        <p:spPr>
          <a:xfrm>
            <a:off x="7093565" y="3286145"/>
            <a:ext cx="156906" cy="338554"/>
          </a:xfrm>
          <a:prstGeom prst="rect">
            <a:avLst/>
          </a:prstGeom>
          <a:noFill/>
        </p:spPr>
        <p:txBody>
          <a:bodyPr wrap="none" lIns="0" tIns="0" rIns="0" bIns="0" rtlCol="0">
            <a:spAutoFit/>
          </a:bodyPr>
          <a:lstStyle/>
          <a:p>
            <a:r>
              <a:rPr lang="en-US" sz="2200" dirty="0" smtClean="0"/>
              <a:t>_</a:t>
            </a:r>
            <a:endParaRPr lang="en-US" sz="2200" dirty="0"/>
          </a:p>
        </p:txBody>
      </p:sp>
      <p:sp>
        <p:nvSpPr>
          <p:cNvPr id="13" name="Pfeil nach rechts 12"/>
          <p:cNvSpPr>
            <a:spLocks noChangeAspect="1"/>
          </p:cNvSpPr>
          <p:nvPr/>
        </p:nvSpPr>
        <p:spPr bwMode="auto">
          <a:xfrm>
            <a:off x="1713836" y="3574177"/>
            <a:ext cx="451573" cy="242316"/>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4" name="Group 23"/>
          <p:cNvGrpSpPr>
            <a:grpSpLocks/>
          </p:cNvGrpSpPr>
          <p:nvPr/>
        </p:nvGrpSpPr>
        <p:grpSpPr bwMode="auto">
          <a:xfrm>
            <a:off x="476545" y="4335860"/>
            <a:ext cx="7452958" cy="1973461"/>
            <a:chOff x="0" y="0"/>
            <a:chExt cx="5940" cy="1768"/>
          </a:xfrm>
        </p:grpSpPr>
        <p:sp>
          <p:nvSpPr>
            <p:cNvPr id="15" name="Rectangle 24"/>
            <p:cNvSpPr>
              <a:spLocks/>
            </p:cNvSpPr>
            <p:nvPr/>
          </p:nvSpPr>
          <p:spPr bwMode="auto">
            <a:xfrm>
              <a:off x="2696" y="709"/>
              <a:ext cx="3244" cy="524"/>
            </a:xfrm>
            <a:prstGeom prst="rect">
              <a:avLst/>
            </a:prstGeom>
            <a:solidFill>
              <a:srgbClr val="FFFF00"/>
            </a:solidFill>
            <a:ln w="12700">
              <a:noFill/>
              <a:miter lim="800000"/>
              <a:headEnd/>
              <a:tailEnd/>
            </a:ln>
          </p:spPr>
          <p:txBody>
            <a:bodyPr wrap="none" lIns="0" tIns="0" rIns="57799" bIns="0">
              <a:spAutoFit/>
            </a:bodyPr>
            <a:lstStyle/>
            <a:p>
              <a:pPr marL="42094"/>
              <a:r>
                <a:rPr lang="en-US" sz="2200" dirty="0" smtClean="0">
                  <a:solidFill>
                    <a:srgbClr val="000000"/>
                  </a:solidFill>
                  <a:latin typeface="+mn-lt"/>
                  <a:sym typeface="Chalkboard" pitchFamily="112" charset="0"/>
                </a:rPr>
                <a:t>Only J</a:t>
              </a:r>
              <a:r>
                <a:rPr lang="en-US" sz="2200" baseline="32000" dirty="0" smtClean="0">
                  <a:solidFill>
                    <a:srgbClr val="000000"/>
                  </a:solidFill>
                  <a:latin typeface="+mn-lt"/>
                  <a:sym typeface="Chalkboard" pitchFamily="112" charset="0"/>
                </a:rPr>
                <a:t>PC</a:t>
              </a:r>
              <a:r>
                <a:rPr lang="en-US" sz="2200" dirty="0" smtClean="0">
                  <a:solidFill>
                    <a:srgbClr val="000000"/>
                  </a:solidFill>
                  <a:latin typeface="+mn-lt"/>
                  <a:sym typeface="Chalkboard" pitchFamily="112" charset="0"/>
                </a:rPr>
                <a:t> = 1</a:t>
              </a:r>
              <a:r>
                <a:rPr lang="en-US" sz="2200" baseline="32000" dirty="0" smtClean="0">
                  <a:solidFill>
                    <a:srgbClr val="000000"/>
                  </a:solidFill>
                  <a:latin typeface="+mn-lt"/>
                  <a:sym typeface="Chalkboard" pitchFamily="112" charset="0"/>
                </a:rPr>
                <a:t>--</a:t>
              </a:r>
              <a:r>
                <a:rPr lang="en-US" sz="2200" dirty="0" smtClean="0">
                  <a:solidFill>
                    <a:srgbClr val="000000"/>
                  </a:solidFill>
                  <a:latin typeface="+mn-lt"/>
                  <a:sym typeface="Chalkboard" pitchFamily="112" charset="0"/>
                </a:rPr>
                <a:t> allowed in </a:t>
              </a:r>
              <a:r>
                <a:rPr lang="en-US" sz="2200" dirty="0" err="1" smtClean="0">
                  <a:solidFill>
                    <a:srgbClr val="000000"/>
                  </a:solidFill>
                  <a:latin typeface="+mn-lt"/>
                  <a:sym typeface="Chalkboard" pitchFamily="112" charset="0"/>
                </a:rPr>
                <a:t>e</a:t>
              </a:r>
              <a:r>
                <a:rPr lang="en-US" sz="2200" baseline="32000" dirty="0" err="1" smtClean="0">
                  <a:solidFill>
                    <a:srgbClr val="000000"/>
                  </a:solidFill>
                  <a:latin typeface="+mn-lt"/>
                  <a:sym typeface="Chalkboard" pitchFamily="112" charset="0"/>
                </a:rPr>
                <a:t>+</a:t>
              </a:r>
              <a:r>
                <a:rPr lang="en-US" sz="2200" dirty="0" err="1" smtClean="0">
                  <a:solidFill>
                    <a:srgbClr val="000000"/>
                  </a:solidFill>
                  <a:latin typeface="+mn-lt"/>
                  <a:sym typeface="Chalkboard" pitchFamily="112" charset="0"/>
                </a:rPr>
                <a:t>e</a:t>
              </a:r>
              <a:r>
                <a:rPr lang="en-US" sz="2200" baseline="32000" dirty="0" smtClean="0">
                  <a:solidFill>
                    <a:srgbClr val="000000"/>
                  </a:solidFill>
                  <a:latin typeface="+mn-lt"/>
                  <a:sym typeface="Chalkboard" pitchFamily="112" charset="0"/>
                </a:rPr>
                <a:t>-  </a:t>
              </a:r>
              <a:br>
                <a:rPr lang="en-US" sz="2200" baseline="32000" dirty="0" smtClean="0">
                  <a:solidFill>
                    <a:srgbClr val="000000"/>
                  </a:solidFill>
                  <a:latin typeface="+mn-lt"/>
                  <a:sym typeface="Chalkboard" pitchFamily="112" charset="0"/>
                </a:rPr>
              </a:br>
              <a:r>
                <a:rPr lang="en-US" sz="1600" dirty="0" smtClean="0">
                  <a:solidFill>
                    <a:srgbClr val="000000"/>
                  </a:solidFill>
                  <a:latin typeface="+mn-lt"/>
                  <a:sym typeface="Chalkboard" pitchFamily="112" charset="0"/>
                </a:rPr>
                <a:t>(to 1st order)</a:t>
              </a:r>
            </a:p>
          </p:txBody>
        </p:sp>
        <p:pic>
          <p:nvPicPr>
            <p:cNvPr id="16" name="Picture 25"/>
            <p:cNvPicPr>
              <a:picLocks noChangeAspect="1" noChangeArrowheads="1"/>
            </p:cNvPicPr>
            <p:nvPr/>
          </p:nvPicPr>
          <p:blipFill>
            <a:blip r:embed="rId4" cstate="print"/>
            <a:srcRect/>
            <a:stretch>
              <a:fillRect/>
            </a:stretch>
          </p:blipFill>
          <p:spPr bwMode="auto">
            <a:xfrm>
              <a:off x="679" y="0"/>
              <a:ext cx="1729" cy="1768"/>
            </a:xfrm>
            <a:prstGeom prst="rect">
              <a:avLst/>
            </a:prstGeom>
            <a:noFill/>
            <a:ln w="50800">
              <a:solidFill>
                <a:srgbClr val="99CCFF"/>
              </a:solidFill>
              <a:miter lim="800000"/>
              <a:headEnd/>
              <a:tailEnd/>
            </a:ln>
          </p:spPr>
        </p:pic>
        <p:sp>
          <p:nvSpPr>
            <p:cNvPr id="17" name="Rectangle 26"/>
            <p:cNvSpPr>
              <a:spLocks/>
            </p:cNvSpPr>
            <p:nvPr/>
          </p:nvSpPr>
          <p:spPr bwMode="auto">
            <a:xfrm>
              <a:off x="0" y="709"/>
              <a:ext cx="395" cy="303"/>
            </a:xfrm>
            <a:prstGeom prst="rect">
              <a:avLst/>
            </a:prstGeom>
            <a:noFill/>
            <a:ln w="12700">
              <a:noFill/>
              <a:miter lim="800000"/>
              <a:headEnd/>
              <a:tailEnd/>
            </a:ln>
          </p:spPr>
          <p:txBody>
            <a:bodyPr wrap="none" lIns="0" tIns="0" rIns="57799" bIns="0">
              <a:spAutoFit/>
            </a:bodyPr>
            <a:lstStyle/>
            <a:p>
              <a:pPr marL="42094"/>
              <a:r>
                <a:rPr lang="en-US" sz="2200" dirty="0" smtClean="0">
                  <a:solidFill>
                    <a:srgbClr val="000000"/>
                  </a:solidFill>
                  <a:latin typeface="+mn-lt"/>
                  <a:sym typeface="Chalkboard" pitchFamily="112" charset="0"/>
                </a:rPr>
                <a:t>c.f.</a:t>
              </a:r>
            </a:p>
          </p:txBody>
        </p:sp>
      </p:grpSp>
      <p:sp>
        <p:nvSpPr>
          <p:cNvPr id="18" name="Datumsplatzhalter 17"/>
          <p:cNvSpPr>
            <a:spLocks noGrp="1"/>
          </p:cNvSpPr>
          <p:nvPr>
            <p:ph type="dt" sz="half" idx="10"/>
          </p:nvPr>
        </p:nvSpPr>
        <p:spPr/>
        <p:txBody>
          <a:bodyPr/>
          <a:lstStyle/>
          <a:p>
            <a:pPr>
              <a:defRPr/>
            </a:pPr>
            <a:fld id="{903CC852-AFCA-4A7E-A012-6E83C689A912}" type="datetime1">
              <a:rPr lang="en-US" smtClean="0"/>
              <a:pPr>
                <a:defRPr/>
              </a:pPr>
              <a:t>10/16/2015</a:t>
            </a:fld>
            <a:endParaRPr lang="en-GB"/>
          </a:p>
        </p:txBody>
      </p:sp>
      <p:sp>
        <p:nvSpPr>
          <p:cNvPr id="19" name="Foliennummernplatzhalter 18"/>
          <p:cNvSpPr>
            <a:spLocks noGrp="1"/>
          </p:cNvSpPr>
          <p:nvPr>
            <p:ph type="sldNum" sz="quarter" idx="12"/>
          </p:nvPr>
        </p:nvSpPr>
        <p:spPr/>
        <p:txBody>
          <a:bodyPr/>
          <a:lstStyle/>
          <a:p>
            <a:pPr>
              <a:defRPr/>
            </a:pPr>
            <a:fld id="{8318FD4D-F9D6-4FD7-A96E-8F0752404E5C}" type="slidenum">
              <a:rPr lang="en-GB" smtClean="0"/>
              <a:pPr>
                <a:defRPr/>
              </a:pPr>
              <a:t>13</a:t>
            </a:fld>
            <a:endParaRPr lang="en-GB"/>
          </a:p>
        </p:txBody>
      </p:sp>
      <p:sp>
        <p:nvSpPr>
          <p:cNvPr id="20" name="Fußzeilenplatzhalter 19"/>
          <p:cNvSpPr>
            <a:spLocks noGrp="1"/>
          </p:cNvSpPr>
          <p:nvPr>
            <p:ph type="ftr" sz="quarter" idx="11"/>
          </p:nvPr>
        </p:nvSpPr>
        <p:spPr/>
        <p:txBody>
          <a:bodyPr/>
          <a:lstStyle/>
          <a:p>
            <a:pPr>
              <a:defRPr/>
            </a:pPr>
            <a:r>
              <a:rPr lang="en-US" smtClean="0"/>
              <a:t>Horst Stoecker</a:t>
            </a:r>
            <a:endParaRPr lang="en-GB" dirty="0"/>
          </a:p>
        </p:txBody>
      </p:sp>
    </p:spTree>
    <p:extLst>
      <p:ext uri="{BB962C8B-B14F-4D97-AF65-F5344CB8AC3E}">
        <p14:creationId xmlns:p14="http://schemas.microsoft.com/office/powerpoint/2010/main" val="373868501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820" y="98630"/>
            <a:ext cx="7772400" cy="587101"/>
          </a:xfrm>
        </p:spPr>
        <p:txBody>
          <a:bodyPr>
            <a:noAutofit/>
          </a:bodyPr>
          <a:lstStyle/>
          <a:p>
            <a:r>
              <a:rPr lang="en-US" sz="2400" dirty="0" smtClean="0"/>
              <a:t>Beyond standard quark configurations</a:t>
            </a:r>
            <a:endParaRPr lang="en-US" sz="2400" dirty="0"/>
          </a:p>
        </p:txBody>
      </p:sp>
      <p:sp>
        <p:nvSpPr>
          <p:cNvPr id="3" name="Inhaltsplatzhalter 2"/>
          <p:cNvSpPr>
            <a:spLocks noGrp="1"/>
          </p:cNvSpPr>
          <p:nvPr>
            <p:ph idx="1"/>
          </p:nvPr>
        </p:nvSpPr>
        <p:spPr>
          <a:xfrm>
            <a:off x="566471" y="667431"/>
            <a:ext cx="7659872" cy="400110"/>
          </a:xfrm>
        </p:spPr>
        <p:txBody>
          <a:bodyPr wrap="square">
            <a:spAutoFit/>
          </a:bodyPr>
          <a:lstStyle/>
          <a:p>
            <a:r>
              <a:rPr lang="en-US" sz="2000" dirty="0" smtClean="0">
                <a:solidFill>
                  <a:srgbClr val="C00000"/>
                </a:solidFill>
              </a:rPr>
              <a:t>QCD allows much more than what we have observed:</a:t>
            </a:r>
          </a:p>
        </p:txBody>
      </p:sp>
      <p:grpSp>
        <p:nvGrpSpPr>
          <p:cNvPr id="5" name="Gruppieren 28"/>
          <p:cNvGrpSpPr/>
          <p:nvPr/>
        </p:nvGrpSpPr>
        <p:grpSpPr>
          <a:xfrm>
            <a:off x="2104930" y="1053920"/>
            <a:ext cx="5046082" cy="1501135"/>
            <a:chOff x="1712640" y="1772816"/>
            <a:chExt cx="5466589" cy="1501135"/>
          </a:xfrm>
        </p:grpSpPr>
        <p:pic>
          <p:nvPicPr>
            <p:cNvPr id="15" name="Picture 14"/>
            <p:cNvPicPr>
              <a:picLocks noChangeAspect="1" noChangeArrowheads="1"/>
            </p:cNvPicPr>
            <p:nvPr/>
          </p:nvPicPr>
          <p:blipFill>
            <a:blip r:embed="rId2" cstate="print"/>
            <a:srcRect l="50933" t="20293" r="26657" b="56439"/>
            <a:stretch>
              <a:fillRect/>
            </a:stretch>
          </p:blipFill>
          <p:spPr bwMode="auto">
            <a:xfrm>
              <a:off x="1712640" y="1772816"/>
              <a:ext cx="1720811" cy="1238268"/>
            </a:xfrm>
            <a:prstGeom prst="rect">
              <a:avLst/>
            </a:prstGeom>
            <a:noFill/>
            <a:ln w="9525">
              <a:noFill/>
              <a:round/>
              <a:headEnd/>
              <a:tailEnd/>
            </a:ln>
          </p:spPr>
        </p:pic>
        <p:pic>
          <p:nvPicPr>
            <p:cNvPr id="16" name="Picture 13"/>
            <p:cNvPicPr>
              <a:picLocks noChangeAspect="1" noChangeArrowheads="1"/>
            </p:cNvPicPr>
            <p:nvPr/>
          </p:nvPicPr>
          <p:blipFill>
            <a:blip r:embed="rId3" cstate="print"/>
            <a:srcRect l="24277" t="22195" r="52361" b="57073"/>
            <a:stretch>
              <a:fillRect/>
            </a:stretch>
          </p:blipFill>
          <p:spPr bwMode="auto">
            <a:xfrm>
              <a:off x="5385048" y="1840291"/>
              <a:ext cx="1794181" cy="1103319"/>
            </a:xfrm>
            <a:prstGeom prst="rect">
              <a:avLst/>
            </a:prstGeom>
            <a:noFill/>
            <a:ln w="9525">
              <a:noFill/>
              <a:round/>
              <a:headEnd/>
              <a:tailEnd/>
            </a:ln>
          </p:spPr>
        </p:pic>
        <p:sp>
          <p:nvSpPr>
            <p:cNvPr id="17" name="Rectangle 11"/>
            <p:cNvSpPr>
              <a:spLocks/>
            </p:cNvSpPr>
            <p:nvPr/>
          </p:nvSpPr>
          <p:spPr bwMode="auto">
            <a:xfrm>
              <a:off x="2119992" y="2996952"/>
              <a:ext cx="950109" cy="276999"/>
            </a:xfrm>
            <a:prstGeom prst="rect">
              <a:avLst/>
            </a:prstGeom>
            <a:noFill/>
            <a:ln w="12700">
              <a:noFill/>
              <a:miter lim="800000"/>
              <a:headEnd/>
              <a:tailEnd/>
            </a:ln>
          </p:spPr>
          <p:txBody>
            <a:bodyPr wrap="none" lIns="0" tIns="0" rIns="29933" bIns="0">
              <a:spAutoFit/>
            </a:bodyPr>
            <a:lstStyle/>
            <a:p>
              <a:pPr marL="29232"/>
              <a:r>
                <a:rPr lang="en-US" dirty="0" smtClean="0">
                  <a:solidFill>
                    <a:srgbClr val="000000"/>
                  </a:solidFill>
                  <a:cs typeface="Arial" charset="0"/>
                  <a:sym typeface="Arial" charset="0"/>
                </a:rPr>
                <a:t>Baryons</a:t>
              </a:r>
            </a:p>
          </p:txBody>
        </p:sp>
        <p:sp>
          <p:nvSpPr>
            <p:cNvPr id="18" name="Rectangle 12"/>
            <p:cNvSpPr>
              <a:spLocks/>
            </p:cNvSpPr>
            <p:nvPr/>
          </p:nvSpPr>
          <p:spPr bwMode="auto">
            <a:xfrm>
              <a:off x="5848321" y="2996952"/>
              <a:ext cx="908350" cy="276999"/>
            </a:xfrm>
            <a:prstGeom prst="rect">
              <a:avLst/>
            </a:prstGeom>
            <a:noFill/>
            <a:ln w="12700">
              <a:noFill/>
              <a:miter lim="800000"/>
              <a:headEnd/>
              <a:tailEnd/>
            </a:ln>
          </p:spPr>
          <p:txBody>
            <a:bodyPr wrap="none" lIns="0" tIns="0" rIns="29933" bIns="0">
              <a:spAutoFit/>
            </a:bodyPr>
            <a:lstStyle/>
            <a:p>
              <a:pPr marL="29232"/>
              <a:r>
                <a:rPr lang="en-US" dirty="0" smtClean="0">
                  <a:solidFill>
                    <a:srgbClr val="000000"/>
                  </a:solidFill>
                  <a:cs typeface="Arial" charset="0"/>
                  <a:sym typeface="Arial" charset="0"/>
                </a:rPr>
                <a:t>Mesons</a:t>
              </a:r>
            </a:p>
          </p:txBody>
        </p:sp>
      </p:grpSp>
      <p:pic>
        <p:nvPicPr>
          <p:cNvPr id="28" name="Picture 27"/>
          <p:cNvPicPr>
            <a:picLocks noChangeAspect="1"/>
          </p:cNvPicPr>
          <p:nvPr/>
        </p:nvPicPr>
        <p:blipFill>
          <a:blip r:embed="rId4" cstate="print"/>
          <a:stretch>
            <a:fillRect/>
          </a:stretch>
        </p:blipFill>
        <p:spPr>
          <a:xfrm>
            <a:off x="116505" y="2123855"/>
            <a:ext cx="5807111" cy="4734146"/>
          </a:xfrm>
          <a:prstGeom prst="rect">
            <a:avLst/>
          </a:prstGeom>
        </p:spPr>
      </p:pic>
      <p:sp>
        <p:nvSpPr>
          <p:cNvPr id="31" name="TextBox 30"/>
          <p:cNvSpPr txBox="1"/>
          <p:nvPr/>
        </p:nvSpPr>
        <p:spPr>
          <a:xfrm>
            <a:off x="3431678" y="6596390"/>
            <a:ext cx="1470431" cy="261610"/>
          </a:xfrm>
          <a:prstGeom prst="rect">
            <a:avLst/>
          </a:prstGeom>
          <a:noFill/>
        </p:spPr>
        <p:txBody>
          <a:bodyPr wrap="none" rtlCol="0">
            <a:spAutoFit/>
          </a:bodyPr>
          <a:lstStyle/>
          <a:p>
            <a:r>
              <a:rPr lang="en-US" sz="1100" dirty="0" smtClean="0"/>
              <a:t>Courtesy C. </a:t>
            </a:r>
            <a:r>
              <a:rPr lang="en-US" sz="1100" dirty="0" err="1" smtClean="0"/>
              <a:t>Hanhart</a:t>
            </a:r>
            <a:endParaRPr lang="en-US" sz="1100" dirty="0"/>
          </a:p>
        </p:txBody>
      </p:sp>
      <p:sp>
        <p:nvSpPr>
          <p:cNvPr id="32" name="Rectangle 16"/>
          <p:cNvSpPr>
            <a:spLocks/>
          </p:cNvSpPr>
          <p:nvPr/>
        </p:nvSpPr>
        <p:spPr bwMode="auto">
          <a:xfrm>
            <a:off x="386535" y="1853825"/>
            <a:ext cx="1343666" cy="369332"/>
          </a:xfrm>
          <a:prstGeom prst="rect">
            <a:avLst/>
          </a:prstGeom>
          <a:noFill/>
          <a:ln w="12700">
            <a:noFill/>
            <a:miter lim="800000"/>
            <a:headEnd/>
            <a:tailEnd/>
          </a:ln>
        </p:spPr>
        <p:txBody>
          <a:bodyPr wrap="none" lIns="0" tIns="0" rIns="42573" bIns="0">
            <a:spAutoFit/>
          </a:bodyPr>
          <a:lstStyle/>
          <a:p>
            <a:pPr marL="42094"/>
            <a:r>
              <a:rPr lang="en-US" b="1" dirty="0" smtClean="0">
                <a:solidFill>
                  <a:srgbClr val="FF0000"/>
                </a:solidFill>
                <a:latin typeface="+mn-lt"/>
                <a:sym typeface="Chalkboard Bold" charset="0"/>
              </a:rPr>
              <a:t>Exotica</a:t>
            </a:r>
          </a:p>
        </p:txBody>
      </p:sp>
      <p:sp>
        <p:nvSpPr>
          <p:cNvPr id="34" name="Rectangle 27"/>
          <p:cNvSpPr>
            <a:spLocks/>
          </p:cNvSpPr>
          <p:nvPr/>
        </p:nvSpPr>
        <p:spPr bwMode="auto">
          <a:xfrm>
            <a:off x="6817393" y="3473177"/>
            <a:ext cx="2326607" cy="1107996"/>
          </a:xfrm>
          <a:prstGeom prst="rect">
            <a:avLst/>
          </a:prstGeom>
          <a:noFill/>
          <a:ln w="12700">
            <a:noFill/>
            <a:miter lim="800000"/>
            <a:headEnd/>
            <a:tailEnd/>
          </a:ln>
        </p:spPr>
        <p:txBody>
          <a:bodyPr wrap="square" lIns="0" tIns="0" rIns="57799" bIns="0">
            <a:spAutoFit/>
          </a:bodyPr>
          <a:lstStyle/>
          <a:p>
            <a:pPr marL="42094"/>
            <a:r>
              <a:rPr lang="en-US" dirty="0" smtClean="0">
                <a:solidFill>
                  <a:srgbClr val="000000"/>
                </a:solidFill>
                <a:latin typeface="+mn-lt"/>
                <a:sym typeface="Chalkboard" pitchFamily="112" charset="0"/>
              </a:rPr>
              <a:t>may have J</a:t>
            </a:r>
            <a:r>
              <a:rPr lang="en-US" baseline="32000" dirty="0" smtClean="0">
                <a:solidFill>
                  <a:srgbClr val="000000"/>
                </a:solidFill>
                <a:latin typeface="+mn-lt"/>
                <a:sym typeface="Chalkboard" pitchFamily="112" charset="0"/>
              </a:rPr>
              <a:t>PC</a:t>
            </a:r>
            <a:r>
              <a:rPr lang="en-US" dirty="0" smtClean="0">
                <a:solidFill>
                  <a:srgbClr val="000000"/>
                </a:solidFill>
                <a:latin typeface="+mn-lt"/>
                <a:sym typeface="Chalkboard" pitchFamily="112" charset="0"/>
              </a:rPr>
              <a:t> not allowed for </a:t>
            </a:r>
            <a:r>
              <a:rPr lang="en-US" dirty="0" err="1" smtClean="0">
                <a:solidFill>
                  <a:srgbClr val="000000"/>
                </a:solidFill>
                <a:latin typeface="+mn-lt"/>
                <a:sym typeface="Chalkboard" pitchFamily="112" charset="0"/>
              </a:rPr>
              <a:t>qq</a:t>
            </a:r>
            <a:endParaRPr lang="en-US" dirty="0" smtClean="0">
              <a:solidFill>
                <a:srgbClr val="000000"/>
              </a:solidFill>
              <a:latin typeface="+mn-lt"/>
              <a:sym typeface="Chalkboard" pitchFamily="112" charset="0"/>
            </a:endParaRPr>
          </a:p>
        </p:txBody>
      </p:sp>
      <p:sp>
        <p:nvSpPr>
          <p:cNvPr id="35" name="Textfeld 20"/>
          <p:cNvSpPr txBox="1"/>
          <p:nvPr/>
        </p:nvSpPr>
        <p:spPr>
          <a:xfrm>
            <a:off x="7587335" y="3924055"/>
            <a:ext cx="133331" cy="369332"/>
          </a:xfrm>
          <a:prstGeom prst="rect">
            <a:avLst/>
          </a:prstGeom>
          <a:noFill/>
        </p:spPr>
        <p:txBody>
          <a:bodyPr wrap="square" lIns="0" tIns="0" rIns="0" bIns="0" rtlCol="0">
            <a:spAutoFit/>
          </a:bodyPr>
          <a:lstStyle/>
          <a:p>
            <a:r>
              <a:rPr lang="en-US" dirty="0" smtClean="0"/>
              <a:t>_</a:t>
            </a:r>
            <a:endParaRPr lang="en-US" dirty="0"/>
          </a:p>
        </p:txBody>
      </p:sp>
      <p:sp>
        <p:nvSpPr>
          <p:cNvPr id="4" name="Right Brace 3"/>
          <p:cNvSpPr/>
          <p:nvPr/>
        </p:nvSpPr>
        <p:spPr>
          <a:xfrm>
            <a:off x="6349572" y="2887579"/>
            <a:ext cx="323469" cy="16534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Datumsplatzhalter 18"/>
          <p:cNvSpPr>
            <a:spLocks noGrp="1"/>
          </p:cNvSpPr>
          <p:nvPr>
            <p:ph type="dt" sz="half" idx="10"/>
          </p:nvPr>
        </p:nvSpPr>
        <p:spPr/>
        <p:txBody>
          <a:bodyPr/>
          <a:lstStyle/>
          <a:p>
            <a:pPr>
              <a:defRPr/>
            </a:pPr>
            <a:fld id="{D08E1A4B-F964-4B80-BA7B-B55F7E4C8FB6}" type="datetime1">
              <a:rPr lang="en-US" smtClean="0"/>
              <a:pPr>
                <a:defRPr/>
              </a:pPr>
              <a:t>10/16/2015</a:t>
            </a:fld>
            <a:endParaRPr lang="en-GB"/>
          </a:p>
        </p:txBody>
      </p:sp>
      <p:sp>
        <p:nvSpPr>
          <p:cNvPr id="20" name="Foliennummernplatzhalter 19"/>
          <p:cNvSpPr>
            <a:spLocks noGrp="1"/>
          </p:cNvSpPr>
          <p:nvPr>
            <p:ph type="sldNum" sz="quarter" idx="12"/>
          </p:nvPr>
        </p:nvSpPr>
        <p:spPr/>
        <p:txBody>
          <a:bodyPr/>
          <a:lstStyle/>
          <a:p>
            <a:pPr>
              <a:defRPr/>
            </a:pPr>
            <a:fld id="{8318FD4D-F9D6-4FD7-A96E-8F0752404E5C}" type="slidenum">
              <a:rPr lang="en-GB" smtClean="0"/>
              <a:pPr>
                <a:defRPr/>
              </a:pPr>
              <a:t>14</a:t>
            </a:fld>
            <a:endParaRPr lang="en-GB"/>
          </a:p>
        </p:txBody>
      </p:sp>
      <p:sp>
        <p:nvSpPr>
          <p:cNvPr id="21" name="Fußzeilenplatzhalter 20"/>
          <p:cNvSpPr>
            <a:spLocks noGrp="1"/>
          </p:cNvSpPr>
          <p:nvPr>
            <p:ph type="ftr" sz="quarter" idx="11"/>
          </p:nvPr>
        </p:nvSpPr>
        <p:spPr/>
        <p:txBody>
          <a:bodyPr/>
          <a:lstStyle/>
          <a:p>
            <a:pPr>
              <a:defRPr/>
            </a:pPr>
            <a:r>
              <a:rPr lang="en-US" smtClean="0"/>
              <a:t>H. Stoecker, GSI: Cosmic Matter at FCC, LHC, RHIC and FAIR</a:t>
            </a:r>
            <a:endParaRPr lang="en-GB" dirty="0"/>
          </a:p>
        </p:txBody>
      </p:sp>
    </p:spTree>
    <p:extLst>
      <p:ext uri="{BB962C8B-B14F-4D97-AF65-F5344CB8AC3E}">
        <p14:creationId xmlns:p14="http://schemas.microsoft.com/office/powerpoint/2010/main" val="384580796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4"/>
          <p:cNvSpPr txBox="1">
            <a:spLocks noChangeArrowheads="1"/>
          </p:cNvSpPr>
          <p:nvPr/>
        </p:nvSpPr>
        <p:spPr bwMode="auto">
          <a:xfrm>
            <a:off x="1" y="0"/>
            <a:ext cx="9144000" cy="830997"/>
          </a:xfrm>
          <a:prstGeom prst="rect">
            <a:avLst/>
          </a:prstGeom>
          <a:noFill/>
          <a:ln w="9525">
            <a:noFill/>
            <a:miter lim="800000"/>
            <a:headEnd/>
            <a:tailEnd/>
          </a:ln>
        </p:spPr>
        <p:txBody>
          <a:bodyPr wrap="square">
            <a:spAutoFit/>
          </a:bodyPr>
          <a:lstStyle/>
          <a:p>
            <a:r>
              <a:rPr lang="it-IT" sz="2400" dirty="0" smtClean="0">
                <a:latin typeface="Times New Roman" pitchFamily="18" charset="0"/>
                <a:cs typeface="Times New Roman" pitchFamily="18" charset="0"/>
              </a:rPr>
              <a:t>X, Y, Z, Charm-</a:t>
            </a:r>
            <a:r>
              <a:rPr lang="it-IT" sz="2400" dirty="0" err="1" smtClean="0">
                <a:latin typeface="Times New Roman" pitchFamily="18" charset="0"/>
                <a:cs typeface="Times New Roman" pitchFamily="18" charset="0"/>
              </a:rPr>
              <a:t>Hybrids</a:t>
            </a:r>
            <a:r>
              <a:rPr lang="it-IT" sz="2400" dirty="0" smtClean="0">
                <a:latin typeface="Times New Roman" pitchFamily="18" charset="0"/>
                <a:cs typeface="Times New Roman" pitchFamily="18" charset="0"/>
              </a:rPr>
              <a:t>, Penta-</a:t>
            </a:r>
            <a:r>
              <a:rPr lang="it-IT" sz="2400" dirty="0" err="1" smtClean="0">
                <a:latin typeface="Times New Roman" pitchFamily="18" charset="0"/>
                <a:cs typeface="Times New Roman" pitchFamily="18" charset="0"/>
              </a:rPr>
              <a:t>Quarks</a:t>
            </a:r>
            <a:r>
              <a:rPr lang="it-IT" sz="2400" dirty="0" smtClean="0">
                <a:latin typeface="Times New Roman" pitchFamily="18" charset="0"/>
                <a:cs typeface="Times New Roman" pitchFamily="18" charset="0"/>
              </a:rPr>
              <a:t>, </a:t>
            </a:r>
            <a:r>
              <a:rPr lang="it-IT" dirty="0" smtClean="0">
                <a:cs typeface="Times New Roman" pitchFamily="18" charset="0"/>
              </a:rPr>
              <a:t>Tetra-</a:t>
            </a:r>
            <a:r>
              <a:rPr lang="it-IT" dirty="0" err="1" smtClean="0">
                <a:cs typeface="Times New Roman" pitchFamily="18" charset="0"/>
              </a:rPr>
              <a:t>quarks</a:t>
            </a:r>
            <a:r>
              <a:rPr lang="it-IT" dirty="0">
                <a:cs typeface="Times New Roman" pitchFamily="18" charset="0"/>
              </a:rPr>
              <a:t>, </a:t>
            </a:r>
            <a:r>
              <a:rPr lang="it-IT" dirty="0" err="1" smtClean="0">
                <a:cs typeface="Times New Roman" pitchFamily="18" charset="0"/>
              </a:rPr>
              <a:t>Glue-Balls</a:t>
            </a:r>
            <a:r>
              <a:rPr lang="it-IT" dirty="0" smtClean="0">
                <a:cs typeface="Times New Roman" pitchFamily="18" charset="0"/>
              </a:rPr>
              <a:t> </a:t>
            </a:r>
          </a:p>
          <a:p>
            <a:r>
              <a:rPr lang="it-IT" dirty="0" smtClean="0">
                <a:cs typeface="Times New Roman" pitchFamily="18" charset="0"/>
              </a:rPr>
              <a:t>- </a:t>
            </a:r>
            <a:r>
              <a:rPr lang="it-IT" sz="2400" dirty="0" smtClean="0">
                <a:latin typeface="Times New Roman" pitchFamily="18" charset="0"/>
                <a:cs typeface="Times New Roman" pitchFamily="18" charset="0"/>
              </a:rPr>
              <a:t>PANDA </a:t>
            </a:r>
            <a:r>
              <a:rPr lang="it-IT" sz="2400" dirty="0" err="1" smtClean="0">
                <a:latin typeface="Times New Roman" pitchFamily="18" charset="0"/>
                <a:cs typeface="Times New Roman" pitchFamily="18" charset="0"/>
              </a:rPr>
              <a:t>explores</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their</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properties</a:t>
            </a:r>
            <a:r>
              <a:rPr lang="it-IT" sz="2400" dirty="0" smtClean="0">
                <a:latin typeface="Times New Roman" pitchFamily="18" charset="0"/>
                <a:cs typeface="Times New Roman" pitchFamily="18" charset="0"/>
              </a:rPr>
              <a:t> up </a:t>
            </a:r>
            <a:r>
              <a:rPr lang="it-IT" sz="2400" dirty="0" smtClean="0">
                <a:latin typeface="Times New Roman" pitchFamily="18" charset="0"/>
                <a:cs typeface="Times New Roman" pitchFamily="18" charset="0"/>
              </a:rPr>
              <a:t>to </a:t>
            </a:r>
            <a:r>
              <a:rPr lang="it-IT" sz="2400" dirty="0" err="1" smtClean="0">
                <a:latin typeface="Times New Roman" pitchFamily="18" charset="0"/>
                <a:cs typeface="Times New Roman" pitchFamily="18" charset="0"/>
              </a:rPr>
              <a:t>Masses</a:t>
            </a:r>
            <a:r>
              <a:rPr lang="it-IT" sz="2400" dirty="0" smtClean="0">
                <a:latin typeface="Times New Roman" pitchFamily="18" charset="0"/>
                <a:cs typeface="Times New Roman" pitchFamily="18" charset="0"/>
              </a:rPr>
              <a:t> </a:t>
            </a:r>
            <a:r>
              <a:rPr lang="it-IT" sz="2400" dirty="0" smtClean="0">
                <a:latin typeface="Times New Roman" pitchFamily="18" charset="0"/>
                <a:cs typeface="Times New Roman" pitchFamily="18" charset="0"/>
              </a:rPr>
              <a:t>~ </a:t>
            </a:r>
            <a:r>
              <a:rPr lang="it-IT" sz="2400" b="1" dirty="0" smtClean="0">
                <a:solidFill>
                  <a:srgbClr val="0070C0"/>
                </a:solidFill>
                <a:latin typeface="Times New Roman" pitchFamily="18" charset="0"/>
                <a:cs typeface="Times New Roman" pitchFamily="18" charset="0"/>
              </a:rPr>
              <a:t>5.5 </a:t>
            </a:r>
            <a:r>
              <a:rPr lang="it-IT" sz="2400" b="1" dirty="0" err="1" smtClean="0">
                <a:solidFill>
                  <a:srgbClr val="0070C0"/>
                </a:solidFill>
                <a:latin typeface="Times New Roman" pitchFamily="18" charset="0"/>
                <a:cs typeface="Times New Roman" pitchFamily="18" charset="0"/>
              </a:rPr>
              <a:t>GeV</a:t>
            </a:r>
            <a:r>
              <a:rPr lang="it-IT" sz="2400" b="1" dirty="0" smtClean="0">
                <a:solidFill>
                  <a:srgbClr val="0070C0"/>
                </a:solidFill>
                <a:latin typeface="Times New Roman" pitchFamily="18" charset="0"/>
                <a:cs typeface="Times New Roman" pitchFamily="18" charset="0"/>
              </a:rPr>
              <a:t> </a:t>
            </a:r>
            <a:r>
              <a:rPr lang="it-IT" sz="2400" b="1" dirty="0" smtClean="0">
                <a:solidFill>
                  <a:srgbClr val="FF0000"/>
                </a:solidFill>
                <a:latin typeface="Times New Roman" pitchFamily="18" charset="0"/>
                <a:cs typeface="Times New Roman" pitchFamily="18" charset="0"/>
              </a:rPr>
              <a:t>– 32 </a:t>
            </a:r>
            <a:r>
              <a:rPr lang="it-IT" sz="2400" b="1" dirty="0" err="1" smtClean="0">
                <a:solidFill>
                  <a:srgbClr val="FF0000"/>
                </a:solidFill>
                <a:latin typeface="Times New Roman" pitchFamily="18" charset="0"/>
                <a:cs typeface="Times New Roman" pitchFamily="18" charset="0"/>
              </a:rPr>
              <a:t>GeV</a:t>
            </a:r>
            <a:r>
              <a:rPr lang="it-IT" sz="2400" b="1" dirty="0" smtClean="0">
                <a:solidFill>
                  <a:srgbClr val="FF0000"/>
                </a:solidFill>
                <a:latin typeface="Times New Roman" pitchFamily="18" charset="0"/>
                <a:cs typeface="Times New Roman" pitchFamily="18" charset="0"/>
              </a:rPr>
              <a:t> ?! </a:t>
            </a:r>
            <a:endParaRPr lang="it-IT" sz="2400" b="1" dirty="0">
              <a:solidFill>
                <a:srgbClr val="FF0000"/>
              </a:solidFill>
              <a:latin typeface="Times New Roman" pitchFamily="18" charset="0"/>
              <a:cs typeface="Times New Roman" pitchFamily="18" charset="0"/>
            </a:endParaRPr>
          </a:p>
        </p:txBody>
      </p:sp>
      <p:grpSp>
        <p:nvGrpSpPr>
          <p:cNvPr id="2" name="Gruppieren 5"/>
          <p:cNvGrpSpPr>
            <a:grpSpLocks/>
          </p:cNvGrpSpPr>
          <p:nvPr/>
        </p:nvGrpSpPr>
        <p:grpSpPr bwMode="auto">
          <a:xfrm>
            <a:off x="395536" y="980728"/>
            <a:ext cx="8316838" cy="5905078"/>
            <a:chOff x="3571868" y="1571612"/>
            <a:chExt cx="5304676" cy="3957268"/>
          </a:xfrm>
        </p:grpSpPr>
        <p:pic>
          <p:nvPicPr>
            <p:cNvPr id="26630" name="Grafik 3" descr="TJ14-100125_Bormio_talk_TJ_p06_Page_1_Image_0008.png"/>
            <p:cNvPicPr>
              <a:picLocks noChangeAspect="1"/>
            </p:cNvPicPr>
            <p:nvPr/>
          </p:nvPicPr>
          <p:blipFill>
            <a:blip r:embed="rId3" cstate="print"/>
            <a:srcRect l="5298" r="1765"/>
            <a:stretch>
              <a:fillRect/>
            </a:stretch>
          </p:blipFill>
          <p:spPr bwMode="auto">
            <a:xfrm>
              <a:off x="3571868" y="1571612"/>
              <a:ext cx="5304676" cy="3957268"/>
            </a:xfrm>
            <a:prstGeom prst="rect">
              <a:avLst/>
            </a:prstGeom>
            <a:noFill/>
            <a:ln w="38100">
              <a:solidFill>
                <a:schemeClr val="tx1"/>
              </a:solidFill>
              <a:miter lim="800000"/>
              <a:headEnd/>
              <a:tailEnd/>
            </a:ln>
          </p:spPr>
        </p:pic>
        <p:sp>
          <p:nvSpPr>
            <p:cNvPr id="11" name="Rechteck 4"/>
            <p:cNvSpPr/>
            <p:nvPr/>
          </p:nvSpPr>
          <p:spPr>
            <a:xfrm>
              <a:off x="6006073" y="2071627"/>
              <a:ext cx="2170228" cy="2982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Inhaltsplatzhalter 3"/>
          <p:cNvSpPr txBox="1">
            <a:spLocks/>
          </p:cNvSpPr>
          <p:nvPr/>
        </p:nvSpPr>
        <p:spPr bwMode="auto">
          <a:xfrm>
            <a:off x="7236296" y="1484784"/>
            <a:ext cx="3096344" cy="49685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00000"/>
              </a:buClr>
              <a:buSzTx/>
              <a:buFont typeface="Wingdings" pitchFamily="2" charset="2"/>
              <a:buNone/>
              <a:tabLst/>
              <a:defRPr/>
            </a:pPr>
            <a:endParaRPr kumimoji="0" lang="de-DE" b="1" i="0" u="none" strike="noStrike" kern="0" cap="none" spc="0" normalizeH="0" baseline="0" noProof="0" dirty="0" smtClean="0">
              <a:ln>
                <a:noFill/>
              </a:ln>
              <a:solidFill>
                <a:srgbClr val="0070C0"/>
              </a:solidFill>
              <a:effectLst/>
              <a:uLnTx/>
              <a:uFillTx/>
              <a:latin typeface="Verdana"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00000"/>
              </a:buClr>
              <a:buSzTx/>
              <a:tabLst/>
              <a:defRPr/>
            </a:pPr>
            <a:endParaRPr kumimoji="0" lang="de-DE" b="1" i="0" u="none" strike="noStrike" kern="0" cap="none" spc="0" normalizeH="0" baseline="0" noProof="0" dirty="0" smtClean="0">
              <a:ln>
                <a:noFill/>
              </a:ln>
              <a:solidFill>
                <a:srgbClr val="0070C0"/>
              </a:solidFill>
              <a:effectLst/>
              <a:uLnTx/>
              <a:uFillTx/>
              <a:latin typeface="Verdana" pitchFamily="34" charset="0"/>
              <a:ea typeface="+mn-ea"/>
              <a:cs typeface="+mn-cs"/>
            </a:endParaRPr>
          </a:p>
        </p:txBody>
      </p:sp>
    </p:spTree>
    <p:extLst>
      <p:ext uri="{BB962C8B-B14F-4D97-AF65-F5344CB8AC3E}">
        <p14:creationId xmlns:p14="http://schemas.microsoft.com/office/powerpoint/2010/main" val="10645585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11"/>
          <p:cNvPicPr>
            <a:picLocks noChangeArrowheads="1"/>
          </p:cNvPicPr>
          <p:nvPr/>
        </p:nvPicPr>
        <p:blipFill>
          <a:blip r:embed="rId2" cstate="print"/>
          <a:srcRect t="7474" b="13298"/>
          <a:stretch>
            <a:fillRect/>
          </a:stretch>
        </p:blipFill>
        <p:spPr bwMode="auto">
          <a:xfrm>
            <a:off x="-61913" y="855663"/>
            <a:ext cx="9251951" cy="5513387"/>
          </a:xfrm>
          <a:prstGeom prst="rect">
            <a:avLst/>
          </a:prstGeom>
          <a:noFill/>
          <a:ln w="9525">
            <a:noFill/>
            <a:miter lim="800000"/>
            <a:headEnd/>
            <a:tailEnd/>
          </a:ln>
        </p:spPr>
      </p:pic>
      <p:sp>
        <p:nvSpPr>
          <p:cNvPr id="20483" name="Text Box 9"/>
          <p:cNvSpPr txBox="1">
            <a:spLocks noChangeArrowheads="1"/>
          </p:cNvSpPr>
          <p:nvPr/>
        </p:nvSpPr>
        <p:spPr bwMode="auto">
          <a:xfrm>
            <a:off x="4572000" y="3068638"/>
            <a:ext cx="746125" cy="336550"/>
          </a:xfrm>
          <a:prstGeom prst="rect">
            <a:avLst/>
          </a:prstGeom>
          <a:noFill/>
          <a:ln w="9525">
            <a:noFill/>
            <a:miter lim="800000"/>
            <a:headEnd/>
            <a:tailEnd/>
          </a:ln>
        </p:spPr>
        <p:txBody>
          <a:bodyPr wrap="none">
            <a:spAutoFit/>
          </a:bodyPr>
          <a:lstStyle/>
          <a:p>
            <a:r>
              <a:rPr lang="de-DE" sz="1600">
                <a:solidFill>
                  <a:srgbClr val="FFFF99"/>
                </a:solidFill>
                <a:latin typeface="Calibri" pitchFamily="34" charset="0"/>
              </a:rPr>
              <a:t>HESR</a:t>
            </a:r>
          </a:p>
        </p:txBody>
      </p:sp>
      <p:sp>
        <p:nvSpPr>
          <p:cNvPr id="20484" name="Text Box 11"/>
          <p:cNvSpPr txBox="1">
            <a:spLocks noChangeArrowheads="1"/>
          </p:cNvSpPr>
          <p:nvPr/>
        </p:nvSpPr>
        <p:spPr bwMode="auto">
          <a:xfrm>
            <a:off x="5651500" y="1557338"/>
            <a:ext cx="1301750" cy="336550"/>
          </a:xfrm>
          <a:prstGeom prst="rect">
            <a:avLst/>
          </a:prstGeom>
          <a:noFill/>
          <a:ln w="9525">
            <a:noFill/>
            <a:miter lim="800000"/>
            <a:headEnd/>
            <a:tailEnd/>
          </a:ln>
        </p:spPr>
        <p:txBody>
          <a:bodyPr wrap="none">
            <a:spAutoFit/>
          </a:bodyPr>
          <a:lstStyle/>
          <a:p>
            <a:r>
              <a:rPr lang="de-DE" sz="1600">
                <a:solidFill>
                  <a:srgbClr val="FFFF99"/>
                </a:solidFill>
                <a:latin typeface="Calibri" pitchFamily="34" charset="0"/>
              </a:rPr>
              <a:t>SIS 100/300</a:t>
            </a:r>
          </a:p>
        </p:txBody>
      </p:sp>
      <p:sp>
        <p:nvSpPr>
          <p:cNvPr id="20485" name="Text Box 18"/>
          <p:cNvSpPr txBox="1">
            <a:spLocks noChangeArrowheads="1"/>
          </p:cNvSpPr>
          <p:nvPr/>
        </p:nvSpPr>
        <p:spPr bwMode="auto">
          <a:xfrm>
            <a:off x="3330575" y="1989138"/>
            <a:ext cx="736600" cy="336550"/>
          </a:xfrm>
          <a:prstGeom prst="rect">
            <a:avLst/>
          </a:prstGeom>
          <a:noFill/>
          <a:ln w="9525">
            <a:noFill/>
            <a:miter lim="800000"/>
            <a:headEnd/>
            <a:tailEnd/>
          </a:ln>
        </p:spPr>
        <p:txBody>
          <a:bodyPr wrap="none">
            <a:spAutoFit/>
          </a:bodyPr>
          <a:lstStyle/>
          <a:p>
            <a:r>
              <a:rPr lang="de-DE" sz="1600">
                <a:solidFill>
                  <a:srgbClr val="FFFF99"/>
                </a:solidFill>
                <a:latin typeface="Calibri" pitchFamily="34" charset="0"/>
              </a:rPr>
              <a:t>SIS18</a:t>
            </a:r>
          </a:p>
        </p:txBody>
      </p:sp>
      <p:sp>
        <p:nvSpPr>
          <p:cNvPr id="20486" name="Oval 20"/>
          <p:cNvSpPr>
            <a:spLocks noChangeArrowheads="1"/>
          </p:cNvSpPr>
          <p:nvPr/>
        </p:nvSpPr>
        <p:spPr bwMode="auto">
          <a:xfrm>
            <a:off x="3314700" y="2314575"/>
            <a:ext cx="765175" cy="454025"/>
          </a:xfrm>
          <a:prstGeom prst="ellipse">
            <a:avLst/>
          </a:prstGeom>
          <a:noFill/>
          <a:ln w="57150">
            <a:solidFill>
              <a:srgbClr val="FF9900"/>
            </a:solidFill>
            <a:round/>
            <a:headEnd/>
            <a:tailEnd/>
          </a:ln>
        </p:spPr>
        <p:txBody>
          <a:bodyPr wrap="none" anchor="ctr"/>
          <a:lstStyle/>
          <a:p>
            <a:endParaRPr lang="de-DE">
              <a:latin typeface="Calibri" pitchFamily="34" charset="0"/>
            </a:endParaRPr>
          </a:p>
        </p:txBody>
      </p:sp>
      <p:sp>
        <p:nvSpPr>
          <p:cNvPr id="20487" name="Line 21"/>
          <p:cNvSpPr>
            <a:spLocks noChangeShapeType="1"/>
          </p:cNvSpPr>
          <p:nvPr/>
        </p:nvSpPr>
        <p:spPr bwMode="auto">
          <a:xfrm>
            <a:off x="2843213" y="2492375"/>
            <a:ext cx="504825" cy="144463"/>
          </a:xfrm>
          <a:prstGeom prst="line">
            <a:avLst/>
          </a:prstGeom>
          <a:noFill/>
          <a:ln w="57150">
            <a:solidFill>
              <a:srgbClr val="FF9900"/>
            </a:solidFill>
            <a:round/>
            <a:headEnd/>
            <a:tailEnd/>
          </a:ln>
        </p:spPr>
        <p:txBody>
          <a:bodyPr/>
          <a:lstStyle/>
          <a:p>
            <a:endParaRPr lang="de-DE"/>
          </a:p>
        </p:txBody>
      </p:sp>
      <p:sp>
        <p:nvSpPr>
          <p:cNvPr id="20488" name="Oval 23"/>
          <p:cNvSpPr>
            <a:spLocks noChangeArrowheads="1"/>
          </p:cNvSpPr>
          <p:nvPr/>
        </p:nvSpPr>
        <p:spPr bwMode="auto">
          <a:xfrm>
            <a:off x="4716463" y="981075"/>
            <a:ext cx="3095625" cy="1655763"/>
          </a:xfrm>
          <a:prstGeom prst="ellipse">
            <a:avLst/>
          </a:prstGeom>
          <a:noFill/>
          <a:ln w="57150">
            <a:solidFill>
              <a:srgbClr val="FF9900"/>
            </a:solidFill>
            <a:round/>
            <a:headEnd/>
            <a:tailEnd/>
          </a:ln>
        </p:spPr>
        <p:txBody>
          <a:bodyPr wrap="none" anchor="ctr"/>
          <a:lstStyle/>
          <a:p>
            <a:pPr algn="ctr"/>
            <a:r>
              <a:rPr lang="de-DE">
                <a:latin typeface="Calibri" pitchFamily="34" charset="0"/>
              </a:rPr>
              <a:t> </a:t>
            </a:r>
          </a:p>
        </p:txBody>
      </p:sp>
      <p:sp>
        <p:nvSpPr>
          <p:cNvPr id="20489" name="Freeform 26"/>
          <p:cNvSpPr>
            <a:spLocks/>
          </p:cNvSpPr>
          <p:nvPr/>
        </p:nvSpPr>
        <p:spPr bwMode="auto">
          <a:xfrm>
            <a:off x="5969000" y="2616200"/>
            <a:ext cx="727075" cy="1879600"/>
          </a:xfrm>
          <a:custGeom>
            <a:avLst/>
            <a:gdLst>
              <a:gd name="T0" fmla="*/ 0 w 458"/>
              <a:gd name="T1" fmla="*/ 0 h 1184"/>
              <a:gd name="T2" fmla="*/ 2147483647 w 458"/>
              <a:gd name="T3" fmla="*/ 2147483647 h 1184"/>
              <a:gd name="T4" fmla="*/ 2147483647 w 458"/>
              <a:gd name="T5" fmla="*/ 2147483647 h 1184"/>
              <a:gd name="T6" fmla="*/ 2147483647 w 458"/>
              <a:gd name="T7" fmla="*/ 2147483647 h 1184"/>
              <a:gd name="T8" fmla="*/ 2147483647 w 458"/>
              <a:gd name="T9" fmla="*/ 2147483647 h 1184"/>
              <a:gd name="T10" fmla="*/ 0 60000 65536"/>
              <a:gd name="T11" fmla="*/ 0 60000 65536"/>
              <a:gd name="T12" fmla="*/ 0 60000 65536"/>
              <a:gd name="T13" fmla="*/ 0 60000 65536"/>
              <a:gd name="T14" fmla="*/ 0 60000 65536"/>
              <a:gd name="T15" fmla="*/ 0 w 458"/>
              <a:gd name="T16" fmla="*/ 0 h 1184"/>
              <a:gd name="T17" fmla="*/ 458 w 458"/>
              <a:gd name="T18" fmla="*/ 1184 h 1184"/>
            </a:gdLst>
            <a:ahLst/>
            <a:cxnLst>
              <a:cxn ang="T10">
                <a:pos x="T0" y="T1"/>
              </a:cxn>
              <a:cxn ang="T11">
                <a:pos x="T2" y="T3"/>
              </a:cxn>
              <a:cxn ang="T12">
                <a:pos x="T4" y="T5"/>
              </a:cxn>
              <a:cxn ang="T13">
                <a:pos x="T6" y="T7"/>
              </a:cxn>
              <a:cxn ang="T14">
                <a:pos x="T8" y="T9"/>
              </a:cxn>
            </a:cxnLst>
            <a:rect l="T15" t="T16" r="T17" b="T18"/>
            <a:pathLst>
              <a:path w="458" h="1184">
                <a:moveTo>
                  <a:pt x="0" y="0"/>
                </a:moveTo>
                <a:cubicBezTo>
                  <a:pt x="48" y="23"/>
                  <a:pt x="226" y="74"/>
                  <a:pt x="299" y="149"/>
                </a:cubicBezTo>
                <a:cubicBezTo>
                  <a:pt x="372" y="224"/>
                  <a:pt x="422" y="346"/>
                  <a:pt x="440" y="448"/>
                </a:cubicBezTo>
                <a:cubicBezTo>
                  <a:pt x="458" y="550"/>
                  <a:pt x="431" y="637"/>
                  <a:pt x="408" y="760"/>
                </a:cubicBezTo>
                <a:cubicBezTo>
                  <a:pt x="385" y="883"/>
                  <a:pt x="326" y="1096"/>
                  <a:pt x="304" y="1184"/>
                </a:cubicBezTo>
              </a:path>
            </a:pathLst>
          </a:custGeom>
          <a:noFill/>
          <a:ln w="57150" cmpd="sng">
            <a:solidFill>
              <a:srgbClr val="FF9900"/>
            </a:solidFill>
            <a:round/>
            <a:headEnd/>
            <a:tailEnd/>
          </a:ln>
        </p:spPr>
        <p:txBody>
          <a:bodyPr/>
          <a:lstStyle/>
          <a:p>
            <a:endParaRPr lang="de-DE"/>
          </a:p>
        </p:txBody>
      </p:sp>
      <p:sp>
        <p:nvSpPr>
          <p:cNvPr id="20490" name="Rectangle 28"/>
          <p:cNvSpPr>
            <a:spLocks noChangeArrowheads="1"/>
          </p:cNvSpPr>
          <p:nvPr/>
        </p:nvSpPr>
        <p:spPr bwMode="auto">
          <a:xfrm rot="360000">
            <a:off x="6372225" y="4437063"/>
            <a:ext cx="144463" cy="215900"/>
          </a:xfrm>
          <a:prstGeom prst="rect">
            <a:avLst/>
          </a:prstGeom>
          <a:solidFill>
            <a:srgbClr val="FF3300"/>
          </a:solidFill>
          <a:ln w="9525">
            <a:solidFill>
              <a:srgbClr val="000000"/>
            </a:solidFill>
            <a:miter lim="800000"/>
            <a:headEnd/>
            <a:tailEnd/>
          </a:ln>
        </p:spPr>
        <p:txBody>
          <a:bodyPr wrap="none" anchor="ctr"/>
          <a:lstStyle/>
          <a:p>
            <a:endParaRPr lang="de-DE">
              <a:latin typeface="Calibri" pitchFamily="34" charset="0"/>
            </a:endParaRPr>
          </a:p>
        </p:txBody>
      </p:sp>
      <p:sp>
        <p:nvSpPr>
          <p:cNvPr id="20491" name="AutoShape 29"/>
          <p:cNvSpPr>
            <a:spLocks noChangeArrowheads="1"/>
          </p:cNvSpPr>
          <p:nvPr/>
        </p:nvSpPr>
        <p:spPr bwMode="auto">
          <a:xfrm rot="-1113458">
            <a:off x="5842000" y="4843463"/>
            <a:ext cx="720725" cy="1008062"/>
          </a:xfrm>
          <a:prstGeom prst="roundRect">
            <a:avLst>
              <a:gd name="adj" fmla="val 41074"/>
            </a:avLst>
          </a:prstGeom>
          <a:noFill/>
          <a:ln w="57150">
            <a:solidFill>
              <a:srgbClr val="FF6600"/>
            </a:solidFill>
            <a:round/>
            <a:headEnd/>
            <a:tailEnd/>
          </a:ln>
        </p:spPr>
        <p:txBody>
          <a:bodyPr wrap="none" anchor="ctr"/>
          <a:lstStyle/>
          <a:p>
            <a:endParaRPr lang="de-DE">
              <a:latin typeface="Calibri" pitchFamily="34" charset="0"/>
            </a:endParaRPr>
          </a:p>
        </p:txBody>
      </p:sp>
      <p:sp>
        <p:nvSpPr>
          <p:cNvPr id="20492" name="Line 30"/>
          <p:cNvSpPr>
            <a:spLocks noChangeShapeType="1"/>
          </p:cNvSpPr>
          <p:nvPr/>
        </p:nvSpPr>
        <p:spPr bwMode="auto">
          <a:xfrm>
            <a:off x="6443663" y="4652963"/>
            <a:ext cx="0" cy="288925"/>
          </a:xfrm>
          <a:prstGeom prst="line">
            <a:avLst/>
          </a:prstGeom>
          <a:noFill/>
          <a:ln w="57150">
            <a:solidFill>
              <a:srgbClr val="FF6600"/>
            </a:solidFill>
            <a:round/>
            <a:headEnd/>
            <a:tailEnd/>
          </a:ln>
        </p:spPr>
        <p:txBody>
          <a:bodyPr/>
          <a:lstStyle/>
          <a:p>
            <a:endParaRPr lang="de-DE"/>
          </a:p>
        </p:txBody>
      </p:sp>
      <p:sp>
        <p:nvSpPr>
          <p:cNvPr id="20493" name="AutoShape 32"/>
          <p:cNvSpPr>
            <a:spLocks noChangeArrowheads="1"/>
          </p:cNvSpPr>
          <p:nvPr/>
        </p:nvSpPr>
        <p:spPr bwMode="auto">
          <a:xfrm rot="-1113458">
            <a:off x="5902325" y="4929188"/>
            <a:ext cx="576263" cy="792162"/>
          </a:xfrm>
          <a:prstGeom prst="roundRect">
            <a:avLst>
              <a:gd name="adj" fmla="val 41074"/>
            </a:avLst>
          </a:prstGeom>
          <a:noFill/>
          <a:ln w="57150">
            <a:solidFill>
              <a:srgbClr val="FF6600"/>
            </a:solidFill>
            <a:round/>
            <a:headEnd/>
            <a:tailEnd/>
          </a:ln>
        </p:spPr>
        <p:txBody>
          <a:bodyPr wrap="none" anchor="ctr"/>
          <a:lstStyle/>
          <a:p>
            <a:endParaRPr lang="de-DE">
              <a:latin typeface="Calibri" pitchFamily="34" charset="0"/>
            </a:endParaRPr>
          </a:p>
        </p:txBody>
      </p:sp>
      <p:sp>
        <p:nvSpPr>
          <p:cNvPr id="20494" name="Text Box 8"/>
          <p:cNvSpPr txBox="1">
            <a:spLocks noChangeArrowheads="1"/>
          </p:cNvSpPr>
          <p:nvPr/>
        </p:nvSpPr>
        <p:spPr bwMode="auto">
          <a:xfrm>
            <a:off x="5724525" y="5181600"/>
            <a:ext cx="1095375" cy="336550"/>
          </a:xfrm>
          <a:prstGeom prst="rect">
            <a:avLst/>
          </a:prstGeom>
          <a:noFill/>
          <a:ln w="9525">
            <a:noFill/>
            <a:miter lim="800000"/>
            <a:headEnd/>
            <a:tailEnd/>
          </a:ln>
        </p:spPr>
        <p:txBody>
          <a:bodyPr wrap="none">
            <a:spAutoFit/>
          </a:bodyPr>
          <a:lstStyle/>
          <a:p>
            <a:r>
              <a:rPr lang="de-DE" sz="1600">
                <a:latin typeface="Calibri" pitchFamily="34" charset="0"/>
              </a:rPr>
              <a:t>RESR/CR</a:t>
            </a:r>
          </a:p>
        </p:txBody>
      </p:sp>
      <p:sp>
        <p:nvSpPr>
          <p:cNvPr id="20495" name="Freeform 33"/>
          <p:cNvSpPr>
            <a:spLocks/>
          </p:cNvSpPr>
          <p:nvPr/>
        </p:nvSpPr>
        <p:spPr bwMode="auto">
          <a:xfrm>
            <a:off x="5600700" y="4152900"/>
            <a:ext cx="195263" cy="1076325"/>
          </a:xfrm>
          <a:custGeom>
            <a:avLst/>
            <a:gdLst>
              <a:gd name="T0" fmla="*/ 2147483647 w 123"/>
              <a:gd name="T1" fmla="*/ 2147483647 h 678"/>
              <a:gd name="T2" fmla="*/ 2147483647 w 123"/>
              <a:gd name="T3" fmla="*/ 2147483647 h 678"/>
              <a:gd name="T4" fmla="*/ 2147483647 w 123"/>
              <a:gd name="T5" fmla="*/ 2147483647 h 678"/>
              <a:gd name="T6" fmla="*/ 0 w 123"/>
              <a:gd name="T7" fmla="*/ 0 h 678"/>
              <a:gd name="T8" fmla="*/ 0 60000 65536"/>
              <a:gd name="T9" fmla="*/ 0 60000 65536"/>
              <a:gd name="T10" fmla="*/ 0 60000 65536"/>
              <a:gd name="T11" fmla="*/ 0 60000 65536"/>
              <a:gd name="T12" fmla="*/ 0 w 123"/>
              <a:gd name="T13" fmla="*/ 0 h 678"/>
              <a:gd name="T14" fmla="*/ 123 w 123"/>
              <a:gd name="T15" fmla="*/ 678 h 678"/>
            </a:gdLst>
            <a:ahLst/>
            <a:cxnLst>
              <a:cxn ang="T8">
                <a:pos x="T0" y="T1"/>
              </a:cxn>
              <a:cxn ang="T9">
                <a:pos x="T2" y="T3"/>
              </a:cxn>
              <a:cxn ang="T10">
                <a:pos x="T4" y="T5"/>
              </a:cxn>
              <a:cxn ang="T11">
                <a:pos x="T6" y="T7"/>
              </a:cxn>
            </a:cxnLst>
            <a:rect l="T12" t="T13" r="T14" b="T15"/>
            <a:pathLst>
              <a:path w="123" h="678">
                <a:moveTo>
                  <a:pt x="123" y="678"/>
                </a:moveTo>
                <a:cubicBezTo>
                  <a:pt x="109" y="645"/>
                  <a:pt x="48" y="556"/>
                  <a:pt x="40" y="480"/>
                </a:cubicBezTo>
                <a:cubicBezTo>
                  <a:pt x="32" y="404"/>
                  <a:pt x="85" y="304"/>
                  <a:pt x="78" y="224"/>
                </a:cubicBezTo>
                <a:cubicBezTo>
                  <a:pt x="71" y="144"/>
                  <a:pt x="16" y="47"/>
                  <a:pt x="0" y="0"/>
                </a:cubicBezTo>
              </a:path>
            </a:pathLst>
          </a:custGeom>
          <a:noFill/>
          <a:ln w="57150" cmpd="sng">
            <a:solidFill>
              <a:srgbClr val="FF6600"/>
            </a:solidFill>
            <a:round/>
            <a:headEnd/>
            <a:tailEnd/>
          </a:ln>
        </p:spPr>
        <p:txBody>
          <a:bodyPr/>
          <a:lstStyle/>
          <a:p>
            <a:endParaRPr lang="de-DE"/>
          </a:p>
        </p:txBody>
      </p:sp>
      <p:sp>
        <p:nvSpPr>
          <p:cNvPr id="20496" name="AutoShape 31"/>
          <p:cNvSpPr>
            <a:spLocks noChangeArrowheads="1"/>
          </p:cNvSpPr>
          <p:nvPr/>
        </p:nvSpPr>
        <p:spPr bwMode="auto">
          <a:xfrm rot="-157516">
            <a:off x="4491038" y="2898775"/>
            <a:ext cx="1081087" cy="1800225"/>
          </a:xfrm>
          <a:prstGeom prst="roundRect">
            <a:avLst>
              <a:gd name="adj" fmla="val 41074"/>
            </a:avLst>
          </a:prstGeom>
          <a:noFill/>
          <a:ln w="57150">
            <a:solidFill>
              <a:srgbClr val="FF0000"/>
            </a:solidFill>
            <a:round/>
            <a:headEnd/>
            <a:tailEnd/>
          </a:ln>
        </p:spPr>
        <p:txBody>
          <a:bodyPr wrap="none" anchor="ctr"/>
          <a:lstStyle/>
          <a:p>
            <a:endParaRPr lang="de-DE">
              <a:latin typeface="Calibri" pitchFamily="34" charset="0"/>
            </a:endParaRPr>
          </a:p>
        </p:txBody>
      </p:sp>
      <p:sp>
        <p:nvSpPr>
          <p:cNvPr id="20497" name="Text Box 34"/>
          <p:cNvSpPr txBox="1">
            <a:spLocks noChangeArrowheads="1"/>
          </p:cNvSpPr>
          <p:nvPr/>
        </p:nvSpPr>
        <p:spPr bwMode="auto">
          <a:xfrm>
            <a:off x="5580063" y="2155825"/>
            <a:ext cx="1697037" cy="336550"/>
          </a:xfrm>
          <a:prstGeom prst="rect">
            <a:avLst/>
          </a:prstGeom>
          <a:noFill/>
          <a:ln w="9525">
            <a:noFill/>
            <a:miter lim="800000"/>
            <a:headEnd/>
            <a:tailEnd/>
          </a:ln>
        </p:spPr>
        <p:txBody>
          <a:bodyPr wrap="none">
            <a:spAutoFit/>
          </a:bodyPr>
          <a:lstStyle/>
          <a:p>
            <a:r>
              <a:rPr lang="de-DE" sz="1600" b="1">
                <a:solidFill>
                  <a:srgbClr val="FF9900"/>
                </a:solidFill>
                <a:latin typeface="Calibri" pitchFamily="34" charset="0"/>
              </a:rPr>
              <a:t>30 GeV Protons</a:t>
            </a:r>
          </a:p>
        </p:txBody>
      </p:sp>
      <p:sp>
        <p:nvSpPr>
          <p:cNvPr id="20498" name="Text Box 35"/>
          <p:cNvSpPr txBox="1">
            <a:spLocks noChangeArrowheads="1"/>
          </p:cNvSpPr>
          <p:nvPr/>
        </p:nvSpPr>
        <p:spPr bwMode="auto">
          <a:xfrm>
            <a:off x="2555875" y="1916113"/>
            <a:ext cx="884238" cy="336550"/>
          </a:xfrm>
          <a:prstGeom prst="rect">
            <a:avLst/>
          </a:prstGeom>
          <a:noFill/>
          <a:ln w="9525">
            <a:noFill/>
            <a:miter lim="800000"/>
            <a:headEnd/>
            <a:tailEnd/>
          </a:ln>
        </p:spPr>
        <p:txBody>
          <a:bodyPr wrap="none">
            <a:spAutoFit/>
          </a:bodyPr>
          <a:lstStyle/>
          <a:p>
            <a:r>
              <a:rPr lang="de-DE" sz="1600" b="1">
                <a:solidFill>
                  <a:srgbClr val="FF9900"/>
                </a:solidFill>
                <a:latin typeface="Calibri" pitchFamily="34" charset="0"/>
              </a:rPr>
              <a:t>50 MeV</a:t>
            </a:r>
          </a:p>
        </p:txBody>
      </p:sp>
      <p:sp>
        <p:nvSpPr>
          <p:cNvPr id="20499" name="Text Box 37"/>
          <p:cNvSpPr txBox="1">
            <a:spLocks noChangeArrowheads="1"/>
          </p:cNvSpPr>
          <p:nvPr/>
        </p:nvSpPr>
        <p:spPr bwMode="auto">
          <a:xfrm>
            <a:off x="1993900" y="2133600"/>
            <a:ext cx="849313" cy="336550"/>
          </a:xfrm>
          <a:prstGeom prst="rect">
            <a:avLst/>
          </a:prstGeom>
          <a:noFill/>
          <a:ln w="9525">
            <a:noFill/>
            <a:miter lim="800000"/>
            <a:headEnd/>
            <a:tailEnd/>
          </a:ln>
        </p:spPr>
        <p:txBody>
          <a:bodyPr wrap="none">
            <a:spAutoFit/>
          </a:bodyPr>
          <a:lstStyle/>
          <a:p>
            <a:r>
              <a:rPr lang="de-DE" sz="1600">
                <a:solidFill>
                  <a:srgbClr val="FFFF99"/>
                </a:solidFill>
                <a:latin typeface="Calibri" pitchFamily="34" charset="0"/>
              </a:rPr>
              <a:t>p-Linac</a:t>
            </a:r>
          </a:p>
        </p:txBody>
      </p:sp>
      <p:sp>
        <p:nvSpPr>
          <p:cNvPr id="20500" name="Text Box 38"/>
          <p:cNvSpPr txBox="1">
            <a:spLocks noChangeArrowheads="1"/>
          </p:cNvSpPr>
          <p:nvPr/>
        </p:nvSpPr>
        <p:spPr bwMode="auto">
          <a:xfrm>
            <a:off x="7092950" y="3500438"/>
            <a:ext cx="1712913" cy="581025"/>
          </a:xfrm>
          <a:prstGeom prst="rect">
            <a:avLst/>
          </a:prstGeom>
          <a:noFill/>
          <a:ln w="9525">
            <a:noFill/>
            <a:miter lim="800000"/>
            <a:headEnd/>
            <a:tailEnd/>
          </a:ln>
        </p:spPr>
        <p:txBody>
          <a:bodyPr wrap="none">
            <a:spAutoFit/>
          </a:bodyPr>
          <a:lstStyle/>
          <a:p>
            <a:pPr algn="ctr"/>
            <a:r>
              <a:rPr lang="de-DE" sz="1600" dirty="0" err="1">
                <a:solidFill>
                  <a:srgbClr val="FFFF99"/>
                </a:solidFill>
                <a:latin typeface="Calibri" pitchFamily="34" charset="0"/>
              </a:rPr>
              <a:t>Cu</a:t>
            </a:r>
            <a:r>
              <a:rPr lang="de-DE" sz="1600" dirty="0">
                <a:solidFill>
                  <a:srgbClr val="FFFF99"/>
                </a:solidFill>
                <a:latin typeface="Calibri" pitchFamily="34" charset="0"/>
              </a:rPr>
              <a:t> Target</a:t>
            </a:r>
            <a:br>
              <a:rPr lang="de-DE" sz="1600" dirty="0">
                <a:solidFill>
                  <a:srgbClr val="FFFF99"/>
                </a:solidFill>
                <a:latin typeface="Calibri" pitchFamily="34" charset="0"/>
              </a:rPr>
            </a:br>
            <a:r>
              <a:rPr lang="de-DE" sz="1600" dirty="0">
                <a:solidFill>
                  <a:srgbClr val="FFFF99"/>
                </a:solidFill>
                <a:latin typeface="Calibri" pitchFamily="34" charset="0"/>
              </a:rPr>
              <a:t>10</a:t>
            </a:r>
            <a:r>
              <a:rPr lang="de-DE" sz="1600" baseline="30000" dirty="0">
                <a:solidFill>
                  <a:srgbClr val="FFFF99"/>
                </a:solidFill>
                <a:latin typeface="Calibri" pitchFamily="34" charset="0"/>
              </a:rPr>
              <a:t>7</a:t>
            </a:r>
            <a:r>
              <a:rPr lang="de-DE" sz="1600" dirty="0">
                <a:solidFill>
                  <a:srgbClr val="FFFF99"/>
                </a:solidFill>
                <a:latin typeface="Calibri" pitchFamily="34" charset="0"/>
              </a:rPr>
              <a:t> p/s @ 3 </a:t>
            </a:r>
            <a:r>
              <a:rPr lang="de-DE" sz="1600" dirty="0" err="1">
                <a:solidFill>
                  <a:srgbClr val="FFFF99"/>
                </a:solidFill>
                <a:latin typeface="Calibri" pitchFamily="34" charset="0"/>
              </a:rPr>
              <a:t>GeV</a:t>
            </a:r>
            <a:endParaRPr lang="de-DE" sz="1600" dirty="0">
              <a:solidFill>
                <a:srgbClr val="FFFF99"/>
              </a:solidFill>
              <a:latin typeface="Calibri" pitchFamily="34" charset="0"/>
            </a:endParaRPr>
          </a:p>
        </p:txBody>
      </p:sp>
      <p:sp>
        <p:nvSpPr>
          <p:cNvPr id="20501" name="Line 39"/>
          <p:cNvSpPr>
            <a:spLocks noChangeShapeType="1"/>
          </p:cNvSpPr>
          <p:nvPr/>
        </p:nvSpPr>
        <p:spPr bwMode="auto">
          <a:xfrm flipV="1">
            <a:off x="7616825" y="3827463"/>
            <a:ext cx="107950" cy="0"/>
          </a:xfrm>
          <a:prstGeom prst="line">
            <a:avLst/>
          </a:prstGeom>
          <a:noFill/>
          <a:ln w="19050">
            <a:solidFill>
              <a:srgbClr val="FFFF99"/>
            </a:solidFill>
            <a:round/>
            <a:headEnd/>
            <a:tailEnd/>
          </a:ln>
        </p:spPr>
        <p:txBody>
          <a:bodyPr/>
          <a:lstStyle/>
          <a:p>
            <a:endParaRPr lang="de-DE"/>
          </a:p>
        </p:txBody>
      </p:sp>
      <p:sp>
        <p:nvSpPr>
          <p:cNvPr id="20502" name="AutoShape 42"/>
          <p:cNvSpPr>
            <a:spLocks noChangeArrowheads="1"/>
          </p:cNvSpPr>
          <p:nvPr/>
        </p:nvSpPr>
        <p:spPr bwMode="auto">
          <a:xfrm rot="-1877583">
            <a:off x="6575425" y="4176713"/>
            <a:ext cx="720725" cy="117475"/>
          </a:xfrm>
          <a:prstGeom prst="leftArrow">
            <a:avLst>
              <a:gd name="adj1" fmla="val 36250"/>
              <a:gd name="adj2" fmla="val 135541"/>
            </a:avLst>
          </a:prstGeom>
          <a:solidFill>
            <a:srgbClr val="FFFF99"/>
          </a:solidFill>
          <a:ln w="9525">
            <a:solidFill>
              <a:schemeClr val="tx1"/>
            </a:solidFill>
            <a:miter lim="800000"/>
            <a:headEnd/>
            <a:tailEnd/>
          </a:ln>
        </p:spPr>
        <p:txBody>
          <a:bodyPr wrap="none" anchor="ctr"/>
          <a:lstStyle/>
          <a:p>
            <a:pPr algn="ctr"/>
            <a:endParaRPr lang="de-DE">
              <a:solidFill>
                <a:srgbClr val="FF9900"/>
              </a:solidFill>
              <a:latin typeface="Calibri" pitchFamily="34" charset="0"/>
            </a:endParaRPr>
          </a:p>
        </p:txBody>
      </p:sp>
      <p:sp>
        <p:nvSpPr>
          <p:cNvPr id="20503" name="Text Box 43"/>
          <p:cNvSpPr txBox="1">
            <a:spLocks noChangeArrowheads="1"/>
          </p:cNvSpPr>
          <p:nvPr/>
        </p:nvSpPr>
        <p:spPr bwMode="auto">
          <a:xfrm>
            <a:off x="4538663" y="5300663"/>
            <a:ext cx="1401762" cy="825500"/>
          </a:xfrm>
          <a:prstGeom prst="rect">
            <a:avLst/>
          </a:prstGeom>
          <a:noFill/>
          <a:ln w="9525">
            <a:noFill/>
            <a:miter lim="800000"/>
            <a:headEnd/>
            <a:tailEnd/>
          </a:ln>
        </p:spPr>
        <p:txBody>
          <a:bodyPr wrap="none">
            <a:spAutoFit/>
          </a:bodyPr>
          <a:lstStyle/>
          <a:p>
            <a:pPr algn="ctr"/>
            <a:r>
              <a:rPr lang="de-DE" sz="1600">
                <a:solidFill>
                  <a:srgbClr val="FFFF99"/>
                </a:solidFill>
                <a:latin typeface="Calibri" pitchFamily="34" charset="0"/>
              </a:rPr>
              <a:t>Collecting</a:t>
            </a:r>
            <a:br>
              <a:rPr lang="de-DE" sz="1600">
                <a:solidFill>
                  <a:srgbClr val="FFFF99"/>
                </a:solidFill>
                <a:latin typeface="Calibri" pitchFamily="34" charset="0"/>
              </a:rPr>
            </a:br>
            <a:r>
              <a:rPr lang="de-DE" sz="1600">
                <a:solidFill>
                  <a:srgbClr val="FFFF99"/>
                </a:solidFill>
                <a:latin typeface="Calibri" pitchFamily="34" charset="0"/>
              </a:rPr>
              <a:t>Accumulating</a:t>
            </a:r>
            <a:br>
              <a:rPr lang="de-DE" sz="1600">
                <a:solidFill>
                  <a:srgbClr val="FFFF99"/>
                </a:solidFill>
                <a:latin typeface="Calibri" pitchFamily="34" charset="0"/>
              </a:rPr>
            </a:br>
            <a:r>
              <a:rPr lang="de-DE" sz="1600">
                <a:solidFill>
                  <a:srgbClr val="FFFF99"/>
                </a:solidFill>
                <a:latin typeface="Calibri" pitchFamily="34" charset="0"/>
              </a:rPr>
              <a:t>Precooling</a:t>
            </a:r>
          </a:p>
        </p:txBody>
      </p:sp>
      <p:sp>
        <p:nvSpPr>
          <p:cNvPr id="20504" name="Text Box 44"/>
          <p:cNvSpPr txBox="1">
            <a:spLocks noChangeArrowheads="1"/>
          </p:cNvSpPr>
          <p:nvPr/>
        </p:nvSpPr>
        <p:spPr bwMode="auto">
          <a:xfrm>
            <a:off x="3276600" y="4437063"/>
            <a:ext cx="1300163" cy="581025"/>
          </a:xfrm>
          <a:prstGeom prst="rect">
            <a:avLst/>
          </a:prstGeom>
          <a:noFill/>
          <a:ln w="9525">
            <a:noFill/>
            <a:miter lim="800000"/>
            <a:headEnd/>
            <a:tailEnd/>
          </a:ln>
        </p:spPr>
        <p:txBody>
          <a:bodyPr wrap="none">
            <a:spAutoFit/>
          </a:bodyPr>
          <a:lstStyle/>
          <a:p>
            <a:pPr algn="ctr"/>
            <a:r>
              <a:rPr lang="de-DE" sz="1600" dirty="0" err="1">
                <a:solidFill>
                  <a:srgbClr val="FFFF99"/>
                </a:solidFill>
                <a:latin typeface="Calibri" pitchFamily="34" charset="0"/>
              </a:rPr>
              <a:t>Accelerating</a:t>
            </a:r>
            <a:endParaRPr lang="de-DE" sz="1600" dirty="0">
              <a:solidFill>
                <a:srgbClr val="FFFF99"/>
              </a:solidFill>
              <a:latin typeface="Calibri" pitchFamily="34" charset="0"/>
            </a:endParaRPr>
          </a:p>
          <a:p>
            <a:pPr algn="ctr"/>
            <a:r>
              <a:rPr lang="de-DE" sz="1600" dirty="0" err="1">
                <a:solidFill>
                  <a:srgbClr val="FFFF99"/>
                </a:solidFill>
                <a:latin typeface="Calibri" pitchFamily="34" charset="0"/>
              </a:rPr>
              <a:t>Cooling</a:t>
            </a:r>
            <a:endParaRPr lang="de-DE" sz="1600" dirty="0">
              <a:solidFill>
                <a:srgbClr val="FFFF99"/>
              </a:solidFill>
              <a:latin typeface="Calibri" pitchFamily="34" charset="0"/>
            </a:endParaRPr>
          </a:p>
        </p:txBody>
      </p:sp>
      <p:sp>
        <p:nvSpPr>
          <p:cNvPr id="20505" name="Freeform 48"/>
          <p:cNvSpPr>
            <a:spLocks/>
          </p:cNvSpPr>
          <p:nvPr/>
        </p:nvSpPr>
        <p:spPr bwMode="auto">
          <a:xfrm>
            <a:off x="4025900" y="2636838"/>
            <a:ext cx="2130425" cy="149225"/>
          </a:xfrm>
          <a:custGeom>
            <a:avLst/>
            <a:gdLst>
              <a:gd name="T0" fmla="*/ 0 w 1342"/>
              <a:gd name="T1" fmla="*/ 2147483647 h 94"/>
              <a:gd name="T2" fmla="*/ 2147483647 w 1342"/>
              <a:gd name="T3" fmla="*/ 2147483647 h 94"/>
              <a:gd name="T4" fmla="*/ 2147483647 w 1342"/>
              <a:gd name="T5" fmla="*/ 0 h 94"/>
              <a:gd name="T6" fmla="*/ 0 60000 65536"/>
              <a:gd name="T7" fmla="*/ 0 60000 65536"/>
              <a:gd name="T8" fmla="*/ 0 60000 65536"/>
              <a:gd name="T9" fmla="*/ 0 w 1342"/>
              <a:gd name="T10" fmla="*/ 0 h 94"/>
              <a:gd name="T11" fmla="*/ 1342 w 1342"/>
              <a:gd name="T12" fmla="*/ 94 h 94"/>
            </a:gdLst>
            <a:ahLst/>
            <a:cxnLst>
              <a:cxn ang="T6">
                <a:pos x="T0" y="T1"/>
              </a:cxn>
              <a:cxn ang="T7">
                <a:pos x="T2" y="T3"/>
              </a:cxn>
              <a:cxn ang="T8">
                <a:pos x="T4" y="T5"/>
              </a:cxn>
            </a:cxnLst>
            <a:rect l="T9" t="T10" r="T11" b="T12"/>
            <a:pathLst>
              <a:path w="1342" h="94">
                <a:moveTo>
                  <a:pt x="0" y="19"/>
                </a:moveTo>
                <a:cubicBezTo>
                  <a:pt x="43" y="31"/>
                  <a:pt x="40" y="94"/>
                  <a:pt x="264" y="91"/>
                </a:cubicBezTo>
                <a:cubicBezTo>
                  <a:pt x="488" y="88"/>
                  <a:pt x="1118" y="19"/>
                  <a:pt x="1342" y="0"/>
                </a:cubicBezTo>
              </a:path>
            </a:pathLst>
          </a:custGeom>
          <a:noFill/>
          <a:ln w="57150" cmpd="sng">
            <a:solidFill>
              <a:srgbClr val="FF9900"/>
            </a:solidFill>
            <a:round/>
            <a:headEnd/>
            <a:tailEnd/>
          </a:ln>
        </p:spPr>
        <p:txBody>
          <a:bodyPr/>
          <a:lstStyle/>
          <a:p>
            <a:endParaRPr lang="de-DE"/>
          </a:p>
        </p:txBody>
      </p:sp>
      <p:sp>
        <p:nvSpPr>
          <p:cNvPr id="20506" name="Line 49"/>
          <p:cNvSpPr>
            <a:spLocks noChangeShapeType="1"/>
          </p:cNvSpPr>
          <p:nvPr/>
        </p:nvSpPr>
        <p:spPr bwMode="auto">
          <a:xfrm>
            <a:off x="3419475" y="6237288"/>
            <a:ext cx="1020763" cy="0"/>
          </a:xfrm>
          <a:prstGeom prst="line">
            <a:avLst/>
          </a:prstGeom>
          <a:noFill/>
          <a:ln w="28575">
            <a:solidFill>
              <a:srgbClr val="FFFF99"/>
            </a:solidFill>
            <a:round/>
            <a:headEnd type="diamond" w="med" len="med"/>
            <a:tailEnd type="diamond" w="med" len="med"/>
          </a:ln>
        </p:spPr>
        <p:txBody>
          <a:bodyPr/>
          <a:lstStyle/>
          <a:p>
            <a:endParaRPr lang="de-DE"/>
          </a:p>
        </p:txBody>
      </p:sp>
      <p:sp>
        <p:nvSpPr>
          <p:cNvPr id="20507" name="Text Box 50"/>
          <p:cNvSpPr txBox="1">
            <a:spLocks noChangeArrowheads="1"/>
          </p:cNvSpPr>
          <p:nvPr/>
        </p:nvSpPr>
        <p:spPr bwMode="auto">
          <a:xfrm>
            <a:off x="3556000" y="5837238"/>
            <a:ext cx="755650" cy="366712"/>
          </a:xfrm>
          <a:prstGeom prst="rect">
            <a:avLst/>
          </a:prstGeom>
          <a:noFill/>
          <a:ln w="9525">
            <a:noFill/>
            <a:miter lim="800000"/>
            <a:headEnd/>
            <a:tailEnd/>
          </a:ln>
        </p:spPr>
        <p:txBody>
          <a:bodyPr wrap="none">
            <a:spAutoFit/>
          </a:bodyPr>
          <a:lstStyle/>
          <a:p>
            <a:r>
              <a:rPr lang="de-DE" dirty="0">
                <a:solidFill>
                  <a:srgbClr val="FFFF99"/>
                </a:solidFill>
                <a:latin typeface="Calibri" pitchFamily="34" charset="0"/>
              </a:rPr>
              <a:t>100m</a:t>
            </a:r>
          </a:p>
        </p:txBody>
      </p:sp>
      <p:sp>
        <p:nvSpPr>
          <p:cNvPr id="20508" name="Text Box 53"/>
          <p:cNvSpPr txBox="1">
            <a:spLocks noChangeArrowheads="1"/>
          </p:cNvSpPr>
          <p:nvPr/>
        </p:nvSpPr>
        <p:spPr bwMode="auto">
          <a:xfrm>
            <a:off x="4716463" y="4149725"/>
            <a:ext cx="903287" cy="336550"/>
          </a:xfrm>
          <a:prstGeom prst="rect">
            <a:avLst/>
          </a:prstGeom>
          <a:noFill/>
          <a:ln w="9525">
            <a:noFill/>
            <a:miter lim="800000"/>
            <a:headEnd/>
            <a:tailEnd/>
          </a:ln>
        </p:spPr>
        <p:txBody>
          <a:bodyPr wrap="none">
            <a:spAutoFit/>
          </a:bodyPr>
          <a:lstStyle/>
          <a:p>
            <a:r>
              <a:rPr lang="de-DE" sz="1600" b="1">
                <a:solidFill>
                  <a:srgbClr val="FFFF00"/>
                </a:solidFill>
                <a:latin typeface="Calibri" pitchFamily="34" charset="0"/>
              </a:rPr>
              <a:t>PANDA</a:t>
            </a:r>
          </a:p>
        </p:txBody>
      </p:sp>
      <p:sp>
        <p:nvSpPr>
          <p:cNvPr id="20509" name="AutoShape 54"/>
          <p:cNvSpPr>
            <a:spLocks noChangeArrowheads="1"/>
          </p:cNvSpPr>
          <p:nvPr/>
        </p:nvSpPr>
        <p:spPr bwMode="auto">
          <a:xfrm rot="-3580525">
            <a:off x="5099050" y="3859213"/>
            <a:ext cx="592138" cy="74612"/>
          </a:xfrm>
          <a:prstGeom prst="rightArrow">
            <a:avLst>
              <a:gd name="adj1" fmla="val 50000"/>
              <a:gd name="adj2" fmla="val 198406"/>
            </a:avLst>
          </a:prstGeom>
          <a:solidFill>
            <a:srgbClr val="FFFF00"/>
          </a:solidFill>
          <a:ln w="9525">
            <a:solidFill>
              <a:schemeClr val="tx1"/>
            </a:solidFill>
            <a:miter lim="800000"/>
            <a:headEnd/>
            <a:tailEnd/>
          </a:ln>
        </p:spPr>
        <p:txBody>
          <a:bodyPr wrap="none" anchor="ctr"/>
          <a:lstStyle/>
          <a:p>
            <a:endParaRPr lang="de-DE">
              <a:latin typeface="Calibri" pitchFamily="34" charset="0"/>
            </a:endParaRPr>
          </a:p>
        </p:txBody>
      </p:sp>
      <p:pic>
        <p:nvPicPr>
          <p:cNvPr id="20510" name="Immagine 29" descr="fair_logo_350.jpg"/>
          <p:cNvPicPr>
            <a:picLocks noChangeAspect="1"/>
          </p:cNvPicPr>
          <p:nvPr/>
        </p:nvPicPr>
        <p:blipFill>
          <a:blip r:embed="rId3" cstate="print"/>
          <a:srcRect/>
          <a:stretch>
            <a:fillRect/>
          </a:stretch>
        </p:blipFill>
        <p:spPr bwMode="auto">
          <a:xfrm>
            <a:off x="404813" y="44450"/>
            <a:ext cx="927100" cy="752475"/>
          </a:xfrm>
          <a:prstGeom prst="rect">
            <a:avLst/>
          </a:prstGeom>
          <a:noFill/>
          <a:ln w="9525">
            <a:noFill/>
            <a:miter lim="800000"/>
            <a:headEnd/>
            <a:tailEnd/>
          </a:ln>
        </p:spPr>
      </p:pic>
      <p:pic>
        <p:nvPicPr>
          <p:cNvPr id="20511" name="Picture 1"/>
          <p:cNvPicPr>
            <a:picLocks noChangeAspect="1" noChangeArrowheads="1"/>
          </p:cNvPicPr>
          <p:nvPr/>
        </p:nvPicPr>
        <p:blipFill>
          <a:blip r:embed="rId4" cstate="print"/>
          <a:srcRect/>
          <a:stretch>
            <a:fillRect/>
          </a:stretch>
        </p:blipFill>
        <p:spPr bwMode="auto">
          <a:xfrm>
            <a:off x="5867400" y="74613"/>
            <a:ext cx="3222625" cy="762000"/>
          </a:xfrm>
          <a:prstGeom prst="rect">
            <a:avLst/>
          </a:prstGeom>
          <a:noFill/>
          <a:ln w="9525">
            <a:noFill/>
            <a:miter lim="800000"/>
            <a:headEnd/>
            <a:tailEnd/>
          </a:ln>
        </p:spPr>
      </p:pic>
      <p:sp>
        <p:nvSpPr>
          <p:cNvPr id="20512" name="CasellaDiTesto 33"/>
          <p:cNvSpPr txBox="1">
            <a:spLocks noChangeArrowheads="1"/>
          </p:cNvSpPr>
          <p:nvPr/>
        </p:nvSpPr>
        <p:spPr bwMode="auto">
          <a:xfrm>
            <a:off x="0" y="6519863"/>
            <a:ext cx="3556000" cy="338137"/>
          </a:xfrm>
          <a:prstGeom prst="rect">
            <a:avLst/>
          </a:prstGeom>
          <a:noFill/>
          <a:ln w="9525">
            <a:noFill/>
            <a:miter lim="800000"/>
            <a:headEnd/>
            <a:tailEnd/>
          </a:ln>
        </p:spPr>
        <p:txBody>
          <a:bodyPr wrap="none">
            <a:spAutoFit/>
          </a:bodyPr>
          <a:lstStyle/>
          <a:p>
            <a:r>
              <a:rPr lang="it-IT" sz="1600">
                <a:latin typeface="Times New Roman" pitchFamily="18" charset="0"/>
                <a:cs typeface="Times New Roman" pitchFamily="18" charset="0"/>
              </a:rPr>
              <a:t>G.Boca  GSI, Germany &amp; U. Pavia, Italy</a:t>
            </a:r>
          </a:p>
        </p:txBody>
      </p:sp>
      <p:sp>
        <p:nvSpPr>
          <p:cNvPr id="33" name="CasellaDiTesto 32"/>
          <p:cNvSpPr txBox="1">
            <a:spLocks noChangeArrowheads="1"/>
          </p:cNvSpPr>
          <p:nvPr/>
        </p:nvSpPr>
        <p:spPr bwMode="auto">
          <a:xfrm>
            <a:off x="-36512" y="4330839"/>
            <a:ext cx="3866384" cy="2554545"/>
          </a:xfrm>
          <a:prstGeom prst="rect">
            <a:avLst/>
          </a:prstGeom>
          <a:solidFill>
            <a:schemeClr val="tx1"/>
          </a:solidFill>
          <a:ln w="9525">
            <a:noFill/>
            <a:miter lim="800000"/>
            <a:headEnd/>
            <a:tailEnd/>
          </a:ln>
        </p:spPr>
        <p:txBody>
          <a:bodyPr wrap="square">
            <a:spAutoFit/>
          </a:bodyPr>
          <a:lstStyle/>
          <a:p>
            <a:r>
              <a:rPr lang="it-IT" sz="2000" dirty="0" smtClean="0">
                <a:solidFill>
                  <a:schemeClr val="bg1"/>
                </a:solidFill>
                <a:latin typeface="Times New Roman" pitchFamily="18" charset="0"/>
                <a:cs typeface="Times New Roman" pitchFamily="18" charset="0"/>
              </a:rPr>
              <a:t>High Energy </a:t>
            </a:r>
            <a:r>
              <a:rPr lang="it-IT" sz="2000" dirty="0" err="1" smtClean="0">
                <a:solidFill>
                  <a:schemeClr val="bg1"/>
                </a:solidFill>
                <a:latin typeface="Times New Roman" pitchFamily="18" charset="0"/>
                <a:cs typeface="Times New Roman" pitchFamily="18" charset="0"/>
              </a:rPr>
              <a:t>pbars</a:t>
            </a:r>
            <a:r>
              <a:rPr lang="it-IT" sz="2000" dirty="0" smtClean="0">
                <a:solidFill>
                  <a:schemeClr val="bg1"/>
                </a:solidFill>
                <a:latin typeface="Times New Roman" pitchFamily="18" charset="0"/>
                <a:cs typeface="Times New Roman" pitchFamily="18" charset="0"/>
              </a:rPr>
              <a:t>: </a:t>
            </a:r>
            <a:r>
              <a:rPr lang="it-IT" sz="2000" b="1" dirty="0" smtClean="0">
                <a:solidFill>
                  <a:srgbClr val="FF0000"/>
                </a:solidFill>
                <a:latin typeface="Times New Roman" pitchFamily="18" charset="0"/>
                <a:cs typeface="Times New Roman" pitchFamily="18" charset="0"/>
              </a:rPr>
              <a:t>R. Maier </a:t>
            </a:r>
            <a:r>
              <a:rPr lang="it-IT" sz="2000" dirty="0" smtClean="0">
                <a:solidFill>
                  <a:schemeClr val="bg1"/>
                </a:solidFill>
                <a:latin typeface="Times New Roman" pitchFamily="18" charset="0"/>
                <a:cs typeface="Times New Roman" pitchFamily="18" charset="0"/>
              </a:rPr>
              <a:t>et al</a:t>
            </a:r>
            <a:endParaRPr lang="it-IT" sz="2000" dirty="0">
              <a:solidFill>
                <a:schemeClr val="bg1"/>
              </a:solidFill>
              <a:latin typeface="Times New Roman" pitchFamily="18" charset="0"/>
              <a:cs typeface="Times New Roman" pitchFamily="18" charset="0"/>
            </a:endParaRPr>
          </a:p>
          <a:p>
            <a:r>
              <a:rPr lang="it-IT" sz="2000" dirty="0" smtClean="0">
                <a:solidFill>
                  <a:schemeClr val="bg1"/>
                </a:solidFill>
                <a:latin typeface="Times New Roman" pitchFamily="18" charset="0"/>
                <a:cs typeface="Times New Roman" pitchFamily="18" charset="0"/>
              </a:rPr>
              <a:t>From </a:t>
            </a:r>
            <a:r>
              <a:rPr lang="it-IT" sz="2000" dirty="0" err="1" smtClean="0">
                <a:solidFill>
                  <a:schemeClr val="bg1"/>
                </a:solidFill>
                <a:latin typeface="Times New Roman" pitchFamily="18" charset="0"/>
                <a:cs typeface="Times New Roman" pitchFamily="18" charset="0"/>
              </a:rPr>
              <a:t>proton</a:t>
            </a:r>
            <a:r>
              <a:rPr lang="it-IT" sz="2000" dirty="0" smtClean="0">
                <a:solidFill>
                  <a:schemeClr val="bg1"/>
                </a:solidFill>
                <a:latin typeface="Times New Roman" pitchFamily="18" charset="0"/>
                <a:cs typeface="Times New Roman" pitchFamily="18" charset="0"/>
              </a:rPr>
              <a:t> </a:t>
            </a:r>
            <a:r>
              <a:rPr lang="it-IT" sz="2000" dirty="0" err="1">
                <a:solidFill>
                  <a:schemeClr val="bg1"/>
                </a:solidFill>
                <a:latin typeface="Times New Roman" pitchFamily="18" charset="0"/>
                <a:cs typeface="Times New Roman" pitchFamily="18" charset="0"/>
              </a:rPr>
              <a:t>Linac</a:t>
            </a:r>
            <a:r>
              <a:rPr lang="it-IT" sz="2000" dirty="0">
                <a:solidFill>
                  <a:schemeClr val="bg1"/>
                </a:solidFill>
                <a:latin typeface="Times New Roman" pitchFamily="18" charset="0"/>
                <a:cs typeface="Times New Roman" pitchFamily="18" charset="0"/>
              </a:rPr>
              <a:t> 50 </a:t>
            </a:r>
            <a:r>
              <a:rPr lang="it-IT" sz="2000" dirty="0" err="1">
                <a:solidFill>
                  <a:schemeClr val="bg1"/>
                </a:solidFill>
                <a:latin typeface="Times New Roman" pitchFamily="18" charset="0"/>
                <a:cs typeface="Times New Roman" pitchFamily="18" charset="0"/>
              </a:rPr>
              <a:t>MeV</a:t>
            </a:r>
            <a:endParaRPr lang="it-IT" sz="2000" dirty="0">
              <a:solidFill>
                <a:schemeClr val="bg1"/>
              </a:solidFill>
              <a:latin typeface="Times New Roman" pitchFamily="18" charset="0"/>
              <a:cs typeface="Times New Roman" pitchFamily="18" charset="0"/>
            </a:endParaRPr>
          </a:p>
          <a:p>
            <a:r>
              <a:rPr lang="it-IT" sz="2000" dirty="0">
                <a:solidFill>
                  <a:schemeClr val="bg1"/>
                </a:solidFill>
                <a:latin typeface="Times New Roman" pitchFamily="18" charset="0"/>
                <a:cs typeface="Times New Roman" pitchFamily="18" charset="0"/>
              </a:rPr>
              <a:t>accelerate p in SIS18/SIS100</a:t>
            </a:r>
          </a:p>
          <a:p>
            <a:r>
              <a:rPr lang="it-IT" sz="2000" dirty="0">
                <a:solidFill>
                  <a:schemeClr val="bg1"/>
                </a:solidFill>
                <a:latin typeface="Times New Roman" pitchFamily="18" charset="0"/>
                <a:cs typeface="Times New Roman" pitchFamily="18" charset="0"/>
              </a:rPr>
              <a:t>produce </a:t>
            </a:r>
            <a:r>
              <a:rPr lang="it-IT" sz="2000" dirty="0" err="1">
                <a:solidFill>
                  <a:schemeClr val="bg1"/>
                </a:solidFill>
                <a:latin typeface="Times New Roman" pitchFamily="18" charset="0"/>
                <a:cs typeface="Times New Roman" pitchFamily="18" charset="0"/>
              </a:rPr>
              <a:t>pbar</a:t>
            </a:r>
            <a:r>
              <a:rPr lang="it-IT" sz="2000" dirty="0">
                <a:solidFill>
                  <a:schemeClr val="bg1"/>
                </a:solidFill>
                <a:latin typeface="Times New Roman" pitchFamily="18" charset="0"/>
                <a:cs typeface="Times New Roman" pitchFamily="18" charset="0"/>
              </a:rPr>
              <a:t> on target</a:t>
            </a:r>
          </a:p>
          <a:p>
            <a:r>
              <a:rPr lang="it-IT" sz="2000" dirty="0" err="1">
                <a:solidFill>
                  <a:schemeClr val="bg1"/>
                </a:solidFill>
                <a:latin typeface="Times New Roman" pitchFamily="18" charset="0"/>
                <a:cs typeface="Times New Roman" pitchFamily="18" charset="0"/>
              </a:rPr>
              <a:t>collect</a:t>
            </a:r>
            <a:r>
              <a:rPr lang="it-IT" sz="2000" dirty="0">
                <a:solidFill>
                  <a:schemeClr val="bg1"/>
                </a:solidFill>
                <a:latin typeface="Times New Roman" pitchFamily="18" charset="0"/>
                <a:cs typeface="Times New Roman" pitchFamily="18" charset="0"/>
              </a:rPr>
              <a:t> </a:t>
            </a:r>
            <a:r>
              <a:rPr lang="it-IT" sz="2000" dirty="0" err="1">
                <a:solidFill>
                  <a:schemeClr val="bg1"/>
                </a:solidFill>
                <a:latin typeface="Times New Roman" pitchFamily="18" charset="0"/>
                <a:cs typeface="Times New Roman" pitchFamily="18" charset="0"/>
              </a:rPr>
              <a:t>pbar</a:t>
            </a:r>
            <a:r>
              <a:rPr lang="it-IT" sz="2000" dirty="0">
                <a:solidFill>
                  <a:schemeClr val="bg1"/>
                </a:solidFill>
                <a:latin typeface="Times New Roman" pitchFamily="18" charset="0"/>
                <a:cs typeface="Times New Roman" pitchFamily="18" charset="0"/>
              </a:rPr>
              <a:t> in </a:t>
            </a:r>
            <a:r>
              <a:rPr lang="it-IT" sz="2000" dirty="0" smtClean="0">
                <a:solidFill>
                  <a:schemeClr val="bg1"/>
                </a:solidFill>
                <a:latin typeface="Times New Roman" pitchFamily="18" charset="0"/>
                <a:cs typeface="Times New Roman" pitchFamily="18" charset="0"/>
              </a:rPr>
              <a:t>CR, </a:t>
            </a:r>
            <a:endParaRPr lang="it-IT" sz="2000" dirty="0" smtClean="0">
              <a:solidFill>
                <a:schemeClr val="bg1"/>
              </a:solidFill>
              <a:latin typeface="Times New Roman" pitchFamily="18" charset="0"/>
              <a:cs typeface="Times New Roman" pitchFamily="18" charset="0"/>
            </a:endParaRPr>
          </a:p>
          <a:p>
            <a:r>
              <a:rPr lang="it-IT" sz="2000" dirty="0" err="1" smtClean="0">
                <a:solidFill>
                  <a:schemeClr val="bg1"/>
                </a:solidFill>
                <a:latin typeface="Times New Roman" pitchFamily="18" charset="0"/>
                <a:cs typeface="Times New Roman" pitchFamily="18" charset="0"/>
              </a:rPr>
              <a:t>inject</a:t>
            </a:r>
            <a:r>
              <a:rPr lang="it-IT" sz="2000" dirty="0" smtClean="0">
                <a:solidFill>
                  <a:schemeClr val="bg1"/>
                </a:solidFill>
                <a:latin typeface="Times New Roman" pitchFamily="18" charset="0"/>
                <a:cs typeface="Times New Roman" pitchFamily="18" charset="0"/>
              </a:rPr>
              <a:t> </a:t>
            </a:r>
            <a:r>
              <a:rPr lang="it-IT" sz="2000" dirty="0" err="1" smtClean="0">
                <a:solidFill>
                  <a:schemeClr val="bg1"/>
                </a:solidFill>
                <a:latin typeface="Times New Roman" pitchFamily="18" charset="0"/>
                <a:cs typeface="Times New Roman" pitchFamily="18" charset="0"/>
              </a:rPr>
              <a:t>simultaneously</a:t>
            </a:r>
            <a:r>
              <a:rPr lang="it-IT" sz="2000" dirty="0">
                <a:solidFill>
                  <a:schemeClr val="bg1"/>
                </a:solidFill>
                <a:cs typeface="Times New Roman" pitchFamily="18" charset="0"/>
              </a:rPr>
              <a:t> </a:t>
            </a:r>
            <a:r>
              <a:rPr lang="it-IT" sz="2000" b="1" dirty="0" err="1" smtClean="0">
                <a:solidFill>
                  <a:srgbClr val="FF0000"/>
                </a:solidFill>
                <a:latin typeface="Times New Roman" pitchFamily="18" charset="0"/>
                <a:cs typeface="Times New Roman" pitchFamily="18" charset="0"/>
              </a:rPr>
              <a:t>pbar</a:t>
            </a:r>
            <a:r>
              <a:rPr lang="it-IT" sz="2000" b="1" dirty="0" smtClean="0">
                <a:solidFill>
                  <a:srgbClr val="FF0000"/>
                </a:solidFill>
                <a:latin typeface="Times New Roman" pitchFamily="18" charset="0"/>
                <a:cs typeface="Times New Roman" pitchFamily="18" charset="0"/>
              </a:rPr>
              <a:t> &amp; </a:t>
            </a:r>
            <a:r>
              <a:rPr lang="it-IT" sz="2000" b="1" dirty="0" err="1" smtClean="0">
                <a:solidFill>
                  <a:srgbClr val="FF0000"/>
                </a:solidFill>
                <a:latin typeface="Times New Roman" pitchFamily="18" charset="0"/>
                <a:cs typeface="Times New Roman" pitchFamily="18" charset="0"/>
              </a:rPr>
              <a:t>ions</a:t>
            </a:r>
            <a:r>
              <a:rPr lang="it-IT" sz="2000" b="1" dirty="0" smtClean="0">
                <a:solidFill>
                  <a:srgbClr val="FF0000"/>
                </a:solidFill>
                <a:latin typeface="Times New Roman" pitchFamily="18" charset="0"/>
                <a:cs typeface="Times New Roman" pitchFamily="18" charset="0"/>
              </a:rPr>
              <a:t> </a:t>
            </a:r>
            <a:r>
              <a:rPr lang="it-IT" sz="2000" dirty="0" err="1" smtClean="0">
                <a:solidFill>
                  <a:schemeClr val="bg1"/>
                </a:solidFill>
                <a:latin typeface="Times New Roman" pitchFamily="18" charset="0"/>
                <a:cs typeface="Times New Roman" pitchFamily="18" charset="0"/>
              </a:rPr>
              <a:t>into</a:t>
            </a:r>
            <a:r>
              <a:rPr lang="it-IT" sz="2000" dirty="0" smtClean="0">
                <a:solidFill>
                  <a:schemeClr val="bg1"/>
                </a:solidFill>
                <a:latin typeface="Times New Roman" pitchFamily="18" charset="0"/>
                <a:cs typeface="Times New Roman" pitchFamily="18" charset="0"/>
              </a:rPr>
              <a:t> HESR </a:t>
            </a:r>
            <a:r>
              <a:rPr lang="it-IT" sz="2000" dirty="0" smtClean="0">
                <a:solidFill>
                  <a:schemeClr val="bg1"/>
                </a:solidFill>
                <a:latin typeface="Times New Roman" pitchFamily="18" charset="0"/>
                <a:cs typeface="Times New Roman" pitchFamily="18" charset="0"/>
              </a:rPr>
              <a:t>FZJ@FAIR</a:t>
            </a:r>
          </a:p>
          <a:p>
            <a:r>
              <a:rPr lang="it-IT" sz="2000" dirty="0" err="1" smtClean="0">
                <a:solidFill>
                  <a:schemeClr val="bg1"/>
                </a:solidFill>
                <a:cs typeface="Times New Roman" pitchFamily="18" charset="0"/>
              </a:rPr>
              <a:t>as</a:t>
            </a:r>
            <a:r>
              <a:rPr lang="it-IT" sz="2000" dirty="0" smtClean="0">
                <a:solidFill>
                  <a:schemeClr val="bg1"/>
                </a:solidFill>
                <a:cs typeface="Times New Roman" pitchFamily="18" charset="0"/>
              </a:rPr>
              <a:t> </a:t>
            </a:r>
            <a:r>
              <a:rPr lang="it-IT" sz="2000" b="1" dirty="0" smtClean="0">
                <a:solidFill>
                  <a:srgbClr val="FF0000"/>
                </a:solidFill>
                <a:cs typeface="Times New Roman" pitchFamily="18" charset="0"/>
              </a:rPr>
              <a:t>Collider : </a:t>
            </a:r>
            <a:r>
              <a:rPr lang="it-IT" sz="2000" b="1" dirty="0" smtClean="0">
                <a:solidFill>
                  <a:srgbClr val="FF0000"/>
                </a:solidFill>
                <a:cs typeface="Times New Roman" pitchFamily="18" charset="0"/>
              </a:rPr>
              <a:t>32 </a:t>
            </a:r>
            <a:r>
              <a:rPr lang="it-IT" sz="2000" b="1" dirty="0" err="1" smtClean="0">
                <a:solidFill>
                  <a:srgbClr val="FF0000"/>
                </a:solidFill>
                <a:cs typeface="Times New Roman" pitchFamily="18" charset="0"/>
              </a:rPr>
              <a:t>GeV</a:t>
            </a:r>
            <a:r>
              <a:rPr lang="it-IT" sz="2000" b="1" dirty="0" smtClean="0">
                <a:solidFill>
                  <a:srgbClr val="FF0000"/>
                </a:solidFill>
                <a:cs typeface="Times New Roman" pitchFamily="18" charset="0"/>
              </a:rPr>
              <a:t> pure </a:t>
            </a:r>
            <a:r>
              <a:rPr lang="it-IT" sz="2000" b="1" dirty="0" err="1" smtClean="0">
                <a:solidFill>
                  <a:srgbClr val="FF0000"/>
                </a:solidFill>
                <a:cs typeface="Times New Roman" pitchFamily="18" charset="0"/>
              </a:rPr>
              <a:t>glue</a:t>
            </a:r>
            <a:r>
              <a:rPr lang="it-IT" sz="2000" b="1" dirty="0" smtClean="0">
                <a:solidFill>
                  <a:srgbClr val="FF0000"/>
                </a:solidFill>
                <a:cs typeface="Times New Roman" pitchFamily="18" charset="0"/>
              </a:rPr>
              <a:t> !</a:t>
            </a:r>
            <a:endParaRPr lang="it-IT" sz="2000" b="1" dirty="0" smtClean="0">
              <a:solidFill>
                <a:srgbClr val="FF0000"/>
              </a:solidFill>
              <a:latin typeface="Times New Roman" pitchFamily="18" charset="0"/>
              <a:cs typeface="Times New Roman" pitchFamily="18" charset="0"/>
            </a:endParaRPr>
          </a:p>
        </p:txBody>
      </p:sp>
      <p:sp>
        <p:nvSpPr>
          <p:cNvPr id="20514" name="Textfeld 33"/>
          <p:cNvSpPr txBox="1">
            <a:spLocks noChangeArrowheads="1"/>
          </p:cNvSpPr>
          <p:nvPr/>
        </p:nvSpPr>
        <p:spPr bwMode="auto">
          <a:xfrm>
            <a:off x="1230203" y="-66293"/>
            <a:ext cx="6438141" cy="830997"/>
          </a:xfrm>
          <a:prstGeom prst="rect">
            <a:avLst/>
          </a:prstGeom>
          <a:noFill/>
          <a:ln w="9525">
            <a:noFill/>
            <a:miter lim="800000"/>
            <a:headEnd/>
            <a:tailEnd/>
          </a:ln>
        </p:spPr>
        <p:txBody>
          <a:bodyPr wrap="square">
            <a:spAutoFit/>
          </a:bodyPr>
          <a:lstStyle/>
          <a:p>
            <a:r>
              <a:rPr lang="de-DE" sz="2400" b="1" dirty="0" smtClean="0">
                <a:solidFill>
                  <a:srgbClr val="FF0000"/>
                </a:solidFill>
              </a:rPr>
              <a:t>* </a:t>
            </a:r>
            <a:r>
              <a:rPr lang="de-DE" sz="2400" b="1" dirty="0" err="1" smtClean="0">
                <a:solidFill>
                  <a:srgbClr val="FF0000"/>
                </a:solidFill>
              </a:rPr>
              <a:t>Brilliant</a:t>
            </a:r>
            <a:r>
              <a:rPr lang="de-DE" sz="2400" b="1" dirty="0" smtClean="0">
                <a:solidFill>
                  <a:srgbClr val="FF0000"/>
                </a:solidFill>
              </a:rPr>
              <a:t> Anti-protons in </a:t>
            </a:r>
            <a:r>
              <a:rPr lang="de-DE" sz="2400" b="1" dirty="0" err="1" smtClean="0">
                <a:solidFill>
                  <a:schemeClr val="accent1"/>
                </a:solidFill>
              </a:rPr>
              <a:t>pBar-ion</a:t>
            </a:r>
            <a:r>
              <a:rPr lang="de-DE" sz="2400" b="1" dirty="0" smtClean="0">
                <a:solidFill>
                  <a:schemeClr val="accent1"/>
                </a:solidFill>
              </a:rPr>
              <a:t> </a:t>
            </a:r>
            <a:r>
              <a:rPr lang="de-DE" sz="2400" b="1" dirty="0" err="1" smtClean="0">
                <a:solidFill>
                  <a:schemeClr val="accent1"/>
                </a:solidFill>
              </a:rPr>
              <a:t>Collider</a:t>
            </a:r>
            <a:r>
              <a:rPr lang="de-DE" sz="2400" b="1" dirty="0" smtClean="0">
                <a:solidFill>
                  <a:schemeClr val="accent1"/>
                </a:solidFill>
              </a:rPr>
              <a:t> </a:t>
            </a:r>
            <a:endParaRPr lang="de-DE" sz="2400" b="1" dirty="0">
              <a:solidFill>
                <a:schemeClr val="accent1"/>
              </a:solidFill>
            </a:endParaRPr>
          </a:p>
          <a:p>
            <a:r>
              <a:rPr lang="de-DE" sz="2400" b="1" dirty="0" smtClean="0">
                <a:solidFill>
                  <a:srgbClr val="FF0000"/>
                </a:solidFill>
              </a:rPr>
              <a:t> Strange, </a:t>
            </a:r>
            <a:r>
              <a:rPr lang="de-DE" sz="2400" b="1" dirty="0" err="1" smtClean="0">
                <a:solidFill>
                  <a:srgbClr val="FF0000"/>
                </a:solidFill>
              </a:rPr>
              <a:t>Charm</a:t>
            </a:r>
            <a:r>
              <a:rPr lang="de-DE" sz="2400" b="1" dirty="0" smtClean="0">
                <a:solidFill>
                  <a:srgbClr val="FF0000"/>
                </a:solidFill>
              </a:rPr>
              <a:t>, Beauty </a:t>
            </a:r>
            <a:r>
              <a:rPr lang="de-DE" sz="2400" b="1" dirty="0" err="1" smtClean="0">
                <a:solidFill>
                  <a:srgbClr val="FF0000"/>
                </a:solidFill>
              </a:rPr>
              <a:t>cosmic</a:t>
            </a:r>
            <a:r>
              <a:rPr lang="de-DE" sz="2400" b="1" dirty="0" smtClean="0">
                <a:solidFill>
                  <a:srgbClr val="FF0000"/>
                </a:solidFill>
              </a:rPr>
              <a:t> matter</a:t>
            </a:r>
            <a:endParaRPr lang="de-DE" sz="2400" b="1" dirty="0">
              <a:solidFill>
                <a:srgbClr val="FF0000"/>
              </a:solidFill>
            </a:endParaRPr>
          </a:p>
        </p:txBody>
      </p:sp>
      <p:sp>
        <p:nvSpPr>
          <p:cNvPr id="35" name="Datumsplatzhalter 34"/>
          <p:cNvSpPr>
            <a:spLocks noGrp="1"/>
          </p:cNvSpPr>
          <p:nvPr>
            <p:ph type="dt" sz="half" idx="10"/>
          </p:nvPr>
        </p:nvSpPr>
        <p:spPr/>
        <p:txBody>
          <a:bodyPr/>
          <a:lstStyle/>
          <a:p>
            <a:pPr>
              <a:defRPr/>
            </a:pPr>
            <a:fld id="{7540D24F-EE61-4B34-81B5-FA9D3BFFC9EE}" type="datetime1">
              <a:rPr lang="en-US" smtClean="0"/>
              <a:pPr>
                <a:defRPr/>
              </a:pPr>
              <a:t>10/16/2015</a:t>
            </a:fld>
            <a:endParaRPr lang="en-GB" dirty="0"/>
          </a:p>
        </p:txBody>
      </p:sp>
      <p:sp>
        <p:nvSpPr>
          <p:cNvPr id="36" name="Foliennummernplatzhalter 35"/>
          <p:cNvSpPr>
            <a:spLocks noGrp="1"/>
          </p:cNvSpPr>
          <p:nvPr>
            <p:ph type="sldNum" sz="quarter" idx="12"/>
          </p:nvPr>
        </p:nvSpPr>
        <p:spPr/>
        <p:txBody>
          <a:bodyPr/>
          <a:lstStyle/>
          <a:p>
            <a:pPr>
              <a:defRPr/>
            </a:pPr>
            <a:fld id="{8318FD4D-F9D6-4FD7-A96E-8F0752404E5C}" type="slidenum">
              <a:rPr lang="en-GB" smtClean="0"/>
              <a:pPr>
                <a:defRPr/>
              </a:pPr>
              <a:t>16</a:t>
            </a:fld>
            <a:endParaRPr lang="en-GB"/>
          </a:p>
        </p:txBody>
      </p:sp>
      <p:sp>
        <p:nvSpPr>
          <p:cNvPr id="37" name="Fußzeilenplatzhalter 36"/>
          <p:cNvSpPr>
            <a:spLocks noGrp="1"/>
          </p:cNvSpPr>
          <p:nvPr>
            <p:ph type="ftr" sz="quarter" idx="11"/>
          </p:nvPr>
        </p:nvSpPr>
        <p:spPr/>
        <p:txBody>
          <a:bodyPr/>
          <a:lstStyle/>
          <a:p>
            <a:pPr>
              <a:defRPr/>
            </a:pPr>
            <a:r>
              <a:rPr lang="en-US" smtClean="0"/>
              <a:t>H. Stoecker, GSI: Cosmic Matter at FCC, LHC, RHIC and FAIR</a:t>
            </a:r>
            <a:endParaRPr lang="en-GB" dirty="0"/>
          </a:p>
        </p:txBody>
      </p:sp>
      <p:sp>
        <p:nvSpPr>
          <p:cNvPr id="38" name="Rechteck 37"/>
          <p:cNvSpPr/>
          <p:nvPr/>
        </p:nvSpPr>
        <p:spPr>
          <a:xfrm>
            <a:off x="5567380" y="6457890"/>
            <a:ext cx="3576620" cy="400110"/>
          </a:xfrm>
          <a:prstGeom prst="rect">
            <a:avLst/>
          </a:prstGeom>
        </p:spPr>
        <p:txBody>
          <a:bodyPr wrap="none">
            <a:spAutoFit/>
          </a:bodyPr>
          <a:lstStyle/>
          <a:p>
            <a:r>
              <a:rPr lang="en-US" sz="2000" dirty="0" smtClean="0"/>
              <a:t>Courtesy Jim </a:t>
            </a:r>
            <a:r>
              <a:rPr lang="en-US" sz="2000" dirty="0" err="1" smtClean="0"/>
              <a:t>Ritman</a:t>
            </a:r>
            <a:r>
              <a:rPr lang="en-US" sz="2000" dirty="0" smtClean="0"/>
              <a:t>, FZ </a:t>
            </a:r>
            <a:r>
              <a:rPr lang="en-US" sz="2000" dirty="0" err="1" smtClean="0"/>
              <a:t>Juelich</a:t>
            </a:r>
            <a:endParaRPr lang="de-DE" sz="2000" dirty="0"/>
          </a:p>
        </p:txBody>
      </p:sp>
      <p:sp>
        <p:nvSpPr>
          <p:cNvPr id="43" name="Rad 42"/>
          <p:cNvSpPr/>
          <p:nvPr/>
        </p:nvSpPr>
        <p:spPr>
          <a:xfrm>
            <a:off x="3401869" y="2933945"/>
            <a:ext cx="495056" cy="54006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5" name="Rad 44"/>
          <p:cNvSpPr/>
          <p:nvPr/>
        </p:nvSpPr>
        <p:spPr>
          <a:xfrm>
            <a:off x="3761910" y="3699030"/>
            <a:ext cx="360040" cy="36004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6" name="Textfeld 45"/>
          <p:cNvSpPr txBox="1"/>
          <p:nvPr/>
        </p:nvSpPr>
        <p:spPr>
          <a:xfrm>
            <a:off x="3150966" y="3388930"/>
            <a:ext cx="655949" cy="400110"/>
          </a:xfrm>
          <a:prstGeom prst="rect">
            <a:avLst/>
          </a:prstGeom>
          <a:noFill/>
        </p:spPr>
        <p:txBody>
          <a:bodyPr wrap="none" rtlCol="0">
            <a:spAutoFit/>
          </a:bodyPr>
          <a:lstStyle/>
          <a:p>
            <a:r>
              <a:rPr lang="de-DE" sz="2000" dirty="0" smtClean="0">
                <a:solidFill>
                  <a:srgbClr val="FFFF00"/>
                </a:solidFill>
              </a:rPr>
              <a:t>ESR</a:t>
            </a:r>
            <a:endParaRPr lang="de-DE" sz="2000" dirty="0">
              <a:solidFill>
                <a:srgbClr val="FFFF00"/>
              </a:solidFill>
            </a:endParaRPr>
          </a:p>
        </p:txBody>
      </p:sp>
      <p:sp>
        <p:nvSpPr>
          <p:cNvPr id="47" name="Textfeld 46"/>
          <p:cNvSpPr txBox="1"/>
          <p:nvPr/>
        </p:nvSpPr>
        <p:spPr>
          <a:xfrm>
            <a:off x="2861810" y="3654025"/>
            <a:ext cx="1170130" cy="400110"/>
          </a:xfrm>
          <a:prstGeom prst="rect">
            <a:avLst/>
          </a:prstGeom>
          <a:noFill/>
        </p:spPr>
        <p:txBody>
          <a:bodyPr wrap="square" rtlCol="0">
            <a:spAutoFit/>
          </a:bodyPr>
          <a:lstStyle/>
          <a:p>
            <a:r>
              <a:rPr lang="de-DE" sz="2000" b="1" dirty="0" err="1" smtClean="0">
                <a:solidFill>
                  <a:srgbClr val="FFFF00"/>
                </a:solidFill>
              </a:rPr>
              <a:t>CryRing</a:t>
            </a:r>
            <a:endParaRPr lang="de-DE" sz="2000" b="1" dirty="0">
              <a:solidFill>
                <a:srgbClr val="FFFF00"/>
              </a:solidFill>
            </a:endParaRPr>
          </a:p>
        </p:txBody>
      </p:sp>
      <p:sp>
        <p:nvSpPr>
          <p:cNvPr id="48" name="Pfeil nach links und rechts 47"/>
          <p:cNvSpPr/>
          <p:nvPr/>
        </p:nvSpPr>
        <p:spPr>
          <a:xfrm rot="7894422">
            <a:off x="3669794" y="3029919"/>
            <a:ext cx="803039" cy="1449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Pfeil nach links und rechts 48"/>
          <p:cNvSpPr/>
          <p:nvPr/>
        </p:nvSpPr>
        <p:spPr>
          <a:xfrm rot="5580208">
            <a:off x="3408868" y="3473016"/>
            <a:ext cx="842009" cy="136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p:cNvSpPr txBox="1"/>
          <p:nvPr/>
        </p:nvSpPr>
        <p:spPr>
          <a:xfrm>
            <a:off x="3221850" y="4047455"/>
            <a:ext cx="1143262" cy="461665"/>
          </a:xfrm>
          <a:prstGeom prst="rect">
            <a:avLst/>
          </a:prstGeom>
          <a:noFill/>
        </p:spPr>
        <p:txBody>
          <a:bodyPr wrap="none" rtlCol="0">
            <a:spAutoFit/>
          </a:bodyPr>
          <a:lstStyle/>
          <a:p>
            <a:r>
              <a:rPr lang="de-DE" b="1" dirty="0" smtClean="0">
                <a:solidFill>
                  <a:srgbClr val="FFFF00"/>
                </a:solidFill>
              </a:rPr>
              <a:t>FLAIR</a:t>
            </a:r>
            <a:endParaRPr lang="de-DE" b="1" dirty="0">
              <a:solidFill>
                <a:srgbClr val="FFFF00"/>
              </a:solidFill>
            </a:endParaRPr>
          </a:p>
        </p:txBody>
      </p:sp>
      <p:sp>
        <p:nvSpPr>
          <p:cNvPr id="4" name="Pfeil nach unten 3"/>
          <p:cNvSpPr/>
          <p:nvPr/>
        </p:nvSpPr>
        <p:spPr>
          <a:xfrm rot="20594029">
            <a:off x="5359185" y="2721469"/>
            <a:ext cx="149859" cy="426537"/>
          </a:xfrm>
          <a:prstGeom prst="down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00CC"/>
              </a:solidFill>
            </a:endParaRPr>
          </a:p>
        </p:txBody>
      </p:sp>
      <p:sp>
        <p:nvSpPr>
          <p:cNvPr id="5" name="Textfeld 4"/>
          <p:cNvSpPr txBox="1"/>
          <p:nvPr/>
        </p:nvSpPr>
        <p:spPr>
          <a:xfrm rot="20398826">
            <a:off x="5350678" y="2608846"/>
            <a:ext cx="327334" cy="400110"/>
          </a:xfrm>
          <a:prstGeom prst="rect">
            <a:avLst/>
          </a:prstGeom>
          <a:noFill/>
        </p:spPr>
        <p:txBody>
          <a:bodyPr wrap="none" rtlCol="0">
            <a:spAutoFit/>
          </a:bodyPr>
          <a:lstStyle/>
          <a:p>
            <a:r>
              <a:rPr lang="de-DE" sz="2000" b="1" dirty="0" smtClean="0">
                <a:solidFill>
                  <a:srgbClr val="0000CC"/>
                </a:solidFill>
              </a:rPr>
              <a:t>p</a:t>
            </a:r>
            <a:endParaRPr lang="de-DE" sz="2000" b="1" dirty="0">
              <a:solidFill>
                <a:srgbClr val="0000CC"/>
              </a:solidFill>
            </a:endParaRPr>
          </a:p>
        </p:txBody>
      </p:sp>
      <p:sp>
        <p:nvSpPr>
          <p:cNvPr id="51" name="Textfeld 50"/>
          <p:cNvSpPr txBox="1"/>
          <p:nvPr/>
        </p:nvSpPr>
        <p:spPr>
          <a:xfrm>
            <a:off x="5508104" y="3491716"/>
            <a:ext cx="633507" cy="369332"/>
          </a:xfrm>
          <a:prstGeom prst="rect">
            <a:avLst/>
          </a:prstGeom>
          <a:noFill/>
        </p:spPr>
        <p:txBody>
          <a:bodyPr wrap="none" rtlCol="0">
            <a:spAutoFit/>
          </a:bodyPr>
          <a:lstStyle/>
          <a:p>
            <a:r>
              <a:rPr lang="de-DE" b="1" dirty="0" err="1" smtClean="0">
                <a:solidFill>
                  <a:srgbClr val="FF0000"/>
                </a:solidFill>
              </a:rPr>
              <a:t>pBar</a:t>
            </a:r>
            <a:endParaRPr lang="de-DE" b="1" dirty="0">
              <a:solidFill>
                <a:srgbClr val="FF0000"/>
              </a:solidFill>
            </a:endParaRPr>
          </a:p>
        </p:txBody>
      </p:sp>
    </p:spTree>
    <p:extLst>
      <p:ext uri="{BB962C8B-B14F-4D97-AF65-F5344CB8AC3E}">
        <p14:creationId xmlns:p14="http://schemas.microsoft.com/office/powerpoint/2010/main" val="395804909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17</a:t>
            </a:fld>
            <a:endParaRPr lang="en-US" altLang="ja-JP"/>
          </a:p>
        </p:txBody>
      </p:sp>
      <p:sp>
        <p:nvSpPr>
          <p:cNvPr id="34820" name="Text Box 4"/>
          <p:cNvSpPr txBox="1">
            <a:spLocks noChangeArrowheads="1"/>
          </p:cNvSpPr>
          <p:nvPr/>
        </p:nvSpPr>
        <p:spPr bwMode="auto">
          <a:xfrm>
            <a:off x="966967" y="2565400"/>
            <a:ext cx="8017259" cy="707886"/>
          </a:xfrm>
          <a:prstGeom prst="rect">
            <a:avLst/>
          </a:prstGeom>
          <a:noFill/>
          <a:ln w="9525">
            <a:noFill/>
            <a:miter lim="800000"/>
            <a:headEnd/>
            <a:tailEnd/>
          </a:ln>
          <a:effectLst/>
        </p:spPr>
        <p:txBody>
          <a:bodyPr wrap="none">
            <a:spAutoFit/>
          </a:bodyPr>
          <a:lstStyle/>
          <a:p>
            <a:r>
              <a:rPr lang="en-US" altLang="ja-JP" sz="4000" dirty="0" smtClean="0"/>
              <a:t>Lattice QCD </a:t>
            </a:r>
            <a:r>
              <a:rPr lang="en-US" altLang="ja-JP" sz="4000" dirty="0" err="1" smtClean="0"/>
              <a:t>vs</a:t>
            </a:r>
            <a:r>
              <a:rPr lang="en-US" altLang="ja-JP" sz="4000" dirty="0" smtClean="0"/>
              <a:t> pure YM:</a:t>
            </a:r>
            <a:r>
              <a:rPr lang="en-US" altLang="ja-JP" sz="4000" i="0" dirty="0" smtClean="0"/>
              <a:t> </a:t>
            </a:r>
            <a:r>
              <a:rPr lang="en-US" altLang="ja-JP" sz="4000" i="0" dirty="0" err="1" smtClean="0"/>
              <a:t>glueballs</a:t>
            </a:r>
            <a:endParaRPr lang="en-US" altLang="ja-JP" sz="4000" i="0" dirty="0"/>
          </a:p>
        </p:txBody>
      </p:sp>
    </p:spTree>
    <p:extLst>
      <p:ext uri="{BB962C8B-B14F-4D97-AF65-F5344CB8AC3E}">
        <p14:creationId xmlns:p14="http://schemas.microsoft.com/office/powerpoint/2010/main" val="1169446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456481" y="-171400"/>
            <a:ext cx="8228160" cy="1009546"/>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err="1" smtClean="0">
                <a:solidFill>
                  <a:srgbClr val="FF0000"/>
                </a:solidFill>
              </a:rPr>
              <a:t>Glueball</a:t>
            </a:r>
            <a:r>
              <a:rPr lang="en-US" dirty="0" smtClean="0">
                <a:solidFill>
                  <a:srgbClr val="FF0000"/>
                </a:solidFill>
              </a:rPr>
              <a:t> spectrum</a:t>
            </a:r>
          </a:p>
        </p:txBody>
      </p:sp>
      <p:sp>
        <p:nvSpPr>
          <p:cNvPr id="16387" name="Text Box 3"/>
          <p:cNvSpPr txBox="1">
            <a:spLocks noChangeArrowheads="1"/>
          </p:cNvSpPr>
          <p:nvPr/>
        </p:nvSpPr>
        <p:spPr bwMode="auto">
          <a:xfrm>
            <a:off x="4710240" y="4734144"/>
            <a:ext cx="4433760" cy="1395155"/>
          </a:xfrm>
          <a:prstGeom prst="rect">
            <a:avLst/>
          </a:prstGeom>
          <a:noFill/>
          <a:ln w="9525">
            <a:noFill/>
            <a:round/>
            <a:headEnd/>
            <a:tailEnd/>
          </a:ln>
        </p:spPr>
        <p:txBody>
          <a:bodyPr wrap="none" lIns="81639" tIns="55221" rIns="81639" bIns="40820"/>
          <a:lstStyle/>
          <a:p>
            <a:pPr>
              <a:tabLst>
                <a:tab pos="656650" algn="l"/>
                <a:tab pos="1313299" algn="l"/>
                <a:tab pos="1969949" algn="l"/>
                <a:tab pos="2626599" algn="l"/>
                <a:tab pos="3283248" algn="l"/>
                <a:tab pos="3939898" algn="l"/>
                <a:tab pos="4596548" algn="l"/>
              </a:tabLst>
            </a:pPr>
            <a:r>
              <a:rPr lang="en-US" dirty="0">
                <a:solidFill>
                  <a:srgbClr val="000000"/>
                </a:solidFill>
              </a:rPr>
              <a:t>First unquenched results:</a:t>
            </a:r>
          </a:p>
          <a:p>
            <a:pPr>
              <a:tabLst>
                <a:tab pos="656650" algn="l"/>
                <a:tab pos="1313299" algn="l"/>
                <a:tab pos="1969949" algn="l"/>
                <a:tab pos="2626599" algn="l"/>
                <a:tab pos="3283248" algn="l"/>
                <a:tab pos="3939898" algn="l"/>
                <a:tab pos="4596548" algn="l"/>
              </a:tabLst>
            </a:pPr>
            <a:r>
              <a:rPr lang="en-US" dirty="0">
                <a:solidFill>
                  <a:srgbClr val="000000"/>
                </a:solidFill>
              </a:rPr>
              <a:t> </a:t>
            </a:r>
            <a:r>
              <a:rPr lang="en-US" dirty="0" err="1">
                <a:solidFill>
                  <a:srgbClr val="000000"/>
                </a:solidFill>
              </a:rPr>
              <a:t>pion</a:t>
            </a:r>
            <a:r>
              <a:rPr lang="en-US" dirty="0">
                <a:solidFill>
                  <a:srgbClr val="000000"/>
                </a:solidFill>
              </a:rPr>
              <a:t> mass 360 </a:t>
            </a:r>
            <a:r>
              <a:rPr lang="en-US" dirty="0" err="1">
                <a:solidFill>
                  <a:srgbClr val="000000"/>
                </a:solidFill>
              </a:rPr>
              <a:t>MeV</a:t>
            </a:r>
            <a:endParaRPr lang="en-US" dirty="0">
              <a:solidFill>
                <a:srgbClr val="000000"/>
              </a:solidFill>
            </a:endParaRPr>
          </a:p>
          <a:p>
            <a:pPr>
              <a:tabLst>
                <a:tab pos="656650" algn="l"/>
                <a:tab pos="1313299" algn="l"/>
                <a:tab pos="1969949" algn="l"/>
                <a:tab pos="2626599" algn="l"/>
                <a:tab pos="3283248" algn="l"/>
                <a:tab pos="3939898" algn="l"/>
                <a:tab pos="4596548" algn="l"/>
              </a:tabLst>
            </a:pPr>
            <a:r>
              <a:rPr lang="en-US" dirty="0">
                <a:solidFill>
                  <a:srgbClr val="000000"/>
                </a:solidFill>
              </a:rPr>
              <a:t>UKQCD </a:t>
            </a:r>
            <a:r>
              <a:rPr lang="en-US" dirty="0" smtClean="0">
                <a:solidFill>
                  <a:srgbClr val="000000"/>
                </a:solidFill>
              </a:rPr>
              <a:t>coll. </a:t>
            </a:r>
            <a:r>
              <a:rPr lang="en-US" dirty="0">
                <a:solidFill>
                  <a:srgbClr val="000000"/>
                </a:solidFill>
              </a:rPr>
              <a:t>PRD82 (‘10) 34501</a:t>
            </a:r>
          </a:p>
        </p:txBody>
      </p:sp>
      <p:sp>
        <p:nvSpPr>
          <p:cNvPr id="16388" name="Text Box 5"/>
          <p:cNvSpPr txBox="1">
            <a:spLocks noChangeArrowheads="1"/>
          </p:cNvSpPr>
          <p:nvPr/>
        </p:nvSpPr>
        <p:spPr bwMode="auto">
          <a:xfrm>
            <a:off x="414720" y="4734145"/>
            <a:ext cx="3993120" cy="1260140"/>
          </a:xfrm>
          <a:prstGeom prst="rect">
            <a:avLst/>
          </a:prstGeom>
          <a:noFill/>
          <a:ln w="9525">
            <a:noFill/>
            <a:round/>
            <a:headEnd/>
            <a:tailEnd/>
          </a:ln>
        </p:spPr>
        <p:txBody>
          <a:bodyPr wrap="none" lIns="81639" tIns="55221" rIns="81639" bIns="40820"/>
          <a:lstStyle/>
          <a:p>
            <a:pPr>
              <a:tabLst>
                <a:tab pos="656650" algn="l"/>
                <a:tab pos="1313299" algn="l"/>
                <a:tab pos="1969949" algn="l"/>
                <a:tab pos="2626599" algn="l"/>
                <a:tab pos="3283248" algn="l"/>
                <a:tab pos="3939898" algn="l"/>
              </a:tabLst>
            </a:pPr>
            <a:r>
              <a:rPr lang="en-US" dirty="0">
                <a:solidFill>
                  <a:srgbClr val="000000"/>
                </a:solidFill>
              </a:rPr>
              <a:t>Quenched results: </a:t>
            </a:r>
            <a:endParaRPr lang="en-US" dirty="0" smtClean="0">
              <a:solidFill>
                <a:srgbClr val="000000"/>
              </a:solidFill>
            </a:endParaRPr>
          </a:p>
          <a:p>
            <a:pPr>
              <a:tabLst>
                <a:tab pos="656650" algn="l"/>
                <a:tab pos="1313299" algn="l"/>
                <a:tab pos="1969949" algn="l"/>
                <a:tab pos="2626599" algn="l"/>
                <a:tab pos="3283248" algn="l"/>
                <a:tab pos="3939898" algn="l"/>
              </a:tabLst>
            </a:pPr>
            <a:r>
              <a:rPr lang="en-US" dirty="0" smtClean="0">
                <a:solidFill>
                  <a:srgbClr val="000000"/>
                </a:solidFill>
              </a:rPr>
              <a:t>Morningstar-</a:t>
            </a:r>
            <a:r>
              <a:rPr lang="en-US" dirty="0" err="1" smtClean="0">
                <a:solidFill>
                  <a:srgbClr val="000000"/>
                </a:solidFill>
              </a:rPr>
              <a:t>Peardon</a:t>
            </a:r>
            <a:endParaRPr lang="en-US" dirty="0">
              <a:solidFill>
                <a:srgbClr val="000000"/>
              </a:solidFill>
            </a:endParaRPr>
          </a:p>
          <a:p>
            <a:pPr>
              <a:tabLst>
                <a:tab pos="656650" algn="l"/>
                <a:tab pos="1313299" algn="l"/>
                <a:tab pos="1969949" algn="l"/>
                <a:tab pos="2626599" algn="l"/>
                <a:tab pos="3283248" algn="l"/>
                <a:tab pos="3939898" algn="l"/>
              </a:tabLst>
            </a:pPr>
            <a:r>
              <a:rPr lang="en-US" dirty="0" err="1">
                <a:solidFill>
                  <a:srgbClr val="000000"/>
                </a:solidFill>
              </a:rPr>
              <a:t>Phys.Rev</a:t>
            </a:r>
            <a:r>
              <a:rPr lang="en-US" dirty="0">
                <a:solidFill>
                  <a:srgbClr val="000000"/>
                </a:solidFill>
              </a:rPr>
              <a:t>. D73 014516 (‘06)</a:t>
            </a:r>
          </a:p>
        </p:txBody>
      </p:sp>
      <p:pic>
        <p:nvPicPr>
          <p:cNvPr id="16389" name="Bild 8" descr="morningstarglueballs.pdf"/>
          <p:cNvPicPr>
            <a:picLocks noChangeAspect="1"/>
          </p:cNvPicPr>
          <p:nvPr/>
        </p:nvPicPr>
        <p:blipFill>
          <a:blip r:embed="rId3" cstate="print"/>
          <a:srcRect/>
          <a:stretch>
            <a:fillRect/>
          </a:stretch>
        </p:blipFill>
        <p:spPr bwMode="auto">
          <a:xfrm>
            <a:off x="1" y="863715"/>
            <a:ext cx="4502880" cy="3871126"/>
          </a:xfrm>
          <a:prstGeom prst="rect">
            <a:avLst/>
          </a:prstGeom>
          <a:noFill/>
          <a:ln w="9525">
            <a:noFill/>
            <a:miter lim="800000"/>
            <a:headEnd/>
            <a:tailEnd/>
          </a:ln>
        </p:spPr>
      </p:pic>
      <p:pic>
        <p:nvPicPr>
          <p:cNvPr id="16390" name="Bild 9" descr="ukqcdglueballs.pdf"/>
          <p:cNvPicPr>
            <a:picLocks noChangeAspect="1"/>
          </p:cNvPicPr>
          <p:nvPr/>
        </p:nvPicPr>
        <p:blipFill>
          <a:blip r:embed="rId4" cstate="print"/>
          <a:srcRect/>
          <a:stretch>
            <a:fillRect/>
          </a:stretch>
        </p:blipFill>
        <p:spPr bwMode="auto">
          <a:xfrm>
            <a:off x="4617005" y="863715"/>
            <a:ext cx="4295520" cy="3732872"/>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pPr>
              <a:defRPr/>
            </a:pPr>
            <a:fld id="{DD7D2725-23C7-47DF-83E3-E8B762EC5D7B}" type="datetime1">
              <a:rPr lang="en-US" smtClean="0"/>
              <a:pPr>
                <a:defRPr/>
              </a:pPr>
              <a:t>10/16/2015</a:t>
            </a:fld>
            <a:endParaRPr lang="en-GB"/>
          </a:p>
        </p:txBody>
      </p:sp>
      <p:sp>
        <p:nvSpPr>
          <p:cNvPr id="8" name="Foliennummernplatzhalter 7"/>
          <p:cNvSpPr>
            <a:spLocks noGrp="1"/>
          </p:cNvSpPr>
          <p:nvPr>
            <p:ph type="sldNum" sz="quarter" idx="12"/>
          </p:nvPr>
        </p:nvSpPr>
        <p:spPr/>
        <p:txBody>
          <a:bodyPr/>
          <a:lstStyle/>
          <a:p>
            <a:pPr>
              <a:defRPr/>
            </a:pPr>
            <a:fld id="{8318FD4D-F9D6-4FD7-A96E-8F0752404E5C}" type="slidenum">
              <a:rPr lang="en-GB" smtClean="0"/>
              <a:pPr>
                <a:defRPr/>
              </a:pPr>
              <a:t>18</a:t>
            </a:fld>
            <a:endParaRPr lang="en-GB"/>
          </a:p>
        </p:txBody>
      </p:sp>
      <p:sp>
        <p:nvSpPr>
          <p:cNvPr id="9" name="Fußzeilenplatzhalter 8"/>
          <p:cNvSpPr>
            <a:spLocks noGrp="1"/>
          </p:cNvSpPr>
          <p:nvPr>
            <p:ph type="ftr" sz="quarter" idx="11"/>
          </p:nvPr>
        </p:nvSpPr>
        <p:spPr/>
        <p:txBody>
          <a:bodyPr/>
          <a:lstStyle/>
          <a:p>
            <a:pPr>
              <a:defRPr/>
            </a:pPr>
            <a:r>
              <a:rPr lang="en-US" smtClean="0"/>
              <a:t>Horst Stoecker</a:t>
            </a:r>
            <a:endParaRPr lang="en-GB" dirty="0"/>
          </a:p>
        </p:txBody>
      </p:sp>
    </p:spTree>
    <p:extLst>
      <p:ext uri="{BB962C8B-B14F-4D97-AF65-F5344CB8AC3E}">
        <p14:creationId xmlns:p14="http://schemas.microsoft.com/office/powerpoint/2010/main" val="3680415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normAutofit/>
          </a:bodyPr>
          <a:lstStyle/>
          <a:p>
            <a:r>
              <a:rPr lang="en-GB" sz="2400" b="1" dirty="0">
                <a:solidFill>
                  <a:srgbClr val="0000CC"/>
                </a:solidFill>
              </a:rPr>
              <a:t>Search for </a:t>
            </a:r>
            <a:r>
              <a:rPr lang="en-GB" sz="2400" b="1" dirty="0" smtClean="0">
                <a:solidFill>
                  <a:srgbClr val="0000CC"/>
                </a:solidFill>
              </a:rPr>
              <a:t>Heavy </a:t>
            </a:r>
            <a:r>
              <a:rPr lang="en-GB" sz="2400" b="1" dirty="0" smtClean="0">
                <a:solidFill>
                  <a:srgbClr val="FF0000"/>
                </a:solidFill>
              </a:rPr>
              <a:t>Glueballs</a:t>
            </a:r>
            <a:endParaRPr lang="en-GB" sz="2400" b="1" dirty="0">
              <a:solidFill>
                <a:srgbClr val="FF0000"/>
              </a:solidFill>
            </a:endParaRPr>
          </a:p>
        </p:txBody>
      </p:sp>
      <p:sp>
        <p:nvSpPr>
          <p:cNvPr id="357379" name="Rectangle 3"/>
          <p:cNvSpPr>
            <a:spLocks noGrp="1" noChangeArrowheads="1"/>
          </p:cNvSpPr>
          <p:nvPr>
            <p:ph sz="half" idx="1"/>
          </p:nvPr>
        </p:nvSpPr>
        <p:spPr>
          <a:xfrm>
            <a:off x="4076945" y="953725"/>
            <a:ext cx="5067055" cy="5195050"/>
          </a:xfrm>
          <a:noFill/>
          <a:ln/>
        </p:spPr>
        <p:txBody>
          <a:bodyPr>
            <a:normAutofit/>
          </a:bodyPr>
          <a:lstStyle/>
          <a:p>
            <a:pPr>
              <a:lnSpc>
                <a:spcPct val="120000"/>
              </a:lnSpc>
            </a:pPr>
            <a:r>
              <a:rPr lang="en-GB" sz="2600" b="1" dirty="0" smtClean="0">
                <a:solidFill>
                  <a:srgbClr val="0000CC"/>
                </a:solidFill>
              </a:rPr>
              <a:t>Charmed</a:t>
            </a:r>
            <a:r>
              <a:rPr lang="en-GB" sz="2600" b="1" dirty="0" smtClean="0">
                <a:solidFill>
                  <a:srgbClr val="FF0000"/>
                </a:solidFill>
              </a:rPr>
              <a:t> </a:t>
            </a:r>
            <a:r>
              <a:rPr lang="en-GB" sz="2600" b="1" dirty="0" err="1">
                <a:solidFill>
                  <a:srgbClr val="FF0000"/>
                </a:solidFill>
              </a:rPr>
              <a:t>G</a:t>
            </a:r>
            <a:r>
              <a:rPr lang="en-GB" sz="2600" b="1" dirty="0" err="1" smtClean="0">
                <a:solidFill>
                  <a:srgbClr val="FF0000"/>
                </a:solidFill>
              </a:rPr>
              <a:t>lueballs</a:t>
            </a:r>
            <a:endParaRPr lang="en-GB" sz="2600" b="1" dirty="0">
              <a:solidFill>
                <a:srgbClr val="FF0000"/>
              </a:solidFill>
            </a:endParaRPr>
          </a:p>
          <a:p>
            <a:pPr lvl="1">
              <a:lnSpc>
                <a:spcPct val="120000"/>
              </a:lnSpc>
            </a:pPr>
            <a:r>
              <a:rPr lang="en-GB" sz="2000" b="1" dirty="0"/>
              <a:t>flavour blind </a:t>
            </a:r>
            <a:r>
              <a:rPr lang="en-GB" sz="2000" b="1" dirty="0" smtClean="0"/>
              <a:t>decays</a:t>
            </a:r>
          </a:p>
          <a:p>
            <a:pPr lvl="2">
              <a:lnSpc>
                <a:spcPct val="120000"/>
              </a:lnSpc>
            </a:pPr>
            <a:r>
              <a:rPr lang="en-GB" sz="1600" b="1" dirty="0" smtClean="0">
                <a:solidFill>
                  <a:srgbClr val="0000CC"/>
                </a:solidFill>
              </a:rPr>
              <a:t>charmed </a:t>
            </a:r>
            <a:r>
              <a:rPr lang="en-GB" sz="1600" b="1" dirty="0">
                <a:solidFill>
                  <a:schemeClr val="accent4"/>
                </a:solidFill>
              </a:rPr>
              <a:t>final </a:t>
            </a:r>
            <a:r>
              <a:rPr lang="en-GB" sz="1600" b="1" dirty="0" smtClean="0">
                <a:solidFill>
                  <a:schemeClr val="accent4"/>
                </a:solidFill>
              </a:rPr>
              <a:t>states</a:t>
            </a:r>
            <a:endParaRPr lang="en-GB" sz="1600" b="1" dirty="0">
              <a:solidFill>
                <a:schemeClr val="accent4"/>
              </a:solidFill>
            </a:endParaRPr>
          </a:p>
          <a:p>
            <a:pPr lvl="1">
              <a:lnSpc>
                <a:spcPct val="120000"/>
              </a:lnSpc>
            </a:pPr>
            <a:r>
              <a:rPr lang="en-GB" sz="2000" b="1" dirty="0"/>
              <a:t>only a few </a:t>
            </a:r>
            <a:r>
              <a:rPr lang="en-GB" sz="2000" b="1" dirty="0">
                <a:solidFill>
                  <a:srgbClr val="0000CC"/>
                </a:solidFill>
              </a:rPr>
              <a:t>charmed</a:t>
            </a:r>
            <a:r>
              <a:rPr lang="en-GB" sz="2000" b="1" dirty="0"/>
              <a:t> mesons around 3 - 4 </a:t>
            </a:r>
            <a:r>
              <a:rPr lang="en-GB" sz="2000" b="1" dirty="0" smtClean="0"/>
              <a:t>MeV/c</a:t>
            </a:r>
            <a:r>
              <a:rPr lang="en-GB" sz="2000" b="1" baseline="30000" dirty="0" smtClean="0"/>
              <a:t>2</a:t>
            </a:r>
          </a:p>
          <a:p>
            <a:pPr lvl="2">
              <a:lnSpc>
                <a:spcPct val="120000"/>
              </a:lnSpc>
            </a:pPr>
            <a:r>
              <a:rPr lang="en-GB" sz="1600" b="1" dirty="0" smtClean="0"/>
              <a:t>less mixing</a:t>
            </a:r>
            <a:endParaRPr lang="en-GB" sz="1600" b="1" dirty="0"/>
          </a:p>
          <a:p>
            <a:pPr>
              <a:lnSpc>
                <a:spcPct val="120000"/>
              </a:lnSpc>
            </a:pPr>
            <a:r>
              <a:rPr lang="en-GB" sz="2600" b="1" dirty="0">
                <a:solidFill>
                  <a:srgbClr val="FF0000"/>
                </a:solidFill>
              </a:rPr>
              <a:t>Exotic </a:t>
            </a:r>
            <a:r>
              <a:rPr lang="en-GB" sz="2600" b="1" dirty="0" err="1" smtClean="0">
                <a:solidFill>
                  <a:srgbClr val="FF0000"/>
                </a:solidFill>
              </a:rPr>
              <a:t>glueballs</a:t>
            </a:r>
            <a:r>
              <a:rPr lang="en-GB" sz="2600" b="1" dirty="0" smtClean="0">
                <a:solidFill>
                  <a:srgbClr val="FF0000"/>
                </a:solidFill>
              </a:rPr>
              <a:t> (oddballs), no mixing!</a:t>
            </a:r>
            <a:endParaRPr lang="en-GB" sz="2600" b="1" dirty="0">
              <a:solidFill>
                <a:srgbClr val="FF0000"/>
              </a:solidFill>
            </a:endParaRPr>
          </a:p>
          <a:p>
            <a:pPr lvl="1">
              <a:lnSpc>
                <a:spcPct val="120000"/>
              </a:lnSpc>
            </a:pPr>
            <a:r>
              <a:rPr lang="en-GB" sz="2000" b="1" dirty="0"/>
              <a:t>m(2</a:t>
            </a:r>
            <a:r>
              <a:rPr lang="en-GB" sz="2000" b="1" baseline="30000" dirty="0"/>
              <a:t>+-</a:t>
            </a:r>
            <a:r>
              <a:rPr lang="en-GB" sz="2000" b="1" dirty="0"/>
              <a:t>) = 4140(50)(200) MeV</a:t>
            </a:r>
          </a:p>
          <a:p>
            <a:pPr lvl="1">
              <a:lnSpc>
                <a:spcPct val="120000"/>
              </a:lnSpc>
            </a:pPr>
            <a:r>
              <a:rPr lang="en-GB" sz="2000" b="1" dirty="0"/>
              <a:t>m(0</a:t>
            </a:r>
            <a:r>
              <a:rPr lang="en-GB" sz="2000" b="1" baseline="30000" dirty="0"/>
              <a:t>+-</a:t>
            </a:r>
            <a:r>
              <a:rPr lang="en-GB" sz="2000" b="1" dirty="0"/>
              <a:t>) = 4740(70)(230) </a:t>
            </a:r>
            <a:r>
              <a:rPr lang="en-GB" sz="2000" b="1" dirty="0" smtClean="0"/>
              <a:t>MeV</a:t>
            </a:r>
          </a:p>
          <a:p>
            <a:pPr lvl="1">
              <a:lnSpc>
                <a:spcPct val="90000"/>
              </a:lnSpc>
            </a:pPr>
            <a:r>
              <a:rPr lang="it-IT" sz="2000" b="1" dirty="0" smtClean="0">
                <a:sym typeface="Symbol" pitchFamily="18" charset="2"/>
              </a:rPr>
              <a:t>decay modes , , J/, J/ </a:t>
            </a:r>
            <a:endParaRPr lang="en-GB" sz="2000" b="1" dirty="0" smtClean="0"/>
          </a:p>
          <a:p>
            <a:pPr lvl="1">
              <a:lnSpc>
                <a:spcPct val="120000"/>
              </a:lnSpc>
            </a:pPr>
            <a:r>
              <a:rPr lang="en-GB" sz="2000" b="1" dirty="0" smtClean="0"/>
              <a:t>Narrow widths predicted</a:t>
            </a:r>
            <a:endParaRPr lang="en-GB" sz="2000" b="1" dirty="0"/>
          </a:p>
        </p:txBody>
      </p:sp>
      <p:sp>
        <p:nvSpPr>
          <p:cNvPr id="10" name="Slide Number Placeholder 6"/>
          <p:cNvSpPr>
            <a:spLocks noGrp="1"/>
          </p:cNvSpPr>
          <p:nvPr>
            <p:ph type="sldNum" sz="quarter" idx="12"/>
          </p:nvPr>
        </p:nvSpPr>
        <p:spPr/>
        <p:txBody>
          <a:bodyPr/>
          <a:lstStyle/>
          <a:p>
            <a:fld id="{DEC85297-9FEC-4C22-8A45-896439C1F73D}" type="slidenum">
              <a:rPr lang="en-GB" altLang="en-US"/>
              <a:pPr/>
              <a:t>19</a:t>
            </a:fld>
            <a:endParaRPr lang="en-GB" altLang="en-US"/>
          </a:p>
        </p:txBody>
      </p:sp>
      <p:grpSp>
        <p:nvGrpSpPr>
          <p:cNvPr id="2" name="Group 4"/>
          <p:cNvGrpSpPr>
            <a:grpSpLocks/>
          </p:cNvGrpSpPr>
          <p:nvPr/>
        </p:nvGrpSpPr>
        <p:grpSpPr bwMode="auto">
          <a:xfrm>
            <a:off x="328613" y="1085850"/>
            <a:ext cx="5908159" cy="5379971"/>
            <a:chOff x="340" y="754"/>
            <a:chExt cx="3515" cy="3294"/>
          </a:xfrm>
        </p:grpSpPr>
        <p:pic>
          <p:nvPicPr>
            <p:cNvPr id="357381" name="Picture 5" descr="Glueballs_1"/>
            <p:cNvPicPr>
              <a:picLocks noChangeAspect="1" noChangeArrowheads="1"/>
            </p:cNvPicPr>
            <p:nvPr/>
          </p:nvPicPr>
          <p:blipFill>
            <a:blip r:embed="rId2" cstate="print"/>
            <a:srcRect/>
            <a:stretch>
              <a:fillRect/>
            </a:stretch>
          </p:blipFill>
          <p:spPr bwMode="auto">
            <a:xfrm>
              <a:off x="340" y="799"/>
              <a:ext cx="2204" cy="2813"/>
            </a:xfrm>
            <a:prstGeom prst="rect">
              <a:avLst/>
            </a:prstGeom>
            <a:noFill/>
          </p:spPr>
        </p:pic>
        <p:sp>
          <p:nvSpPr>
            <p:cNvPr id="357382" name="Rectangle 6"/>
            <p:cNvSpPr>
              <a:spLocks noChangeArrowheads="1"/>
            </p:cNvSpPr>
            <p:nvPr/>
          </p:nvSpPr>
          <p:spPr bwMode="auto">
            <a:xfrm>
              <a:off x="522" y="3596"/>
              <a:ext cx="3333" cy="452"/>
            </a:xfrm>
            <a:prstGeom prst="rect">
              <a:avLst/>
            </a:prstGeom>
            <a:noFill/>
            <a:ln w="9525">
              <a:noFill/>
              <a:miter lim="800000"/>
              <a:headEnd/>
              <a:tailEnd/>
            </a:ln>
            <a:effectLst/>
          </p:spPr>
          <p:txBody>
            <a:bodyPr wrap="square">
              <a:spAutoFit/>
            </a:bodyPr>
            <a:lstStyle/>
            <a:p>
              <a:pPr>
                <a:spcBef>
                  <a:spcPct val="50000"/>
                </a:spcBef>
                <a:buClrTx/>
                <a:buSzTx/>
                <a:buFontTx/>
                <a:buNone/>
              </a:pPr>
              <a:r>
                <a:rPr lang="en-GB" sz="1200" i="1" dirty="0">
                  <a:solidFill>
                    <a:schemeClr val="tx1"/>
                  </a:solidFill>
                  <a:cs typeface="Times New Roman" pitchFamily="18" charset="0"/>
                </a:rPr>
                <a:t>Morningstar &amp; </a:t>
              </a:r>
              <a:r>
                <a:rPr lang="en-GB" sz="1200" i="1" dirty="0" err="1">
                  <a:solidFill>
                    <a:schemeClr val="tx1"/>
                  </a:solidFill>
                  <a:cs typeface="Times New Roman" pitchFamily="18" charset="0"/>
                </a:rPr>
                <a:t>Peardon</a:t>
              </a:r>
              <a:r>
                <a:rPr lang="en-GB" sz="1200" i="1" dirty="0">
                  <a:solidFill>
                    <a:schemeClr val="tx1"/>
                  </a:solidFill>
                  <a:cs typeface="Times New Roman" pitchFamily="18" charset="0"/>
                </a:rPr>
                <a:t>, PRD60(1999)34509</a:t>
              </a:r>
              <a:br>
                <a:rPr lang="en-GB" sz="1200" i="1" dirty="0">
                  <a:solidFill>
                    <a:schemeClr val="tx1"/>
                  </a:solidFill>
                  <a:cs typeface="Times New Roman" pitchFamily="18" charset="0"/>
                </a:rPr>
              </a:br>
              <a:r>
                <a:rPr lang="en-GB" sz="1200" i="1" dirty="0">
                  <a:solidFill>
                    <a:schemeClr val="tx1"/>
                  </a:solidFill>
                  <a:cs typeface="Times New Roman" pitchFamily="18" charset="0"/>
                </a:rPr>
                <a:t>Morningstar &amp; </a:t>
              </a:r>
              <a:r>
                <a:rPr lang="en-GB" sz="1200" i="1" dirty="0" err="1">
                  <a:solidFill>
                    <a:schemeClr val="tx1"/>
                  </a:solidFill>
                  <a:cs typeface="Times New Roman" pitchFamily="18" charset="0"/>
                </a:rPr>
                <a:t>Peardon</a:t>
              </a:r>
              <a:r>
                <a:rPr lang="en-GB" sz="1200" i="1" dirty="0">
                  <a:solidFill>
                    <a:schemeClr val="tx1"/>
                  </a:solidFill>
                  <a:cs typeface="Times New Roman" pitchFamily="18" charset="0"/>
                </a:rPr>
                <a:t>, </a:t>
              </a:r>
              <a:r>
                <a:rPr lang="en-GB" sz="1200" i="1" dirty="0" smtClean="0">
                  <a:solidFill>
                    <a:schemeClr val="tx1"/>
                  </a:solidFill>
                  <a:cs typeface="Times New Roman" pitchFamily="18" charset="0"/>
                </a:rPr>
                <a:t>PRD56(1997)4043 </a:t>
              </a:r>
              <a:r>
                <a:rPr lang="en-GB" sz="1200" b="1" dirty="0" smtClean="0">
                  <a:solidFill>
                    <a:srgbClr val="0000CC"/>
                  </a:solidFill>
                  <a:cs typeface="Times New Roman" pitchFamily="18" charset="0"/>
                </a:rPr>
                <a:t>QUENCHED pure gauge </a:t>
              </a:r>
              <a:r>
                <a:rPr lang="en-GB" sz="1200" i="1" dirty="0" smtClean="0">
                  <a:solidFill>
                    <a:schemeClr val="tx1"/>
                  </a:solidFill>
                  <a:cs typeface="Times New Roman" pitchFamily="18" charset="0"/>
                </a:rPr>
                <a:t>Lattice theory</a:t>
              </a:r>
            </a:p>
            <a:p>
              <a:pPr>
                <a:spcBef>
                  <a:spcPct val="50000"/>
                </a:spcBef>
                <a:buClrTx/>
                <a:buSzTx/>
                <a:buFontTx/>
                <a:buNone/>
              </a:pPr>
              <a:r>
                <a:rPr lang="en-GB" sz="1200" b="1" i="1" dirty="0" smtClean="0">
                  <a:latin typeface="Times New Roman" pitchFamily="18" charset="0"/>
                  <a:cs typeface="Times New Roman" pitchFamily="18" charset="0"/>
                </a:rPr>
                <a:t>Wuppertal </a:t>
              </a:r>
              <a:r>
                <a:rPr lang="en-GB" sz="1200" b="1" i="1" dirty="0" err="1" smtClean="0">
                  <a:latin typeface="Times New Roman" pitchFamily="18" charset="0"/>
                  <a:cs typeface="Times New Roman" pitchFamily="18" charset="0"/>
                </a:rPr>
                <a:t>Bcoll</a:t>
              </a:r>
              <a:r>
                <a:rPr lang="en-GB" sz="1200" b="1" i="1" dirty="0" smtClean="0">
                  <a:latin typeface="Times New Roman" pitchFamily="18" charset="0"/>
                  <a:cs typeface="Times New Roman" pitchFamily="18" charset="0"/>
                </a:rPr>
                <a:t>.,  RBRC-Bielefeld </a:t>
              </a:r>
              <a:r>
                <a:rPr lang="en-GB" sz="1200" b="1" i="1" dirty="0" err="1" smtClean="0">
                  <a:latin typeface="Times New Roman" pitchFamily="18" charset="0"/>
                  <a:cs typeface="Times New Roman" pitchFamily="18" charset="0"/>
                </a:rPr>
                <a:t>coll</a:t>
              </a:r>
              <a:r>
                <a:rPr lang="en-GB" sz="1200" b="1" i="1" dirty="0" smtClean="0">
                  <a:latin typeface="Times New Roman" pitchFamily="18" charset="0"/>
                  <a:cs typeface="Times New Roman" pitchFamily="18" charset="0"/>
                </a:rPr>
                <a:t>, Owe </a:t>
              </a:r>
              <a:r>
                <a:rPr lang="en-GB" sz="1200" b="1" i="1" dirty="0" err="1" smtClean="0">
                  <a:latin typeface="Times New Roman" pitchFamily="18" charset="0"/>
                  <a:cs typeface="Times New Roman" pitchFamily="18" charset="0"/>
                </a:rPr>
                <a:t>Pilipsen</a:t>
              </a:r>
              <a:r>
                <a:rPr lang="en-GB" sz="1200" b="1" i="1" dirty="0" smtClean="0">
                  <a:latin typeface="Times New Roman" pitchFamily="18" charset="0"/>
                  <a:cs typeface="Times New Roman" pitchFamily="18" charset="0"/>
                </a:rPr>
                <a:t>, Goethe </a:t>
              </a:r>
              <a:r>
                <a:rPr lang="en-GB" sz="1200" b="1" i="1" dirty="0" err="1" smtClean="0">
                  <a:latin typeface="Times New Roman" pitchFamily="18" charset="0"/>
                  <a:cs typeface="Times New Roman" pitchFamily="18" charset="0"/>
                </a:rPr>
                <a:t>Uni</a:t>
              </a:r>
              <a:r>
                <a:rPr lang="en-GB" sz="1200" b="1" i="1" dirty="0" smtClean="0">
                  <a:latin typeface="Times New Roman" pitchFamily="18" charset="0"/>
                  <a:cs typeface="Times New Roman" pitchFamily="18" charset="0"/>
                </a:rPr>
                <a:t> Frankfurt </a:t>
              </a:r>
              <a:endParaRPr lang="en-GB" sz="2000" b="1" dirty="0">
                <a:solidFill>
                  <a:schemeClr val="tx1"/>
                </a:solidFill>
                <a:latin typeface="Times New Roman" pitchFamily="18" charset="0"/>
                <a:cs typeface="Times New Roman" pitchFamily="18" charset="0"/>
              </a:endParaRPr>
            </a:p>
          </p:txBody>
        </p:sp>
        <p:sp>
          <p:nvSpPr>
            <p:cNvPr id="357383" name="Oval 7"/>
            <p:cNvSpPr>
              <a:spLocks noChangeArrowheads="1"/>
            </p:cNvSpPr>
            <p:nvPr/>
          </p:nvSpPr>
          <p:spPr bwMode="auto">
            <a:xfrm>
              <a:off x="1428" y="754"/>
              <a:ext cx="545" cy="726"/>
            </a:xfrm>
            <a:prstGeom prst="ellipse">
              <a:avLst/>
            </a:prstGeom>
            <a:noFill/>
            <a:ln w="28575" algn="ctr">
              <a:solidFill>
                <a:srgbClr val="CC0066"/>
              </a:solidFill>
              <a:round/>
              <a:headEnd/>
              <a:tailEnd/>
            </a:ln>
            <a:effectLst/>
          </p:spPr>
          <p:txBody>
            <a:bodyPr wrap="none" anchor="ctr"/>
            <a:lstStyle/>
            <a:p>
              <a:endParaRPr lang="en-GB"/>
            </a:p>
          </p:txBody>
        </p:sp>
      </p:grpSp>
      <p:sp>
        <p:nvSpPr>
          <p:cNvPr id="13" name="Date Placeholder 3"/>
          <p:cNvSpPr>
            <a:spLocks noGrp="1"/>
          </p:cNvSpPr>
          <p:nvPr>
            <p:ph type="dt" sz="half" idx="10"/>
          </p:nvPr>
        </p:nvSpPr>
        <p:spPr>
          <a:xfrm>
            <a:off x="214313" y="6356350"/>
            <a:ext cx="2133600" cy="365125"/>
          </a:xfrm>
        </p:spPr>
        <p:txBody>
          <a:bodyPr/>
          <a:lstStyle/>
          <a:p>
            <a:pPr>
              <a:defRPr/>
            </a:pPr>
            <a:fld id="{F9CC3DAC-8203-435C-AF13-BA8107354B65}" type="datetime1">
              <a:rPr lang="en-US" smtClean="0">
                <a:solidFill>
                  <a:prstClr val="black"/>
                </a:solidFill>
              </a:rPr>
              <a:pPr>
                <a:defRPr/>
              </a:pPr>
              <a:t>10/16/2015</a:t>
            </a:fld>
            <a:endParaRPr lang="en-GB" dirty="0">
              <a:solidFill>
                <a:prstClr val="black"/>
              </a:solidFill>
            </a:endParaRPr>
          </a:p>
        </p:txBody>
      </p:sp>
      <p:sp>
        <p:nvSpPr>
          <p:cNvPr id="14" name="Fußzeilenplatzhalter 13"/>
          <p:cNvSpPr>
            <a:spLocks noGrp="1"/>
          </p:cNvSpPr>
          <p:nvPr>
            <p:ph type="ftr" sz="quarter" idx="11"/>
          </p:nvPr>
        </p:nvSpPr>
        <p:spPr/>
        <p:txBody>
          <a:bodyPr/>
          <a:lstStyle/>
          <a:p>
            <a:pPr>
              <a:defRPr/>
            </a:pPr>
            <a:r>
              <a:rPr lang="en-US" smtClean="0"/>
              <a:t>H. Stoecker, GSI: Cosmic Matter at FCC, LHC, RHIC and FAIR</a:t>
            </a:r>
            <a:endParaRPr lang="en-US" dirty="0"/>
          </a:p>
        </p:txBody>
      </p:sp>
    </p:spTree>
    <p:extLst>
      <p:ext uri="{BB962C8B-B14F-4D97-AF65-F5344CB8AC3E}">
        <p14:creationId xmlns:p14="http://schemas.microsoft.com/office/powerpoint/2010/main" val="18867422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7379">
                                            <p:txEl>
                                              <p:pRg st="5" end="5"/>
                                            </p:txEl>
                                          </p:spTgt>
                                        </p:tgtEl>
                                        <p:attrNameLst>
                                          <p:attrName>style.visibility</p:attrName>
                                        </p:attrNameLst>
                                      </p:cBhvr>
                                      <p:to>
                                        <p:strVal val="visible"/>
                                      </p:to>
                                    </p:set>
                                    <p:animEffect transition="in" filter="blinds(horizontal)">
                                      <p:cBhvr>
                                        <p:cTn id="7" dur="500"/>
                                        <p:tgtEl>
                                          <p:spTgt spid="357379">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57379">
                                            <p:txEl>
                                              <p:pRg st="6" end="6"/>
                                            </p:txEl>
                                          </p:spTgt>
                                        </p:tgtEl>
                                        <p:attrNameLst>
                                          <p:attrName>style.visibility</p:attrName>
                                        </p:attrNameLst>
                                      </p:cBhvr>
                                      <p:to>
                                        <p:strVal val="visible"/>
                                      </p:to>
                                    </p:set>
                                    <p:animEffect transition="in" filter="blinds(horizontal)">
                                      <p:cBhvr>
                                        <p:cTn id="10" dur="500"/>
                                        <p:tgtEl>
                                          <p:spTgt spid="357379">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57379">
                                            <p:txEl>
                                              <p:pRg st="7" end="7"/>
                                            </p:txEl>
                                          </p:spTgt>
                                        </p:tgtEl>
                                        <p:attrNameLst>
                                          <p:attrName>style.visibility</p:attrName>
                                        </p:attrNameLst>
                                      </p:cBhvr>
                                      <p:to>
                                        <p:strVal val="visible"/>
                                      </p:to>
                                    </p:set>
                                    <p:animEffect transition="in" filter="blinds(horizontal)">
                                      <p:cBhvr>
                                        <p:cTn id="13" dur="500"/>
                                        <p:tgtEl>
                                          <p:spTgt spid="357379">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57379">
                                            <p:txEl>
                                              <p:pRg st="8" end="8"/>
                                            </p:txEl>
                                          </p:spTgt>
                                        </p:tgtEl>
                                        <p:attrNameLst>
                                          <p:attrName>style.visibility</p:attrName>
                                        </p:attrNameLst>
                                      </p:cBhvr>
                                      <p:to>
                                        <p:strVal val="visible"/>
                                      </p:to>
                                    </p:set>
                                    <p:animEffect transition="in" filter="blinds(horizontal)">
                                      <p:cBhvr>
                                        <p:cTn id="16" dur="500"/>
                                        <p:tgtEl>
                                          <p:spTgt spid="357379">
                                            <p:txEl>
                                              <p:pRg st="8" end="8"/>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57379">
                                            <p:txEl>
                                              <p:pRg st="9" end="9"/>
                                            </p:txEl>
                                          </p:spTgt>
                                        </p:tgtEl>
                                        <p:attrNameLst>
                                          <p:attrName>style.visibility</p:attrName>
                                        </p:attrNameLst>
                                      </p:cBhvr>
                                      <p:to>
                                        <p:strVal val="visible"/>
                                      </p:to>
                                    </p:set>
                                    <p:animEffect transition="in" filter="blinds(horizontal)">
                                      <p:cBhvr>
                                        <p:cTn id="19" dur="500"/>
                                        <p:tgtEl>
                                          <p:spTgt spid="3573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02_GSI_mit_FAIR_A4_rgb"/>
          <p:cNvPicPr>
            <a:picLocks noChangeAspect="1" noChangeArrowheads="1"/>
          </p:cNvPicPr>
          <p:nvPr/>
        </p:nvPicPr>
        <p:blipFill>
          <a:blip r:embed="rId4" cstate="print">
            <a:clrChange>
              <a:clrFrom>
                <a:srgbClr val="FFFFFF"/>
              </a:clrFrom>
              <a:clrTo>
                <a:srgbClr val="FFFFFF">
                  <a:alpha val="0"/>
                </a:srgbClr>
              </a:clrTo>
            </a:clrChange>
          </a:blip>
          <a:srcRect t="4243"/>
          <a:stretch>
            <a:fillRect/>
          </a:stretch>
        </p:blipFill>
        <p:spPr bwMode="auto">
          <a:xfrm>
            <a:off x="1403350" y="1052513"/>
            <a:ext cx="8153400" cy="5314950"/>
          </a:xfrm>
          <a:prstGeom prst="rect">
            <a:avLst/>
          </a:prstGeom>
          <a:noFill/>
          <a:ln w="9525">
            <a:noFill/>
            <a:miter lim="800000"/>
            <a:headEnd/>
            <a:tailEnd/>
          </a:ln>
        </p:spPr>
      </p:pic>
      <p:grpSp>
        <p:nvGrpSpPr>
          <p:cNvPr id="2" name="Group 3"/>
          <p:cNvGrpSpPr>
            <a:grpSpLocks/>
          </p:cNvGrpSpPr>
          <p:nvPr/>
        </p:nvGrpSpPr>
        <p:grpSpPr bwMode="auto">
          <a:xfrm>
            <a:off x="2335213" y="5913438"/>
            <a:ext cx="496887" cy="120650"/>
            <a:chOff x="280" y="3584"/>
            <a:chExt cx="496" cy="88"/>
          </a:xfrm>
        </p:grpSpPr>
        <p:sp>
          <p:nvSpPr>
            <p:cNvPr id="6174" name="Line 4"/>
            <p:cNvSpPr>
              <a:spLocks noChangeShapeType="1"/>
            </p:cNvSpPr>
            <p:nvPr/>
          </p:nvSpPr>
          <p:spPr bwMode="auto">
            <a:xfrm>
              <a:off x="280" y="3624"/>
              <a:ext cx="496" cy="0"/>
            </a:xfrm>
            <a:prstGeom prst="line">
              <a:avLst/>
            </a:prstGeom>
            <a:noFill/>
            <a:ln w="9525">
              <a:solidFill>
                <a:schemeClr val="tx1"/>
              </a:solidFill>
              <a:round/>
              <a:headEnd/>
              <a:tailEnd/>
            </a:ln>
          </p:spPr>
          <p:txBody>
            <a:bodyPr wrap="none" anchor="ctr"/>
            <a:lstStyle/>
            <a:p>
              <a:endParaRPr lang="de-DE"/>
            </a:p>
          </p:txBody>
        </p:sp>
        <p:sp>
          <p:nvSpPr>
            <p:cNvPr id="6175" name="Line 5"/>
            <p:cNvSpPr>
              <a:spLocks noChangeShapeType="1"/>
            </p:cNvSpPr>
            <p:nvPr/>
          </p:nvSpPr>
          <p:spPr bwMode="auto">
            <a:xfrm>
              <a:off x="280" y="3584"/>
              <a:ext cx="0" cy="88"/>
            </a:xfrm>
            <a:prstGeom prst="line">
              <a:avLst/>
            </a:prstGeom>
            <a:noFill/>
            <a:ln w="9525">
              <a:solidFill>
                <a:schemeClr val="tx1"/>
              </a:solidFill>
              <a:round/>
              <a:headEnd/>
              <a:tailEnd/>
            </a:ln>
          </p:spPr>
          <p:txBody>
            <a:bodyPr wrap="none" anchor="ctr"/>
            <a:lstStyle/>
            <a:p>
              <a:endParaRPr lang="de-DE"/>
            </a:p>
          </p:txBody>
        </p:sp>
        <p:sp>
          <p:nvSpPr>
            <p:cNvPr id="6176" name="Line 6"/>
            <p:cNvSpPr>
              <a:spLocks noChangeShapeType="1"/>
            </p:cNvSpPr>
            <p:nvPr/>
          </p:nvSpPr>
          <p:spPr bwMode="auto">
            <a:xfrm>
              <a:off x="776" y="3584"/>
              <a:ext cx="0" cy="88"/>
            </a:xfrm>
            <a:prstGeom prst="line">
              <a:avLst/>
            </a:prstGeom>
            <a:noFill/>
            <a:ln w="9525">
              <a:solidFill>
                <a:schemeClr val="tx1"/>
              </a:solidFill>
              <a:round/>
              <a:headEnd/>
              <a:tailEnd/>
            </a:ln>
          </p:spPr>
          <p:txBody>
            <a:bodyPr wrap="none" anchor="ctr"/>
            <a:lstStyle/>
            <a:p>
              <a:endParaRPr lang="de-DE"/>
            </a:p>
          </p:txBody>
        </p:sp>
      </p:grpSp>
      <p:sp>
        <p:nvSpPr>
          <p:cNvPr id="6149" name="Text Box 7"/>
          <p:cNvSpPr txBox="1">
            <a:spLocks noChangeArrowheads="1"/>
          </p:cNvSpPr>
          <p:nvPr/>
        </p:nvSpPr>
        <p:spPr bwMode="auto">
          <a:xfrm>
            <a:off x="2308225" y="5716588"/>
            <a:ext cx="628650" cy="274637"/>
          </a:xfrm>
          <a:prstGeom prst="rect">
            <a:avLst/>
          </a:prstGeom>
          <a:noFill/>
          <a:ln w="9525">
            <a:noFill/>
            <a:miter lim="800000"/>
            <a:headEnd/>
            <a:tailEnd/>
          </a:ln>
        </p:spPr>
        <p:txBody>
          <a:bodyPr wrap="none">
            <a:spAutoFit/>
          </a:bodyPr>
          <a:lstStyle/>
          <a:p>
            <a:pPr eaLnBrk="0" hangingPunct="0"/>
            <a:r>
              <a:rPr lang="de-DE" sz="1200">
                <a:ea typeface="ＭＳ Ｐゴシック"/>
                <a:cs typeface="ＭＳ Ｐゴシック"/>
              </a:rPr>
              <a:t>100 m</a:t>
            </a:r>
          </a:p>
        </p:txBody>
      </p:sp>
      <p:sp>
        <p:nvSpPr>
          <p:cNvPr id="6150" name="Text Box 8"/>
          <p:cNvSpPr txBox="1">
            <a:spLocks noChangeArrowheads="1"/>
          </p:cNvSpPr>
          <p:nvPr/>
        </p:nvSpPr>
        <p:spPr bwMode="auto">
          <a:xfrm>
            <a:off x="2411413" y="2344738"/>
            <a:ext cx="717550" cy="274637"/>
          </a:xfrm>
          <a:prstGeom prst="rect">
            <a:avLst/>
          </a:prstGeom>
          <a:noFill/>
          <a:ln w="9525">
            <a:noFill/>
            <a:miter lim="800000"/>
            <a:headEnd/>
            <a:tailEnd/>
          </a:ln>
        </p:spPr>
        <p:txBody>
          <a:bodyPr wrap="none">
            <a:spAutoFit/>
          </a:bodyPr>
          <a:lstStyle/>
          <a:p>
            <a:pPr eaLnBrk="0" hangingPunct="0"/>
            <a:r>
              <a:rPr lang="de-DE" sz="1200" b="1">
                <a:ea typeface="ＭＳ Ｐゴシック"/>
                <a:cs typeface="ＭＳ Ｐゴシック"/>
              </a:rPr>
              <a:t>UNILAC</a:t>
            </a:r>
          </a:p>
        </p:txBody>
      </p:sp>
      <p:sp>
        <p:nvSpPr>
          <p:cNvPr id="6151" name="Text Box 9"/>
          <p:cNvSpPr txBox="1">
            <a:spLocks noChangeArrowheads="1"/>
          </p:cNvSpPr>
          <p:nvPr/>
        </p:nvSpPr>
        <p:spPr bwMode="auto">
          <a:xfrm>
            <a:off x="4267200" y="2239963"/>
            <a:ext cx="641350" cy="274637"/>
          </a:xfrm>
          <a:prstGeom prst="rect">
            <a:avLst/>
          </a:prstGeom>
          <a:noFill/>
          <a:ln w="9525">
            <a:noFill/>
            <a:miter lim="800000"/>
            <a:headEnd/>
            <a:tailEnd/>
          </a:ln>
        </p:spPr>
        <p:txBody>
          <a:bodyPr wrap="none">
            <a:spAutoFit/>
          </a:bodyPr>
          <a:lstStyle/>
          <a:p>
            <a:pPr eaLnBrk="0" hangingPunct="0"/>
            <a:r>
              <a:rPr lang="de-DE" sz="1200" b="1">
                <a:ea typeface="ＭＳ Ｐゴシック"/>
                <a:cs typeface="ＭＳ Ｐゴシック"/>
              </a:rPr>
              <a:t>SIS 18</a:t>
            </a:r>
          </a:p>
        </p:txBody>
      </p:sp>
      <p:sp>
        <p:nvSpPr>
          <p:cNvPr id="6152" name="Text Box 10"/>
          <p:cNvSpPr txBox="1">
            <a:spLocks noChangeArrowheads="1"/>
          </p:cNvSpPr>
          <p:nvPr/>
        </p:nvSpPr>
        <p:spPr bwMode="auto">
          <a:xfrm>
            <a:off x="6781800" y="1752600"/>
            <a:ext cx="1092200" cy="290513"/>
          </a:xfrm>
          <a:prstGeom prst="rect">
            <a:avLst/>
          </a:prstGeom>
          <a:noFill/>
          <a:ln w="9525">
            <a:noFill/>
            <a:miter lim="800000"/>
            <a:headEnd/>
            <a:tailEnd/>
          </a:ln>
        </p:spPr>
        <p:txBody>
          <a:bodyPr wrap="none">
            <a:spAutoFit/>
          </a:bodyPr>
          <a:lstStyle/>
          <a:p>
            <a:pPr eaLnBrk="0" hangingPunct="0"/>
            <a:r>
              <a:rPr lang="de-DE" sz="1300" b="1">
                <a:ea typeface="ＭＳ Ｐゴシック"/>
                <a:cs typeface="ＭＳ Ｐゴシック"/>
              </a:rPr>
              <a:t>SIS 100/300</a:t>
            </a:r>
          </a:p>
        </p:txBody>
      </p:sp>
      <p:sp>
        <p:nvSpPr>
          <p:cNvPr id="6153" name="Text Box 11"/>
          <p:cNvSpPr txBox="1">
            <a:spLocks noChangeArrowheads="1"/>
          </p:cNvSpPr>
          <p:nvPr/>
        </p:nvSpPr>
        <p:spPr bwMode="auto">
          <a:xfrm>
            <a:off x="4419600" y="3810000"/>
            <a:ext cx="762000" cy="260350"/>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HESR</a:t>
            </a:r>
          </a:p>
        </p:txBody>
      </p:sp>
      <p:sp>
        <p:nvSpPr>
          <p:cNvPr id="6154" name="Text Box 12"/>
          <p:cNvSpPr txBox="1">
            <a:spLocks noChangeArrowheads="1"/>
          </p:cNvSpPr>
          <p:nvPr/>
        </p:nvSpPr>
        <p:spPr bwMode="auto">
          <a:xfrm>
            <a:off x="6248400" y="4114800"/>
            <a:ext cx="762000" cy="428625"/>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Super</a:t>
            </a:r>
          </a:p>
          <a:p>
            <a:pPr eaLnBrk="0" hangingPunct="0"/>
            <a:r>
              <a:rPr lang="de-DE" sz="1100" b="1">
                <a:ea typeface="ＭＳ Ｐゴシック"/>
                <a:cs typeface="ＭＳ Ｐゴシック"/>
              </a:rPr>
              <a:t>FRS</a:t>
            </a:r>
          </a:p>
        </p:txBody>
      </p:sp>
      <p:sp>
        <p:nvSpPr>
          <p:cNvPr id="6155" name="Text Box 13"/>
          <p:cNvSpPr txBox="1">
            <a:spLocks noChangeArrowheads="1"/>
          </p:cNvSpPr>
          <p:nvPr/>
        </p:nvSpPr>
        <p:spPr bwMode="auto">
          <a:xfrm>
            <a:off x="5715000" y="5715000"/>
            <a:ext cx="609600" cy="260350"/>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NESR</a:t>
            </a:r>
          </a:p>
        </p:txBody>
      </p:sp>
      <p:sp>
        <p:nvSpPr>
          <p:cNvPr id="6156" name="Text Box 14"/>
          <p:cNvSpPr txBox="1">
            <a:spLocks noChangeArrowheads="1"/>
          </p:cNvSpPr>
          <p:nvPr/>
        </p:nvSpPr>
        <p:spPr bwMode="auto">
          <a:xfrm>
            <a:off x="4876800" y="5105400"/>
            <a:ext cx="609600" cy="260350"/>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CR</a:t>
            </a:r>
          </a:p>
        </p:txBody>
      </p:sp>
      <p:sp>
        <p:nvSpPr>
          <p:cNvPr id="6157" name="Text Box 15"/>
          <p:cNvSpPr txBox="1">
            <a:spLocks noChangeArrowheads="1"/>
          </p:cNvSpPr>
          <p:nvPr/>
        </p:nvSpPr>
        <p:spPr bwMode="auto">
          <a:xfrm>
            <a:off x="4114800" y="5180013"/>
            <a:ext cx="609600" cy="260350"/>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RESR</a:t>
            </a:r>
          </a:p>
        </p:txBody>
      </p:sp>
      <p:sp>
        <p:nvSpPr>
          <p:cNvPr id="6158" name="Text Box 16"/>
          <p:cNvSpPr txBox="1">
            <a:spLocks noChangeArrowheads="1"/>
          </p:cNvSpPr>
          <p:nvPr/>
        </p:nvSpPr>
        <p:spPr bwMode="auto">
          <a:xfrm>
            <a:off x="3886200" y="3065463"/>
            <a:ext cx="609600" cy="260350"/>
          </a:xfrm>
          <a:prstGeom prst="rect">
            <a:avLst/>
          </a:prstGeom>
          <a:noFill/>
          <a:ln w="9525">
            <a:noFill/>
            <a:miter lim="800000"/>
            <a:headEnd/>
            <a:tailEnd/>
          </a:ln>
        </p:spPr>
        <p:txBody>
          <a:bodyPr>
            <a:spAutoFit/>
          </a:bodyPr>
          <a:lstStyle/>
          <a:p>
            <a:pPr eaLnBrk="0" hangingPunct="0"/>
            <a:r>
              <a:rPr lang="de-DE" sz="1100" b="1">
                <a:ea typeface="ＭＳ Ｐゴシック"/>
                <a:cs typeface="ＭＳ Ｐゴシック"/>
              </a:rPr>
              <a:t>ESR</a:t>
            </a:r>
          </a:p>
        </p:txBody>
      </p:sp>
      <p:grpSp>
        <p:nvGrpSpPr>
          <p:cNvPr id="3" name="Group 17"/>
          <p:cNvGrpSpPr>
            <a:grpSpLocks/>
          </p:cNvGrpSpPr>
          <p:nvPr/>
        </p:nvGrpSpPr>
        <p:grpSpPr bwMode="auto">
          <a:xfrm>
            <a:off x="179388" y="3141663"/>
            <a:ext cx="4414837" cy="1368425"/>
            <a:chOff x="161" y="2639"/>
            <a:chExt cx="2784" cy="913"/>
          </a:xfrm>
        </p:grpSpPr>
        <p:sp>
          <p:nvSpPr>
            <p:cNvPr id="6172" name="Text Box 18"/>
            <p:cNvSpPr txBox="1">
              <a:spLocks noChangeArrowheads="1"/>
            </p:cNvSpPr>
            <p:nvPr/>
          </p:nvSpPr>
          <p:spPr bwMode="auto">
            <a:xfrm>
              <a:off x="161" y="2688"/>
              <a:ext cx="2784" cy="864"/>
            </a:xfrm>
            <a:prstGeom prst="rect">
              <a:avLst/>
            </a:prstGeom>
            <a:solidFill>
              <a:srgbClr val="EAEAEA"/>
            </a:solidFill>
            <a:ln w="9525">
              <a:solidFill>
                <a:schemeClr val="tx1"/>
              </a:solidFill>
              <a:miter lim="800000"/>
              <a:headEnd/>
              <a:tailEnd/>
            </a:ln>
          </p:spPr>
          <p:txBody>
            <a:bodyPr wrap="none"/>
            <a:lstStyle/>
            <a:p>
              <a:endParaRPr lang="de-DE" sz="1600" dirty="0">
                <a:ea typeface="ＭＳ Ｐゴシック"/>
                <a:cs typeface="ＭＳ Ｐゴシック"/>
              </a:endParaRPr>
            </a:p>
            <a:p>
              <a:pPr>
                <a:lnSpc>
                  <a:spcPct val="110000"/>
                </a:lnSpc>
                <a:buFont typeface="Times" pitchFamily="18" charset="0"/>
                <a:buChar char="•"/>
              </a:pPr>
              <a:r>
                <a:rPr lang="de-DE" sz="1600" dirty="0">
                  <a:ea typeface="ＭＳ Ｐゴシック"/>
                  <a:cs typeface="ＭＳ Ｐゴシック"/>
                </a:rPr>
                <a:t> </a:t>
              </a:r>
              <a:r>
                <a:rPr lang="de-DE" sz="1600" b="1" dirty="0" err="1">
                  <a:ea typeface="ＭＳ Ｐゴシック"/>
                  <a:cs typeface="ＭＳ Ｐゴシック"/>
                </a:rPr>
                <a:t>Construction</a:t>
              </a:r>
              <a:r>
                <a:rPr lang="de-DE" sz="1600" b="1" dirty="0">
                  <a:ea typeface="ＭＳ Ｐゴシック"/>
                  <a:cs typeface="ＭＳ Ｐゴシック"/>
                </a:rPr>
                <a:t> </a:t>
              </a:r>
              <a:r>
                <a:rPr lang="de-DE" sz="1600" b="1" dirty="0" err="1">
                  <a:ea typeface="ＭＳ Ｐゴシック"/>
                  <a:cs typeface="ＭＳ Ｐゴシック"/>
                </a:rPr>
                <a:t>of</a:t>
              </a:r>
              <a:r>
                <a:rPr lang="de-DE" sz="1600" b="1" dirty="0">
                  <a:ea typeface="ＭＳ Ｐゴシック"/>
                  <a:cs typeface="ＭＳ Ｐゴシック"/>
                </a:rPr>
                <a:t> </a:t>
              </a:r>
              <a:r>
                <a:rPr lang="de-DE" sz="1600" b="1" dirty="0" err="1">
                  <a:ea typeface="ＭＳ Ｐゴシック"/>
                  <a:cs typeface="ＭＳ Ｐゴシック"/>
                </a:rPr>
                <a:t>modules</a:t>
              </a:r>
              <a:r>
                <a:rPr lang="de-DE" sz="1600" b="1" dirty="0">
                  <a:ea typeface="ＭＳ Ｐゴシック"/>
                  <a:cs typeface="ＭＳ Ｐゴシック"/>
                </a:rPr>
                <a:t> 1, 2, 3 </a:t>
              </a:r>
              <a:r>
                <a:rPr lang="de-DE" sz="1600" b="1" dirty="0" err="1">
                  <a:ea typeface="ＭＳ Ｐゴシック"/>
                  <a:cs typeface="ＭＳ Ｐゴシック"/>
                </a:rPr>
                <a:t>until</a:t>
              </a:r>
              <a:r>
                <a:rPr lang="de-DE" sz="1600" b="1" dirty="0">
                  <a:ea typeface="ＭＳ Ｐゴシック"/>
                  <a:cs typeface="ＭＳ Ｐゴシック"/>
                </a:rPr>
                <a:t> </a:t>
              </a:r>
              <a:r>
                <a:rPr lang="de-DE" sz="1600" b="1" dirty="0" smtClean="0">
                  <a:ea typeface="ＭＳ Ｐゴシック"/>
                  <a:cs typeface="ＭＳ Ｐゴシック"/>
                </a:rPr>
                <a:t>2020 ff</a:t>
              </a:r>
              <a:endParaRPr lang="de-DE" sz="1600" b="1" dirty="0">
                <a:ea typeface="ＭＳ Ｐゴシック"/>
                <a:cs typeface="ＭＳ Ｐゴシック"/>
              </a:endParaRPr>
            </a:p>
            <a:p>
              <a:pPr>
                <a:lnSpc>
                  <a:spcPct val="110000"/>
                </a:lnSpc>
                <a:buFont typeface="Times" pitchFamily="18" charset="0"/>
                <a:buChar char="•"/>
              </a:pPr>
              <a:r>
                <a:rPr lang="de-DE" sz="1600" b="1" dirty="0">
                  <a:ea typeface="ＭＳ Ｐゴシック"/>
                  <a:cs typeface="ＭＳ Ｐゴシック"/>
                </a:rPr>
                <a:t> Total </a:t>
              </a:r>
              <a:r>
                <a:rPr lang="de-DE" sz="1600" b="1" dirty="0" err="1">
                  <a:ea typeface="ＭＳ Ｐゴシック"/>
                  <a:cs typeface="ＭＳ Ｐゴシック"/>
                </a:rPr>
                <a:t>cost</a:t>
              </a:r>
              <a:r>
                <a:rPr lang="de-DE" sz="1600" b="1" dirty="0">
                  <a:ea typeface="ＭＳ Ｐゴシック"/>
                  <a:cs typeface="ＭＳ Ｐゴシック"/>
                </a:rPr>
                <a:t>  </a:t>
              </a:r>
              <a:r>
                <a:rPr lang="de-DE" sz="1600" b="1" dirty="0">
                  <a:ea typeface="ＭＳ Ｐゴシック"/>
                  <a:cs typeface="ＭＳ Ｐゴシック"/>
                </a:rPr>
                <a:t>2</a:t>
              </a:r>
              <a:r>
                <a:rPr lang="de-DE" sz="1600" b="1" dirty="0" smtClean="0">
                  <a:ea typeface="ＭＳ Ｐゴシック"/>
                  <a:cs typeface="ＭＳ Ｐゴシック"/>
                </a:rPr>
                <a:t> </a:t>
              </a:r>
              <a:r>
                <a:rPr lang="de-DE" sz="1600" b="1" dirty="0">
                  <a:ea typeface="ＭＳ Ｐゴシック"/>
                  <a:cs typeface="ＭＳ Ｐゴシック"/>
                </a:rPr>
                <a:t>Giga € </a:t>
              </a:r>
            </a:p>
            <a:p>
              <a:pPr>
                <a:lnSpc>
                  <a:spcPct val="110000"/>
                </a:lnSpc>
                <a:buFont typeface="Times" pitchFamily="18" charset="0"/>
                <a:buChar char="•"/>
              </a:pPr>
              <a:r>
                <a:rPr lang="de-DE" sz="1600" b="1" dirty="0">
                  <a:ea typeface="ＭＳ Ｐゴシック"/>
                  <a:cs typeface="ＭＳ Ｐゴシック"/>
                </a:rPr>
                <a:t> Scientific </a:t>
              </a:r>
              <a:r>
                <a:rPr lang="de-DE" sz="1600" b="1" dirty="0" err="1">
                  <a:ea typeface="ＭＳ Ｐゴシック"/>
                  <a:cs typeface="ＭＳ Ｐゴシック"/>
                </a:rPr>
                <a:t>users</a:t>
              </a:r>
              <a:r>
                <a:rPr lang="de-DE" sz="1600" b="1" dirty="0">
                  <a:ea typeface="ＭＳ Ｐゴシック"/>
                  <a:cs typeface="ＭＳ Ｐゴシック"/>
                </a:rPr>
                <a:t>: 2500 - 3000 per </a:t>
              </a:r>
              <a:r>
                <a:rPr lang="de-DE" sz="1600" b="1" dirty="0" err="1">
                  <a:ea typeface="ＭＳ Ｐゴシック"/>
                  <a:cs typeface="ＭＳ Ｐゴシック"/>
                </a:rPr>
                <a:t>year</a:t>
              </a:r>
              <a:endParaRPr lang="de-DE" sz="1600" b="1" dirty="0">
                <a:ea typeface="ＭＳ Ｐゴシック"/>
                <a:cs typeface="ＭＳ Ｐゴシック"/>
              </a:endParaRPr>
            </a:p>
            <a:p>
              <a:pPr>
                <a:lnSpc>
                  <a:spcPct val="110000"/>
                </a:lnSpc>
                <a:buFont typeface="Times" pitchFamily="18" charset="0"/>
                <a:buChar char="•"/>
              </a:pPr>
              <a:r>
                <a:rPr lang="de-DE" sz="1600" b="1" dirty="0" err="1">
                  <a:ea typeface="ＭＳ Ｐゴシック"/>
                  <a:cs typeface="ＭＳ Ｐゴシック"/>
                </a:rPr>
                <a:t>Four</a:t>
              </a:r>
              <a:r>
                <a:rPr lang="de-DE" sz="1600" b="1" dirty="0">
                  <a:ea typeface="ＭＳ Ｐゴシック"/>
                  <a:cs typeface="ＭＳ Ｐゴシック"/>
                </a:rPr>
                <a:t> </a:t>
              </a:r>
              <a:r>
                <a:rPr lang="de-DE" sz="1600" b="1" dirty="0" err="1">
                  <a:ea typeface="ＭＳ Ｐゴシック"/>
                  <a:cs typeface="ＭＳ Ｐゴシック"/>
                </a:rPr>
                <a:t>pillars</a:t>
              </a:r>
              <a:r>
                <a:rPr lang="de-DE" sz="1600" b="1" dirty="0">
                  <a:ea typeface="ＭＳ Ｐゴシック"/>
                  <a:cs typeface="ＭＳ Ｐゴシック"/>
                </a:rPr>
                <a:t> : APPA -CBM-</a:t>
              </a:r>
              <a:r>
                <a:rPr lang="de-DE" sz="1600" b="1" dirty="0" err="1">
                  <a:ea typeface="ＭＳ Ｐゴシック"/>
                  <a:cs typeface="ＭＳ Ｐゴシック"/>
                </a:rPr>
                <a:t>NuSTAR</a:t>
              </a:r>
              <a:r>
                <a:rPr lang="de-DE" sz="1600" b="1" dirty="0">
                  <a:ea typeface="ＭＳ Ｐゴシック"/>
                  <a:cs typeface="ＭＳ Ｐゴシック"/>
                </a:rPr>
                <a:t>-PANDA</a:t>
              </a:r>
            </a:p>
          </p:txBody>
        </p:sp>
        <p:sp>
          <p:nvSpPr>
            <p:cNvPr id="6173" name="Rectangle 19"/>
            <p:cNvSpPr>
              <a:spLocks noChangeArrowheads="1"/>
            </p:cNvSpPr>
            <p:nvPr/>
          </p:nvSpPr>
          <p:spPr bwMode="auto">
            <a:xfrm>
              <a:off x="161" y="2639"/>
              <a:ext cx="2784" cy="240"/>
            </a:xfrm>
            <a:prstGeom prst="rect">
              <a:avLst/>
            </a:prstGeom>
            <a:solidFill>
              <a:srgbClr val="EAEAEA"/>
            </a:solidFill>
            <a:ln w="9525">
              <a:solidFill>
                <a:schemeClr val="tx1"/>
              </a:solidFill>
              <a:miter lim="800000"/>
              <a:headEnd/>
              <a:tailEnd/>
            </a:ln>
          </p:spPr>
          <p:txBody>
            <a:bodyPr wrap="none" anchor="ctr"/>
            <a:lstStyle/>
            <a:p>
              <a:r>
                <a:rPr lang="de-DE" b="1">
                  <a:solidFill>
                    <a:schemeClr val="accent2"/>
                  </a:solidFill>
                  <a:ea typeface="ＭＳ Ｐゴシック"/>
                  <a:cs typeface="ＭＳ Ｐゴシック"/>
                </a:rPr>
                <a:t>Construction Period, Cost, Users</a:t>
              </a:r>
            </a:p>
          </p:txBody>
        </p:sp>
      </p:grpSp>
      <p:grpSp>
        <p:nvGrpSpPr>
          <p:cNvPr id="4" name="Group 20"/>
          <p:cNvGrpSpPr>
            <a:grpSpLocks/>
          </p:cNvGrpSpPr>
          <p:nvPr/>
        </p:nvGrpSpPr>
        <p:grpSpPr bwMode="auto">
          <a:xfrm>
            <a:off x="179388" y="4581525"/>
            <a:ext cx="4419600" cy="1758950"/>
            <a:chOff x="192" y="2464"/>
            <a:chExt cx="2784" cy="985"/>
          </a:xfrm>
        </p:grpSpPr>
        <p:sp>
          <p:nvSpPr>
            <p:cNvPr id="6170" name="Text Box 21"/>
            <p:cNvSpPr txBox="1">
              <a:spLocks noChangeArrowheads="1"/>
            </p:cNvSpPr>
            <p:nvPr/>
          </p:nvSpPr>
          <p:spPr bwMode="auto">
            <a:xfrm>
              <a:off x="192" y="2585"/>
              <a:ext cx="2784" cy="864"/>
            </a:xfrm>
            <a:prstGeom prst="rect">
              <a:avLst/>
            </a:prstGeom>
            <a:solidFill>
              <a:srgbClr val="EAEAEA"/>
            </a:solidFill>
            <a:ln w="9525">
              <a:solidFill>
                <a:schemeClr val="tx1"/>
              </a:solidFill>
              <a:miter lim="800000"/>
              <a:headEnd/>
              <a:tailEnd/>
            </a:ln>
          </p:spPr>
          <p:txBody>
            <a:bodyPr wrap="none"/>
            <a:lstStyle/>
            <a:p>
              <a:endParaRPr lang="de-DE" sz="1600" dirty="0">
                <a:ea typeface="ＭＳ Ｐゴシック"/>
                <a:cs typeface="ＭＳ Ｐゴシック"/>
              </a:endParaRPr>
            </a:p>
            <a:p>
              <a:pPr>
                <a:lnSpc>
                  <a:spcPct val="110000"/>
                </a:lnSpc>
                <a:buFont typeface="Times" pitchFamily="18" charset="0"/>
                <a:buChar char="•"/>
              </a:pPr>
              <a:r>
                <a:rPr lang="de-DE" sz="1600" b="1" dirty="0">
                  <a:ea typeface="ＭＳ Ｐゴシック"/>
                  <a:cs typeface="ＭＳ Ｐゴシック"/>
                </a:rPr>
                <a:t> </a:t>
              </a:r>
              <a:r>
                <a:rPr lang="de-DE" sz="1600" b="1" dirty="0" smtClean="0">
                  <a:ea typeface="ＭＳ Ｐゴシック"/>
                  <a:cs typeface="ＭＳ Ｐゴシック"/>
                </a:rPr>
                <a:t>30 </a:t>
              </a:r>
              <a:r>
                <a:rPr lang="de-DE" sz="1600" b="1" dirty="0">
                  <a:ea typeface="ＭＳ Ｐゴシック"/>
                  <a:cs typeface="ＭＳ Ｐゴシック"/>
                </a:rPr>
                <a:t>% international  Partners 12 Countries</a:t>
              </a:r>
            </a:p>
            <a:p>
              <a:pPr>
                <a:lnSpc>
                  <a:spcPct val="110000"/>
                </a:lnSpc>
                <a:buFont typeface="Times" pitchFamily="18" charset="0"/>
                <a:buChar char="•"/>
              </a:pPr>
              <a:r>
                <a:rPr lang="de-DE" sz="1600" b="1" dirty="0">
                  <a:ea typeface="ＭＳ Ｐゴシック"/>
                  <a:cs typeface="ＭＳ Ｐゴシック"/>
                </a:rPr>
                <a:t> 10 % State </a:t>
              </a:r>
              <a:r>
                <a:rPr lang="de-DE" sz="1600" b="1" dirty="0" err="1">
                  <a:ea typeface="ＭＳ Ｐゴシック"/>
                  <a:cs typeface="ＭＳ Ｐゴシック"/>
                </a:rPr>
                <a:t>of</a:t>
              </a:r>
              <a:r>
                <a:rPr lang="de-DE" sz="1600" b="1" dirty="0">
                  <a:ea typeface="ＭＳ Ｐゴシック"/>
                  <a:cs typeface="ＭＳ Ｐゴシック"/>
                </a:rPr>
                <a:t> Hessen</a:t>
              </a:r>
            </a:p>
            <a:p>
              <a:pPr>
                <a:lnSpc>
                  <a:spcPct val="110000"/>
                </a:lnSpc>
                <a:buFont typeface="Times" pitchFamily="18" charset="0"/>
                <a:buChar char="•"/>
              </a:pPr>
              <a:r>
                <a:rPr lang="de-DE" sz="1600" b="1" dirty="0">
                  <a:ea typeface="ＭＳ Ｐゴシック"/>
                  <a:cs typeface="ＭＳ Ｐゴシック"/>
                </a:rPr>
                <a:t> </a:t>
              </a:r>
              <a:r>
                <a:rPr lang="de-DE" sz="1600" b="1" dirty="0" smtClean="0">
                  <a:ea typeface="ＭＳ Ｐゴシック"/>
                  <a:cs typeface="ＭＳ Ｐゴシック"/>
                </a:rPr>
                <a:t>25 </a:t>
              </a:r>
              <a:r>
                <a:rPr lang="de-DE" sz="1600" b="1" dirty="0">
                  <a:ea typeface="ＭＳ Ｐゴシック"/>
                  <a:cs typeface="ＭＳ Ｐゴシック"/>
                </a:rPr>
                <a:t>% Helmholtz Gemeinschaft</a:t>
              </a:r>
            </a:p>
            <a:p>
              <a:pPr>
                <a:lnSpc>
                  <a:spcPct val="110000"/>
                </a:lnSpc>
                <a:buFont typeface="Times" pitchFamily="18" charset="0"/>
                <a:buChar char="•"/>
              </a:pPr>
              <a:r>
                <a:rPr lang="de-DE" sz="1600" b="1" dirty="0">
                  <a:ea typeface="ＭＳ Ｐゴシック"/>
                  <a:cs typeface="ＭＳ Ｐゴシック"/>
                </a:rPr>
                <a:t> </a:t>
              </a:r>
              <a:r>
                <a:rPr lang="de-DE" sz="1600" b="1" dirty="0" smtClean="0">
                  <a:ea typeface="ＭＳ Ｐゴシック"/>
                  <a:cs typeface="ＭＳ Ｐゴシック"/>
                </a:rPr>
                <a:t>35 </a:t>
              </a:r>
              <a:r>
                <a:rPr lang="de-DE" sz="1600" b="1" dirty="0">
                  <a:ea typeface="ＭＳ Ｐゴシック"/>
                  <a:cs typeface="ＭＳ Ｐゴシック"/>
                </a:rPr>
                <a:t>% Federal </a:t>
              </a:r>
              <a:r>
                <a:rPr lang="de-DE" sz="1600" b="1" dirty="0" smtClean="0">
                  <a:ea typeface="ＭＳ Ｐゴシック"/>
                  <a:cs typeface="ＭＳ Ｐゴシック"/>
                </a:rPr>
                <a:t> Rep. Germany </a:t>
              </a:r>
              <a:r>
                <a:rPr lang="de-DE" sz="1600" b="1" dirty="0">
                  <a:ea typeface="ＭＳ Ｐゴシック"/>
                  <a:cs typeface="ＭＳ Ｐゴシック"/>
                </a:rPr>
                <a:t/>
              </a:r>
              <a:br>
                <a:rPr lang="de-DE" sz="1600" b="1" dirty="0">
                  <a:ea typeface="ＭＳ Ｐゴシック"/>
                  <a:cs typeface="ＭＳ Ｐゴシック"/>
                </a:rPr>
              </a:br>
              <a:endParaRPr lang="de-DE" sz="1600" b="1" dirty="0">
                <a:ea typeface="ＭＳ Ｐゴシック"/>
                <a:cs typeface="ＭＳ Ｐゴシック"/>
              </a:endParaRPr>
            </a:p>
            <a:p>
              <a:pPr>
                <a:lnSpc>
                  <a:spcPct val="110000"/>
                </a:lnSpc>
                <a:buFont typeface="Times" pitchFamily="18" charset="0"/>
                <a:buChar char="•"/>
              </a:pPr>
              <a:endParaRPr lang="de-DE" sz="500" b="1" dirty="0">
                <a:ea typeface="ＭＳ Ｐゴシック"/>
                <a:cs typeface="ＭＳ Ｐゴシック"/>
              </a:endParaRPr>
            </a:p>
            <a:p>
              <a:pPr>
                <a:lnSpc>
                  <a:spcPct val="110000"/>
                </a:lnSpc>
                <a:buFont typeface="Times" pitchFamily="18" charset="0"/>
                <a:buChar char="•"/>
              </a:pPr>
              <a:endParaRPr lang="de-DE" sz="1600" b="1" dirty="0">
                <a:ea typeface="ＭＳ Ｐゴシック"/>
                <a:cs typeface="ＭＳ Ｐゴシック"/>
              </a:endParaRPr>
            </a:p>
          </p:txBody>
        </p:sp>
        <p:sp>
          <p:nvSpPr>
            <p:cNvPr id="6171" name="Rectangle 22"/>
            <p:cNvSpPr>
              <a:spLocks noChangeArrowheads="1"/>
            </p:cNvSpPr>
            <p:nvPr/>
          </p:nvSpPr>
          <p:spPr bwMode="auto">
            <a:xfrm>
              <a:off x="192" y="2464"/>
              <a:ext cx="2784" cy="240"/>
            </a:xfrm>
            <a:prstGeom prst="rect">
              <a:avLst/>
            </a:prstGeom>
            <a:solidFill>
              <a:srgbClr val="EAEAEA"/>
            </a:solidFill>
            <a:ln w="9525">
              <a:solidFill>
                <a:schemeClr val="tx1"/>
              </a:solidFill>
              <a:miter lim="800000"/>
              <a:headEnd/>
              <a:tailEnd/>
            </a:ln>
          </p:spPr>
          <p:txBody>
            <a:bodyPr wrap="none" anchor="ctr"/>
            <a:lstStyle/>
            <a:p>
              <a:r>
                <a:rPr lang="de-DE" b="1" dirty="0" smtClean="0">
                  <a:solidFill>
                    <a:schemeClr val="accent2"/>
                  </a:solidFill>
                  <a:ea typeface="ＭＳ Ｐゴシック"/>
                  <a:cs typeface="ＭＳ Ｐゴシック"/>
                </a:rPr>
                <a:t>In-Kind </a:t>
              </a:r>
              <a:r>
                <a:rPr lang="de-DE" b="1" dirty="0" err="1" smtClean="0">
                  <a:solidFill>
                    <a:schemeClr val="accent2"/>
                  </a:solidFill>
                  <a:ea typeface="ＭＳ Ｐゴシック"/>
                  <a:cs typeface="ＭＳ Ｐゴシック"/>
                </a:rPr>
                <a:t>Financing</a:t>
              </a:r>
              <a:r>
                <a:rPr lang="de-DE" b="1" dirty="0" smtClean="0">
                  <a:solidFill>
                    <a:schemeClr val="accent2"/>
                  </a:solidFill>
                  <a:ea typeface="ＭＳ Ｐゴシック"/>
                  <a:cs typeface="ＭＳ Ｐゴシック"/>
                </a:rPr>
                <a:t> </a:t>
              </a:r>
              <a:r>
                <a:rPr lang="de-DE" b="1" dirty="0" err="1" smtClean="0">
                  <a:solidFill>
                    <a:schemeClr val="accent2"/>
                  </a:solidFill>
                  <a:ea typeface="ＭＳ Ｐゴシック"/>
                  <a:cs typeface="ＭＳ Ｐゴシック"/>
                </a:rPr>
                <a:t>by</a:t>
              </a:r>
              <a:r>
                <a:rPr lang="de-DE" b="1" dirty="0" smtClean="0">
                  <a:sym typeface="Wingdings" pitchFamily="2" charset="2"/>
                </a:rPr>
                <a:t> </a:t>
              </a:r>
              <a:r>
                <a:rPr lang="de-DE" sz="2000" b="1" dirty="0" smtClean="0">
                  <a:sym typeface="Wingdings" pitchFamily="2" charset="2"/>
                </a:rPr>
                <a:t>Internat. </a:t>
              </a:r>
              <a:r>
                <a:rPr lang="de-DE" sz="2000" b="1" dirty="0">
                  <a:sym typeface="Wingdings" pitchFamily="2" charset="2"/>
                </a:rPr>
                <a:t>Shareholders</a:t>
              </a:r>
              <a:r>
                <a:rPr lang="de-DE" sz="2000" b="1" dirty="0">
                  <a:solidFill>
                    <a:schemeClr val="accent2"/>
                  </a:solidFill>
                  <a:ea typeface="ＭＳ Ｐゴシック"/>
                  <a:cs typeface="ＭＳ Ｐゴシック"/>
                </a:rPr>
                <a:t>  </a:t>
              </a:r>
              <a:endParaRPr lang="de-DE" b="1" dirty="0">
                <a:solidFill>
                  <a:schemeClr val="accent2"/>
                </a:solidFill>
                <a:ea typeface="ＭＳ Ｐゴシック"/>
                <a:cs typeface="ＭＳ Ｐゴシック"/>
              </a:endParaRPr>
            </a:p>
          </p:txBody>
        </p:sp>
      </p:grpSp>
      <p:pic>
        <p:nvPicPr>
          <p:cNvPr id="6161" name="Picture 23" descr="FAIR_V1"/>
          <p:cNvPicPr>
            <a:picLocks noGrp="1" noChangeAspect="1" noChangeArrowheads="1"/>
          </p:cNvPicPr>
          <p:nvPr>
            <p:ph sz="half" idx="1"/>
          </p:nvPr>
        </p:nvPicPr>
        <p:blipFill>
          <a:blip r:embed="rId5" cstate="print"/>
          <a:srcRect/>
          <a:stretch>
            <a:fillRect/>
          </a:stretch>
        </p:blipFill>
        <p:spPr>
          <a:xfrm>
            <a:off x="7235825" y="0"/>
            <a:ext cx="1908175" cy="1250950"/>
          </a:xfrm>
        </p:spPr>
      </p:pic>
      <p:sp>
        <p:nvSpPr>
          <p:cNvPr id="201752" name="Text Box 24"/>
          <p:cNvSpPr txBox="1">
            <a:spLocks noChangeArrowheads="1"/>
          </p:cNvSpPr>
          <p:nvPr/>
        </p:nvSpPr>
        <p:spPr bwMode="auto">
          <a:xfrm>
            <a:off x="2209800" y="1181100"/>
            <a:ext cx="1209675" cy="376238"/>
          </a:xfrm>
          <a:prstGeom prst="rect">
            <a:avLst/>
          </a:prstGeom>
          <a:solidFill>
            <a:schemeClr val="bg1"/>
          </a:solidFill>
          <a:ln w="9525">
            <a:solidFill>
              <a:srgbClr val="3333FF"/>
            </a:solidFill>
            <a:miter lim="800000"/>
            <a:headEnd/>
            <a:tailEnd/>
          </a:ln>
          <a:effectLst>
            <a:outerShdw dist="107763" dir="2700000" algn="ctr" rotWithShape="0">
              <a:schemeClr val="bg2">
                <a:alpha val="50000"/>
              </a:schemeClr>
            </a:outerShdw>
          </a:effectLst>
        </p:spPr>
        <p:txBody>
          <a:bodyPr wrap="none">
            <a:spAutoFit/>
          </a:bodyPr>
          <a:lstStyle/>
          <a:p>
            <a:pPr>
              <a:defRPr/>
            </a:pPr>
            <a:r>
              <a:rPr lang="de-DE">
                <a:solidFill>
                  <a:srgbClr val="3333FF"/>
                </a:solidFill>
                <a:ea typeface="ＭＳ Ｐゴシック" pitchFamily="34" charset="-128"/>
              </a:rPr>
              <a:t>GSI today</a:t>
            </a:r>
          </a:p>
        </p:txBody>
      </p:sp>
      <p:sp>
        <p:nvSpPr>
          <p:cNvPr id="201753" name="Text Box 25"/>
          <p:cNvSpPr txBox="1">
            <a:spLocks noChangeArrowheads="1"/>
          </p:cNvSpPr>
          <p:nvPr/>
        </p:nvSpPr>
        <p:spPr bwMode="auto">
          <a:xfrm>
            <a:off x="6918508" y="4059070"/>
            <a:ext cx="1658937" cy="406400"/>
          </a:xfrm>
          <a:prstGeom prst="rect">
            <a:avLst/>
          </a:prstGeom>
          <a:solidFill>
            <a:schemeClr val="bg1"/>
          </a:solidFill>
          <a:ln w="9525">
            <a:solidFill>
              <a:srgbClr val="FF3300"/>
            </a:solidFill>
            <a:miter lim="800000"/>
            <a:headEnd/>
            <a:tailEnd/>
          </a:ln>
          <a:effectLst>
            <a:outerShdw dist="107763" dir="2700000" algn="ctr" rotWithShape="0">
              <a:schemeClr val="bg2">
                <a:alpha val="50000"/>
              </a:schemeClr>
            </a:outerShdw>
          </a:effectLst>
        </p:spPr>
        <p:txBody>
          <a:bodyPr wrap="none">
            <a:spAutoFit/>
          </a:bodyPr>
          <a:lstStyle/>
          <a:p>
            <a:pPr>
              <a:defRPr/>
            </a:pPr>
            <a:r>
              <a:rPr lang="de-DE" sz="2000" b="1" dirty="0">
                <a:solidFill>
                  <a:srgbClr val="FF3300"/>
                </a:solidFill>
                <a:ea typeface="ＭＳ Ｐゴシック" pitchFamily="34" charset="-128"/>
              </a:rPr>
              <a:t>FAIR </a:t>
            </a:r>
            <a:r>
              <a:rPr lang="de-DE" sz="2000" b="1" dirty="0" err="1">
                <a:solidFill>
                  <a:srgbClr val="FF3300"/>
                </a:solidFill>
                <a:ea typeface="ＭＳ Ｐゴシック" pitchFamily="34" charset="-128"/>
              </a:rPr>
              <a:t>facility</a:t>
            </a:r>
            <a:endParaRPr lang="de-DE" sz="2000" b="1" dirty="0">
              <a:solidFill>
                <a:srgbClr val="FF3300"/>
              </a:solidFill>
              <a:ea typeface="ＭＳ Ｐゴシック" pitchFamily="34" charset="-128"/>
            </a:endParaRPr>
          </a:p>
        </p:txBody>
      </p:sp>
      <p:grpSp>
        <p:nvGrpSpPr>
          <p:cNvPr id="5" name="Group 26"/>
          <p:cNvGrpSpPr>
            <a:grpSpLocks/>
          </p:cNvGrpSpPr>
          <p:nvPr/>
        </p:nvGrpSpPr>
        <p:grpSpPr bwMode="auto">
          <a:xfrm>
            <a:off x="152400" y="1087438"/>
            <a:ext cx="4419600" cy="1981200"/>
            <a:chOff x="192" y="720"/>
            <a:chExt cx="2784" cy="1392"/>
          </a:xfrm>
        </p:grpSpPr>
        <p:sp>
          <p:nvSpPr>
            <p:cNvPr id="6168" name="Text Box 27"/>
            <p:cNvSpPr txBox="1">
              <a:spLocks noChangeArrowheads="1"/>
            </p:cNvSpPr>
            <p:nvPr/>
          </p:nvSpPr>
          <p:spPr bwMode="auto">
            <a:xfrm>
              <a:off x="192" y="864"/>
              <a:ext cx="2784" cy="1248"/>
            </a:xfrm>
            <a:prstGeom prst="rect">
              <a:avLst/>
            </a:prstGeom>
            <a:solidFill>
              <a:srgbClr val="EAEAEA"/>
            </a:solidFill>
            <a:ln w="9525">
              <a:solidFill>
                <a:schemeClr val="tx1"/>
              </a:solidFill>
              <a:miter lim="800000"/>
              <a:headEnd/>
              <a:tailEnd/>
            </a:ln>
          </p:spPr>
          <p:txBody>
            <a:bodyPr wrap="none"/>
            <a:lstStyle/>
            <a:p>
              <a:endParaRPr lang="de-DE" sz="1600" dirty="0">
                <a:ea typeface="ＭＳ Ｐゴシック"/>
                <a:cs typeface="ＭＳ Ｐゴシック"/>
              </a:endParaRPr>
            </a:p>
            <a:p>
              <a:pPr>
                <a:lnSpc>
                  <a:spcPct val="110000"/>
                </a:lnSpc>
                <a:buFont typeface="Times" pitchFamily="18" charset="0"/>
                <a:buChar char="•"/>
              </a:pPr>
              <a:r>
                <a:rPr lang="de-DE" sz="1600" dirty="0">
                  <a:ea typeface="ＭＳ Ｐゴシック"/>
                  <a:cs typeface="ＭＳ Ｐゴシック"/>
                </a:rPr>
                <a:t> </a:t>
              </a:r>
              <a:r>
                <a:rPr lang="de-DE" sz="1600" b="1" dirty="0">
                  <a:ea typeface="ＭＳ Ｐゴシック"/>
                  <a:cs typeface="ＭＳ Ｐゴシック"/>
                </a:rPr>
                <a:t>Beam </a:t>
              </a:r>
              <a:r>
                <a:rPr lang="de-DE" sz="1600" b="1" dirty="0" err="1">
                  <a:ea typeface="ＭＳ Ｐゴシック"/>
                  <a:cs typeface="ＭＳ Ｐゴシック"/>
                </a:rPr>
                <a:t>intensities</a:t>
              </a:r>
              <a:r>
                <a:rPr lang="de-DE" sz="1600" b="1" dirty="0">
                  <a:ea typeface="ＭＳ Ｐゴシック"/>
                  <a:cs typeface="ＭＳ Ｐゴシック"/>
                </a:rPr>
                <a:t> </a:t>
              </a:r>
              <a:r>
                <a:rPr lang="de-DE" sz="1600" b="1" dirty="0" err="1" smtClean="0">
                  <a:ea typeface="ＭＳ Ｐゴシック"/>
                  <a:cs typeface="ＭＳ Ｐゴシック"/>
                </a:rPr>
                <a:t>up</a:t>
              </a:r>
              <a:r>
                <a:rPr lang="de-DE" sz="1600" b="1" dirty="0" smtClean="0">
                  <a:ea typeface="ＭＳ Ｐゴシック"/>
                  <a:cs typeface="ＭＳ Ｐゴシック"/>
                </a:rPr>
                <a:t> </a:t>
              </a:r>
              <a:r>
                <a:rPr lang="de-DE" sz="1600" b="1" dirty="0" err="1" smtClean="0">
                  <a:ea typeface="ＭＳ Ｐゴシック"/>
                  <a:cs typeface="ＭＳ Ｐゴシック"/>
                </a:rPr>
                <a:t>by</a:t>
              </a:r>
              <a:r>
                <a:rPr lang="de-DE" sz="1600" b="1" dirty="0" smtClean="0">
                  <a:ea typeface="ＭＳ Ｐゴシック"/>
                  <a:cs typeface="ＭＳ Ｐゴシック"/>
                </a:rPr>
                <a:t> </a:t>
              </a:r>
              <a:r>
                <a:rPr lang="de-DE" sz="1600" b="1" dirty="0" err="1" smtClean="0">
                  <a:ea typeface="ＭＳ Ｐゴシック"/>
                  <a:cs typeface="ＭＳ Ｐゴシック"/>
                </a:rPr>
                <a:t>factors</a:t>
              </a:r>
              <a:r>
                <a:rPr lang="de-DE" sz="1600" b="1" dirty="0" smtClean="0">
                  <a:ea typeface="ＭＳ Ｐゴシック"/>
                  <a:cs typeface="ＭＳ Ｐゴシック"/>
                </a:rPr>
                <a:t> </a:t>
              </a:r>
              <a:r>
                <a:rPr lang="de-DE" sz="1600" b="1" dirty="0" err="1">
                  <a:ea typeface="ＭＳ Ｐゴシック"/>
                  <a:cs typeface="ＭＳ Ｐゴシック"/>
                </a:rPr>
                <a:t>of</a:t>
              </a:r>
              <a:r>
                <a:rPr lang="de-DE" sz="1600" b="1" dirty="0">
                  <a:ea typeface="ＭＳ Ｐゴシック"/>
                  <a:cs typeface="ＭＳ Ｐゴシック"/>
                </a:rPr>
                <a:t> </a:t>
              </a:r>
              <a:r>
                <a:rPr lang="de-DE" sz="1600" b="1" dirty="0" smtClean="0">
                  <a:ea typeface="ＭＳ Ｐゴシック"/>
                  <a:cs typeface="ＭＳ Ｐゴシック"/>
                </a:rPr>
                <a:t> 100 </a:t>
              </a:r>
              <a:r>
                <a:rPr lang="de-DE" sz="1600" b="1" dirty="0">
                  <a:ea typeface="ＭＳ Ｐゴシック"/>
                  <a:cs typeface="ＭＳ Ｐゴシック"/>
                </a:rPr>
                <a:t>- 10000</a:t>
              </a:r>
            </a:p>
            <a:p>
              <a:pPr>
                <a:lnSpc>
                  <a:spcPct val="110000"/>
                </a:lnSpc>
                <a:buFont typeface="Times" pitchFamily="18" charset="0"/>
                <a:buChar char="•"/>
              </a:pPr>
              <a:r>
                <a:rPr lang="de-DE" sz="1600" b="1" dirty="0">
                  <a:ea typeface="ＭＳ Ｐゴシック"/>
                  <a:cs typeface="ＭＳ Ｐゴシック"/>
                </a:rPr>
                <a:t> Beam </a:t>
              </a:r>
              <a:r>
                <a:rPr lang="de-DE" sz="1600" b="1" dirty="0" err="1">
                  <a:ea typeface="ＭＳ Ｐゴシック"/>
                  <a:cs typeface="ＭＳ Ｐゴシック"/>
                </a:rPr>
                <a:t>energies</a:t>
              </a:r>
              <a:r>
                <a:rPr lang="de-DE" sz="1600" b="1" dirty="0">
                  <a:ea typeface="ＭＳ Ｐゴシック"/>
                  <a:cs typeface="ＭＳ Ｐゴシック"/>
                </a:rPr>
                <a:t> </a:t>
              </a:r>
              <a:r>
                <a:rPr lang="de-DE" sz="1600" b="1" dirty="0" err="1" smtClean="0">
                  <a:ea typeface="ＭＳ Ｐゴシック"/>
                  <a:cs typeface="ＭＳ Ｐゴシック"/>
                </a:rPr>
                <a:t>up</a:t>
              </a:r>
              <a:r>
                <a:rPr lang="de-DE" sz="1600" b="1" dirty="0" smtClean="0">
                  <a:ea typeface="ＭＳ Ｐゴシック"/>
                  <a:cs typeface="ＭＳ Ｐゴシック"/>
                </a:rPr>
                <a:t> </a:t>
              </a:r>
              <a:r>
                <a:rPr lang="de-DE" sz="1600" b="1" dirty="0" err="1" smtClean="0">
                  <a:ea typeface="ＭＳ Ｐゴシック"/>
                  <a:cs typeface="ＭＳ Ｐゴシック"/>
                </a:rPr>
                <a:t>by</a:t>
              </a:r>
              <a:r>
                <a:rPr lang="de-DE" sz="1600" b="1" dirty="0" smtClean="0">
                  <a:ea typeface="ＭＳ Ｐゴシック"/>
                  <a:cs typeface="ＭＳ Ｐゴシック"/>
                </a:rPr>
                <a:t> </a:t>
              </a:r>
              <a:r>
                <a:rPr lang="de-DE" sz="1600" b="1" dirty="0">
                  <a:ea typeface="ＭＳ Ｐゴシック"/>
                  <a:cs typeface="ＭＳ Ｐゴシック"/>
                </a:rPr>
                <a:t>a </a:t>
              </a:r>
              <a:r>
                <a:rPr lang="de-DE" sz="1600" b="1" dirty="0" err="1">
                  <a:ea typeface="ＭＳ Ｐゴシック"/>
                  <a:cs typeface="ＭＳ Ｐゴシック"/>
                </a:rPr>
                <a:t>factor</a:t>
              </a:r>
              <a:r>
                <a:rPr lang="de-DE" sz="1600" b="1" dirty="0">
                  <a:ea typeface="ＭＳ Ｐゴシック"/>
                  <a:cs typeface="ＭＳ Ｐゴシック"/>
                </a:rPr>
                <a:t> 20</a:t>
              </a:r>
            </a:p>
            <a:p>
              <a:pPr>
                <a:lnSpc>
                  <a:spcPct val="110000"/>
                </a:lnSpc>
                <a:buFont typeface="Times" pitchFamily="18" charset="0"/>
                <a:buChar char="•"/>
              </a:pPr>
              <a:r>
                <a:rPr lang="de-DE" sz="1600" b="1" dirty="0">
                  <a:ea typeface="ＭＳ Ｐゴシック"/>
                  <a:cs typeface="ＭＳ Ｐゴシック"/>
                </a:rPr>
                <a:t> </a:t>
              </a:r>
              <a:r>
                <a:rPr lang="de-DE" sz="1600" b="1" dirty="0" err="1">
                  <a:ea typeface="ＭＳ Ｐゴシック"/>
                  <a:cs typeface="ＭＳ Ｐゴシック"/>
                </a:rPr>
                <a:t>Production</a:t>
              </a:r>
              <a:r>
                <a:rPr lang="de-DE" sz="1600" b="1" dirty="0">
                  <a:ea typeface="ＭＳ Ｐゴシック"/>
                  <a:cs typeface="ＭＳ Ｐゴシック"/>
                </a:rPr>
                <a:t> </a:t>
              </a:r>
              <a:r>
                <a:rPr lang="de-DE" sz="1600" b="1" dirty="0" err="1">
                  <a:ea typeface="ＭＳ Ｐゴシック"/>
                  <a:cs typeface="ＭＳ Ｐゴシック"/>
                </a:rPr>
                <a:t>of</a:t>
              </a:r>
              <a:r>
                <a:rPr lang="de-DE" sz="1600" b="1" dirty="0">
                  <a:ea typeface="ＭＳ Ｐゴシック"/>
                  <a:cs typeface="ＭＳ Ｐゴシック"/>
                </a:rPr>
                <a:t> </a:t>
              </a:r>
              <a:r>
                <a:rPr lang="de-DE" sz="1600" b="1" dirty="0" err="1" smtClean="0">
                  <a:ea typeface="ＭＳ Ｐゴシック"/>
                  <a:cs typeface="ＭＳ Ｐゴシック"/>
                </a:rPr>
                <a:t>antiproton</a:t>
              </a:r>
              <a:r>
                <a:rPr lang="de-DE" sz="1600" b="1" dirty="0" smtClean="0">
                  <a:ea typeface="ＭＳ Ｐゴシック"/>
                  <a:cs typeface="ＭＳ Ｐゴシック"/>
                </a:rPr>
                <a:t> </a:t>
              </a:r>
              <a:r>
                <a:rPr lang="de-DE" sz="1600" b="1" dirty="0" err="1" smtClean="0">
                  <a:ea typeface="ＭＳ Ｐゴシック"/>
                  <a:cs typeface="ＭＳ Ｐゴシック"/>
                </a:rPr>
                <a:t>beams</a:t>
              </a:r>
              <a:r>
                <a:rPr lang="de-DE" sz="1600" b="1" dirty="0" smtClean="0">
                  <a:ea typeface="ＭＳ Ｐゴシック"/>
                  <a:cs typeface="ＭＳ Ｐゴシック"/>
                </a:rPr>
                <a:t> </a:t>
              </a:r>
              <a:r>
                <a:rPr lang="de-DE" sz="1600" b="1" dirty="0" smtClean="0">
                  <a:solidFill>
                    <a:srgbClr val="FF0000"/>
                  </a:solidFill>
                  <a:ea typeface="ＭＳ Ｐゴシック"/>
                  <a:cs typeface="ＭＳ Ｐゴシック"/>
                </a:rPr>
                <a:t>– </a:t>
              </a:r>
              <a:r>
                <a:rPr lang="de-DE" sz="1600" b="1" dirty="0" err="1" smtClean="0">
                  <a:solidFill>
                    <a:srgbClr val="FF0000"/>
                  </a:solidFill>
                  <a:ea typeface="ＭＳ Ｐゴシック"/>
                  <a:cs typeface="ＭＳ Ｐゴシック"/>
                </a:rPr>
                <a:t>pBar</a:t>
              </a:r>
              <a:r>
                <a:rPr lang="de-DE" sz="1600" b="1" dirty="0" smtClean="0">
                  <a:solidFill>
                    <a:srgbClr val="FF0000"/>
                  </a:solidFill>
                  <a:ea typeface="ＭＳ Ｐゴシック"/>
                  <a:cs typeface="ＭＳ Ｐゴシック"/>
                </a:rPr>
                <a:t>-p-</a:t>
              </a:r>
              <a:r>
                <a:rPr lang="de-DE" sz="1600" b="1" dirty="0" err="1" smtClean="0">
                  <a:solidFill>
                    <a:srgbClr val="FF0000"/>
                  </a:solidFill>
                  <a:ea typeface="ＭＳ Ｐゴシック"/>
                  <a:cs typeface="ＭＳ Ｐゴシック"/>
                </a:rPr>
                <a:t>collider</a:t>
              </a:r>
              <a:r>
                <a:rPr lang="de-DE" sz="1600" b="1" dirty="0" smtClean="0">
                  <a:solidFill>
                    <a:srgbClr val="FF0000"/>
                  </a:solidFill>
                  <a:ea typeface="ＭＳ Ｐゴシック"/>
                  <a:cs typeface="ＭＳ Ｐゴシック"/>
                </a:rPr>
                <a:t>?!</a:t>
              </a:r>
              <a:endParaRPr lang="de-DE" sz="1600" b="1" dirty="0">
                <a:solidFill>
                  <a:srgbClr val="FF0000"/>
                </a:solidFill>
                <a:ea typeface="ＭＳ Ｐゴシック"/>
                <a:cs typeface="ＭＳ Ｐゴシック"/>
              </a:endParaRPr>
            </a:p>
            <a:p>
              <a:pPr>
                <a:lnSpc>
                  <a:spcPct val="110000"/>
                </a:lnSpc>
                <a:buFont typeface="Times" pitchFamily="18" charset="0"/>
                <a:buChar char="•"/>
              </a:pPr>
              <a:r>
                <a:rPr lang="de-DE" sz="1600" b="1" dirty="0">
                  <a:ea typeface="ＭＳ Ｐゴシック"/>
                  <a:cs typeface="ＭＳ Ｐゴシック"/>
                </a:rPr>
                <a:t> </a:t>
              </a:r>
              <a:r>
                <a:rPr lang="de-DE" sz="1600" b="1" dirty="0" err="1">
                  <a:ea typeface="ＭＳ Ｐゴシック"/>
                  <a:cs typeface="ＭＳ Ｐゴシック"/>
                </a:rPr>
                <a:t>Factor</a:t>
              </a:r>
              <a:r>
                <a:rPr lang="de-DE" sz="1600" b="1" dirty="0">
                  <a:ea typeface="ＭＳ Ｐゴシック"/>
                  <a:cs typeface="ＭＳ Ｐゴシック"/>
                </a:rPr>
                <a:t> 10000 in beam </a:t>
              </a:r>
              <a:r>
                <a:rPr lang="de-DE" sz="1600" b="1" dirty="0" err="1">
                  <a:ea typeface="ＭＳ Ｐゴシック"/>
                  <a:cs typeface="ＭＳ Ｐゴシック"/>
                </a:rPr>
                <a:t>brilliance</a:t>
              </a:r>
              <a:r>
                <a:rPr lang="de-DE" sz="1600" b="1" dirty="0">
                  <a:ea typeface="ＭＳ Ｐゴシック"/>
                  <a:cs typeface="ＭＳ Ｐゴシック"/>
                </a:rPr>
                <a:t> via </a:t>
              </a:r>
              <a:r>
                <a:rPr lang="de-DE" sz="1600" b="1" dirty="0" err="1">
                  <a:ea typeface="ＭＳ Ｐゴシック"/>
                  <a:cs typeface="ＭＳ Ｐゴシック"/>
                </a:rPr>
                <a:t>cooling</a:t>
              </a:r>
              <a:endParaRPr lang="de-DE" sz="1600" b="1" dirty="0">
                <a:ea typeface="ＭＳ Ｐゴシック"/>
                <a:cs typeface="ＭＳ Ｐゴシック"/>
              </a:endParaRPr>
            </a:p>
            <a:p>
              <a:pPr>
                <a:lnSpc>
                  <a:spcPct val="110000"/>
                </a:lnSpc>
                <a:buFont typeface="Times" pitchFamily="18" charset="0"/>
                <a:buChar char="•"/>
              </a:pPr>
              <a:r>
                <a:rPr lang="de-DE" sz="1600" b="1" dirty="0">
                  <a:ea typeface="ＭＳ Ｐゴシック"/>
                  <a:cs typeface="ＭＳ Ｐゴシック"/>
                </a:rPr>
                <a:t> </a:t>
              </a:r>
              <a:r>
                <a:rPr lang="de-DE" sz="1600" b="1" dirty="0" err="1">
                  <a:ea typeface="ＭＳ Ｐゴシック"/>
                  <a:cs typeface="ＭＳ Ｐゴシック"/>
                </a:rPr>
                <a:t>Efficient</a:t>
              </a:r>
              <a:r>
                <a:rPr lang="de-DE" sz="1600" b="1" dirty="0">
                  <a:ea typeface="ＭＳ Ｐゴシック"/>
                  <a:cs typeface="ＭＳ Ｐゴシック"/>
                </a:rPr>
                <a:t> parallel </a:t>
              </a:r>
              <a:r>
                <a:rPr lang="de-DE" sz="1600" b="1" dirty="0" err="1">
                  <a:ea typeface="ＭＳ Ｐゴシック"/>
                  <a:cs typeface="ＭＳ Ｐゴシック"/>
                </a:rPr>
                <a:t>operation</a:t>
              </a:r>
              <a:r>
                <a:rPr lang="de-DE" sz="1600" b="1" dirty="0">
                  <a:ea typeface="ＭＳ Ｐゴシック"/>
                  <a:cs typeface="ＭＳ Ｐゴシック"/>
                </a:rPr>
                <a:t> </a:t>
              </a:r>
              <a:r>
                <a:rPr lang="de-DE" sz="1600" b="1" dirty="0" err="1">
                  <a:ea typeface="ＭＳ Ｐゴシック"/>
                  <a:cs typeface="ＭＳ Ｐゴシック"/>
                </a:rPr>
                <a:t>of</a:t>
              </a:r>
              <a:r>
                <a:rPr lang="de-DE" sz="1600" b="1" dirty="0">
                  <a:ea typeface="ＭＳ Ｐゴシック"/>
                  <a:cs typeface="ＭＳ Ｐゴシック"/>
                </a:rPr>
                <a:t> </a:t>
              </a:r>
              <a:r>
                <a:rPr lang="de-DE" sz="1600" b="1" dirty="0" err="1">
                  <a:ea typeface="ＭＳ Ｐゴシック"/>
                  <a:cs typeface="ＭＳ Ｐゴシック"/>
                </a:rPr>
                <a:t>programs</a:t>
              </a:r>
              <a:endParaRPr lang="de-DE" sz="1600" b="1" dirty="0">
                <a:ea typeface="ＭＳ Ｐゴシック"/>
                <a:cs typeface="ＭＳ Ｐゴシック"/>
              </a:endParaRPr>
            </a:p>
          </p:txBody>
        </p:sp>
        <p:sp>
          <p:nvSpPr>
            <p:cNvPr id="6169" name="Rectangle 28"/>
            <p:cNvSpPr>
              <a:spLocks noChangeArrowheads="1"/>
            </p:cNvSpPr>
            <p:nvPr/>
          </p:nvSpPr>
          <p:spPr bwMode="auto">
            <a:xfrm>
              <a:off x="192" y="720"/>
              <a:ext cx="2784" cy="240"/>
            </a:xfrm>
            <a:prstGeom prst="rect">
              <a:avLst/>
            </a:prstGeom>
            <a:solidFill>
              <a:srgbClr val="EAEAEA"/>
            </a:solidFill>
            <a:ln w="9525">
              <a:solidFill>
                <a:schemeClr val="tx1"/>
              </a:solidFill>
              <a:miter lim="800000"/>
              <a:headEnd/>
              <a:tailEnd/>
            </a:ln>
          </p:spPr>
          <p:txBody>
            <a:bodyPr wrap="none" anchor="ctr"/>
            <a:lstStyle/>
            <a:p>
              <a:r>
                <a:rPr lang="de-DE" b="1">
                  <a:solidFill>
                    <a:srgbClr val="333399"/>
                  </a:solidFill>
                  <a:ea typeface="ＭＳ Ｐゴシック"/>
                  <a:cs typeface="ＭＳ Ｐゴシック"/>
                </a:rPr>
                <a:t>Gain Factors</a:t>
              </a:r>
            </a:p>
          </p:txBody>
        </p:sp>
      </p:grpSp>
      <p:sp>
        <p:nvSpPr>
          <p:cNvPr id="6165" name="Text Box 29"/>
          <p:cNvSpPr txBox="1">
            <a:spLocks noChangeArrowheads="1"/>
          </p:cNvSpPr>
          <p:nvPr/>
        </p:nvSpPr>
        <p:spPr bwMode="auto">
          <a:xfrm>
            <a:off x="1961711" y="371562"/>
            <a:ext cx="5130570" cy="584775"/>
          </a:xfrm>
          <a:prstGeom prst="rect">
            <a:avLst/>
          </a:prstGeom>
          <a:noFill/>
          <a:ln w="9525">
            <a:solidFill>
              <a:schemeClr val="accent2"/>
            </a:solidFill>
            <a:miter lim="800000"/>
            <a:headEnd/>
            <a:tailEnd/>
          </a:ln>
        </p:spPr>
        <p:txBody>
          <a:bodyPr wrap="square">
            <a:spAutoFit/>
          </a:bodyPr>
          <a:lstStyle/>
          <a:p>
            <a:pPr algn="ctr" eaLnBrk="0" hangingPunct="0"/>
            <a:r>
              <a:rPr lang="en-US" sz="3200" b="1" dirty="0">
                <a:solidFill>
                  <a:schemeClr val="accent2"/>
                </a:solidFill>
              </a:rPr>
              <a:t>The Big </a:t>
            </a:r>
            <a:r>
              <a:rPr lang="en-US" sz="3200" b="1" dirty="0" smtClean="0">
                <a:solidFill>
                  <a:schemeClr val="accent2"/>
                </a:solidFill>
              </a:rPr>
              <a:t>Challenge </a:t>
            </a:r>
            <a:r>
              <a:rPr lang="en-US" sz="3200" b="1" dirty="0">
                <a:solidFill>
                  <a:schemeClr val="accent2"/>
                </a:solidFill>
              </a:rPr>
              <a:t>...</a:t>
            </a:r>
            <a:endParaRPr lang="de-DE" sz="3200" dirty="0"/>
          </a:p>
        </p:txBody>
      </p:sp>
      <p:graphicFrame>
        <p:nvGraphicFramePr>
          <p:cNvPr id="6146" name="Object 30"/>
          <p:cNvGraphicFramePr>
            <a:graphicFrameLocks noGrp="1" noChangeAspect="1"/>
          </p:cNvGraphicFramePr>
          <p:nvPr>
            <p:ph sz="half" idx="2"/>
          </p:nvPr>
        </p:nvGraphicFramePr>
        <p:xfrm>
          <a:off x="89415" y="143635"/>
          <a:ext cx="1692275" cy="836613"/>
        </p:xfrm>
        <a:graphic>
          <a:graphicData uri="http://schemas.openxmlformats.org/presentationml/2006/ole">
            <mc:AlternateContent xmlns:mc="http://schemas.openxmlformats.org/markup-compatibility/2006">
              <mc:Choice xmlns:v="urn:schemas-microsoft-com:vml" Requires="v">
                <p:oleObj spid="_x0000_s2055" name="Picture" r:id="rId6" imgW="3644726" imgH="1158839" progId="StaticMetafile">
                  <p:embed/>
                </p:oleObj>
              </mc:Choice>
              <mc:Fallback>
                <p:oleObj name="Picture" r:id="rId6" imgW="3644726" imgH="1158839" progId="StaticMetafil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15" y="143635"/>
                        <a:ext cx="169227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Fußzeilenplatzhalter 30"/>
          <p:cNvSpPr>
            <a:spLocks noGrp="1"/>
          </p:cNvSpPr>
          <p:nvPr>
            <p:ph type="ftr" sz="quarter" idx="10"/>
          </p:nvPr>
        </p:nvSpPr>
        <p:spPr/>
        <p:txBody>
          <a:bodyPr/>
          <a:lstStyle/>
          <a:p>
            <a:pPr>
              <a:defRPr/>
            </a:pPr>
            <a:r>
              <a:rPr lang="en-US" smtClean="0"/>
              <a:t>H. Stoecker, GSI: Cosmic Matter at FCC, LHC, RHIC and FAIR</a:t>
            </a:r>
            <a:endParaRPr lang="de-DE"/>
          </a:p>
        </p:txBody>
      </p:sp>
      <p:sp>
        <p:nvSpPr>
          <p:cNvPr id="32" name="Foliennummernplatzhalter 31"/>
          <p:cNvSpPr>
            <a:spLocks noGrp="1"/>
          </p:cNvSpPr>
          <p:nvPr>
            <p:ph type="sldNum" sz="quarter" idx="11"/>
          </p:nvPr>
        </p:nvSpPr>
        <p:spPr/>
        <p:txBody>
          <a:bodyPr/>
          <a:lstStyle/>
          <a:p>
            <a:pPr>
              <a:defRPr/>
            </a:pPr>
            <a:fld id="{F3B10439-F587-4A99-AD51-23230CC1E71B}" type="slidenum">
              <a:rPr lang="de-DE" smtClean="0"/>
              <a:pPr>
                <a:defRPr/>
              </a:pPr>
              <a:t>2</a:t>
            </a:fld>
            <a:endParaRPr lang="de-DE"/>
          </a:p>
        </p:txBody>
      </p:sp>
      <p:sp>
        <p:nvSpPr>
          <p:cNvPr id="33" name="Datumsplatzhalter 32"/>
          <p:cNvSpPr>
            <a:spLocks noGrp="1"/>
          </p:cNvSpPr>
          <p:nvPr>
            <p:ph type="dt" sz="half" idx="10"/>
          </p:nvPr>
        </p:nvSpPr>
        <p:spPr/>
        <p:txBody>
          <a:bodyPr/>
          <a:lstStyle/>
          <a:p>
            <a:pPr>
              <a:defRPr/>
            </a:pPr>
            <a:fld id="{A33A3A49-24C5-4CE1-9714-FA68A4D0DFDF}" type="datetime1">
              <a:rPr lang="en-US" smtClean="0"/>
              <a:pPr>
                <a:defRPr/>
              </a:pPr>
              <a:t>10/16/2015</a:t>
            </a:fld>
            <a:endParaRPr lang="en-GB"/>
          </a:p>
        </p:txBody>
      </p:sp>
    </p:spTree>
    <p:extLst>
      <p:ext uri="{BB962C8B-B14F-4D97-AF65-F5344CB8AC3E}">
        <p14:creationId xmlns:p14="http://schemas.microsoft.com/office/powerpoint/2010/main" val="25163987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0" fill="hold"/>
                                        <p:tgtEl>
                                          <p:spTgt spid="3"/>
                                        </p:tgtEl>
                                        <p:attrNameLst>
                                          <p:attrName>ppt_w</p:attrName>
                                        </p:attrNameLst>
                                      </p:cBhvr>
                                      <p:tavLst>
                                        <p:tav tm="0">
                                          <p:val>
                                            <p:strVal val="#ppt_w*0.70"/>
                                          </p:val>
                                        </p:tav>
                                        <p:tav tm="100000">
                                          <p:val>
                                            <p:strVal val="#ppt_w"/>
                                          </p:val>
                                        </p:tav>
                                      </p:tavLst>
                                    </p:anim>
                                    <p:anim calcmode="lin" valueType="num">
                                      <p:cBhvr>
                                        <p:cTn id="14" dur="3000" fill="hold"/>
                                        <p:tgtEl>
                                          <p:spTgt spid="3"/>
                                        </p:tgtEl>
                                        <p:attrNameLst>
                                          <p:attrName>ppt_h</p:attrName>
                                        </p:attrNameLst>
                                      </p:cBhvr>
                                      <p:tavLst>
                                        <p:tav tm="0">
                                          <p:val>
                                            <p:strVal val="#ppt_h"/>
                                          </p:val>
                                        </p:tav>
                                        <p:tav tm="100000">
                                          <p:val>
                                            <p:strVal val="#ppt_h"/>
                                          </p:val>
                                        </p:tav>
                                      </p:tavLst>
                                    </p:anim>
                                    <p:animEffect transition="in" filter="fade">
                                      <p:cBhvr>
                                        <p:cTn id="15" dur="3000"/>
                                        <p:tgtEl>
                                          <p:spTgt spid="3"/>
                                        </p:tgtEl>
                                      </p:cBhvr>
                                    </p:animEffect>
                                  </p:childTnLst>
                                </p:cTn>
                              </p:par>
                            </p:childTnLst>
                          </p:cTn>
                        </p:par>
                        <p:par>
                          <p:cTn id="16" fill="hold">
                            <p:stCondLst>
                              <p:cond delay="6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strVal val="#ppt_w*0.70"/>
                                          </p:val>
                                        </p:tav>
                                        <p:tav tm="100000">
                                          <p:val>
                                            <p:strVal val="#ppt_w"/>
                                          </p:val>
                                        </p:tav>
                                      </p:tavLst>
                                    </p:anim>
                                    <p:anim calcmode="lin" valueType="num">
                                      <p:cBhvr>
                                        <p:cTn id="20" dur="3000" fill="hold"/>
                                        <p:tgtEl>
                                          <p:spTgt spid="4"/>
                                        </p:tgtEl>
                                        <p:attrNameLst>
                                          <p:attrName>ppt_h</p:attrName>
                                        </p:attrNameLst>
                                      </p:cBhvr>
                                      <p:tavLst>
                                        <p:tav tm="0">
                                          <p:val>
                                            <p:strVal val="#ppt_h"/>
                                          </p:val>
                                        </p:tav>
                                        <p:tav tm="100000">
                                          <p:val>
                                            <p:strVal val="#ppt_h"/>
                                          </p:val>
                                        </p:tav>
                                      </p:tavLst>
                                    </p:anim>
                                    <p:animEffect transition="in" filter="fade">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New Start on Old </a:t>
            </a:r>
            <a:r>
              <a:rPr lang="de-DE" dirty="0" err="1" smtClean="0"/>
              <a:t>ideas</a:t>
            </a:r>
            <a:r>
              <a:rPr lang="de-DE" smtClean="0"/>
              <a:t> !</a:t>
            </a:r>
            <a:endParaRPr lang="de-DE" dirty="0"/>
          </a:p>
        </p:txBody>
      </p:sp>
      <p:sp>
        <p:nvSpPr>
          <p:cNvPr id="3" name="Datumsplatzhalter 2"/>
          <p:cNvSpPr>
            <a:spLocks noGrp="1"/>
          </p:cNvSpPr>
          <p:nvPr>
            <p:ph type="dt" sz="half" idx="10"/>
          </p:nvPr>
        </p:nvSpPr>
        <p:spPr/>
        <p:txBody>
          <a:bodyPr/>
          <a:lstStyle/>
          <a:p>
            <a:pPr>
              <a:defRPr/>
            </a:pPr>
            <a:fld id="{86691989-177F-43E7-915B-384995535DDF}" type="datetime1">
              <a:rPr lang="en-US" smtClean="0"/>
              <a:pPr>
                <a:defRPr/>
              </a:pPr>
              <a:t>10/16/2015</a:t>
            </a:fld>
            <a:endParaRPr lang="en-US"/>
          </a:p>
        </p:txBody>
      </p:sp>
      <p:sp>
        <p:nvSpPr>
          <p:cNvPr id="4" name="Fußzeilenplatzhalter 3"/>
          <p:cNvSpPr>
            <a:spLocks noGrp="1"/>
          </p:cNvSpPr>
          <p:nvPr>
            <p:ph type="ftr" sz="quarter" idx="11"/>
          </p:nvPr>
        </p:nvSpPr>
        <p:spPr/>
        <p:txBody>
          <a:bodyPr/>
          <a:lstStyle/>
          <a:p>
            <a:pPr>
              <a:defRPr/>
            </a:pPr>
            <a:r>
              <a:rPr lang="en-US" smtClean="0"/>
              <a:t>Horst Stoecker</a:t>
            </a:r>
            <a:endParaRPr lang="en-US"/>
          </a:p>
        </p:txBody>
      </p:sp>
      <p:sp>
        <p:nvSpPr>
          <p:cNvPr id="5" name="Foliennummernplatzhalter 4"/>
          <p:cNvSpPr>
            <a:spLocks noGrp="1"/>
          </p:cNvSpPr>
          <p:nvPr>
            <p:ph type="sldNum" sz="quarter" idx="12"/>
          </p:nvPr>
        </p:nvSpPr>
        <p:spPr/>
        <p:txBody>
          <a:bodyPr/>
          <a:lstStyle/>
          <a:p>
            <a:pPr>
              <a:defRPr/>
            </a:pPr>
            <a:r>
              <a:rPr lang="en-US" smtClean="0"/>
              <a:t>M. Djordjevic </a:t>
            </a:r>
            <a:fld id="{5665E4C8-4345-4D96-B669-3D5E0BD740C5}" type="slidenum">
              <a:rPr lang="en-US" smtClean="0"/>
              <a:pPr>
                <a:defRPr/>
              </a:pPr>
              <a:t>20</a:t>
            </a:fld>
            <a:endParaRPr lang="en-US"/>
          </a:p>
        </p:txBody>
      </p:sp>
    </p:spTree>
    <p:extLst>
      <p:ext uri="{BB962C8B-B14F-4D97-AF65-F5344CB8AC3E}">
        <p14:creationId xmlns:p14="http://schemas.microsoft.com/office/powerpoint/2010/main" val="1109122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rot="5400000">
            <a:off x="5050087" y="2958709"/>
            <a:ext cx="6846107" cy="928688"/>
          </a:xfrm>
        </p:spPr>
        <p:txBody>
          <a:bodyPr>
            <a:noAutofit/>
          </a:bodyPr>
          <a:lstStyle/>
          <a:p>
            <a:r>
              <a:rPr lang="de-DE" sz="2400" dirty="0" smtClean="0"/>
              <a:t>SU(3)_</a:t>
            </a:r>
            <a:r>
              <a:rPr lang="de-DE" sz="2400" dirty="0" err="1" smtClean="0"/>
              <a:t>color</a:t>
            </a:r>
            <a:r>
              <a:rPr lang="de-DE" sz="2400" dirty="0" smtClean="0"/>
              <a:t> </a:t>
            </a:r>
            <a:r>
              <a:rPr lang="de-DE" sz="2400" dirty="0" err="1" smtClean="0"/>
              <a:t>Lattice</a:t>
            </a:r>
            <a:r>
              <a:rPr lang="de-DE" sz="2400" dirty="0" smtClean="0"/>
              <a:t> Gauge </a:t>
            </a:r>
            <a:r>
              <a:rPr lang="de-DE" sz="2400" dirty="0" err="1" smtClean="0"/>
              <a:t>Theory</a:t>
            </a:r>
            <a:r>
              <a:rPr lang="de-DE" sz="2400" dirty="0" smtClean="0"/>
              <a:t> </a:t>
            </a:r>
            <a:br>
              <a:rPr lang="de-DE" sz="2400" dirty="0" smtClean="0"/>
            </a:br>
            <a:r>
              <a:rPr lang="de-DE" sz="2400" dirty="0" smtClean="0"/>
              <a:t>Columbia Plot: Order </a:t>
            </a:r>
            <a:r>
              <a:rPr lang="de-DE" sz="2400" dirty="0" err="1" smtClean="0"/>
              <a:t>of</a:t>
            </a:r>
            <a:r>
              <a:rPr lang="de-DE" sz="2400" dirty="0" smtClean="0"/>
              <a:t> Phase Transition </a:t>
            </a:r>
            <a:br>
              <a:rPr lang="de-DE" sz="2400" dirty="0" smtClean="0"/>
            </a:br>
            <a:r>
              <a:rPr lang="de-DE" sz="2400" dirty="0" err="1" smtClean="0"/>
              <a:t>depends</a:t>
            </a:r>
            <a:r>
              <a:rPr lang="de-DE" sz="2400" dirty="0" smtClean="0"/>
              <a:t> on </a:t>
            </a:r>
            <a:r>
              <a:rPr lang="de-DE" sz="2400" dirty="0" err="1" smtClean="0"/>
              <a:t>quark</a:t>
            </a:r>
            <a:r>
              <a:rPr lang="de-DE" sz="2400" dirty="0" smtClean="0"/>
              <a:t> </a:t>
            </a:r>
            <a:r>
              <a:rPr lang="de-DE" sz="2400" dirty="0" err="1" smtClean="0"/>
              <a:t>masses</a:t>
            </a:r>
            <a:endParaRPr lang="de-DE" sz="2400" dirty="0"/>
          </a:p>
        </p:txBody>
      </p:sp>
      <p:sp>
        <p:nvSpPr>
          <p:cNvPr id="3" name="Datumsplatzhalter 2"/>
          <p:cNvSpPr>
            <a:spLocks noGrp="1"/>
          </p:cNvSpPr>
          <p:nvPr>
            <p:ph type="dt" sz="half" idx="10"/>
          </p:nvPr>
        </p:nvSpPr>
        <p:spPr/>
        <p:txBody>
          <a:bodyPr/>
          <a:lstStyle/>
          <a:p>
            <a:pPr>
              <a:defRPr/>
            </a:pPr>
            <a:fld id="{5AC34EDC-B7BB-44C8-9DC2-06D1221622E9}" type="datetime1">
              <a:rPr lang="en-US" smtClean="0"/>
              <a:pPr>
                <a:defRPr/>
              </a:pPr>
              <a:t>10/16/2015</a:t>
            </a:fld>
            <a:endParaRPr lang="en-GB"/>
          </a:p>
        </p:txBody>
      </p:sp>
      <p:sp>
        <p:nvSpPr>
          <p:cNvPr id="4" name="Fußzeilenplatzhalter 3"/>
          <p:cNvSpPr>
            <a:spLocks noGrp="1"/>
          </p:cNvSpPr>
          <p:nvPr>
            <p:ph type="ftr" sz="quarter" idx="11"/>
          </p:nvPr>
        </p:nvSpPr>
        <p:spPr/>
        <p:txBody>
          <a:bodyPr/>
          <a:lstStyle/>
          <a:p>
            <a:pPr>
              <a:defRPr/>
            </a:pPr>
            <a:r>
              <a:rPr lang="en-US" smtClean="0"/>
              <a:t>Horst Stoecker</a:t>
            </a:r>
            <a:endParaRPr lang="en-GB" dirty="0"/>
          </a:p>
        </p:txBody>
      </p:sp>
      <p:sp>
        <p:nvSpPr>
          <p:cNvPr id="5" name="Foliennummernplatzhalter 4"/>
          <p:cNvSpPr>
            <a:spLocks noGrp="1"/>
          </p:cNvSpPr>
          <p:nvPr>
            <p:ph type="sldNum" sz="quarter" idx="12"/>
          </p:nvPr>
        </p:nvSpPr>
        <p:spPr/>
        <p:txBody>
          <a:bodyPr/>
          <a:lstStyle/>
          <a:p>
            <a:pPr>
              <a:defRPr/>
            </a:pPr>
            <a:fld id="{8318FD4D-F9D6-4FD7-A96E-8F0752404E5C}" type="slidenum">
              <a:rPr lang="en-GB" smtClean="0"/>
              <a:pPr>
                <a:defRPr/>
              </a:pPr>
              <a:t>21</a:t>
            </a:fld>
            <a:endParaRPr lang="en-GB"/>
          </a:p>
        </p:txBody>
      </p:sp>
      <p:sp>
        <p:nvSpPr>
          <p:cNvPr id="6" name="Rechteck 5"/>
          <p:cNvSpPr/>
          <p:nvPr/>
        </p:nvSpPr>
        <p:spPr>
          <a:xfrm>
            <a:off x="1466655" y="773704"/>
            <a:ext cx="5985665" cy="5445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ogen 6"/>
          <p:cNvSpPr/>
          <p:nvPr/>
        </p:nvSpPr>
        <p:spPr>
          <a:xfrm flipH="1">
            <a:off x="2816805" y="6039289"/>
            <a:ext cx="90010" cy="22502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Bogen 7"/>
          <p:cNvSpPr/>
          <p:nvPr/>
        </p:nvSpPr>
        <p:spPr>
          <a:xfrm>
            <a:off x="1916705" y="392405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1679361" name="Picture 1" descr="E:\CB20D73D-4AAD-4D87-8913-C65C5A479979@fias.uni-frankfurt.png"/>
          <p:cNvPicPr>
            <a:picLocks noChangeAspect="1" noChangeArrowheads="1"/>
          </p:cNvPicPr>
          <p:nvPr/>
        </p:nvPicPr>
        <p:blipFill>
          <a:blip r:embed="rId2" cstate="print"/>
          <a:srcRect/>
          <a:stretch>
            <a:fillRect/>
          </a:stretch>
        </p:blipFill>
        <p:spPr bwMode="auto">
          <a:xfrm>
            <a:off x="1241630" y="638690"/>
            <a:ext cx="6255695" cy="5872360"/>
          </a:xfrm>
          <a:prstGeom prst="rect">
            <a:avLst/>
          </a:prstGeom>
          <a:noFill/>
        </p:spPr>
      </p:pic>
      <p:sp>
        <p:nvSpPr>
          <p:cNvPr id="10" name="Textfeld 9"/>
          <p:cNvSpPr txBox="1"/>
          <p:nvPr/>
        </p:nvSpPr>
        <p:spPr>
          <a:xfrm>
            <a:off x="5710425" y="-114201"/>
            <a:ext cx="2912977" cy="707886"/>
          </a:xfrm>
          <a:prstGeom prst="rect">
            <a:avLst/>
          </a:prstGeom>
          <a:noFill/>
        </p:spPr>
        <p:txBody>
          <a:bodyPr wrap="none" rtlCol="0">
            <a:spAutoFit/>
          </a:bodyPr>
          <a:lstStyle/>
          <a:p>
            <a:r>
              <a:rPr lang="de-DE" sz="2000" b="1" dirty="0" smtClean="0">
                <a:solidFill>
                  <a:srgbClr val="0000CC"/>
                </a:solidFill>
              </a:rPr>
              <a:t>pure </a:t>
            </a:r>
            <a:r>
              <a:rPr lang="de-DE" sz="2000" b="1" dirty="0" err="1" smtClean="0">
                <a:solidFill>
                  <a:srgbClr val="0000CC"/>
                </a:solidFill>
              </a:rPr>
              <a:t>gauge</a:t>
            </a:r>
            <a:r>
              <a:rPr lang="de-DE" sz="2000" b="1" dirty="0" smtClean="0">
                <a:solidFill>
                  <a:srgbClr val="0000CC"/>
                </a:solidFill>
              </a:rPr>
              <a:t>:  </a:t>
            </a:r>
            <a:r>
              <a:rPr lang="de-DE" sz="2000" b="1" dirty="0" err="1" smtClean="0">
                <a:solidFill>
                  <a:srgbClr val="FF0000"/>
                </a:solidFill>
              </a:rPr>
              <a:t>glue</a:t>
            </a:r>
            <a:r>
              <a:rPr lang="de-DE" sz="2000" b="1" dirty="0" smtClean="0">
                <a:solidFill>
                  <a:srgbClr val="FF0000"/>
                </a:solidFill>
              </a:rPr>
              <a:t> </a:t>
            </a:r>
            <a:r>
              <a:rPr lang="de-DE" sz="2000" b="1" dirty="0" err="1" smtClean="0">
                <a:solidFill>
                  <a:srgbClr val="FF0000"/>
                </a:solidFill>
              </a:rPr>
              <a:t>only</a:t>
            </a:r>
            <a:r>
              <a:rPr lang="de-DE" sz="2000" b="1" dirty="0" smtClean="0">
                <a:solidFill>
                  <a:srgbClr val="FF0000"/>
                </a:solidFill>
              </a:rPr>
              <a:t>!</a:t>
            </a:r>
          </a:p>
          <a:p>
            <a:r>
              <a:rPr lang="de-DE" sz="2000" b="1" dirty="0" smtClean="0">
                <a:solidFill>
                  <a:srgbClr val="0000CC"/>
                </a:solidFill>
              </a:rPr>
              <a:t>t=0.1fm/c</a:t>
            </a:r>
            <a:r>
              <a:rPr lang="de-DE" sz="2000" b="1" dirty="0" smtClean="0">
                <a:solidFill>
                  <a:srgbClr val="FF0000"/>
                </a:solidFill>
              </a:rPr>
              <a:t> :   </a:t>
            </a:r>
            <a:r>
              <a:rPr lang="de-DE" sz="2000" b="1" dirty="0" err="1" smtClean="0">
                <a:solidFill>
                  <a:srgbClr val="FF0000"/>
                </a:solidFill>
              </a:rPr>
              <a:t>No</a:t>
            </a:r>
            <a:r>
              <a:rPr lang="de-DE" sz="2000" b="1" dirty="0" smtClean="0">
                <a:solidFill>
                  <a:srgbClr val="FF0000"/>
                </a:solidFill>
              </a:rPr>
              <a:t> </a:t>
            </a:r>
            <a:r>
              <a:rPr lang="de-DE" sz="2000" b="1" dirty="0" smtClean="0">
                <a:solidFill>
                  <a:srgbClr val="0000CC"/>
                </a:solidFill>
              </a:rPr>
              <a:t>Quarks !</a:t>
            </a:r>
            <a:endParaRPr lang="de-DE" sz="2000" b="1" dirty="0">
              <a:solidFill>
                <a:srgbClr val="FF0000"/>
              </a:solidFill>
            </a:endParaRPr>
          </a:p>
        </p:txBody>
      </p:sp>
      <p:sp>
        <p:nvSpPr>
          <p:cNvPr id="12" name="Textfeld 11"/>
          <p:cNvSpPr txBox="1"/>
          <p:nvPr/>
        </p:nvSpPr>
        <p:spPr>
          <a:xfrm>
            <a:off x="3473377" y="705470"/>
            <a:ext cx="3756156" cy="1200329"/>
          </a:xfrm>
          <a:prstGeom prst="rect">
            <a:avLst/>
          </a:prstGeom>
          <a:noFill/>
        </p:spPr>
        <p:txBody>
          <a:bodyPr wrap="none" rtlCol="0">
            <a:spAutoFit/>
          </a:bodyPr>
          <a:lstStyle/>
          <a:p>
            <a:r>
              <a:rPr lang="de-DE" sz="1800" b="1" dirty="0" err="1" smtClean="0">
                <a:solidFill>
                  <a:srgbClr val="0000CC"/>
                </a:solidFill>
              </a:rPr>
              <a:t>Quenched</a:t>
            </a:r>
            <a:r>
              <a:rPr lang="de-DE" sz="1800" b="1" dirty="0" smtClean="0">
                <a:solidFill>
                  <a:srgbClr val="0000CC"/>
                </a:solidFill>
              </a:rPr>
              <a:t> QCD </a:t>
            </a:r>
            <a:r>
              <a:rPr lang="de-DE" sz="1800" b="1" dirty="0" err="1" smtClean="0">
                <a:solidFill>
                  <a:srgbClr val="FF0000"/>
                </a:solidFill>
              </a:rPr>
              <a:t>glue</a:t>
            </a:r>
            <a:r>
              <a:rPr lang="de-DE" sz="1800" b="1" dirty="0" smtClean="0">
                <a:solidFill>
                  <a:srgbClr val="FF0000"/>
                </a:solidFill>
              </a:rPr>
              <a:t> + </a:t>
            </a:r>
            <a:r>
              <a:rPr lang="de-DE" sz="1800" b="1" dirty="0" err="1" smtClean="0">
                <a:solidFill>
                  <a:srgbClr val="FF0000"/>
                </a:solidFill>
              </a:rPr>
              <a:t>Glue</a:t>
            </a:r>
            <a:r>
              <a:rPr lang="de-DE" sz="1800" b="1" dirty="0" err="1" smtClean="0">
                <a:solidFill>
                  <a:srgbClr val="0000CC"/>
                </a:solidFill>
              </a:rPr>
              <a:t>Balls</a:t>
            </a:r>
            <a:endParaRPr lang="de-DE" sz="1800" b="1" dirty="0" smtClean="0">
              <a:solidFill>
                <a:srgbClr val="0000CC"/>
              </a:solidFill>
            </a:endParaRPr>
          </a:p>
          <a:p>
            <a:r>
              <a:rPr lang="de-DE" sz="1800" b="1" dirty="0" smtClean="0">
                <a:solidFill>
                  <a:srgbClr val="0000CC"/>
                </a:solidFill>
              </a:rPr>
              <a:t>                                     </a:t>
            </a:r>
          </a:p>
          <a:p>
            <a:r>
              <a:rPr lang="de-DE" sz="1800" b="1" dirty="0" err="1" smtClean="0">
                <a:solidFill>
                  <a:srgbClr val="0000CC"/>
                </a:solidFill>
              </a:rPr>
              <a:t>few</a:t>
            </a:r>
            <a:r>
              <a:rPr lang="de-DE" sz="1800" b="1" dirty="0" smtClean="0">
                <a:solidFill>
                  <a:srgbClr val="FF0000"/>
                </a:solidFill>
              </a:rPr>
              <a:t> heavy </a:t>
            </a:r>
            <a:r>
              <a:rPr lang="de-DE" sz="1800" b="1" dirty="0" smtClean="0">
                <a:solidFill>
                  <a:srgbClr val="0000CC"/>
                </a:solidFill>
              </a:rPr>
              <a:t>Quarks</a:t>
            </a:r>
          </a:p>
          <a:p>
            <a:r>
              <a:rPr lang="de-DE" sz="1800" b="1" dirty="0" err="1" smtClean="0">
                <a:solidFill>
                  <a:srgbClr val="0000CC"/>
                </a:solidFill>
              </a:rPr>
              <a:t>T_cp</a:t>
            </a:r>
            <a:r>
              <a:rPr lang="de-DE" sz="1800" b="1" dirty="0" smtClean="0">
                <a:solidFill>
                  <a:srgbClr val="0000CC"/>
                </a:solidFill>
              </a:rPr>
              <a:t> =250 </a:t>
            </a:r>
            <a:r>
              <a:rPr lang="de-DE" sz="1800" b="1" dirty="0" err="1" smtClean="0">
                <a:solidFill>
                  <a:srgbClr val="0000CC"/>
                </a:solidFill>
              </a:rPr>
              <a:t>MeV</a:t>
            </a:r>
            <a:endParaRPr lang="de-DE" sz="1800" b="1" dirty="0">
              <a:solidFill>
                <a:srgbClr val="FF0000"/>
              </a:solidFill>
            </a:endParaRPr>
          </a:p>
        </p:txBody>
      </p:sp>
      <p:sp>
        <p:nvSpPr>
          <p:cNvPr id="25" name="Rechteck 24"/>
          <p:cNvSpPr/>
          <p:nvPr/>
        </p:nvSpPr>
        <p:spPr>
          <a:xfrm>
            <a:off x="-57595" y="132020"/>
            <a:ext cx="6125010" cy="461665"/>
          </a:xfrm>
          <a:prstGeom prst="rect">
            <a:avLst/>
          </a:prstGeom>
        </p:spPr>
        <p:txBody>
          <a:bodyPr wrap="none">
            <a:spAutoFit/>
          </a:bodyPr>
          <a:lstStyle/>
          <a:p>
            <a:r>
              <a:rPr lang="de-DE" b="1" dirty="0" smtClean="0">
                <a:solidFill>
                  <a:srgbClr val="0000CC"/>
                </a:solidFill>
              </a:rPr>
              <a:t>LHC &amp; RHIC: high </a:t>
            </a:r>
            <a:r>
              <a:rPr lang="de-DE" b="1" dirty="0" err="1" smtClean="0">
                <a:solidFill>
                  <a:srgbClr val="0000CC"/>
                </a:solidFill>
              </a:rPr>
              <a:t>mult</a:t>
            </a:r>
            <a:r>
              <a:rPr lang="de-DE" b="1" dirty="0" smtClean="0">
                <a:solidFill>
                  <a:srgbClr val="0000CC"/>
                </a:solidFill>
              </a:rPr>
              <a:t>. pp &amp; AA </a:t>
            </a:r>
            <a:r>
              <a:rPr lang="de-DE" b="1" dirty="0" err="1" smtClean="0">
                <a:solidFill>
                  <a:srgbClr val="0000CC"/>
                </a:solidFill>
              </a:rPr>
              <a:t>events</a:t>
            </a:r>
            <a:r>
              <a:rPr lang="de-DE" b="1" dirty="0" smtClean="0">
                <a:solidFill>
                  <a:srgbClr val="0000CC"/>
                </a:solidFill>
              </a:rPr>
              <a:t> </a:t>
            </a:r>
          </a:p>
        </p:txBody>
      </p:sp>
      <p:sp>
        <p:nvSpPr>
          <p:cNvPr id="26" name="Ellipse 25"/>
          <p:cNvSpPr/>
          <p:nvPr/>
        </p:nvSpPr>
        <p:spPr>
          <a:xfrm>
            <a:off x="4526995" y="4419110"/>
            <a:ext cx="1890210" cy="450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smtClean="0">
              <a:solidFill>
                <a:srgbClr val="0000CC"/>
              </a:solidFill>
            </a:endParaRPr>
          </a:p>
        </p:txBody>
      </p:sp>
      <p:sp>
        <p:nvSpPr>
          <p:cNvPr id="27" name="Ellipse 26"/>
          <p:cNvSpPr/>
          <p:nvPr/>
        </p:nvSpPr>
        <p:spPr>
          <a:xfrm>
            <a:off x="6327195" y="1358770"/>
            <a:ext cx="900100" cy="540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smtClean="0">
              <a:solidFill>
                <a:srgbClr val="0000CC"/>
              </a:solidFill>
            </a:endParaRPr>
          </a:p>
        </p:txBody>
      </p:sp>
      <p:sp>
        <p:nvSpPr>
          <p:cNvPr id="28" name="Ellipse 27"/>
          <p:cNvSpPr/>
          <p:nvPr/>
        </p:nvSpPr>
        <p:spPr>
          <a:xfrm>
            <a:off x="1646675" y="5139190"/>
            <a:ext cx="1890210" cy="45005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b="1" dirty="0" smtClean="0">
              <a:solidFill>
                <a:srgbClr val="0000CC"/>
              </a:solidFill>
            </a:endParaRPr>
          </a:p>
        </p:txBody>
      </p:sp>
      <p:sp>
        <p:nvSpPr>
          <p:cNvPr id="29" name="Pfeil nach unten 28"/>
          <p:cNvSpPr/>
          <p:nvPr/>
        </p:nvSpPr>
        <p:spPr>
          <a:xfrm>
            <a:off x="7002270" y="0"/>
            <a:ext cx="225025" cy="7287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Tree>
    <p:extLst>
      <p:ext uri="{BB962C8B-B14F-4D97-AF65-F5344CB8AC3E}">
        <p14:creationId xmlns:p14="http://schemas.microsoft.com/office/powerpoint/2010/main" val="123673349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22</a:t>
            </a:fld>
            <a:endParaRPr lang="en-US" altLang="ja-JP"/>
          </a:p>
        </p:txBody>
      </p:sp>
      <p:sp>
        <p:nvSpPr>
          <p:cNvPr id="34820" name="Text Box 4"/>
          <p:cNvSpPr txBox="1">
            <a:spLocks noChangeArrowheads="1"/>
          </p:cNvSpPr>
          <p:nvPr/>
        </p:nvSpPr>
        <p:spPr bwMode="auto">
          <a:xfrm>
            <a:off x="321880" y="620885"/>
            <a:ext cx="7665560" cy="3970318"/>
          </a:xfrm>
          <a:prstGeom prst="rect">
            <a:avLst/>
          </a:prstGeom>
          <a:noFill/>
          <a:ln w="9525">
            <a:noFill/>
            <a:miter lim="800000"/>
            <a:headEnd/>
            <a:tailEnd/>
          </a:ln>
          <a:effectLst/>
        </p:spPr>
        <p:txBody>
          <a:bodyPr wrap="none">
            <a:spAutoFit/>
          </a:bodyPr>
          <a:lstStyle/>
          <a:p>
            <a:r>
              <a:rPr lang="en-US" altLang="ja-JP" sz="3600" i="0" dirty="0" smtClean="0">
                <a:solidFill>
                  <a:srgbClr val="0000FF"/>
                </a:solidFill>
              </a:rPr>
              <a:t>Pure YM gauge theory on the lattice:</a:t>
            </a:r>
          </a:p>
          <a:p>
            <a:endParaRPr lang="en-US" altLang="ja-JP" sz="3600" i="0" dirty="0" smtClean="0">
              <a:solidFill>
                <a:srgbClr val="0000FF"/>
              </a:solidFill>
            </a:endParaRPr>
          </a:p>
          <a:p>
            <a:r>
              <a:rPr lang="en-US" altLang="ja-JP" sz="3600" dirty="0" smtClean="0">
                <a:solidFill>
                  <a:srgbClr val="0000FF"/>
                </a:solidFill>
              </a:rPr>
              <a:t>a hot glue plasma</a:t>
            </a:r>
          </a:p>
          <a:p>
            <a:endParaRPr lang="en-US" altLang="ja-JP" sz="3600" dirty="0">
              <a:solidFill>
                <a:srgbClr val="0000FF"/>
              </a:solidFill>
            </a:endParaRPr>
          </a:p>
          <a:p>
            <a:r>
              <a:rPr lang="en-US" altLang="ja-JP" sz="3600" dirty="0">
                <a:solidFill>
                  <a:srgbClr val="0000FF"/>
                </a:solidFill>
              </a:rPr>
              <a:t>a</a:t>
            </a:r>
            <a:r>
              <a:rPr lang="en-US" altLang="ja-JP" sz="3600" dirty="0" smtClean="0">
                <a:solidFill>
                  <a:srgbClr val="0000FF"/>
                </a:solidFill>
              </a:rPr>
              <a:t> 1. Order </a:t>
            </a:r>
            <a:r>
              <a:rPr lang="en-US" altLang="ja-JP" sz="3600" dirty="0" err="1" smtClean="0">
                <a:solidFill>
                  <a:srgbClr val="0000FF"/>
                </a:solidFill>
              </a:rPr>
              <a:t>PhaseTransition</a:t>
            </a:r>
            <a:r>
              <a:rPr lang="en-US" altLang="ja-JP" sz="3600" dirty="0" smtClean="0">
                <a:solidFill>
                  <a:srgbClr val="0000FF"/>
                </a:solidFill>
              </a:rPr>
              <a:t>, </a:t>
            </a:r>
          </a:p>
          <a:p>
            <a:endParaRPr lang="en-US" altLang="ja-JP" sz="3600" dirty="0" smtClean="0">
              <a:solidFill>
                <a:srgbClr val="0000FF"/>
              </a:solidFill>
            </a:endParaRPr>
          </a:p>
          <a:p>
            <a:r>
              <a:rPr lang="en-US" altLang="ja-JP" sz="3600" dirty="0" smtClean="0">
                <a:solidFill>
                  <a:srgbClr val="0000FF"/>
                </a:solidFill>
              </a:rPr>
              <a:t>and a warm </a:t>
            </a:r>
            <a:r>
              <a:rPr lang="en-US" altLang="ja-JP" sz="3600" i="0" dirty="0" err="1" smtClean="0">
                <a:solidFill>
                  <a:srgbClr val="0000FF"/>
                </a:solidFill>
              </a:rPr>
              <a:t>Glueball</a:t>
            </a:r>
            <a:r>
              <a:rPr lang="en-US" altLang="ja-JP" sz="3600" i="0" dirty="0" smtClean="0">
                <a:solidFill>
                  <a:srgbClr val="0000FF"/>
                </a:solidFill>
              </a:rPr>
              <a:t> Fluid ! ?</a:t>
            </a:r>
            <a:endParaRPr lang="en-US" altLang="ja-JP" sz="3600" i="0" dirty="0">
              <a:solidFill>
                <a:srgbClr val="0000FF"/>
              </a:solidFill>
            </a:endParaRPr>
          </a:p>
        </p:txBody>
      </p:sp>
    </p:spTree>
    <p:extLst>
      <p:ext uri="{BB962C8B-B14F-4D97-AF65-F5344CB8AC3E}">
        <p14:creationId xmlns:p14="http://schemas.microsoft.com/office/powerpoint/2010/main" val="423932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1165" y="6381750"/>
            <a:ext cx="2133600" cy="476250"/>
          </a:xfrm>
        </p:spPr>
        <p:txBody>
          <a:bodyPr/>
          <a:lstStyle/>
          <a:p>
            <a:pPr>
              <a:defRPr/>
            </a:pPr>
            <a:r>
              <a:rPr lang="en-US" dirty="0" smtClean="0"/>
              <a:t> </a:t>
            </a:r>
            <a:fld id="{FE27732D-F746-4A13-AF01-9632074D25B9}" type="slidenum">
              <a:rPr lang="en-US" smtClean="0"/>
              <a:pPr>
                <a:defRPr/>
              </a:pPr>
              <a:t>23</a:t>
            </a:fld>
            <a:endParaRPr lang="en-US" dirty="0"/>
          </a:p>
        </p:txBody>
      </p:sp>
      <p:sp>
        <p:nvSpPr>
          <p:cNvPr id="4099" name="Rectangle 2"/>
          <p:cNvSpPr>
            <a:spLocks noChangeArrowheads="1"/>
          </p:cNvSpPr>
          <p:nvPr/>
        </p:nvSpPr>
        <p:spPr bwMode="auto">
          <a:xfrm>
            <a:off x="0" y="13725"/>
            <a:ext cx="9144000"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2000"/>
              </a:spcBef>
              <a:buClr>
                <a:srgbClr val="FF0000"/>
              </a:buClr>
              <a:buSzPct val="100000"/>
              <a:buFont typeface="Wingdings" pitchFamily="2" charset="2"/>
              <a:buNone/>
            </a:pPr>
            <a:r>
              <a:rPr lang="en-GB" altLang="en-US" sz="2800" b="1" dirty="0" smtClean="0">
                <a:solidFill>
                  <a:srgbClr val="FF0000"/>
                </a:solidFill>
                <a:latin typeface="Times New Roman" pitchFamily="18" charset="0"/>
              </a:rPr>
              <a:t>New </a:t>
            </a:r>
            <a:r>
              <a:rPr lang="en-GB" altLang="en-US" sz="2800" b="1" dirty="0" smtClean="0">
                <a:solidFill>
                  <a:srgbClr val="FF0000"/>
                </a:solidFill>
                <a:latin typeface="Times New Roman" pitchFamily="18" charset="0"/>
              </a:rPr>
              <a:t>Scenario</a:t>
            </a:r>
            <a:r>
              <a:rPr lang="en-GB" altLang="en-US" sz="2800" b="1" dirty="0" smtClean="0">
                <a:solidFill>
                  <a:srgbClr val="FF0000"/>
                </a:solidFill>
                <a:latin typeface="Times New Roman" pitchFamily="18" charset="0"/>
              </a:rPr>
              <a:t>: pure gauge matter in </a:t>
            </a:r>
            <a:r>
              <a:rPr lang="en-GB" altLang="en-US" sz="2800" b="1" dirty="0" err="1" smtClean="0">
                <a:solidFill>
                  <a:srgbClr val="FF0000"/>
                </a:solidFill>
                <a:latin typeface="Times New Roman" pitchFamily="18" charset="0"/>
              </a:rPr>
              <a:t>pBar</a:t>
            </a:r>
            <a:r>
              <a:rPr lang="en-GB" altLang="en-US" sz="2800" b="1" dirty="0" smtClean="0">
                <a:solidFill>
                  <a:srgbClr val="FF0000"/>
                </a:solidFill>
                <a:latin typeface="Times New Roman" pitchFamily="18" charset="0"/>
              </a:rPr>
              <a:t>-p</a:t>
            </a:r>
            <a:r>
              <a:rPr lang="en-GB" altLang="en-US" sz="2800" b="1" dirty="0" smtClean="0">
                <a:solidFill>
                  <a:srgbClr val="FF0000"/>
                </a:solidFill>
                <a:latin typeface="Times New Roman" pitchFamily="18" charset="0"/>
              </a:rPr>
              <a:t>, </a:t>
            </a:r>
            <a:r>
              <a:rPr lang="en-GB" altLang="en-US" sz="2800" b="1" dirty="0" err="1" smtClean="0">
                <a:solidFill>
                  <a:srgbClr val="FF0000"/>
                </a:solidFill>
                <a:latin typeface="Times New Roman" pitchFamily="18" charset="0"/>
              </a:rPr>
              <a:t>pA</a:t>
            </a:r>
            <a:r>
              <a:rPr lang="en-GB" altLang="en-US" sz="2800" b="1" dirty="0">
                <a:solidFill>
                  <a:srgbClr val="FF0000"/>
                </a:solidFill>
                <a:latin typeface="Times New Roman" pitchFamily="18" charset="0"/>
              </a:rPr>
              <a:t>,</a:t>
            </a:r>
            <a:r>
              <a:rPr lang="en-GB" altLang="en-US" sz="2800" b="1" dirty="0" smtClean="0">
                <a:solidFill>
                  <a:srgbClr val="FF0000"/>
                </a:solidFill>
                <a:latin typeface="Times New Roman" pitchFamily="18" charset="0"/>
              </a:rPr>
              <a:t> </a:t>
            </a:r>
            <a:r>
              <a:rPr lang="en-GB" altLang="en-US" sz="2800" b="1" dirty="0" smtClean="0">
                <a:solidFill>
                  <a:srgbClr val="FF0000"/>
                </a:solidFill>
                <a:latin typeface="Times New Roman" pitchFamily="18" charset="0"/>
              </a:rPr>
              <a:t>AA ? </a:t>
            </a:r>
            <a:endParaRPr lang="en-GB" altLang="en-US" sz="2800" b="1" dirty="0">
              <a:solidFill>
                <a:srgbClr val="FF0000"/>
              </a:solidFill>
              <a:latin typeface="Times New Roman" pitchFamily="18" charset="0"/>
            </a:endParaRPr>
          </a:p>
        </p:txBody>
      </p:sp>
      <p:sp>
        <p:nvSpPr>
          <p:cNvPr id="4100" name="Text Box 11"/>
          <p:cNvSpPr txBox="1">
            <a:spLocks noChangeArrowheads="1"/>
          </p:cNvSpPr>
          <p:nvPr/>
        </p:nvSpPr>
        <p:spPr bwMode="auto">
          <a:xfrm>
            <a:off x="473670" y="696780"/>
            <a:ext cx="8272555" cy="1694952"/>
          </a:xfrm>
          <a:prstGeom prst="rect">
            <a:avLst/>
          </a:prstGeom>
          <a:noFill/>
          <a:ln w="3168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1625"/>
              </a:spcBef>
              <a:buClr>
                <a:srgbClr val="3333CC"/>
              </a:buClr>
              <a:buSzPct val="100000"/>
              <a:buFont typeface="Times New Roman" pitchFamily="18" charset="0"/>
              <a:buNone/>
            </a:pPr>
            <a:r>
              <a:rPr lang="en-GB" altLang="en-US" sz="2600" b="1" dirty="0" smtClean="0">
                <a:solidFill>
                  <a:srgbClr val="3333CC"/>
                </a:solidFill>
                <a:latin typeface="Times New Roman" pitchFamily="18" charset="0"/>
              </a:rPr>
              <a:t>Initial </a:t>
            </a:r>
            <a:r>
              <a:rPr lang="en-GB" altLang="en-US" sz="2600" b="1" dirty="0" err="1" smtClean="0">
                <a:solidFill>
                  <a:srgbClr val="3333CC"/>
                </a:solidFill>
                <a:latin typeface="Times New Roman" pitchFamily="18" charset="0"/>
              </a:rPr>
              <a:t>Color</a:t>
            </a:r>
            <a:r>
              <a:rPr lang="en-GB" altLang="en-US" sz="2600" b="1" dirty="0" smtClean="0">
                <a:solidFill>
                  <a:srgbClr val="3333CC"/>
                </a:solidFill>
                <a:latin typeface="Times New Roman" pitchFamily="18" charset="0"/>
              </a:rPr>
              <a:t> Glass Condensate         </a:t>
            </a:r>
            <a:r>
              <a:rPr lang="en-GB" altLang="en-US" sz="2600" b="1" dirty="0" err="1" smtClean="0">
                <a:solidFill>
                  <a:srgbClr val="3333CC"/>
                </a:solidFill>
                <a:latin typeface="Times New Roman" pitchFamily="18" charset="0"/>
              </a:rPr>
              <a:t>Glasma</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thermalizes</a:t>
            </a:r>
            <a:r>
              <a:rPr lang="en-GB" altLang="en-US" sz="2600" b="1" dirty="0" smtClean="0">
                <a:solidFill>
                  <a:srgbClr val="3333CC"/>
                </a:solidFill>
                <a:latin typeface="Times New Roman" pitchFamily="18" charset="0"/>
              </a:rPr>
              <a:t>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equilibration of Gluons, </a:t>
            </a:r>
            <a:r>
              <a:rPr lang="en-GB" altLang="en-US" sz="2600" b="1" dirty="0" smtClean="0">
                <a:solidFill>
                  <a:srgbClr val="FF0000"/>
                </a:solidFill>
                <a:latin typeface="Times New Roman" pitchFamily="18" charset="0"/>
              </a:rPr>
              <a:t>slow</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equil</a:t>
            </a:r>
            <a:r>
              <a:rPr lang="en-GB" altLang="en-US" sz="2600" b="1" dirty="0" smtClean="0">
                <a:solidFill>
                  <a:srgbClr val="3333CC"/>
                </a:solidFill>
                <a:latin typeface="Times New Roman" pitchFamily="18" charset="0"/>
              </a:rPr>
              <a:t>. of quarks               high pressure, entropy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hydrodynamic expansion of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a:t>
            </a:r>
            <a:endParaRPr lang="en-GB" altLang="en-US" sz="2600" b="1" dirty="0">
              <a:solidFill>
                <a:srgbClr val="3333CC"/>
              </a:solidFill>
              <a:latin typeface="Times New Roman" pitchFamily="18" charset="0"/>
            </a:endParaRPr>
          </a:p>
        </p:txBody>
      </p:sp>
      <p:sp>
        <p:nvSpPr>
          <p:cNvPr id="4101" name="Text Box 4"/>
          <p:cNvSpPr txBox="1">
            <a:spLocks noChangeArrowheads="1"/>
          </p:cNvSpPr>
          <p:nvPr/>
        </p:nvSpPr>
        <p:spPr bwMode="auto">
          <a:xfrm>
            <a:off x="0" y="3012452"/>
            <a:ext cx="9144000"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1. Order Phase Transition at </a:t>
            </a:r>
            <a:r>
              <a:rPr lang="en-US" altLang="en-US" sz="2600" b="1" dirty="0" err="1" smtClean="0">
                <a:solidFill>
                  <a:srgbClr val="3333CC"/>
                </a:solidFill>
                <a:latin typeface="Times New Roman" pitchFamily="18" charset="0"/>
                <a:cs typeface="Times New Roman" pitchFamily="18" charset="0"/>
              </a:rPr>
              <a:t>T_c</a:t>
            </a:r>
            <a:r>
              <a:rPr lang="en-US" altLang="en-US" sz="2600" b="1" dirty="0" smtClean="0">
                <a:solidFill>
                  <a:srgbClr val="3333CC"/>
                </a:solidFill>
                <a:latin typeface="Times New Roman" pitchFamily="18" charset="0"/>
                <a:cs typeface="Times New Roman" pitchFamily="18" charset="0"/>
              </a:rPr>
              <a:t> = 270 </a:t>
            </a:r>
            <a:r>
              <a:rPr lang="en-US" altLang="en-US" sz="2600" b="1" dirty="0" err="1" smtClean="0">
                <a:solidFill>
                  <a:srgbClr val="3333CC"/>
                </a:solidFill>
                <a:latin typeface="Times New Roman" pitchFamily="18" charset="0"/>
                <a:cs typeface="Times New Roman" pitchFamily="18" charset="0"/>
              </a:rPr>
              <a:t>MeV</a:t>
            </a:r>
            <a:r>
              <a:rPr lang="en-US" altLang="en-US" sz="2600" b="1" dirty="0" smtClean="0">
                <a:solidFill>
                  <a:srgbClr val="3333CC"/>
                </a:solidFill>
                <a:latin typeface="Times New Roman" pitchFamily="18" charset="0"/>
                <a:cs typeface="Times New Roman" pitchFamily="18" charset="0"/>
              </a:rPr>
              <a:t> of flavorless QCD. </a:t>
            </a:r>
            <a:endParaRPr lang="en-US" altLang="en-US" sz="2000" dirty="0">
              <a:solidFill>
                <a:srgbClr val="4D4D4D"/>
              </a:solidFill>
              <a:latin typeface="Times New Roman" pitchFamily="18" charset="0"/>
              <a:cs typeface="Times New Roman" pitchFamily="18" charset="0"/>
            </a:endParaRPr>
          </a:p>
        </p:txBody>
      </p:sp>
      <p:sp>
        <p:nvSpPr>
          <p:cNvPr id="4102" name="AutoShape 3"/>
          <p:cNvSpPr>
            <a:spLocks noChangeArrowheads="1"/>
          </p:cNvSpPr>
          <p:nvPr/>
        </p:nvSpPr>
        <p:spPr bwMode="auto">
          <a:xfrm>
            <a:off x="4268788" y="4794563"/>
            <a:ext cx="682625" cy="531812"/>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4103" name="Text Box 6"/>
          <p:cNvSpPr txBox="1">
            <a:spLocks noChangeArrowheads="1"/>
          </p:cNvSpPr>
          <p:nvPr/>
        </p:nvSpPr>
        <p:spPr bwMode="auto">
          <a:xfrm>
            <a:off x="0" y="5402270"/>
            <a:ext cx="914399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err="1" smtClean="0">
                <a:solidFill>
                  <a:srgbClr val="3333CC"/>
                </a:solidFill>
                <a:latin typeface="Times New Roman" pitchFamily="18" charset="0"/>
                <a:cs typeface="Times New Roman" pitchFamily="18" charset="0"/>
              </a:rPr>
              <a:t>Glueball-Hagedornstates</a:t>
            </a:r>
            <a:r>
              <a:rPr lang="en-US" altLang="en-US" sz="2600" b="1" dirty="0" smtClean="0">
                <a:solidFill>
                  <a:srgbClr val="3333CC"/>
                </a:solidFill>
                <a:latin typeface="Times New Roman" pitchFamily="18" charset="0"/>
                <a:cs typeface="Times New Roman" pitchFamily="18" charset="0"/>
              </a:rPr>
              <a:t> mix with quarks, decay into Hadrons</a:t>
            </a:r>
            <a:endParaRPr lang="en-US" altLang="en-US" sz="2000" dirty="0">
              <a:solidFill>
                <a:srgbClr val="4D4D4D"/>
              </a:solidFill>
              <a:latin typeface="Times New Roman" pitchFamily="18" charset="0"/>
              <a:cs typeface="Times New Roman" pitchFamily="18" charset="0"/>
            </a:endParaRPr>
          </a:p>
        </p:txBody>
      </p:sp>
      <p:sp>
        <p:nvSpPr>
          <p:cNvPr id="4104" name="AutoShape 3"/>
          <p:cNvSpPr>
            <a:spLocks noChangeArrowheads="1"/>
          </p:cNvSpPr>
          <p:nvPr/>
        </p:nvSpPr>
        <p:spPr bwMode="auto">
          <a:xfrm>
            <a:off x="4268788" y="2442365"/>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9" name="Datumsplatzhalter 8"/>
          <p:cNvSpPr>
            <a:spLocks noGrp="1"/>
          </p:cNvSpPr>
          <p:nvPr>
            <p:ph type="dt" sz="half" idx="10"/>
          </p:nvPr>
        </p:nvSpPr>
        <p:spPr/>
        <p:txBody>
          <a:bodyPr/>
          <a:lstStyle/>
          <a:p>
            <a:pPr>
              <a:defRPr/>
            </a:pPr>
            <a:fld id="{2D6F1E84-4CA8-4FCD-A7C3-DFAEB18DDEBB}" type="datetime1">
              <a:rPr lang="en-US" smtClean="0"/>
              <a:pPr>
                <a:defRPr/>
              </a:pPr>
              <a:t>10/16/2015</a:t>
            </a:fld>
            <a:endParaRPr lang="en-US"/>
          </a:p>
        </p:txBody>
      </p:sp>
      <p:sp>
        <p:nvSpPr>
          <p:cNvPr id="10" name="Fußzeilenplatzhalter 9"/>
          <p:cNvSpPr>
            <a:spLocks noGrp="1"/>
          </p:cNvSpPr>
          <p:nvPr>
            <p:ph type="ftr" sz="quarter" idx="11"/>
          </p:nvPr>
        </p:nvSpPr>
        <p:spPr/>
        <p:txBody>
          <a:bodyPr/>
          <a:lstStyle/>
          <a:p>
            <a:pPr>
              <a:defRPr/>
            </a:pPr>
            <a:r>
              <a:rPr lang="en-US" smtClean="0"/>
              <a:t>Horst Stoecker</a:t>
            </a:r>
            <a:endParaRPr lang="en-US"/>
          </a:p>
        </p:txBody>
      </p:sp>
      <p:sp>
        <p:nvSpPr>
          <p:cNvPr id="11" name="AutoShape 3"/>
          <p:cNvSpPr>
            <a:spLocks noChangeArrowheads="1"/>
          </p:cNvSpPr>
          <p:nvPr/>
        </p:nvSpPr>
        <p:spPr bwMode="auto">
          <a:xfrm rot="16200000">
            <a:off x="5255329" y="69650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5" name="AutoShape 3"/>
          <p:cNvSpPr>
            <a:spLocks noChangeArrowheads="1"/>
          </p:cNvSpPr>
          <p:nvPr/>
        </p:nvSpPr>
        <p:spPr bwMode="auto">
          <a:xfrm rot="16200000">
            <a:off x="853419" y="191082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6" name="Text Box 4"/>
          <p:cNvSpPr txBox="1">
            <a:spLocks noChangeArrowheads="1"/>
          </p:cNvSpPr>
          <p:nvPr/>
        </p:nvSpPr>
        <p:spPr bwMode="auto">
          <a:xfrm>
            <a:off x="322490" y="4187950"/>
            <a:ext cx="865202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Transition from glue plasma in </a:t>
            </a:r>
            <a:r>
              <a:rPr lang="en-US" altLang="en-US" sz="2600" b="1" dirty="0" err="1" smtClean="0">
                <a:solidFill>
                  <a:srgbClr val="3333CC"/>
                </a:solidFill>
                <a:latin typeface="Times New Roman" pitchFamily="18" charset="0"/>
                <a:cs typeface="Times New Roman" pitchFamily="18" charset="0"/>
              </a:rPr>
              <a:t>GlueBall</a:t>
            </a:r>
            <a:r>
              <a:rPr lang="en-US" altLang="en-US" sz="2600" b="1" dirty="0" smtClean="0">
                <a:solidFill>
                  <a:srgbClr val="3333CC"/>
                </a:solidFill>
                <a:latin typeface="Times New Roman" pitchFamily="18" charset="0"/>
                <a:cs typeface="Times New Roman" pitchFamily="18" charset="0"/>
              </a:rPr>
              <a:t> fluid </a:t>
            </a:r>
            <a:endParaRPr lang="en-US" altLang="en-US" sz="2000" dirty="0">
              <a:solidFill>
                <a:srgbClr val="4D4D4D"/>
              </a:solidFill>
              <a:latin typeface="Times New Roman" pitchFamily="18" charset="0"/>
              <a:cs typeface="Times New Roman" pitchFamily="18" charset="0"/>
            </a:endParaRPr>
          </a:p>
        </p:txBody>
      </p:sp>
      <p:sp>
        <p:nvSpPr>
          <p:cNvPr id="17" name="AutoShape 3"/>
          <p:cNvSpPr>
            <a:spLocks noChangeArrowheads="1"/>
          </p:cNvSpPr>
          <p:nvPr/>
        </p:nvSpPr>
        <p:spPr bwMode="auto">
          <a:xfrm>
            <a:off x="4268850" y="3580790"/>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Tree>
    <p:extLst>
      <p:ext uri="{BB962C8B-B14F-4D97-AF65-F5344CB8AC3E}">
        <p14:creationId xmlns:p14="http://schemas.microsoft.com/office/powerpoint/2010/main" val="64031566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24</a:t>
            </a:fld>
            <a:endParaRPr lang="en-US" altLang="ja-JP"/>
          </a:p>
        </p:txBody>
      </p:sp>
      <p:sp>
        <p:nvSpPr>
          <p:cNvPr id="34820" name="Text Box 4"/>
          <p:cNvSpPr txBox="1">
            <a:spLocks noChangeArrowheads="1"/>
          </p:cNvSpPr>
          <p:nvPr/>
        </p:nvSpPr>
        <p:spPr bwMode="auto">
          <a:xfrm>
            <a:off x="-57594" y="2138785"/>
            <a:ext cx="9346318" cy="1323439"/>
          </a:xfrm>
          <a:prstGeom prst="rect">
            <a:avLst/>
          </a:prstGeom>
          <a:noFill/>
          <a:ln w="9525">
            <a:noFill/>
            <a:miter lim="800000"/>
            <a:headEnd/>
            <a:tailEnd/>
          </a:ln>
          <a:effectLst/>
        </p:spPr>
        <p:txBody>
          <a:bodyPr wrap="square">
            <a:spAutoFit/>
          </a:bodyPr>
          <a:lstStyle/>
          <a:p>
            <a:r>
              <a:rPr lang="en-US" altLang="ja-JP" sz="4000" dirty="0" smtClean="0"/>
              <a:t>Time evolution of high multiplicity pp AA</a:t>
            </a:r>
          </a:p>
          <a:p>
            <a:r>
              <a:rPr lang="en-US" altLang="ja-JP" sz="4000" dirty="0" smtClean="0"/>
              <a:t>at </a:t>
            </a:r>
            <a:r>
              <a:rPr lang="en-US" altLang="ja-JP" sz="4000" b="1" dirty="0" smtClean="0">
                <a:solidFill>
                  <a:srgbClr val="FF0000"/>
                </a:solidFill>
              </a:rPr>
              <a:t>FAIR*</a:t>
            </a:r>
            <a:r>
              <a:rPr lang="en-US" altLang="ja-JP" sz="4000" dirty="0" smtClean="0"/>
              <a:t>, RHIC </a:t>
            </a:r>
            <a:r>
              <a:rPr lang="en-US" altLang="ja-JP" sz="4000" dirty="0" smtClean="0"/>
              <a:t>and LHC in pure YM scenario</a:t>
            </a:r>
            <a:endParaRPr lang="en-US" altLang="ja-JP" sz="4000" i="0" dirty="0"/>
          </a:p>
        </p:txBody>
      </p:sp>
    </p:spTree>
    <p:extLst>
      <p:ext uri="{BB962C8B-B14F-4D97-AF65-F5344CB8AC3E}">
        <p14:creationId xmlns:p14="http://schemas.microsoft.com/office/powerpoint/2010/main" val="2626188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25</a:t>
            </a:fld>
            <a:endParaRPr lang="en-US" altLang="ja-JP"/>
          </a:p>
        </p:txBody>
      </p:sp>
      <p:sp>
        <p:nvSpPr>
          <p:cNvPr id="34820" name="Text Box 4"/>
          <p:cNvSpPr txBox="1">
            <a:spLocks noChangeArrowheads="1"/>
          </p:cNvSpPr>
          <p:nvPr/>
        </p:nvSpPr>
        <p:spPr bwMode="auto">
          <a:xfrm>
            <a:off x="0" y="89620"/>
            <a:ext cx="9144000" cy="6201698"/>
          </a:xfrm>
          <a:prstGeom prst="rect">
            <a:avLst/>
          </a:prstGeom>
          <a:noFill/>
          <a:ln w="9525">
            <a:noFill/>
            <a:miter lim="800000"/>
            <a:headEnd/>
            <a:tailEnd/>
          </a:ln>
          <a:effectLst/>
        </p:spPr>
        <p:txBody>
          <a:bodyPr wrap="square">
            <a:spAutoFit/>
          </a:bodyPr>
          <a:lstStyle/>
          <a:p>
            <a:pPr>
              <a:spcBef>
                <a:spcPct val="50000"/>
              </a:spcBef>
            </a:pPr>
            <a:r>
              <a:rPr lang="en-US" sz="2800" b="1" dirty="0" smtClean="0">
                <a:solidFill>
                  <a:srgbClr val="0000FF"/>
                </a:solidFill>
                <a:latin typeface="Times New Roman" pitchFamily="18" charset="0"/>
              </a:rPr>
              <a:t>The early eighties:  predictions of QCD phase structure</a:t>
            </a:r>
          </a:p>
          <a:p>
            <a:pPr>
              <a:spcBef>
                <a:spcPct val="50000"/>
              </a:spcBef>
            </a:pPr>
            <a:r>
              <a:rPr lang="en-US" sz="2800" b="1" dirty="0" smtClean="0">
                <a:solidFill>
                  <a:srgbClr val="0000FF"/>
                </a:solidFill>
                <a:latin typeface="Times New Roman" pitchFamily="18" charset="0"/>
              </a:rPr>
              <a:t>1. </a:t>
            </a:r>
            <a:r>
              <a:rPr lang="en-US" sz="2800" b="1" dirty="0" smtClean="0">
                <a:solidFill>
                  <a:srgbClr val="FF0000"/>
                </a:solidFill>
                <a:latin typeface="Times New Roman" pitchFamily="18" charset="0"/>
              </a:rPr>
              <a:t>two</a:t>
            </a:r>
            <a:r>
              <a:rPr lang="en-US" sz="2800" dirty="0" smtClean="0">
                <a:solidFill>
                  <a:srgbClr val="0000FF"/>
                </a:solidFill>
                <a:latin typeface="Times New Roman" pitchFamily="18" charset="0"/>
              </a:rPr>
              <a:t> different phase transitions: </a:t>
            </a:r>
          </a:p>
          <a:p>
            <a:pPr>
              <a:spcBef>
                <a:spcPct val="50000"/>
              </a:spcBef>
            </a:pPr>
            <a:r>
              <a:rPr lang="en-US" dirty="0" err="1" smtClean="0">
                <a:solidFill>
                  <a:srgbClr val="0000FF"/>
                </a:solidFill>
                <a:latin typeface="Times New Roman" pitchFamily="18" charset="0"/>
              </a:rPr>
              <a:t>Svetitsky&amp;Yaffe</a:t>
            </a:r>
            <a:r>
              <a:rPr lang="en-US" sz="2800" b="1" dirty="0" smtClean="0">
                <a:solidFill>
                  <a:srgbClr val="0000FF"/>
                </a:solidFill>
                <a:latin typeface="Times New Roman" pitchFamily="18" charset="0"/>
              </a:rPr>
              <a:t>: </a:t>
            </a:r>
            <a:r>
              <a:rPr lang="en-US" sz="2800" b="1" dirty="0" smtClean="0">
                <a:solidFill>
                  <a:srgbClr val="FF0000"/>
                </a:solidFill>
                <a:latin typeface="Times New Roman" pitchFamily="18" charset="0"/>
              </a:rPr>
              <a:t>F.O.P.T.</a:t>
            </a:r>
            <a:r>
              <a:rPr lang="en-US" sz="2800" b="1" dirty="0" smtClean="0">
                <a:solidFill>
                  <a:srgbClr val="0000FF"/>
                </a:solidFill>
                <a:latin typeface="Times New Roman" pitchFamily="18" charset="0"/>
              </a:rPr>
              <a:t> in pure gauge YM theory:  </a:t>
            </a:r>
          </a:p>
          <a:p>
            <a:pPr>
              <a:spcBef>
                <a:spcPct val="50000"/>
              </a:spcBef>
            </a:pP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glueplasma</a:t>
            </a:r>
            <a:r>
              <a:rPr lang="en-US" sz="2800" b="1" dirty="0" smtClean="0">
                <a:solidFill>
                  <a:srgbClr val="FF0000"/>
                </a:solidFill>
                <a:latin typeface="Times New Roman" pitchFamily="18" charset="0"/>
              </a:rPr>
              <a:t> – </a:t>
            </a:r>
            <a:r>
              <a:rPr lang="en-US" sz="2800" b="1" dirty="0" err="1" smtClean="0">
                <a:solidFill>
                  <a:srgbClr val="FF0000"/>
                </a:solidFill>
                <a:latin typeface="Times New Roman" pitchFamily="18" charset="0"/>
              </a:rPr>
              <a:t>GlueBall</a:t>
            </a:r>
            <a:r>
              <a:rPr lang="en-US" sz="2800" b="1" dirty="0" smtClean="0">
                <a:solidFill>
                  <a:srgbClr val="FF0000"/>
                </a:solidFill>
                <a:latin typeface="Times New Roman" pitchFamily="18" charset="0"/>
              </a:rPr>
              <a:t> fluid”                     – no quarks!</a:t>
            </a:r>
          </a:p>
          <a:p>
            <a:pPr>
              <a:spcBef>
                <a:spcPct val="50000"/>
              </a:spcBef>
            </a:pPr>
            <a:r>
              <a:rPr lang="en-US" dirty="0" err="1" smtClean="0">
                <a:solidFill>
                  <a:srgbClr val="0000FF"/>
                </a:solidFill>
                <a:latin typeface="Times New Roman" pitchFamily="18" charset="0"/>
              </a:rPr>
              <a:t>Pisarski&amp;Wilczek</a:t>
            </a:r>
            <a:r>
              <a:rPr lang="en-US" sz="2800" b="1" dirty="0" smtClean="0">
                <a:solidFill>
                  <a:srgbClr val="0000FF"/>
                </a:solidFill>
                <a:latin typeface="Times New Roman" pitchFamily="18" charset="0"/>
              </a:rPr>
              <a:t>: chiral massless quarks</a:t>
            </a:r>
          </a:p>
          <a:p>
            <a:pPr>
              <a:spcBef>
                <a:spcPct val="50000"/>
              </a:spcBef>
            </a:pPr>
            <a:r>
              <a:rPr lang="en-US" sz="2800" b="1" dirty="0" smtClean="0">
                <a:solidFill>
                  <a:srgbClr val="FF0000"/>
                </a:solidFill>
                <a:latin typeface="Times New Roman" pitchFamily="18" charset="0"/>
              </a:rPr>
              <a:t>F.O.PT</a:t>
            </a:r>
            <a:r>
              <a:rPr lang="en-US" sz="2800" b="1" dirty="0" smtClean="0">
                <a:solidFill>
                  <a:srgbClr val="0000FF"/>
                </a:solidFill>
                <a:latin typeface="Times New Roman" pitchFamily="18" charset="0"/>
              </a:rPr>
              <a:t> QGP-Hadrons, but crossing if quark mass nonzero</a:t>
            </a:r>
          </a:p>
          <a:p>
            <a:pPr>
              <a:spcBef>
                <a:spcPct val="50000"/>
              </a:spcBef>
            </a:pPr>
            <a:r>
              <a:rPr lang="en-US" sz="2800" b="1" dirty="0" smtClean="0">
                <a:solidFill>
                  <a:srgbClr val="FF0000"/>
                </a:solidFill>
                <a:latin typeface="Times New Roman" pitchFamily="18" charset="0"/>
              </a:rPr>
              <a:t>2. - </a:t>
            </a:r>
            <a:r>
              <a:rPr lang="en-US" sz="2800" b="1" dirty="0">
                <a:solidFill>
                  <a:srgbClr val="FF0000"/>
                </a:solidFill>
                <a:latin typeface="Times New Roman" pitchFamily="18" charset="0"/>
              </a:rPr>
              <a:t>two</a:t>
            </a:r>
            <a:r>
              <a:rPr lang="en-US" sz="2800" dirty="0">
                <a:solidFill>
                  <a:srgbClr val="0000FF"/>
                </a:solidFill>
                <a:latin typeface="Times New Roman" pitchFamily="18" charset="0"/>
              </a:rPr>
              <a:t> </a:t>
            </a:r>
            <a:r>
              <a:rPr lang="en-US" sz="2800" dirty="0" smtClean="0">
                <a:solidFill>
                  <a:srgbClr val="0000FF"/>
                </a:solidFill>
                <a:latin typeface="Times New Roman" pitchFamily="18" charset="0"/>
              </a:rPr>
              <a:t>chemical saturation eq. </a:t>
            </a:r>
            <a:r>
              <a:rPr lang="en-US" sz="2800" dirty="0">
                <a:solidFill>
                  <a:srgbClr val="0000FF"/>
                </a:solidFill>
                <a:latin typeface="Times New Roman" pitchFamily="18" charset="0"/>
              </a:rPr>
              <a:t>timescales </a:t>
            </a:r>
            <a:r>
              <a:rPr lang="en-US" sz="2800" dirty="0">
                <a:solidFill>
                  <a:srgbClr val="FF0000"/>
                </a:solidFill>
                <a:latin typeface="Times New Roman" pitchFamily="18" charset="0"/>
              </a:rPr>
              <a:t>in RHICs</a:t>
            </a:r>
            <a:r>
              <a:rPr lang="en-US" sz="2800" dirty="0" smtClean="0">
                <a:solidFill>
                  <a:srgbClr val="FF0000"/>
                </a:solidFill>
                <a:latin typeface="Times New Roman" pitchFamily="18" charset="0"/>
              </a:rPr>
              <a:t>:</a:t>
            </a:r>
            <a:endParaRPr lang="en-US" dirty="0" smtClean="0">
              <a:solidFill>
                <a:srgbClr val="0000FF"/>
              </a:solidFill>
              <a:latin typeface="Times New Roman" pitchFamily="18" charset="0"/>
            </a:endParaRPr>
          </a:p>
          <a:p>
            <a:pPr>
              <a:spcBef>
                <a:spcPct val="50000"/>
              </a:spcBef>
            </a:pPr>
            <a:r>
              <a:rPr lang="en-US" dirty="0" err="1" smtClean="0">
                <a:solidFill>
                  <a:srgbClr val="0000FF"/>
                </a:solidFill>
                <a:latin typeface="Times New Roman" pitchFamily="18" charset="0"/>
              </a:rPr>
              <a:t>Raha</a:t>
            </a:r>
            <a:r>
              <a:rPr lang="en-US" dirty="0" smtClean="0">
                <a:solidFill>
                  <a:srgbClr val="0000FF"/>
                </a:solidFill>
                <a:latin typeface="Times New Roman" pitchFamily="18" charset="0"/>
              </a:rPr>
              <a:t>/Sinha; </a:t>
            </a:r>
            <a:r>
              <a:rPr lang="en-US" dirty="0" err="1" smtClean="0">
                <a:solidFill>
                  <a:srgbClr val="0000FF"/>
                </a:solidFill>
                <a:latin typeface="Times New Roman" pitchFamily="18" charset="0"/>
              </a:rPr>
              <a:t>Shuryak</a:t>
            </a:r>
            <a:r>
              <a:rPr lang="en-US" dirty="0" smtClean="0">
                <a:solidFill>
                  <a:srgbClr val="0000FF"/>
                </a:solidFill>
                <a:latin typeface="Times New Roman" pitchFamily="18" charset="0"/>
              </a:rPr>
              <a:t>;</a:t>
            </a:r>
            <a:r>
              <a:rPr lang="en-US" dirty="0" smtClean="0">
                <a:solidFill>
                  <a:srgbClr val="0000FF"/>
                </a:solidFill>
                <a:latin typeface="Times New Roman" pitchFamily="18" charset="0"/>
                <a:cs typeface="Times New Roman" panose="02020603050405020304" pitchFamily="18" charset="0"/>
              </a:rPr>
              <a:t> </a:t>
            </a:r>
            <a:r>
              <a:rPr lang="en-US" altLang="ja-JP" dirty="0" smtClean="0">
                <a:solidFill>
                  <a:srgbClr val="0000FF"/>
                </a:solidFill>
                <a:latin typeface="Times New Roman" panose="02020603050405020304" pitchFamily="18" charset="0"/>
                <a:cs typeface="Times New Roman" panose="02020603050405020304" pitchFamily="18" charset="0"/>
              </a:rPr>
              <a:t>T. Biro, B. Mueller, X.Y. Wang </a:t>
            </a:r>
            <a:r>
              <a:rPr lang="en-US" altLang="ja-JP" b="1" dirty="0" smtClean="0">
                <a:solidFill>
                  <a:srgbClr val="0000FF"/>
                </a:solidFill>
                <a:latin typeface="Times New Roman" panose="02020603050405020304" pitchFamily="18" charset="0"/>
                <a:cs typeface="Times New Roman" panose="02020603050405020304" pitchFamily="18" charset="0"/>
              </a:rPr>
              <a:t>Transport Theory </a:t>
            </a:r>
          </a:p>
          <a:p>
            <a:r>
              <a:rPr lang="en-US" altLang="ja-JP" b="1" dirty="0" smtClean="0">
                <a:solidFill>
                  <a:srgbClr val="FF0000"/>
                </a:solidFill>
              </a:rPr>
              <a:t>Fast</a:t>
            </a:r>
            <a:r>
              <a:rPr lang="en-US" altLang="ja-JP" dirty="0" smtClean="0"/>
              <a:t> chemical saturation: pure </a:t>
            </a:r>
            <a:r>
              <a:rPr lang="en-US" altLang="ja-JP" dirty="0" smtClean="0">
                <a:solidFill>
                  <a:srgbClr val="FF0000"/>
                </a:solidFill>
              </a:rPr>
              <a:t>glue!</a:t>
            </a:r>
            <a:r>
              <a:rPr lang="en-US" altLang="ja-JP" dirty="0" smtClean="0"/>
              <a:t> But </a:t>
            </a:r>
            <a:r>
              <a:rPr lang="en-US" altLang="ja-JP" dirty="0" smtClean="0">
                <a:solidFill>
                  <a:srgbClr val="0000FF"/>
                </a:solidFill>
              </a:rPr>
              <a:t>Slow </a:t>
            </a:r>
            <a:r>
              <a:rPr lang="en-US" altLang="ja-JP" i="0" dirty="0" smtClean="0"/>
              <a:t>saturation: </a:t>
            </a:r>
            <a:r>
              <a:rPr lang="en-US" altLang="ja-JP" i="0" dirty="0" smtClean="0">
                <a:solidFill>
                  <a:srgbClr val="0000FF"/>
                </a:solidFill>
              </a:rPr>
              <a:t>quarks</a:t>
            </a:r>
            <a:r>
              <a:rPr lang="en-US" altLang="ja-JP" i="0" dirty="0" smtClean="0"/>
              <a:t> ! </a:t>
            </a:r>
          </a:p>
          <a:p>
            <a:endParaRPr lang="en-US" altLang="ja-JP" dirty="0"/>
          </a:p>
          <a:p>
            <a:r>
              <a:rPr lang="en-US" altLang="ja-JP" i="0" dirty="0" smtClean="0"/>
              <a:t>Search for </a:t>
            </a:r>
            <a:r>
              <a:rPr lang="en-US" altLang="ja-JP" sz="2000" b="1" i="0" dirty="0" smtClean="0">
                <a:solidFill>
                  <a:srgbClr val="FF0000"/>
                </a:solidFill>
              </a:rPr>
              <a:t>pure gauge YM F.O.P.T. </a:t>
            </a:r>
            <a:r>
              <a:rPr lang="en-US" altLang="ja-JP" i="0" dirty="0" smtClean="0"/>
              <a:t>at early times in colliders? </a:t>
            </a:r>
          </a:p>
          <a:p>
            <a:r>
              <a:rPr lang="en-US" altLang="ja-JP" dirty="0" smtClean="0"/>
              <a:t>=&gt; </a:t>
            </a:r>
            <a:r>
              <a:rPr lang="en-US" altLang="ja-JP" dirty="0" err="1" smtClean="0"/>
              <a:t>pBar</a:t>
            </a:r>
            <a:r>
              <a:rPr lang="en-US" altLang="ja-JP" dirty="0" smtClean="0"/>
              <a:t>-p, early </a:t>
            </a:r>
            <a:r>
              <a:rPr lang="en-US" altLang="ja-JP" dirty="0" smtClean="0"/>
              <a:t>pp, </a:t>
            </a:r>
            <a:r>
              <a:rPr lang="en-US" altLang="ja-JP" dirty="0" err="1" smtClean="0"/>
              <a:t>pA</a:t>
            </a:r>
            <a:r>
              <a:rPr lang="en-US" altLang="ja-JP" dirty="0" smtClean="0"/>
              <a:t>: </a:t>
            </a:r>
            <a:r>
              <a:rPr lang="en-US" altLang="ja-JP" b="1" dirty="0" smtClean="0">
                <a:solidFill>
                  <a:srgbClr val="FF0000"/>
                </a:solidFill>
              </a:rPr>
              <a:t>Glue &lt;=&gt; </a:t>
            </a:r>
            <a:r>
              <a:rPr lang="en-US" altLang="ja-JP" b="1" dirty="0" err="1" smtClean="0">
                <a:solidFill>
                  <a:srgbClr val="FF0000"/>
                </a:solidFill>
              </a:rPr>
              <a:t>GlueBall</a:t>
            </a:r>
            <a:r>
              <a:rPr lang="en-US" altLang="ja-JP" dirty="0" smtClean="0"/>
              <a:t>: </a:t>
            </a:r>
            <a:r>
              <a:rPr lang="en-US" altLang="ja-JP" dirty="0" smtClean="0"/>
              <a:t>new</a:t>
            </a:r>
            <a:r>
              <a:rPr lang="en-US" altLang="ja-JP" b="1" dirty="0" smtClean="0">
                <a:solidFill>
                  <a:srgbClr val="FF0000"/>
                </a:solidFill>
              </a:rPr>
              <a:t> YM-</a:t>
            </a:r>
            <a:r>
              <a:rPr lang="en-US" altLang="ja-JP" b="1" dirty="0" smtClean="0">
                <a:solidFill>
                  <a:srgbClr val="0000FF"/>
                </a:solidFill>
              </a:rPr>
              <a:t>QCD</a:t>
            </a:r>
            <a:r>
              <a:rPr lang="en-US" altLang="ja-JP" b="1" dirty="0" smtClean="0">
                <a:solidFill>
                  <a:srgbClr val="FF0000"/>
                </a:solidFill>
              </a:rPr>
              <a:t> </a:t>
            </a:r>
            <a:r>
              <a:rPr lang="en-US" altLang="ja-JP" b="1" dirty="0" smtClean="0">
                <a:solidFill>
                  <a:srgbClr val="0000FF"/>
                </a:solidFill>
              </a:rPr>
              <a:t>phase structure?</a:t>
            </a:r>
            <a:r>
              <a:rPr lang="en-US" altLang="ja-JP" dirty="0" smtClean="0">
                <a:solidFill>
                  <a:srgbClr val="0000FF"/>
                </a:solidFill>
              </a:rPr>
              <a:t> </a:t>
            </a:r>
            <a:endParaRPr lang="en-US" altLang="ja-JP" dirty="0">
              <a:solidFill>
                <a:srgbClr val="0000FF"/>
              </a:solidFill>
            </a:endParaRPr>
          </a:p>
          <a:p>
            <a:endParaRPr lang="en-US" altLang="ja-JP" i="0" dirty="0"/>
          </a:p>
        </p:txBody>
      </p:sp>
    </p:spTree>
    <p:extLst>
      <p:ext uri="{BB962C8B-B14F-4D97-AF65-F5344CB8AC3E}">
        <p14:creationId xmlns:p14="http://schemas.microsoft.com/office/powerpoint/2010/main" val="2322379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00" y="0"/>
            <a:ext cx="9130619" cy="6885384"/>
          </a:xfrm>
          <a:prstGeom prst="rect">
            <a:avLst/>
          </a:prstGeom>
        </p:spPr>
      </p:pic>
    </p:spTree>
    <p:extLst>
      <p:ext uri="{BB962C8B-B14F-4D97-AF65-F5344CB8AC3E}">
        <p14:creationId xmlns:p14="http://schemas.microsoft.com/office/powerpoint/2010/main" val="3044777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0" y="0"/>
            <a:ext cx="9657565" cy="733037"/>
          </a:xfrm>
        </p:spPr>
        <p:txBody>
          <a:bodyPr tIns="35203">
            <a:noAutofit/>
          </a:bodyPr>
          <a:lstStyle/>
          <a:p>
            <a:pPr>
              <a:tabLst>
                <a:tab pos="656650" algn="l"/>
                <a:tab pos="1313299" algn="l"/>
                <a:tab pos="1969949" algn="l"/>
                <a:tab pos="2626599" algn="l"/>
                <a:tab pos="3283248" algn="l"/>
                <a:tab pos="3939898" algn="l"/>
                <a:tab pos="4596548" algn="l"/>
                <a:tab pos="5253198" algn="l"/>
                <a:tab pos="5909847" algn="l"/>
                <a:tab pos="6566497" algn="l"/>
              </a:tabLst>
            </a:pPr>
            <a:r>
              <a:rPr lang="en-US" sz="2000" b="1" dirty="0" smtClean="0">
                <a:solidFill>
                  <a:srgbClr val="0000FF"/>
                </a:solidFill>
              </a:rPr>
              <a:t>Pure YM LGT </a:t>
            </a:r>
            <a:r>
              <a:rPr lang="en-US" sz="2000" b="1" dirty="0" smtClean="0">
                <a:solidFill>
                  <a:srgbClr val="000000"/>
                </a:solidFill>
              </a:rPr>
              <a:t>vs. 2+1 flavor Lattice QCD</a:t>
            </a:r>
            <a:r>
              <a:rPr lang="en-US" sz="2000" b="1" dirty="0" smtClean="0">
                <a:solidFill>
                  <a:srgbClr val="FF0000"/>
                </a:solidFill>
              </a:rPr>
              <a:t> </a:t>
            </a:r>
            <a:br>
              <a:rPr lang="en-US" sz="2000" b="1" dirty="0" smtClean="0">
                <a:solidFill>
                  <a:srgbClr val="FF0000"/>
                </a:solidFill>
              </a:rPr>
            </a:br>
            <a:r>
              <a:rPr lang="en-US" sz="2000" b="1" dirty="0" smtClean="0">
                <a:solidFill>
                  <a:srgbClr val="0000FF"/>
                </a:solidFill>
              </a:rPr>
              <a:t>Energy density (</a:t>
            </a:r>
            <a:r>
              <a:rPr lang="en-US" sz="2000" b="1" dirty="0" err="1" smtClean="0">
                <a:solidFill>
                  <a:srgbClr val="0000FF"/>
                </a:solidFill>
              </a:rPr>
              <a:t>EoS</a:t>
            </a:r>
            <a:r>
              <a:rPr lang="en-US" sz="2000" b="1" dirty="0" smtClean="0">
                <a:solidFill>
                  <a:srgbClr val="0000FF"/>
                </a:solidFill>
              </a:rPr>
              <a:t>)</a:t>
            </a:r>
            <a:r>
              <a:rPr lang="en-US" sz="2000" b="1" dirty="0" smtClean="0">
                <a:solidFill>
                  <a:srgbClr val="FF0000"/>
                </a:solidFill>
              </a:rPr>
              <a:t> DIFFERENT</a:t>
            </a:r>
            <a:r>
              <a:rPr lang="en-US" sz="2000" b="1" dirty="0" smtClean="0">
                <a:solidFill>
                  <a:srgbClr val="000000"/>
                </a:solidFill>
              </a:rPr>
              <a:t> for different </a:t>
            </a:r>
            <a:r>
              <a:rPr lang="en-US" sz="2000" b="1" dirty="0" smtClean="0">
                <a:solidFill>
                  <a:srgbClr val="0000CC"/>
                </a:solidFill>
              </a:rPr>
              <a:t>quark </a:t>
            </a:r>
            <a:r>
              <a:rPr lang="en-US" sz="2000" b="1" dirty="0" smtClean="0">
                <a:solidFill>
                  <a:srgbClr val="FF0000"/>
                </a:solidFill>
              </a:rPr>
              <a:t>masses</a:t>
            </a:r>
          </a:p>
        </p:txBody>
      </p:sp>
      <p:sp>
        <p:nvSpPr>
          <p:cNvPr id="14339" name="Text Box 4"/>
          <p:cNvSpPr txBox="1">
            <a:spLocks noChangeArrowheads="1"/>
          </p:cNvSpPr>
          <p:nvPr/>
        </p:nvSpPr>
        <p:spPr bwMode="auto">
          <a:xfrm>
            <a:off x="286560" y="728700"/>
            <a:ext cx="8570880" cy="1036909"/>
          </a:xfrm>
          <a:prstGeom prst="rect">
            <a:avLst/>
          </a:prstGeom>
          <a:noFill/>
          <a:ln w="9525">
            <a:noFill/>
            <a:round/>
            <a:headEnd/>
            <a:tailEnd/>
          </a:ln>
        </p:spPr>
        <p:txBody>
          <a:bodyPr lIns="81639" tIns="55221" rIns="81639" bIns="40820"/>
          <a:lstStyle/>
          <a:p>
            <a:pPr>
              <a:tabLst>
                <a:tab pos="656650" algn="l"/>
                <a:tab pos="1313299" algn="l"/>
                <a:tab pos="1969949" algn="l"/>
                <a:tab pos="2626599" algn="l"/>
                <a:tab pos="3283248" algn="l"/>
                <a:tab pos="3939898" algn="l"/>
                <a:tab pos="4596548" algn="l"/>
                <a:tab pos="5253198" algn="l"/>
                <a:tab pos="5909847" algn="l"/>
                <a:tab pos="6566497" algn="l"/>
              </a:tabLst>
            </a:pPr>
            <a:endParaRPr lang="en-US" sz="2500" dirty="0">
              <a:solidFill>
                <a:srgbClr val="000000"/>
              </a:solidFill>
            </a:endParaRPr>
          </a:p>
        </p:txBody>
      </p:sp>
      <p:sp>
        <p:nvSpPr>
          <p:cNvPr id="14341" name="Text Box 6"/>
          <p:cNvSpPr txBox="1">
            <a:spLocks noChangeArrowheads="1"/>
          </p:cNvSpPr>
          <p:nvPr/>
        </p:nvSpPr>
        <p:spPr bwMode="auto">
          <a:xfrm>
            <a:off x="6329860" y="935320"/>
            <a:ext cx="2644050" cy="4770530"/>
          </a:xfrm>
          <a:prstGeom prst="rect">
            <a:avLst/>
          </a:prstGeom>
          <a:noFill/>
          <a:ln w="9525">
            <a:noFill/>
            <a:round/>
            <a:headEnd/>
            <a:tailEnd/>
          </a:ln>
        </p:spPr>
        <p:txBody>
          <a:bodyPr wrap="none" lIns="81639" tIns="53620" rIns="81639" bIns="40820"/>
          <a:lstStyle/>
          <a:p>
            <a:pPr>
              <a:tabLst>
                <a:tab pos="656650" algn="l"/>
                <a:tab pos="1313299" algn="l"/>
                <a:tab pos="1969949" algn="l"/>
                <a:tab pos="2626599" algn="l"/>
                <a:tab pos="3283248" algn="l"/>
              </a:tabLst>
            </a:pPr>
            <a:r>
              <a:rPr lang="en-US" sz="2000" dirty="0">
                <a:solidFill>
                  <a:srgbClr val="000000"/>
                </a:solidFill>
              </a:rPr>
              <a:t>Energy </a:t>
            </a:r>
            <a:r>
              <a:rPr lang="en-US" sz="2000" dirty="0" smtClean="0">
                <a:solidFill>
                  <a:srgbClr val="000000"/>
                </a:solidFill>
              </a:rPr>
              <a:t>density from</a:t>
            </a:r>
          </a:p>
          <a:p>
            <a:pPr>
              <a:tabLst>
                <a:tab pos="656650" algn="l"/>
                <a:tab pos="1313299" algn="l"/>
                <a:tab pos="1969949" algn="l"/>
                <a:tab pos="2626599" algn="l"/>
                <a:tab pos="3283248" algn="l"/>
              </a:tabLst>
            </a:pPr>
            <a:r>
              <a:rPr lang="en-US" sz="2000" dirty="0" err="1" smtClean="0">
                <a:solidFill>
                  <a:srgbClr val="000000"/>
                </a:solidFill>
              </a:rPr>
              <a:t>Sz</a:t>
            </a:r>
            <a:r>
              <a:rPr lang="en-US" sz="2000" dirty="0" smtClean="0">
                <a:solidFill>
                  <a:srgbClr val="000000"/>
                </a:solidFill>
              </a:rPr>
              <a:t>. </a:t>
            </a:r>
            <a:r>
              <a:rPr lang="en-US" sz="2000" dirty="0" err="1" smtClean="0">
                <a:solidFill>
                  <a:srgbClr val="000000"/>
                </a:solidFill>
              </a:rPr>
              <a:t>Borsanyi</a:t>
            </a:r>
            <a:r>
              <a:rPr lang="en-US" sz="2000" dirty="0" smtClean="0">
                <a:solidFill>
                  <a:srgbClr val="000000"/>
                </a:solidFill>
              </a:rPr>
              <a:t> et al., W.P.</a:t>
            </a:r>
          </a:p>
          <a:p>
            <a:pPr>
              <a:tabLst>
                <a:tab pos="656650" algn="l"/>
                <a:tab pos="1313299" algn="l"/>
                <a:tab pos="1969949" algn="l"/>
                <a:tab pos="2626599" algn="l"/>
                <a:tab pos="3283248" algn="l"/>
              </a:tabLst>
            </a:pPr>
            <a:r>
              <a:rPr lang="en-US" sz="2000" dirty="0" smtClean="0">
                <a:solidFill>
                  <a:srgbClr val="000000"/>
                </a:solidFill>
              </a:rPr>
              <a:t>Wuppertal-Budapest </a:t>
            </a:r>
            <a:r>
              <a:rPr lang="en-US" sz="2000" dirty="0" err="1" smtClean="0">
                <a:solidFill>
                  <a:srgbClr val="000000"/>
                </a:solidFill>
              </a:rPr>
              <a:t>coll</a:t>
            </a:r>
            <a:endParaRPr lang="en-US" sz="2000" dirty="0" smtClean="0">
              <a:solidFill>
                <a:srgbClr val="000000"/>
              </a:solidFill>
            </a:endParaRPr>
          </a:p>
          <a:p>
            <a:pPr>
              <a:tabLst>
                <a:tab pos="656650" algn="l"/>
                <a:tab pos="1313299" algn="l"/>
                <a:tab pos="1969949" algn="l"/>
                <a:tab pos="2626599" algn="l"/>
                <a:tab pos="3283248" algn="l"/>
              </a:tabLst>
            </a:pPr>
            <a:r>
              <a:rPr lang="en-US" sz="2000" dirty="0" smtClean="0">
                <a:solidFill>
                  <a:srgbClr val="000000"/>
                </a:solidFill>
              </a:rPr>
              <a:t>JHEP 1011, 2010,077;</a:t>
            </a:r>
          </a:p>
          <a:p>
            <a:pPr>
              <a:tabLst>
                <a:tab pos="656650" algn="l"/>
                <a:tab pos="1313299" algn="l"/>
                <a:tab pos="1969949" algn="l"/>
                <a:tab pos="2626599" algn="l"/>
                <a:tab pos="3283248" algn="l"/>
              </a:tabLst>
            </a:pPr>
            <a:r>
              <a:rPr lang="en-US" sz="2000" dirty="0" smtClean="0">
                <a:solidFill>
                  <a:srgbClr val="000000"/>
                </a:solidFill>
              </a:rPr>
              <a:t>PLB730, 2014, 99 </a:t>
            </a:r>
          </a:p>
          <a:p>
            <a:pPr>
              <a:tabLst>
                <a:tab pos="656650" algn="l"/>
                <a:tab pos="1313299" algn="l"/>
                <a:tab pos="1969949" algn="l"/>
                <a:tab pos="2626599" algn="l"/>
                <a:tab pos="3283248" algn="l"/>
              </a:tabLst>
            </a:pPr>
            <a:endParaRPr lang="en-US" sz="2000" dirty="0" smtClean="0">
              <a:solidFill>
                <a:srgbClr val="000000"/>
              </a:solidFill>
            </a:endParaRPr>
          </a:p>
          <a:p>
            <a:pPr>
              <a:tabLst>
                <a:tab pos="656650" algn="l"/>
                <a:tab pos="1313299" algn="l"/>
                <a:tab pos="1969949" algn="l"/>
                <a:tab pos="2626599" algn="l"/>
                <a:tab pos="3283248" algn="l"/>
              </a:tabLst>
            </a:pPr>
            <a:endParaRPr lang="en-US" sz="2000" dirty="0" smtClean="0">
              <a:solidFill>
                <a:srgbClr val="000000"/>
              </a:solidFill>
            </a:endParaRPr>
          </a:p>
          <a:p>
            <a:pPr>
              <a:tabLst>
                <a:tab pos="656650" algn="l"/>
                <a:tab pos="1313299" algn="l"/>
                <a:tab pos="1969949" algn="l"/>
                <a:tab pos="2626599" algn="l"/>
                <a:tab pos="3283248" algn="l"/>
              </a:tabLst>
            </a:pPr>
            <a:r>
              <a:rPr lang="en-US" sz="2000" b="1" dirty="0" smtClean="0">
                <a:solidFill>
                  <a:srgbClr val="00B050"/>
                </a:solidFill>
              </a:rPr>
              <a:t>“physical point” 2+1</a:t>
            </a:r>
          </a:p>
          <a:p>
            <a:pPr>
              <a:tabLst>
                <a:tab pos="656650" algn="l"/>
                <a:tab pos="1313299" algn="l"/>
                <a:tab pos="1969949" algn="l"/>
                <a:tab pos="2626599" algn="l"/>
                <a:tab pos="3283248" algn="l"/>
              </a:tabLst>
            </a:pPr>
            <a:r>
              <a:rPr lang="en-US" sz="2000" b="1" dirty="0" err="1" smtClean="0">
                <a:solidFill>
                  <a:srgbClr val="00B050"/>
                </a:solidFill>
              </a:rPr>
              <a:t>T_c.o</a:t>
            </a:r>
            <a:r>
              <a:rPr lang="en-US" sz="2000" b="1" dirty="0" smtClean="0">
                <a:solidFill>
                  <a:srgbClr val="00B050"/>
                </a:solidFill>
              </a:rPr>
              <a:t>. = 155 </a:t>
            </a:r>
            <a:r>
              <a:rPr lang="en-US" sz="2000" b="1" dirty="0" err="1" smtClean="0">
                <a:solidFill>
                  <a:srgbClr val="00B050"/>
                </a:solidFill>
              </a:rPr>
              <a:t>MeV</a:t>
            </a:r>
            <a:endParaRPr lang="en-US" sz="2000" b="1" dirty="0" smtClean="0">
              <a:solidFill>
                <a:srgbClr val="00B050"/>
              </a:solidFill>
            </a:endParaRPr>
          </a:p>
          <a:p>
            <a:pPr>
              <a:tabLst>
                <a:tab pos="656650" algn="l"/>
                <a:tab pos="1313299" algn="l"/>
                <a:tab pos="1969949" algn="l"/>
                <a:tab pos="2626599" algn="l"/>
                <a:tab pos="3283248" algn="l"/>
              </a:tabLst>
            </a:pPr>
            <a:r>
              <a:rPr lang="en-US" sz="2000" b="1" dirty="0" smtClean="0">
                <a:solidFill>
                  <a:srgbClr val="00B050"/>
                </a:solidFill>
              </a:rPr>
              <a:t> </a:t>
            </a:r>
            <a:endParaRPr lang="en-US" sz="2000" b="1" dirty="0" smtClean="0">
              <a:solidFill>
                <a:srgbClr val="0000CC"/>
              </a:solidFill>
            </a:endParaRPr>
          </a:p>
          <a:p>
            <a:pPr>
              <a:tabLst>
                <a:tab pos="656650" algn="l"/>
                <a:tab pos="1313299" algn="l"/>
                <a:tab pos="1969949" algn="l"/>
                <a:tab pos="2626599" algn="l"/>
                <a:tab pos="3283248" algn="l"/>
              </a:tabLst>
            </a:pPr>
            <a:r>
              <a:rPr lang="en-US" sz="2000" b="1" dirty="0" err="1" smtClean="0">
                <a:solidFill>
                  <a:srgbClr val="0000CC"/>
                </a:solidFill>
              </a:rPr>
              <a:t>N_f</a:t>
            </a:r>
            <a:r>
              <a:rPr lang="en-US" sz="2000" b="1" dirty="0" smtClean="0">
                <a:solidFill>
                  <a:srgbClr val="0000CC"/>
                </a:solidFill>
              </a:rPr>
              <a:t> = 3, </a:t>
            </a:r>
            <a:r>
              <a:rPr lang="en-US" sz="2000" b="1" dirty="0" err="1" smtClean="0">
                <a:solidFill>
                  <a:srgbClr val="0000CC"/>
                </a:solidFill>
              </a:rPr>
              <a:t>m</a:t>
            </a:r>
            <a:r>
              <a:rPr lang="en-US" sz="2000" b="1" baseline="-25000" dirty="0" err="1" smtClean="0">
                <a:solidFill>
                  <a:srgbClr val="0000CC"/>
                </a:solidFill>
              </a:rPr>
              <a:t>u,d</a:t>
            </a:r>
            <a:r>
              <a:rPr lang="en-US" sz="2000" b="1" baseline="-25000" dirty="0" smtClean="0">
                <a:solidFill>
                  <a:srgbClr val="0000CC"/>
                </a:solidFill>
              </a:rPr>
              <a:t> </a:t>
            </a:r>
            <a:r>
              <a:rPr lang="en-US" sz="2000" b="1" dirty="0" smtClean="0">
                <a:solidFill>
                  <a:srgbClr val="0000CC"/>
                </a:solidFill>
              </a:rPr>
              <a:t>= m</a:t>
            </a:r>
            <a:r>
              <a:rPr lang="en-US" sz="2000" b="1" baseline="-25000" dirty="0" smtClean="0">
                <a:solidFill>
                  <a:srgbClr val="0000CC"/>
                </a:solidFill>
              </a:rPr>
              <a:t>s</a:t>
            </a:r>
            <a:r>
              <a:rPr lang="en-US" sz="2000" baseline="-25000" dirty="0" smtClean="0">
                <a:solidFill>
                  <a:srgbClr val="000000"/>
                </a:solidFill>
              </a:rPr>
              <a:t> </a:t>
            </a:r>
          </a:p>
          <a:p>
            <a:pPr>
              <a:tabLst>
                <a:tab pos="656650" algn="l"/>
                <a:tab pos="1313299" algn="l"/>
                <a:tab pos="1969949" algn="l"/>
                <a:tab pos="2626599" algn="l"/>
                <a:tab pos="3283248" algn="l"/>
              </a:tabLst>
            </a:pPr>
            <a:r>
              <a:rPr lang="en-US" b="1" dirty="0" err="1" smtClean="0">
                <a:solidFill>
                  <a:srgbClr val="0000CC"/>
                </a:solidFill>
              </a:rPr>
              <a:t>T_c.o</a:t>
            </a:r>
            <a:r>
              <a:rPr lang="en-US" b="1" dirty="0" smtClean="0">
                <a:solidFill>
                  <a:srgbClr val="0000CC"/>
                </a:solidFill>
              </a:rPr>
              <a:t>. = 220 </a:t>
            </a:r>
            <a:r>
              <a:rPr lang="en-US" b="1" dirty="0" err="1" smtClean="0">
                <a:solidFill>
                  <a:srgbClr val="0000CC"/>
                </a:solidFill>
              </a:rPr>
              <a:t>MeV</a:t>
            </a:r>
            <a:endParaRPr lang="en-US" b="1" dirty="0" smtClean="0">
              <a:solidFill>
                <a:srgbClr val="FF0000"/>
              </a:solidFill>
            </a:endParaRPr>
          </a:p>
          <a:p>
            <a:pPr>
              <a:tabLst>
                <a:tab pos="656650" algn="l"/>
                <a:tab pos="1313299" algn="l"/>
                <a:tab pos="1969949" algn="l"/>
                <a:tab pos="2626599" algn="l"/>
                <a:tab pos="3283248" algn="l"/>
              </a:tabLst>
            </a:pPr>
            <a:endParaRPr lang="en-US" sz="2000" b="1" dirty="0" smtClean="0">
              <a:solidFill>
                <a:srgbClr val="FF0000"/>
              </a:solidFill>
            </a:endParaRPr>
          </a:p>
          <a:p>
            <a:pPr>
              <a:tabLst>
                <a:tab pos="656650" algn="l"/>
                <a:tab pos="1313299" algn="l"/>
                <a:tab pos="1969949" algn="l"/>
                <a:tab pos="2626599" algn="l"/>
                <a:tab pos="3283248" algn="l"/>
              </a:tabLst>
            </a:pPr>
            <a:r>
              <a:rPr lang="en-US" sz="2000" b="1" dirty="0" smtClean="0">
                <a:solidFill>
                  <a:srgbClr val="FF0000"/>
                </a:solidFill>
              </a:rPr>
              <a:t>pure gauge YM</a:t>
            </a:r>
            <a:endParaRPr lang="en-US" sz="2000" dirty="0" smtClean="0">
              <a:solidFill>
                <a:srgbClr val="000000"/>
              </a:solidFill>
            </a:endParaRPr>
          </a:p>
          <a:p>
            <a:pPr>
              <a:tabLst>
                <a:tab pos="656650" algn="l"/>
                <a:tab pos="1313299" algn="l"/>
                <a:tab pos="1969949" algn="l"/>
                <a:tab pos="2626599" algn="l"/>
                <a:tab pos="3283248" algn="l"/>
              </a:tabLst>
            </a:pPr>
            <a:r>
              <a:rPr lang="en-US" b="1" dirty="0" err="1" smtClean="0">
                <a:solidFill>
                  <a:srgbClr val="FF0000"/>
                </a:solidFill>
              </a:rPr>
              <a:t>T_c</a:t>
            </a:r>
            <a:r>
              <a:rPr lang="en-US" b="1" dirty="0" smtClean="0">
                <a:solidFill>
                  <a:srgbClr val="FF0000"/>
                </a:solidFill>
              </a:rPr>
              <a:t> = 270 </a:t>
            </a:r>
            <a:r>
              <a:rPr lang="en-US" b="1" dirty="0" err="1" smtClean="0">
                <a:solidFill>
                  <a:srgbClr val="FF0000"/>
                </a:solidFill>
              </a:rPr>
              <a:t>MeV</a:t>
            </a:r>
            <a:endParaRPr lang="en-US" b="1" dirty="0" smtClean="0">
              <a:solidFill>
                <a:srgbClr val="FF0000"/>
              </a:solidFill>
            </a:endParaRPr>
          </a:p>
          <a:p>
            <a:pPr>
              <a:tabLst>
                <a:tab pos="656650" algn="l"/>
                <a:tab pos="1313299" algn="l"/>
                <a:tab pos="1969949" algn="l"/>
                <a:tab pos="2626599" algn="l"/>
                <a:tab pos="3283248" algn="l"/>
              </a:tabLst>
            </a:pPr>
            <a:endParaRPr lang="en-US" b="1" dirty="0" smtClean="0">
              <a:solidFill>
                <a:srgbClr val="FF0000"/>
              </a:solidFill>
            </a:endParaRPr>
          </a:p>
          <a:p>
            <a:pPr>
              <a:tabLst>
                <a:tab pos="656650" algn="l"/>
                <a:tab pos="1313299" algn="l"/>
                <a:tab pos="1969949" algn="l"/>
                <a:tab pos="2626599" algn="l"/>
                <a:tab pos="3283248" algn="l"/>
              </a:tabLst>
            </a:pPr>
            <a:r>
              <a:rPr lang="de-DE" sz="2000" dirty="0" smtClean="0">
                <a:solidFill>
                  <a:srgbClr val="000000"/>
                </a:solidFill>
              </a:rPr>
              <a:t>Q</a:t>
            </a:r>
            <a:r>
              <a:rPr lang="en-US" sz="2000" dirty="0" err="1">
                <a:solidFill>
                  <a:srgbClr val="000000"/>
                </a:solidFill>
              </a:rPr>
              <a:t>uenched</a:t>
            </a:r>
            <a:r>
              <a:rPr lang="en-US" sz="2000" dirty="0">
                <a:solidFill>
                  <a:srgbClr val="000000"/>
                </a:solidFill>
              </a:rPr>
              <a:t>: </a:t>
            </a:r>
            <a:r>
              <a:rPr lang="en-US" sz="2000" dirty="0" smtClean="0">
                <a:solidFill>
                  <a:srgbClr val="000000"/>
                </a:solidFill>
              </a:rPr>
              <a:t>W.B. coll.</a:t>
            </a:r>
          </a:p>
          <a:p>
            <a:pPr>
              <a:tabLst>
                <a:tab pos="656650" algn="l"/>
                <a:tab pos="1313299" algn="l"/>
                <a:tab pos="1969949" algn="l"/>
                <a:tab pos="2626599" algn="l"/>
                <a:tab pos="3283248" algn="l"/>
              </a:tabLst>
            </a:pPr>
            <a:r>
              <a:rPr lang="en-US" sz="2000" dirty="0" smtClean="0">
                <a:solidFill>
                  <a:srgbClr val="000000"/>
                </a:solidFill>
              </a:rPr>
              <a:t>JHEP 1207, 2012, 056</a:t>
            </a:r>
            <a:endParaRPr lang="en-US" sz="2000" dirty="0">
              <a:solidFill>
                <a:srgbClr val="000000"/>
              </a:solidFill>
            </a:endParaRPr>
          </a:p>
        </p:txBody>
      </p:sp>
      <p:pic>
        <p:nvPicPr>
          <p:cNvPr id="14342" name="Bild 9" descr="energy3.pdf"/>
          <p:cNvPicPr>
            <a:picLocks noChangeAspect="1"/>
          </p:cNvPicPr>
          <p:nvPr/>
        </p:nvPicPr>
        <p:blipFill>
          <a:blip r:embed="rId3" cstate="print"/>
          <a:srcRect/>
          <a:stretch>
            <a:fillRect/>
          </a:stretch>
        </p:blipFill>
        <p:spPr bwMode="auto">
          <a:xfrm>
            <a:off x="-57595" y="503675"/>
            <a:ext cx="6795755" cy="6075675"/>
          </a:xfrm>
          <a:prstGeom prst="rect">
            <a:avLst/>
          </a:prstGeom>
          <a:noFill/>
          <a:ln w="9525">
            <a:noFill/>
            <a:miter lim="800000"/>
            <a:headEnd/>
            <a:tailEnd/>
          </a:ln>
        </p:spPr>
      </p:pic>
      <p:sp>
        <p:nvSpPr>
          <p:cNvPr id="6" name="Datumsplatzhalter 5"/>
          <p:cNvSpPr>
            <a:spLocks noGrp="1"/>
          </p:cNvSpPr>
          <p:nvPr>
            <p:ph type="dt" sz="half" idx="10"/>
          </p:nvPr>
        </p:nvSpPr>
        <p:spPr/>
        <p:txBody>
          <a:bodyPr/>
          <a:lstStyle/>
          <a:p>
            <a:pPr>
              <a:defRPr/>
            </a:pPr>
            <a:fld id="{4BC784B8-47B5-41E4-93AA-24B31E36CBCA}" type="datetime1">
              <a:rPr lang="en-US" smtClean="0"/>
              <a:pPr>
                <a:defRPr/>
              </a:pPr>
              <a:t>10/16/2015</a:t>
            </a:fld>
            <a:endParaRPr lang="en-GB"/>
          </a:p>
        </p:txBody>
      </p:sp>
      <p:sp>
        <p:nvSpPr>
          <p:cNvPr id="7" name="Foliennummernplatzhalter 6"/>
          <p:cNvSpPr>
            <a:spLocks noGrp="1"/>
          </p:cNvSpPr>
          <p:nvPr>
            <p:ph type="sldNum" sz="quarter" idx="12"/>
          </p:nvPr>
        </p:nvSpPr>
        <p:spPr/>
        <p:txBody>
          <a:bodyPr/>
          <a:lstStyle/>
          <a:p>
            <a:pPr>
              <a:defRPr/>
            </a:pPr>
            <a:fld id="{8318FD4D-F9D6-4FD7-A96E-8F0752404E5C}" type="slidenum">
              <a:rPr lang="en-GB" smtClean="0"/>
              <a:pPr>
                <a:defRPr/>
              </a:pPr>
              <a:t>27</a:t>
            </a:fld>
            <a:endParaRPr lang="en-GB"/>
          </a:p>
        </p:txBody>
      </p:sp>
      <p:sp>
        <p:nvSpPr>
          <p:cNvPr id="8" name="Fußzeilenplatzhalter 7"/>
          <p:cNvSpPr>
            <a:spLocks noGrp="1"/>
          </p:cNvSpPr>
          <p:nvPr>
            <p:ph type="ftr" sz="quarter" idx="11"/>
          </p:nvPr>
        </p:nvSpPr>
        <p:spPr>
          <a:xfrm>
            <a:off x="1308515" y="6245225"/>
            <a:ext cx="5236755" cy="476250"/>
          </a:xfrm>
        </p:spPr>
        <p:txBody>
          <a:bodyPr/>
          <a:lstStyle/>
          <a:p>
            <a:pPr>
              <a:defRPr/>
            </a:pPr>
            <a:r>
              <a:rPr lang="en-US" smtClean="0"/>
              <a:t>Horst Stoecker</a:t>
            </a:r>
            <a:endParaRPr lang="en-GB" dirty="0"/>
          </a:p>
        </p:txBody>
      </p:sp>
      <p:sp>
        <p:nvSpPr>
          <p:cNvPr id="9" name="Eingekerbter Pfeil nach rechts 8"/>
          <p:cNvSpPr/>
          <p:nvPr/>
        </p:nvSpPr>
        <p:spPr bwMode="auto">
          <a:xfrm rot="10291581" flipV="1">
            <a:off x="2364099" y="5764909"/>
            <a:ext cx="1835073" cy="45719"/>
          </a:xfrm>
          <a:prstGeom prst="notchedRightArrow">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0" name="Textfeld 9"/>
          <p:cNvSpPr txBox="1"/>
          <p:nvPr/>
        </p:nvSpPr>
        <p:spPr>
          <a:xfrm>
            <a:off x="4268420" y="5254328"/>
            <a:ext cx="2527261" cy="830997"/>
          </a:xfrm>
          <a:prstGeom prst="rect">
            <a:avLst/>
          </a:prstGeom>
          <a:noFill/>
        </p:spPr>
        <p:txBody>
          <a:bodyPr wrap="square" rtlCol="0">
            <a:spAutoFit/>
          </a:bodyPr>
          <a:lstStyle/>
          <a:p>
            <a:r>
              <a:rPr lang="de-DE" sz="1600" dirty="0" smtClean="0">
                <a:solidFill>
                  <a:srgbClr val="FF0000"/>
                </a:solidFill>
              </a:rPr>
              <a:t>1. </a:t>
            </a:r>
            <a:r>
              <a:rPr lang="de-DE" sz="1600" dirty="0" err="1" smtClean="0">
                <a:solidFill>
                  <a:srgbClr val="FF0000"/>
                </a:solidFill>
              </a:rPr>
              <a:t>O.P.Transition</a:t>
            </a:r>
            <a:r>
              <a:rPr lang="de-DE" sz="1600" dirty="0" smtClean="0">
                <a:solidFill>
                  <a:srgbClr val="FF0000"/>
                </a:solidFill>
              </a:rPr>
              <a:t> </a:t>
            </a:r>
            <a:r>
              <a:rPr lang="de-DE" sz="1600" dirty="0" err="1" smtClean="0">
                <a:solidFill>
                  <a:srgbClr val="FF0000"/>
                </a:solidFill>
              </a:rPr>
              <a:t>from</a:t>
            </a:r>
            <a:r>
              <a:rPr lang="de-DE" sz="1600" dirty="0" smtClean="0">
                <a:solidFill>
                  <a:srgbClr val="FF0000"/>
                </a:solidFill>
              </a:rPr>
              <a:t> </a:t>
            </a:r>
            <a:r>
              <a:rPr lang="de-DE" sz="1600" dirty="0" err="1" smtClean="0">
                <a:solidFill>
                  <a:srgbClr val="FF0000"/>
                </a:solidFill>
              </a:rPr>
              <a:t>glue</a:t>
            </a:r>
            <a:r>
              <a:rPr lang="de-DE" sz="1600" dirty="0" smtClean="0">
                <a:solidFill>
                  <a:srgbClr val="FF0000"/>
                </a:solidFill>
              </a:rPr>
              <a:t>-plasma </a:t>
            </a:r>
            <a:r>
              <a:rPr lang="de-DE" sz="1600" dirty="0" err="1" smtClean="0">
                <a:solidFill>
                  <a:srgbClr val="FF0000"/>
                </a:solidFill>
              </a:rPr>
              <a:t>to</a:t>
            </a:r>
            <a:r>
              <a:rPr lang="de-DE" sz="1600" dirty="0" smtClean="0">
                <a:solidFill>
                  <a:srgbClr val="FF0000"/>
                </a:solidFill>
              </a:rPr>
              <a:t>     </a:t>
            </a:r>
            <a:r>
              <a:rPr lang="de-DE" sz="1600" dirty="0" err="1" smtClean="0">
                <a:solidFill>
                  <a:srgbClr val="FF0000"/>
                </a:solidFill>
              </a:rPr>
              <a:t>GlueBall</a:t>
            </a:r>
            <a:r>
              <a:rPr lang="de-DE" sz="1600" dirty="0" smtClean="0">
                <a:solidFill>
                  <a:srgbClr val="FF0000"/>
                </a:solidFill>
              </a:rPr>
              <a:t>-Hagedorn St.</a:t>
            </a:r>
            <a:endParaRPr lang="de-DE" sz="1600" dirty="0">
              <a:solidFill>
                <a:srgbClr val="FF0000"/>
              </a:solidFill>
            </a:endParaRPr>
          </a:p>
        </p:txBody>
      </p:sp>
      <p:sp>
        <p:nvSpPr>
          <p:cNvPr id="11" name="Textfeld 10"/>
          <p:cNvSpPr txBox="1"/>
          <p:nvPr/>
        </p:nvSpPr>
        <p:spPr>
          <a:xfrm rot="21121780">
            <a:off x="2079973" y="5482132"/>
            <a:ext cx="2270173" cy="338554"/>
          </a:xfrm>
          <a:prstGeom prst="rect">
            <a:avLst/>
          </a:prstGeom>
          <a:noFill/>
        </p:spPr>
        <p:txBody>
          <a:bodyPr wrap="none" rtlCol="0">
            <a:spAutoFit/>
          </a:bodyPr>
          <a:lstStyle/>
          <a:p>
            <a:r>
              <a:rPr lang="de-DE" sz="1600" dirty="0" smtClean="0">
                <a:solidFill>
                  <a:srgbClr val="FF0000"/>
                </a:solidFill>
              </a:rPr>
              <a:t>HagedornStates </a:t>
            </a:r>
            <a:r>
              <a:rPr lang="de-DE" sz="1600" dirty="0" err="1" smtClean="0">
                <a:solidFill>
                  <a:srgbClr val="FF0000"/>
                </a:solidFill>
              </a:rPr>
              <a:t>decay</a:t>
            </a:r>
            <a:endParaRPr lang="de-DE" sz="1600" dirty="0">
              <a:solidFill>
                <a:srgbClr val="FF0000"/>
              </a:solidFill>
            </a:endParaRPr>
          </a:p>
        </p:txBody>
      </p:sp>
    </p:spTree>
    <p:extLst>
      <p:ext uri="{BB962C8B-B14F-4D97-AF65-F5344CB8AC3E}">
        <p14:creationId xmlns:p14="http://schemas.microsoft.com/office/powerpoint/2010/main" val="82839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95" y="-294430"/>
            <a:ext cx="9277490" cy="1143000"/>
          </a:xfrm>
        </p:spPr>
        <p:txBody>
          <a:bodyPr/>
          <a:lstStyle/>
          <a:p>
            <a:r>
              <a:rPr lang="de-DE" sz="2400" dirty="0" smtClean="0">
                <a:solidFill>
                  <a:srgbClr val="0000FF"/>
                </a:solidFill>
              </a:rPr>
              <a:t>Pure LGT thermal </a:t>
            </a:r>
            <a:r>
              <a:rPr lang="de-DE" sz="2400" dirty="0" err="1" smtClean="0">
                <a:solidFill>
                  <a:srgbClr val="0000FF"/>
                </a:solidFill>
              </a:rPr>
              <a:t>GlueBall</a:t>
            </a:r>
            <a:r>
              <a:rPr lang="de-DE" sz="2400" dirty="0" smtClean="0">
                <a:solidFill>
                  <a:srgbClr val="0000FF"/>
                </a:solidFill>
              </a:rPr>
              <a:t>-matter </a:t>
            </a:r>
            <a:r>
              <a:rPr lang="de-DE" sz="2400" dirty="0" err="1" smtClean="0">
                <a:solidFill>
                  <a:srgbClr val="0000FF"/>
                </a:solidFill>
              </a:rPr>
              <a:t>observed</a:t>
            </a:r>
            <a:r>
              <a:rPr lang="de-DE" sz="2400" dirty="0" smtClean="0">
                <a:solidFill>
                  <a:srgbClr val="0000FF"/>
                </a:solidFill>
              </a:rPr>
              <a:t> at RHIC </a:t>
            </a:r>
            <a:r>
              <a:rPr lang="de-DE" sz="2400" dirty="0" err="1" smtClean="0">
                <a:solidFill>
                  <a:srgbClr val="0000FF"/>
                </a:solidFill>
              </a:rPr>
              <a:t>and</a:t>
            </a:r>
            <a:r>
              <a:rPr lang="de-DE" sz="2400" dirty="0" smtClean="0">
                <a:solidFill>
                  <a:srgbClr val="0000FF"/>
                </a:solidFill>
              </a:rPr>
              <a:t> LHC !?</a:t>
            </a:r>
            <a:endParaRPr lang="de-DE" sz="2400" dirty="0">
              <a:solidFill>
                <a:srgbClr val="0000FF"/>
              </a:solidFill>
            </a:endParaRPr>
          </a:p>
        </p:txBody>
      </p:sp>
      <p:sp>
        <p:nvSpPr>
          <p:cNvPr id="3" name="Datumsplatzhalter 2"/>
          <p:cNvSpPr>
            <a:spLocks noGrp="1"/>
          </p:cNvSpPr>
          <p:nvPr>
            <p:ph type="dt" sz="half" idx="10"/>
          </p:nvPr>
        </p:nvSpPr>
        <p:spPr/>
        <p:txBody>
          <a:bodyPr/>
          <a:lstStyle/>
          <a:p>
            <a:pPr>
              <a:defRPr/>
            </a:pPr>
            <a:fld id="{B7BAE1A4-4422-4894-B7B6-F428CCD368E5}" type="datetime1">
              <a:rPr lang="en-US" smtClean="0"/>
              <a:pPr>
                <a:defRPr/>
              </a:pPr>
              <a:t>10/16/2015</a:t>
            </a:fld>
            <a:endParaRPr lang="en-GB"/>
          </a:p>
        </p:txBody>
      </p:sp>
      <p:sp>
        <p:nvSpPr>
          <p:cNvPr id="4" name="Fußzeilenplatzhalter 3"/>
          <p:cNvSpPr>
            <a:spLocks noGrp="1"/>
          </p:cNvSpPr>
          <p:nvPr>
            <p:ph type="ftr" sz="quarter" idx="11"/>
          </p:nvPr>
        </p:nvSpPr>
        <p:spPr/>
        <p:txBody>
          <a:bodyPr/>
          <a:lstStyle/>
          <a:p>
            <a:pPr>
              <a:defRPr/>
            </a:pPr>
            <a:r>
              <a:rPr lang="en-US" smtClean="0"/>
              <a:t>Horst Stoecker</a:t>
            </a:r>
            <a:endParaRPr lang="en-GB" dirty="0"/>
          </a:p>
        </p:txBody>
      </p:sp>
      <p:sp>
        <p:nvSpPr>
          <p:cNvPr id="5" name="Foliennummernplatzhalter 4"/>
          <p:cNvSpPr>
            <a:spLocks noGrp="1"/>
          </p:cNvSpPr>
          <p:nvPr>
            <p:ph type="sldNum" sz="quarter" idx="12"/>
          </p:nvPr>
        </p:nvSpPr>
        <p:spPr/>
        <p:txBody>
          <a:bodyPr/>
          <a:lstStyle/>
          <a:p>
            <a:pPr>
              <a:defRPr/>
            </a:pPr>
            <a:fld id="{8318FD4D-F9D6-4FD7-A96E-8F0752404E5C}" type="slidenum">
              <a:rPr lang="en-GB" smtClean="0"/>
              <a:pPr>
                <a:defRPr/>
              </a:pPr>
              <a:t>28</a:t>
            </a:fld>
            <a:endParaRPr lang="en-GB"/>
          </a:p>
        </p:txBody>
      </p:sp>
      <p:pic>
        <p:nvPicPr>
          <p:cNvPr id="6145" name="Picture 1"/>
          <p:cNvPicPr>
            <a:picLocks noChangeAspect="1" noChangeArrowheads="1"/>
          </p:cNvPicPr>
          <p:nvPr/>
        </p:nvPicPr>
        <p:blipFill>
          <a:blip r:embed="rId2" cstate="print"/>
          <a:srcRect/>
          <a:stretch>
            <a:fillRect/>
          </a:stretch>
        </p:blipFill>
        <p:spPr bwMode="auto">
          <a:xfrm>
            <a:off x="783771" y="469095"/>
            <a:ext cx="7540399" cy="6526970"/>
          </a:xfrm>
          <a:prstGeom prst="rect">
            <a:avLst/>
          </a:prstGeom>
          <a:noFill/>
          <a:ln w="9525">
            <a:noFill/>
            <a:miter lim="800000"/>
            <a:headEnd/>
            <a:tailEnd/>
          </a:ln>
          <a:effectLst/>
        </p:spPr>
      </p:pic>
      <p:sp>
        <p:nvSpPr>
          <p:cNvPr id="8" name="Textfeld 7"/>
          <p:cNvSpPr txBox="1"/>
          <p:nvPr/>
        </p:nvSpPr>
        <p:spPr>
          <a:xfrm>
            <a:off x="321880" y="5471870"/>
            <a:ext cx="3841373" cy="461665"/>
          </a:xfrm>
          <a:prstGeom prst="rect">
            <a:avLst/>
          </a:prstGeom>
          <a:noFill/>
        </p:spPr>
        <p:txBody>
          <a:bodyPr wrap="none" rtlCol="0">
            <a:spAutoFit/>
          </a:bodyPr>
          <a:lstStyle/>
          <a:p>
            <a:r>
              <a:rPr lang="en-US" dirty="0" smtClean="0">
                <a:solidFill>
                  <a:srgbClr val="0000FF"/>
                </a:solidFill>
              </a:rPr>
              <a:t>Harvey Meyer, Univ. Mainz</a:t>
            </a:r>
            <a:endParaRPr lang="en-US" dirty="0">
              <a:solidFill>
                <a:srgbClr val="0000FF"/>
              </a:solidFill>
            </a:endParaRPr>
          </a:p>
        </p:txBody>
      </p:sp>
    </p:spTree>
    <p:extLst>
      <p:ext uri="{BB962C8B-B14F-4D97-AF65-F5344CB8AC3E}">
        <p14:creationId xmlns:p14="http://schemas.microsoft.com/office/powerpoint/2010/main" val="377421791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473670" y="0"/>
            <a:ext cx="8228160" cy="469095"/>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smtClean="0">
                <a:solidFill>
                  <a:srgbClr val="FF0000"/>
                </a:solidFill>
              </a:rPr>
              <a:t>Lattice Gauge Thermodynamics of the </a:t>
            </a:r>
            <a:r>
              <a:rPr lang="en-US" sz="2400" dirty="0" err="1" smtClean="0">
                <a:solidFill>
                  <a:srgbClr val="FF0000"/>
                </a:solidFill>
              </a:rPr>
              <a:t>GlueBall</a:t>
            </a:r>
            <a:r>
              <a:rPr lang="en-US" sz="2400" dirty="0">
                <a:solidFill>
                  <a:srgbClr val="FF0000"/>
                </a:solidFill>
              </a:rPr>
              <a:t>-</a:t>
            </a:r>
            <a:r>
              <a:rPr lang="en-US" sz="2400" dirty="0" smtClean="0">
                <a:solidFill>
                  <a:srgbClr val="FF0000"/>
                </a:solidFill>
              </a:rPr>
              <a:t>matter fluid</a:t>
            </a:r>
          </a:p>
        </p:txBody>
      </p:sp>
      <p:sp>
        <p:nvSpPr>
          <p:cNvPr id="18435" name="Text Box 3"/>
          <p:cNvSpPr txBox="1">
            <a:spLocks noChangeArrowheads="1"/>
          </p:cNvSpPr>
          <p:nvPr/>
        </p:nvSpPr>
        <p:spPr bwMode="auto">
          <a:xfrm>
            <a:off x="0" y="5105040"/>
            <a:ext cx="9144000" cy="1587445"/>
          </a:xfrm>
          <a:prstGeom prst="rect">
            <a:avLst/>
          </a:prstGeom>
          <a:noFill/>
          <a:ln w="9525">
            <a:noFill/>
            <a:round/>
            <a:headEnd/>
            <a:tailEnd/>
          </a:ln>
        </p:spPr>
        <p:txBody>
          <a:bodyPr wrap="none" lIns="81639" tIns="53620" rIns="81639" bIns="40820"/>
          <a:lstStyle/>
          <a:p>
            <a:pPr>
              <a:tabLst>
                <a:tab pos="656650" algn="l"/>
                <a:tab pos="1313299" algn="l"/>
                <a:tab pos="1969949" algn="l"/>
              </a:tabLst>
            </a:pPr>
            <a:r>
              <a:rPr lang="en-US" sz="1800" dirty="0">
                <a:solidFill>
                  <a:srgbClr val="0000FF"/>
                </a:solidFill>
              </a:rPr>
              <a:t>Wuppertal-Budapest </a:t>
            </a:r>
            <a:r>
              <a:rPr lang="en-US" sz="1800" dirty="0" smtClean="0">
                <a:solidFill>
                  <a:srgbClr val="0000FF"/>
                </a:solidFill>
              </a:rPr>
              <a:t>(W.-B.)Collaboration</a:t>
            </a:r>
            <a:r>
              <a:rPr lang="en-US" sz="1800" dirty="0">
                <a:solidFill>
                  <a:srgbClr val="0000FF"/>
                </a:solidFill>
              </a:rPr>
              <a:t>: JHEP 1207 56 (‘12</a:t>
            </a:r>
            <a:r>
              <a:rPr lang="en-US" sz="1800" dirty="0" smtClean="0">
                <a:solidFill>
                  <a:srgbClr val="0000FF"/>
                </a:solidFill>
              </a:rPr>
              <a:t>)</a:t>
            </a:r>
            <a:endParaRPr lang="en-US" sz="1800" dirty="0">
              <a:solidFill>
                <a:srgbClr val="0000FF"/>
              </a:solidFill>
            </a:endParaRPr>
          </a:p>
          <a:p>
            <a:pPr>
              <a:tabLst>
                <a:tab pos="656650" algn="l"/>
                <a:tab pos="1313299" algn="l"/>
                <a:tab pos="1969949" algn="l"/>
              </a:tabLst>
            </a:pPr>
            <a:r>
              <a:rPr lang="en-US" sz="1800" dirty="0">
                <a:solidFill>
                  <a:srgbClr val="0000FF"/>
                </a:solidFill>
              </a:rPr>
              <a:t>High precision continuum result for the quenched equation of state</a:t>
            </a:r>
            <a:r>
              <a:rPr lang="en-US" sz="1800" dirty="0" smtClean="0">
                <a:solidFill>
                  <a:srgbClr val="0000FF"/>
                </a:solidFill>
              </a:rPr>
              <a:t>.</a:t>
            </a:r>
            <a:endParaRPr lang="en-US" sz="1800" dirty="0">
              <a:solidFill>
                <a:srgbClr val="0000FF"/>
              </a:solidFill>
            </a:endParaRPr>
          </a:p>
          <a:p>
            <a:pPr>
              <a:tabLst>
                <a:tab pos="656650" algn="l"/>
                <a:tab pos="1313299" algn="l"/>
                <a:tab pos="1969949" algn="l"/>
              </a:tabLst>
            </a:pPr>
            <a:r>
              <a:rPr lang="en-US" sz="1800" dirty="0">
                <a:solidFill>
                  <a:srgbClr val="0000FF"/>
                </a:solidFill>
              </a:rPr>
              <a:t>L</a:t>
            </a:r>
            <a:r>
              <a:rPr lang="en-US" sz="1800" dirty="0" smtClean="0">
                <a:solidFill>
                  <a:srgbClr val="0000FF"/>
                </a:solidFill>
              </a:rPr>
              <a:t>ow </a:t>
            </a:r>
            <a:r>
              <a:rPr lang="en-US" sz="1800" dirty="0">
                <a:solidFill>
                  <a:srgbClr val="0000FF"/>
                </a:solidFill>
              </a:rPr>
              <a:t>temperature behavior </a:t>
            </a:r>
            <a:r>
              <a:rPr lang="en-US" sz="1800" dirty="0" smtClean="0">
                <a:solidFill>
                  <a:srgbClr val="0000FF"/>
                </a:solidFill>
              </a:rPr>
              <a:t>and phase transition described </a:t>
            </a:r>
            <a:r>
              <a:rPr lang="en-US" sz="1800" dirty="0">
                <a:solidFill>
                  <a:srgbClr val="0000FF"/>
                </a:solidFill>
              </a:rPr>
              <a:t>by </a:t>
            </a:r>
            <a:r>
              <a:rPr lang="en-US" sz="1800" dirty="0" err="1" smtClean="0">
                <a:solidFill>
                  <a:srgbClr val="0000FF"/>
                </a:solidFill>
              </a:rPr>
              <a:t>Hagedorn-GlueBall</a:t>
            </a:r>
            <a:r>
              <a:rPr lang="en-US" sz="1800" dirty="0" smtClean="0">
                <a:solidFill>
                  <a:srgbClr val="0000FF"/>
                </a:solidFill>
              </a:rPr>
              <a:t> </a:t>
            </a:r>
            <a:r>
              <a:rPr lang="en-US" sz="1800" dirty="0">
                <a:solidFill>
                  <a:srgbClr val="0000FF"/>
                </a:solidFill>
              </a:rPr>
              <a:t>spectrum</a:t>
            </a:r>
            <a:r>
              <a:rPr lang="en-US" sz="1800" dirty="0" smtClean="0">
                <a:solidFill>
                  <a:srgbClr val="0000FF"/>
                </a:solidFill>
              </a:rPr>
              <a:t>.</a:t>
            </a:r>
            <a:endParaRPr lang="en-US" sz="1800" dirty="0">
              <a:solidFill>
                <a:srgbClr val="0000FF"/>
              </a:solidFill>
            </a:endParaRPr>
          </a:p>
          <a:p>
            <a:pPr>
              <a:tabLst>
                <a:tab pos="656650" algn="l"/>
                <a:tab pos="1313299" algn="l"/>
                <a:tab pos="1969949" algn="l"/>
              </a:tabLst>
            </a:pPr>
            <a:r>
              <a:rPr lang="en-US" sz="1800" dirty="0" smtClean="0">
                <a:solidFill>
                  <a:srgbClr val="0000FF"/>
                </a:solidFill>
              </a:rPr>
              <a:t>W.-B. use 12 </a:t>
            </a:r>
            <a:r>
              <a:rPr lang="en-US" sz="1800" b="1" dirty="0" err="1" smtClean="0">
                <a:solidFill>
                  <a:srgbClr val="FF0000"/>
                </a:solidFill>
              </a:rPr>
              <a:t>GlueBall</a:t>
            </a:r>
            <a:r>
              <a:rPr lang="en-US" sz="1800" dirty="0" smtClean="0">
                <a:solidFill>
                  <a:srgbClr val="0000FF"/>
                </a:solidFill>
              </a:rPr>
              <a:t> states (</a:t>
            </a:r>
            <a:r>
              <a:rPr lang="de-DE" sz="1800" dirty="0" smtClean="0">
                <a:solidFill>
                  <a:srgbClr val="0000FF"/>
                </a:solidFill>
              </a:rPr>
              <a:t>M</a:t>
            </a:r>
            <a:r>
              <a:rPr lang="en-US" sz="1800" dirty="0" err="1" smtClean="0">
                <a:solidFill>
                  <a:srgbClr val="0000FF"/>
                </a:solidFill>
              </a:rPr>
              <a:t>orningstar-Peardon</a:t>
            </a:r>
            <a:r>
              <a:rPr lang="en-US" sz="1800" dirty="0" smtClean="0">
                <a:solidFill>
                  <a:srgbClr val="0000FF"/>
                </a:solidFill>
              </a:rPr>
              <a:t>) plus </a:t>
            </a:r>
            <a:r>
              <a:rPr lang="en-US" sz="1800" b="1" dirty="0" err="1" smtClean="0">
                <a:solidFill>
                  <a:srgbClr val="FF0000"/>
                </a:solidFill>
              </a:rPr>
              <a:t>Hagedorn</a:t>
            </a:r>
            <a:r>
              <a:rPr lang="en-US" sz="1800" b="1" dirty="0" smtClean="0">
                <a:solidFill>
                  <a:srgbClr val="FF0000"/>
                </a:solidFill>
              </a:rPr>
              <a:t>-GB</a:t>
            </a:r>
            <a:r>
              <a:rPr lang="en-US" sz="1800" dirty="0" smtClean="0">
                <a:solidFill>
                  <a:srgbClr val="0000FF"/>
                </a:solidFill>
              </a:rPr>
              <a:t> towers </a:t>
            </a:r>
          </a:p>
          <a:p>
            <a:pPr>
              <a:tabLst>
                <a:tab pos="656650" algn="l"/>
                <a:tab pos="1313299" algn="l"/>
                <a:tab pos="1969949" algn="l"/>
              </a:tabLst>
            </a:pPr>
            <a:r>
              <a:rPr lang="en-US" sz="1800" dirty="0" smtClean="0">
                <a:solidFill>
                  <a:srgbClr val="0000FF"/>
                </a:solidFill>
              </a:rPr>
              <a:t>(as proposed by Harvey </a:t>
            </a:r>
            <a:r>
              <a:rPr lang="en-US" sz="1800" dirty="0">
                <a:solidFill>
                  <a:srgbClr val="0000FF"/>
                </a:solidFill>
              </a:rPr>
              <a:t>Meyer).  </a:t>
            </a:r>
          </a:p>
        </p:txBody>
      </p:sp>
      <p:pic>
        <p:nvPicPr>
          <p:cNvPr id="18436" name="Bild 9" descr="coldtra.pdf"/>
          <p:cNvPicPr>
            <a:picLocks noChangeAspect="1"/>
          </p:cNvPicPr>
          <p:nvPr/>
        </p:nvPicPr>
        <p:blipFill>
          <a:blip r:embed="rId3" cstate="print"/>
          <a:srcRect/>
          <a:stretch>
            <a:fillRect/>
          </a:stretch>
        </p:blipFill>
        <p:spPr bwMode="auto">
          <a:xfrm>
            <a:off x="170090" y="165515"/>
            <a:ext cx="4933174" cy="5160860"/>
          </a:xfrm>
          <a:prstGeom prst="rect">
            <a:avLst/>
          </a:prstGeom>
          <a:noFill/>
          <a:ln w="9525">
            <a:noFill/>
            <a:miter lim="800000"/>
            <a:headEnd/>
            <a:tailEnd/>
          </a:ln>
        </p:spPr>
      </p:pic>
      <p:pic>
        <p:nvPicPr>
          <p:cNvPr id="18437" name="Bild 10" descr="hagedorn3.pdf"/>
          <p:cNvPicPr>
            <a:picLocks noChangeAspect="1"/>
          </p:cNvPicPr>
          <p:nvPr/>
        </p:nvPicPr>
        <p:blipFill>
          <a:blip r:embed="rId4" cstate="print"/>
          <a:srcRect/>
          <a:stretch>
            <a:fillRect/>
          </a:stretch>
        </p:blipFill>
        <p:spPr bwMode="auto">
          <a:xfrm>
            <a:off x="4647895" y="0"/>
            <a:ext cx="4553700" cy="5705850"/>
          </a:xfrm>
          <a:prstGeom prst="rect">
            <a:avLst/>
          </a:prstGeom>
          <a:noFill/>
          <a:ln w="9525">
            <a:noFill/>
            <a:miter lim="800000"/>
            <a:headEnd/>
            <a:tailEnd/>
          </a:ln>
        </p:spPr>
      </p:pic>
      <p:sp>
        <p:nvSpPr>
          <p:cNvPr id="6" name="Datumsplatzhalter 5"/>
          <p:cNvSpPr>
            <a:spLocks noGrp="1"/>
          </p:cNvSpPr>
          <p:nvPr>
            <p:ph type="dt" sz="half" idx="10"/>
          </p:nvPr>
        </p:nvSpPr>
        <p:spPr>
          <a:xfrm>
            <a:off x="457200" y="6671605"/>
            <a:ext cx="2133600" cy="476250"/>
          </a:xfrm>
        </p:spPr>
        <p:txBody>
          <a:bodyPr/>
          <a:lstStyle/>
          <a:p>
            <a:pPr>
              <a:defRPr/>
            </a:pPr>
            <a:fld id="{7F29167F-A638-48F3-8C43-6F971BBF3DD5}" type="datetime1">
              <a:rPr lang="en-US" smtClean="0"/>
              <a:pPr>
                <a:defRPr/>
              </a:pPr>
              <a:t>10/16/2015</a:t>
            </a:fld>
            <a:endParaRPr lang="en-GB" b="1" dirty="0"/>
          </a:p>
        </p:txBody>
      </p:sp>
      <p:sp>
        <p:nvSpPr>
          <p:cNvPr id="7" name="Foliennummernplatzhalter 6"/>
          <p:cNvSpPr>
            <a:spLocks noGrp="1"/>
          </p:cNvSpPr>
          <p:nvPr>
            <p:ph type="sldNum" sz="quarter" idx="12"/>
          </p:nvPr>
        </p:nvSpPr>
        <p:spPr/>
        <p:txBody>
          <a:bodyPr/>
          <a:lstStyle/>
          <a:p>
            <a:pPr>
              <a:defRPr/>
            </a:pPr>
            <a:fld id="{8318FD4D-F9D6-4FD7-A96E-8F0752404E5C}" type="slidenum">
              <a:rPr lang="en-GB" smtClean="0"/>
              <a:pPr>
                <a:defRPr/>
              </a:pPr>
              <a:t>29</a:t>
            </a:fld>
            <a:endParaRPr lang="en-GB" dirty="0"/>
          </a:p>
        </p:txBody>
      </p:sp>
      <p:sp>
        <p:nvSpPr>
          <p:cNvPr id="8" name="Fußzeilenplatzhalter 7"/>
          <p:cNvSpPr>
            <a:spLocks noGrp="1"/>
          </p:cNvSpPr>
          <p:nvPr>
            <p:ph type="ftr" sz="quarter" idx="11"/>
          </p:nvPr>
        </p:nvSpPr>
        <p:spPr>
          <a:xfrm>
            <a:off x="5319360" y="6245225"/>
            <a:ext cx="2895600" cy="476250"/>
          </a:xfrm>
        </p:spPr>
        <p:txBody>
          <a:bodyPr/>
          <a:lstStyle/>
          <a:p>
            <a:pPr>
              <a:defRPr/>
            </a:pPr>
            <a:r>
              <a:rPr lang="en-US" dirty="0" smtClean="0"/>
              <a:t>Horst </a:t>
            </a:r>
            <a:r>
              <a:rPr lang="en-US" dirty="0" err="1" smtClean="0"/>
              <a:t>Stoecker</a:t>
            </a:r>
            <a:endParaRPr lang="en-GB" dirty="0"/>
          </a:p>
        </p:txBody>
      </p:sp>
      <p:sp>
        <p:nvSpPr>
          <p:cNvPr id="9" name="Textfeld 8"/>
          <p:cNvSpPr txBox="1"/>
          <p:nvPr/>
        </p:nvSpPr>
        <p:spPr>
          <a:xfrm rot="20369188">
            <a:off x="1906073" y="3485092"/>
            <a:ext cx="1322798" cy="338554"/>
          </a:xfrm>
          <a:prstGeom prst="rect">
            <a:avLst/>
          </a:prstGeom>
          <a:noFill/>
        </p:spPr>
        <p:txBody>
          <a:bodyPr wrap="none" rtlCol="0">
            <a:spAutoFit/>
          </a:bodyPr>
          <a:lstStyle/>
          <a:p>
            <a:r>
              <a:rPr lang="de-DE" sz="1600" dirty="0" smtClean="0"/>
              <a:t>12 </a:t>
            </a:r>
            <a:r>
              <a:rPr lang="de-DE" sz="1600" dirty="0" err="1" smtClean="0"/>
              <a:t>Glueballs</a:t>
            </a:r>
            <a:endParaRPr lang="de-DE" sz="1600" dirty="0"/>
          </a:p>
        </p:txBody>
      </p:sp>
      <p:sp>
        <p:nvSpPr>
          <p:cNvPr id="10" name="Textfeld 9"/>
          <p:cNvSpPr txBox="1"/>
          <p:nvPr/>
        </p:nvSpPr>
        <p:spPr>
          <a:xfrm rot="20076247">
            <a:off x="701500" y="2982788"/>
            <a:ext cx="2553904" cy="338554"/>
          </a:xfrm>
          <a:prstGeom prst="rect">
            <a:avLst/>
          </a:prstGeom>
          <a:noFill/>
        </p:spPr>
        <p:txBody>
          <a:bodyPr wrap="none" rtlCol="0">
            <a:spAutoFit/>
          </a:bodyPr>
          <a:lstStyle/>
          <a:p>
            <a:r>
              <a:rPr lang="de-DE" sz="1600" dirty="0" err="1" smtClean="0"/>
              <a:t>Glueball</a:t>
            </a:r>
            <a:r>
              <a:rPr lang="de-DE" sz="1600" dirty="0" smtClean="0"/>
              <a:t>-Hagedorn-States</a:t>
            </a:r>
            <a:endParaRPr lang="de-DE" sz="1600" dirty="0"/>
          </a:p>
        </p:txBody>
      </p:sp>
      <p:sp>
        <p:nvSpPr>
          <p:cNvPr id="11" name="Gestreifter Pfeil nach rechts 10"/>
          <p:cNvSpPr/>
          <p:nvPr/>
        </p:nvSpPr>
        <p:spPr bwMode="auto">
          <a:xfrm>
            <a:off x="3433575" y="2518260"/>
            <a:ext cx="4857280" cy="484632"/>
          </a:xfrm>
          <a:prstGeom prst="stripedRightArrow">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 name="Textfeld 11"/>
          <p:cNvSpPr txBox="1"/>
          <p:nvPr/>
        </p:nvSpPr>
        <p:spPr>
          <a:xfrm>
            <a:off x="5433371" y="2594155"/>
            <a:ext cx="2553904" cy="338554"/>
          </a:xfrm>
          <a:prstGeom prst="rect">
            <a:avLst/>
          </a:prstGeom>
          <a:noFill/>
        </p:spPr>
        <p:txBody>
          <a:bodyPr wrap="none" rtlCol="0">
            <a:spAutoFit/>
          </a:bodyPr>
          <a:lstStyle/>
          <a:p>
            <a:r>
              <a:rPr lang="de-DE" sz="1600" dirty="0" err="1" smtClean="0"/>
              <a:t>Glueball</a:t>
            </a:r>
            <a:r>
              <a:rPr lang="de-DE" sz="1600" dirty="0" smtClean="0"/>
              <a:t>-Hagedorn-States</a:t>
            </a:r>
            <a:endParaRPr lang="de-DE" sz="1600" dirty="0"/>
          </a:p>
        </p:txBody>
      </p:sp>
      <p:sp>
        <p:nvSpPr>
          <p:cNvPr id="13" name="Gestreifter Pfeil nach rechts 12"/>
          <p:cNvSpPr/>
          <p:nvPr/>
        </p:nvSpPr>
        <p:spPr bwMode="auto">
          <a:xfrm>
            <a:off x="4572000" y="544990"/>
            <a:ext cx="4553700" cy="484632"/>
          </a:xfrm>
          <a:prstGeom prst="stripedRightArrow">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4" name="Textfeld 13"/>
          <p:cNvSpPr txBox="1"/>
          <p:nvPr/>
        </p:nvSpPr>
        <p:spPr>
          <a:xfrm>
            <a:off x="5585771" y="585911"/>
            <a:ext cx="2894831" cy="338554"/>
          </a:xfrm>
          <a:prstGeom prst="rect">
            <a:avLst/>
          </a:prstGeom>
          <a:noFill/>
        </p:spPr>
        <p:txBody>
          <a:bodyPr wrap="none" rtlCol="0">
            <a:spAutoFit/>
          </a:bodyPr>
          <a:lstStyle/>
          <a:p>
            <a:r>
              <a:rPr lang="de-DE" sz="1600" dirty="0" smtClean="0"/>
              <a:t>Pure YM </a:t>
            </a:r>
            <a:r>
              <a:rPr lang="de-DE" sz="1600" dirty="0" err="1" smtClean="0"/>
              <a:t>gauge</a:t>
            </a:r>
            <a:r>
              <a:rPr lang="de-DE" sz="1600" dirty="0" smtClean="0"/>
              <a:t>: </a:t>
            </a:r>
            <a:r>
              <a:rPr lang="de-DE" sz="1600" dirty="0" err="1" smtClean="0"/>
              <a:t>Glue</a:t>
            </a:r>
            <a:r>
              <a:rPr lang="de-DE" sz="1600" dirty="0" smtClean="0"/>
              <a:t> Plasma</a:t>
            </a:r>
            <a:endParaRPr lang="de-DE" sz="1600" dirty="0"/>
          </a:p>
        </p:txBody>
      </p:sp>
    </p:spTree>
    <p:extLst>
      <p:ext uri="{BB962C8B-B14F-4D97-AF65-F5344CB8AC3E}">
        <p14:creationId xmlns:p14="http://schemas.microsoft.com/office/powerpoint/2010/main" val="3199184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95" y="274637"/>
            <a:ext cx="9144000" cy="5051738"/>
          </a:xfrm>
        </p:spPr>
        <p:txBody>
          <a:bodyPr>
            <a:normAutofit/>
          </a:bodyPr>
          <a:lstStyle/>
          <a:p>
            <a:r>
              <a:rPr lang="de-DE" sz="2400" b="1" dirty="0" smtClean="0">
                <a:solidFill>
                  <a:srgbClr val="0000FF"/>
                </a:solidFill>
              </a:rPr>
              <a:t>Yes!</a:t>
            </a:r>
            <a:br>
              <a:rPr lang="de-DE" sz="2400" b="1" dirty="0" smtClean="0">
                <a:solidFill>
                  <a:srgbClr val="0000FF"/>
                </a:solidFill>
              </a:rPr>
            </a:br>
            <a:r>
              <a:rPr lang="de-DE" sz="2400" b="1" dirty="0">
                <a:solidFill>
                  <a:srgbClr val="0000FF"/>
                </a:solidFill>
              </a:rPr>
              <a:t/>
            </a:r>
            <a:br>
              <a:rPr lang="de-DE" sz="2400" b="1" dirty="0">
                <a:solidFill>
                  <a:srgbClr val="0000FF"/>
                </a:solidFill>
              </a:rPr>
            </a:br>
            <a:r>
              <a:rPr lang="de-DE" sz="2400" b="1" dirty="0" smtClean="0">
                <a:solidFill>
                  <a:srgbClr val="0000FF"/>
                </a:solidFill>
              </a:rPr>
              <a:t>FAIR Council </a:t>
            </a:r>
            <a:r>
              <a:rPr lang="de-DE" sz="2400" b="1" dirty="0" err="1" smtClean="0">
                <a:solidFill>
                  <a:srgbClr val="0000FF"/>
                </a:solidFill>
              </a:rPr>
              <a:t>decided</a:t>
            </a:r>
            <a:r>
              <a:rPr lang="de-DE" sz="2400" b="1" dirty="0" smtClean="0">
                <a:solidFill>
                  <a:srgbClr val="0000FF"/>
                </a:solidFill>
              </a:rPr>
              <a:t> Sept. 29, 2015 </a:t>
            </a:r>
            <a:r>
              <a:rPr lang="de-DE" sz="2400" b="1" dirty="0" err="1" smtClean="0">
                <a:solidFill>
                  <a:srgbClr val="0000FF"/>
                </a:solidFill>
              </a:rPr>
              <a:t>to</a:t>
            </a:r>
            <a:r>
              <a:rPr lang="de-DE" sz="2400" b="1" dirty="0" smtClean="0">
                <a:solidFill>
                  <a:srgbClr val="0000FF"/>
                </a:solidFill>
              </a:rPr>
              <a:t> </a:t>
            </a:r>
            <a:r>
              <a:rPr lang="de-DE" sz="2400" b="1" dirty="0" err="1" smtClean="0">
                <a:solidFill>
                  <a:srgbClr val="0000FF"/>
                </a:solidFill>
              </a:rPr>
              <a:t>add</a:t>
            </a:r>
            <a:r>
              <a:rPr lang="de-DE" sz="2400" b="1" dirty="0" smtClean="0">
                <a:solidFill>
                  <a:srgbClr val="0000FF"/>
                </a:solidFill>
              </a:rPr>
              <a:t> 16 %</a:t>
            </a:r>
            <a:br>
              <a:rPr lang="de-DE" sz="2400" b="1" dirty="0" smtClean="0">
                <a:solidFill>
                  <a:srgbClr val="0000FF"/>
                </a:solidFill>
              </a:rPr>
            </a:br>
            <a:r>
              <a:rPr lang="de-DE" sz="2400" b="1" dirty="0" smtClean="0">
                <a:solidFill>
                  <a:srgbClr val="0000FF"/>
                </a:solidFill>
              </a:rPr>
              <a:t> </a:t>
            </a:r>
            <a:br>
              <a:rPr lang="de-DE" sz="2400" b="1" dirty="0" smtClean="0">
                <a:solidFill>
                  <a:srgbClr val="0000FF"/>
                </a:solidFill>
              </a:rPr>
            </a:br>
            <a:r>
              <a:rPr lang="de-DE" sz="2400" b="1" dirty="0" err="1" smtClean="0">
                <a:solidFill>
                  <a:srgbClr val="0000FF"/>
                </a:solidFill>
              </a:rPr>
              <a:t>to</a:t>
            </a:r>
            <a:r>
              <a:rPr lang="de-DE" sz="2400" b="1" dirty="0" smtClean="0">
                <a:solidFill>
                  <a:srgbClr val="0000FF"/>
                </a:solidFill>
              </a:rPr>
              <a:t> </a:t>
            </a:r>
            <a:r>
              <a:rPr lang="de-DE" sz="2400" b="1" dirty="0" err="1" smtClean="0">
                <a:solidFill>
                  <a:srgbClr val="0000FF"/>
                </a:solidFill>
              </a:rPr>
              <a:t>the</a:t>
            </a:r>
            <a:r>
              <a:rPr lang="de-DE" sz="2400" b="1" dirty="0" smtClean="0">
                <a:solidFill>
                  <a:srgbClr val="0000FF"/>
                </a:solidFill>
              </a:rPr>
              <a:t> FAIR </a:t>
            </a:r>
            <a:r>
              <a:rPr lang="de-DE" sz="2400" b="1" dirty="0" err="1" smtClean="0">
                <a:solidFill>
                  <a:srgbClr val="0000FF"/>
                </a:solidFill>
              </a:rPr>
              <a:t>contruction</a:t>
            </a:r>
            <a:r>
              <a:rPr lang="de-DE" sz="2400" b="1" dirty="0" smtClean="0">
                <a:solidFill>
                  <a:srgbClr val="0000FF"/>
                </a:solidFill>
              </a:rPr>
              <a:t> </a:t>
            </a:r>
            <a:r>
              <a:rPr lang="de-DE" sz="2400" b="1" dirty="0" err="1" smtClean="0">
                <a:solidFill>
                  <a:srgbClr val="0000FF"/>
                </a:solidFill>
              </a:rPr>
              <a:t>budget</a:t>
            </a:r>
            <a:r>
              <a:rPr lang="de-DE" sz="2400" b="1" dirty="0" smtClean="0">
                <a:solidFill>
                  <a:srgbClr val="0000FF"/>
                </a:solidFill>
              </a:rPr>
              <a:t> </a:t>
            </a:r>
            <a:r>
              <a:rPr lang="de-DE" sz="2400" b="1" dirty="0" err="1" smtClean="0">
                <a:solidFill>
                  <a:srgbClr val="0000FF"/>
                </a:solidFill>
              </a:rPr>
              <a:t>to</a:t>
            </a:r>
            <a:r>
              <a:rPr lang="de-DE" sz="2400" b="1" dirty="0" smtClean="0">
                <a:solidFill>
                  <a:srgbClr val="0000FF"/>
                </a:solidFill>
              </a:rPr>
              <a:t> </a:t>
            </a:r>
            <a:r>
              <a:rPr lang="de-DE" sz="2400" b="1" dirty="0" err="1" smtClean="0">
                <a:solidFill>
                  <a:srgbClr val="0000FF"/>
                </a:solidFill>
              </a:rPr>
              <a:t>built</a:t>
            </a:r>
            <a:r>
              <a:rPr lang="de-DE" sz="2400" b="1" dirty="0" smtClean="0">
                <a:solidFill>
                  <a:srgbClr val="0000FF"/>
                </a:solidFill>
              </a:rPr>
              <a:t> </a:t>
            </a:r>
            <a:r>
              <a:rPr lang="de-DE" sz="2400" b="1" dirty="0" err="1" smtClean="0">
                <a:solidFill>
                  <a:srgbClr val="0000FF"/>
                </a:solidFill>
              </a:rPr>
              <a:t>the</a:t>
            </a:r>
            <a:r>
              <a:rPr lang="de-DE" sz="2400" b="1" dirty="0" smtClean="0">
                <a:solidFill>
                  <a:srgbClr val="0000FF"/>
                </a:solidFill>
              </a:rPr>
              <a:t> </a:t>
            </a:r>
            <a:br>
              <a:rPr lang="de-DE" sz="2400" b="1" dirty="0" smtClean="0">
                <a:solidFill>
                  <a:srgbClr val="0000FF"/>
                </a:solidFill>
              </a:rPr>
            </a:br>
            <a:r>
              <a:rPr lang="de-DE" sz="2400" b="1" dirty="0" err="1" smtClean="0">
                <a:solidFill>
                  <a:srgbClr val="0000FF"/>
                </a:solidFill>
              </a:rPr>
              <a:t>full</a:t>
            </a:r>
            <a:r>
              <a:rPr lang="de-DE" sz="2400" b="1" dirty="0" smtClean="0">
                <a:solidFill>
                  <a:srgbClr val="0000FF"/>
                </a:solidFill>
              </a:rPr>
              <a:t> </a:t>
            </a:r>
            <a:r>
              <a:rPr lang="de-DE" sz="2400" b="1" dirty="0" err="1" smtClean="0">
                <a:solidFill>
                  <a:srgbClr val="0000FF"/>
                </a:solidFill>
              </a:rPr>
              <a:t>four</a:t>
            </a:r>
            <a:r>
              <a:rPr lang="de-DE" sz="2400" b="1" dirty="0" smtClean="0">
                <a:solidFill>
                  <a:srgbClr val="0000FF"/>
                </a:solidFill>
              </a:rPr>
              <a:t> </a:t>
            </a:r>
            <a:r>
              <a:rPr lang="de-DE" sz="2400" b="1" dirty="0" err="1" smtClean="0">
                <a:solidFill>
                  <a:srgbClr val="0000FF"/>
                </a:solidFill>
              </a:rPr>
              <a:t>scientific</a:t>
            </a:r>
            <a:r>
              <a:rPr lang="de-DE" sz="2400" b="1" dirty="0" smtClean="0">
                <a:solidFill>
                  <a:srgbClr val="0000FF"/>
                </a:solidFill>
              </a:rPr>
              <a:t> </a:t>
            </a:r>
            <a:r>
              <a:rPr lang="de-DE" sz="2400" b="1" dirty="0" err="1" smtClean="0">
                <a:solidFill>
                  <a:srgbClr val="0000FF"/>
                </a:solidFill>
              </a:rPr>
              <a:t>pillar</a:t>
            </a:r>
            <a:r>
              <a:rPr lang="de-DE" sz="2400" b="1" dirty="0" smtClean="0">
                <a:solidFill>
                  <a:srgbClr val="0000FF"/>
                </a:solidFill>
              </a:rPr>
              <a:t> </a:t>
            </a:r>
            <a:r>
              <a:rPr lang="de-DE" sz="2400" b="1" dirty="0" err="1" smtClean="0">
                <a:solidFill>
                  <a:srgbClr val="0000FF"/>
                </a:solidFill>
              </a:rPr>
              <a:t>modularized</a:t>
            </a:r>
            <a:r>
              <a:rPr lang="de-DE" sz="2400" b="1" dirty="0" smtClean="0">
                <a:solidFill>
                  <a:srgbClr val="0000FF"/>
                </a:solidFill>
              </a:rPr>
              <a:t> </a:t>
            </a:r>
            <a:r>
              <a:rPr lang="de-DE" sz="2400" b="1" dirty="0" err="1" smtClean="0">
                <a:solidFill>
                  <a:srgbClr val="0000FF"/>
                </a:solidFill>
              </a:rPr>
              <a:t>start</a:t>
            </a:r>
            <a:r>
              <a:rPr lang="de-DE" sz="2400" b="1" dirty="0" smtClean="0">
                <a:solidFill>
                  <a:srgbClr val="0000FF"/>
                </a:solidFill>
              </a:rPr>
              <a:t> </a:t>
            </a:r>
            <a:r>
              <a:rPr lang="de-DE" sz="2400" b="1" dirty="0" err="1" smtClean="0">
                <a:solidFill>
                  <a:srgbClr val="0000FF"/>
                </a:solidFill>
              </a:rPr>
              <a:t>version</a:t>
            </a:r>
            <a:r>
              <a:rPr lang="de-DE" sz="2400" b="1" dirty="0" smtClean="0">
                <a:solidFill>
                  <a:srgbClr val="0000FF"/>
                </a:solidFill>
              </a:rPr>
              <a:t>,</a:t>
            </a:r>
            <a:br>
              <a:rPr lang="de-DE" sz="2400" b="1" dirty="0" smtClean="0">
                <a:solidFill>
                  <a:srgbClr val="0000FF"/>
                </a:solidFill>
              </a:rPr>
            </a:br>
            <a:r>
              <a:rPr lang="de-DE" sz="2400" b="1" dirty="0" smtClean="0">
                <a:solidFill>
                  <a:srgbClr val="0000FF"/>
                </a:solidFill>
              </a:rPr>
              <a:t> </a:t>
            </a:r>
            <a:br>
              <a:rPr lang="de-DE" sz="2400" b="1" dirty="0" smtClean="0">
                <a:solidFill>
                  <a:srgbClr val="0000FF"/>
                </a:solidFill>
              </a:rPr>
            </a:br>
            <a:r>
              <a:rPr lang="de-DE" sz="2400" b="1" dirty="0" smtClean="0">
                <a:solidFill>
                  <a:srgbClr val="0000FF"/>
                </a:solidFill>
              </a:rPr>
              <a:t>in </a:t>
            </a:r>
            <a:r>
              <a:rPr lang="de-DE" sz="2400" b="1" dirty="0" err="1" smtClean="0">
                <a:solidFill>
                  <a:srgbClr val="0000FF"/>
                </a:solidFill>
              </a:rPr>
              <a:t>accord</a:t>
            </a:r>
            <a:r>
              <a:rPr lang="de-DE" sz="2400" b="1" dirty="0" smtClean="0">
                <a:solidFill>
                  <a:srgbClr val="0000FF"/>
                </a:solidFill>
              </a:rPr>
              <a:t> </a:t>
            </a:r>
            <a:r>
              <a:rPr lang="de-DE" sz="2400" b="1" dirty="0" err="1" smtClean="0">
                <a:solidFill>
                  <a:srgbClr val="0000FF"/>
                </a:solidFill>
              </a:rPr>
              <a:t>with</a:t>
            </a:r>
            <a:r>
              <a:rPr lang="de-DE" sz="2400" b="1" dirty="0" smtClean="0">
                <a:solidFill>
                  <a:srgbClr val="0000FF"/>
                </a:solidFill>
              </a:rPr>
              <a:t> </a:t>
            </a:r>
            <a:r>
              <a:rPr lang="de-DE" sz="2400" b="1" dirty="0" err="1" smtClean="0">
                <a:solidFill>
                  <a:srgbClr val="0000FF"/>
                </a:solidFill>
              </a:rPr>
              <a:t>the</a:t>
            </a:r>
            <a:r>
              <a:rPr lang="de-DE" sz="2400" b="1" dirty="0" smtClean="0">
                <a:solidFill>
                  <a:srgbClr val="0000FF"/>
                </a:solidFill>
              </a:rPr>
              <a:t> international </a:t>
            </a:r>
            <a:r>
              <a:rPr lang="de-DE" sz="2400" b="1" dirty="0" err="1" smtClean="0">
                <a:solidFill>
                  <a:srgbClr val="0000FF"/>
                </a:solidFill>
              </a:rPr>
              <a:t>convention</a:t>
            </a:r>
            <a:r>
              <a:rPr lang="de-DE" sz="2400" b="1" dirty="0" smtClean="0">
                <a:solidFill>
                  <a:srgbClr val="0000FF"/>
                </a:solidFill>
              </a:rPr>
              <a:t> </a:t>
            </a:r>
            <a:r>
              <a:rPr lang="de-DE" sz="2400" b="1" dirty="0" err="1" smtClean="0">
                <a:solidFill>
                  <a:srgbClr val="0000FF"/>
                </a:solidFill>
              </a:rPr>
              <a:t>between</a:t>
            </a:r>
            <a:r>
              <a:rPr lang="de-DE" sz="2400" b="1" dirty="0" smtClean="0">
                <a:solidFill>
                  <a:srgbClr val="0000FF"/>
                </a:solidFill>
              </a:rPr>
              <a:t> </a:t>
            </a:r>
            <a:r>
              <a:rPr lang="de-DE" sz="2400" b="1" dirty="0" err="1" smtClean="0">
                <a:solidFill>
                  <a:srgbClr val="0000FF"/>
                </a:solidFill>
              </a:rPr>
              <a:t>the</a:t>
            </a:r>
            <a:r>
              <a:rPr lang="de-DE" sz="2400" b="1" dirty="0" smtClean="0">
                <a:solidFill>
                  <a:srgbClr val="0000FF"/>
                </a:solidFill>
              </a:rPr>
              <a:t> </a:t>
            </a:r>
            <a:r>
              <a:rPr lang="de-DE" sz="2400" b="1" dirty="0" err="1" smtClean="0">
                <a:solidFill>
                  <a:srgbClr val="0000FF"/>
                </a:solidFill>
              </a:rPr>
              <a:t>founding</a:t>
            </a:r>
            <a:r>
              <a:rPr lang="de-DE" sz="2400" b="1" dirty="0" smtClean="0">
                <a:solidFill>
                  <a:srgbClr val="0000FF"/>
                </a:solidFill>
              </a:rPr>
              <a:t> </a:t>
            </a:r>
            <a:r>
              <a:rPr lang="de-DE" sz="2400" b="1" dirty="0" err="1" smtClean="0">
                <a:solidFill>
                  <a:srgbClr val="0000FF"/>
                </a:solidFill>
              </a:rPr>
              <a:t>nations</a:t>
            </a:r>
            <a:r>
              <a:rPr lang="de-DE" sz="2400" b="1" dirty="0" smtClean="0">
                <a:solidFill>
                  <a:srgbClr val="0000FF"/>
                </a:solidFill>
              </a:rPr>
              <a:t>, </a:t>
            </a:r>
            <a:r>
              <a:rPr lang="de-DE" sz="2400" b="1" dirty="0" err="1" smtClean="0">
                <a:solidFill>
                  <a:srgbClr val="0000FF"/>
                </a:solidFill>
              </a:rPr>
              <a:t>signed</a:t>
            </a:r>
            <a:r>
              <a:rPr lang="de-DE" sz="2400" b="1" dirty="0" smtClean="0">
                <a:solidFill>
                  <a:srgbClr val="0000FF"/>
                </a:solidFill>
              </a:rPr>
              <a:t> </a:t>
            </a:r>
            <a:r>
              <a:rPr lang="de-DE" sz="2400" b="1" dirty="0" err="1" smtClean="0">
                <a:solidFill>
                  <a:srgbClr val="0000FF"/>
                </a:solidFill>
              </a:rPr>
              <a:t>Oct</a:t>
            </a:r>
            <a:r>
              <a:rPr lang="de-DE" sz="2400" b="1" dirty="0" smtClean="0">
                <a:solidFill>
                  <a:srgbClr val="0000FF"/>
                </a:solidFill>
              </a:rPr>
              <a:t>. 4, 2010 </a:t>
            </a:r>
            <a:br>
              <a:rPr lang="de-DE" sz="2400" b="1" dirty="0" smtClean="0">
                <a:solidFill>
                  <a:srgbClr val="0000FF"/>
                </a:solidFill>
              </a:rPr>
            </a:br>
            <a:r>
              <a:rPr lang="de-DE" sz="2400" b="1" dirty="0">
                <a:solidFill>
                  <a:srgbClr val="0000FF"/>
                </a:solidFill>
              </a:rPr>
              <a:t/>
            </a:r>
            <a:br>
              <a:rPr lang="de-DE" sz="2400" b="1" dirty="0">
                <a:solidFill>
                  <a:srgbClr val="0000FF"/>
                </a:solidFill>
              </a:rPr>
            </a:br>
            <a:r>
              <a:rPr lang="de-DE" sz="2400" b="1" dirty="0" smtClean="0">
                <a:solidFill>
                  <a:srgbClr val="0000FF"/>
                </a:solidFill>
              </a:rPr>
              <a:t>APPA, CBM, </a:t>
            </a:r>
            <a:r>
              <a:rPr lang="de-DE" sz="2400" b="1" dirty="0" err="1" smtClean="0">
                <a:solidFill>
                  <a:srgbClr val="0000FF"/>
                </a:solidFill>
              </a:rPr>
              <a:t>NuSTAR</a:t>
            </a:r>
            <a:r>
              <a:rPr lang="de-DE" sz="2400" b="1" dirty="0" smtClean="0">
                <a:solidFill>
                  <a:srgbClr val="0000FF"/>
                </a:solidFill>
              </a:rPr>
              <a:t>, PANDA</a:t>
            </a:r>
            <a:endParaRPr lang="de-DE" sz="2400" b="1" dirty="0">
              <a:solidFill>
                <a:srgbClr val="0000FF"/>
              </a:solidFill>
            </a:endParaRPr>
          </a:p>
        </p:txBody>
      </p:sp>
      <p:sp>
        <p:nvSpPr>
          <p:cNvPr id="3" name="Datumsplatzhalter 2"/>
          <p:cNvSpPr>
            <a:spLocks noGrp="1"/>
          </p:cNvSpPr>
          <p:nvPr>
            <p:ph type="dt" sz="half" idx="10"/>
          </p:nvPr>
        </p:nvSpPr>
        <p:spPr/>
        <p:txBody>
          <a:bodyPr/>
          <a:lstStyle/>
          <a:p>
            <a:pPr>
              <a:defRPr/>
            </a:pPr>
            <a:fld id="{86691989-177F-43E7-915B-384995535DDF}" type="datetime1">
              <a:rPr lang="en-US" smtClean="0"/>
              <a:pPr>
                <a:defRPr/>
              </a:pPr>
              <a:t>10/16/2015</a:t>
            </a:fld>
            <a:endParaRPr lang="en-US"/>
          </a:p>
        </p:txBody>
      </p:sp>
      <p:sp>
        <p:nvSpPr>
          <p:cNvPr id="4" name="Fußzeilenplatzhalter 3"/>
          <p:cNvSpPr>
            <a:spLocks noGrp="1"/>
          </p:cNvSpPr>
          <p:nvPr>
            <p:ph type="ftr" sz="quarter" idx="11"/>
          </p:nvPr>
        </p:nvSpPr>
        <p:spPr/>
        <p:txBody>
          <a:bodyPr/>
          <a:lstStyle/>
          <a:p>
            <a:pPr>
              <a:defRPr/>
            </a:pPr>
            <a:r>
              <a:rPr lang="en-US" smtClean="0"/>
              <a:t>Horst Stoecker</a:t>
            </a:r>
            <a:endParaRPr lang="en-US"/>
          </a:p>
        </p:txBody>
      </p:sp>
      <p:sp>
        <p:nvSpPr>
          <p:cNvPr id="5" name="Foliennummernplatzhalter 4"/>
          <p:cNvSpPr>
            <a:spLocks noGrp="1"/>
          </p:cNvSpPr>
          <p:nvPr>
            <p:ph type="sldNum" sz="quarter" idx="12"/>
          </p:nvPr>
        </p:nvSpPr>
        <p:spPr/>
        <p:txBody>
          <a:bodyPr/>
          <a:lstStyle/>
          <a:p>
            <a:pPr>
              <a:defRPr/>
            </a:pPr>
            <a:r>
              <a:rPr lang="en-US" smtClean="0"/>
              <a:t>M. Djordjevic </a:t>
            </a:r>
            <a:fld id="{5665E4C8-4345-4D96-B669-3D5E0BD740C5}" type="slidenum">
              <a:rPr lang="en-US" smtClean="0"/>
              <a:pPr>
                <a:defRPr/>
              </a:pPr>
              <a:t>3</a:t>
            </a:fld>
            <a:endParaRPr lang="en-US"/>
          </a:p>
        </p:txBody>
      </p:sp>
    </p:spTree>
    <p:extLst>
      <p:ext uri="{BB962C8B-B14F-4D97-AF65-F5344CB8AC3E}">
        <p14:creationId xmlns:p14="http://schemas.microsoft.com/office/powerpoint/2010/main" val="1281644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209384" y="-62170"/>
            <a:ext cx="9638664" cy="520700"/>
          </a:xfrm>
          <a:ln/>
          <a:effectLst>
            <a:outerShdw dist="101823" dir="2700000" algn="ctr" rotWithShape="0">
              <a:srgbClr val="E6E6E6">
                <a:alpha val="50027"/>
              </a:srgbClr>
            </a:outerShdw>
          </a:effectLst>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1" dirty="0" err="1" smtClean="0">
                <a:solidFill>
                  <a:srgbClr val="0000FF"/>
                </a:solidFill>
              </a:rPr>
              <a:t>GlueBalls</a:t>
            </a:r>
            <a:r>
              <a:rPr lang="de-DE" sz="2000" b="1" dirty="0" smtClean="0">
                <a:solidFill>
                  <a:srgbClr val="0000FF"/>
                </a:solidFill>
              </a:rPr>
              <a:t> &amp; Hagedorn-States</a:t>
            </a:r>
            <a:r>
              <a:rPr lang="de-DE" sz="2000" b="1" dirty="0" smtClean="0"/>
              <a:t>: </a:t>
            </a:r>
            <a:r>
              <a:rPr lang="de-DE" sz="2000" b="1" dirty="0" err="1" smtClean="0">
                <a:solidFill>
                  <a:srgbClr val="FF0000"/>
                </a:solidFill>
              </a:rPr>
              <a:t>exponentially</a:t>
            </a:r>
            <a:r>
              <a:rPr lang="de-DE" sz="2000" b="1" dirty="0" smtClean="0"/>
              <a:t> </a:t>
            </a:r>
            <a:r>
              <a:rPr lang="de-DE" sz="2000" b="1" dirty="0" err="1" smtClean="0"/>
              <a:t>increasing</a:t>
            </a:r>
            <a:r>
              <a:rPr lang="de-DE" sz="2000" b="1" dirty="0" smtClean="0"/>
              <a:t> </a:t>
            </a:r>
            <a:r>
              <a:rPr lang="de-DE" sz="2000" b="1" dirty="0" err="1" smtClean="0">
                <a:solidFill>
                  <a:srgbClr val="FF0000"/>
                </a:solidFill>
              </a:rPr>
              <a:t>Mass-Spectra</a:t>
            </a:r>
            <a:r>
              <a:rPr lang="de-DE" sz="2000" b="1" dirty="0">
                <a:solidFill>
                  <a:srgbClr val="FF0000"/>
                </a:solidFill>
              </a:rPr>
              <a:t>,</a:t>
            </a:r>
            <a:r>
              <a:rPr lang="de-DE" sz="2000" b="1" dirty="0"/>
              <a:t> Width</a:t>
            </a:r>
          </a:p>
        </p:txBody>
      </p:sp>
      <p:pic>
        <p:nvPicPr>
          <p:cNvPr id="10242" name="Picture 2"/>
          <p:cNvPicPr>
            <a:picLocks noChangeAspect="1" noChangeArrowheads="1"/>
          </p:cNvPicPr>
          <p:nvPr/>
        </p:nvPicPr>
        <p:blipFill>
          <a:blip r:embed="rId3" cstate="print"/>
          <a:srcRect/>
          <a:stretch>
            <a:fillRect/>
          </a:stretch>
        </p:blipFill>
        <p:spPr bwMode="auto">
          <a:xfrm rot="5400000">
            <a:off x="-38288" y="894647"/>
            <a:ext cx="5843915" cy="5599971"/>
          </a:xfrm>
          <a:prstGeom prst="rect">
            <a:avLst/>
          </a:prstGeom>
          <a:noFill/>
          <a:ln w="9525" cap="flat">
            <a:noFill/>
            <a:round/>
            <a:headEnd/>
            <a:tailEnd/>
          </a:ln>
          <a:effectLst/>
        </p:spPr>
      </p:pic>
      <p:pic>
        <p:nvPicPr>
          <p:cNvPr id="10243" name="Picture 3"/>
          <p:cNvPicPr>
            <a:picLocks noChangeAspect="1" noChangeArrowheads="1"/>
          </p:cNvPicPr>
          <p:nvPr/>
        </p:nvPicPr>
        <p:blipFill>
          <a:blip r:embed="rId4" cstate="print"/>
          <a:srcRect/>
          <a:stretch>
            <a:fillRect/>
          </a:stretch>
        </p:blipFill>
        <p:spPr bwMode="auto">
          <a:xfrm rot="5400000">
            <a:off x="4428750" y="2130246"/>
            <a:ext cx="5768020" cy="3052881"/>
          </a:xfrm>
          <a:prstGeom prst="rect">
            <a:avLst/>
          </a:prstGeom>
          <a:noFill/>
          <a:ln w="9525" cap="flat">
            <a:noFill/>
            <a:round/>
            <a:headEnd/>
            <a:tailEnd/>
          </a:ln>
          <a:effectLst/>
        </p:spPr>
      </p:pic>
      <p:sp>
        <p:nvSpPr>
          <p:cNvPr id="10244" name="Text Box 4"/>
          <p:cNvSpPr txBox="1">
            <a:spLocks noChangeArrowheads="1"/>
          </p:cNvSpPr>
          <p:nvPr/>
        </p:nvSpPr>
        <p:spPr bwMode="auto">
          <a:xfrm>
            <a:off x="4803775" y="2938463"/>
            <a:ext cx="180975" cy="455612"/>
          </a:xfrm>
          <a:prstGeom prst="rect">
            <a:avLst/>
          </a:prstGeom>
          <a:noFill/>
          <a:ln w="9525" cap="flat">
            <a:noFill/>
            <a:round/>
            <a:headEnd/>
            <a:tailEnd/>
          </a:ln>
          <a:effectLst/>
        </p:spPr>
        <p:txBody>
          <a:bodyPr wrap="none" anchor="ctr"/>
          <a:lstStyle/>
          <a:p>
            <a:endParaRPr lang="de-DE"/>
          </a:p>
        </p:txBody>
      </p:sp>
      <p:sp>
        <p:nvSpPr>
          <p:cNvPr id="10246" name="Text Box 6"/>
          <p:cNvSpPr txBox="1">
            <a:spLocks noChangeArrowheads="1"/>
          </p:cNvSpPr>
          <p:nvPr/>
        </p:nvSpPr>
        <p:spPr bwMode="auto">
          <a:xfrm>
            <a:off x="2522835" y="6508092"/>
            <a:ext cx="4500563" cy="639763"/>
          </a:xfrm>
          <a:prstGeom prst="rect">
            <a:avLst/>
          </a:prstGeom>
          <a:noFill/>
          <a:ln w="9525" cap="flat">
            <a:noFill/>
            <a:round/>
            <a:headEnd/>
            <a:tailEnd/>
          </a:ln>
          <a:effectLst/>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i="1" dirty="0">
                <a:solidFill>
                  <a:srgbClr val="000000"/>
                </a:solidFill>
                <a:ea typeface="Symbola" charset="0"/>
                <a:cs typeface="Symbola" charset="0"/>
              </a:rPr>
              <a:t>T</a:t>
            </a:r>
            <a:r>
              <a:rPr lang="de-DE" dirty="0">
                <a:solidFill>
                  <a:srgbClr val="000000"/>
                </a:solidFill>
                <a:ea typeface="Symbola" charset="0"/>
                <a:cs typeface="Symbola" charset="0"/>
              </a:rPr>
              <a:t> </a:t>
            </a:r>
            <a:r>
              <a:rPr lang="de-DE" dirty="0" err="1">
                <a:solidFill>
                  <a:srgbClr val="000000"/>
                </a:solidFill>
                <a:ea typeface="Symbola" charset="0"/>
                <a:cs typeface="Symbola" charset="0"/>
              </a:rPr>
              <a:t>quite</a:t>
            </a:r>
            <a:r>
              <a:rPr lang="de-DE" dirty="0">
                <a:solidFill>
                  <a:srgbClr val="000000"/>
                </a:solidFill>
                <a:ea typeface="Symbola" charset="0"/>
                <a:cs typeface="Symbola" charset="0"/>
              </a:rPr>
              <a:t> </a:t>
            </a:r>
            <a:r>
              <a:rPr lang="de-DE" dirty="0" err="1">
                <a:solidFill>
                  <a:srgbClr val="000000"/>
                </a:solidFill>
                <a:ea typeface="Symbola" charset="0"/>
                <a:cs typeface="Symbola" charset="0"/>
              </a:rPr>
              <a:t>independent</a:t>
            </a:r>
            <a:r>
              <a:rPr lang="de-DE" dirty="0">
                <a:solidFill>
                  <a:srgbClr val="000000"/>
                </a:solidFill>
                <a:ea typeface="Symbola" charset="0"/>
                <a:cs typeface="Symbola" charset="0"/>
              </a:rPr>
              <a:t> </a:t>
            </a:r>
            <a:r>
              <a:rPr lang="de-DE" dirty="0" err="1">
                <a:solidFill>
                  <a:srgbClr val="000000"/>
                </a:solidFill>
                <a:ea typeface="Symbola" charset="0"/>
                <a:cs typeface="Symbola" charset="0"/>
              </a:rPr>
              <a:t>of</a:t>
            </a:r>
            <a:r>
              <a:rPr lang="de-DE" dirty="0">
                <a:solidFill>
                  <a:srgbClr val="000000"/>
                </a:solidFill>
                <a:ea typeface="Symbola" charset="0"/>
                <a:cs typeface="Symbola" charset="0"/>
              </a:rPr>
              <a:t> </a:t>
            </a:r>
            <a:r>
              <a:rPr lang="de-DE" dirty="0" err="1">
                <a:solidFill>
                  <a:srgbClr val="000000"/>
                </a:solidFill>
                <a:ea typeface="Symbola" charset="0"/>
                <a:cs typeface="Symbola" charset="0"/>
              </a:rPr>
              <a:t>charges</a:t>
            </a:r>
            <a:endParaRPr lang="de-DE" dirty="0">
              <a:solidFill>
                <a:srgbClr val="000000"/>
              </a:solidFill>
              <a:ea typeface="Symbola" charset="0"/>
              <a:cs typeface="Symbola" charset="0"/>
            </a:endParaRPr>
          </a:p>
        </p:txBody>
      </p:sp>
      <p:sp>
        <p:nvSpPr>
          <p:cNvPr id="10247" name="Text Box 7"/>
          <p:cNvSpPr txBox="1">
            <a:spLocks noChangeArrowheads="1"/>
          </p:cNvSpPr>
          <p:nvPr/>
        </p:nvSpPr>
        <p:spPr bwMode="auto">
          <a:xfrm>
            <a:off x="7559675" y="5940425"/>
            <a:ext cx="1439863" cy="639763"/>
          </a:xfrm>
          <a:prstGeom prst="rect">
            <a:avLst/>
          </a:prstGeom>
          <a:noFill/>
          <a:ln w="9525" cap="flat">
            <a:noFill/>
            <a:round/>
            <a:headEnd/>
            <a:tailEnd/>
          </a:ln>
          <a:effectLst/>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de-DE" dirty="0">
              <a:solidFill>
                <a:srgbClr val="000000"/>
              </a:solidFill>
              <a:ea typeface="DejaVu Sans" charset="0"/>
              <a:cs typeface="DejaVu Sans" charset="0"/>
            </a:endParaRPr>
          </a:p>
        </p:txBody>
      </p:sp>
      <p:sp>
        <p:nvSpPr>
          <p:cNvPr id="12" name="Textfeld 11"/>
          <p:cNvSpPr txBox="1"/>
          <p:nvPr/>
        </p:nvSpPr>
        <p:spPr>
          <a:xfrm rot="20323968">
            <a:off x="1941372" y="1611762"/>
            <a:ext cx="3910045" cy="461665"/>
          </a:xfrm>
          <a:prstGeom prst="rect">
            <a:avLst/>
          </a:prstGeom>
          <a:noFill/>
        </p:spPr>
        <p:txBody>
          <a:bodyPr wrap="none" rtlCol="0">
            <a:spAutoFit/>
          </a:bodyPr>
          <a:lstStyle/>
          <a:p>
            <a:r>
              <a:rPr lang="de-DE" dirty="0" err="1" smtClean="0"/>
              <a:t>GlueBalls+HagedornStates</a:t>
            </a:r>
            <a:endParaRPr lang="de-DE" dirty="0"/>
          </a:p>
        </p:txBody>
      </p:sp>
      <p:sp>
        <p:nvSpPr>
          <p:cNvPr id="13" name="Textfeld 12"/>
          <p:cNvSpPr txBox="1"/>
          <p:nvPr/>
        </p:nvSpPr>
        <p:spPr>
          <a:xfrm rot="20323968">
            <a:off x="1847618" y="4247737"/>
            <a:ext cx="3764172" cy="461665"/>
          </a:xfrm>
          <a:prstGeom prst="rect">
            <a:avLst/>
          </a:prstGeom>
          <a:noFill/>
        </p:spPr>
        <p:txBody>
          <a:bodyPr wrap="none" rtlCol="0">
            <a:spAutoFit/>
          </a:bodyPr>
          <a:lstStyle/>
          <a:p>
            <a:r>
              <a:rPr lang="de-DE" dirty="0" smtClean="0"/>
              <a:t>p-Baryon-HagedornStates</a:t>
            </a:r>
            <a:endParaRPr lang="de-DE" dirty="0"/>
          </a:p>
        </p:txBody>
      </p:sp>
      <p:sp>
        <p:nvSpPr>
          <p:cNvPr id="14" name="Ellipse 13"/>
          <p:cNvSpPr/>
          <p:nvPr/>
        </p:nvSpPr>
        <p:spPr bwMode="auto">
          <a:xfrm>
            <a:off x="2674625" y="996700"/>
            <a:ext cx="1369770" cy="459030"/>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6" name="Gerade Verbindung mit Pfeil 15"/>
          <p:cNvCxnSpPr/>
          <p:nvPr/>
        </p:nvCxnSpPr>
        <p:spPr bwMode="auto">
          <a:xfrm flipH="1">
            <a:off x="2902310" y="1455730"/>
            <a:ext cx="455370" cy="683055"/>
          </a:xfrm>
          <a:prstGeom prst="straightConnector1">
            <a:avLst/>
          </a:prstGeom>
          <a:noFill/>
          <a:ln w="38100" cap="flat" cmpd="sng" algn="ctr">
            <a:solidFill>
              <a:srgbClr val="FF3300"/>
            </a:solidFill>
            <a:prstDash val="solid"/>
            <a:round/>
            <a:headEnd type="arrow"/>
            <a:tailEnd type="arrow"/>
          </a:ln>
          <a:effectLst/>
        </p:spPr>
      </p:cxnSp>
      <p:sp>
        <p:nvSpPr>
          <p:cNvPr id="15" name="Rectangle 1"/>
          <p:cNvSpPr>
            <a:spLocks noGrp="1" noChangeArrowheads="1"/>
          </p:cNvSpPr>
          <p:nvPr>
            <p:ph type="title" idx="4294967295"/>
          </p:nvPr>
        </p:nvSpPr>
        <p:spPr>
          <a:xfrm>
            <a:off x="-133490" y="251975"/>
            <a:ext cx="9486875" cy="520700"/>
          </a:xfrm>
          <a:ln/>
          <a:effectLst>
            <a:outerShdw dist="101823" dir="2700000" algn="ctr" rotWithShape="0">
              <a:srgbClr val="E6E6E6">
                <a:alpha val="50027"/>
              </a:srgbClr>
            </a:outerShdw>
          </a:effectLst>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dirty="0" smtClean="0">
                <a:solidFill>
                  <a:srgbClr val="0000FF"/>
                </a:solidFill>
              </a:rPr>
              <a:t>Bootstrap (Max Beitel, Kai Gallmeister, Carsten Greiner)</a:t>
            </a:r>
            <a:endParaRPr lang="de-DE" sz="2000" dirty="0">
              <a:solidFill>
                <a:srgbClr val="0000FF"/>
              </a:solidFill>
            </a:endParaRPr>
          </a:p>
        </p:txBody>
      </p:sp>
    </p:spTree>
    <p:extLst>
      <p:ext uri="{BB962C8B-B14F-4D97-AF65-F5344CB8AC3E}">
        <p14:creationId xmlns:p14="http://schemas.microsoft.com/office/powerpoint/2010/main" val="854408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09385" y="13725"/>
            <a:ext cx="9562769" cy="520700"/>
          </a:xfrm>
          <a:ln/>
          <a:effectLst>
            <a:outerShdw dist="101823" dir="2700000" algn="ctr" rotWithShape="0">
              <a:srgbClr val="E6E6E6">
                <a:alpha val="50027"/>
              </a:srgbClr>
            </a:outerShdw>
          </a:effectLst>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800" b="1" dirty="0" err="1" smtClean="0">
                <a:solidFill>
                  <a:srgbClr val="FF0000"/>
                </a:solidFill>
              </a:rPr>
              <a:t>Slopes</a:t>
            </a:r>
            <a:r>
              <a:rPr lang="de-DE" sz="1800" b="1" dirty="0" smtClean="0">
                <a:solidFill>
                  <a:srgbClr val="0000FF"/>
                </a:solidFill>
              </a:rPr>
              <a:t> </a:t>
            </a:r>
            <a:r>
              <a:rPr lang="de-DE" sz="1800" b="1" dirty="0" err="1" smtClean="0">
                <a:solidFill>
                  <a:srgbClr val="0000FF"/>
                </a:solidFill>
              </a:rPr>
              <a:t>of</a:t>
            </a:r>
            <a:r>
              <a:rPr lang="de-DE" sz="1800" b="1" dirty="0" smtClean="0">
                <a:solidFill>
                  <a:srgbClr val="0000FF"/>
                </a:solidFill>
              </a:rPr>
              <a:t> </a:t>
            </a:r>
            <a:r>
              <a:rPr lang="de-DE" sz="1800" b="1" dirty="0" err="1" smtClean="0">
                <a:solidFill>
                  <a:srgbClr val="0000FF"/>
                </a:solidFill>
              </a:rPr>
              <a:t>Hadron</a:t>
            </a:r>
            <a:r>
              <a:rPr lang="de-DE" sz="1800" b="1" dirty="0" smtClean="0">
                <a:solidFill>
                  <a:srgbClr val="0000FF"/>
                </a:solidFill>
              </a:rPr>
              <a:t> </a:t>
            </a:r>
            <a:r>
              <a:rPr lang="de-DE" sz="1800" b="1" dirty="0" err="1" smtClean="0">
                <a:solidFill>
                  <a:srgbClr val="FF0000"/>
                </a:solidFill>
              </a:rPr>
              <a:t>spectra</a:t>
            </a:r>
            <a:r>
              <a:rPr lang="de-DE" sz="1800" b="1" dirty="0" smtClean="0">
                <a:solidFill>
                  <a:srgbClr val="0000FF"/>
                </a:solidFill>
              </a:rPr>
              <a:t> after </a:t>
            </a:r>
            <a:r>
              <a:rPr lang="de-DE" sz="1800" b="1" dirty="0" err="1" smtClean="0">
                <a:solidFill>
                  <a:srgbClr val="FF0000"/>
                </a:solidFill>
              </a:rPr>
              <a:t>binary</a:t>
            </a:r>
            <a:r>
              <a:rPr lang="de-DE" sz="1800" b="1" dirty="0" smtClean="0">
                <a:solidFill>
                  <a:srgbClr val="0000FF"/>
                </a:solidFill>
              </a:rPr>
              <a:t> </a:t>
            </a:r>
            <a:r>
              <a:rPr lang="de-DE" sz="1800" b="1" dirty="0" err="1" smtClean="0">
                <a:solidFill>
                  <a:srgbClr val="0000FF"/>
                </a:solidFill>
              </a:rPr>
              <a:t>decay</a:t>
            </a:r>
            <a:r>
              <a:rPr lang="de-DE" sz="1800" b="1" dirty="0" smtClean="0">
                <a:solidFill>
                  <a:srgbClr val="0000FF"/>
                </a:solidFill>
              </a:rPr>
              <a:t> </a:t>
            </a:r>
            <a:r>
              <a:rPr lang="de-DE" sz="1800" b="1" dirty="0" err="1" smtClean="0">
                <a:solidFill>
                  <a:srgbClr val="0000FF"/>
                </a:solidFill>
              </a:rPr>
              <a:t>casc</a:t>
            </a:r>
            <a:r>
              <a:rPr lang="de-DE" sz="1800" b="1" dirty="0" smtClean="0">
                <a:solidFill>
                  <a:srgbClr val="0000FF"/>
                </a:solidFill>
              </a:rPr>
              <a:t>. </a:t>
            </a:r>
            <a:r>
              <a:rPr lang="de-DE" sz="1800" b="1" dirty="0" err="1" smtClean="0">
                <a:solidFill>
                  <a:srgbClr val="0000FF"/>
                </a:solidFill>
              </a:rPr>
              <a:t>of</a:t>
            </a:r>
            <a:r>
              <a:rPr lang="de-DE" sz="1800" b="1" dirty="0" smtClean="0">
                <a:solidFill>
                  <a:srgbClr val="0000FF"/>
                </a:solidFill>
              </a:rPr>
              <a:t> 4 </a:t>
            </a:r>
            <a:r>
              <a:rPr lang="de-DE" sz="1800" b="1" dirty="0" err="1" smtClean="0">
                <a:solidFill>
                  <a:srgbClr val="0000FF"/>
                </a:solidFill>
              </a:rPr>
              <a:t>GeV</a:t>
            </a:r>
            <a:r>
              <a:rPr lang="de-DE" sz="1800" b="1" dirty="0" smtClean="0">
                <a:solidFill>
                  <a:srgbClr val="0000FF"/>
                </a:solidFill>
              </a:rPr>
              <a:t> </a:t>
            </a:r>
            <a:r>
              <a:rPr lang="de-DE" sz="1800" b="1" dirty="0" err="1" smtClean="0">
                <a:solidFill>
                  <a:srgbClr val="FF0000"/>
                </a:solidFill>
              </a:rPr>
              <a:t>GlueBall-Hagedorn</a:t>
            </a:r>
            <a:r>
              <a:rPr lang="de-DE" sz="1800" b="1" dirty="0" err="1" smtClean="0">
                <a:solidFill>
                  <a:srgbClr val="0000FF"/>
                </a:solidFill>
              </a:rPr>
              <a:t>State</a:t>
            </a:r>
            <a:r>
              <a:rPr lang="de-DE" sz="1800" b="1" dirty="0" smtClean="0">
                <a:solidFill>
                  <a:srgbClr val="0000FF"/>
                </a:solidFill>
              </a:rPr>
              <a:t> </a:t>
            </a:r>
            <a:endParaRPr lang="de-DE" sz="1800" b="1" dirty="0">
              <a:solidFill>
                <a:srgbClr val="0000FF"/>
              </a:solidFill>
            </a:endParaRPr>
          </a:p>
        </p:txBody>
      </p:sp>
      <p:sp>
        <p:nvSpPr>
          <p:cNvPr id="12291" name="Text Box 3"/>
          <p:cNvSpPr txBox="1">
            <a:spLocks noChangeArrowheads="1"/>
          </p:cNvSpPr>
          <p:nvPr/>
        </p:nvSpPr>
        <p:spPr bwMode="auto">
          <a:xfrm>
            <a:off x="2303463" y="6313010"/>
            <a:ext cx="6840537" cy="546100"/>
          </a:xfrm>
          <a:prstGeom prst="rect">
            <a:avLst/>
          </a:prstGeom>
          <a:noFill/>
          <a:ln w="9525" cap="flat">
            <a:noFill/>
            <a:round/>
            <a:headEnd/>
            <a:tailEnd/>
          </a:ln>
          <a:effectLst/>
        </p:spPr>
        <p:txBody>
          <a:bodyPr lIns="90000" tIns="45000" rIns="90000" bIns="45000"/>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1600" dirty="0" err="1">
                <a:solidFill>
                  <a:srgbClr val="0000FF"/>
                </a:solidFill>
                <a:ea typeface="DejaVu Sans" charset="0"/>
                <a:cs typeface="DejaVu Sans" charset="0"/>
              </a:rPr>
              <a:t>M.Beitel</a:t>
            </a:r>
            <a:r>
              <a:rPr lang="de-DE" sz="1600" dirty="0">
                <a:solidFill>
                  <a:srgbClr val="0000FF"/>
                </a:solidFill>
                <a:ea typeface="DejaVu Sans" charset="0"/>
                <a:cs typeface="DejaVu Sans" charset="0"/>
              </a:rPr>
              <a:t>, </a:t>
            </a:r>
            <a:r>
              <a:rPr lang="de-DE" sz="1600" dirty="0" err="1" smtClean="0">
                <a:solidFill>
                  <a:srgbClr val="0000FF"/>
                </a:solidFill>
                <a:ea typeface="DejaVu Sans" charset="0"/>
                <a:cs typeface="DejaVu Sans" charset="0"/>
              </a:rPr>
              <a:t>K.Gallmeister</a:t>
            </a:r>
            <a:r>
              <a:rPr lang="de-DE" sz="1600" dirty="0" smtClean="0">
                <a:solidFill>
                  <a:srgbClr val="0000FF"/>
                </a:solidFill>
                <a:ea typeface="DejaVu Sans" charset="0"/>
                <a:cs typeface="DejaVu Sans" charset="0"/>
              </a:rPr>
              <a:t>, </a:t>
            </a:r>
            <a:r>
              <a:rPr lang="de-DE" sz="1600" dirty="0" err="1">
                <a:solidFill>
                  <a:srgbClr val="0000FF"/>
                </a:solidFill>
                <a:ea typeface="DejaVu Sans" charset="0"/>
                <a:cs typeface="DejaVu Sans" charset="0"/>
              </a:rPr>
              <a:t>C.Greiner</a:t>
            </a:r>
            <a:r>
              <a:rPr lang="de-DE" sz="1600" dirty="0">
                <a:solidFill>
                  <a:srgbClr val="0000FF"/>
                </a:solidFill>
                <a:ea typeface="DejaVu Sans" charset="0"/>
                <a:cs typeface="DejaVu Sans" charset="0"/>
              </a:rPr>
              <a:t>, PRC 90 (2014) 045203</a:t>
            </a:r>
          </a:p>
        </p:txBody>
      </p:sp>
      <p:sp>
        <p:nvSpPr>
          <p:cNvPr id="12292" name="Rectangle 4"/>
          <p:cNvSpPr>
            <a:spLocks noChangeArrowheads="1"/>
          </p:cNvSpPr>
          <p:nvPr/>
        </p:nvSpPr>
        <p:spPr bwMode="auto">
          <a:xfrm>
            <a:off x="17208500" y="842963"/>
            <a:ext cx="1079500" cy="3656012"/>
          </a:xfrm>
          <a:prstGeom prst="rect">
            <a:avLst/>
          </a:prstGeom>
          <a:solidFill>
            <a:srgbClr val="FFFFFF"/>
          </a:solidFill>
          <a:ln w="9525" cap="flat">
            <a:noFill/>
            <a:round/>
            <a:headEnd/>
            <a:tailEnd/>
          </a:ln>
          <a:effectLst/>
        </p:spPr>
        <p:txBody>
          <a:bodyPr wrap="none" anchor="ctr"/>
          <a:lstStyle/>
          <a:p>
            <a:endParaRPr lang="de-DE"/>
          </a:p>
        </p:txBody>
      </p:sp>
      <p:sp>
        <p:nvSpPr>
          <p:cNvPr id="12293" name="Rectangle 5"/>
          <p:cNvSpPr>
            <a:spLocks noGrp="1" noChangeArrowheads="1"/>
          </p:cNvSpPr>
          <p:nvPr>
            <p:ph type="body" idx="4294967295"/>
          </p:nvPr>
        </p:nvSpPr>
        <p:spPr>
          <a:xfrm>
            <a:off x="5692125" y="393200"/>
            <a:ext cx="3509470" cy="6388905"/>
          </a:xfrm>
          <a:ln/>
        </p:spPr>
        <p:txBody>
          <a:bodyPr/>
          <a:lstStyle/>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200" dirty="0" err="1" smtClean="0"/>
              <a:t>Spectra</a:t>
            </a:r>
            <a:r>
              <a:rPr lang="de-DE" sz="2200" dirty="0" smtClean="0"/>
              <a:t>/</a:t>
            </a:r>
            <a:r>
              <a:rPr lang="de-DE" sz="2200" dirty="0" err="1" smtClean="0"/>
              <a:t>slopes</a:t>
            </a:r>
            <a:r>
              <a:rPr lang="de-DE" sz="2200" dirty="0" smtClean="0"/>
              <a:t> </a:t>
            </a:r>
            <a:r>
              <a:rPr lang="de-DE" sz="2200" dirty="0" err="1"/>
              <a:t>of</a:t>
            </a:r>
            <a:r>
              <a:rPr lang="de-DE" sz="2200" dirty="0"/>
              <a:t> </a:t>
            </a:r>
            <a:r>
              <a:rPr lang="de-DE" sz="2200" dirty="0" err="1"/>
              <a:t>decay</a:t>
            </a:r>
            <a:r>
              <a:rPr lang="de-DE" sz="2200" dirty="0"/>
              <a:t> </a:t>
            </a:r>
            <a:r>
              <a:rPr lang="de-DE" sz="2200" dirty="0" err="1"/>
              <a:t>products</a:t>
            </a:r>
            <a:r>
              <a:rPr lang="de-DE" sz="2200" dirty="0"/>
              <a:t> </a:t>
            </a:r>
            <a:r>
              <a:rPr lang="de-DE" sz="2200" dirty="0" err="1"/>
              <a:t>of</a:t>
            </a:r>
            <a:r>
              <a:rPr lang="de-DE" sz="2200" dirty="0"/>
              <a:t> </a:t>
            </a:r>
            <a:r>
              <a:rPr lang="de-DE" sz="2200" dirty="0" err="1" smtClean="0"/>
              <a:t>each</a:t>
            </a:r>
            <a:r>
              <a:rPr lang="de-DE" sz="2200" dirty="0" smtClean="0"/>
              <a:t> </a:t>
            </a:r>
            <a:r>
              <a:rPr lang="de-DE" sz="2200" dirty="0" err="1" smtClean="0"/>
              <a:t>single</a:t>
            </a:r>
            <a:r>
              <a:rPr lang="de-DE" sz="2200" dirty="0" smtClean="0"/>
              <a:t> GB-</a:t>
            </a:r>
            <a:r>
              <a:rPr lang="de-DE" sz="2200" dirty="0" err="1" smtClean="0"/>
              <a:t>HagedornStates</a:t>
            </a:r>
            <a:r>
              <a:rPr lang="de-DE" sz="2200" dirty="0" smtClean="0"/>
              <a:t> </a:t>
            </a:r>
            <a:r>
              <a:rPr lang="de-DE" sz="2200" dirty="0" err="1" smtClean="0"/>
              <a:t>with</a:t>
            </a:r>
            <a:r>
              <a:rPr lang="de-DE" sz="2200" dirty="0" smtClean="0"/>
              <a:t> a </a:t>
            </a:r>
            <a:r>
              <a:rPr lang="de-DE" sz="2200" dirty="0" err="1" smtClean="0"/>
              <a:t>cascade</a:t>
            </a:r>
            <a:r>
              <a:rPr lang="de-DE" sz="2200" dirty="0" smtClean="0"/>
              <a:t> </a:t>
            </a:r>
            <a:r>
              <a:rPr lang="de-DE" sz="2200" dirty="0" err="1" smtClean="0"/>
              <a:t>of</a:t>
            </a:r>
            <a:r>
              <a:rPr lang="de-DE" sz="2200" dirty="0" smtClean="0"/>
              <a:t> </a:t>
            </a:r>
            <a:r>
              <a:rPr lang="de-DE" sz="2200" dirty="0" err="1" smtClean="0"/>
              <a:t>sequential</a:t>
            </a:r>
            <a:r>
              <a:rPr lang="de-DE" sz="2200" dirty="0" smtClean="0"/>
              <a:t> 2-body </a:t>
            </a:r>
            <a:r>
              <a:rPr lang="de-DE" sz="2200" dirty="0" err="1" smtClean="0"/>
              <a:t>decays</a:t>
            </a:r>
            <a:r>
              <a:rPr lang="de-DE" sz="2200" dirty="0" smtClean="0"/>
              <a:t>: </a:t>
            </a:r>
          </a:p>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2200" dirty="0" smtClean="0"/>
          </a:p>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200" dirty="0" err="1" smtClean="0"/>
              <a:t>slopes</a:t>
            </a:r>
            <a:r>
              <a:rPr lang="de-DE" sz="2200" dirty="0" smtClean="0"/>
              <a:t> </a:t>
            </a:r>
            <a:r>
              <a:rPr lang="de-DE" sz="2200" dirty="0" err="1" smtClean="0"/>
              <a:t>look</a:t>
            </a:r>
            <a:r>
              <a:rPr lang="de-DE" sz="2200" dirty="0" smtClean="0"/>
              <a:t> </a:t>
            </a:r>
            <a:r>
              <a:rPr lang="de-DE" sz="2200" dirty="0">
                <a:solidFill>
                  <a:srgbClr val="FF3333"/>
                </a:solidFill>
              </a:rPr>
              <a:t>thermal </a:t>
            </a:r>
            <a:r>
              <a:rPr lang="de-DE" sz="2200" dirty="0" smtClean="0">
                <a:solidFill>
                  <a:srgbClr val="FF3333"/>
                </a:solidFill>
              </a:rPr>
              <a:t>!!!</a:t>
            </a:r>
          </a:p>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2200" dirty="0">
              <a:solidFill>
                <a:srgbClr val="FF3333"/>
              </a:solidFill>
            </a:endParaRPr>
          </a:p>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200" dirty="0" err="1" smtClean="0"/>
              <a:t>slopes</a:t>
            </a:r>
            <a:r>
              <a:rPr lang="de-DE" sz="2200" dirty="0" smtClean="0"/>
              <a:t> </a:t>
            </a:r>
            <a:r>
              <a:rPr lang="de-DE" sz="2200" dirty="0" err="1" smtClean="0"/>
              <a:t>equal</a:t>
            </a:r>
            <a:r>
              <a:rPr lang="de-DE" sz="2200" dirty="0" smtClean="0"/>
              <a:t> </a:t>
            </a:r>
            <a:r>
              <a:rPr lang="de-DE" sz="2200" dirty="0"/>
              <a:t>Hagedorn </a:t>
            </a:r>
            <a:r>
              <a:rPr lang="de-DE" sz="2200" dirty="0" err="1" smtClean="0"/>
              <a:t>temperature</a:t>
            </a:r>
            <a:r>
              <a:rPr lang="de-DE" sz="2200" dirty="0" smtClean="0"/>
              <a:t> !</a:t>
            </a:r>
          </a:p>
          <a:p>
            <a:pPr marL="0" indent="0">
              <a:buSzPct val="10900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sz="2200" dirty="0"/>
          </a:p>
          <a:p>
            <a:pPr marL="341313" indent="-341313">
              <a:buSzPct val="109000"/>
              <a:buFont typeface="Times New Roman"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200" dirty="0" err="1"/>
              <a:t>slope</a:t>
            </a:r>
            <a:r>
              <a:rPr lang="de-DE" sz="2200" dirty="0"/>
              <a:t> </a:t>
            </a:r>
            <a:r>
              <a:rPr lang="de-DE" sz="2200" dirty="0" err="1"/>
              <a:t>independent</a:t>
            </a:r>
            <a:r>
              <a:rPr lang="de-DE" sz="2200" dirty="0"/>
              <a:t> </a:t>
            </a:r>
            <a:r>
              <a:rPr lang="de-DE" sz="2200" dirty="0" err="1"/>
              <a:t>of</a:t>
            </a:r>
            <a:r>
              <a:rPr lang="de-DE" sz="2200" dirty="0"/>
              <a:t> </a:t>
            </a:r>
            <a:r>
              <a:rPr lang="de-DE" sz="2200" dirty="0" err="1" smtClean="0"/>
              <a:t>mass</a:t>
            </a:r>
            <a:r>
              <a:rPr lang="de-DE" sz="2200" dirty="0"/>
              <a:t> </a:t>
            </a:r>
            <a:r>
              <a:rPr lang="de-DE" sz="2200" dirty="0" err="1" smtClean="0"/>
              <a:t>and</a:t>
            </a:r>
            <a:r>
              <a:rPr lang="de-DE" sz="2200" dirty="0" smtClean="0"/>
              <a:t> </a:t>
            </a:r>
            <a:r>
              <a:rPr lang="de-DE" sz="2200" dirty="0" err="1" smtClean="0"/>
              <a:t>radius</a:t>
            </a:r>
            <a:r>
              <a:rPr lang="de-DE" sz="2200" dirty="0" smtClean="0"/>
              <a:t> </a:t>
            </a:r>
            <a:r>
              <a:rPr lang="de-DE" sz="2200" dirty="0" err="1" smtClean="0"/>
              <a:t>of</a:t>
            </a:r>
            <a:r>
              <a:rPr lang="de-DE" sz="2200" dirty="0" smtClean="0"/>
              <a:t> GB-Hagedorn State</a:t>
            </a:r>
            <a:endParaRPr lang="de-DE" sz="2200" dirty="0"/>
          </a:p>
        </p:txBody>
      </p:sp>
      <p:pic>
        <p:nvPicPr>
          <p:cNvPr id="12295" name="Picture 7"/>
          <p:cNvPicPr>
            <a:picLocks noChangeAspect="1" noChangeArrowheads="1"/>
          </p:cNvPicPr>
          <p:nvPr/>
        </p:nvPicPr>
        <p:blipFill>
          <a:blip r:embed="rId4" cstate="print"/>
          <a:srcRect/>
          <a:stretch>
            <a:fillRect/>
          </a:stretch>
        </p:blipFill>
        <p:spPr bwMode="auto">
          <a:xfrm rot="5400000">
            <a:off x="-32713" y="520107"/>
            <a:ext cx="6223389" cy="6121365"/>
          </a:xfrm>
          <a:prstGeom prst="rect">
            <a:avLst/>
          </a:prstGeom>
          <a:noFill/>
          <a:ln w="9525" cap="flat">
            <a:noFill/>
            <a:round/>
            <a:headEnd/>
            <a:tailEnd/>
          </a:ln>
          <a:effectLst/>
        </p:spPr>
      </p:pic>
    </p:spTree>
    <p:extLst>
      <p:ext uri="{BB962C8B-B14F-4D97-AF65-F5344CB8AC3E}">
        <p14:creationId xmlns:p14="http://schemas.microsoft.com/office/powerpoint/2010/main" val="3720748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133490" y="13725"/>
            <a:ext cx="9429280" cy="520700"/>
          </a:xfrm>
          <a:ln/>
          <a:effectLst>
            <a:outerShdw dist="101823" dir="2700000" algn="ctr" rotWithShape="0">
              <a:srgbClr val="E6E6E6">
                <a:alpha val="50027"/>
              </a:srgbClr>
            </a:outerShdw>
          </a:effectLst>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800" dirty="0"/>
              <a:t>Single </a:t>
            </a:r>
            <a:r>
              <a:rPr lang="de-DE" sz="2800" dirty="0" smtClean="0"/>
              <a:t>HS-</a:t>
            </a:r>
            <a:r>
              <a:rPr lang="de-DE" sz="2800" dirty="0" err="1" smtClean="0"/>
              <a:t>cascade</a:t>
            </a:r>
            <a:r>
              <a:rPr lang="de-DE" sz="2800" dirty="0" smtClean="0"/>
              <a:t> 2-body </a:t>
            </a:r>
            <a:r>
              <a:rPr lang="de-DE" sz="2800" dirty="0" err="1" smtClean="0"/>
              <a:t>decays</a:t>
            </a:r>
            <a:r>
              <a:rPr lang="de-DE" sz="2800" dirty="0" smtClean="0"/>
              <a:t>: </a:t>
            </a:r>
            <a:r>
              <a:rPr lang="de-DE" sz="2800" dirty="0" err="1" smtClean="0"/>
              <a:t>yield-ratios</a:t>
            </a:r>
            <a:r>
              <a:rPr lang="de-DE" sz="2800" dirty="0" smtClean="0"/>
              <a:t> </a:t>
            </a:r>
            <a:r>
              <a:rPr lang="de-DE" sz="2800" dirty="0" err="1" smtClean="0"/>
              <a:t>vs</a:t>
            </a:r>
            <a:r>
              <a:rPr lang="de-DE" sz="2800" dirty="0" smtClean="0"/>
              <a:t> ALICE</a:t>
            </a:r>
            <a:endParaRPr lang="de-DE" sz="2800" dirty="0"/>
          </a:p>
        </p:txBody>
      </p:sp>
      <p:pic>
        <p:nvPicPr>
          <p:cNvPr id="11268" name="Picture 4"/>
          <p:cNvPicPr>
            <a:picLocks noChangeAspect="1" noChangeArrowheads="1"/>
          </p:cNvPicPr>
          <p:nvPr/>
        </p:nvPicPr>
        <p:blipFill>
          <a:blip r:embed="rId3" cstate="print"/>
          <a:srcRect/>
          <a:stretch>
            <a:fillRect/>
          </a:stretch>
        </p:blipFill>
        <p:spPr bwMode="auto">
          <a:xfrm rot="5400000">
            <a:off x="5418321" y="-225436"/>
            <a:ext cx="3240088" cy="4629150"/>
          </a:xfrm>
          <a:prstGeom prst="rect">
            <a:avLst/>
          </a:prstGeom>
          <a:noFill/>
          <a:ln w="9525" cap="flat">
            <a:noFill/>
            <a:round/>
            <a:headEnd/>
            <a:tailEnd/>
          </a:ln>
          <a:effectLst/>
        </p:spPr>
      </p:pic>
      <p:pic>
        <p:nvPicPr>
          <p:cNvPr id="11269" name="Picture 5"/>
          <p:cNvPicPr>
            <a:picLocks noChangeAspect="1" noChangeArrowheads="1"/>
          </p:cNvPicPr>
          <p:nvPr/>
        </p:nvPicPr>
        <p:blipFill>
          <a:blip r:embed="rId4" cstate="print"/>
          <a:srcRect/>
          <a:stretch>
            <a:fillRect/>
          </a:stretch>
        </p:blipFill>
        <p:spPr bwMode="auto">
          <a:xfrm>
            <a:off x="397775" y="3261835"/>
            <a:ext cx="8417700" cy="3354755"/>
          </a:xfrm>
          <a:prstGeom prst="rect">
            <a:avLst/>
          </a:prstGeom>
          <a:noFill/>
          <a:ln w="9525" cap="flat">
            <a:noFill/>
            <a:round/>
            <a:headEnd/>
            <a:tailEnd/>
          </a:ln>
          <a:effectLst/>
        </p:spPr>
      </p:pic>
      <p:sp>
        <p:nvSpPr>
          <p:cNvPr id="11270" name="Text Box 6"/>
          <p:cNvSpPr txBox="1">
            <a:spLocks noChangeArrowheads="1"/>
          </p:cNvSpPr>
          <p:nvPr/>
        </p:nvSpPr>
        <p:spPr bwMode="auto">
          <a:xfrm>
            <a:off x="777250" y="924465"/>
            <a:ext cx="2879725" cy="365125"/>
          </a:xfrm>
          <a:prstGeom prst="rect">
            <a:avLst/>
          </a:prstGeom>
          <a:noFill/>
          <a:ln w="9525" cap="flat">
            <a:noFill/>
            <a:round/>
            <a:headEnd/>
            <a:tailEnd/>
          </a:ln>
          <a:effectLst/>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dirty="0" err="1">
                <a:solidFill>
                  <a:srgbClr val="000000"/>
                </a:solidFill>
                <a:ea typeface="DejaVu Sans" charset="0"/>
                <a:cs typeface="DejaVu Sans" charset="0"/>
              </a:rPr>
              <a:t>data</a:t>
            </a:r>
            <a:r>
              <a:rPr lang="de-DE" dirty="0">
                <a:solidFill>
                  <a:srgbClr val="000000"/>
                </a:solidFill>
                <a:ea typeface="DejaVu Sans" charset="0"/>
                <a:cs typeface="DejaVu Sans" charset="0"/>
              </a:rPr>
              <a:t>: ALICE @ LHC</a:t>
            </a:r>
          </a:p>
        </p:txBody>
      </p:sp>
      <p:grpSp>
        <p:nvGrpSpPr>
          <p:cNvPr id="2" name="Group 7"/>
          <p:cNvGrpSpPr>
            <a:grpSpLocks/>
          </p:cNvGrpSpPr>
          <p:nvPr/>
        </p:nvGrpSpPr>
        <p:grpSpPr bwMode="auto">
          <a:xfrm>
            <a:off x="1384410" y="1455730"/>
            <a:ext cx="2408237" cy="504825"/>
            <a:chOff x="4037" y="3083"/>
            <a:chExt cx="1517" cy="318"/>
          </a:xfrm>
        </p:grpSpPr>
        <p:sp>
          <p:nvSpPr>
            <p:cNvPr id="11272" name="Freeform 8"/>
            <p:cNvSpPr>
              <a:spLocks noChangeArrowheads="1"/>
            </p:cNvSpPr>
            <p:nvPr/>
          </p:nvSpPr>
          <p:spPr bwMode="auto">
            <a:xfrm>
              <a:off x="4037" y="3083"/>
              <a:ext cx="1518" cy="318"/>
            </a:xfrm>
            <a:custGeom>
              <a:avLst/>
              <a:gdLst/>
              <a:ahLst/>
              <a:cxnLst>
                <a:cxn ang="0">
                  <a:pos x="3349" y="1404"/>
                </a:cxn>
                <a:cxn ang="0">
                  <a:pos x="0" y="1404"/>
                </a:cxn>
                <a:cxn ang="0">
                  <a:pos x="0" y="0"/>
                </a:cxn>
                <a:cxn ang="0">
                  <a:pos x="6696" y="0"/>
                </a:cxn>
                <a:cxn ang="0">
                  <a:pos x="6696" y="1404"/>
                </a:cxn>
                <a:cxn ang="0">
                  <a:pos x="3349" y="1404"/>
                </a:cxn>
              </a:cxnLst>
              <a:rect l="0" t="0" r="r" b="b"/>
              <a:pathLst>
                <a:path w="6697" h="1405">
                  <a:moveTo>
                    <a:pt x="3349" y="1404"/>
                  </a:moveTo>
                  <a:lnTo>
                    <a:pt x="0" y="1404"/>
                  </a:lnTo>
                  <a:lnTo>
                    <a:pt x="0" y="0"/>
                  </a:lnTo>
                  <a:lnTo>
                    <a:pt x="6696" y="0"/>
                  </a:lnTo>
                  <a:lnTo>
                    <a:pt x="6696" y="1404"/>
                  </a:lnTo>
                  <a:lnTo>
                    <a:pt x="3349" y="1404"/>
                  </a:lnTo>
                </a:path>
              </a:pathLst>
            </a:custGeom>
            <a:solidFill>
              <a:srgbClr val="FFFFFF">
                <a:alpha val="0"/>
              </a:srgbClr>
            </a:solidFill>
            <a:ln w="12600" cap="flat">
              <a:noFill/>
              <a:miter lim="800000"/>
              <a:headEnd/>
              <a:tailEnd/>
            </a:ln>
            <a:effectLst/>
          </p:spPr>
          <p:txBody>
            <a:bodyPr wrap="none" anchor="ctr"/>
            <a:lstStyle/>
            <a:p>
              <a:endParaRPr lang="de-DE"/>
            </a:p>
          </p:txBody>
        </p:sp>
        <p:sp>
          <p:nvSpPr>
            <p:cNvPr id="11273" name="Freeform 9"/>
            <p:cNvSpPr>
              <a:spLocks noChangeArrowheads="1"/>
            </p:cNvSpPr>
            <p:nvPr/>
          </p:nvSpPr>
          <p:spPr bwMode="auto">
            <a:xfrm>
              <a:off x="4215" y="3120"/>
              <a:ext cx="62" cy="81"/>
            </a:xfrm>
            <a:custGeom>
              <a:avLst/>
              <a:gdLst/>
              <a:ahLst/>
              <a:cxnLst>
                <a:cxn ang="0">
                  <a:pos x="82" y="37"/>
                </a:cxn>
                <a:cxn ang="0">
                  <a:pos x="82" y="0"/>
                </a:cxn>
                <a:cxn ang="0">
                  <a:pos x="0" y="6"/>
                </a:cxn>
                <a:cxn ang="0">
                  <a:pos x="0" y="24"/>
                </a:cxn>
                <a:cxn ang="0">
                  <a:pos x="45" y="51"/>
                </a:cxn>
                <a:cxn ang="0">
                  <a:pos x="45" y="317"/>
                </a:cxn>
                <a:cxn ang="0">
                  <a:pos x="0" y="342"/>
                </a:cxn>
                <a:cxn ang="0">
                  <a:pos x="0" y="360"/>
                </a:cxn>
                <a:cxn ang="0">
                  <a:pos x="64" y="357"/>
                </a:cxn>
                <a:cxn ang="0">
                  <a:pos x="128" y="360"/>
                </a:cxn>
                <a:cxn ang="0">
                  <a:pos x="128" y="342"/>
                </a:cxn>
                <a:cxn ang="0">
                  <a:pos x="83" y="317"/>
                </a:cxn>
                <a:cxn ang="0">
                  <a:pos x="83" y="221"/>
                </a:cxn>
                <a:cxn ang="0">
                  <a:pos x="83" y="216"/>
                </a:cxn>
                <a:cxn ang="0">
                  <a:pos x="152" y="256"/>
                </a:cxn>
                <a:cxn ang="0">
                  <a:pos x="278" y="128"/>
                </a:cxn>
                <a:cxn ang="0">
                  <a:pos x="160" y="0"/>
                </a:cxn>
                <a:cxn ang="0">
                  <a:pos x="82" y="37"/>
                </a:cxn>
                <a:cxn ang="0">
                  <a:pos x="83" y="186"/>
                </a:cxn>
                <a:cxn ang="0">
                  <a:pos x="83" y="59"/>
                </a:cxn>
                <a:cxn ang="0">
                  <a:pos x="157" y="14"/>
                </a:cxn>
                <a:cxn ang="0">
                  <a:pos x="232" y="128"/>
                </a:cxn>
                <a:cxn ang="0">
                  <a:pos x="150" y="243"/>
                </a:cxn>
                <a:cxn ang="0">
                  <a:pos x="91" y="210"/>
                </a:cxn>
                <a:cxn ang="0">
                  <a:pos x="83" y="186"/>
                </a:cxn>
              </a:cxnLst>
              <a:rect l="0" t="0" r="r" b="b"/>
              <a:pathLst>
                <a:path w="279" h="361">
                  <a:moveTo>
                    <a:pt x="82" y="37"/>
                  </a:moveTo>
                  <a:lnTo>
                    <a:pt x="82" y="0"/>
                  </a:lnTo>
                  <a:lnTo>
                    <a:pt x="0" y="6"/>
                  </a:lnTo>
                  <a:lnTo>
                    <a:pt x="0" y="24"/>
                  </a:lnTo>
                  <a:cubicBezTo>
                    <a:pt x="40" y="24"/>
                    <a:pt x="45" y="27"/>
                    <a:pt x="45" y="51"/>
                  </a:cubicBezTo>
                  <a:lnTo>
                    <a:pt x="45" y="317"/>
                  </a:lnTo>
                  <a:cubicBezTo>
                    <a:pt x="45" y="342"/>
                    <a:pt x="38" y="342"/>
                    <a:pt x="0" y="342"/>
                  </a:cubicBezTo>
                  <a:lnTo>
                    <a:pt x="0" y="360"/>
                  </a:lnTo>
                  <a:cubicBezTo>
                    <a:pt x="19" y="358"/>
                    <a:pt x="48" y="357"/>
                    <a:pt x="64" y="357"/>
                  </a:cubicBezTo>
                  <a:cubicBezTo>
                    <a:pt x="78" y="357"/>
                    <a:pt x="107" y="358"/>
                    <a:pt x="128" y="360"/>
                  </a:cubicBezTo>
                  <a:lnTo>
                    <a:pt x="128" y="342"/>
                  </a:lnTo>
                  <a:cubicBezTo>
                    <a:pt x="90" y="342"/>
                    <a:pt x="83" y="342"/>
                    <a:pt x="83" y="317"/>
                  </a:cubicBezTo>
                  <a:lnTo>
                    <a:pt x="83" y="221"/>
                  </a:lnTo>
                  <a:lnTo>
                    <a:pt x="83" y="216"/>
                  </a:lnTo>
                  <a:cubicBezTo>
                    <a:pt x="86" y="226"/>
                    <a:pt x="110" y="256"/>
                    <a:pt x="152" y="256"/>
                  </a:cubicBezTo>
                  <a:cubicBezTo>
                    <a:pt x="219" y="256"/>
                    <a:pt x="278" y="200"/>
                    <a:pt x="278" y="128"/>
                  </a:cubicBezTo>
                  <a:cubicBezTo>
                    <a:pt x="278" y="56"/>
                    <a:pt x="224" y="0"/>
                    <a:pt x="160" y="0"/>
                  </a:cubicBezTo>
                  <a:cubicBezTo>
                    <a:pt x="117" y="0"/>
                    <a:pt x="93" y="26"/>
                    <a:pt x="82" y="37"/>
                  </a:cubicBezTo>
                  <a:close/>
                  <a:moveTo>
                    <a:pt x="83" y="186"/>
                  </a:moveTo>
                  <a:lnTo>
                    <a:pt x="83" y="59"/>
                  </a:lnTo>
                  <a:cubicBezTo>
                    <a:pt x="99" y="30"/>
                    <a:pt x="128" y="14"/>
                    <a:pt x="157" y="14"/>
                  </a:cubicBezTo>
                  <a:cubicBezTo>
                    <a:pt x="197" y="14"/>
                    <a:pt x="232" y="64"/>
                    <a:pt x="232" y="128"/>
                  </a:cubicBezTo>
                  <a:cubicBezTo>
                    <a:pt x="232" y="195"/>
                    <a:pt x="192" y="243"/>
                    <a:pt x="150" y="243"/>
                  </a:cubicBezTo>
                  <a:cubicBezTo>
                    <a:pt x="128" y="243"/>
                    <a:pt x="106" y="232"/>
                    <a:pt x="91" y="210"/>
                  </a:cubicBezTo>
                  <a:cubicBezTo>
                    <a:pt x="83" y="197"/>
                    <a:pt x="83" y="197"/>
                    <a:pt x="83" y="186"/>
                  </a:cubicBezTo>
                  <a:close/>
                </a:path>
              </a:pathLst>
            </a:custGeom>
            <a:solidFill>
              <a:srgbClr val="000000"/>
            </a:solidFill>
            <a:ln w="12600" cap="flat">
              <a:noFill/>
              <a:miter lim="800000"/>
              <a:headEnd/>
              <a:tailEnd/>
            </a:ln>
            <a:effectLst/>
          </p:spPr>
          <p:txBody>
            <a:bodyPr wrap="none" anchor="ctr"/>
            <a:lstStyle/>
            <a:p>
              <a:endParaRPr lang="de-DE"/>
            </a:p>
          </p:txBody>
        </p:sp>
        <p:sp>
          <p:nvSpPr>
            <p:cNvPr id="11274" name="Freeform 10"/>
            <p:cNvSpPr>
              <a:spLocks noChangeArrowheads="1"/>
            </p:cNvSpPr>
            <p:nvPr/>
          </p:nvSpPr>
          <p:spPr bwMode="auto">
            <a:xfrm>
              <a:off x="4320" y="3142"/>
              <a:ext cx="78" cy="5"/>
            </a:xfrm>
            <a:custGeom>
              <a:avLst/>
              <a:gdLst/>
              <a:ahLst/>
              <a:cxnLst>
                <a:cxn ang="0">
                  <a:pos x="325" y="24"/>
                </a:cxn>
                <a:cxn ang="0">
                  <a:pos x="346" y="13"/>
                </a:cxn>
                <a:cxn ang="0">
                  <a:pos x="325" y="0"/>
                </a:cxn>
                <a:cxn ang="0">
                  <a:pos x="19" y="0"/>
                </a:cxn>
                <a:cxn ang="0">
                  <a:pos x="0" y="13"/>
                </a:cxn>
                <a:cxn ang="0">
                  <a:pos x="19" y="24"/>
                </a:cxn>
                <a:cxn ang="0">
                  <a:pos x="325" y="24"/>
                </a:cxn>
              </a:cxnLst>
              <a:rect l="0" t="0" r="r" b="b"/>
              <a:pathLst>
                <a:path w="347" h="25">
                  <a:moveTo>
                    <a:pt x="325" y="24"/>
                  </a:moveTo>
                  <a:cubicBezTo>
                    <a:pt x="334" y="24"/>
                    <a:pt x="346" y="24"/>
                    <a:pt x="346" y="13"/>
                  </a:cubicBezTo>
                  <a:cubicBezTo>
                    <a:pt x="346" y="0"/>
                    <a:pt x="334" y="0"/>
                    <a:pt x="325" y="0"/>
                  </a:cubicBezTo>
                  <a:lnTo>
                    <a:pt x="19" y="0"/>
                  </a:lnTo>
                  <a:cubicBezTo>
                    <a:pt x="10" y="0"/>
                    <a:pt x="0" y="0"/>
                    <a:pt x="0" y="13"/>
                  </a:cubicBezTo>
                  <a:cubicBezTo>
                    <a:pt x="0" y="24"/>
                    <a:pt x="10" y="24"/>
                    <a:pt x="19" y="24"/>
                  </a:cubicBezTo>
                  <a:lnTo>
                    <a:pt x="325" y="24"/>
                  </a:lnTo>
                </a:path>
              </a:pathLst>
            </a:custGeom>
            <a:solidFill>
              <a:srgbClr val="000000"/>
            </a:solidFill>
            <a:ln w="12600" cap="flat">
              <a:noFill/>
              <a:miter lim="800000"/>
              <a:headEnd/>
              <a:tailEnd/>
            </a:ln>
            <a:effectLst/>
          </p:spPr>
          <p:txBody>
            <a:bodyPr wrap="none" anchor="ctr"/>
            <a:lstStyle/>
            <a:p>
              <a:endParaRPr lang="de-DE"/>
            </a:p>
          </p:txBody>
        </p:sp>
        <p:sp>
          <p:nvSpPr>
            <p:cNvPr id="11275" name="Freeform 11"/>
            <p:cNvSpPr>
              <a:spLocks noChangeArrowheads="1"/>
            </p:cNvSpPr>
            <p:nvPr/>
          </p:nvSpPr>
          <p:spPr bwMode="auto">
            <a:xfrm>
              <a:off x="4441" y="3120"/>
              <a:ext cx="62" cy="81"/>
            </a:xfrm>
            <a:custGeom>
              <a:avLst/>
              <a:gdLst/>
              <a:ahLst/>
              <a:cxnLst>
                <a:cxn ang="0">
                  <a:pos x="82" y="37"/>
                </a:cxn>
                <a:cxn ang="0">
                  <a:pos x="82" y="0"/>
                </a:cxn>
                <a:cxn ang="0">
                  <a:pos x="0" y="6"/>
                </a:cxn>
                <a:cxn ang="0">
                  <a:pos x="0" y="24"/>
                </a:cxn>
                <a:cxn ang="0">
                  <a:pos x="45" y="51"/>
                </a:cxn>
                <a:cxn ang="0">
                  <a:pos x="45" y="317"/>
                </a:cxn>
                <a:cxn ang="0">
                  <a:pos x="0" y="342"/>
                </a:cxn>
                <a:cxn ang="0">
                  <a:pos x="0" y="360"/>
                </a:cxn>
                <a:cxn ang="0">
                  <a:pos x="64" y="357"/>
                </a:cxn>
                <a:cxn ang="0">
                  <a:pos x="128" y="360"/>
                </a:cxn>
                <a:cxn ang="0">
                  <a:pos x="128" y="342"/>
                </a:cxn>
                <a:cxn ang="0">
                  <a:pos x="83" y="317"/>
                </a:cxn>
                <a:cxn ang="0">
                  <a:pos x="83" y="221"/>
                </a:cxn>
                <a:cxn ang="0">
                  <a:pos x="83" y="216"/>
                </a:cxn>
                <a:cxn ang="0">
                  <a:pos x="152" y="256"/>
                </a:cxn>
                <a:cxn ang="0">
                  <a:pos x="278" y="128"/>
                </a:cxn>
                <a:cxn ang="0">
                  <a:pos x="160" y="0"/>
                </a:cxn>
                <a:cxn ang="0">
                  <a:pos x="82" y="37"/>
                </a:cxn>
                <a:cxn ang="0">
                  <a:pos x="83" y="186"/>
                </a:cxn>
                <a:cxn ang="0">
                  <a:pos x="83" y="59"/>
                </a:cxn>
                <a:cxn ang="0">
                  <a:pos x="157" y="14"/>
                </a:cxn>
                <a:cxn ang="0">
                  <a:pos x="232" y="128"/>
                </a:cxn>
                <a:cxn ang="0">
                  <a:pos x="150" y="243"/>
                </a:cxn>
                <a:cxn ang="0">
                  <a:pos x="91" y="210"/>
                </a:cxn>
                <a:cxn ang="0">
                  <a:pos x="83" y="186"/>
                </a:cxn>
              </a:cxnLst>
              <a:rect l="0" t="0" r="r" b="b"/>
              <a:pathLst>
                <a:path w="279" h="361">
                  <a:moveTo>
                    <a:pt x="82" y="37"/>
                  </a:moveTo>
                  <a:lnTo>
                    <a:pt x="82" y="0"/>
                  </a:lnTo>
                  <a:lnTo>
                    <a:pt x="0" y="6"/>
                  </a:lnTo>
                  <a:lnTo>
                    <a:pt x="0" y="24"/>
                  </a:lnTo>
                  <a:cubicBezTo>
                    <a:pt x="40" y="24"/>
                    <a:pt x="45" y="27"/>
                    <a:pt x="45" y="51"/>
                  </a:cubicBezTo>
                  <a:lnTo>
                    <a:pt x="45" y="317"/>
                  </a:lnTo>
                  <a:cubicBezTo>
                    <a:pt x="45" y="342"/>
                    <a:pt x="38" y="342"/>
                    <a:pt x="0" y="342"/>
                  </a:cubicBezTo>
                  <a:lnTo>
                    <a:pt x="0" y="360"/>
                  </a:lnTo>
                  <a:cubicBezTo>
                    <a:pt x="19" y="358"/>
                    <a:pt x="48" y="357"/>
                    <a:pt x="64" y="357"/>
                  </a:cubicBezTo>
                  <a:cubicBezTo>
                    <a:pt x="78" y="357"/>
                    <a:pt x="107" y="358"/>
                    <a:pt x="128" y="360"/>
                  </a:cubicBezTo>
                  <a:lnTo>
                    <a:pt x="128" y="342"/>
                  </a:lnTo>
                  <a:cubicBezTo>
                    <a:pt x="90" y="342"/>
                    <a:pt x="83" y="342"/>
                    <a:pt x="83" y="317"/>
                  </a:cubicBezTo>
                  <a:lnTo>
                    <a:pt x="83" y="221"/>
                  </a:lnTo>
                  <a:lnTo>
                    <a:pt x="83" y="216"/>
                  </a:lnTo>
                  <a:cubicBezTo>
                    <a:pt x="86" y="226"/>
                    <a:pt x="110" y="256"/>
                    <a:pt x="152" y="256"/>
                  </a:cubicBezTo>
                  <a:cubicBezTo>
                    <a:pt x="219" y="256"/>
                    <a:pt x="278" y="200"/>
                    <a:pt x="278" y="128"/>
                  </a:cubicBezTo>
                  <a:cubicBezTo>
                    <a:pt x="278" y="56"/>
                    <a:pt x="224" y="0"/>
                    <a:pt x="160" y="0"/>
                  </a:cubicBezTo>
                  <a:cubicBezTo>
                    <a:pt x="117" y="0"/>
                    <a:pt x="93" y="26"/>
                    <a:pt x="82" y="37"/>
                  </a:cubicBezTo>
                  <a:close/>
                  <a:moveTo>
                    <a:pt x="83" y="186"/>
                  </a:moveTo>
                  <a:lnTo>
                    <a:pt x="83" y="59"/>
                  </a:lnTo>
                  <a:cubicBezTo>
                    <a:pt x="99" y="30"/>
                    <a:pt x="128" y="14"/>
                    <a:pt x="157" y="14"/>
                  </a:cubicBezTo>
                  <a:cubicBezTo>
                    <a:pt x="197" y="14"/>
                    <a:pt x="232" y="64"/>
                    <a:pt x="232" y="128"/>
                  </a:cubicBezTo>
                  <a:cubicBezTo>
                    <a:pt x="232" y="195"/>
                    <a:pt x="192" y="243"/>
                    <a:pt x="150" y="243"/>
                  </a:cubicBezTo>
                  <a:cubicBezTo>
                    <a:pt x="128" y="243"/>
                    <a:pt x="106" y="232"/>
                    <a:pt x="91" y="210"/>
                  </a:cubicBezTo>
                  <a:cubicBezTo>
                    <a:pt x="83" y="197"/>
                    <a:pt x="83" y="197"/>
                    <a:pt x="83" y="186"/>
                  </a:cubicBezTo>
                  <a:close/>
                </a:path>
              </a:pathLst>
            </a:custGeom>
            <a:solidFill>
              <a:srgbClr val="000000"/>
            </a:solidFill>
            <a:ln w="12600" cap="flat">
              <a:noFill/>
              <a:miter lim="800000"/>
              <a:headEnd/>
              <a:tailEnd/>
            </a:ln>
            <a:effectLst/>
          </p:spPr>
          <p:txBody>
            <a:bodyPr wrap="none" anchor="ctr"/>
            <a:lstStyle/>
            <a:p>
              <a:endParaRPr lang="de-DE"/>
            </a:p>
          </p:txBody>
        </p:sp>
        <p:sp>
          <p:nvSpPr>
            <p:cNvPr id="11276" name="Freeform 12"/>
            <p:cNvSpPr>
              <a:spLocks noChangeArrowheads="1"/>
            </p:cNvSpPr>
            <p:nvPr/>
          </p:nvSpPr>
          <p:spPr bwMode="auto">
            <a:xfrm>
              <a:off x="4555" y="3122"/>
              <a:ext cx="13" cy="54"/>
            </a:xfrm>
            <a:custGeom>
              <a:avLst/>
              <a:gdLst/>
              <a:ahLst/>
              <a:cxnLst>
                <a:cxn ang="0">
                  <a:pos x="61" y="30"/>
                </a:cxn>
                <a:cxn ang="0">
                  <a:pos x="30" y="0"/>
                </a:cxn>
                <a:cxn ang="0">
                  <a:pos x="0" y="30"/>
                </a:cxn>
                <a:cxn ang="0">
                  <a:pos x="30" y="61"/>
                </a:cxn>
                <a:cxn ang="0">
                  <a:pos x="61" y="30"/>
                </a:cxn>
                <a:cxn ang="0">
                  <a:pos x="61" y="214"/>
                </a:cxn>
                <a:cxn ang="0">
                  <a:pos x="30" y="184"/>
                </a:cxn>
                <a:cxn ang="0">
                  <a:pos x="0" y="214"/>
                </a:cxn>
                <a:cxn ang="0">
                  <a:pos x="30" y="243"/>
                </a:cxn>
                <a:cxn ang="0">
                  <a:pos x="61" y="214"/>
                </a:cxn>
              </a:cxnLst>
              <a:rect l="0" t="0" r="r" b="b"/>
              <a:pathLst>
                <a:path w="62" h="244">
                  <a:moveTo>
                    <a:pt x="61" y="30"/>
                  </a:moveTo>
                  <a:cubicBezTo>
                    <a:pt x="61" y="13"/>
                    <a:pt x="48" y="0"/>
                    <a:pt x="30" y="0"/>
                  </a:cubicBezTo>
                  <a:cubicBezTo>
                    <a:pt x="14" y="0"/>
                    <a:pt x="0" y="13"/>
                    <a:pt x="0" y="30"/>
                  </a:cubicBezTo>
                  <a:cubicBezTo>
                    <a:pt x="0" y="46"/>
                    <a:pt x="14" y="61"/>
                    <a:pt x="30" y="61"/>
                  </a:cubicBezTo>
                  <a:cubicBezTo>
                    <a:pt x="48" y="61"/>
                    <a:pt x="61" y="46"/>
                    <a:pt x="61" y="30"/>
                  </a:cubicBezTo>
                  <a:close/>
                  <a:moveTo>
                    <a:pt x="61" y="214"/>
                  </a:moveTo>
                  <a:cubicBezTo>
                    <a:pt x="61" y="197"/>
                    <a:pt x="48" y="184"/>
                    <a:pt x="30" y="184"/>
                  </a:cubicBezTo>
                  <a:cubicBezTo>
                    <a:pt x="14" y="184"/>
                    <a:pt x="0" y="197"/>
                    <a:pt x="0" y="214"/>
                  </a:cubicBezTo>
                  <a:cubicBezTo>
                    <a:pt x="0" y="230"/>
                    <a:pt x="14" y="243"/>
                    <a:pt x="30" y="243"/>
                  </a:cubicBezTo>
                  <a:cubicBezTo>
                    <a:pt x="48" y="243"/>
                    <a:pt x="61" y="230"/>
                    <a:pt x="61" y="214"/>
                  </a:cubicBezTo>
                  <a:close/>
                </a:path>
              </a:pathLst>
            </a:custGeom>
            <a:solidFill>
              <a:srgbClr val="000000"/>
            </a:solidFill>
            <a:ln w="12600" cap="flat">
              <a:noFill/>
              <a:miter lim="800000"/>
              <a:headEnd/>
              <a:tailEnd/>
            </a:ln>
            <a:effectLst/>
          </p:spPr>
          <p:txBody>
            <a:bodyPr wrap="none" anchor="ctr"/>
            <a:lstStyle/>
            <a:p>
              <a:endParaRPr lang="de-DE"/>
            </a:p>
          </p:txBody>
        </p:sp>
        <p:sp>
          <p:nvSpPr>
            <p:cNvPr id="11277" name="Freeform 13"/>
            <p:cNvSpPr>
              <a:spLocks noChangeArrowheads="1"/>
            </p:cNvSpPr>
            <p:nvPr/>
          </p:nvSpPr>
          <p:spPr bwMode="auto">
            <a:xfrm>
              <a:off x="4624" y="3083"/>
              <a:ext cx="99" cy="127"/>
            </a:xfrm>
            <a:custGeom>
              <a:avLst/>
              <a:gdLst/>
              <a:ahLst/>
              <a:cxnLst>
                <a:cxn ang="0">
                  <a:pos x="178" y="504"/>
                </a:cxn>
                <a:cxn ang="0">
                  <a:pos x="78" y="285"/>
                </a:cxn>
                <a:cxn ang="0">
                  <a:pos x="70" y="277"/>
                </a:cxn>
                <a:cxn ang="0">
                  <a:pos x="61" y="282"/>
                </a:cxn>
                <a:cxn ang="0">
                  <a:pos x="8" y="322"/>
                </a:cxn>
                <a:cxn ang="0">
                  <a:pos x="0" y="331"/>
                </a:cxn>
                <a:cxn ang="0">
                  <a:pos x="6" y="336"/>
                </a:cxn>
                <a:cxn ang="0">
                  <a:pos x="26" y="325"/>
                </a:cxn>
                <a:cxn ang="0">
                  <a:pos x="43" y="310"/>
                </a:cxn>
                <a:cxn ang="0">
                  <a:pos x="154" y="555"/>
                </a:cxn>
                <a:cxn ang="0">
                  <a:pos x="166" y="563"/>
                </a:cxn>
                <a:cxn ang="0">
                  <a:pos x="181" y="552"/>
                </a:cxn>
                <a:cxn ang="0">
                  <a:pos x="437" y="22"/>
                </a:cxn>
                <a:cxn ang="0">
                  <a:pos x="440" y="11"/>
                </a:cxn>
                <a:cxn ang="0">
                  <a:pos x="429" y="0"/>
                </a:cxn>
                <a:cxn ang="0">
                  <a:pos x="416" y="11"/>
                </a:cxn>
                <a:cxn ang="0">
                  <a:pos x="178" y="504"/>
                </a:cxn>
              </a:cxnLst>
              <a:rect l="0" t="0" r="r" b="b"/>
              <a:pathLst>
                <a:path w="441" h="564">
                  <a:moveTo>
                    <a:pt x="178" y="504"/>
                  </a:moveTo>
                  <a:lnTo>
                    <a:pt x="78" y="285"/>
                  </a:lnTo>
                  <a:cubicBezTo>
                    <a:pt x="75" y="277"/>
                    <a:pt x="72" y="277"/>
                    <a:pt x="70" y="277"/>
                  </a:cubicBezTo>
                  <a:cubicBezTo>
                    <a:pt x="70" y="277"/>
                    <a:pt x="67" y="277"/>
                    <a:pt x="61" y="282"/>
                  </a:cubicBezTo>
                  <a:lnTo>
                    <a:pt x="8" y="322"/>
                  </a:lnTo>
                  <a:cubicBezTo>
                    <a:pt x="0" y="326"/>
                    <a:pt x="0" y="328"/>
                    <a:pt x="0" y="331"/>
                  </a:cubicBezTo>
                  <a:cubicBezTo>
                    <a:pt x="0" y="333"/>
                    <a:pt x="2" y="336"/>
                    <a:pt x="6" y="336"/>
                  </a:cubicBezTo>
                  <a:cubicBezTo>
                    <a:pt x="10" y="336"/>
                    <a:pt x="19" y="328"/>
                    <a:pt x="26" y="325"/>
                  </a:cubicBezTo>
                  <a:cubicBezTo>
                    <a:pt x="29" y="322"/>
                    <a:pt x="37" y="315"/>
                    <a:pt x="43" y="310"/>
                  </a:cubicBezTo>
                  <a:lnTo>
                    <a:pt x="154" y="555"/>
                  </a:lnTo>
                  <a:cubicBezTo>
                    <a:pt x="158" y="563"/>
                    <a:pt x="162" y="563"/>
                    <a:pt x="166" y="563"/>
                  </a:cubicBezTo>
                  <a:cubicBezTo>
                    <a:pt x="174" y="563"/>
                    <a:pt x="176" y="560"/>
                    <a:pt x="181" y="552"/>
                  </a:cubicBezTo>
                  <a:lnTo>
                    <a:pt x="437" y="22"/>
                  </a:lnTo>
                  <a:cubicBezTo>
                    <a:pt x="440" y="14"/>
                    <a:pt x="440" y="13"/>
                    <a:pt x="440" y="11"/>
                  </a:cubicBezTo>
                  <a:cubicBezTo>
                    <a:pt x="440" y="6"/>
                    <a:pt x="435" y="0"/>
                    <a:pt x="429" y="0"/>
                  </a:cubicBezTo>
                  <a:cubicBezTo>
                    <a:pt x="424" y="0"/>
                    <a:pt x="421" y="3"/>
                    <a:pt x="416" y="11"/>
                  </a:cubicBezTo>
                  <a:lnTo>
                    <a:pt x="178" y="504"/>
                  </a:lnTo>
                </a:path>
              </a:pathLst>
            </a:custGeom>
            <a:solidFill>
              <a:srgbClr val="000000"/>
            </a:solidFill>
            <a:ln w="12600" cap="flat">
              <a:noFill/>
              <a:miter lim="800000"/>
              <a:headEnd/>
              <a:tailEnd/>
            </a:ln>
            <a:effectLst/>
          </p:spPr>
          <p:txBody>
            <a:bodyPr wrap="none" anchor="ctr"/>
            <a:lstStyle/>
            <a:p>
              <a:endParaRPr lang="de-DE"/>
            </a:p>
          </p:txBody>
        </p:sp>
        <p:sp>
          <p:nvSpPr>
            <p:cNvPr id="11278" name="Freeform 14"/>
            <p:cNvSpPr>
              <a:spLocks noChangeArrowheads="1"/>
            </p:cNvSpPr>
            <p:nvPr/>
          </p:nvSpPr>
          <p:spPr bwMode="auto">
            <a:xfrm>
              <a:off x="4721" y="3083"/>
              <a:ext cx="246" cy="5"/>
            </a:xfrm>
            <a:custGeom>
              <a:avLst/>
              <a:gdLst/>
              <a:ahLst/>
              <a:cxnLst>
                <a:cxn ang="0">
                  <a:pos x="546" y="24"/>
                </a:cxn>
                <a:cxn ang="0">
                  <a:pos x="0" y="24"/>
                </a:cxn>
                <a:cxn ang="0">
                  <a:pos x="0" y="0"/>
                </a:cxn>
                <a:cxn ang="0">
                  <a:pos x="1090" y="0"/>
                </a:cxn>
                <a:cxn ang="0">
                  <a:pos x="1090" y="24"/>
                </a:cxn>
                <a:cxn ang="0">
                  <a:pos x="546" y="24"/>
                </a:cxn>
              </a:cxnLst>
              <a:rect l="0" t="0" r="r" b="b"/>
              <a:pathLst>
                <a:path w="1091" h="25">
                  <a:moveTo>
                    <a:pt x="546" y="24"/>
                  </a:moveTo>
                  <a:lnTo>
                    <a:pt x="0" y="24"/>
                  </a:lnTo>
                  <a:lnTo>
                    <a:pt x="0" y="0"/>
                  </a:lnTo>
                  <a:lnTo>
                    <a:pt x="1090" y="0"/>
                  </a:lnTo>
                  <a:lnTo>
                    <a:pt x="1090" y="24"/>
                  </a:lnTo>
                  <a:lnTo>
                    <a:pt x="546" y="24"/>
                  </a:lnTo>
                </a:path>
              </a:pathLst>
            </a:custGeom>
            <a:solidFill>
              <a:srgbClr val="000000"/>
            </a:solidFill>
            <a:ln w="12600" cap="flat">
              <a:noFill/>
              <a:miter lim="800000"/>
              <a:headEnd/>
              <a:tailEnd/>
            </a:ln>
            <a:effectLst/>
          </p:spPr>
          <p:txBody>
            <a:bodyPr wrap="none" anchor="ctr"/>
            <a:lstStyle/>
            <a:p>
              <a:endParaRPr lang="de-DE"/>
            </a:p>
          </p:txBody>
        </p:sp>
        <p:sp>
          <p:nvSpPr>
            <p:cNvPr id="11279" name="Freeform 15"/>
            <p:cNvSpPr>
              <a:spLocks noChangeArrowheads="1"/>
            </p:cNvSpPr>
            <p:nvPr/>
          </p:nvSpPr>
          <p:spPr bwMode="auto">
            <a:xfrm>
              <a:off x="4728" y="3120"/>
              <a:ext cx="46" cy="57"/>
            </a:xfrm>
            <a:custGeom>
              <a:avLst/>
              <a:gdLst/>
              <a:ahLst/>
              <a:cxnLst>
                <a:cxn ang="0">
                  <a:pos x="192" y="38"/>
                </a:cxn>
                <a:cxn ang="0">
                  <a:pos x="165" y="64"/>
                </a:cxn>
                <a:cxn ang="0">
                  <a:pos x="182" y="80"/>
                </a:cxn>
                <a:cxn ang="0">
                  <a:pos x="208" y="48"/>
                </a:cxn>
                <a:cxn ang="0">
                  <a:pos x="141" y="0"/>
                </a:cxn>
                <a:cxn ang="0">
                  <a:pos x="45" y="83"/>
                </a:cxn>
                <a:cxn ang="0">
                  <a:pos x="104" y="139"/>
                </a:cxn>
                <a:cxn ang="0">
                  <a:pos x="163" y="182"/>
                </a:cxn>
                <a:cxn ang="0">
                  <a:pos x="82" y="243"/>
                </a:cxn>
                <a:cxn ang="0">
                  <a:pos x="18" y="214"/>
                </a:cxn>
                <a:cxn ang="0">
                  <a:pos x="53" y="184"/>
                </a:cxn>
                <a:cxn ang="0">
                  <a:pos x="32" y="165"/>
                </a:cxn>
                <a:cxn ang="0">
                  <a:pos x="0" y="202"/>
                </a:cxn>
                <a:cxn ang="0">
                  <a:pos x="82" y="256"/>
                </a:cxn>
                <a:cxn ang="0">
                  <a:pos x="195" y="163"/>
                </a:cxn>
                <a:cxn ang="0">
                  <a:pos x="178" y="122"/>
                </a:cxn>
                <a:cxn ang="0">
                  <a:pos x="120" y="98"/>
                </a:cxn>
                <a:cxn ang="0">
                  <a:pos x="78" y="64"/>
                </a:cxn>
                <a:cxn ang="0">
                  <a:pos x="141" y="13"/>
                </a:cxn>
                <a:cxn ang="0">
                  <a:pos x="192" y="38"/>
                </a:cxn>
              </a:cxnLst>
              <a:rect l="0" t="0" r="r" b="b"/>
              <a:pathLst>
                <a:path w="209" h="257">
                  <a:moveTo>
                    <a:pt x="192" y="38"/>
                  </a:moveTo>
                  <a:cubicBezTo>
                    <a:pt x="176" y="38"/>
                    <a:pt x="165" y="51"/>
                    <a:pt x="165" y="64"/>
                  </a:cubicBezTo>
                  <a:cubicBezTo>
                    <a:pt x="165" y="72"/>
                    <a:pt x="170" y="80"/>
                    <a:pt x="182" y="80"/>
                  </a:cubicBezTo>
                  <a:cubicBezTo>
                    <a:pt x="195" y="80"/>
                    <a:pt x="208" y="70"/>
                    <a:pt x="208" y="48"/>
                  </a:cubicBezTo>
                  <a:cubicBezTo>
                    <a:pt x="208" y="22"/>
                    <a:pt x="184" y="0"/>
                    <a:pt x="141" y="0"/>
                  </a:cubicBezTo>
                  <a:cubicBezTo>
                    <a:pt x="66" y="0"/>
                    <a:pt x="45" y="58"/>
                    <a:pt x="45" y="83"/>
                  </a:cubicBezTo>
                  <a:cubicBezTo>
                    <a:pt x="45" y="126"/>
                    <a:pt x="88" y="136"/>
                    <a:pt x="104" y="139"/>
                  </a:cubicBezTo>
                  <a:cubicBezTo>
                    <a:pt x="133" y="144"/>
                    <a:pt x="163" y="150"/>
                    <a:pt x="163" y="182"/>
                  </a:cubicBezTo>
                  <a:cubicBezTo>
                    <a:pt x="163" y="197"/>
                    <a:pt x="149" y="243"/>
                    <a:pt x="82" y="243"/>
                  </a:cubicBezTo>
                  <a:cubicBezTo>
                    <a:pt x="74" y="243"/>
                    <a:pt x="30" y="243"/>
                    <a:pt x="18" y="214"/>
                  </a:cubicBezTo>
                  <a:cubicBezTo>
                    <a:pt x="38" y="216"/>
                    <a:pt x="53" y="200"/>
                    <a:pt x="53" y="184"/>
                  </a:cubicBezTo>
                  <a:cubicBezTo>
                    <a:pt x="53" y="171"/>
                    <a:pt x="43" y="165"/>
                    <a:pt x="32" y="165"/>
                  </a:cubicBezTo>
                  <a:cubicBezTo>
                    <a:pt x="18" y="165"/>
                    <a:pt x="0" y="176"/>
                    <a:pt x="0" y="202"/>
                  </a:cubicBezTo>
                  <a:cubicBezTo>
                    <a:pt x="0" y="234"/>
                    <a:pt x="32" y="256"/>
                    <a:pt x="82" y="256"/>
                  </a:cubicBezTo>
                  <a:cubicBezTo>
                    <a:pt x="173" y="256"/>
                    <a:pt x="195" y="187"/>
                    <a:pt x="195" y="163"/>
                  </a:cubicBezTo>
                  <a:cubicBezTo>
                    <a:pt x="195" y="142"/>
                    <a:pt x="184" y="128"/>
                    <a:pt x="178" y="122"/>
                  </a:cubicBezTo>
                  <a:cubicBezTo>
                    <a:pt x="162" y="106"/>
                    <a:pt x="146" y="102"/>
                    <a:pt x="120" y="98"/>
                  </a:cubicBezTo>
                  <a:cubicBezTo>
                    <a:pt x="101" y="93"/>
                    <a:pt x="78" y="90"/>
                    <a:pt x="78" y="64"/>
                  </a:cubicBezTo>
                  <a:cubicBezTo>
                    <a:pt x="78" y="46"/>
                    <a:pt x="91" y="13"/>
                    <a:pt x="141" y="13"/>
                  </a:cubicBezTo>
                  <a:cubicBezTo>
                    <a:pt x="155" y="13"/>
                    <a:pt x="184" y="16"/>
                    <a:pt x="192" y="38"/>
                  </a:cubicBezTo>
                </a:path>
              </a:pathLst>
            </a:custGeom>
            <a:solidFill>
              <a:srgbClr val="000000"/>
            </a:solidFill>
            <a:ln w="12600" cap="flat">
              <a:noFill/>
              <a:miter lim="800000"/>
              <a:headEnd/>
              <a:tailEnd/>
            </a:ln>
            <a:effectLst/>
          </p:spPr>
          <p:txBody>
            <a:bodyPr wrap="none" anchor="ctr"/>
            <a:lstStyle/>
            <a:p>
              <a:endParaRPr lang="de-DE"/>
            </a:p>
          </p:txBody>
        </p:sp>
        <p:sp>
          <p:nvSpPr>
            <p:cNvPr id="11280" name="Freeform 16"/>
            <p:cNvSpPr>
              <a:spLocks noChangeArrowheads="1"/>
            </p:cNvSpPr>
            <p:nvPr/>
          </p:nvSpPr>
          <p:spPr bwMode="auto">
            <a:xfrm>
              <a:off x="4787" y="3135"/>
              <a:ext cx="79" cy="60"/>
            </a:xfrm>
            <a:custGeom>
              <a:avLst/>
              <a:gdLst/>
              <a:ahLst/>
              <a:cxnLst>
                <a:cxn ang="0">
                  <a:pos x="302" y="43"/>
                </a:cxn>
                <a:cxn ang="0">
                  <a:pos x="344" y="14"/>
                </a:cxn>
                <a:cxn ang="0">
                  <a:pos x="352" y="5"/>
                </a:cxn>
                <a:cxn ang="0">
                  <a:pos x="346" y="0"/>
                </a:cxn>
                <a:cxn ang="0">
                  <a:pos x="306" y="2"/>
                </a:cxn>
                <a:cxn ang="0">
                  <a:pos x="264" y="0"/>
                </a:cxn>
                <a:cxn ang="0">
                  <a:pos x="256" y="8"/>
                </a:cxn>
                <a:cxn ang="0">
                  <a:pos x="264" y="14"/>
                </a:cxn>
                <a:cxn ang="0">
                  <a:pos x="290" y="30"/>
                </a:cxn>
                <a:cxn ang="0">
                  <a:pos x="288" y="40"/>
                </a:cxn>
                <a:cxn ang="0">
                  <a:pos x="245" y="213"/>
                </a:cxn>
                <a:cxn ang="0">
                  <a:pos x="144" y="6"/>
                </a:cxn>
                <a:cxn ang="0">
                  <a:pos x="131" y="0"/>
                </a:cxn>
                <a:cxn ang="0">
                  <a:pos x="77" y="0"/>
                </a:cxn>
                <a:cxn ang="0">
                  <a:pos x="64" y="8"/>
                </a:cxn>
                <a:cxn ang="0">
                  <a:pos x="77" y="14"/>
                </a:cxn>
                <a:cxn ang="0">
                  <a:pos x="102" y="16"/>
                </a:cxn>
                <a:cxn ang="0">
                  <a:pos x="50" y="229"/>
                </a:cxn>
                <a:cxn ang="0">
                  <a:pos x="8" y="256"/>
                </a:cxn>
                <a:cxn ang="0">
                  <a:pos x="0" y="264"/>
                </a:cxn>
                <a:cxn ang="0">
                  <a:pos x="6" y="270"/>
                </a:cxn>
                <a:cxn ang="0">
                  <a:pos x="46" y="269"/>
                </a:cxn>
                <a:cxn ang="0">
                  <a:pos x="90" y="270"/>
                </a:cxn>
                <a:cxn ang="0">
                  <a:pos x="98" y="262"/>
                </a:cxn>
                <a:cxn ang="0">
                  <a:pos x="88" y="256"/>
                </a:cxn>
                <a:cxn ang="0">
                  <a:pos x="62" y="240"/>
                </a:cxn>
                <a:cxn ang="0">
                  <a:pos x="64" y="230"/>
                </a:cxn>
                <a:cxn ang="0">
                  <a:pos x="115" y="27"/>
                </a:cxn>
                <a:cxn ang="0">
                  <a:pos x="230" y="264"/>
                </a:cxn>
                <a:cxn ang="0">
                  <a:pos x="240" y="270"/>
                </a:cxn>
                <a:cxn ang="0">
                  <a:pos x="248" y="262"/>
                </a:cxn>
                <a:cxn ang="0">
                  <a:pos x="302" y="43"/>
                </a:cxn>
              </a:cxnLst>
              <a:rect l="0" t="0" r="r" b="b"/>
              <a:pathLst>
                <a:path w="353" h="271">
                  <a:moveTo>
                    <a:pt x="302" y="43"/>
                  </a:moveTo>
                  <a:cubicBezTo>
                    <a:pt x="307" y="29"/>
                    <a:pt x="312" y="14"/>
                    <a:pt x="344" y="14"/>
                  </a:cubicBezTo>
                  <a:cubicBezTo>
                    <a:pt x="346" y="14"/>
                    <a:pt x="352" y="14"/>
                    <a:pt x="352" y="5"/>
                  </a:cubicBezTo>
                  <a:cubicBezTo>
                    <a:pt x="352" y="3"/>
                    <a:pt x="350" y="0"/>
                    <a:pt x="346" y="0"/>
                  </a:cubicBezTo>
                  <a:cubicBezTo>
                    <a:pt x="333" y="0"/>
                    <a:pt x="318" y="2"/>
                    <a:pt x="306" y="2"/>
                  </a:cubicBezTo>
                  <a:cubicBezTo>
                    <a:pt x="296" y="2"/>
                    <a:pt x="274" y="0"/>
                    <a:pt x="264" y="0"/>
                  </a:cubicBezTo>
                  <a:cubicBezTo>
                    <a:pt x="261" y="0"/>
                    <a:pt x="256" y="0"/>
                    <a:pt x="256" y="8"/>
                  </a:cubicBezTo>
                  <a:cubicBezTo>
                    <a:pt x="256" y="14"/>
                    <a:pt x="261" y="14"/>
                    <a:pt x="264" y="14"/>
                  </a:cubicBezTo>
                  <a:cubicBezTo>
                    <a:pt x="283" y="14"/>
                    <a:pt x="290" y="21"/>
                    <a:pt x="290" y="30"/>
                  </a:cubicBezTo>
                  <a:cubicBezTo>
                    <a:pt x="290" y="34"/>
                    <a:pt x="290" y="35"/>
                    <a:pt x="288" y="40"/>
                  </a:cubicBezTo>
                  <a:lnTo>
                    <a:pt x="245" y="213"/>
                  </a:lnTo>
                  <a:lnTo>
                    <a:pt x="144" y="6"/>
                  </a:lnTo>
                  <a:cubicBezTo>
                    <a:pt x="141" y="0"/>
                    <a:pt x="141" y="0"/>
                    <a:pt x="131" y="0"/>
                  </a:cubicBezTo>
                  <a:lnTo>
                    <a:pt x="77" y="0"/>
                  </a:lnTo>
                  <a:cubicBezTo>
                    <a:pt x="69" y="0"/>
                    <a:pt x="64" y="0"/>
                    <a:pt x="64" y="8"/>
                  </a:cubicBezTo>
                  <a:cubicBezTo>
                    <a:pt x="64" y="14"/>
                    <a:pt x="69" y="14"/>
                    <a:pt x="77" y="14"/>
                  </a:cubicBezTo>
                  <a:cubicBezTo>
                    <a:pt x="85" y="14"/>
                    <a:pt x="94" y="14"/>
                    <a:pt x="102" y="16"/>
                  </a:cubicBezTo>
                  <a:lnTo>
                    <a:pt x="50" y="229"/>
                  </a:lnTo>
                  <a:cubicBezTo>
                    <a:pt x="46" y="243"/>
                    <a:pt x="38" y="254"/>
                    <a:pt x="8" y="256"/>
                  </a:cubicBezTo>
                  <a:cubicBezTo>
                    <a:pt x="5" y="256"/>
                    <a:pt x="0" y="256"/>
                    <a:pt x="0" y="264"/>
                  </a:cubicBezTo>
                  <a:cubicBezTo>
                    <a:pt x="0" y="269"/>
                    <a:pt x="3" y="270"/>
                    <a:pt x="6" y="270"/>
                  </a:cubicBezTo>
                  <a:cubicBezTo>
                    <a:pt x="19" y="270"/>
                    <a:pt x="34" y="269"/>
                    <a:pt x="46" y="269"/>
                  </a:cubicBezTo>
                  <a:cubicBezTo>
                    <a:pt x="56" y="269"/>
                    <a:pt x="80" y="270"/>
                    <a:pt x="90" y="270"/>
                  </a:cubicBezTo>
                  <a:cubicBezTo>
                    <a:pt x="93" y="270"/>
                    <a:pt x="98" y="269"/>
                    <a:pt x="98" y="262"/>
                  </a:cubicBezTo>
                  <a:cubicBezTo>
                    <a:pt x="98" y="256"/>
                    <a:pt x="93" y="256"/>
                    <a:pt x="88" y="256"/>
                  </a:cubicBezTo>
                  <a:cubicBezTo>
                    <a:pt x="62" y="256"/>
                    <a:pt x="62" y="245"/>
                    <a:pt x="62" y="240"/>
                  </a:cubicBezTo>
                  <a:cubicBezTo>
                    <a:pt x="62" y="238"/>
                    <a:pt x="62" y="237"/>
                    <a:pt x="64" y="230"/>
                  </a:cubicBezTo>
                  <a:lnTo>
                    <a:pt x="115" y="27"/>
                  </a:lnTo>
                  <a:lnTo>
                    <a:pt x="230" y="264"/>
                  </a:lnTo>
                  <a:cubicBezTo>
                    <a:pt x="234" y="270"/>
                    <a:pt x="235" y="270"/>
                    <a:pt x="240" y="270"/>
                  </a:cubicBezTo>
                  <a:cubicBezTo>
                    <a:pt x="245" y="270"/>
                    <a:pt x="245" y="269"/>
                    <a:pt x="248" y="262"/>
                  </a:cubicBezTo>
                  <a:lnTo>
                    <a:pt x="302" y="43"/>
                  </a:lnTo>
                </a:path>
              </a:pathLst>
            </a:custGeom>
            <a:solidFill>
              <a:srgbClr val="000000"/>
            </a:solidFill>
            <a:ln w="12600" cap="flat">
              <a:noFill/>
              <a:miter lim="800000"/>
              <a:headEnd/>
              <a:tailEnd/>
            </a:ln>
            <a:effectLst/>
          </p:spPr>
          <p:txBody>
            <a:bodyPr wrap="none" anchor="ctr"/>
            <a:lstStyle/>
            <a:p>
              <a:endParaRPr lang="de-DE"/>
            </a:p>
          </p:txBody>
        </p:sp>
        <p:sp>
          <p:nvSpPr>
            <p:cNvPr id="11281" name="Freeform 17"/>
            <p:cNvSpPr>
              <a:spLocks noChangeArrowheads="1"/>
            </p:cNvSpPr>
            <p:nvPr/>
          </p:nvSpPr>
          <p:spPr bwMode="auto">
            <a:xfrm>
              <a:off x="4877" y="3135"/>
              <a:ext cx="79" cy="60"/>
            </a:xfrm>
            <a:custGeom>
              <a:avLst/>
              <a:gdLst/>
              <a:ahLst/>
              <a:cxnLst>
                <a:cxn ang="0">
                  <a:pos x="302" y="43"/>
                </a:cxn>
                <a:cxn ang="0">
                  <a:pos x="344" y="14"/>
                </a:cxn>
                <a:cxn ang="0">
                  <a:pos x="352" y="5"/>
                </a:cxn>
                <a:cxn ang="0">
                  <a:pos x="347" y="0"/>
                </a:cxn>
                <a:cxn ang="0">
                  <a:pos x="306" y="2"/>
                </a:cxn>
                <a:cxn ang="0">
                  <a:pos x="264" y="0"/>
                </a:cxn>
                <a:cxn ang="0">
                  <a:pos x="256" y="8"/>
                </a:cxn>
                <a:cxn ang="0">
                  <a:pos x="264" y="14"/>
                </a:cxn>
                <a:cxn ang="0">
                  <a:pos x="290" y="30"/>
                </a:cxn>
                <a:cxn ang="0">
                  <a:pos x="288" y="40"/>
                </a:cxn>
                <a:cxn ang="0">
                  <a:pos x="245" y="213"/>
                </a:cxn>
                <a:cxn ang="0">
                  <a:pos x="144" y="6"/>
                </a:cxn>
                <a:cxn ang="0">
                  <a:pos x="131" y="0"/>
                </a:cxn>
                <a:cxn ang="0">
                  <a:pos x="77" y="0"/>
                </a:cxn>
                <a:cxn ang="0">
                  <a:pos x="64" y="8"/>
                </a:cxn>
                <a:cxn ang="0">
                  <a:pos x="77" y="14"/>
                </a:cxn>
                <a:cxn ang="0">
                  <a:pos x="102" y="16"/>
                </a:cxn>
                <a:cxn ang="0">
                  <a:pos x="50" y="229"/>
                </a:cxn>
                <a:cxn ang="0">
                  <a:pos x="8" y="256"/>
                </a:cxn>
                <a:cxn ang="0">
                  <a:pos x="0" y="264"/>
                </a:cxn>
                <a:cxn ang="0">
                  <a:pos x="6" y="270"/>
                </a:cxn>
                <a:cxn ang="0">
                  <a:pos x="46" y="269"/>
                </a:cxn>
                <a:cxn ang="0">
                  <a:pos x="90" y="270"/>
                </a:cxn>
                <a:cxn ang="0">
                  <a:pos x="98" y="262"/>
                </a:cxn>
                <a:cxn ang="0">
                  <a:pos x="88" y="256"/>
                </a:cxn>
                <a:cxn ang="0">
                  <a:pos x="62" y="240"/>
                </a:cxn>
                <a:cxn ang="0">
                  <a:pos x="64" y="230"/>
                </a:cxn>
                <a:cxn ang="0">
                  <a:pos x="115" y="27"/>
                </a:cxn>
                <a:cxn ang="0">
                  <a:pos x="230" y="264"/>
                </a:cxn>
                <a:cxn ang="0">
                  <a:pos x="240" y="270"/>
                </a:cxn>
                <a:cxn ang="0">
                  <a:pos x="248" y="262"/>
                </a:cxn>
                <a:cxn ang="0">
                  <a:pos x="302" y="43"/>
                </a:cxn>
              </a:cxnLst>
              <a:rect l="0" t="0" r="r" b="b"/>
              <a:pathLst>
                <a:path w="353" h="271">
                  <a:moveTo>
                    <a:pt x="302" y="43"/>
                  </a:moveTo>
                  <a:cubicBezTo>
                    <a:pt x="307" y="29"/>
                    <a:pt x="314" y="14"/>
                    <a:pt x="344" y="14"/>
                  </a:cubicBezTo>
                  <a:cubicBezTo>
                    <a:pt x="347" y="14"/>
                    <a:pt x="352" y="14"/>
                    <a:pt x="352" y="5"/>
                  </a:cubicBezTo>
                  <a:cubicBezTo>
                    <a:pt x="352" y="3"/>
                    <a:pt x="350" y="0"/>
                    <a:pt x="347" y="0"/>
                  </a:cubicBezTo>
                  <a:cubicBezTo>
                    <a:pt x="333" y="0"/>
                    <a:pt x="318" y="2"/>
                    <a:pt x="306" y="2"/>
                  </a:cubicBezTo>
                  <a:cubicBezTo>
                    <a:pt x="296" y="2"/>
                    <a:pt x="274" y="0"/>
                    <a:pt x="264" y="0"/>
                  </a:cubicBezTo>
                  <a:cubicBezTo>
                    <a:pt x="261" y="0"/>
                    <a:pt x="256" y="0"/>
                    <a:pt x="256" y="8"/>
                  </a:cubicBezTo>
                  <a:cubicBezTo>
                    <a:pt x="256" y="14"/>
                    <a:pt x="261" y="14"/>
                    <a:pt x="264" y="14"/>
                  </a:cubicBezTo>
                  <a:cubicBezTo>
                    <a:pt x="283" y="14"/>
                    <a:pt x="290" y="21"/>
                    <a:pt x="290" y="30"/>
                  </a:cubicBezTo>
                  <a:cubicBezTo>
                    <a:pt x="290" y="34"/>
                    <a:pt x="290" y="35"/>
                    <a:pt x="288" y="40"/>
                  </a:cubicBezTo>
                  <a:lnTo>
                    <a:pt x="245" y="213"/>
                  </a:lnTo>
                  <a:lnTo>
                    <a:pt x="144" y="6"/>
                  </a:lnTo>
                  <a:cubicBezTo>
                    <a:pt x="141" y="0"/>
                    <a:pt x="141" y="0"/>
                    <a:pt x="131" y="0"/>
                  </a:cubicBezTo>
                  <a:lnTo>
                    <a:pt x="77" y="0"/>
                  </a:lnTo>
                  <a:cubicBezTo>
                    <a:pt x="69" y="0"/>
                    <a:pt x="64" y="0"/>
                    <a:pt x="64" y="8"/>
                  </a:cubicBezTo>
                  <a:cubicBezTo>
                    <a:pt x="64" y="14"/>
                    <a:pt x="69" y="14"/>
                    <a:pt x="77" y="14"/>
                  </a:cubicBezTo>
                  <a:cubicBezTo>
                    <a:pt x="85" y="14"/>
                    <a:pt x="94" y="14"/>
                    <a:pt x="102" y="16"/>
                  </a:cubicBezTo>
                  <a:lnTo>
                    <a:pt x="50" y="229"/>
                  </a:lnTo>
                  <a:cubicBezTo>
                    <a:pt x="46" y="243"/>
                    <a:pt x="38" y="254"/>
                    <a:pt x="8" y="256"/>
                  </a:cubicBezTo>
                  <a:cubicBezTo>
                    <a:pt x="5" y="256"/>
                    <a:pt x="0" y="256"/>
                    <a:pt x="0" y="264"/>
                  </a:cubicBezTo>
                  <a:cubicBezTo>
                    <a:pt x="0" y="269"/>
                    <a:pt x="3" y="270"/>
                    <a:pt x="6" y="270"/>
                  </a:cubicBezTo>
                  <a:cubicBezTo>
                    <a:pt x="19" y="270"/>
                    <a:pt x="34" y="269"/>
                    <a:pt x="46" y="269"/>
                  </a:cubicBezTo>
                  <a:cubicBezTo>
                    <a:pt x="56" y="269"/>
                    <a:pt x="80" y="270"/>
                    <a:pt x="90" y="270"/>
                  </a:cubicBezTo>
                  <a:cubicBezTo>
                    <a:pt x="93" y="270"/>
                    <a:pt x="98" y="269"/>
                    <a:pt x="98" y="262"/>
                  </a:cubicBezTo>
                  <a:cubicBezTo>
                    <a:pt x="98" y="256"/>
                    <a:pt x="93" y="256"/>
                    <a:pt x="88" y="256"/>
                  </a:cubicBezTo>
                  <a:cubicBezTo>
                    <a:pt x="62" y="256"/>
                    <a:pt x="62" y="245"/>
                    <a:pt x="62" y="240"/>
                  </a:cubicBezTo>
                  <a:cubicBezTo>
                    <a:pt x="62" y="238"/>
                    <a:pt x="62" y="237"/>
                    <a:pt x="64" y="230"/>
                  </a:cubicBezTo>
                  <a:lnTo>
                    <a:pt x="115" y="27"/>
                  </a:lnTo>
                  <a:lnTo>
                    <a:pt x="230" y="264"/>
                  </a:lnTo>
                  <a:cubicBezTo>
                    <a:pt x="234" y="270"/>
                    <a:pt x="235" y="270"/>
                    <a:pt x="240" y="270"/>
                  </a:cubicBezTo>
                  <a:cubicBezTo>
                    <a:pt x="245" y="270"/>
                    <a:pt x="245" y="269"/>
                    <a:pt x="248" y="262"/>
                  </a:cubicBezTo>
                  <a:lnTo>
                    <a:pt x="302" y="43"/>
                  </a:lnTo>
                </a:path>
              </a:pathLst>
            </a:custGeom>
            <a:solidFill>
              <a:srgbClr val="000000"/>
            </a:solidFill>
            <a:ln w="12600" cap="flat">
              <a:noFill/>
              <a:miter lim="800000"/>
              <a:headEnd/>
              <a:tailEnd/>
            </a:ln>
            <a:effectLst/>
          </p:spPr>
          <p:txBody>
            <a:bodyPr wrap="none" anchor="ctr"/>
            <a:lstStyle/>
            <a:p>
              <a:endParaRPr lang="de-DE"/>
            </a:p>
          </p:txBody>
        </p:sp>
        <p:sp>
          <p:nvSpPr>
            <p:cNvPr id="11282" name="Freeform 18"/>
            <p:cNvSpPr>
              <a:spLocks noChangeArrowheads="1"/>
            </p:cNvSpPr>
            <p:nvPr/>
          </p:nvSpPr>
          <p:spPr bwMode="auto">
            <a:xfrm>
              <a:off x="5010" y="3129"/>
              <a:ext cx="84" cy="29"/>
            </a:xfrm>
            <a:custGeom>
              <a:avLst/>
              <a:gdLst/>
              <a:ahLst/>
              <a:cxnLst>
                <a:cxn ang="0">
                  <a:pos x="357" y="22"/>
                </a:cxn>
                <a:cxn ang="0">
                  <a:pos x="376" y="11"/>
                </a:cxn>
                <a:cxn ang="0">
                  <a:pos x="357" y="0"/>
                </a:cxn>
                <a:cxn ang="0">
                  <a:pos x="19" y="0"/>
                </a:cxn>
                <a:cxn ang="0">
                  <a:pos x="0" y="11"/>
                </a:cxn>
                <a:cxn ang="0">
                  <a:pos x="19" y="22"/>
                </a:cxn>
                <a:cxn ang="0">
                  <a:pos x="357" y="22"/>
                </a:cxn>
                <a:cxn ang="0">
                  <a:pos x="357" y="133"/>
                </a:cxn>
                <a:cxn ang="0">
                  <a:pos x="376" y="122"/>
                </a:cxn>
                <a:cxn ang="0">
                  <a:pos x="357" y="110"/>
                </a:cxn>
                <a:cxn ang="0">
                  <a:pos x="19" y="110"/>
                </a:cxn>
                <a:cxn ang="0">
                  <a:pos x="0" y="122"/>
                </a:cxn>
                <a:cxn ang="0">
                  <a:pos x="19" y="133"/>
                </a:cxn>
                <a:cxn ang="0">
                  <a:pos x="357" y="133"/>
                </a:cxn>
              </a:cxnLst>
              <a:rect l="0" t="0" r="r" b="b"/>
              <a:pathLst>
                <a:path w="377" h="134">
                  <a:moveTo>
                    <a:pt x="357" y="22"/>
                  </a:moveTo>
                  <a:cubicBezTo>
                    <a:pt x="365" y="22"/>
                    <a:pt x="376" y="22"/>
                    <a:pt x="376" y="11"/>
                  </a:cubicBezTo>
                  <a:cubicBezTo>
                    <a:pt x="376" y="0"/>
                    <a:pt x="365" y="0"/>
                    <a:pt x="357" y="0"/>
                  </a:cubicBezTo>
                  <a:lnTo>
                    <a:pt x="19" y="0"/>
                  </a:lnTo>
                  <a:cubicBezTo>
                    <a:pt x="11" y="0"/>
                    <a:pt x="0" y="0"/>
                    <a:pt x="0" y="11"/>
                  </a:cubicBezTo>
                  <a:cubicBezTo>
                    <a:pt x="0" y="22"/>
                    <a:pt x="11" y="22"/>
                    <a:pt x="19" y="22"/>
                  </a:cubicBezTo>
                  <a:lnTo>
                    <a:pt x="357" y="22"/>
                  </a:lnTo>
                  <a:close/>
                  <a:moveTo>
                    <a:pt x="357" y="133"/>
                  </a:moveTo>
                  <a:cubicBezTo>
                    <a:pt x="365" y="133"/>
                    <a:pt x="376" y="133"/>
                    <a:pt x="376" y="122"/>
                  </a:cubicBezTo>
                  <a:cubicBezTo>
                    <a:pt x="376" y="110"/>
                    <a:pt x="365" y="110"/>
                    <a:pt x="357" y="110"/>
                  </a:cubicBezTo>
                  <a:lnTo>
                    <a:pt x="19" y="110"/>
                  </a:lnTo>
                  <a:cubicBezTo>
                    <a:pt x="11" y="110"/>
                    <a:pt x="0" y="110"/>
                    <a:pt x="0" y="122"/>
                  </a:cubicBezTo>
                  <a:cubicBezTo>
                    <a:pt x="0" y="133"/>
                    <a:pt x="11" y="133"/>
                    <a:pt x="19" y="133"/>
                  </a:cubicBezTo>
                  <a:lnTo>
                    <a:pt x="357" y="133"/>
                  </a:lnTo>
                  <a:close/>
                </a:path>
              </a:pathLst>
            </a:custGeom>
            <a:solidFill>
              <a:srgbClr val="000000"/>
            </a:solidFill>
            <a:ln w="12600" cap="flat">
              <a:noFill/>
              <a:miter lim="800000"/>
              <a:headEnd/>
              <a:tailEnd/>
            </a:ln>
            <a:effectLst/>
          </p:spPr>
          <p:txBody>
            <a:bodyPr wrap="none" anchor="ctr"/>
            <a:lstStyle/>
            <a:p>
              <a:endParaRPr lang="de-DE"/>
            </a:p>
          </p:txBody>
        </p:sp>
        <p:sp>
          <p:nvSpPr>
            <p:cNvPr id="11283" name="Freeform 19"/>
            <p:cNvSpPr>
              <a:spLocks noChangeArrowheads="1"/>
            </p:cNvSpPr>
            <p:nvPr/>
          </p:nvSpPr>
          <p:spPr bwMode="auto">
            <a:xfrm>
              <a:off x="5142" y="3091"/>
              <a:ext cx="53" cy="87"/>
            </a:xfrm>
            <a:custGeom>
              <a:avLst/>
              <a:gdLst/>
              <a:ahLst/>
              <a:cxnLst>
                <a:cxn ang="0">
                  <a:pos x="238" y="195"/>
                </a:cxn>
                <a:cxn ang="0">
                  <a:pos x="216" y="64"/>
                </a:cxn>
                <a:cxn ang="0">
                  <a:pos x="120" y="0"/>
                </a:cxn>
                <a:cxn ang="0">
                  <a:pos x="21" y="67"/>
                </a:cxn>
                <a:cxn ang="0">
                  <a:pos x="0" y="195"/>
                </a:cxn>
                <a:cxn ang="0">
                  <a:pos x="26" y="331"/>
                </a:cxn>
                <a:cxn ang="0">
                  <a:pos x="118" y="389"/>
                </a:cxn>
                <a:cxn ang="0">
                  <a:pos x="218" y="323"/>
                </a:cxn>
                <a:cxn ang="0">
                  <a:pos x="238" y="195"/>
                </a:cxn>
                <a:cxn ang="0">
                  <a:pos x="118" y="376"/>
                </a:cxn>
                <a:cxn ang="0">
                  <a:pos x="53" y="307"/>
                </a:cxn>
                <a:cxn ang="0">
                  <a:pos x="46" y="189"/>
                </a:cxn>
                <a:cxn ang="0">
                  <a:pos x="51" y="85"/>
                </a:cxn>
                <a:cxn ang="0">
                  <a:pos x="118" y="13"/>
                </a:cxn>
                <a:cxn ang="0">
                  <a:pos x="186" y="78"/>
                </a:cxn>
                <a:cxn ang="0">
                  <a:pos x="192" y="189"/>
                </a:cxn>
                <a:cxn ang="0">
                  <a:pos x="186" y="306"/>
                </a:cxn>
                <a:cxn ang="0">
                  <a:pos x="118" y="376"/>
                </a:cxn>
              </a:cxnLst>
              <a:rect l="0" t="0" r="r" b="b"/>
              <a:pathLst>
                <a:path w="239" h="390">
                  <a:moveTo>
                    <a:pt x="238" y="195"/>
                  </a:moveTo>
                  <a:cubicBezTo>
                    <a:pt x="238" y="150"/>
                    <a:pt x="235" y="106"/>
                    <a:pt x="216" y="64"/>
                  </a:cubicBezTo>
                  <a:cubicBezTo>
                    <a:pt x="190" y="10"/>
                    <a:pt x="144" y="0"/>
                    <a:pt x="120" y="0"/>
                  </a:cubicBezTo>
                  <a:cubicBezTo>
                    <a:pt x="85" y="0"/>
                    <a:pt x="45" y="14"/>
                    <a:pt x="21" y="67"/>
                  </a:cubicBezTo>
                  <a:cubicBezTo>
                    <a:pt x="3" y="106"/>
                    <a:pt x="0" y="150"/>
                    <a:pt x="0" y="195"/>
                  </a:cubicBezTo>
                  <a:cubicBezTo>
                    <a:pt x="0" y="238"/>
                    <a:pt x="2" y="288"/>
                    <a:pt x="26" y="331"/>
                  </a:cubicBezTo>
                  <a:cubicBezTo>
                    <a:pt x="50" y="377"/>
                    <a:pt x="91" y="389"/>
                    <a:pt x="118" y="389"/>
                  </a:cubicBezTo>
                  <a:cubicBezTo>
                    <a:pt x="149" y="389"/>
                    <a:pt x="192" y="376"/>
                    <a:pt x="218" y="323"/>
                  </a:cubicBezTo>
                  <a:cubicBezTo>
                    <a:pt x="235" y="285"/>
                    <a:pt x="238" y="240"/>
                    <a:pt x="238" y="195"/>
                  </a:cubicBezTo>
                  <a:close/>
                  <a:moveTo>
                    <a:pt x="118" y="376"/>
                  </a:moveTo>
                  <a:cubicBezTo>
                    <a:pt x="96" y="376"/>
                    <a:pt x="64" y="361"/>
                    <a:pt x="53" y="307"/>
                  </a:cubicBezTo>
                  <a:cubicBezTo>
                    <a:pt x="46" y="274"/>
                    <a:pt x="46" y="222"/>
                    <a:pt x="46" y="189"/>
                  </a:cubicBezTo>
                  <a:cubicBezTo>
                    <a:pt x="46" y="152"/>
                    <a:pt x="46" y="115"/>
                    <a:pt x="51" y="85"/>
                  </a:cubicBezTo>
                  <a:cubicBezTo>
                    <a:pt x="62" y="18"/>
                    <a:pt x="104" y="13"/>
                    <a:pt x="118" y="13"/>
                  </a:cubicBezTo>
                  <a:cubicBezTo>
                    <a:pt x="138" y="13"/>
                    <a:pt x="174" y="22"/>
                    <a:pt x="186" y="78"/>
                  </a:cubicBezTo>
                  <a:cubicBezTo>
                    <a:pt x="192" y="110"/>
                    <a:pt x="192" y="154"/>
                    <a:pt x="192" y="189"/>
                  </a:cubicBezTo>
                  <a:cubicBezTo>
                    <a:pt x="192" y="230"/>
                    <a:pt x="192" y="269"/>
                    <a:pt x="186" y="306"/>
                  </a:cubicBezTo>
                  <a:cubicBezTo>
                    <a:pt x="176" y="358"/>
                    <a:pt x="144" y="376"/>
                    <a:pt x="118" y="376"/>
                  </a:cubicBezTo>
                  <a:close/>
                </a:path>
              </a:pathLst>
            </a:custGeom>
            <a:solidFill>
              <a:srgbClr val="000000"/>
            </a:solidFill>
            <a:ln w="12600" cap="flat">
              <a:noFill/>
              <a:miter lim="800000"/>
              <a:headEnd/>
              <a:tailEnd/>
            </a:ln>
            <a:effectLst/>
          </p:spPr>
          <p:txBody>
            <a:bodyPr wrap="none" anchor="ctr"/>
            <a:lstStyle/>
            <a:p>
              <a:endParaRPr lang="de-DE"/>
            </a:p>
          </p:txBody>
        </p:sp>
        <p:sp>
          <p:nvSpPr>
            <p:cNvPr id="11284" name="Freeform 20"/>
            <p:cNvSpPr>
              <a:spLocks noChangeArrowheads="1"/>
            </p:cNvSpPr>
            <p:nvPr/>
          </p:nvSpPr>
          <p:spPr bwMode="auto">
            <a:xfrm>
              <a:off x="5212" y="3163"/>
              <a:ext cx="13" cy="13"/>
            </a:xfrm>
            <a:custGeom>
              <a:avLst/>
              <a:gdLst/>
              <a:ahLst/>
              <a:cxnLst>
                <a:cxn ang="0">
                  <a:pos x="61" y="30"/>
                </a:cxn>
                <a:cxn ang="0">
                  <a:pos x="30" y="0"/>
                </a:cxn>
                <a:cxn ang="0">
                  <a:pos x="0" y="30"/>
                </a:cxn>
                <a:cxn ang="0">
                  <a:pos x="30" y="61"/>
                </a:cxn>
                <a:cxn ang="0">
                  <a:pos x="61" y="30"/>
                </a:cxn>
              </a:cxnLst>
              <a:rect l="0" t="0" r="r" b="b"/>
              <a:pathLst>
                <a:path w="62" h="62">
                  <a:moveTo>
                    <a:pt x="61" y="30"/>
                  </a:moveTo>
                  <a:cubicBezTo>
                    <a:pt x="61" y="14"/>
                    <a:pt x="48" y="0"/>
                    <a:pt x="30" y="0"/>
                  </a:cubicBezTo>
                  <a:cubicBezTo>
                    <a:pt x="14" y="0"/>
                    <a:pt x="0" y="14"/>
                    <a:pt x="0" y="30"/>
                  </a:cubicBezTo>
                  <a:cubicBezTo>
                    <a:pt x="0" y="48"/>
                    <a:pt x="14" y="61"/>
                    <a:pt x="30" y="61"/>
                  </a:cubicBezTo>
                  <a:cubicBezTo>
                    <a:pt x="48" y="61"/>
                    <a:pt x="61" y="48"/>
                    <a:pt x="61" y="30"/>
                  </a:cubicBezTo>
                </a:path>
              </a:pathLst>
            </a:custGeom>
            <a:solidFill>
              <a:srgbClr val="000000"/>
            </a:solidFill>
            <a:ln w="12600" cap="flat">
              <a:noFill/>
              <a:miter lim="800000"/>
              <a:headEnd/>
              <a:tailEnd/>
            </a:ln>
            <a:effectLst/>
          </p:spPr>
          <p:txBody>
            <a:bodyPr wrap="none" anchor="ctr"/>
            <a:lstStyle/>
            <a:p>
              <a:endParaRPr lang="de-DE"/>
            </a:p>
          </p:txBody>
        </p:sp>
        <p:sp>
          <p:nvSpPr>
            <p:cNvPr id="11285" name="Freeform 21"/>
            <p:cNvSpPr>
              <a:spLocks noChangeArrowheads="1"/>
            </p:cNvSpPr>
            <p:nvPr/>
          </p:nvSpPr>
          <p:spPr bwMode="auto">
            <a:xfrm>
              <a:off x="5242" y="3091"/>
              <a:ext cx="53" cy="87"/>
            </a:xfrm>
            <a:custGeom>
              <a:avLst/>
              <a:gdLst/>
              <a:ahLst/>
              <a:cxnLst>
                <a:cxn ang="0">
                  <a:pos x="184" y="197"/>
                </a:cxn>
                <a:cxn ang="0">
                  <a:pos x="184" y="214"/>
                </a:cxn>
                <a:cxn ang="0">
                  <a:pos x="93" y="373"/>
                </a:cxn>
                <a:cxn ang="0">
                  <a:pos x="37" y="352"/>
                </a:cxn>
                <a:cxn ang="0">
                  <a:pos x="66" y="326"/>
                </a:cxn>
                <a:cxn ang="0">
                  <a:pos x="40" y="301"/>
                </a:cxn>
                <a:cxn ang="0">
                  <a:pos x="14" y="328"/>
                </a:cxn>
                <a:cxn ang="0">
                  <a:pos x="93" y="389"/>
                </a:cxn>
                <a:cxn ang="0">
                  <a:pos x="235" y="190"/>
                </a:cxn>
                <a:cxn ang="0">
                  <a:pos x="120" y="0"/>
                </a:cxn>
                <a:cxn ang="0">
                  <a:pos x="37" y="35"/>
                </a:cxn>
                <a:cxn ang="0">
                  <a:pos x="0" y="126"/>
                </a:cxn>
                <a:cxn ang="0">
                  <a:pos x="114" y="253"/>
                </a:cxn>
                <a:cxn ang="0">
                  <a:pos x="184" y="197"/>
                </a:cxn>
                <a:cxn ang="0">
                  <a:pos x="114" y="240"/>
                </a:cxn>
                <a:cxn ang="0">
                  <a:pos x="61" y="205"/>
                </a:cxn>
                <a:cxn ang="0">
                  <a:pos x="51" y="128"/>
                </a:cxn>
                <a:cxn ang="0">
                  <a:pos x="62" y="50"/>
                </a:cxn>
                <a:cxn ang="0">
                  <a:pos x="120" y="14"/>
                </a:cxn>
                <a:cxn ang="0">
                  <a:pos x="174" y="59"/>
                </a:cxn>
                <a:cxn ang="0">
                  <a:pos x="182" y="138"/>
                </a:cxn>
                <a:cxn ang="0">
                  <a:pos x="114" y="240"/>
                </a:cxn>
              </a:cxnLst>
              <a:rect l="0" t="0" r="r" b="b"/>
              <a:pathLst>
                <a:path w="236" h="390">
                  <a:moveTo>
                    <a:pt x="184" y="197"/>
                  </a:moveTo>
                  <a:lnTo>
                    <a:pt x="184" y="214"/>
                  </a:lnTo>
                  <a:cubicBezTo>
                    <a:pt x="184" y="347"/>
                    <a:pt x="125" y="373"/>
                    <a:pt x="93" y="373"/>
                  </a:cubicBezTo>
                  <a:cubicBezTo>
                    <a:pt x="83" y="373"/>
                    <a:pt x="53" y="371"/>
                    <a:pt x="37" y="352"/>
                  </a:cubicBezTo>
                  <a:cubicBezTo>
                    <a:pt x="62" y="352"/>
                    <a:pt x="66" y="336"/>
                    <a:pt x="66" y="326"/>
                  </a:cubicBezTo>
                  <a:cubicBezTo>
                    <a:pt x="66" y="309"/>
                    <a:pt x="53" y="301"/>
                    <a:pt x="40" y="301"/>
                  </a:cubicBezTo>
                  <a:cubicBezTo>
                    <a:pt x="30" y="301"/>
                    <a:pt x="14" y="306"/>
                    <a:pt x="14" y="328"/>
                  </a:cubicBezTo>
                  <a:cubicBezTo>
                    <a:pt x="14" y="365"/>
                    <a:pt x="45" y="389"/>
                    <a:pt x="93" y="389"/>
                  </a:cubicBezTo>
                  <a:cubicBezTo>
                    <a:pt x="166" y="389"/>
                    <a:pt x="235" y="312"/>
                    <a:pt x="235" y="190"/>
                  </a:cubicBezTo>
                  <a:cubicBezTo>
                    <a:pt x="235" y="38"/>
                    <a:pt x="170" y="0"/>
                    <a:pt x="120" y="0"/>
                  </a:cubicBezTo>
                  <a:cubicBezTo>
                    <a:pt x="88" y="0"/>
                    <a:pt x="61" y="10"/>
                    <a:pt x="37" y="35"/>
                  </a:cubicBezTo>
                  <a:cubicBezTo>
                    <a:pt x="13" y="61"/>
                    <a:pt x="0" y="85"/>
                    <a:pt x="0" y="126"/>
                  </a:cubicBezTo>
                  <a:cubicBezTo>
                    <a:pt x="0" y="198"/>
                    <a:pt x="50" y="253"/>
                    <a:pt x="114" y="253"/>
                  </a:cubicBezTo>
                  <a:cubicBezTo>
                    <a:pt x="147" y="253"/>
                    <a:pt x="171" y="229"/>
                    <a:pt x="184" y="197"/>
                  </a:cubicBezTo>
                  <a:close/>
                  <a:moveTo>
                    <a:pt x="114" y="240"/>
                  </a:moveTo>
                  <a:cubicBezTo>
                    <a:pt x="104" y="240"/>
                    <a:pt x="78" y="240"/>
                    <a:pt x="61" y="205"/>
                  </a:cubicBezTo>
                  <a:cubicBezTo>
                    <a:pt x="51" y="184"/>
                    <a:pt x="51" y="155"/>
                    <a:pt x="51" y="128"/>
                  </a:cubicBezTo>
                  <a:cubicBezTo>
                    <a:pt x="51" y="98"/>
                    <a:pt x="51" y="70"/>
                    <a:pt x="62" y="50"/>
                  </a:cubicBezTo>
                  <a:cubicBezTo>
                    <a:pt x="78" y="21"/>
                    <a:pt x="99" y="14"/>
                    <a:pt x="120" y="14"/>
                  </a:cubicBezTo>
                  <a:cubicBezTo>
                    <a:pt x="146" y="14"/>
                    <a:pt x="165" y="34"/>
                    <a:pt x="174" y="59"/>
                  </a:cubicBezTo>
                  <a:cubicBezTo>
                    <a:pt x="181" y="77"/>
                    <a:pt x="182" y="112"/>
                    <a:pt x="182" y="138"/>
                  </a:cubicBezTo>
                  <a:cubicBezTo>
                    <a:pt x="182" y="186"/>
                    <a:pt x="163" y="240"/>
                    <a:pt x="114" y="240"/>
                  </a:cubicBezTo>
                  <a:close/>
                </a:path>
              </a:pathLst>
            </a:custGeom>
            <a:solidFill>
              <a:srgbClr val="000000"/>
            </a:solidFill>
            <a:ln w="12600" cap="flat">
              <a:noFill/>
              <a:miter lim="800000"/>
              <a:headEnd/>
              <a:tailEnd/>
            </a:ln>
            <a:effectLst/>
          </p:spPr>
          <p:txBody>
            <a:bodyPr wrap="none" anchor="ctr"/>
            <a:lstStyle/>
            <a:p>
              <a:endParaRPr lang="de-DE"/>
            </a:p>
          </p:txBody>
        </p:sp>
        <p:sp>
          <p:nvSpPr>
            <p:cNvPr id="11286" name="Freeform 22"/>
            <p:cNvSpPr>
              <a:spLocks noChangeArrowheads="1"/>
            </p:cNvSpPr>
            <p:nvPr/>
          </p:nvSpPr>
          <p:spPr bwMode="auto">
            <a:xfrm>
              <a:off x="5326" y="3090"/>
              <a:ext cx="82" cy="86"/>
            </a:xfrm>
            <a:custGeom>
              <a:avLst/>
              <a:gdLst/>
              <a:ahLst/>
              <a:cxnLst>
                <a:cxn ang="0">
                  <a:pos x="355" y="0"/>
                </a:cxn>
                <a:cxn ang="0">
                  <a:pos x="11" y="0"/>
                </a:cxn>
                <a:cxn ang="0">
                  <a:pos x="0" y="126"/>
                </a:cxn>
                <a:cxn ang="0">
                  <a:pos x="14" y="126"/>
                </a:cxn>
                <a:cxn ang="0">
                  <a:pos x="115" y="18"/>
                </a:cxn>
                <a:cxn ang="0">
                  <a:pos x="146" y="19"/>
                </a:cxn>
                <a:cxn ang="0">
                  <a:pos x="158" y="40"/>
                </a:cxn>
                <a:cxn ang="0">
                  <a:pos x="158" y="338"/>
                </a:cxn>
                <a:cxn ang="0">
                  <a:pos x="99" y="365"/>
                </a:cxn>
                <a:cxn ang="0">
                  <a:pos x="77" y="365"/>
                </a:cxn>
                <a:cxn ang="0">
                  <a:pos x="77" y="382"/>
                </a:cxn>
                <a:cxn ang="0">
                  <a:pos x="182" y="381"/>
                </a:cxn>
                <a:cxn ang="0">
                  <a:pos x="290" y="382"/>
                </a:cxn>
                <a:cxn ang="0">
                  <a:pos x="290" y="365"/>
                </a:cxn>
                <a:cxn ang="0">
                  <a:pos x="267" y="365"/>
                </a:cxn>
                <a:cxn ang="0">
                  <a:pos x="208" y="338"/>
                </a:cxn>
                <a:cxn ang="0">
                  <a:pos x="208" y="40"/>
                </a:cxn>
                <a:cxn ang="0">
                  <a:pos x="219" y="19"/>
                </a:cxn>
                <a:cxn ang="0">
                  <a:pos x="251" y="18"/>
                </a:cxn>
                <a:cxn ang="0">
                  <a:pos x="352" y="126"/>
                </a:cxn>
                <a:cxn ang="0">
                  <a:pos x="366" y="126"/>
                </a:cxn>
                <a:cxn ang="0">
                  <a:pos x="355" y="0"/>
                </a:cxn>
              </a:cxnLst>
              <a:rect l="0" t="0" r="r" b="b"/>
              <a:pathLst>
                <a:path w="367" h="383">
                  <a:moveTo>
                    <a:pt x="355" y="0"/>
                  </a:moveTo>
                  <a:lnTo>
                    <a:pt x="11" y="0"/>
                  </a:lnTo>
                  <a:lnTo>
                    <a:pt x="0" y="126"/>
                  </a:lnTo>
                  <a:lnTo>
                    <a:pt x="14" y="126"/>
                  </a:lnTo>
                  <a:cubicBezTo>
                    <a:pt x="22" y="37"/>
                    <a:pt x="30" y="18"/>
                    <a:pt x="115" y="18"/>
                  </a:cubicBezTo>
                  <a:cubicBezTo>
                    <a:pt x="126" y="18"/>
                    <a:pt x="141" y="18"/>
                    <a:pt x="146" y="19"/>
                  </a:cubicBezTo>
                  <a:cubicBezTo>
                    <a:pt x="158" y="21"/>
                    <a:pt x="158" y="27"/>
                    <a:pt x="158" y="40"/>
                  </a:cubicBezTo>
                  <a:lnTo>
                    <a:pt x="158" y="338"/>
                  </a:lnTo>
                  <a:cubicBezTo>
                    <a:pt x="158" y="357"/>
                    <a:pt x="158" y="365"/>
                    <a:pt x="99" y="365"/>
                  </a:cubicBezTo>
                  <a:lnTo>
                    <a:pt x="77" y="365"/>
                  </a:lnTo>
                  <a:lnTo>
                    <a:pt x="77" y="382"/>
                  </a:lnTo>
                  <a:cubicBezTo>
                    <a:pt x="99" y="381"/>
                    <a:pt x="157" y="381"/>
                    <a:pt x="182" y="381"/>
                  </a:cubicBezTo>
                  <a:cubicBezTo>
                    <a:pt x="210" y="381"/>
                    <a:pt x="267" y="381"/>
                    <a:pt x="290" y="382"/>
                  </a:cubicBezTo>
                  <a:lnTo>
                    <a:pt x="290" y="365"/>
                  </a:lnTo>
                  <a:lnTo>
                    <a:pt x="267" y="365"/>
                  </a:lnTo>
                  <a:cubicBezTo>
                    <a:pt x="208" y="365"/>
                    <a:pt x="208" y="357"/>
                    <a:pt x="208" y="338"/>
                  </a:cubicBezTo>
                  <a:lnTo>
                    <a:pt x="208" y="40"/>
                  </a:lnTo>
                  <a:cubicBezTo>
                    <a:pt x="208" y="29"/>
                    <a:pt x="208" y="21"/>
                    <a:pt x="219" y="19"/>
                  </a:cubicBezTo>
                  <a:cubicBezTo>
                    <a:pt x="224" y="18"/>
                    <a:pt x="240" y="18"/>
                    <a:pt x="251" y="18"/>
                  </a:cubicBezTo>
                  <a:cubicBezTo>
                    <a:pt x="336" y="18"/>
                    <a:pt x="344" y="37"/>
                    <a:pt x="352" y="126"/>
                  </a:cubicBezTo>
                  <a:lnTo>
                    <a:pt x="366" y="126"/>
                  </a:lnTo>
                  <a:lnTo>
                    <a:pt x="355" y="0"/>
                  </a:lnTo>
                </a:path>
              </a:pathLst>
            </a:custGeom>
            <a:solidFill>
              <a:srgbClr val="000000"/>
            </a:solidFill>
            <a:ln w="12600" cap="flat">
              <a:noFill/>
              <a:miter lim="800000"/>
              <a:headEnd/>
              <a:tailEnd/>
            </a:ln>
            <a:effectLst/>
          </p:spPr>
          <p:txBody>
            <a:bodyPr wrap="none" anchor="ctr"/>
            <a:lstStyle/>
            <a:p>
              <a:endParaRPr lang="de-DE"/>
            </a:p>
          </p:txBody>
        </p:sp>
        <p:sp>
          <p:nvSpPr>
            <p:cNvPr id="11287" name="Freeform 23"/>
            <p:cNvSpPr>
              <a:spLocks noChangeArrowheads="1"/>
            </p:cNvSpPr>
            <p:nvPr/>
          </p:nvSpPr>
          <p:spPr bwMode="auto">
            <a:xfrm>
              <a:off x="5406" y="3119"/>
              <a:ext cx="49" cy="58"/>
            </a:xfrm>
            <a:custGeom>
              <a:avLst/>
              <a:gdLst/>
              <a:ahLst/>
              <a:cxnLst>
                <a:cxn ang="0">
                  <a:pos x="48" y="110"/>
                </a:cxn>
                <a:cxn ang="0">
                  <a:pos x="118" y="13"/>
                </a:cxn>
                <a:cxn ang="0">
                  <a:pos x="182" y="110"/>
                </a:cxn>
                <a:cxn ang="0">
                  <a:pos x="48" y="110"/>
                </a:cxn>
                <a:cxn ang="0">
                  <a:pos x="46" y="123"/>
                </a:cxn>
                <a:cxn ang="0">
                  <a:pos x="205" y="123"/>
                </a:cxn>
                <a:cxn ang="0">
                  <a:pos x="219" y="110"/>
                </a:cxn>
                <a:cxn ang="0">
                  <a:pos x="118" y="0"/>
                </a:cxn>
                <a:cxn ang="0">
                  <a:pos x="0" y="130"/>
                </a:cxn>
                <a:cxn ang="0">
                  <a:pos x="125" y="259"/>
                </a:cxn>
                <a:cxn ang="0">
                  <a:pos x="219" y="186"/>
                </a:cxn>
                <a:cxn ang="0">
                  <a:pos x="211" y="179"/>
                </a:cxn>
                <a:cxn ang="0">
                  <a:pos x="205" y="187"/>
                </a:cxn>
                <a:cxn ang="0">
                  <a:pos x="128" y="245"/>
                </a:cxn>
                <a:cxn ang="0">
                  <a:pos x="64" y="208"/>
                </a:cxn>
                <a:cxn ang="0">
                  <a:pos x="46" y="123"/>
                </a:cxn>
              </a:cxnLst>
              <a:rect l="0" t="0" r="r" b="b"/>
              <a:pathLst>
                <a:path w="220" h="260">
                  <a:moveTo>
                    <a:pt x="48" y="110"/>
                  </a:moveTo>
                  <a:cubicBezTo>
                    <a:pt x="51" y="27"/>
                    <a:pt x="99" y="13"/>
                    <a:pt x="118" y="13"/>
                  </a:cubicBezTo>
                  <a:cubicBezTo>
                    <a:pt x="176" y="13"/>
                    <a:pt x="182" y="90"/>
                    <a:pt x="182" y="110"/>
                  </a:cubicBezTo>
                  <a:lnTo>
                    <a:pt x="48" y="110"/>
                  </a:lnTo>
                  <a:close/>
                  <a:moveTo>
                    <a:pt x="46" y="123"/>
                  </a:moveTo>
                  <a:lnTo>
                    <a:pt x="205" y="123"/>
                  </a:lnTo>
                  <a:cubicBezTo>
                    <a:pt x="218" y="123"/>
                    <a:pt x="219" y="123"/>
                    <a:pt x="219" y="110"/>
                  </a:cubicBezTo>
                  <a:cubicBezTo>
                    <a:pt x="219" y="54"/>
                    <a:pt x="189" y="0"/>
                    <a:pt x="118" y="0"/>
                  </a:cubicBezTo>
                  <a:cubicBezTo>
                    <a:pt x="53" y="0"/>
                    <a:pt x="0" y="58"/>
                    <a:pt x="0" y="130"/>
                  </a:cubicBezTo>
                  <a:cubicBezTo>
                    <a:pt x="0" y="205"/>
                    <a:pt x="59" y="259"/>
                    <a:pt x="125" y="259"/>
                  </a:cubicBezTo>
                  <a:cubicBezTo>
                    <a:pt x="194" y="259"/>
                    <a:pt x="219" y="197"/>
                    <a:pt x="219" y="186"/>
                  </a:cubicBezTo>
                  <a:cubicBezTo>
                    <a:pt x="219" y="181"/>
                    <a:pt x="214" y="179"/>
                    <a:pt x="211" y="179"/>
                  </a:cubicBezTo>
                  <a:cubicBezTo>
                    <a:pt x="206" y="179"/>
                    <a:pt x="206" y="182"/>
                    <a:pt x="205" y="187"/>
                  </a:cubicBezTo>
                  <a:cubicBezTo>
                    <a:pt x="184" y="245"/>
                    <a:pt x="134" y="245"/>
                    <a:pt x="128" y="245"/>
                  </a:cubicBezTo>
                  <a:cubicBezTo>
                    <a:pt x="99" y="245"/>
                    <a:pt x="77" y="229"/>
                    <a:pt x="64" y="208"/>
                  </a:cubicBezTo>
                  <a:cubicBezTo>
                    <a:pt x="46" y="181"/>
                    <a:pt x="46" y="142"/>
                    <a:pt x="46" y="123"/>
                  </a:cubicBezTo>
                  <a:close/>
                </a:path>
              </a:pathLst>
            </a:custGeom>
            <a:solidFill>
              <a:srgbClr val="000000"/>
            </a:solidFill>
            <a:ln w="12600" cap="flat">
              <a:noFill/>
              <a:miter lim="800000"/>
              <a:headEnd/>
              <a:tailEnd/>
            </a:ln>
            <a:effectLst/>
          </p:spPr>
          <p:txBody>
            <a:bodyPr wrap="none" anchor="ctr"/>
            <a:lstStyle/>
            <a:p>
              <a:endParaRPr lang="de-DE"/>
            </a:p>
          </p:txBody>
        </p:sp>
        <p:sp>
          <p:nvSpPr>
            <p:cNvPr id="11288" name="Freeform 24"/>
            <p:cNvSpPr>
              <a:spLocks noChangeArrowheads="1"/>
            </p:cNvSpPr>
            <p:nvPr/>
          </p:nvSpPr>
          <p:spPr bwMode="auto">
            <a:xfrm>
              <a:off x="5461" y="3089"/>
              <a:ext cx="90" cy="89"/>
            </a:xfrm>
            <a:custGeom>
              <a:avLst/>
              <a:gdLst/>
              <a:ahLst/>
              <a:cxnLst>
                <a:cxn ang="0">
                  <a:pos x="339" y="56"/>
                </a:cxn>
                <a:cxn ang="0">
                  <a:pos x="402" y="18"/>
                </a:cxn>
                <a:cxn ang="0">
                  <a:pos x="402" y="0"/>
                </a:cxn>
                <a:cxn ang="0">
                  <a:pos x="347" y="2"/>
                </a:cxn>
                <a:cxn ang="0">
                  <a:pos x="282" y="0"/>
                </a:cxn>
                <a:cxn ang="0">
                  <a:pos x="282" y="18"/>
                </a:cxn>
                <a:cxn ang="0">
                  <a:pos x="323" y="46"/>
                </a:cxn>
                <a:cxn ang="0">
                  <a:pos x="320" y="58"/>
                </a:cxn>
                <a:cxn ang="0">
                  <a:pos x="218" y="330"/>
                </a:cxn>
                <a:cxn ang="0">
                  <a:pos x="109" y="45"/>
                </a:cxn>
                <a:cxn ang="0">
                  <a:pos x="106" y="34"/>
                </a:cxn>
                <a:cxn ang="0">
                  <a:pos x="152" y="18"/>
                </a:cxn>
                <a:cxn ang="0">
                  <a:pos x="152" y="0"/>
                </a:cxn>
                <a:cxn ang="0">
                  <a:pos x="72" y="2"/>
                </a:cxn>
                <a:cxn ang="0">
                  <a:pos x="0" y="0"/>
                </a:cxn>
                <a:cxn ang="0">
                  <a:pos x="0" y="18"/>
                </a:cxn>
                <a:cxn ang="0">
                  <a:pos x="56" y="38"/>
                </a:cxn>
                <a:cxn ang="0">
                  <a:pos x="186" y="385"/>
                </a:cxn>
                <a:cxn ang="0">
                  <a:pos x="200" y="398"/>
                </a:cxn>
                <a:cxn ang="0">
                  <a:pos x="214" y="387"/>
                </a:cxn>
                <a:cxn ang="0">
                  <a:pos x="339" y="56"/>
                </a:cxn>
              </a:cxnLst>
              <a:rect l="0" t="0" r="r" b="b"/>
              <a:pathLst>
                <a:path w="403" h="399">
                  <a:moveTo>
                    <a:pt x="339" y="56"/>
                  </a:moveTo>
                  <a:cubicBezTo>
                    <a:pt x="347" y="35"/>
                    <a:pt x="363" y="18"/>
                    <a:pt x="402" y="18"/>
                  </a:cubicBezTo>
                  <a:lnTo>
                    <a:pt x="402" y="0"/>
                  </a:lnTo>
                  <a:cubicBezTo>
                    <a:pt x="384" y="2"/>
                    <a:pt x="362" y="2"/>
                    <a:pt x="347" y="2"/>
                  </a:cubicBezTo>
                  <a:cubicBezTo>
                    <a:pt x="330" y="2"/>
                    <a:pt x="298" y="0"/>
                    <a:pt x="282" y="0"/>
                  </a:cubicBezTo>
                  <a:lnTo>
                    <a:pt x="282" y="18"/>
                  </a:lnTo>
                  <a:cubicBezTo>
                    <a:pt x="312" y="18"/>
                    <a:pt x="323" y="32"/>
                    <a:pt x="323" y="46"/>
                  </a:cubicBezTo>
                  <a:cubicBezTo>
                    <a:pt x="323" y="50"/>
                    <a:pt x="322" y="54"/>
                    <a:pt x="320" y="58"/>
                  </a:cubicBezTo>
                  <a:lnTo>
                    <a:pt x="218" y="330"/>
                  </a:lnTo>
                  <a:lnTo>
                    <a:pt x="109" y="45"/>
                  </a:lnTo>
                  <a:cubicBezTo>
                    <a:pt x="106" y="37"/>
                    <a:pt x="106" y="35"/>
                    <a:pt x="106" y="34"/>
                  </a:cubicBezTo>
                  <a:cubicBezTo>
                    <a:pt x="106" y="18"/>
                    <a:pt x="138" y="18"/>
                    <a:pt x="152" y="18"/>
                  </a:cubicBezTo>
                  <a:lnTo>
                    <a:pt x="152" y="0"/>
                  </a:lnTo>
                  <a:cubicBezTo>
                    <a:pt x="133" y="2"/>
                    <a:pt x="93" y="2"/>
                    <a:pt x="72" y="2"/>
                  </a:cubicBezTo>
                  <a:cubicBezTo>
                    <a:pt x="45" y="2"/>
                    <a:pt x="21" y="0"/>
                    <a:pt x="0" y="0"/>
                  </a:cubicBezTo>
                  <a:lnTo>
                    <a:pt x="0" y="18"/>
                  </a:lnTo>
                  <a:cubicBezTo>
                    <a:pt x="37" y="18"/>
                    <a:pt x="48" y="18"/>
                    <a:pt x="56" y="38"/>
                  </a:cubicBezTo>
                  <a:lnTo>
                    <a:pt x="186" y="385"/>
                  </a:lnTo>
                  <a:cubicBezTo>
                    <a:pt x="190" y="397"/>
                    <a:pt x="194" y="398"/>
                    <a:pt x="200" y="398"/>
                  </a:cubicBezTo>
                  <a:cubicBezTo>
                    <a:pt x="210" y="398"/>
                    <a:pt x="211" y="395"/>
                    <a:pt x="214" y="387"/>
                  </a:cubicBezTo>
                  <a:lnTo>
                    <a:pt x="339" y="56"/>
                  </a:lnTo>
                </a:path>
              </a:pathLst>
            </a:custGeom>
            <a:solidFill>
              <a:srgbClr val="000000"/>
            </a:solidFill>
            <a:ln w="12600" cap="flat">
              <a:noFill/>
              <a:miter lim="800000"/>
              <a:headEnd/>
              <a:tailEnd/>
            </a:ln>
            <a:effectLst/>
          </p:spPr>
          <p:txBody>
            <a:bodyPr wrap="none" anchor="ctr"/>
            <a:lstStyle/>
            <a:p>
              <a:endParaRPr lang="de-DE"/>
            </a:p>
          </p:txBody>
        </p:sp>
        <p:sp>
          <p:nvSpPr>
            <p:cNvPr id="11289" name="Freeform 25"/>
            <p:cNvSpPr>
              <a:spLocks noChangeArrowheads="1"/>
            </p:cNvSpPr>
            <p:nvPr/>
          </p:nvSpPr>
          <p:spPr bwMode="auto">
            <a:xfrm>
              <a:off x="4042" y="3280"/>
              <a:ext cx="75" cy="87"/>
            </a:xfrm>
            <a:custGeom>
              <a:avLst/>
              <a:gdLst/>
              <a:ahLst/>
              <a:cxnLst>
                <a:cxn ang="0">
                  <a:pos x="109" y="208"/>
                </a:cxn>
                <a:cxn ang="0">
                  <a:pos x="205" y="208"/>
                </a:cxn>
                <a:cxn ang="0">
                  <a:pos x="333" y="106"/>
                </a:cxn>
                <a:cxn ang="0">
                  <a:pos x="200" y="0"/>
                </a:cxn>
                <a:cxn ang="0">
                  <a:pos x="0" y="0"/>
                </a:cxn>
                <a:cxn ang="0">
                  <a:pos x="0" y="18"/>
                </a:cxn>
                <a:cxn ang="0">
                  <a:pos x="13" y="18"/>
                </a:cxn>
                <a:cxn ang="0">
                  <a:pos x="58" y="45"/>
                </a:cxn>
                <a:cxn ang="0">
                  <a:pos x="58" y="342"/>
                </a:cxn>
                <a:cxn ang="0">
                  <a:pos x="13" y="368"/>
                </a:cxn>
                <a:cxn ang="0">
                  <a:pos x="0" y="368"/>
                </a:cxn>
                <a:cxn ang="0">
                  <a:pos x="0" y="385"/>
                </a:cxn>
                <a:cxn ang="0">
                  <a:pos x="83" y="384"/>
                </a:cxn>
                <a:cxn ang="0">
                  <a:pos x="166" y="385"/>
                </a:cxn>
                <a:cxn ang="0">
                  <a:pos x="166" y="368"/>
                </a:cxn>
                <a:cxn ang="0">
                  <a:pos x="154" y="368"/>
                </a:cxn>
                <a:cxn ang="0">
                  <a:pos x="109" y="342"/>
                </a:cxn>
                <a:cxn ang="0">
                  <a:pos x="109" y="208"/>
                </a:cxn>
                <a:cxn ang="0">
                  <a:pos x="107" y="192"/>
                </a:cxn>
                <a:cxn ang="0">
                  <a:pos x="107" y="40"/>
                </a:cxn>
                <a:cxn ang="0">
                  <a:pos x="134" y="18"/>
                </a:cxn>
                <a:cxn ang="0">
                  <a:pos x="184" y="18"/>
                </a:cxn>
                <a:cxn ang="0">
                  <a:pos x="275" y="106"/>
                </a:cxn>
                <a:cxn ang="0">
                  <a:pos x="184" y="192"/>
                </a:cxn>
                <a:cxn ang="0">
                  <a:pos x="107" y="192"/>
                </a:cxn>
              </a:cxnLst>
              <a:rect l="0" t="0" r="r" b="b"/>
              <a:pathLst>
                <a:path w="334" h="386">
                  <a:moveTo>
                    <a:pt x="109" y="208"/>
                  </a:moveTo>
                  <a:lnTo>
                    <a:pt x="205" y="208"/>
                  </a:lnTo>
                  <a:cubicBezTo>
                    <a:pt x="272" y="208"/>
                    <a:pt x="333" y="162"/>
                    <a:pt x="333" y="106"/>
                  </a:cubicBezTo>
                  <a:cubicBezTo>
                    <a:pt x="333" y="50"/>
                    <a:pt x="277" y="0"/>
                    <a:pt x="200" y="0"/>
                  </a:cubicBezTo>
                  <a:lnTo>
                    <a:pt x="0" y="0"/>
                  </a:lnTo>
                  <a:lnTo>
                    <a:pt x="0" y="18"/>
                  </a:lnTo>
                  <a:lnTo>
                    <a:pt x="13" y="18"/>
                  </a:lnTo>
                  <a:cubicBezTo>
                    <a:pt x="58" y="18"/>
                    <a:pt x="58" y="24"/>
                    <a:pt x="58" y="45"/>
                  </a:cubicBezTo>
                  <a:lnTo>
                    <a:pt x="58" y="342"/>
                  </a:lnTo>
                  <a:cubicBezTo>
                    <a:pt x="58" y="361"/>
                    <a:pt x="58" y="368"/>
                    <a:pt x="13" y="368"/>
                  </a:cubicBezTo>
                  <a:lnTo>
                    <a:pt x="0" y="368"/>
                  </a:lnTo>
                  <a:lnTo>
                    <a:pt x="0" y="385"/>
                  </a:lnTo>
                  <a:cubicBezTo>
                    <a:pt x="19" y="384"/>
                    <a:pt x="61" y="384"/>
                    <a:pt x="83" y="384"/>
                  </a:cubicBezTo>
                  <a:cubicBezTo>
                    <a:pt x="104" y="384"/>
                    <a:pt x="147" y="384"/>
                    <a:pt x="166" y="385"/>
                  </a:cubicBezTo>
                  <a:lnTo>
                    <a:pt x="166" y="368"/>
                  </a:lnTo>
                  <a:lnTo>
                    <a:pt x="154" y="368"/>
                  </a:lnTo>
                  <a:cubicBezTo>
                    <a:pt x="110" y="368"/>
                    <a:pt x="109" y="361"/>
                    <a:pt x="109" y="342"/>
                  </a:cubicBezTo>
                  <a:lnTo>
                    <a:pt x="109" y="208"/>
                  </a:lnTo>
                  <a:close/>
                  <a:moveTo>
                    <a:pt x="107" y="192"/>
                  </a:moveTo>
                  <a:lnTo>
                    <a:pt x="107" y="40"/>
                  </a:lnTo>
                  <a:cubicBezTo>
                    <a:pt x="107" y="21"/>
                    <a:pt x="107" y="18"/>
                    <a:pt x="134" y="18"/>
                  </a:cubicBezTo>
                  <a:lnTo>
                    <a:pt x="184" y="18"/>
                  </a:lnTo>
                  <a:cubicBezTo>
                    <a:pt x="275" y="18"/>
                    <a:pt x="275" y="77"/>
                    <a:pt x="275" y="106"/>
                  </a:cubicBezTo>
                  <a:cubicBezTo>
                    <a:pt x="275" y="131"/>
                    <a:pt x="275" y="192"/>
                    <a:pt x="184" y="192"/>
                  </a:cubicBezTo>
                  <a:lnTo>
                    <a:pt x="107" y="192"/>
                  </a:lnTo>
                  <a:close/>
                </a:path>
              </a:pathLst>
            </a:custGeom>
            <a:solidFill>
              <a:srgbClr val="000000"/>
            </a:solidFill>
            <a:ln w="12600" cap="flat">
              <a:noFill/>
              <a:miter lim="800000"/>
              <a:headEnd/>
              <a:tailEnd/>
            </a:ln>
            <a:effectLst/>
          </p:spPr>
          <p:txBody>
            <a:bodyPr wrap="none" anchor="ctr"/>
            <a:lstStyle/>
            <a:p>
              <a:endParaRPr lang="de-DE"/>
            </a:p>
          </p:txBody>
        </p:sp>
        <p:sp>
          <p:nvSpPr>
            <p:cNvPr id="11290" name="Freeform 26"/>
            <p:cNvSpPr>
              <a:spLocks noChangeArrowheads="1"/>
            </p:cNvSpPr>
            <p:nvPr/>
          </p:nvSpPr>
          <p:spPr bwMode="auto">
            <a:xfrm>
              <a:off x="4127" y="3279"/>
              <a:ext cx="62" cy="89"/>
            </a:xfrm>
            <a:custGeom>
              <a:avLst/>
              <a:gdLst/>
              <a:ahLst/>
              <a:cxnLst>
                <a:cxn ang="0">
                  <a:pos x="82" y="179"/>
                </a:cxn>
                <a:cxn ang="0">
                  <a:pos x="82" y="0"/>
                </a:cxn>
                <a:cxn ang="0">
                  <a:pos x="0" y="6"/>
                </a:cxn>
                <a:cxn ang="0">
                  <a:pos x="0" y="24"/>
                </a:cxn>
                <a:cxn ang="0">
                  <a:pos x="45" y="56"/>
                </a:cxn>
                <a:cxn ang="0">
                  <a:pos x="45" y="392"/>
                </a:cxn>
                <a:cxn ang="0">
                  <a:pos x="58" y="392"/>
                </a:cxn>
                <a:cxn ang="0">
                  <a:pos x="78" y="357"/>
                </a:cxn>
                <a:cxn ang="0">
                  <a:pos x="152" y="398"/>
                </a:cxn>
                <a:cxn ang="0">
                  <a:pos x="278" y="270"/>
                </a:cxn>
                <a:cxn ang="0">
                  <a:pos x="158" y="142"/>
                </a:cxn>
                <a:cxn ang="0">
                  <a:pos x="82" y="179"/>
                </a:cxn>
                <a:cxn ang="0">
                  <a:pos x="83" y="328"/>
                </a:cxn>
                <a:cxn ang="0">
                  <a:pos x="83" y="211"/>
                </a:cxn>
                <a:cxn ang="0">
                  <a:pos x="90" y="190"/>
                </a:cxn>
                <a:cxn ang="0">
                  <a:pos x="157" y="155"/>
                </a:cxn>
                <a:cxn ang="0">
                  <a:pos x="216" y="190"/>
                </a:cxn>
                <a:cxn ang="0">
                  <a:pos x="232" y="269"/>
                </a:cxn>
                <a:cxn ang="0">
                  <a:pos x="214" y="349"/>
                </a:cxn>
                <a:cxn ang="0">
                  <a:pos x="150" y="385"/>
                </a:cxn>
                <a:cxn ang="0">
                  <a:pos x="91" y="350"/>
                </a:cxn>
                <a:cxn ang="0">
                  <a:pos x="83" y="328"/>
                </a:cxn>
              </a:cxnLst>
              <a:rect l="0" t="0" r="r" b="b"/>
              <a:pathLst>
                <a:path w="279" h="399">
                  <a:moveTo>
                    <a:pt x="82" y="179"/>
                  </a:moveTo>
                  <a:lnTo>
                    <a:pt x="82" y="0"/>
                  </a:lnTo>
                  <a:lnTo>
                    <a:pt x="0" y="6"/>
                  </a:lnTo>
                  <a:lnTo>
                    <a:pt x="0" y="24"/>
                  </a:lnTo>
                  <a:cubicBezTo>
                    <a:pt x="40" y="24"/>
                    <a:pt x="45" y="27"/>
                    <a:pt x="45" y="56"/>
                  </a:cubicBezTo>
                  <a:lnTo>
                    <a:pt x="45" y="392"/>
                  </a:lnTo>
                  <a:lnTo>
                    <a:pt x="58" y="392"/>
                  </a:lnTo>
                  <a:cubicBezTo>
                    <a:pt x="59" y="392"/>
                    <a:pt x="64" y="384"/>
                    <a:pt x="78" y="357"/>
                  </a:cubicBezTo>
                  <a:cubicBezTo>
                    <a:pt x="86" y="369"/>
                    <a:pt x="110" y="398"/>
                    <a:pt x="152" y="398"/>
                  </a:cubicBezTo>
                  <a:cubicBezTo>
                    <a:pt x="221" y="398"/>
                    <a:pt x="278" y="342"/>
                    <a:pt x="278" y="270"/>
                  </a:cubicBezTo>
                  <a:cubicBezTo>
                    <a:pt x="278" y="198"/>
                    <a:pt x="224" y="142"/>
                    <a:pt x="158" y="142"/>
                  </a:cubicBezTo>
                  <a:cubicBezTo>
                    <a:pt x="115" y="142"/>
                    <a:pt x="91" y="170"/>
                    <a:pt x="82" y="179"/>
                  </a:cubicBezTo>
                  <a:close/>
                  <a:moveTo>
                    <a:pt x="83" y="328"/>
                  </a:moveTo>
                  <a:lnTo>
                    <a:pt x="83" y="211"/>
                  </a:lnTo>
                  <a:cubicBezTo>
                    <a:pt x="83" y="200"/>
                    <a:pt x="83" y="200"/>
                    <a:pt x="90" y="190"/>
                  </a:cubicBezTo>
                  <a:cubicBezTo>
                    <a:pt x="112" y="160"/>
                    <a:pt x="142" y="155"/>
                    <a:pt x="157" y="155"/>
                  </a:cubicBezTo>
                  <a:cubicBezTo>
                    <a:pt x="181" y="155"/>
                    <a:pt x="202" y="170"/>
                    <a:pt x="216" y="190"/>
                  </a:cubicBezTo>
                  <a:cubicBezTo>
                    <a:pt x="230" y="214"/>
                    <a:pt x="232" y="246"/>
                    <a:pt x="232" y="269"/>
                  </a:cubicBezTo>
                  <a:cubicBezTo>
                    <a:pt x="232" y="290"/>
                    <a:pt x="230" y="325"/>
                    <a:pt x="214" y="349"/>
                  </a:cubicBezTo>
                  <a:cubicBezTo>
                    <a:pt x="203" y="366"/>
                    <a:pt x="181" y="385"/>
                    <a:pt x="150" y="385"/>
                  </a:cubicBezTo>
                  <a:cubicBezTo>
                    <a:pt x="125" y="385"/>
                    <a:pt x="104" y="373"/>
                    <a:pt x="91" y="350"/>
                  </a:cubicBezTo>
                  <a:cubicBezTo>
                    <a:pt x="83" y="339"/>
                    <a:pt x="83" y="338"/>
                    <a:pt x="83" y="328"/>
                  </a:cubicBezTo>
                  <a:close/>
                </a:path>
              </a:pathLst>
            </a:custGeom>
            <a:solidFill>
              <a:srgbClr val="000000"/>
            </a:solidFill>
            <a:ln w="12600" cap="flat">
              <a:noFill/>
              <a:miter lim="800000"/>
              <a:headEnd/>
              <a:tailEnd/>
            </a:ln>
            <a:effectLst/>
          </p:spPr>
          <p:txBody>
            <a:bodyPr wrap="none" anchor="ctr"/>
            <a:lstStyle/>
            <a:p>
              <a:endParaRPr lang="de-DE"/>
            </a:p>
          </p:txBody>
        </p:sp>
        <p:sp>
          <p:nvSpPr>
            <p:cNvPr id="11291" name="Freeform 27"/>
            <p:cNvSpPr>
              <a:spLocks noChangeArrowheads="1"/>
            </p:cNvSpPr>
            <p:nvPr/>
          </p:nvSpPr>
          <p:spPr bwMode="auto">
            <a:xfrm>
              <a:off x="4233" y="3333"/>
              <a:ext cx="78" cy="5"/>
            </a:xfrm>
            <a:custGeom>
              <a:avLst/>
              <a:gdLst/>
              <a:ahLst/>
              <a:cxnLst>
                <a:cxn ang="0">
                  <a:pos x="325" y="24"/>
                </a:cxn>
                <a:cxn ang="0">
                  <a:pos x="346" y="13"/>
                </a:cxn>
                <a:cxn ang="0">
                  <a:pos x="325" y="0"/>
                </a:cxn>
                <a:cxn ang="0">
                  <a:pos x="19" y="0"/>
                </a:cxn>
                <a:cxn ang="0">
                  <a:pos x="0" y="13"/>
                </a:cxn>
                <a:cxn ang="0">
                  <a:pos x="19" y="24"/>
                </a:cxn>
                <a:cxn ang="0">
                  <a:pos x="325" y="24"/>
                </a:cxn>
              </a:cxnLst>
              <a:rect l="0" t="0" r="r" b="b"/>
              <a:pathLst>
                <a:path w="347" h="25">
                  <a:moveTo>
                    <a:pt x="325" y="24"/>
                  </a:moveTo>
                  <a:cubicBezTo>
                    <a:pt x="334" y="24"/>
                    <a:pt x="346" y="24"/>
                    <a:pt x="346" y="13"/>
                  </a:cubicBezTo>
                  <a:cubicBezTo>
                    <a:pt x="346" y="0"/>
                    <a:pt x="334" y="0"/>
                    <a:pt x="325" y="0"/>
                  </a:cubicBezTo>
                  <a:lnTo>
                    <a:pt x="19" y="0"/>
                  </a:lnTo>
                  <a:cubicBezTo>
                    <a:pt x="10" y="0"/>
                    <a:pt x="0" y="0"/>
                    <a:pt x="0" y="13"/>
                  </a:cubicBezTo>
                  <a:cubicBezTo>
                    <a:pt x="0" y="24"/>
                    <a:pt x="10" y="24"/>
                    <a:pt x="19" y="24"/>
                  </a:cubicBezTo>
                  <a:lnTo>
                    <a:pt x="325" y="24"/>
                  </a:lnTo>
                </a:path>
              </a:pathLst>
            </a:custGeom>
            <a:solidFill>
              <a:srgbClr val="000000"/>
            </a:solidFill>
            <a:ln w="12600" cap="flat">
              <a:noFill/>
              <a:miter lim="800000"/>
              <a:headEnd/>
              <a:tailEnd/>
            </a:ln>
            <a:effectLst/>
          </p:spPr>
          <p:txBody>
            <a:bodyPr wrap="none" anchor="ctr"/>
            <a:lstStyle/>
            <a:p>
              <a:endParaRPr lang="de-DE"/>
            </a:p>
          </p:txBody>
        </p:sp>
        <p:sp>
          <p:nvSpPr>
            <p:cNvPr id="11292" name="Freeform 28"/>
            <p:cNvSpPr>
              <a:spLocks noChangeArrowheads="1"/>
            </p:cNvSpPr>
            <p:nvPr/>
          </p:nvSpPr>
          <p:spPr bwMode="auto">
            <a:xfrm>
              <a:off x="4354" y="3280"/>
              <a:ext cx="75" cy="87"/>
            </a:xfrm>
            <a:custGeom>
              <a:avLst/>
              <a:gdLst/>
              <a:ahLst/>
              <a:cxnLst>
                <a:cxn ang="0">
                  <a:pos x="109" y="208"/>
                </a:cxn>
                <a:cxn ang="0">
                  <a:pos x="203" y="208"/>
                </a:cxn>
                <a:cxn ang="0">
                  <a:pos x="333" y="106"/>
                </a:cxn>
                <a:cxn ang="0">
                  <a:pos x="200" y="0"/>
                </a:cxn>
                <a:cxn ang="0">
                  <a:pos x="0" y="0"/>
                </a:cxn>
                <a:cxn ang="0">
                  <a:pos x="0" y="18"/>
                </a:cxn>
                <a:cxn ang="0">
                  <a:pos x="13" y="18"/>
                </a:cxn>
                <a:cxn ang="0">
                  <a:pos x="58" y="45"/>
                </a:cxn>
                <a:cxn ang="0">
                  <a:pos x="58" y="342"/>
                </a:cxn>
                <a:cxn ang="0">
                  <a:pos x="13" y="368"/>
                </a:cxn>
                <a:cxn ang="0">
                  <a:pos x="0" y="368"/>
                </a:cxn>
                <a:cxn ang="0">
                  <a:pos x="0" y="385"/>
                </a:cxn>
                <a:cxn ang="0">
                  <a:pos x="83" y="384"/>
                </a:cxn>
                <a:cxn ang="0">
                  <a:pos x="166" y="385"/>
                </a:cxn>
                <a:cxn ang="0">
                  <a:pos x="166" y="368"/>
                </a:cxn>
                <a:cxn ang="0">
                  <a:pos x="154" y="368"/>
                </a:cxn>
                <a:cxn ang="0">
                  <a:pos x="109" y="342"/>
                </a:cxn>
                <a:cxn ang="0">
                  <a:pos x="109" y="208"/>
                </a:cxn>
                <a:cxn ang="0">
                  <a:pos x="107" y="192"/>
                </a:cxn>
                <a:cxn ang="0">
                  <a:pos x="107" y="40"/>
                </a:cxn>
                <a:cxn ang="0">
                  <a:pos x="134" y="18"/>
                </a:cxn>
                <a:cxn ang="0">
                  <a:pos x="184" y="18"/>
                </a:cxn>
                <a:cxn ang="0">
                  <a:pos x="275" y="106"/>
                </a:cxn>
                <a:cxn ang="0">
                  <a:pos x="184" y="192"/>
                </a:cxn>
                <a:cxn ang="0">
                  <a:pos x="107" y="192"/>
                </a:cxn>
              </a:cxnLst>
              <a:rect l="0" t="0" r="r" b="b"/>
              <a:pathLst>
                <a:path w="334" h="386">
                  <a:moveTo>
                    <a:pt x="109" y="208"/>
                  </a:moveTo>
                  <a:lnTo>
                    <a:pt x="203" y="208"/>
                  </a:lnTo>
                  <a:cubicBezTo>
                    <a:pt x="272" y="208"/>
                    <a:pt x="333" y="162"/>
                    <a:pt x="333" y="106"/>
                  </a:cubicBezTo>
                  <a:cubicBezTo>
                    <a:pt x="333" y="50"/>
                    <a:pt x="277" y="0"/>
                    <a:pt x="200" y="0"/>
                  </a:cubicBezTo>
                  <a:lnTo>
                    <a:pt x="0" y="0"/>
                  </a:lnTo>
                  <a:lnTo>
                    <a:pt x="0" y="18"/>
                  </a:lnTo>
                  <a:lnTo>
                    <a:pt x="13" y="18"/>
                  </a:lnTo>
                  <a:cubicBezTo>
                    <a:pt x="58" y="18"/>
                    <a:pt x="58" y="24"/>
                    <a:pt x="58" y="45"/>
                  </a:cubicBezTo>
                  <a:lnTo>
                    <a:pt x="58" y="342"/>
                  </a:lnTo>
                  <a:cubicBezTo>
                    <a:pt x="58" y="361"/>
                    <a:pt x="58" y="368"/>
                    <a:pt x="13" y="368"/>
                  </a:cubicBezTo>
                  <a:lnTo>
                    <a:pt x="0" y="368"/>
                  </a:lnTo>
                  <a:lnTo>
                    <a:pt x="0" y="385"/>
                  </a:lnTo>
                  <a:cubicBezTo>
                    <a:pt x="19" y="384"/>
                    <a:pt x="61" y="384"/>
                    <a:pt x="83" y="384"/>
                  </a:cubicBezTo>
                  <a:cubicBezTo>
                    <a:pt x="104" y="384"/>
                    <a:pt x="147" y="384"/>
                    <a:pt x="166" y="385"/>
                  </a:cubicBezTo>
                  <a:lnTo>
                    <a:pt x="166" y="368"/>
                  </a:lnTo>
                  <a:lnTo>
                    <a:pt x="154" y="368"/>
                  </a:lnTo>
                  <a:cubicBezTo>
                    <a:pt x="110" y="368"/>
                    <a:pt x="109" y="361"/>
                    <a:pt x="109" y="342"/>
                  </a:cubicBezTo>
                  <a:lnTo>
                    <a:pt x="109" y="208"/>
                  </a:lnTo>
                  <a:close/>
                  <a:moveTo>
                    <a:pt x="107" y="192"/>
                  </a:moveTo>
                  <a:lnTo>
                    <a:pt x="107" y="40"/>
                  </a:lnTo>
                  <a:cubicBezTo>
                    <a:pt x="107" y="21"/>
                    <a:pt x="107" y="18"/>
                    <a:pt x="134" y="18"/>
                  </a:cubicBezTo>
                  <a:lnTo>
                    <a:pt x="184" y="18"/>
                  </a:lnTo>
                  <a:cubicBezTo>
                    <a:pt x="275" y="18"/>
                    <a:pt x="275" y="77"/>
                    <a:pt x="275" y="106"/>
                  </a:cubicBezTo>
                  <a:cubicBezTo>
                    <a:pt x="275" y="131"/>
                    <a:pt x="275" y="192"/>
                    <a:pt x="184" y="192"/>
                  </a:cubicBezTo>
                  <a:lnTo>
                    <a:pt x="107" y="192"/>
                  </a:lnTo>
                  <a:close/>
                </a:path>
              </a:pathLst>
            </a:custGeom>
            <a:solidFill>
              <a:srgbClr val="000000"/>
            </a:solidFill>
            <a:ln w="12600" cap="flat">
              <a:noFill/>
              <a:miter lim="800000"/>
              <a:headEnd/>
              <a:tailEnd/>
            </a:ln>
            <a:effectLst/>
          </p:spPr>
          <p:txBody>
            <a:bodyPr wrap="none" anchor="ctr"/>
            <a:lstStyle/>
            <a:p>
              <a:endParaRPr lang="de-DE"/>
            </a:p>
          </p:txBody>
        </p:sp>
        <p:sp>
          <p:nvSpPr>
            <p:cNvPr id="11293" name="Freeform 29"/>
            <p:cNvSpPr>
              <a:spLocks noChangeArrowheads="1"/>
            </p:cNvSpPr>
            <p:nvPr/>
          </p:nvSpPr>
          <p:spPr bwMode="auto">
            <a:xfrm>
              <a:off x="4440" y="3279"/>
              <a:ext cx="62" cy="89"/>
            </a:xfrm>
            <a:custGeom>
              <a:avLst/>
              <a:gdLst/>
              <a:ahLst/>
              <a:cxnLst>
                <a:cxn ang="0">
                  <a:pos x="82" y="179"/>
                </a:cxn>
                <a:cxn ang="0">
                  <a:pos x="82" y="0"/>
                </a:cxn>
                <a:cxn ang="0">
                  <a:pos x="0" y="6"/>
                </a:cxn>
                <a:cxn ang="0">
                  <a:pos x="0" y="24"/>
                </a:cxn>
                <a:cxn ang="0">
                  <a:pos x="45" y="56"/>
                </a:cxn>
                <a:cxn ang="0">
                  <a:pos x="45" y="392"/>
                </a:cxn>
                <a:cxn ang="0">
                  <a:pos x="58" y="392"/>
                </a:cxn>
                <a:cxn ang="0">
                  <a:pos x="78" y="357"/>
                </a:cxn>
                <a:cxn ang="0">
                  <a:pos x="152" y="398"/>
                </a:cxn>
                <a:cxn ang="0">
                  <a:pos x="278" y="270"/>
                </a:cxn>
                <a:cxn ang="0">
                  <a:pos x="158" y="142"/>
                </a:cxn>
                <a:cxn ang="0">
                  <a:pos x="82" y="179"/>
                </a:cxn>
                <a:cxn ang="0">
                  <a:pos x="83" y="328"/>
                </a:cxn>
                <a:cxn ang="0">
                  <a:pos x="83" y="211"/>
                </a:cxn>
                <a:cxn ang="0">
                  <a:pos x="90" y="190"/>
                </a:cxn>
                <a:cxn ang="0">
                  <a:pos x="157" y="155"/>
                </a:cxn>
                <a:cxn ang="0">
                  <a:pos x="216" y="190"/>
                </a:cxn>
                <a:cxn ang="0">
                  <a:pos x="232" y="269"/>
                </a:cxn>
                <a:cxn ang="0">
                  <a:pos x="214" y="349"/>
                </a:cxn>
                <a:cxn ang="0">
                  <a:pos x="150" y="385"/>
                </a:cxn>
                <a:cxn ang="0">
                  <a:pos x="91" y="350"/>
                </a:cxn>
                <a:cxn ang="0">
                  <a:pos x="83" y="328"/>
                </a:cxn>
              </a:cxnLst>
              <a:rect l="0" t="0" r="r" b="b"/>
              <a:pathLst>
                <a:path w="279" h="399">
                  <a:moveTo>
                    <a:pt x="82" y="179"/>
                  </a:moveTo>
                  <a:lnTo>
                    <a:pt x="82" y="0"/>
                  </a:lnTo>
                  <a:lnTo>
                    <a:pt x="0" y="6"/>
                  </a:lnTo>
                  <a:lnTo>
                    <a:pt x="0" y="24"/>
                  </a:lnTo>
                  <a:cubicBezTo>
                    <a:pt x="40" y="24"/>
                    <a:pt x="45" y="27"/>
                    <a:pt x="45" y="56"/>
                  </a:cubicBezTo>
                  <a:lnTo>
                    <a:pt x="45" y="392"/>
                  </a:lnTo>
                  <a:lnTo>
                    <a:pt x="58" y="392"/>
                  </a:lnTo>
                  <a:cubicBezTo>
                    <a:pt x="59" y="392"/>
                    <a:pt x="64" y="384"/>
                    <a:pt x="78" y="357"/>
                  </a:cubicBezTo>
                  <a:cubicBezTo>
                    <a:pt x="86" y="369"/>
                    <a:pt x="110" y="398"/>
                    <a:pt x="152" y="398"/>
                  </a:cubicBezTo>
                  <a:cubicBezTo>
                    <a:pt x="219" y="398"/>
                    <a:pt x="278" y="342"/>
                    <a:pt x="278" y="270"/>
                  </a:cubicBezTo>
                  <a:cubicBezTo>
                    <a:pt x="278" y="198"/>
                    <a:pt x="224" y="142"/>
                    <a:pt x="158" y="142"/>
                  </a:cubicBezTo>
                  <a:cubicBezTo>
                    <a:pt x="115" y="142"/>
                    <a:pt x="91" y="170"/>
                    <a:pt x="82" y="179"/>
                  </a:cubicBezTo>
                  <a:close/>
                  <a:moveTo>
                    <a:pt x="83" y="328"/>
                  </a:moveTo>
                  <a:lnTo>
                    <a:pt x="83" y="211"/>
                  </a:lnTo>
                  <a:cubicBezTo>
                    <a:pt x="83" y="200"/>
                    <a:pt x="83" y="200"/>
                    <a:pt x="90" y="190"/>
                  </a:cubicBezTo>
                  <a:cubicBezTo>
                    <a:pt x="112" y="160"/>
                    <a:pt x="142" y="155"/>
                    <a:pt x="157" y="155"/>
                  </a:cubicBezTo>
                  <a:cubicBezTo>
                    <a:pt x="181" y="155"/>
                    <a:pt x="202" y="170"/>
                    <a:pt x="216" y="190"/>
                  </a:cubicBezTo>
                  <a:cubicBezTo>
                    <a:pt x="230" y="214"/>
                    <a:pt x="232" y="246"/>
                    <a:pt x="232" y="269"/>
                  </a:cubicBezTo>
                  <a:cubicBezTo>
                    <a:pt x="232" y="290"/>
                    <a:pt x="230" y="325"/>
                    <a:pt x="214" y="349"/>
                  </a:cubicBezTo>
                  <a:cubicBezTo>
                    <a:pt x="203" y="366"/>
                    <a:pt x="181" y="385"/>
                    <a:pt x="150" y="385"/>
                  </a:cubicBezTo>
                  <a:cubicBezTo>
                    <a:pt x="125" y="385"/>
                    <a:pt x="104" y="373"/>
                    <a:pt x="91" y="350"/>
                  </a:cubicBezTo>
                  <a:cubicBezTo>
                    <a:pt x="83" y="339"/>
                    <a:pt x="83" y="338"/>
                    <a:pt x="83" y="328"/>
                  </a:cubicBezTo>
                  <a:close/>
                </a:path>
              </a:pathLst>
            </a:custGeom>
            <a:solidFill>
              <a:srgbClr val="000000"/>
            </a:solidFill>
            <a:ln w="12600" cap="flat">
              <a:noFill/>
              <a:miter lim="800000"/>
              <a:headEnd/>
              <a:tailEnd/>
            </a:ln>
            <a:effectLst/>
          </p:spPr>
          <p:txBody>
            <a:bodyPr wrap="none" anchor="ctr"/>
            <a:lstStyle/>
            <a:p>
              <a:endParaRPr lang="de-DE"/>
            </a:p>
          </p:txBody>
        </p:sp>
        <p:sp>
          <p:nvSpPr>
            <p:cNvPr id="11294" name="Freeform 30"/>
            <p:cNvSpPr>
              <a:spLocks noChangeArrowheads="1"/>
            </p:cNvSpPr>
            <p:nvPr/>
          </p:nvSpPr>
          <p:spPr bwMode="auto">
            <a:xfrm>
              <a:off x="4555" y="3313"/>
              <a:ext cx="13" cy="54"/>
            </a:xfrm>
            <a:custGeom>
              <a:avLst/>
              <a:gdLst/>
              <a:ahLst/>
              <a:cxnLst>
                <a:cxn ang="0">
                  <a:pos x="61" y="30"/>
                </a:cxn>
                <a:cxn ang="0">
                  <a:pos x="30" y="0"/>
                </a:cxn>
                <a:cxn ang="0">
                  <a:pos x="0" y="30"/>
                </a:cxn>
                <a:cxn ang="0">
                  <a:pos x="30" y="61"/>
                </a:cxn>
                <a:cxn ang="0">
                  <a:pos x="61" y="30"/>
                </a:cxn>
                <a:cxn ang="0">
                  <a:pos x="61" y="214"/>
                </a:cxn>
                <a:cxn ang="0">
                  <a:pos x="30" y="184"/>
                </a:cxn>
                <a:cxn ang="0">
                  <a:pos x="0" y="214"/>
                </a:cxn>
                <a:cxn ang="0">
                  <a:pos x="30" y="243"/>
                </a:cxn>
                <a:cxn ang="0">
                  <a:pos x="61" y="214"/>
                </a:cxn>
              </a:cxnLst>
              <a:rect l="0" t="0" r="r" b="b"/>
              <a:pathLst>
                <a:path w="62" h="244">
                  <a:moveTo>
                    <a:pt x="61" y="30"/>
                  </a:moveTo>
                  <a:cubicBezTo>
                    <a:pt x="61" y="13"/>
                    <a:pt x="48" y="0"/>
                    <a:pt x="30" y="0"/>
                  </a:cubicBezTo>
                  <a:cubicBezTo>
                    <a:pt x="14" y="0"/>
                    <a:pt x="0" y="13"/>
                    <a:pt x="0" y="30"/>
                  </a:cubicBezTo>
                  <a:cubicBezTo>
                    <a:pt x="0" y="46"/>
                    <a:pt x="14" y="61"/>
                    <a:pt x="30" y="61"/>
                  </a:cubicBezTo>
                  <a:cubicBezTo>
                    <a:pt x="48" y="61"/>
                    <a:pt x="61" y="46"/>
                    <a:pt x="61" y="30"/>
                  </a:cubicBezTo>
                  <a:close/>
                  <a:moveTo>
                    <a:pt x="61" y="214"/>
                  </a:moveTo>
                  <a:cubicBezTo>
                    <a:pt x="61" y="197"/>
                    <a:pt x="48" y="184"/>
                    <a:pt x="30" y="184"/>
                  </a:cubicBezTo>
                  <a:cubicBezTo>
                    <a:pt x="14" y="184"/>
                    <a:pt x="0" y="197"/>
                    <a:pt x="0" y="214"/>
                  </a:cubicBezTo>
                  <a:cubicBezTo>
                    <a:pt x="0" y="230"/>
                    <a:pt x="14" y="243"/>
                    <a:pt x="30" y="243"/>
                  </a:cubicBezTo>
                  <a:cubicBezTo>
                    <a:pt x="48" y="243"/>
                    <a:pt x="61" y="230"/>
                    <a:pt x="61" y="214"/>
                  </a:cubicBezTo>
                  <a:close/>
                </a:path>
              </a:pathLst>
            </a:custGeom>
            <a:solidFill>
              <a:srgbClr val="000000"/>
            </a:solidFill>
            <a:ln w="12600" cap="flat">
              <a:noFill/>
              <a:miter lim="800000"/>
              <a:headEnd/>
              <a:tailEnd/>
            </a:ln>
            <a:effectLst/>
          </p:spPr>
          <p:txBody>
            <a:bodyPr wrap="none" anchor="ctr"/>
            <a:lstStyle/>
            <a:p>
              <a:endParaRPr lang="de-DE"/>
            </a:p>
          </p:txBody>
        </p:sp>
        <p:sp>
          <p:nvSpPr>
            <p:cNvPr id="11295" name="Freeform 31"/>
            <p:cNvSpPr>
              <a:spLocks noChangeArrowheads="1"/>
            </p:cNvSpPr>
            <p:nvPr/>
          </p:nvSpPr>
          <p:spPr bwMode="auto">
            <a:xfrm>
              <a:off x="4624" y="3274"/>
              <a:ext cx="99" cy="127"/>
            </a:xfrm>
            <a:custGeom>
              <a:avLst/>
              <a:gdLst/>
              <a:ahLst/>
              <a:cxnLst>
                <a:cxn ang="0">
                  <a:pos x="178" y="504"/>
                </a:cxn>
                <a:cxn ang="0">
                  <a:pos x="78" y="285"/>
                </a:cxn>
                <a:cxn ang="0">
                  <a:pos x="70" y="277"/>
                </a:cxn>
                <a:cxn ang="0">
                  <a:pos x="61" y="282"/>
                </a:cxn>
                <a:cxn ang="0">
                  <a:pos x="8" y="322"/>
                </a:cxn>
                <a:cxn ang="0">
                  <a:pos x="0" y="331"/>
                </a:cxn>
                <a:cxn ang="0">
                  <a:pos x="6" y="336"/>
                </a:cxn>
                <a:cxn ang="0">
                  <a:pos x="26" y="325"/>
                </a:cxn>
                <a:cxn ang="0">
                  <a:pos x="43" y="310"/>
                </a:cxn>
                <a:cxn ang="0">
                  <a:pos x="154" y="555"/>
                </a:cxn>
                <a:cxn ang="0">
                  <a:pos x="166" y="563"/>
                </a:cxn>
                <a:cxn ang="0">
                  <a:pos x="181" y="552"/>
                </a:cxn>
                <a:cxn ang="0">
                  <a:pos x="437" y="22"/>
                </a:cxn>
                <a:cxn ang="0">
                  <a:pos x="440" y="11"/>
                </a:cxn>
                <a:cxn ang="0">
                  <a:pos x="429" y="0"/>
                </a:cxn>
                <a:cxn ang="0">
                  <a:pos x="416" y="11"/>
                </a:cxn>
                <a:cxn ang="0">
                  <a:pos x="178" y="504"/>
                </a:cxn>
              </a:cxnLst>
              <a:rect l="0" t="0" r="r" b="b"/>
              <a:pathLst>
                <a:path w="441" h="564">
                  <a:moveTo>
                    <a:pt x="178" y="504"/>
                  </a:moveTo>
                  <a:lnTo>
                    <a:pt x="78" y="285"/>
                  </a:lnTo>
                  <a:cubicBezTo>
                    <a:pt x="75" y="277"/>
                    <a:pt x="72" y="277"/>
                    <a:pt x="70" y="277"/>
                  </a:cubicBezTo>
                  <a:cubicBezTo>
                    <a:pt x="70" y="277"/>
                    <a:pt x="67" y="277"/>
                    <a:pt x="61" y="282"/>
                  </a:cubicBezTo>
                  <a:lnTo>
                    <a:pt x="8" y="322"/>
                  </a:lnTo>
                  <a:cubicBezTo>
                    <a:pt x="0" y="326"/>
                    <a:pt x="0" y="328"/>
                    <a:pt x="0" y="331"/>
                  </a:cubicBezTo>
                  <a:cubicBezTo>
                    <a:pt x="0" y="333"/>
                    <a:pt x="2" y="336"/>
                    <a:pt x="6" y="336"/>
                  </a:cubicBezTo>
                  <a:cubicBezTo>
                    <a:pt x="10" y="336"/>
                    <a:pt x="19" y="328"/>
                    <a:pt x="26" y="325"/>
                  </a:cubicBezTo>
                  <a:cubicBezTo>
                    <a:pt x="29" y="322"/>
                    <a:pt x="37" y="315"/>
                    <a:pt x="43" y="310"/>
                  </a:cubicBezTo>
                  <a:lnTo>
                    <a:pt x="154" y="555"/>
                  </a:lnTo>
                  <a:cubicBezTo>
                    <a:pt x="158" y="563"/>
                    <a:pt x="162" y="563"/>
                    <a:pt x="166" y="563"/>
                  </a:cubicBezTo>
                  <a:cubicBezTo>
                    <a:pt x="174" y="563"/>
                    <a:pt x="176" y="560"/>
                    <a:pt x="181" y="552"/>
                  </a:cubicBezTo>
                  <a:lnTo>
                    <a:pt x="437" y="22"/>
                  </a:lnTo>
                  <a:cubicBezTo>
                    <a:pt x="440" y="14"/>
                    <a:pt x="440" y="13"/>
                    <a:pt x="440" y="11"/>
                  </a:cubicBezTo>
                  <a:cubicBezTo>
                    <a:pt x="440" y="6"/>
                    <a:pt x="435" y="0"/>
                    <a:pt x="429" y="0"/>
                  </a:cubicBezTo>
                  <a:cubicBezTo>
                    <a:pt x="424" y="0"/>
                    <a:pt x="421" y="3"/>
                    <a:pt x="416" y="11"/>
                  </a:cubicBezTo>
                  <a:lnTo>
                    <a:pt x="178" y="504"/>
                  </a:lnTo>
                </a:path>
              </a:pathLst>
            </a:custGeom>
            <a:solidFill>
              <a:srgbClr val="000000"/>
            </a:solidFill>
            <a:ln w="12600" cap="flat">
              <a:noFill/>
              <a:miter lim="800000"/>
              <a:headEnd/>
              <a:tailEnd/>
            </a:ln>
            <a:effectLst/>
          </p:spPr>
          <p:txBody>
            <a:bodyPr wrap="none" anchor="ctr"/>
            <a:lstStyle/>
            <a:p>
              <a:endParaRPr lang="de-DE"/>
            </a:p>
          </p:txBody>
        </p:sp>
        <p:sp>
          <p:nvSpPr>
            <p:cNvPr id="11296" name="Freeform 32"/>
            <p:cNvSpPr>
              <a:spLocks noChangeArrowheads="1"/>
            </p:cNvSpPr>
            <p:nvPr/>
          </p:nvSpPr>
          <p:spPr bwMode="auto">
            <a:xfrm>
              <a:off x="4721" y="3274"/>
              <a:ext cx="246" cy="5"/>
            </a:xfrm>
            <a:custGeom>
              <a:avLst/>
              <a:gdLst/>
              <a:ahLst/>
              <a:cxnLst>
                <a:cxn ang="0">
                  <a:pos x="546" y="24"/>
                </a:cxn>
                <a:cxn ang="0">
                  <a:pos x="0" y="24"/>
                </a:cxn>
                <a:cxn ang="0">
                  <a:pos x="0" y="0"/>
                </a:cxn>
                <a:cxn ang="0">
                  <a:pos x="1090" y="0"/>
                </a:cxn>
                <a:cxn ang="0">
                  <a:pos x="1090" y="24"/>
                </a:cxn>
                <a:cxn ang="0">
                  <a:pos x="546" y="24"/>
                </a:cxn>
              </a:cxnLst>
              <a:rect l="0" t="0" r="r" b="b"/>
              <a:pathLst>
                <a:path w="1091" h="25">
                  <a:moveTo>
                    <a:pt x="546" y="24"/>
                  </a:moveTo>
                  <a:lnTo>
                    <a:pt x="0" y="24"/>
                  </a:lnTo>
                  <a:lnTo>
                    <a:pt x="0" y="0"/>
                  </a:lnTo>
                  <a:lnTo>
                    <a:pt x="1090" y="0"/>
                  </a:lnTo>
                  <a:lnTo>
                    <a:pt x="1090" y="24"/>
                  </a:lnTo>
                  <a:lnTo>
                    <a:pt x="546" y="24"/>
                  </a:lnTo>
                </a:path>
              </a:pathLst>
            </a:custGeom>
            <a:solidFill>
              <a:srgbClr val="000000"/>
            </a:solidFill>
            <a:ln w="12600" cap="flat">
              <a:noFill/>
              <a:miter lim="800000"/>
              <a:headEnd/>
              <a:tailEnd/>
            </a:ln>
            <a:effectLst/>
          </p:spPr>
          <p:txBody>
            <a:bodyPr wrap="none" anchor="ctr"/>
            <a:lstStyle/>
            <a:p>
              <a:endParaRPr lang="de-DE"/>
            </a:p>
          </p:txBody>
        </p:sp>
        <p:sp>
          <p:nvSpPr>
            <p:cNvPr id="11297" name="Freeform 33"/>
            <p:cNvSpPr>
              <a:spLocks noChangeArrowheads="1"/>
            </p:cNvSpPr>
            <p:nvPr/>
          </p:nvSpPr>
          <p:spPr bwMode="auto">
            <a:xfrm>
              <a:off x="4728" y="3311"/>
              <a:ext cx="46" cy="57"/>
            </a:xfrm>
            <a:custGeom>
              <a:avLst/>
              <a:gdLst/>
              <a:ahLst/>
              <a:cxnLst>
                <a:cxn ang="0">
                  <a:pos x="192" y="38"/>
                </a:cxn>
                <a:cxn ang="0">
                  <a:pos x="165" y="64"/>
                </a:cxn>
                <a:cxn ang="0">
                  <a:pos x="182" y="80"/>
                </a:cxn>
                <a:cxn ang="0">
                  <a:pos x="208" y="48"/>
                </a:cxn>
                <a:cxn ang="0">
                  <a:pos x="141" y="0"/>
                </a:cxn>
                <a:cxn ang="0">
                  <a:pos x="45" y="83"/>
                </a:cxn>
                <a:cxn ang="0">
                  <a:pos x="104" y="139"/>
                </a:cxn>
                <a:cxn ang="0">
                  <a:pos x="163" y="182"/>
                </a:cxn>
                <a:cxn ang="0">
                  <a:pos x="82" y="243"/>
                </a:cxn>
                <a:cxn ang="0">
                  <a:pos x="18" y="214"/>
                </a:cxn>
                <a:cxn ang="0">
                  <a:pos x="53" y="184"/>
                </a:cxn>
                <a:cxn ang="0">
                  <a:pos x="32" y="165"/>
                </a:cxn>
                <a:cxn ang="0">
                  <a:pos x="0" y="202"/>
                </a:cxn>
                <a:cxn ang="0">
                  <a:pos x="82" y="256"/>
                </a:cxn>
                <a:cxn ang="0">
                  <a:pos x="195" y="163"/>
                </a:cxn>
                <a:cxn ang="0">
                  <a:pos x="178" y="122"/>
                </a:cxn>
                <a:cxn ang="0">
                  <a:pos x="120" y="98"/>
                </a:cxn>
                <a:cxn ang="0">
                  <a:pos x="78" y="64"/>
                </a:cxn>
                <a:cxn ang="0">
                  <a:pos x="141" y="13"/>
                </a:cxn>
                <a:cxn ang="0">
                  <a:pos x="192" y="38"/>
                </a:cxn>
              </a:cxnLst>
              <a:rect l="0" t="0" r="r" b="b"/>
              <a:pathLst>
                <a:path w="209" h="257">
                  <a:moveTo>
                    <a:pt x="192" y="38"/>
                  </a:moveTo>
                  <a:cubicBezTo>
                    <a:pt x="176" y="38"/>
                    <a:pt x="165" y="51"/>
                    <a:pt x="165" y="64"/>
                  </a:cubicBezTo>
                  <a:cubicBezTo>
                    <a:pt x="165" y="72"/>
                    <a:pt x="170" y="80"/>
                    <a:pt x="182" y="80"/>
                  </a:cubicBezTo>
                  <a:cubicBezTo>
                    <a:pt x="195" y="80"/>
                    <a:pt x="208" y="70"/>
                    <a:pt x="208" y="48"/>
                  </a:cubicBezTo>
                  <a:cubicBezTo>
                    <a:pt x="208" y="24"/>
                    <a:pt x="184" y="0"/>
                    <a:pt x="141" y="0"/>
                  </a:cubicBezTo>
                  <a:cubicBezTo>
                    <a:pt x="66" y="0"/>
                    <a:pt x="45" y="58"/>
                    <a:pt x="45" y="83"/>
                  </a:cubicBezTo>
                  <a:cubicBezTo>
                    <a:pt x="45" y="126"/>
                    <a:pt x="88" y="136"/>
                    <a:pt x="104" y="139"/>
                  </a:cubicBezTo>
                  <a:cubicBezTo>
                    <a:pt x="133" y="144"/>
                    <a:pt x="163" y="150"/>
                    <a:pt x="163" y="182"/>
                  </a:cubicBezTo>
                  <a:cubicBezTo>
                    <a:pt x="163" y="197"/>
                    <a:pt x="149" y="243"/>
                    <a:pt x="82" y="243"/>
                  </a:cubicBezTo>
                  <a:cubicBezTo>
                    <a:pt x="74" y="243"/>
                    <a:pt x="30" y="243"/>
                    <a:pt x="18" y="214"/>
                  </a:cubicBezTo>
                  <a:cubicBezTo>
                    <a:pt x="38" y="216"/>
                    <a:pt x="53" y="200"/>
                    <a:pt x="53" y="184"/>
                  </a:cubicBezTo>
                  <a:cubicBezTo>
                    <a:pt x="53" y="171"/>
                    <a:pt x="43" y="165"/>
                    <a:pt x="32" y="165"/>
                  </a:cubicBezTo>
                  <a:cubicBezTo>
                    <a:pt x="18" y="165"/>
                    <a:pt x="0" y="176"/>
                    <a:pt x="0" y="202"/>
                  </a:cubicBezTo>
                  <a:cubicBezTo>
                    <a:pt x="0" y="234"/>
                    <a:pt x="32" y="256"/>
                    <a:pt x="82" y="256"/>
                  </a:cubicBezTo>
                  <a:cubicBezTo>
                    <a:pt x="173" y="256"/>
                    <a:pt x="195" y="187"/>
                    <a:pt x="195" y="163"/>
                  </a:cubicBezTo>
                  <a:cubicBezTo>
                    <a:pt x="195" y="142"/>
                    <a:pt x="184" y="128"/>
                    <a:pt x="178" y="122"/>
                  </a:cubicBezTo>
                  <a:cubicBezTo>
                    <a:pt x="162" y="106"/>
                    <a:pt x="146" y="102"/>
                    <a:pt x="120" y="98"/>
                  </a:cubicBezTo>
                  <a:cubicBezTo>
                    <a:pt x="101" y="93"/>
                    <a:pt x="78" y="90"/>
                    <a:pt x="78" y="64"/>
                  </a:cubicBezTo>
                  <a:cubicBezTo>
                    <a:pt x="78" y="46"/>
                    <a:pt x="91" y="13"/>
                    <a:pt x="141" y="13"/>
                  </a:cubicBezTo>
                  <a:cubicBezTo>
                    <a:pt x="155" y="13"/>
                    <a:pt x="184" y="16"/>
                    <a:pt x="192" y="38"/>
                  </a:cubicBezTo>
                </a:path>
              </a:pathLst>
            </a:custGeom>
            <a:solidFill>
              <a:srgbClr val="000000"/>
            </a:solidFill>
            <a:ln w="12600" cap="flat">
              <a:noFill/>
              <a:miter lim="800000"/>
              <a:headEnd/>
              <a:tailEnd/>
            </a:ln>
            <a:effectLst/>
          </p:spPr>
          <p:txBody>
            <a:bodyPr wrap="none" anchor="ctr"/>
            <a:lstStyle/>
            <a:p>
              <a:endParaRPr lang="de-DE"/>
            </a:p>
          </p:txBody>
        </p:sp>
        <p:sp>
          <p:nvSpPr>
            <p:cNvPr id="11298" name="Freeform 34"/>
            <p:cNvSpPr>
              <a:spLocks noChangeArrowheads="1"/>
            </p:cNvSpPr>
            <p:nvPr/>
          </p:nvSpPr>
          <p:spPr bwMode="auto">
            <a:xfrm>
              <a:off x="4787" y="3326"/>
              <a:ext cx="79" cy="60"/>
            </a:xfrm>
            <a:custGeom>
              <a:avLst/>
              <a:gdLst/>
              <a:ahLst/>
              <a:cxnLst>
                <a:cxn ang="0">
                  <a:pos x="302" y="43"/>
                </a:cxn>
                <a:cxn ang="0">
                  <a:pos x="344" y="14"/>
                </a:cxn>
                <a:cxn ang="0">
                  <a:pos x="352" y="5"/>
                </a:cxn>
                <a:cxn ang="0">
                  <a:pos x="346" y="0"/>
                </a:cxn>
                <a:cxn ang="0">
                  <a:pos x="306" y="2"/>
                </a:cxn>
                <a:cxn ang="0">
                  <a:pos x="264" y="0"/>
                </a:cxn>
                <a:cxn ang="0">
                  <a:pos x="256" y="8"/>
                </a:cxn>
                <a:cxn ang="0">
                  <a:pos x="264" y="14"/>
                </a:cxn>
                <a:cxn ang="0">
                  <a:pos x="290" y="30"/>
                </a:cxn>
                <a:cxn ang="0">
                  <a:pos x="288" y="40"/>
                </a:cxn>
                <a:cxn ang="0">
                  <a:pos x="245" y="213"/>
                </a:cxn>
                <a:cxn ang="0">
                  <a:pos x="144" y="6"/>
                </a:cxn>
                <a:cxn ang="0">
                  <a:pos x="131" y="0"/>
                </a:cxn>
                <a:cxn ang="0">
                  <a:pos x="77" y="0"/>
                </a:cxn>
                <a:cxn ang="0">
                  <a:pos x="64" y="8"/>
                </a:cxn>
                <a:cxn ang="0">
                  <a:pos x="77" y="14"/>
                </a:cxn>
                <a:cxn ang="0">
                  <a:pos x="102" y="16"/>
                </a:cxn>
                <a:cxn ang="0">
                  <a:pos x="50" y="229"/>
                </a:cxn>
                <a:cxn ang="0">
                  <a:pos x="8" y="256"/>
                </a:cxn>
                <a:cxn ang="0">
                  <a:pos x="0" y="264"/>
                </a:cxn>
                <a:cxn ang="0">
                  <a:pos x="6" y="270"/>
                </a:cxn>
                <a:cxn ang="0">
                  <a:pos x="46" y="269"/>
                </a:cxn>
                <a:cxn ang="0">
                  <a:pos x="90" y="270"/>
                </a:cxn>
                <a:cxn ang="0">
                  <a:pos x="98" y="262"/>
                </a:cxn>
                <a:cxn ang="0">
                  <a:pos x="88" y="256"/>
                </a:cxn>
                <a:cxn ang="0">
                  <a:pos x="62" y="240"/>
                </a:cxn>
                <a:cxn ang="0">
                  <a:pos x="64" y="230"/>
                </a:cxn>
                <a:cxn ang="0">
                  <a:pos x="115" y="27"/>
                </a:cxn>
                <a:cxn ang="0">
                  <a:pos x="230" y="264"/>
                </a:cxn>
                <a:cxn ang="0">
                  <a:pos x="240" y="270"/>
                </a:cxn>
                <a:cxn ang="0">
                  <a:pos x="248" y="262"/>
                </a:cxn>
                <a:cxn ang="0">
                  <a:pos x="302" y="43"/>
                </a:cxn>
              </a:cxnLst>
              <a:rect l="0" t="0" r="r" b="b"/>
              <a:pathLst>
                <a:path w="353" h="271">
                  <a:moveTo>
                    <a:pt x="302" y="43"/>
                  </a:moveTo>
                  <a:cubicBezTo>
                    <a:pt x="307" y="29"/>
                    <a:pt x="312" y="14"/>
                    <a:pt x="344" y="14"/>
                  </a:cubicBezTo>
                  <a:cubicBezTo>
                    <a:pt x="346" y="14"/>
                    <a:pt x="352" y="14"/>
                    <a:pt x="352" y="5"/>
                  </a:cubicBezTo>
                  <a:cubicBezTo>
                    <a:pt x="352" y="3"/>
                    <a:pt x="350" y="0"/>
                    <a:pt x="346" y="0"/>
                  </a:cubicBezTo>
                  <a:cubicBezTo>
                    <a:pt x="333" y="0"/>
                    <a:pt x="318" y="2"/>
                    <a:pt x="306" y="2"/>
                  </a:cubicBezTo>
                  <a:cubicBezTo>
                    <a:pt x="296" y="2"/>
                    <a:pt x="274" y="0"/>
                    <a:pt x="264" y="0"/>
                  </a:cubicBezTo>
                  <a:cubicBezTo>
                    <a:pt x="261" y="0"/>
                    <a:pt x="256" y="0"/>
                    <a:pt x="256" y="8"/>
                  </a:cubicBezTo>
                  <a:cubicBezTo>
                    <a:pt x="256" y="14"/>
                    <a:pt x="261" y="14"/>
                    <a:pt x="264" y="14"/>
                  </a:cubicBezTo>
                  <a:cubicBezTo>
                    <a:pt x="283" y="14"/>
                    <a:pt x="290" y="21"/>
                    <a:pt x="290" y="30"/>
                  </a:cubicBezTo>
                  <a:cubicBezTo>
                    <a:pt x="290" y="34"/>
                    <a:pt x="290" y="35"/>
                    <a:pt x="288" y="40"/>
                  </a:cubicBezTo>
                  <a:lnTo>
                    <a:pt x="245" y="213"/>
                  </a:lnTo>
                  <a:lnTo>
                    <a:pt x="144" y="6"/>
                  </a:lnTo>
                  <a:cubicBezTo>
                    <a:pt x="141" y="0"/>
                    <a:pt x="141" y="0"/>
                    <a:pt x="131" y="0"/>
                  </a:cubicBezTo>
                  <a:lnTo>
                    <a:pt x="77" y="0"/>
                  </a:lnTo>
                  <a:cubicBezTo>
                    <a:pt x="69" y="0"/>
                    <a:pt x="64" y="0"/>
                    <a:pt x="64" y="8"/>
                  </a:cubicBezTo>
                  <a:cubicBezTo>
                    <a:pt x="64" y="14"/>
                    <a:pt x="69" y="14"/>
                    <a:pt x="77" y="14"/>
                  </a:cubicBezTo>
                  <a:cubicBezTo>
                    <a:pt x="85" y="14"/>
                    <a:pt x="94" y="14"/>
                    <a:pt x="102" y="16"/>
                  </a:cubicBezTo>
                  <a:lnTo>
                    <a:pt x="50" y="229"/>
                  </a:lnTo>
                  <a:cubicBezTo>
                    <a:pt x="46" y="243"/>
                    <a:pt x="38" y="254"/>
                    <a:pt x="8" y="256"/>
                  </a:cubicBezTo>
                  <a:cubicBezTo>
                    <a:pt x="5" y="256"/>
                    <a:pt x="0" y="256"/>
                    <a:pt x="0" y="264"/>
                  </a:cubicBezTo>
                  <a:cubicBezTo>
                    <a:pt x="0" y="269"/>
                    <a:pt x="3" y="270"/>
                    <a:pt x="6" y="270"/>
                  </a:cubicBezTo>
                  <a:cubicBezTo>
                    <a:pt x="19" y="270"/>
                    <a:pt x="34" y="269"/>
                    <a:pt x="46" y="269"/>
                  </a:cubicBezTo>
                  <a:cubicBezTo>
                    <a:pt x="56" y="269"/>
                    <a:pt x="80" y="270"/>
                    <a:pt x="90" y="270"/>
                  </a:cubicBezTo>
                  <a:cubicBezTo>
                    <a:pt x="93" y="270"/>
                    <a:pt x="98" y="269"/>
                    <a:pt x="98" y="262"/>
                  </a:cubicBezTo>
                  <a:cubicBezTo>
                    <a:pt x="98" y="256"/>
                    <a:pt x="93" y="256"/>
                    <a:pt x="88" y="256"/>
                  </a:cubicBezTo>
                  <a:cubicBezTo>
                    <a:pt x="62" y="256"/>
                    <a:pt x="62" y="245"/>
                    <a:pt x="62" y="240"/>
                  </a:cubicBezTo>
                  <a:cubicBezTo>
                    <a:pt x="62" y="238"/>
                    <a:pt x="62" y="237"/>
                    <a:pt x="64" y="230"/>
                  </a:cubicBezTo>
                  <a:lnTo>
                    <a:pt x="115" y="27"/>
                  </a:lnTo>
                  <a:lnTo>
                    <a:pt x="230" y="264"/>
                  </a:lnTo>
                  <a:cubicBezTo>
                    <a:pt x="234" y="270"/>
                    <a:pt x="235" y="270"/>
                    <a:pt x="240" y="270"/>
                  </a:cubicBezTo>
                  <a:cubicBezTo>
                    <a:pt x="245" y="270"/>
                    <a:pt x="245" y="269"/>
                    <a:pt x="248" y="262"/>
                  </a:cubicBezTo>
                  <a:lnTo>
                    <a:pt x="302" y="43"/>
                  </a:lnTo>
                </a:path>
              </a:pathLst>
            </a:custGeom>
            <a:solidFill>
              <a:srgbClr val="000000"/>
            </a:solidFill>
            <a:ln w="12600" cap="flat">
              <a:noFill/>
              <a:miter lim="800000"/>
              <a:headEnd/>
              <a:tailEnd/>
            </a:ln>
            <a:effectLst/>
          </p:spPr>
          <p:txBody>
            <a:bodyPr wrap="none" anchor="ctr"/>
            <a:lstStyle/>
            <a:p>
              <a:endParaRPr lang="de-DE"/>
            </a:p>
          </p:txBody>
        </p:sp>
        <p:sp>
          <p:nvSpPr>
            <p:cNvPr id="11299" name="Freeform 35"/>
            <p:cNvSpPr>
              <a:spLocks noChangeArrowheads="1"/>
            </p:cNvSpPr>
            <p:nvPr/>
          </p:nvSpPr>
          <p:spPr bwMode="auto">
            <a:xfrm>
              <a:off x="4877" y="3326"/>
              <a:ext cx="79" cy="60"/>
            </a:xfrm>
            <a:custGeom>
              <a:avLst/>
              <a:gdLst/>
              <a:ahLst/>
              <a:cxnLst>
                <a:cxn ang="0">
                  <a:pos x="302" y="43"/>
                </a:cxn>
                <a:cxn ang="0">
                  <a:pos x="344" y="14"/>
                </a:cxn>
                <a:cxn ang="0">
                  <a:pos x="352" y="5"/>
                </a:cxn>
                <a:cxn ang="0">
                  <a:pos x="347" y="0"/>
                </a:cxn>
                <a:cxn ang="0">
                  <a:pos x="306" y="2"/>
                </a:cxn>
                <a:cxn ang="0">
                  <a:pos x="264" y="0"/>
                </a:cxn>
                <a:cxn ang="0">
                  <a:pos x="256" y="8"/>
                </a:cxn>
                <a:cxn ang="0">
                  <a:pos x="264" y="14"/>
                </a:cxn>
                <a:cxn ang="0">
                  <a:pos x="290" y="30"/>
                </a:cxn>
                <a:cxn ang="0">
                  <a:pos x="288" y="40"/>
                </a:cxn>
                <a:cxn ang="0">
                  <a:pos x="245" y="213"/>
                </a:cxn>
                <a:cxn ang="0">
                  <a:pos x="144" y="6"/>
                </a:cxn>
                <a:cxn ang="0">
                  <a:pos x="131" y="0"/>
                </a:cxn>
                <a:cxn ang="0">
                  <a:pos x="77" y="0"/>
                </a:cxn>
                <a:cxn ang="0">
                  <a:pos x="64" y="8"/>
                </a:cxn>
                <a:cxn ang="0">
                  <a:pos x="77" y="14"/>
                </a:cxn>
                <a:cxn ang="0">
                  <a:pos x="102" y="16"/>
                </a:cxn>
                <a:cxn ang="0">
                  <a:pos x="50" y="229"/>
                </a:cxn>
                <a:cxn ang="0">
                  <a:pos x="8" y="256"/>
                </a:cxn>
                <a:cxn ang="0">
                  <a:pos x="0" y="264"/>
                </a:cxn>
                <a:cxn ang="0">
                  <a:pos x="6" y="270"/>
                </a:cxn>
                <a:cxn ang="0">
                  <a:pos x="46" y="269"/>
                </a:cxn>
                <a:cxn ang="0">
                  <a:pos x="90" y="270"/>
                </a:cxn>
                <a:cxn ang="0">
                  <a:pos x="98" y="262"/>
                </a:cxn>
                <a:cxn ang="0">
                  <a:pos x="88" y="256"/>
                </a:cxn>
                <a:cxn ang="0">
                  <a:pos x="62" y="240"/>
                </a:cxn>
                <a:cxn ang="0">
                  <a:pos x="64" y="230"/>
                </a:cxn>
                <a:cxn ang="0">
                  <a:pos x="115" y="27"/>
                </a:cxn>
                <a:cxn ang="0">
                  <a:pos x="230" y="264"/>
                </a:cxn>
                <a:cxn ang="0">
                  <a:pos x="240" y="270"/>
                </a:cxn>
                <a:cxn ang="0">
                  <a:pos x="248" y="262"/>
                </a:cxn>
                <a:cxn ang="0">
                  <a:pos x="302" y="43"/>
                </a:cxn>
              </a:cxnLst>
              <a:rect l="0" t="0" r="r" b="b"/>
              <a:pathLst>
                <a:path w="353" h="271">
                  <a:moveTo>
                    <a:pt x="302" y="43"/>
                  </a:moveTo>
                  <a:cubicBezTo>
                    <a:pt x="307" y="29"/>
                    <a:pt x="314" y="14"/>
                    <a:pt x="344" y="14"/>
                  </a:cubicBezTo>
                  <a:cubicBezTo>
                    <a:pt x="347" y="14"/>
                    <a:pt x="352" y="14"/>
                    <a:pt x="352" y="5"/>
                  </a:cubicBezTo>
                  <a:cubicBezTo>
                    <a:pt x="352" y="3"/>
                    <a:pt x="350" y="0"/>
                    <a:pt x="347" y="0"/>
                  </a:cubicBezTo>
                  <a:cubicBezTo>
                    <a:pt x="333" y="0"/>
                    <a:pt x="318" y="2"/>
                    <a:pt x="306" y="2"/>
                  </a:cubicBezTo>
                  <a:cubicBezTo>
                    <a:pt x="296" y="2"/>
                    <a:pt x="274" y="0"/>
                    <a:pt x="264" y="0"/>
                  </a:cubicBezTo>
                  <a:cubicBezTo>
                    <a:pt x="261" y="0"/>
                    <a:pt x="256" y="0"/>
                    <a:pt x="256" y="8"/>
                  </a:cubicBezTo>
                  <a:cubicBezTo>
                    <a:pt x="256" y="14"/>
                    <a:pt x="261" y="14"/>
                    <a:pt x="264" y="14"/>
                  </a:cubicBezTo>
                  <a:cubicBezTo>
                    <a:pt x="283" y="14"/>
                    <a:pt x="290" y="21"/>
                    <a:pt x="290" y="30"/>
                  </a:cubicBezTo>
                  <a:cubicBezTo>
                    <a:pt x="290" y="34"/>
                    <a:pt x="290" y="35"/>
                    <a:pt x="288" y="40"/>
                  </a:cubicBezTo>
                  <a:lnTo>
                    <a:pt x="245" y="213"/>
                  </a:lnTo>
                  <a:lnTo>
                    <a:pt x="144" y="6"/>
                  </a:lnTo>
                  <a:cubicBezTo>
                    <a:pt x="141" y="0"/>
                    <a:pt x="141" y="0"/>
                    <a:pt x="131" y="0"/>
                  </a:cubicBezTo>
                  <a:lnTo>
                    <a:pt x="77" y="0"/>
                  </a:lnTo>
                  <a:cubicBezTo>
                    <a:pt x="69" y="0"/>
                    <a:pt x="64" y="0"/>
                    <a:pt x="64" y="8"/>
                  </a:cubicBezTo>
                  <a:cubicBezTo>
                    <a:pt x="64" y="14"/>
                    <a:pt x="69" y="14"/>
                    <a:pt x="77" y="14"/>
                  </a:cubicBezTo>
                  <a:cubicBezTo>
                    <a:pt x="85" y="14"/>
                    <a:pt x="94" y="14"/>
                    <a:pt x="102" y="16"/>
                  </a:cubicBezTo>
                  <a:lnTo>
                    <a:pt x="50" y="229"/>
                  </a:lnTo>
                  <a:cubicBezTo>
                    <a:pt x="46" y="243"/>
                    <a:pt x="38" y="254"/>
                    <a:pt x="8" y="256"/>
                  </a:cubicBezTo>
                  <a:cubicBezTo>
                    <a:pt x="5" y="256"/>
                    <a:pt x="0" y="256"/>
                    <a:pt x="0" y="264"/>
                  </a:cubicBezTo>
                  <a:cubicBezTo>
                    <a:pt x="0" y="269"/>
                    <a:pt x="3" y="270"/>
                    <a:pt x="6" y="270"/>
                  </a:cubicBezTo>
                  <a:cubicBezTo>
                    <a:pt x="19" y="270"/>
                    <a:pt x="34" y="269"/>
                    <a:pt x="46" y="269"/>
                  </a:cubicBezTo>
                  <a:cubicBezTo>
                    <a:pt x="56" y="269"/>
                    <a:pt x="80" y="270"/>
                    <a:pt x="90" y="270"/>
                  </a:cubicBezTo>
                  <a:cubicBezTo>
                    <a:pt x="93" y="270"/>
                    <a:pt x="98" y="269"/>
                    <a:pt x="98" y="262"/>
                  </a:cubicBezTo>
                  <a:cubicBezTo>
                    <a:pt x="98" y="256"/>
                    <a:pt x="93" y="256"/>
                    <a:pt x="88" y="256"/>
                  </a:cubicBezTo>
                  <a:cubicBezTo>
                    <a:pt x="62" y="256"/>
                    <a:pt x="62" y="245"/>
                    <a:pt x="62" y="240"/>
                  </a:cubicBezTo>
                  <a:cubicBezTo>
                    <a:pt x="62" y="238"/>
                    <a:pt x="62" y="237"/>
                    <a:pt x="64" y="230"/>
                  </a:cubicBezTo>
                  <a:lnTo>
                    <a:pt x="115" y="27"/>
                  </a:lnTo>
                  <a:lnTo>
                    <a:pt x="230" y="264"/>
                  </a:lnTo>
                  <a:cubicBezTo>
                    <a:pt x="234" y="270"/>
                    <a:pt x="235" y="270"/>
                    <a:pt x="240" y="270"/>
                  </a:cubicBezTo>
                  <a:cubicBezTo>
                    <a:pt x="245" y="270"/>
                    <a:pt x="245" y="269"/>
                    <a:pt x="248" y="262"/>
                  </a:cubicBezTo>
                  <a:lnTo>
                    <a:pt x="302" y="43"/>
                  </a:lnTo>
                </a:path>
              </a:pathLst>
            </a:custGeom>
            <a:solidFill>
              <a:srgbClr val="000000"/>
            </a:solidFill>
            <a:ln w="12600" cap="flat">
              <a:noFill/>
              <a:miter lim="800000"/>
              <a:headEnd/>
              <a:tailEnd/>
            </a:ln>
            <a:effectLst/>
          </p:spPr>
          <p:txBody>
            <a:bodyPr wrap="none" anchor="ctr"/>
            <a:lstStyle/>
            <a:p>
              <a:endParaRPr lang="de-DE"/>
            </a:p>
          </p:txBody>
        </p:sp>
        <p:sp>
          <p:nvSpPr>
            <p:cNvPr id="11300" name="Freeform 36"/>
            <p:cNvSpPr>
              <a:spLocks noChangeArrowheads="1"/>
            </p:cNvSpPr>
            <p:nvPr/>
          </p:nvSpPr>
          <p:spPr bwMode="auto">
            <a:xfrm>
              <a:off x="5010" y="3321"/>
              <a:ext cx="84" cy="29"/>
            </a:xfrm>
            <a:custGeom>
              <a:avLst/>
              <a:gdLst/>
              <a:ahLst/>
              <a:cxnLst>
                <a:cxn ang="0">
                  <a:pos x="357" y="22"/>
                </a:cxn>
                <a:cxn ang="0">
                  <a:pos x="376" y="11"/>
                </a:cxn>
                <a:cxn ang="0">
                  <a:pos x="357" y="0"/>
                </a:cxn>
                <a:cxn ang="0">
                  <a:pos x="19" y="0"/>
                </a:cxn>
                <a:cxn ang="0">
                  <a:pos x="0" y="11"/>
                </a:cxn>
                <a:cxn ang="0">
                  <a:pos x="19" y="22"/>
                </a:cxn>
                <a:cxn ang="0">
                  <a:pos x="357" y="22"/>
                </a:cxn>
                <a:cxn ang="0">
                  <a:pos x="357" y="133"/>
                </a:cxn>
                <a:cxn ang="0">
                  <a:pos x="376" y="122"/>
                </a:cxn>
                <a:cxn ang="0">
                  <a:pos x="357" y="110"/>
                </a:cxn>
                <a:cxn ang="0">
                  <a:pos x="19" y="110"/>
                </a:cxn>
                <a:cxn ang="0">
                  <a:pos x="0" y="122"/>
                </a:cxn>
                <a:cxn ang="0">
                  <a:pos x="19" y="133"/>
                </a:cxn>
                <a:cxn ang="0">
                  <a:pos x="357" y="133"/>
                </a:cxn>
              </a:cxnLst>
              <a:rect l="0" t="0" r="r" b="b"/>
              <a:pathLst>
                <a:path w="377" h="134">
                  <a:moveTo>
                    <a:pt x="357" y="22"/>
                  </a:moveTo>
                  <a:cubicBezTo>
                    <a:pt x="365" y="22"/>
                    <a:pt x="376" y="22"/>
                    <a:pt x="376" y="11"/>
                  </a:cubicBezTo>
                  <a:cubicBezTo>
                    <a:pt x="376" y="0"/>
                    <a:pt x="365" y="0"/>
                    <a:pt x="357" y="0"/>
                  </a:cubicBezTo>
                  <a:lnTo>
                    <a:pt x="19" y="0"/>
                  </a:lnTo>
                  <a:cubicBezTo>
                    <a:pt x="11" y="0"/>
                    <a:pt x="0" y="0"/>
                    <a:pt x="0" y="11"/>
                  </a:cubicBezTo>
                  <a:cubicBezTo>
                    <a:pt x="0" y="22"/>
                    <a:pt x="11" y="22"/>
                    <a:pt x="19" y="22"/>
                  </a:cubicBezTo>
                  <a:lnTo>
                    <a:pt x="357" y="22"/>
                  </a:lnTo>
                  <a:close/>
                  <a:moveTo>
                    <a:pt x="357" y="133"/>
                  </a:moveTo>
                  <a:cubicBezTo>
                    <a:pt x="365" y="133"/>
                    <a:pt x="376" y="133"/>
                    <a:pt x="376" y="122"/>
                  </a:cubicBezTo>
                  <a:cubicBezTo>
                    <a:pt x="376" y="110"/>
                    <a:pt x="365" y="110"/>
                    <a:pt x="357" y="110"/>
                  </a:cubicBezTo>
                  <a:lnTo>
                    <a:pt x="19" y="110"/>
                  </a:lnTo>
                  <a:cubicBezTo>
                    <a:pt x="11" y="110"/>
                    <a:pt x="0" y="110"/>
                    <a:pt x="0" y="122"/>
                  </a:cubicBezTo>
                  <a:cubicBezTo>
                    <a:pt x="0" y="133"/>
                    <a:pt x="11" y="133"/>
                    <a:pt x="19" y="133"/>
                  </a:cubicBezTo>
                  <a:lnTo>
                    <a:pt x="357" y="133"/>
                  </a:lnTo>
                  <a:close/>
                </a:path>
              </a:pathLst>
            </a:custGeom>
            <a:solidFill>
              <a:srgbClr val="000000"/>
            </a:solidFill>
            <a:ln w="12600" cap="flat">
              <a:noFill/>
              <a:miter lim="800000"/>
              <a:headEnd/>
              <a:tailEnd/>
            </a:ln>
            <a:effectLst/>
          </p:spPr>
          <p:txBody>
            <a:bodyPr wrap="none" anchor="ctr"/>
            <a:lstStyle/>
            <a:p>
              <a:endParaRPr lang="de-DE"/>
            </a:p>
          </p:txBody>
        </p:sp>
        <p:sp>
          <p:nvSpPr>
            <p:cNvPr id="11301" name="Freeform 37"/>
            <p:cNvSpPr>
              <a:spLocks noChangeArrowheads="1"/>
            </p:cNvSpPr>
            <p:nvPr/>
          </p:nvSpPr>
          <p:spPr bwMode="auto">
            <a:xfrm>
              <a:off x="5144" y="3283"/>
              <a:ext cx="50" cy="84"/>
            </a:xfrm>
            <a:custGeom>
              <a:avLst/>
              <a:gdLst/>
              <a:ahLst/>
              <a:cxnLst>
                <a:cxn ang="0">
                  <a:pos x="43" y="333"/>
                </a:cxn>
                <a:cxn ang="0">
                  <a:pos x="104" y="275"/>
                </a:cxn>
                <a:cxn ang="0">
                  <a:pos x="226" y="109"/>
                </a:cxn>
                <a:cxn ang="0">
                  <a:pos x="106" y="0"/>
                </a:cxn>
                <a:cxn ang="0">
                  <a:pos x="0" y="102"/>
                </a:cxn>
                <a:cxn ang="0">
                  <a:pos x="30" y="134"/>
                </a:cxn>
                <a:cxn ang="0">
                  <a:pos x="59" y="104"/>
                </a:cxn>
                <a:cxn ang="0">
                  <a:pos x="29" y="75"/>
                </a:cxn>
                <a:cxn ang="0">
                  <a:pos x="22" y="75"/>
                </a:cxn>
                <a:cxn ang="0">
                  <a:pos x="99" y="18"/>
                </a:cxn>
                <a:cxn ang="0">
                  <a:pos x="174" y="109"/>
                </a:cxn>
                <a:cxn ang="0">
                  <a:pos x="115" y="234"/>
                </a:cxn>
                <a:cxn ang="0">
                  <a:pos x="6" y="355"/>
                </a:cxn>
                <a:cxn ang="0">
                  <a:pos x="0" y="376"/>
                </a:cxn>
                <a:cxn ang="0">
                  <a:pos x="210" y="376"/>
                </a:cxn>
                <a:cxn ang="0">
                  <a:pos x="226" y="278"/>
                </a:cxn>
                <a:cxn ang="0">
                  <a:pos x="211" y="278"/>
                </a:cxn>
                <a:cxn ang="0">
                  <a:pos x="200" y="328"/>
                </a:cxn>
                <a:cxn ang="0">
                  <a:pos x="146" y="333"/>
                </a:cxn>
                <a:cxn ang="0">
                  <a:pos x="43" y="333"/>
                </a:cxn>
              </a:cxnLst>
              <a:rect l="0" t="0" r="r" b="b"/>
              <a:pathLst>
                <a:path w="227" h="377">
                  <a:moveTo>
                    <a:pt x="43" y="333"/>
                  </a:moveTo>
                  <a:lnTo>
                    <a:pt x="104" y="275"/>
                  </a:lnTo>
                  <a:cubicBezTo>
                    <a:pt x="192" y="197"/>
                    <a:pt x="226" y="166"/>
                    <a:pt x="226" y="109"/>
                  </a:cubicBezTo>
                  <a:cubicBezTo>
                    <a:pt x="226" y="45"/>
                    <a:pt x="174" y="0"/>
                    <a:pt x="106" y="0"/>
                  </a:cubicBezTo>
                  <a:cubicBezTo>
                    <a:pt x="42" y="0"/>
                    <a:pt x="0" y="51"/>
                    <a:pt x="0" y="102"/>
                  </a:cubicBezTo>
                  <a:cubicBezTo>
                    <a:pt x="0" y="134"/>
                    <a:pt x="29" y="134"/>
                    <a:pt x="30" y="134"/>
                  </a:cubicBezTo>
                  <a:cubicBezTo>
                    <a:pt x="40" y="134"/>
                    <a:pt x="59" y="126"/>
                    <a:pt x="59" y="104"/>
                  </a:cubicBezTo>
                  <a:cubicBezTo>
                    <a:pt x="59" y="90"/>
                    <a:pt x="50" y="75"/>
                    <a:pt x="29" y="75"/>
                  </a:cubicBezTo>
                  <a:cubicBezTo>
                    <a:pt x="26" y="75"/>
                    <a:pt x="24" y="75"/>
                    <a:pt x="22" y="75"/>
                  </a:cubicBezTo>
                  <a:cubicBezTo>
                    <a:pt x="35" y="38"/>
                    <a:pt x="66" y="18"/>
                    <a:pt x="99" y="18"/>
                  </a:cubicBezTo>
                  <a:cubicBezTo>
                    <a:pt x="150" y="18"/>
                    <a:pt x="174" y="64"/>
                    <a:pt x="174" y="109"/>
                  </a:cubicBezTo>
                  <a:cubicBezTo>
                    <a:pt x="174" y="155"/>
                    <a:pt x="146" y="200"/>
                    <a:pt x="115" y="234"/>
                  </a:cubicBezTo>
                  <a:lnTo>
                    <a:pt x="6" y="355"/>
                  </a:lnTo>
                  <a:cubicBezTo>
                    <a:pt x="0" y="361"/>
                    <a:pt x="0" y="363"/>
                    <a:pt x="0" y="376"/>
                  </a:cubicBezTo>
                  <a:lnTo>
                    <a:pt x="210" y="376"/>
                  </a:lnTo>
                  <a:lnTo>
                    <a:pt x="226" y="278"/>
                  </a:lnTo>
                  <a:lnTo>
                    <a:pt x="211" y="278"/>
                  </a:lnTo>
                  <a:cubicBezTo>
                    <a:pt x="210" y="294"/>
                    <a:pt x="205" y="320"/>
                    <a:pt x="200" y="328"/>
                  </a:cubicBezTo>
                  <a:cubicBezTo>
                    <a:pt x="195" y="333"/>
                    <a:pt x="158" y="333"/>
                    <a:pt x="146" y="333"/>
                  </a:cubicBezTo>
                  <a:lnTo>
                    <a:pt x="43" y="333"/>
                  </a:lnTo>
                </a:path>
              </a:pathLst>
            </a:custGeom>
            <a:solidFill>
              <a:srgbClr val="000000"/>
            </a:solidFill>
            <a:ln w="12600" cap="flat">
              <a:noFill/>
              <a:miter lim="800000"/>
              <a:headEnd/>
              <a:tailEnd/>
            </a:ln>
            <a:effectLst/>
          </p:spPr>
          <p:txBody>
            <a:bodyPr wrap="none" anchor="ctr"/>
            <a:lstStyle/>
            <a:p>
              <a:endParaRPr lang="de-DE"/>
            </a:p>
          </p:txBody>
        </p:sp>
        <p:sp>
          <p:nvSpPr>
            <p:cNvPr id="11302" name="Freeform 38"/>
            <p:cNvSpPr>
              <a:spLocks noChangeArrowheads="1"/>
            </p:cNvSpPr>
            <p:nvPr/>
          </p:nvSpPr>
          <p:spPr bwMode="auto">
            <a:xfrm>
              <a:off x="5212" y="3354"/>
              <a:ext cx="13" cy="13"/>
            </a:xfrm>
            <a:custGeom>
              <a:avLst/>
              <a:gdLst/>
              <a:ahLst/>
              <a:cxnLst>
                <a:cxn ang="0">
                  <a:pos x="61" y="30"/>
                </a:cxn>
                <a:cxn ang="0">
                  <a:pos x="30" y="0"/>
                </a:cxn>
                <a:cxn ang="0">
                  <a:pos x="0" y="30"/>
                </a:cxn>
                <a:cxn ang="0">
                  <a:pos x="30" y="61"/>
                </a:cxn>
                <a:cxn ang="0">
                  <a:pos x="61" y="30"/>
                </a:cxn>
              </a:cxnLst>
              <a:rect l="0" t="0" r="r" b="b"/>
              <a:pathLst>
                <a:path w="62" h="62">
                  <a:moveTo>
                    <a:pt x="61" y="30"/>
                  </a:moveTo>
                  <a:cubicBezTo>
                    <a:pt x="61" y="14"/>
                    <a:pt x="48" y="0"/>
                    <a:pt x="30" y="0"/>
                  </a:cubicBezTo>
                  <a:cubicBezTo>
                    <a:pt x="14" y="0"/>
                    <a:pt x="0" y="14"/>
                    <a:pt x="0" y="30"/>
                  </a:cubicBezTo>
                  <a:cubicBezTo>
                    <a:pt x="0" y="48"/>
                    <a:pt x="14" y="61"/>
                    <a:pt x="30" y="61"/>
                  </a:cubicBezTo>
                  <a:cubicBezTo>
                    <a:pt x="48" y="61"/>
                    <a:pt x="61" y="48"/>
                    <a:pt x="61" y="30"/>
                  </a:cubicBezTo>
                </a:path>
              </a:pathLst>
            </a:custGeom>
            <a:solidFill>
              <a:srgbClr val="000000"/>
            </a:solidFill>
            <a:ln w="12600" cap="flat">
              <a:noFill/>
              <a:miter lim="800000"/>
              <a:headEnd/>
              <a:tailEnd/>
            </a:ln>
            <a:effectLst/>
          </p:spPr>
          <p:txBody>
            <a:bodyPr wrap="none" anchor="ctr"/>
            <a:lstStyle/>
            <a:p>
              <a:endParaRPr lang="de-DE"/>
            </a:p>
          </p:txBody>
        </p:sp>
        <p:sp>
          <p:nvSpPr>
            <p:cNvPr id="11303" name="Freeform 39"/>
            <p:cNvSpPr>
              <a:spLocks noChangeArrowheads="1"/>
            </p:cNvSpPr>
            <p:nvPr/>
          </p:nvSpPr>
          <p:spPr bwMode="auto">
            <a:xfrm>
              <a:off x="5242" y="3283"/>
              <a:ext cx="53" cy="87"/>
            </a:xfrm>
            <a:custGeom>
              <a:avLst/>
              <a:gdLst/>
              <a:ahLst/>
              <a:cxnLst>
                <a:cxn ang="0">
                  <a:pos x="69" y="118"/>
                </a:cxn>
                <a:cxn ang="0">
                  <a:pos x="40" y="72"/>
                </a:cxn>
                <a:cxn ang="0">
                  <a:pos x="117" y="14"/>
                </a:cxn>
                <a:cxn ang="0">
                  <a:pos x="195" y="85"/>
                </a:cxn>
                <a:cxn ang="0">
                  <a:pos x="139" y="163"/>
                </a:cxn>
                <a:cxn ang="0">
                  <a:pos x="69" y="118"/>
                </a:cxn>
                <a:cxn ang="0">
                  <a:pos x="150" y="171"/>
                </a:cxn>
                <a:cxn ang="0">
                  <a:pos x="219" y="85"/>
                </a:cxn>
                <a:cxn ang="0">
                  <a:pos x="118" y="0"/>
                </a:cxn>
                <a:cxn ang="0">
                  <a:pos x="16" y="94"/>
                </a:cxn>
                <a:cxn ang="0">
                  <a:pos x="40" y="157"/>
                </a:cxn>
                <a:cxn ang="0">
                  <a:pos x="82" y="187"/>
                </a:cxn>
                <a:cxn ang="0">
                  <a:pos x="0" y="291"/>
                </a:cxn>
                <a:cxn ang="0">
                  <a:pos x="117" y="389"/>
                </a:cxn>
                <a:cxn ang="0">
                  <a:pos x="235" y="282"/>
                </a:cxn>
                <a:cxn ang="0">
                  <a:pos x="208" y="211"/>
                </a:cxn>
                <a:cxn ang="0">
                  <a:pos x="150" y="171"/>
                </a:cxn>
                <a:cxn ang="0">
                  <a:pos x="94" y="195"/>
                </a:cxn>
                <a:cxn ang="0">
                  <a:pos x="165" y="240"/>
                </a:cxn>
                <a:cxn ang="0">
                  <a:pos x="206" y="301"/>
                </a:cxn>
                <a:cxn ang="0">
                  <a:pos x="118" y="373"/>
                </a:cxn>
                <a:cxn ang="0">
                  <a:pos x="29" y="291"/>
                </a:cxn>
                <a:cxn ang="0">
                  <a:pos x="94" y="195"/>
                </a:cxn>
              </a:cxnLst>
              <a:rect l="0" t="0" r="r" b="b"/>
              <a:pathLst>
                <a:path w="236" h="390">
                  <a:moveTo>
                    <a:pt x="69" y="118"/>
                  </a:moveTo>
                  <a:cubicBezTo>
                    <a:pt x="43" y="101"/>
                    <a:pt x="40" y="82"/>
                    <a:pt x="40" y="72"/>
                  </a:cubicBezTo>
                  <a:cubicBezTo>
                    <a:pt x="40" y="38"/>
                    <a:pt x="77" y="14"/>
                    <a:pt x="117" y="14"/>
                  </a:cubicBezTo>
                  <a:cubicBezTo>
                    <a:pt x="158" y="14"/>
                    <a:pt x="195" y="43"/>
                    <a:pt x="195" y="85"/>
                  </a:cubicBezTo>
                  <a:cubicBezTo>
                    <a:pt x="195" y="117"/>
                    <a:pt x="173" y="144"/>
                    <a:pt x="139" y="163"/>
                  </a:cubicBezTo>
                  <a:lnTo>
                    <a:pt x="69" y="118"/>
                  </a:lnTo>
                  <a:close/>
                  <a:moveTo>
                    <a:pt x="150" y="171"/>
                  </a:moveTo>
                  <a:cubicBezTo>
                    <a:pt x="192" y="150"/>
                    <a:pt x="219" y="122"/>
                    <a:pt x="219" y="85"/>
                  </a:cubicBezTo>
                  <a:cubicBezTo>
                    <a:pt x="219" y="32"/>
                    <a:pt x="170" y="0"/>
                    <a:pt x="118" y="0"/>
                  </a:cubicBezTo>
                  <a:cubicBezTo>
                    <a:pt x="61" y="0"/>
                    <a:pt x="16" y="42"/>
                    <a:pt x="16" y="94"/>
                  </a:cubicBezTo>
                  <a:cubicBezTo>
                    <a:pt x="16" y="104"/>
                    <a:pt x="16" y="130"/>
                    <a:pt x="40" y="157"/>
                  </a:cubicBezTo>
                  <a:cubicBezTo>
                    <a:pt x="46" y="163"/>
                    <a:pt x="67" y="178"/>
                    <a:pt x="82" y="187"/>
                  </a:cubicBezTo>
                  <a:cubicBezTo>
                    <a:pt x="48" y="203"/>
                    <a:pt x="0" y="235"/>
                    <a:pt x="0" y="291"/>
                  </a:cubicBezTo>
                  <a:cubicBezTo>
                    <a:pt x="0" y="350"/>
                    <a:pt x="58" y="389"/>
                    <a:pt x="117" y="389"/>
                  </a:cubicBezTo>
                  <a:cubicBezTo>
                    <a:pt x="181" y="389"/>
                    <a:pt x="235" y="342"/>
                    <a:pt x="235" y="282"/>
                  </a:cubicBezTo>
                  <a:cubicBezTo>
                    <a:pt x="235" y="261"/>
                    <a:pt x="229" y="235"/>
                    <a:pt x="208" y="211"/>
                  </a:cubicBezTo>
                  <a:cubicBezTo>
                    <a:pt x="197" y="200"/>
                    <a:pt x="187" y="194"/>
                    <a:pt x="150" y="171"/>
                  </a:cubicBezTo>
                  <a:close/>
                  <a:moveTo>
                    <a:pt x="94" y="195"/>
                  </a:moveTo>
                  <a:lnTo>
                    <a:pt x="165" y="240"/>
                  </a:lnTo>
                  <a:cubicBezTo>
                    <a:pt x="181" y="250"/>
                    <a:pt x="206" y="267"/>
                    <a:pt x="206" y="301"/>
                  </a:cubicBezTo>
                  <a:cubicBezTo>
                    <a:pt x="206" y="344"/>
                    <a:pt x="165" y="373"/>
                    <a:pt x="118" y="373"/>
                  </a:cubicBezTo>
                  <a:cubicBezTo>
                    <a:pt x="69" y="373"/>
                    <a:pt x="29" y="338"/>
                    <a:pt x="29" y="291"/>
                  </a:cubicBezTo>
                  <a:cubicBezTo>
                    <a:pt x="29" y="258"/>
                    <a:pt x="46" y="222"/>
                    <a:pt x="94" y="195"/>
                  </a:cubicBezTo>
                  <a:close/>
                </a:path>
              </a:pathLst>
            </a:custGeom>
            <a:solidFill>
              <a:srgbClr val="000000"/>
            </a:solidFill>
            <a:ln w="12600" cap="flat">
              <a:noFill/>
              <a:miter lim="800000"/>
              <a:headEnd/>
              <a:tailEnd/>
            </a:ln>
            <a:effectLst/>
          </p:spPr>
          <p:txBody>
            <a:bodyPr wrap="none" anchor="ctr"/>
            <a:lstStyle/>
            <a:p>
              <a:endParaRPr lang="de-DE"/>
            </a:p>
          </p:txBody>
        </p:sp>
        <p:sp>
          <p:nvSpPr>
            <p:cNvPr id="11304" name="Freeform 40"/>
            <p:cNvSpPr>
              <a:spLocks noChangeArrowheads="1"/>
            </p:cNvSpPr>
            <p:nvPr/>
          </p:nvSpPr>
          <p:spPr bwMode="auto">
            <a:xfrm>
              <a:off x="5326" y="3281"/>
              <a:ext cx="82" cy="86"/>
            </a:xfrm>
            <a:custGeom>
              <a:avLst/>
              <a:gdLst/>
              <a:ahLst/>
              <a:cxnLst>
                <a:cxn ang="0">
                  <a:pos x="355" y="0"/>
                </a:cxn>
                <a:cxn ang="0">
                  <a:pos x="11" y="0"/>
                </a:cxn>
                <a:cxn ang="0">
                  <a:pos x="0" y="126"/>
                </a:cxn>
                <a:cxn ang="0">
                  <a:pos x="14" y="126"/>
                </a:cxn>
                <a:cxn ang="0">
                  <a:pos x="115" y="18"/>
                </a:cxn>
                <a:cxn ang="0">
                  <a:pos x="146" y="19"/>
                </a:cxn>
                <a:cxn ang="0">
                  <a:pos x="158" y="40"/>
                </a:cxn>
                <a:cxn ang="0">
                  <a:pos x="158" y="338"/>
                </a:cxn>
                <a:cxn ang="0">
                  <a:pos x="99" y="365"/>
                </a:cxn>
                <a:cxn ang="0">
                  <a:pos x="77" y="365"/>
                </a:cxn>
                <a:cxn ang="0">
                  <a:pos x="77" y="382"/>
                </a:cxn>
                <a:cxn ang="0">
                  <a:pos x="182" y="381"/>
                </a:cxn>
                <a:cxn ang="0">
                  <a:pos x="290" y="382"/>
                </a:cxn>
                <a:cxn ang="0">
                  <a:pos x="290" y="365"/>
                </a:cxn>
                <a:cxn ang="0">
                  <a:pos x="267" y="365"/>
                </a:cxn>
                <a:cxn ang="0">
                  <a:pos x="208" y="338"/>
                </a:cxn>
                <a:cxn ang="0">
                  <a:pos x="208" y="40"/>
                </a:cxn>
                <a:cxn ang="0">
                  <a:pos x="219" y="19"/>
                </a:cxn>
                <a:cxn ang="0">
                  <a:pos x="251" y="18"/>
                </a:cxn>
                <a:cxn ang="0">
                  <a:pos x="352" y="126"/>
                </a:cxn>
                <a:cxn ang="0">
                  <a:pos x="366" y="126"/>
                </a:cxn>
                <a:cxn ang="0">
                  <a:pos x="355" y="0"/>
                </a:cxn>
              </a:cxnLst>
              <a:rect l="0" t="0" r="r" b="b"/>
              <a:pathLst>
                <a:path w="367" h="383">
                  <a:moveTo>
                    <a:pt x="355" y="0"/>
                  </a:moveTo>
                  <a:lnTo>
                    <a:pt x="11" y="0"/>
                  </a:lnTo>
                  <a:lnTo>
                    <a:pt x="0" y="126"/>
                  </a:lnTo>
                  <a:lnTo>
                    <a:pt x="14" y="126"/>
                  </a:lnTo>
                  <a:cubicBezTo>
                    <a:pt x="22" y="37"/>
                    <a:pt x="30" y="18"/>
                    <a:pt x="115" y="18"/>
                  </a:cubicBezTo>
                  <a:cubicBezTo>
                    <a:pt x="126" y="18"/>
                    <a:pt x="141" y="18"/>
                    <a:pt x="146" y="19"/>
                  </a:cubicBezTo>
                  <a:cubicBezTo>
                    <a:pt x="158" y="21"/>
                    <a:pt x="158" y="27"/>
                    <a:pt x="158" y="40"/>
                  </a:cubicBezTo>
                  <a:lnTo>
                    <a:pt x="158" y="338"/>
                  </a:lnTo>
                  <a:cubicBezTo>
                    <a:pt x="158" y="357"/>
                    <a:pt x="158" y="365"/>
                    <a:pt x="99" y="365"/>
                  </a:cubicBezTo>
                  <a:lnTo>
                    <a:pt x="77" y="365"/>
                  </a:lnTo>
                  <a:lnTo>
                    <a:pt x="77" y="382"/>
                  </a:lnTo>
                  <a:cubicBezTo>
                    <a:pt x="99" y="381"/>
                    <a:pt x="157" y="381"/>
                    <a:pt x="182" y="381"/>
                  </a:cubicBezTo>
                  <a:cubicBezTo>
                    <a:pt x="210" y="381"/>
                    <a:pt x="267" y="381"/>
                    <a:pt x="290" y="382"/>
                  </a:cubicBezTo>
                  <a:lnTo>
                    <a:pt x="290" y="365"/>
                  </a:lnTo>
                  <a:lnTo>
                    <a:pt x="267" y="365"/>
                  </a:lnTo>
                  <a:cubicBezTo>
                    <a:pt x="208" y="365"/>
                    <a:pt x="208" y="357"/>
                    <a:pt x="208" y="338"/>
                  </a:cubicBezTo>
                  <a:lnTo>
                    <a:pt x="208" y="40"/>
                  </a:lnTo>
                  <a:cubicBezTo>
                    <a:pt x="208" y="29"/>
                    <a:pt x="208" y="21"/>
                    <a:pt x="219" y="19"/>
                  </a:cubicBezTo>
                  <a:cubicBezTo>
                    <a:pt x="224" y="18"/>
                    <a:pt x="240" y="18"/>
                    <a:pt x="251" y="18"/>
                  </a:cubicBezTo>
                  <a:cubicBezTo>
                    <a:pt x="336" y="18"/>
                    <a:pt x="344" y="37"/>
                    <a:pt x="352" y="126"/>
                  </a:cubicBezTo>
                  <a:lnTo>
                    <a:pt x="366" y="126"/>
                  </a:lnTo>
                  <a:lnTo>
                    <a:pt x="355" y="0"/>
                  </a:lnTo>
                </a:path>
              </a:pathLst>
            </a:custGeom>
            <a:solidFill>
              <a:srgbClr val="000000"/>
            </a:solidFill>
            <a:ln w="12600" cap="flat">
              <a:noFill/>
              <a:miter lim="800000"/>
              <a:headEnd/>
              <a:tailEnd/>
            </a:ln>
            <a:effectLst/>
          </p:spPr>
          <p:txBody>
            <a:bodyPr wrap="none" anchor="ctr"/>
            <a:lstStyle/>
            <a:p>
              <a:endParaRPr lang="de-DE"/>
            </a:p>
          </p:txBody>
        </p:sp>
        <p:sp>
          <p:nvSpPr>
            <p:cNvPr id="11305" name="Freeform 41"/>
            <p:cNvSpPr>
              <a:spLocks noChangeArrowheads="1"/>
            </p:cNvSpPr>
            <p:nvPr/>
          </p:nvSpPr>
          <p:spPr bwMode="auto">
            <a:xfrm>
              <a:off x="5406" y="3311"/>
              <a:ext cx="49" cy="58"/>
            </a:xfrm>
            <a:custGeom>
              <a:avLst/>
              <a:gdLst/>
              <a:ahLst/>
              <a:cxnLst>
                <a:cxn ang="0">
                  <a:pos x="48" y="110"/>
                </a:cxn>
                <a:cxn ang="0">
                  <a:pos x="118" y="13"/>
                </a:cxn>
                <a:cxn ang="0">
                  <a:pos x="182" y="110"/>
                </a:cxn>
                <a:cxn ang="0">
                  <a:pos x="48" y="110"/>
                </a:cxn>
                <a:cxn ang="0">
                  <a:pos x="46" y="123"/>
                </a:cxn>
                <a:cxn ang="0">
                  <a:pos x="205" y="123"/>
                </a:cxn>
                <a:cxn ang="0">
                  <a:pos x="219" y="110"/>
                </a:cxn>
                <a:cxn ang="0">
                  <a:pos x="118" y="0"/>
                </a:cxn>
                <a:cxn ang="0">
                  <a:pos x="0" y="130"/>
                </a:cxn>
                <a:cxn ang="0">
                  <a:pos x="125" y="259"/>
                </a:cxn>
                <a:cxn ang="0">
                  <a:pos x="219" y="186"/>
                </a:cxn>
                <a:cxn ang="0">
                  <a:pos x="211" y="179"/>
                </a:cxn>
                <a:cxn ang="0">
                  <a:pos x="205" y="187"/>
                </a:cxn>
                <a:cxn ang="0">
                  <a:pos x="128" y="245"/>
                </a:cxn>
                <a:cxn ang="0">
                  <a:pos x="64" y="208"/>
                </a:cxn>
                <a:cxn ang="0">
                  <a:pos x="46" y="123"/>
                </a:cxn>
              </a:cxnLst>
              <a:rect l="0" t="0" r="r" b="b"/>
              <a:pathLst>
                <a:path w="220" h="260">
                  <a:moveTo>
                    <a:pt x="48" y="110"/>
                  </a:moveTo>
                  <a:cubicBezTo>
                    <a:pt x="51" y="27"/>
                    <a:pt x="99" y="13"/>
                    <a:pt x="118" y="13"/>
                  </a:cubicBezTo>
                  <a:cubicBezTo>
                    <a:pt x="176" y="13"/>
                    <a:pt x="182" y="90"/>
                    <a:pt x="182" y="110"/>
                  </a:cubicBezTo>
                  <a:lnTo>
                    <a:pt x="48" y="110"/>
                  </a:lnTo>
                  <a:close/>
                  <a:moveTo>
                    <a:pt x="46" y="123"/>
                  </a:moveTo>
                  <a:lnTo>
                    <a:pt x="205" y="123"/>
                  </a:lnTo>
                  <a:cubicBezTo>
                    <a:pt x="218" y="123"/>
                    <a:pt x="219" y="123"/>
                    <a:pt x="219" y="110"/>
                  </a:cubicBezTo>
                  <a:cubicBezTo>
                    <a:pt x="219" y="54"/>
                    <a:pt x="189" y="0"/>
                    <a:pt x="118" y="0"/>
                  </a:cubicBezTo>
                  <a:cubicBezTo>
                    <a:pt x="53" y="0"/>
                    <a:pt x="0" y="58"/>
                    <a:pt x="0" y="130"/>
                  </a:cubicBezTo>
                  <a:cubicBezTo>
                    <a:pt x="0" y="205"/>
                    <a:pt x="59" y="259"/>
                    <a:pt x="125" y="259"/>
                  </a:cubicBezTo>
                  <a:cubicBezTo>
                    <a:pt x="194" y="259"/>
                    <a:pt x="219" y="197"/>
                    <a:pt x="219" y="186"/>
                  </a:cubicBezTo>
                  <a:cubicBezTo>
                    <a:pt x="219" y="181"/>
                    <a:pt x="214" y="179"/>
                    <a:pt x="211" y="179"/>
                  </a:cubicBezTo>
                  <a:cubicBezTo>
                    <a:pt x="206" y="179"/>
                    <a:pt x="206" y="182"/>
                    <a:pt x="205" y="187"/>
                  </a:cubicBezTo>
                  <a:cubicBezTo>
                    <a:pt x="184" y="245"/>
                    <a:pt x="134" y="245"/>
                    <a:pt x="128" y="245"/>
                  </a:cubicBezTo>
                  <a:cubicBezTo>
                    <a:pt x="99" y="245"/>
                    <a:pt x="77" y="229"/>
                    <a:pt x="64" y="208"/>
                  </a:cubicBezTo>
                  <a:cubicBezTo>
                    <a:pt x="46" y="181"/>
                    <a:pt x="46" y="142"/>
                    <a:pt x="46" y="123"/>
                  </a:cubicBezTo>
                  <a:close/>
                </a:path>
              </a:pathLst>
            </a:custGeom>
            <a:solidFill>
              <a:srgbClr val="000000"/>
            </a:solidFill>
            <a:ln w="12600" cap="flat">
              <a:noFill/>
              <a:miter lim="800000"/>
              <a:headEnd/>
              <a:tailEnd/>
            </a:ln>
            <a:effectLst/>
          </p:spPr>
          <p:txBody>
            <a:bodyPr wrap="none" anchor="ctr"/>
            <a:lstStyle/>
            <a:p>
              <a:endParaRPr lang="de-DE"/>
            </a:p>
          </p:txBody>
        </p:sp>
        <p:sp>
          <p:nvSpPr>
            <p:cNvPr id="11306" name="Freeform 42"/>
            <p:cNvSpPr>
              <a:spLocks noChangeArrowheads="1"/>
            </p:cNvSpPr>
            <p:nvPr/>
          </p:nvSpPr>
          <p:spPr bwMode="auto">
            <a:xfrm>
              <a:off x="5461" y="3280"/>
              <a:ext cx="90" cy="89"/>
            </a:xfrm>
            <a:custGeom>
              <a:avLst/>
              <a:gdLst/>
              <a:ahLst/>
              <a:cxnLst>
                <a:cxn ang="0">
                  <a:pos x="339" y="56"/>
                </a:cxn>
                <a:cxn ang="0">
                  <a:pos x="402" y="18"/>
                </a:cxn>
                <a:cxn ang="0">
                  <a:pos x="402" y="0"/>
                </a:cxn>
                <a:cxn ang="0">
                  <a:pos x="347" y="2"/>
                </a:cxn>
                <a:cxn ang="0">
                  <a:pos x="282" y="0"/>
                </a:cxn>
                <a:cxn ang="0">
                  <a:pos x="282" y="18"/>
                </a:cxn>
                <a:cxn ang="0">
                  <a:pos x="323" y="46"/>
                </a:cxn>
                <a:cxn ang="0">
                  <a:pos x="320" y="58"/>
                </a:cxn>
                <a:cxn ang="0">
                  <a:pos x="218" y="330"/>
                </a:cxn>
                <a:cxn ang="0">
                  <a:pos x="109" y="45"/>
                </a:cxn>
                <a:cxn ang="0">
                  <a:pos x="106" y="34"/>
                </a:cxn>
                <a:cxn ang="0">
                  <a:pos x="152" y="18"/>
                </a:cxn>
                <a:cxn ang="0">
                  <a:pos x="152" y="0"/>
                </a:cxn>
                <a:cxn ang="0">
                  <a:pos x="72" y="2"/>
                </a:cxn>
                <a:cxn ang="0">
                  <a:pos x="0" y="0"/>
                </a:cxn>
                <a:cxn ang="0">
                  <a:pos x="0" y="18"/>
                </a:cxn>
                <a:cxn ang="0">
                  <a:pos x="56" y="38"/>
                </a:cxn>
                <a:cxn ang="0">
                  <a:pos x="186" y="385"/>
                </a:cxn>
                <a:cxn ang="0">
                  <a:pos x="200" y="398"/>
                </a:cxn>
                <a:cxn ang="0">
                  <a:pos x="214" y="387"/>
                </a:cxn>
                <a:cxn ang="0">
                  <a:pos x="339" y="56"/>
                </a:cxn>
              </a:cxnLst>
              <a:rect l="0" t="0" r="r" b="b"/>
              <a:pathLst>
                <a:path w="403" h="399">
                  <a:moveTo>
                    <a:pt x="339" y="56"/>
                  </a:moveTo>
                  <a:cubicBezTo>
                    <a:pt x="347" y="35"/>
                    <a:pt x="363" y="18"/>
                    <a:pt x="402" y="18"/>
                  </a:cubicBezTo>
                  <a:lnTo>
                    <a:pt x="402" y="0"/>
                  </a:lnTo>
                  <a:cubicBezTo>
                    <a:pt x="384" y="2"/>
                    <a:pt x="362" y="2"/>
                    <a:pt x="347" y="2"/>
                  </a:cubicBezTo>
                  <a:cubicBezTo>
                    <a:pt x="330" y="2"/>
                    <a:pt x="298" y="0"/>
                    <a:pt x="282" y="0"/>
                  </a:cubicBezTo>
                  <a:lnTo>
                    <a:pt x="282" y="18"/>
                  </a:lnTo>
                  <a:cubicBezTo>
                    <a:pt x="312" y="18"/>
                    <a:pt x="323" y="32"/>
                    <a:pt x="323" y="46"/>
                  </a:cubicBezTo>
                  <a:cubicBezTo>
                    <a:pt x="323" y="50"/>
                    <a:pt x="322" y="54"/>
                    <a:pt x="320" y="58"/>
                  </a:cubicBezTo>
                  <a:lnTo>
                    <a:pt x="218" y="330"/>
                  </a:lnTo>
                  <a:lnTo>
                    <a:pt x="109" y="45"/>
                  </a:lnTo>
                  <a:cubicBezTo>
                    <a:pt x="106" y="37"/>
                    <a:pt x="106" y="35"/>
                    <a:pt x="106" y="34"/>
                  </a:cubicBezTo>
                  <a:cubicBezTo>
                    <a:pt x="106" y="18"/>
                    <a:pt x="138" y="18"/>
                    <a:pt x="152" y="18"/>
                  </a:cubicBezTo>
                  <a:lnTo>
                    <a:pt x="152" y="0"/>
                  </a:lnTo>
                  <a:cubicBezTo>
                    <a:pt x="133" y="2"/>
                    <a:pt x="93" y="2"/>
                    <a:pt x="72" y="2"/>
                  </a:cubicBezTo>
                  <a:cubicBezTo>
                    <a:pt x="45" y="2"/>
                    <a:pt x="21" y="0"/>
                    <a:pt x="0" y="0"/>
                  </a:cubicBezTo>
                  <a:lnTo>
                    <a:pt x="0" y="18"/>
                  </a:lnTo>
                  <a:cubicBezTo>
                    <a:pt x="37" y="18"/>
                    <a:pt x="48" y="18"/>
                    <a:pt x="56" y="38"/>
                  </a:cubicBezTo>
                  <a:lnTo>
                    <a:pt x="186" y="385"/>
                  </a:lnTo>
                  <a:cubicBezTo>
                    <a:pt x="190" y="397"/>
                    <a:pt x="194" y="398"/>
                    <a:pt x="200" y="398"/>
                  </a:cubicBezTo>
                  <a:cubicBezTo>
                    <a:pt x="210" y="398"/>
                    <a:pt x="211" y="395"/>
                    <a:pt x="214" y="387"/>
                  </a:cubicBezTo>
                  <a:lnTo>
                    <a:pt x="339" y="56"/>
                  </a:lnTo>
                </a:path>
              </a:pathLst>
            </a:custGeom>
            <a:solidFill>
              <a:srgbClr val="000000"/>
            </a:solidFill>
            <a:ln w="12600" cap="flat">
              <a:noFill/>
              <a:miter lim="800000"/>
              <a:headEnd/>
              <a:tailEnd/>
            </a:ln>
            <a:effectLst/>
          </p:spPr>
          <p:txBody>
            <a:bodyPr wrap="none" anchor="ctr"/>
            <a:lstStyle/>
            <a:p>
              <a:endParaRPr lang="de-DE"/>
            </a:p>
          </p:txBody>
        </p:sp>
      </p:grpSp>
      <p:sp>
        <p:nvSpPr>
          <p:cNvPr id="11307" name="Text Box 43"/>
          <p:cNvSpPr txBox="1">
            <a:spLocks noChangeArrowheads="1"/>
          </p:cNvSpPr>
          <p:nvPr/>
        </p:nvSpPr>
        <p:spPr bwMode="auto">
          <a:xfrm>
            <a:off x="1695561" y="6473825"/>
            <a:ext cx="7448440" cy="546100"/>
          </a:xfrm>
          <a:prstGeom prst="rect">
            <a:avLst/>
          </a:prstGeom>
          <a:noFill/>
          <a:ln w="9525" cap="flat">
            <a:noFill/>
            <a:round/>
            <a:headEnd/>
            <a:tailEnd/>
          </a:ln>
          <a:effectLst/>
        </p:spPr>
        <p:txBody>
          <a:bodyPr lIns="90000" tIns="45000" rIns="90000" bIns="45000"/>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000" b="1" dirty="0" err="1">
                <a:solidFill>
                  <a:srgbClr val="0000FF"/>
                </a:solidFill>
                <a:ea typeface="DejaVu Sans" charset="0"/>
                <a:cs typeface="DejaVu Sans" charset="0"/>
              </a:rPr>
              <a:t>M.Beitel</a:t>
            </a:r>
            <a:r>
              <a:rPr lang="de-DE" sz="2000" b="1" dirty="0">
                <a:solidFill>
                  <a:srgbClr val="0000FF"/>
                </a:solidFill>
                <a:ea typeface="DejaVu Sans" charset="0"/>
                <a:cs typeface="DejaVu Sans" charset="0"/>
              </a:rPr>
              <a:t>, </a:t>
            </a:r>
            <a:r>
              <a:rPr lang="de-DE" sz="2000" b="1" dirty="0" err="1" smtClean="0">
                <a:solidFill>
                  <a:srgbClr val="0000FF"/>
                </a:solidFill>
                <a:ea typeface="DejaVu Sans" charset="0"/>
                <a:cs typeface="DejaVu Sans" charset="0"/>
              </a:rPr>
              <a:t>KGallmeister</a:t>
            </a:r>
            <a:r>
              <a:rPr lang="de-DE" sz="2000" b="1" dirty="0" smtClean="0">
                <a:solidFill>
                  <a:srgbClr val="0000FF"/>
                </a:solidFill>
                <a:ea typeface="DejaVu Sans" charset="0"/>
                <a:cs typeface="DejaVu Sans" charset="0"/>
              </a:rPr>
              <a:t>, </a:t>
            </a:r>
            <a:r>
              <a:rPr lang="de-DE" sz="2000" b="1" dirty="0" err="1">
                <a:solidFill>
                  <a:srgbClr val="0000FF"/>
                </a:solidFill>
                <a:ea typeface="DejaVu Sans" charset="0"/>
                <a:cs typeface="DejaVu Sans" charset="0"/>
              </a:rPr>
              <a:t>C.Greiner</a:t>
            </a:r>
            <a:r>
              <a:rPr lang="de-DE" sz="2000" b="1" dirty="0">
                <a:solidFill>
                  <a:srgbClr val="0000FF"/>
                </a:solidFill>
                <a:ea typeface="DejaVu Sans" charset="0"/>
                <a:cs typeface="DejaVu Sans" charset="0"/>
              </a:rPr>
              <a:t>, PRC 90 (2014) 045203</a:t>
            </a:r>
          </a:p>
        </p:txBody>
      </p:sp>
    </p:spTree>
    <p:extLst>
      <p:ext uri="{BB962C8B-B14F-4D97-AF65-F5344CB8AC3E}">
        <p14:creationId xmlns:p14="http://schemas.microsoft.com/office/powerpoint/2010/main" val="3852091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4313691" y="165515"/>
            <a:ext cx="5267379" cy="1200329"/>
          </a:xfrm>
          <a:prstGeom prst="rect">
            <a:avLst/>
          </a:prstGeom>
          <a:noFill/>
          <a:ln w="9525">
            <a:noFill/>
            <a:miter lim="800000"/>
            <a:headEnd/>
            <a:tailEnd/>
          </a:ln>
        </p:spPr>
        <p:txBody>
          <a:bodyPr wrap="square">
            <a:spAutoFit/>
          </a:bodyPr>
          <a:lstStyle/>
          <a:p>
            <a:r>
              <a:rPr lang="en-US" dirty="0" smtClean="0"/>
              <a:t>Time evolution of fugacity </a:t>
            </a:r>
          </a:p>
          <a:p>
            <a:r>
              <a:rPr lang="en-US" dirty="0" smtClean="0"/>
              <a:t>of gluons and quarks (g, q) </a:t>
            </a:r>
          </a:p>
          <a:p>
            <a:r>
              <a:rPr lang="en-US" dirty="0" smtClean="0"/>
              <a:t>from </a:t>
            </a:r>
            <a:r>
              <a:rPr lang="en-US" dirty="0" err="1" smtClean="0"/>
              <a:t>pQCD</a:t>
            </a:r>
            <a:r>
              <a:rPr lang="en-US" dirty="0" smtClean="0"/>
              <a:t>-based rate eq.</a:t>
            </a:r>
            <a:r>
              <a:rPr lang="en-US" sz="1800" dirty="0" smtClean="0"/>
              <a:t> </a:t>
            </a:r>
            <a:endParaRPr lang="de-DE" altLang="en-US" sz="1800" dirty="0"/>
          </a:p>
        </p:txBody>
      </p:sp>
      <p:graphicFrame>
        <p:nvGraphicFramePr>
          <p:cNvPr id="2050" name="Object 3">
            <a:hlinkClick r:id="" action="ppaction://ole?verb=1"/>
          </p:cNvPr>
          <p:cNvGraphicFramePr>
            <a:graphicFrameLocks noChangeAspect="1"/>
          </p:cNvGraphicFramePr>
          <p:nvPr>
            <p:extLst>
              <p:ext uri="{D42A27DB-BD31-4B8C-83A1-F6EECF244321}">
                <p14:modId xmlns:p14="http://schemas.microsoft.com/office/powerpoint/2010/main" val="3211342089"/>
              </p:ext>
            </p:extLst>
          </p:nvPr>
        </p:nvGraphicFramePr>
        <p:xfrm>
          <a:off x="4420210" y="3986705"/>
          <a:ext cx="2603500" cy="504825"/>
        </p:xfrm>
        <a:graphic>
          <a:graphicData uri="http://schemas.openxmlformats.org/presentationml/2006/ole">
            <mc:AlternateContent xmlns:mc="http://schemas.openxmlformats.org/markup-compatibility/2006">
              <mc:Choice xmlns:v="urn:schemas-microsoft-com:vml" Requires="v">
                <p:oleObj spid="_x0000_s7173" name="Formel" r:id="rId3" imgW="1181117" imgH="228917" progId="Equation.3">
                  <p:embed/>
                </p:oleObj>
              </mc:Choice>
              <mc:Fallback>
                <p:oleObj name="Formel" r:id="rId3" imgW="1181117" imgH="22891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210" y="3986705"/>
                        <a:ext cx="26035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4364210" y="2290575"/>
            <a:ext cx="5292755" cy="1692771"/>
          </a:xfrm>
          <a:prstGeom prst="rect">
            <a:avLst/>
          </a:prstGeom>
          <a:noFill/>
          <a:ln w="9525">
            <a:noFill/>
            <a:miter lim="800000"/>
            <a:headEnd/>
            <a:tailEnd/>
          </a:ln>
        </p:spPr>
        <p:txBody>
          <a:bodyPr wrap="square">
            <a:spAutoFit/>
          </a:bodyPr>
          <a:lstStyle/>
          <a:p>
            <a:r>
              <a:rPr lang="en-US" dirty="0" smtClean="0"/>
              <a:t>T</a:t>
            </a:r>
            <a:r>
              <a:rPr lang="en-US" dirty="0"/>
              <a:t>. S. </a:t>
            </a:r>
            <a:r>
              <a:rPr lang="en-US" dirty="0" err="1" smtClean="0"/>
              <a:t>Biró</a:t>
            </a:r>
            <a:r>
              <a:rPr lang="en-US" dirty="0" smtClean="0"/>
              <a:t>, B. Mueller, X. Wang</a:t>
            </a:r>
            <a:r>
              <a:rPr lang="en-US" sz="2000" dirty="0" smtClean="0"/>
              <a:t>, </a:t>
            </a:r>
          </a:p>
          <a:p>
            <a:r>
              <a:rPr lang="en-US" sz="2000" dirty="0" smtClean="0"/>
              <a:t>BMW , PRC48,1275 (</a:t>
            </a:r>
            <a:r>
              <a:rPr lang="en-US" sz="2000" dirty="0"/>
              <a:t>1993</a:t>
            </a:r>
            <a:r>
              <a:rPr lang="en-US" sz="2000" dirty="0" smtClean="0"/>
              <a:t>)</a:t>
            </a:r>
          </a:p>
          <a:p>
            <a:endParaRPr lang="en-US" sz="2000" dirty="0"/>
          </a:p>
          <a:p>
            <a:r>
              <a:rPr lang="en-US" sz="2000" b="1" dirty="0" smtClean="0">
                <a:solidFill>
                  <a:srgbClr val="FF0000"/>
                </a:solidFill>
              </a:rPr>
              <a:t>Fast</a:t>
            </a:r>
            <a:r>
              <a:rPr lang="en-US" sz="2000" dirty="0" smtClean="0"/>
              <a:t> gluon saturation,  </a:t>
            </a:r>
          </a:p>
          <a:p>
            <a:r>
              <a:rPr lang="en-US" sz="2000" b="1" dirty="0" smtClean="0">
                <a:solidFill>
                  <a:srgbClr val="0000FF"/>
                </a:solidFill>
              </a:rPr>
              <a:t>slow</a:t>
            </a:r>
            <a:r>
              <a:rPr lang="en-US" sz="2000" dirty="0" smtClean="0"/>
              <a:t> quark saturation</a:t>
            </a:r>
            <a:endParaRPr lang="en-US" sz="2000" dirty="0"/>
          </a:p>
        </p:txBody>
      </p:sp>
      <p:pic>
        <p:nvPicPr>
          <p:cNvPr id="2053" name="Picture 5" descr="2"/>
          <p:cNvPicPr>
            <a:picLocks noChangeAspect="1" noChangeArrowheads="1"/>
          </p:cNvPicPr>
          <p:nvPr/>
        </p:nvPicPr>
        <p:blipFill>
          <a:blip r:embed="rId5" cstate="print"/>
          <a:srcRect/>
          <a:stretch>
            <a:fillRect/>
          </a:stretch>
        </p:blipFill>
        <p:spPr bwMode="auto">
          <a:xfrm>
            <a:off x="0" y="-218820"/>
            <a:ext cx="4383697" cy="7076820"/>
          </a:xfrm>
          <a:prstGeom prst="rect">
            <a:avLst/>
          </a:prstGeom>
          <a:noFill/>
          <a:ln w="9525">
            <a:noFill/>
            <a:miter lim="800000"/>
            <a:headEnd/>
            <a:tailEnd/>
          </a:ln>
        </p:spPr>
      </p:pic>
      <p:sp>
        <p:nvSpPr>
          <p:cNvPr id="6" name="Datumsplatzhalter 5"/>
          <p:cNvSpPr>
            <a:spLocks noGrp="1"/>
          </p:cNvSpPr>
          <p:nvPr>
            <p:ph type="dt" sz="half" idx="10"/>
          </p:nvPr>
        </p:nvSpPr>
        <p:spPr/>
        <p:txBody>
          <a:bodyPr/>
          <a:lstStyle/>
          <a:p>
            <a:pPr>
              <a:defRPr/>
            </a:pPr>
            <a:fld id="{3B2B1E2A-1F73-4C2F-87F5-3AEB3CCEC220}" type="datetime1">
              <a:rPr lang="en-US" smtClean="0"/>
              <a:pPr>
                <a:defRPr/>
              </a:pPr>
              <a:t>10/16/2015</a:t>
            </a:fld>
            <a:endParaRPr lang="en-US"/>
          </a:p>
        </p:txBody>
      </p:sp>
      <p:sp>
        <p:nvSpPr>
          <p:cNvPr id="7" name="Foliennummernplatzhalter 6"/>
          <p:cNvSpPr>
            <a:spLocks noGrp="1"/>
          </p:cNvSpPr>
          <p:nvPr>
            <p:ph type="sldNum" sz="quarter" idx="12"/>
          </p:nvPr>
        </p:nvSpPr>
        <p:spPr/>
        <p:txBody>
          <a:bodyPr/>
          <a:lstStyle/>
          <a:p>
            <a:pPr>
              <a:defRPr/>
            </a:pPr>
            <a:fld id="{8B0F5CB2-1CEF-4BE7-A656-F97588886647}" type="slidenum">
              <a:rPr lang="en-US" smtClean="0"/>
              <a:pPr>
                <a:defRPr/>
              </a:pPr>
              <a:t>33</a:t>
            </a:fld>
            <a:endParaRPr lang="en-US" dirty="0"/>
          </a:p>
        </p:txBody>
      </p:sp>
      <p:sp>
        <p:nvSpPr>
          <p:cNvPr id="8" name="Fußzeilenplatzhalter 7"/>
          <p:cNvSpPr>
            <a:spLocks noGrp="1"/>
          </p:cNvSpPr>
          <p:nvPr>
            <p:ph type="ftr" sz="quarter" idx="11"/>
          </p:nvPr>
        </p:nvSpPr>
        <p:spPr/>
        <p:txBody>
          <a:bodyPr/>
          <a:lstStyle/>
          <a:p>
            <a:pPr>
              <a:defRPr/>
            </a:pPr>
            <a:r>
              <a:rPr lang="en-US" smtClean="0"/>
              <a:t>Horst Stoecker</a:t>
            </a:r>
            <a:endParaRPr lang="en-US"/>
          </a:p>
        </p:txBody>
      </p:sp>
    </p:spTree>
    <p:extLst>
      <p:ext uri="{BB962C8B-B14F-4D97-AF65-F5344CB8AC3E}">
        <p14:creationId xmlns:p14="http://schemas.microsoft.com/office/powerpoint/2010/main" val="375638986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
          <p:cNvPicPr>
            <a:picLocks noChangeAspect="1" noChangeArrowheads="1"/>
          </p:cNvPicPr>
          <p:nvPr/>
        </p:nvPicPr>
        <p:blipFill>
          <a:blip r:embed="rId2" cstate="print"/>
          <a:srcRect/>
          <a:stretch>
            <a:fillRect/>
          </a:stretch>
        </p:blipFill>
        <p:spPr bwMode="auto">
          <a:xfrm>
            <a:off x="36513" y="117475"/>
            <a:ext cx="8783637" cy="4673600"/>
          </a:xfrm>
          <a:prstGeom prst="rect">
            <a:avLst/>
          </a:prstGeom>
          <a:noFill/>
          <a:ln w="9525">
            <a:noFill/>
            <a:miter lim="800000"/>
            <a:headEnd/>
            <a:tailEnd/>
          </a:ln>
        </p:spPr>
      </p:pic>
      <p:sp>
        <p:nvSpPr>
          <p:cNvPr id="6147" name="Text Box 3"/>
          <p:cNvSpPr txBox="1">
            <a:spLocks noChangeArrowheads="1"/>
          </p:cNvSpPr>
          <p:nvPr/>
        </p:nvSpPr>
        <p:spPr bwMode="auto">
          <a:xfrm>
            <a:off x="1080830" y="5947885"/>
            <a:ext cx="6324424" cy="400110"/>
          </a:xfrm>
          <a:prstGeom prst="rect">
            <a:avLst/>
          </a:prstGeom>
          <a:noFill/>
          <a:ln w="9525">
            <a:noFill/>
            <a:miter lim="800000"/>
            <a:headEnd/>
            <a:tailEnd/>
          </a:ln>
        </p:spPr>
        <p:txBody>
          <a:bodyPr wrap="none">
            <a:spAutoFit/>
          </a:bodyPr>
          <a:lstStyle/>
          <a:p>
            <a:r>
              <a:rPr lang="de-DE" altLang="en-US" sz="2000" dirty="0">
                <a:solidFill>
                  <a:srgbClr val="0000FF"/>
                </a:solidFill>
              </a:rPr>
              <a:t>D.M. Elliott, D.H. </a:t>
            </a:r>
            <a:r>
              <a:rPr lang="de-DE" altLang="en-US" sz="2000" dirty="0" err="1">
                <a:solidFill>
                  <a:srgbClr val="0000FF"/>
                </a:solidFill>
              </a:rPr>
              <a:t>Rischke</a:t>
            </a:r>
            <a:r>
              <a:rPr lang="en-US" sz="2000" dirty="0">
                <a:solidFill>
                  <a:srgbClr val="0000FF"/>
                </a:solidFill>
              </a:rPr>
              <a:t>,</a:t>
            </a:r>
            <a:r>
              <a:rPr lang="de-DE" altLang="en-US" sz="2000" dirty="0" err="1">
                <a:solidFill>
                  <a:srgbClr val="0000FF"/>
                </a:solidFill>
              </a:rPr>
              <a:t>Nucl.Phys</a:t>
            </a:r>
            <a:r>
              <a:rPr lang="de-DE" altLang="en-US" sz="2000" dirty="0">
                <a:solidFill>
                  <a:srgbClr val="0000FF"/>
                </a:solidFill>
              </a:rPr>
              <a:t>. A671</a:t>
            </a:r>
            <a:r>
              <a:rPr lang="en-US" sz="2000" dirty="0">
                <a:solidFill>
                  <a:srgbClr val="0000FF"/>
                </a:solidFill>
              </a:rPr>
              <a:t>,583</a:t>
            </a:r>
            <a:r>
              <a:rPr lang="de-DE" altLang="en-US" sz="2000" dirty="0">
                <a:solidFill>
                  <a:srgbClr val="0000FF"/>
                </a:solidFill>
              </a:rPr>
              <a:t> (2000)</a:t>
            </a:r>
          </a:p>
        </p:txBody>
      </p:sp>
      <p:sp>
        <p:nvSpPr>
          <p:cNvPr id="6148" name="Text Box 4"/>
          <p:cNvSpPr txBox="1">
            <a:spLocks noChangeArrowheads="1"/>
          </p:cNvSpPr>
          <p:nvPr/>
        </p:nvSpPr>
        <p:spPr bwMode="auto">
          <a:xfrm>
            <a:off x="2998788" y="3743325"/>
            <a:ext cx="741362" cy="365125"/>
          </a:xfrm>
          <a:prstGeom prst="rect">
            <a:avLst/>
          </a:prstGeom>
          <a:noFill/>
          <a:ln w="9525">
            <a:noFill/>
            <a:miter lim="800000"/>
            <a:headEnd/>
            <a:tailEnd/>
          </a:ln>
        </p:spPr>
        <p:txBody>
          <a:bodyPr wrap="none">
            <a:spAutoFit/>
          </a:bodyPr>
          <a:lstStyle/>
          <a:p>
            <a:r>
              <a:rPr lang="en-US"/>
              <a:t>RHIC</a:t>
            </a:r>
            <a:endParaRPr lang="de-DE" altLang="en-US"/>
          </a:p>
        </p:txBody>
      </p:sp>
      <p:sp>
        <p:nvSpPr>
          <p:cNvPr id="6149" name="Text Box 5"/>
          <p:cNvSpPr txBox="1">
            <a:spLocks noChangeArrowheads="1"/>
          </p:cNvSpPr>
          <p:nvPr/>
        </p:nvSpPr>
        <p:spPr bwMode="auto">
          <a:xfrm>
            <a:off x="7646988" y="1071563"/>
            <a:ext cx="639762" cy="366712"/>
          </a:xfrm>
          <a:prstGeom prst="rect">
            <a:avLst/>
          </a:prstGeom>
          <a:noFill/>
          <a:ln w="9525">
            <a:noFill/>
            <a:bevel/>
            <a:headEnd/>
            <a:tailEnd/>
          </a:ln>
        </p:spPr>
        <p:txBody>
          <a:bodyPr wrap="none">
            <a:spAutoFit/>
          </a:bodyPr>
          <a:lstStyle/>
          <a:p>
            <a:r>
              <a:rPr lang="en-US"/>
              <a:t>LHC</a:t>
            </a:r>
            <a:endParaRPr lang="de-DE" altLang="en-US"/>
          </a:p>
        </p:txBody>
      </p:sp>
      <p:sp>
        <p:nvSpPr>
          <p:cNvPr id="6150" name="Text Box 6"/>
          <p:cNvSpPr txBox="1">
            <a:spLocks noChangeArrowheads="1"/>
          </p:cNvSpPr>
          <p:nvPr/>
        </p:nvSpPr>
        <p:spPr bwMode="auto">
          <a:xfrm>
            <a:off x="1113815" y="5402270"/>
            <a:ext cx="3609975" cy="457200"/>
          </a:xfrm>
          <a:prstGeom prst="rect">
            <a:avLst/>
          </a:prstGeom>
          <a:noFill/>
          <a:ln w="9525">
            <a:noFill/>
            <a:miter lim="800000"/>
            <a:headEnd/>
            <a:tailEnd/>
          </a:ln>
        </p:spPr>
        <p:txBody>
          <a:bodyPr wrap="none">
            <a:spAutoFit/>
          </a:bodyPr>
          <a:lstStyle/>
          <a:p>
            <a:r>
              <a:rPr lang="en-US" sz="2400" dirty="0">
                <a:solidFill>
                  <a:srgbClr val="FF0000"/>
                </a:solidFill>
              </a:rPr>
              <a:t>Rate equation calculation</a:t>
            </a:r>
          </a:p>
        </p:txBody>
      </p:sp>
      <p:sp>
        <p:nvSpPr>
          <p:cNvPr id="7" name="Datumsplatzhalter 6"/>
          <p:cNvSpPr>
            <a:spLocks noGrp="1"/>
          </p:cNvSpPr>
          <p:nvPr>
            <p:ph type="dt" sz="half" idx="10"/>
          </p:nvPr>
        </p:nvSpPr>
        <p:spPr/>
        <p:txBody>
          <a:bodyPr/>
          <a:lstStyle/>
          <a:p>
            <a:pPr>
              <a:defRPr/>
            </a:pPr>
            <a:fld id="{B20E0152-DA7C-4E20-BF8A-9C5B799DF645}" type="datetime1">
              <a:rPr lang="en-US" smtClean="0"/>
              <a:pPr>
                <a:defRPr/>
              </a:pPr>
              <a:t>10/16/2015</a:t>
            </a:fld>
            <a:endParaRPr lang="en-GB"/>
          </a:p>
        </p:txBody>
      </p:sp>
      <p:sp>
        <p:nvSpPr>
          <p:cNvPr id="8" name="Foliennummernplatzhalter 7"/>
          <p:cNvSpPr>
            <a:spLocks noGrp="1"/>
          </p:cNvSpPr>
          <p:nvPr>
            <p:ph type="sldNum" sz="quarter" idx="12"/>
          </p:nvPr>
        </p:nvSpPr>
        <p:spPr/>
        <p:txBody>
          <a:bodyPr/>
          <a:lstStyle/>
          <a:p>
            <a:pPr>
              <a:defRPr/>
            </a:pPr>
            <a:fld id="{8318FD4D-F9D6-4FD7-A96E-8F0752404E5C}" type="slidenum">
              <a:rPr lang="en-GB" smtClean="0"/>
              <a:pPr>
                <a:defRPr/>
              </a:pPr>
              <a:t>34</a:t>
            </a:fld>
            <a:endParaRPr lang="en-GB"/>
          </a:p>
        </p:txBody>
      </p:sp>
      <p:sp>
        <p:nvSpPr>
          <p:cNvPr id="9" name="Fußzeilenplatzhalter 8"/>
          <p:cNvSpPr>
            <a:spLocks noGrp="1"/>
          </p:cNvSpPr>
          <p:nvPr>
            <p:ph type="ftr" sz="quarter" idx="11"/>
          </p:nvPr>
        </p:nvSpPr>
        <p:spPr/>
        <p:txBody>
          <a:bodyPr/>
          <a:lstStyle/>
          <a:p>
            <a:pPr>
              <a:defRPr/>
            </a:pPr>
            <a:r>
              <a:rPr lang="en-US" smtClean="0"/>
              <a:t>Horst Stoecker</a:t>
            </a:r>
            <a:endParaRPr lang="en-GB" dirty="0"/>
          </a:p>
        </p:txBody>
      </p:sp>
      <p:sp>
        <p:nvSpPr>
          <p:cNvPr id="2" name="Textfeld 1"/>
          <p:cNvSpPr txBox="1"/>
          <p:nvPr/>
        </p:nvSpPr>
        <p:spPr>
          <a:xfrm>
            <a:off x="5471523" y="2670050"/>
            <a:ext cx="3350597" cy="830997"/>
          </a:xfrm>
          <a:prstGeom prst="rect">
            <a:avLst/>
          </a:prstGeom>
          <a:noFill/>
        </p:spPr>
        <p:txBody>
          <a:bodyPr wrap="none" rtlCol="0">
            <a:spAutoFit/>
          </a:bodyPr>
          <a:lstStyle/>
          <a:p>
            <a:r>
              <a:rPr lang="en-US" b="1" dirty="0">
                <a:solidFill>
                  <a:srgbClr val="FF0000"/>
                </a:solidFill>
              </a:rPr>
              <a:t>Fast</a:t>
            </a:r>
            <a:r>
              <a:rPr lang="en-US" dirty="0"/>
              <a:t> gluon saturation,  </a:t>
            </a:r>
          </a:p>
          <a:p>
            <a:r>
              <a:rPr lang="en-US" b="1" dirty="0">
                <a:solidFill>
                  <a:srgbClr val="0000FF"/>
                </a:solidFill>
              </a:rPr>
              <a:t>slow</a:t>
            </a:r>
            <a:r>
              <a:rPr lang="en-US" dirty="0"/>
              <a:t> quark saturation</a:t>
            </a:r>
          </a:p>
        </p:txBody>
      </p:sp>
      <p:sp>
        <p:nvSpPr>
          <p:cNvPr id="11" name="Textfeld 10"/>
          <p:cNvSpPr txBox="1"/>
          <p:nvPr/>
        </p:nvSpPr>
        <p:spPr>
          <a:xfrm>
            <a:off x="625460" y="1763158"/>
            <a:ext cx="3350597" cy="830997"/>
          </a:xfrm>
          <a:prstGeom prst="rect">
            <a:avLst/>
          </a:prstGeom>
          <a:noFill/>
        </p:spPr>
        <p:txBody>
          <a:bodyPr wrap="none" rtlCol="0">
            <a:spAutoFit/>
          </a:bodyPr>
          <a:lstStyle/>
          <a:p>
            <a:r>
              <a:rPr lang="en-US" b="1" dirty="0">
                <a:solidFill>
                  <a:srgbClr val="FF0000"/>
                </a:solidFill>
              </a:rPr>
              <a:t>Fast</a:t>
            </a:r>
            <a:r>
              <a:rPr lang="en-US" dirty="0"/>
              <a:t> gluon saturation,  </a:t>
            </a:r>
          </a:p>
          <a:p>
            <a:r>
              <a:rPr lang="en-US" b="1" dirty="0">
                <a:solidFill>
                  <a:srgbClr val="0000FF"/>
                </a:solidFill>
              </a:rPr>
              <a:t>slow</a:t>
            </a:r>
            <a:r>
              <a:rPr lang="en-US" dirty="0"/>
              <a:t> quark saturation</a:t>
            </a:r>
          </a:p>
        </p:txBody>
      </p:sp>
    </p:spTree>
    <p:extLst>
      <p:ext uri="{BB962C8B-B14F-4D97-AF65-F5344CB8AC3E}">
        <p14:creationId xmlns:p14="http://schemas.microsoft.com/office/powerpoint/2010/main" val="34473724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1"/>
          <p:cNvPicPr>
            <a:picLocks noChangeAspect="1" noChangeArrowheads="1"/>
          </p:cNvPicPr>
          <p:nvPr/>
        </p:nvPicPr>
        <p:blipFill>
          <a:blip r:embed="rId3" cstate="print"/>
          <a:srcRect/>
          <a:stretch>
            <a:fillRect/>
          </a:stretch>
        </p:blipFill>
        <p:spPr bwMode="auto">
          <a:xfrm>
            <a:off x="0" y="13725"/>
            <a:ext cx="8820980" cy="6892361"/>
          </a:xfrm>
          <a:prstGeom prst="rect">
            <a:avLst/>
          </a:prstGeom>
          <a:noFill/>
          <a:ln w="9525">
            <a:noFill/>
            <a:miter lim="800000"/>
            <a:headEnd/>
            <a:tailEnd/>
          </a:ln>
        </p:spPr>
      </p:pic>
      <p:sp>
        <p:nvSpPr>
          <p:cNvPr id="1028" name="Text Box 3"/>
          <p:cNvSpPr txBox="1">
            <a:spLocks noChangeArrowheads="1"/>
          </p:cNvSpPr>
          <p:nvPr/>
        </p:nvSpPr>
        <p:spPr bwMode="auto">
          <a:xfrm>
            <a:off x="-26495" y="273938"/>
            <a:ext cx="9144000" cy="954107"/>
          </a:xfrm>
          <a:prstGeom prst="rect">
            <a:avLst/>
          </a:prstGeom>
          <a:noFill/>
          <a:ln w="9525">
            <a:noFill/>
            <a:miter lim="800000"/>
            <a:headEnd/>
            <a:tailEnd/>
          </a:ln>
        </p:spPr>
        <p:txBody>
          <a:bodyPr>
            <a:spAutoFit/>
          </a:bodyPr>
          <a:lstStyle/>
          <a:p>
            <a:r>
              <a:rPr lang="en-US" sz="2800" dirty="0"/>
              <a:t>Time evolution of fugacity(</a:t>
            </a:r>
            <a:r>
              <a:rPr lang="en-US" sz="2800" dirty="0" err="1">
                <a:solidFill>
                  <a:srgbClr val="FF0000"/>
                </a:solidFill>
              </a:rPr>
              <a:t>g</a:t>
            </a:r>
            <a:r>
              <a:rPr lang="en-US" sz="2800" dirty="0" err="1"/>
              <a:t>,</a:t>
            </a:r>
            <a:r>
              <a:rPr lang="en-US" sz="2800" dirty="0" err="1">
                <a:solidFill>
                  <a:srgbClr val="0000FF"/>
                </a:solidFill>
              </a:rPr>
              <a:t>q</a:t>
            </a:r>
            <a:r>
              <a:rPr lang="en-US" sz="2800" dirty="0" smtClean="0"/>
              <a:t>) - analog to </a:t>
            </a:r>
            <a:r>
              <a:rPr lang="en-US" sz="2800" dirty="0" err="1" smtClean="0">
                <a:solidFill>
                  <a:srgbClr val="FF0000"/>
                </a:solidFill>
              </a:rPr>
              <a:t>Nf</a:t>
            </a:r>
            <a:r>
              <a:rPr lang="en-US" sz="2800" dirty="0" smtClean="0">
                <a:solidFill>
                  <a:srgbClr val="FF0000"/>
                </a:solidFill>
              </a:rPr>
              <a:t> (t)</a:t>
            </a:r>
            <a:endParaRPr lang="en-US" sz="2800" dirty="0">
              <a:solidFill>
                <a:srgbClr val="FF0000"/>
              </a:solidFill>
            </a:endParaRPr>
          </a:p>
          <a:p>
            <a:r>
              <a:rPr lang="en-US" sz="2800" dirty="0" smtClean="0">
                <a:solidFill>
                  <a:srgbClr val="FF0000"/>
                </a:solidFill>
              </a:rPr>
              <a:t>BAMPS </a:t>
            </a:r>
            <a:r>
              <a:rPr lang="en-US" sz="2800" dirty="0"/>
              <a:t>Box calculation </a:t>
            </a:r>
            <a:endParaRPr lang="de-DE" altLang="en-US" sz="2800" dirty="0"/>
          </a:p>
        </p:txBody>
      </p:sp>
      <p:graphicFrame>
        <p:nvGraphicFramePr>
          <p:cNvPr id="1026" name="Object 4">
            <a:hlinkClick r:id="" action="ppaction://ole?verb=1"/>
          </p:cNvPr>
          <p:cNvGraphicFramePr>
            <a:graphicFrameLocks noChangeAspect="1"/>
          </p:cNvGraphicFramePr>
          <p:nvPr/>
        </p:nvGraphicFramePr>
        <p:xfrm>
          <a:off x="3067050" y="1916113"/>
          <a:ext cx="4097338" cy="792162"/>
        </p:xfrm>
        <a:graphic>
          <a:graphicData uri="http://schemas.openxmlformats.org/presentationml/2006/ole">
            <mc:AlternateContent xmlns:mc="http://schemas.openxmlformats.org/markup-compatibility/2006">
              <mc:Choice xmlns:v="urn:schemas-microsoft-com:vml" Requires="v">
                <p:oleObj spid="_x0000_s8197" name="Formel" r:id="rId4" imgW="1181117" imgH="228917" progId="Equation.3">
                  <p:embed/>
                </p:oleObj>
              </mc:Choice>
              <mc:Fallback>
                <p:oleObj name="Formel" r:id="rId4" imgW="1181117" imgH="22891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1916113"/>
                        <a:ext cx="4097338" cy="792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Text Box 5"/>
          <p:cNvSpPr txBox="1">
            <a:spLocks noChangeArrowheads="1"/>
          </p:cNvSpPr>
          <p:nvPr/>
        </p:nvSpPr>
        <p:spPr bwMode="auto">
          <a:xfrm>
            <a:off x="4875580" y="1231893"/>
            <a:ext cx="3183885" cy="830997"/>
          </a:xfrm>
          <a:prstGeom prst="rect">
            <a:avLst/>
          </a:prstGeom>
          <a:noFill/>
          <a:ln w="9525">
            <a:noFill/>
            <a:miter lim="800000"/>
            <a:headEnd/>
            <a:tailEnd/>
          </a:ln>
        </p:spPr>
        <p:txBody>
          <a:bodyPr wrap="none">
            <a:spAutoFit/>
          </a:bodyPr>
          <a:lstStyle/>
          <a:p>
            <a:r>
              <a:rPr lang="en-US" dirty="0" err="1">
                <a:solidFill>
                  <a:srgbClr val="0000FF"/>
                </a:solidFill>
              </a:rPr>
              <a:t>Z.Xu</a:t>
            </a:r>
            <a:r>
              <a:rPr lang="en-US" dirty="0" smtClean="0">
                <a:solidFill>
                  <a:srgbClr val="0000FF"/>
                </a:solidFill>
              </a:rPr>
              <a:t>, </a:t>
            </a:r>
            <a:r>
              <a:rPr lang="en-US" dirty="0" err="1" smtClean="0">
                <a:solidFill>
                  <a:srgbClr val="0000FF"/>
                </a:solidFill>
              </a:rPr>
              <a:t>C.Greiner</a:t>
            </a:r>
            <a:r>
              <a:rPr lang="en-US" dirty="0">
                <a:solidFill>
                  <a:srgbClr val="0000FF"/>
                </a:solidFill>
              </a:rPr>
              <a:t>,</a:t>
            </a:r>
          </a:p>
          <a:p>
            <a:r>
              <a:rPr lang="en-US" dirty="0">
                <a:solidFill>
                  <a:srgbClr val="0000FF"/>
                </a:solidFill>
              </a:rPr>
              <a:t>PRC71,064901(2005)</a:t>
            </a:r>
          </a:p>
        </p:txBody>
      </p:sp>
      <p:sp>
        <p:nvSpPr>
          <p:cNvPr id="6" name="Datumsplatzhalter 5"/>
          <p:cNvSpPr>
            <a:spLocks noGrp="1"/>
          </p:cNvSpPr>
          <p:nvPr>
            <p:ph type="dt" sz="half" idx="10"/>
          </p:nvPr>
        </p:nvSpPr>
        <p:spPr/>
        <p:txBody>
          <a:bodyPr/>
          <a:lstStyle/>
          <a:p>
            <a:pPr>
              <a:defRPr/>
            </a:pPr>
            <a:fld id="{5E05DE13-5C4D-45F2-97B6-27F7D054DBE2}" type="datetime1">
              <a:rPr lang="en-US" smtClean="0"/>
              <a:pPr>
                <a:defRPr/>
              </a:pPr>
              <a:t>10/16/2015</a:t>
            </a:fld>
            <a:endParaRPr lang="en-US"/>
          </a:p>
        </p:txBody>
      </p:sp>
      <p:sp>
        <p:nvSpPr>
          <p:cNvPr id="7" name="Foliennummernplatzhalter 6"/>
          <p:cNvSpPr>
            <a:spLocks noGrp="1"/>
          </p:cNvSpPr>
          <p:nvPr>
            <p:ph type="sldNum" sz="quarter" idx="12"/>
          </p:nvPr>
        </p:nvSpPr>
        <p:spPr/>
        <p:txBody>
          <a:bodyPr/>
          <a:lstStyle/>
          <a:p>
            <a:pPr>
              <a:defRPr/>
            </a:pPr>
            <a:fld id="{8B0F5CB2-1CEF-4BE7-A656-F97588886647}" type="slidenum">
              <a:rPr lang="en-US" smtClean="0"/>
              <a:pPr>
                <a:defRPr/>
              </a:pPr>
              <a:t>35</a:t>
            </a:fld>
            <a:endParaRPr lang="en-US" dirty="0"/>
          </a:p>
        </p:txBody>
      </p:sp>
      <p:sp>
        <p:nvSpPr>
          <p:cNvPr id="8" name="Fußzeilenplatzhalter 7"/>
          <p:cNvSpPr>
            <a:spLocks noGrp="1"/>
          </p:cNvSpPr>
          <p:nvPr>
            <p:ph type="ftr" sz="quarter" idx="11"/>
          </p:nvPr>
        </p:nvSpPr>
        <p:spPr/>
        <p:txBody>
          <a:bodyPr/>
          <a:lstStyle/>
          <a:p>
            <a:pPr>
              <a:defRPr/>
            </a:pPr>
            <a:r>
              <a:rPr lang="en-US" smtClean="0"/>
              <a:t>Horst Stoecker</a:t>
            </a:r>
            <a:endParaRPr lang="en-US"/>
          </a:p>
        </p:txBody>
      </p:sp>
      <p:sp>
        <p:nvSpPr>
          <p:cNvPr id="9" name="Textfeld 8"/>
          <p:cNvSpPr txBox="1"/>
          <p:nvPr/>
        </p:nvSpPr>
        <p:spPr>
          <a:xfrm>
            <a:off x="7456010" y="2634379"/>
            <a:ext cx="710451" cy="2616101"/>
          </a:xfrm>
          <a:prstGeom prst="rect">
            <a:avLst/>
          </a:prstGeom>
          <a:noFill/>
        </p:spPr>
        <p:txBody>
          <a:bodyPr wrap="none" rtlCol="0">
            <a:spAutoFit/>
          </a:bodyPr>
          <a:lstStyle/>
          <a:p>
            <a:r>
              <a:rPr lang="de-DE" sz="2000" b="1" dirty="0" err="1" smtClean="0">
                <a:solidFill>
                  <a:srgbClr val="FF0000"/>
                </a:solidFill>
              </a:rPr>
              <a:t>Nf</a:t>
            </a:r>
            <a:r>
              <a:rPr lang="de-DE" sz="2000" b="1" dirty="0" smtClean="0">
                <a:solidFill>
                  <a:srgbClr val="FF0000"/>
                </a:solidFill>
              </a:rPr>
              <a:t>(t)</a:t>
            </a:r>
          </a:p>
          <a:p>
            <a:r>
              <a:rPr lang="de-DE" sz="2000" b="1" dirty="0" smtClean="0">
                <a:solidFill>
                  <a:srgbClr val="FF0000"/>
                </a:solidFill>
              </a:rPr>
              <a:t>2</a:t>
            </a:r>
          </a:p>
          <a:p>
            <a:endParaRPr lang="de-DE" sz="2000" b="1" dirty="0" smtClean="0">
              <a:solidFill>
                <a:srgbClr val="FF0000"/>
              </a:solidFill>
            </a:endParaRPr>
          </a:p>
          <a:p>
            <a:endParaRPr lang="de-DE" sz="2000" b="1" dirty="0" smtClean="0">
              <a:solidFill>
                <a:srgbClr val="FF0000"/>
              </a:solidFill>
            </a:endParaRPr>
          </a:p>
          <a:p>
            <a:r>
              <a:rPr lang="de-DE" sz="2000" b="1" dirty="0" smtClean="0">
                <a:solidFill>
                  <a:srgbClr val="FF0000"/>
                </a:solidFill>
              </a:rPr>
              <a:t>1</a:t>
            </a:r>
          </a:p>
          <a:p>
            <a:endParaRPr lang="de-DE" sz="2000" b="1" dirty="0" smtClean="0">
              <a:solidFill>
                <a:srgbClr val="FF0000"/>
              </a:solidFill>
            </a:endParaRPr>
          </a:p>
          <a:p>
            <a:r>
              <a:rPr lang="de-DE" sz="2000" b="1" dirty="0" smtClean="0">
                <a:solidFill>
                  <a:srgbClr val="FF0000"/>
                </a:solidFill>
              </a:rPr>
              <a:t>0.2</a:t>
            </a:r>
          </a:p>
          <a:p>
            <a:r>
              <a:rPr lang="de-DE" sz="2000" b="1" dirty="0" smtClean="0">
                <a:solidFill>
                  <a:srgbClr val="FF0000"/>
                </a:solidFill>
              </a:rPr>
              <a:t>0.1</a:t>
            </a:r>
            <a:endParaRPr lang="de-DE" sz="2000" b="1" dirty="0">
              <a:solidFill>
                <a:srgbClr val="FF0000"/>
              </a:solidFill>
            </a:endParaRPr>
          </a:p>
        </p:txBody>
      </p:sp>
      <p:sp>
        <p:nvSpPr>
          <p:cNvPr id="10" name="Textfeld 9"/>
          <p:cNvSpPr txBox="1"/>
          <p:nvPr/>
        </p:nvSpPr>
        <p:spPr>
          <a:xfrm>
            <a:off x="3281785" y="2594155"/>
            <a:ext cx="4382931" cy="461665"/>
          </a:xfrm>
          <a:prstGeom prst="rect">
            <a:avLst/>
          </a:prstGeom>
          <a:noFill/>
        </p:spPr>
        <p:txBody>
          <a:bodyPr wrap="none" rtlCol="0">
            <a:spAutoFit/>
          </a:bodyPr>
          <a:lstStyle/>
          <a:p>
            <a:r>
              <a:rPr lang="de-DE" dirty="0" err="1" smtClean="0"/>
              <a:t>fugacity</a:t>
            </a:r>
            <a:r>
              <a:rPr lang="de-DE" dirty="0" smtClean="0"/>
              <a:t> </a:t>
            </a:r>
            <a:r>
              <a:rPr lang="de-DE" dirty="0" smtClean="0">
                <a:solidFill>
                  <a:srgbClr val="0000FF"/>
                </a:solidFill>
              </a:rPr>
              <a:t>~ ½ </a:t>
            </a:r>
            <a:r>
              <a:rPr lang="de-DE" dirty="0" err="1" smtClean="0">
                <a:solidFill>
                  <a:srgbClr val="0000FF"/>
                </a:solidFill>
              </a:rPr>
              <a:t>flavor</a:t>
            </a:r>
            <a:r>
              <a:rPr lang="de-DE" dirty="0" smtClean="0">
                <a:solidFill>
                  <a:srgbClr val="0000FF"/>
                </a:solidFill>
              </a:rPr>
              <a:t> </a:t>
            </a:r>
            <a:r>
              <a:rPr lang="de-DE" dirty="0" err="1" smtClean="0">
                <a:solidFill>
                  <a:srgbClr val="0000FF"/>
                </a:solidFill>
              </a:rPr>
              <a:t>number</a:t>
            </a:r>
            <a:r>
              <a:rPr lang="de-DE" dirty="0" smtClean="0">
                <a:solidFill>
                  <a:srgbClr val="0000FF"/>
                </a:solidFill>
              </a:rPr>
              <a:t> </a:t>
            </a:r>
            <a:r>
              <a:rPr lang="de-DE" dirty="0" err="1" smtClean="0">
                <a:solidFill>
                  <a:srgbClr val="0000FF"/>
                </a:solidFill>
              </a:rPr>
              <a:t>Nf</a:t>
            </a:r>
            <a:r>
              <a:rPr lang="de-DE" dirty="0" smtClean="0"/>
              <a:t>: </a:t>
            </a:r>
            <a:endParaRPr lang="de-DE" dirty="0"/>
          </a:p>
        </p:txBody>
      </p:sp>
      <p:sp>
        <p:nvSpPr>
          <p:cNvPr id="11" name="Textfeld 10"/>
          <p:cNvSpPr txBox="1"/>
          <p:nvPr/>
        </p:nvSpPr>
        <p:spPr>
          <a:xfrm>
            <a:off x="6924745" y="5168290"/>
            <a:ext cx="934871" cy="461665"/>
          </a:xfrm>
          <a:prstGeom prst="rect">
            <a:avLst/>
          </a:prstGeom>
          <a:noFill/>
        </p:spPr>
        <p:txBody>
          <a:bodyPr wrap="none" rtlCol="0">
            <a:spAutoFit/>
          </a:bodyPr>
          <a:lstStyle/>
          <a:p>
            <a:r>
              <a:rPr lang="de-DE" dirty="0" smtClean="0"/>
              <a:t>t/</a:t>
            </a:r>
            <a:r>
              <a:rPr lang="de-DE" dirty="0" err="1" smtClean="0"/>
              <a:t>fm</a:t>
            </a:r>
            <a:r>
              <a:rPr lang="de-DE" dirty="0" smtClean="0"/>
              <a:t>/c</a:t>
            </a:r>
            <a:endParaRPr lang="de-DE" dirty="0"/>
          </a:p>
        </p:txBody>
      </p:sp>
      <p:sp>
        <p:nvSpPr>
          <p:cNvPr id="12" name="Textfeld 11"/>
          <p:cNvSpPr txBox="1"/>
          <p:nvPr/>
        </p:nvSpPr>
        <p:spPr>
          <a:xfrm>
            <a:off x="5103265" y="4187950"/>
            <a:ext cx="3350597" cy="830997"/>
          </a:xfrm>
          <a:prstGeom prst="rect">
            <a:avLst/>
          </a:prstGeom>
          <a:noFill/>
        </p:spPr>
        <p:txBody>
          <a:bodyPr wrap="none" rtlCol="0">
            <a:spAutoFit/>
          </a:bodyPr>
          <a:lstStyle/>
          <a:p>
            <a:r>
              <a:rPr lang="en-US" b="1" dirty="0">
                <a:solidFill>
                  <a:srgbClr val="FF0000"/>
                </a:solidFill>
              </a:rPr>
              <a:t>Fast</a:t>
            </a:r>
            <a:r>
              <a:rPr lang="en-US" dirty="0"/>
              <a:t> gluon saturation,  </a:t>
            </a:r>
          </a:p>
          <a:p>
            <a:r>
              <a:rPr lang="en-US" b="1" dirty="0">
                <a:solidFill>
                  <a:srgbClr val="0000FF"/>
                </a:solidFill>
              </a:rPr>
              <a:t>slow</a:t>
            </a:r>
            <a:r>
              <a:rPr lang="en-US" dirty="0"/>
              <a:t> quark saturation</a:t>
            </a:r>
          </a:p>
        </p:txBody>
      </p:sp>
    </p:spTree>
    <p:extLst>
      <p:ext uri="{BB962C8B-B14F-4D97-AF65-F5344CB8AC3E}">
        <p14:creationId xmlns:p14="http://schemas.microsoft.com/office/powerpoint/2010/main" val="326578106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8" y="636028"/>
            <a:ext cx="7543800" cy="5292754"/>
          </a:xfrm>
          <a:prstGeom prst="rect">
            <a:avLst/>
          </a:prstGeom>
        </p:spPr>
      </p:pic>
    </p:spTree>
    <p:extLst>
      <p:ext uri="{BB962C8B-B14F-4D97-AF65-F5344CB8AC3E}">
        <p14:creationId xmlns:p14="http://schemas.microsoft.com/office/powerpoint/2010/main" val="2248544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rst2"/>
          <p:cNvPicPr>
            <a:picLocks noChangeAspect="1" noChangeArrowheads="1"/>
          </p:cNvPicPr>
          <p:nvPr/>
        </p:nvPicPr>
        <p:blipFill>
          <a:blip r:embed="rId2" cstate="print"/>
          <a:srcRect/>
          <a:stretch>
            <a:fillRect/>
          </a:stretch>
        </p:blipFill>
        <p:spPr bwMode="auto">
          <a:xfrm>
            <a:off x="701355" y="165515"/>
            <a:ext cx="8182003" cy="5406610"/>
          </a:xfrm>
          <a:prstGeom prst="rect">
            <a:avLst/>
          </a:prstGeom>
          <a:noFill/>
          <a:ln w="9525">
            <a:noFill/>
            <a:miter lim="800000"/>
            <a:headEnd/>
            <a:tailEnd/>
          </a:ln>
        </p:spPr>
      </p:pic>
      <p:sp>
        <p:nvSpPr>
          <p:cNvPr id="3" name="Textfeld 2"/>
          <p:cNvSpPr txBox="1"/>
          <p:nvPr/>
        </p:nvSpPr>
        <p:spPr>
          <a:xfrm>
            <a:off x="-57595" y="165515"/>
            <a:ext cx="1237070" cy="4524315"/>
          </a:xfrm>
          <a:prstGeom prst="rect">
            <a:avLst/>
          </a:prstGeom>
          <a:noFill/>
        </p:spPr>
        <p:txBody>
          <a:bodyPr wrap="none" rtlCol="0">
            <a:spAutoFit/>
          </a:bodyPr>
          <a:lstStyle/>
          <a:p>
            <a:r>
              <a:rPr lang="de-DE" dirty="0" err="1" smtClean="0">
                <a:solidFill>
                  <a:srgbClr val="0000FF"/>
                </a:solidFill>
              </a:rPr>
              <a:t>Eff.Nf</a:t>
            </a:r>
            <a:r>
              <a:rPr lang="de-DE" dirty="0" smtClean="0">
                <a:solidFill>
                  <a:srgbClr val="0000FF"/>
                </a:solidFill>
              </a:rPr>
              <a:t>(t)</a:t>
            </a:r>
          </a:p>
          <a:p>
            <a:r>
              <a:rPr lang="de-DE" dirty="0" smtClean="0">
                <a:solidFill>
                  <a:srgbClr val="0000FF"/>
                </a:solidFill>
              </a:rPr>
              <a:t>0.0</a:t>
            </a:r>
          </a:p>
          <a:p>
            <a:endParaRPr lang="de-DE" dirty="0" smtClean="0">
              <a:solidFill>
                <a:srgbClr val="0000FF"/>
              </a:solidFill>
            </a:endParaRPr>
          </a:p>
          <a:p>
            <a:r>
              <a:rPr lang="de-DE" dirty="0" smtClean="0">
                <a:solidFill>
                  <a:srgbClr val="0000FF"/>
                </a:solidFill>
              </a:rPr>
              <a:t>0.1</a:t>
            </a:r>
          </a:p>
          <a:p>
            <a:endParaRPr lang="de-DE" dirty="0" smtClean="0">
              <a:solidFill>
                <a:srgbClr val="0000FF"/>
              </a:solidFill>
            </a:endParaRPr>
          </a:p>
          <a:p>
            <a:r>
              <a:rPr lang="de-DE" dirty="0" smtClean="0">
                <a:solidFill>
                  <a:srgbClr val="0000FF"/>
                </a:solidFill>
              </a:rPr>
              <a:t>0.2</a:t>
            </a:r>
          </a:p>
          <a:p>
            <a:endParaRPr lang="de-DE" dirty="0" smtClean="0">
              <a:solidFill>
                <a:srgbClr val="0000FF"/>
              </a:solidFill>
            </a:endParaRPr>
          </a:p>
          <a:p>
            <a:r>
              <a:rPr lang="de-DE" dirty="0" smtClean="0">
                <a:solidFill>
                  <a:srgbClr val="0000FF"/>
                </a:solidFill>
              </a:rPr>
              <a:t>0.3</a:t>
            </a:r>
          </a:p>
          <a:p>
            <a:endParaRPr lang="de-DE" dirty="0" smtClean="0">
              <a:solidFill>
                <a:srgbClr val="0000FF"/>
              </a:solidFill>
            </a:endParaRPr>
          </a:p>
          <a:p>
            <a:r>
              <a:rPr lang="de-DE" dirty="0" smtClean="0">
                <a:solidFill>
                  <a:srgbClr val="0000FF"/>
                </a:solidFill>
              </a:rPr>
              <a:t>0.6</a:t>
            </a:r>
          </a:p>
          <a:p>
            <a:endParaRPr lang="de-DE" dirty="0" smtClean="0">
              <a:solidFill>
                <a:srgbClr val="0000FF"/>
              </a:solidFill>
            </a:endParaRPr>
          </a:p>
          <a:p>
            <a:r>
              <a:rPr lang="de-DE" dirty="0" smtClean="0">
                <a:solidFill>
                  <a:srgbClr val="0000FF"/>
                </a:solidFill>
              </a:rPr>
              <a:t>0.9 </a:t>
            </a:r>
            <a:endParaRPr lang="de-DE" dirty="0">
              <a:solidFill>
                <a:srgbClr val="0000FF"/>
              </a:solidFill>
            </a:endParaRPr>
          </a:p>
        </p:txBody>
      </p:sp>
      <p:sp>
        <p:nvSpPr>
          <p:cNvPr id="4" name="Textfeld 3"/>
          <p:cNvSpPr txBox="1"/>
          <p:nvPr/>
        </p:nvSpPr>
        <p:spPr>
          <a:xfrm>
            <a:off x="321880" y="5478165"/>
            <a:ext cx="8901026" cy="1200329"/>
          </a:xfrm>
          <a:prstGeom prst="rect">
            <a:avLst/>
          </a:prstGeom>
          <a:noFill/>
        </p:spPr>
        <p:txBody>
          <a:bodyPr wrap="none" rtlCol="0">
            <a:spAutoFit/>
          </a:bodyPr>
          <a:lstStyle/>
          <a:p>
            <a:r>
              <a:rPr lang="de-DE" dirty="0" err="1" smtClean="0">
                <a:solidFill>
                  <a:srgbClr val="0000FF"/>
                </a:solidFill>
              </a:rPr>
              <a:t>Eff</a:t>
            </a:r>
            <a:r>
              <a:rPr lang="de-DE" dirty="0" smtClean="0">
                <a:solidFill>
                  <a:srgbClr val="0000FF"/>
                </a:solidFill>
              </a:rPr>
              <a:t>. </a:t>
            </a:r>
            <a:r>
              <a:rPr lang="de-DE" dirty="0" err="1" smtClean="0">
                <a:solidFill>
                  <a:srgbClr val="0000FF"/>
                </a:solidFill>
              </a:rPr>
              <a:t>Nf</a:t>
            </a:r>
            <a:r>
              <a:rPr lang="de-DE" dirty="0" smtClean="0">
                <a:solidFill>
                  <a:srgbClr val="0000FF"/>
                </a:solidFill>
              </a:rPr>
              <a:t>(t):   0    0.1         0.2                0.3           0.6              1.2  ...</a:t>
            </a:r>
          </a:p>
          <a:p>
            <a:endParaRPr lang="de-DE" dirty="0" smtClean="0">
              <a:solidFill>
                <a:srgbClr val="0000FF"/>
              </a:solidFill>
            </a:endParaRPr>
          </a:p>
          <a:p>
            <a:r>
              <a:rPr lang="de-DE" dirty="0" err="1" smtClean="0">
                <a:solidFill>
                  <a:srgbClr val="0000FF"/>
                </a:solidFill>
              </a:rPr>
              <a:t>Eff</a:t>
            </a:r>
            <a:r>
              <a:rPr lang="de-DE" dirty="0" smtClean="0">
                <a:solidFill>
                  <a:srgbClr val="0000FF"/>
                </a:solidFill>
              </a:rPr>
              <a:t>. </a:t>
            </a:r>
            <a:r>
              <a:rPr lang="de-DE" dirty="0" err="1" smtClean="0">
                <a:solidFill>
                  <a:srgbClr val="0000FF"/>
                </a:solidFill>
              </a:rPr>
              <a:t>Nf</a:t>
            </a:r>
            <a:r>
              <a:rPr lang="de-DE" dirty="0" smtClean="0">
                <a:solidFill>
                  <a:srgbClr val="0000FF"/>
                </a:solidFill>
              </a:rPr>
              <a:t>(t) </a:t>
            </a:r>
            <a:r>
              <a:rPr lang="de-DE" dirty="0" err="1" smtClean="0">
                <a:solidFill>
                  <a:srgbClr val="0000FF"/>
                </a:solidFill>
              </a:rPr>
              <a:t>is</a:t>
            </a:r>
            <a:r>
              <a:rPr lang="de-DE" dirty="0" smtClean="0">
                <a:solidFill>
                  <a:srgbClr val="0000FF"/>
                </a:solidFill>
              </a:rPr>
              <a:t> U.S. – </a:t>
            </a:r>
            <a:r>
              <a:rPr lang="de-DE" dirty="0" err="1" smtClean="0">
                <a:solidFill>
                  <a:srgbClr val="0000FF"/>
                </a:solidFill>
              </a:rPr>
              <a:t>parameter</a:t>
            </a:r>
            <a:r>
              <a:rPr lang="de-DE" dirty="0" smtClean="0">
                <a:solidFill>
                  <a:srgbClr val="0000FF"/>
                </a:solidFill>
              </a:rPr>
              <a:t> :    </a:t>
            </a:r>
            <a:r>
              <a:rPr lang="de-DE" dirty="0" err="1" smtClean="0">
                <a:solidFill>
                  <a:srgbClr val="0000FF"/>
                </a:solidFill>
              </a:rPr>
              <a:t>Nf</a:t>
            </a:r>
            <a:r>
              <a:rPr lang="de-DE" dirty="0" smtClean="0">
                <a:solidFill>
                  <a:srgbClr val="0000FF"/>
                </a:solidFill>
              </a:rPr>
              <a:t> = 2+1  ~  </a:t>
            </a:r>
            <a:r>
              <a:rPr lang="de-DE" dirty="0" err="1" smtClean="0">
                <a:solidFill>
                  <a:srgbClr val="0000FF"/>
                </a:solidFill>
              </a:rPr>
              <a:t>fugacity</a:t>
            </a:r>
            <a:r>
              <a:rPr lang="de-DE" dirty="0" smtClean="0">
                <a:solidFill>
                  <a:srgbClr val="0000FF"/>
                </a:solidFill>
              </a:rPr>
              <a:t> = 1</a:t>
            </a:r>
            <a:endParaRPr lang="de-DE" dirty="0">
              <a:solidFill>
                <a:srgbClr val="0000FF"/>
              </a:solidFill>
            </a:endParaRPr>
          </a:p>
        </p:txBody>
      </p:sp>
      <p:cxnSp>
        <p:nvCxnSpPr>
          <p:cNvPr id="6" name="Gerade Verbindung mit Pfeil 5"/>
          <p:cNvCxnSpPr/>
          <p:nvPr/>
        </p:nvCxnSpPr>
        <p:spPr bwMode="auto">
          <a:xfrm>
            <a:off x="5027370" y="2594155"/>
            <a:ext cx="4091002" cy="0"/>
          </a:xfrm>
          <a:prstGeom prst="straightConnector1">
            <a:avLst/>
          </a:prstGeom>
          <a:noFill/>
          <a:ln w="63500" cap="flat" cmpd="sng" algn="ctr">
            <a:solidFill>
              <a:srgbClr val="FF0000">
                <a:alpha val="50000"/>
              </a:srgbClr>
            </a:solidFill>
            <a:prstDash val="lgDash"/>
            <a:round/>
            <a:headEnd type="arrow"/>
            <a:tailEnd type="arrow"/>
          </a:ln>
          <a:effectLst/>
        </p:spPr>
      </p:cxnSp>
      <p:sp>
        <p:nvSpPr>
          <p:cNvPr id="2" name="Textfeld 1"/>
          <p:cNvSpPr txBox="1"/>
          <p:nvPr/>
        </p:nvSpPr>
        <p:spPr>
          <a:xfrm>
            <a:off x="5710425" y="2062890"/>
            <a:ext cx="2561920" cy="461665"/>
          </a:xfrm>
          <a:prstGeom prst="rect">
            <a:avLst/>
          </a:prstGeom>
          <a:noFill/>
        </p:spPr>
        <p:txBody>
          <a:bodyPr wrap="none" rtlCol="0">
            <a:spAutoFit/>
          </a:bodyPr>
          <a:lstStyle/>
          <a:p>
            <a:r>
              <a:rPr lang="de-DE" b="1" dirty="0" err="1" smtClean="0">
                <a:solidFill>
                  <a:srgbClr val="FF0000"/>
                </a:solidFill>
              </a:rPr>
              <a:t>GlueBalls</a:t>
            </a:r>
            <a:r>
              <a:rPr lang="de-DE" b="1" dirty="0" smtClean="0">
                <a:solidFill>
                  <a:srgbClr val="FF0000"/>
                </a:solidFill>
              </a:rPr>
              <a:t> </a:t>
            </a:r>
            <a:r>
              <a:rPr lang="de-DE" b="1" dirty="0" err="1" smtClean="0">
                <a:solidFill>
                  <a:srgbClr val="FF0000"/>
                </a:solidFill>
              </a:rPr>
              <a:t>decay</a:t>
            </a:r>
            <a:endParaRPr lang="de-DE" b="1" dirty="0">
              <a:solidFill>
                <a:srgbClr val="FF0000"/>
              </a:solidFill>
            </a:endParaRPr>
          </a:p>
        </p:txBody>
      </p:sp>
    </p:spTree>
    <p:extLst>
      <p:ext uri="{BB962C8B-B14F-4D97-AF65-F5344CB8AC3E}">
        <p14:creationId xmlns:p14="http://schemas.microsoft.com/office/powerpoint/2010/main" val="4196695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15" y="689372"/>
            <a:ext cx="7543800" cy="4943260"/>
          </a:xfrm>
          <a:prstGeom prst="rect">
            <a:avLst/>
          </a:prstGeom>
        </p:spPr>
      </p:pic>
      <p:sp>
        <p:nvSpPr>
          <p:cNvPr id="3" name="Pfeil nach oben 2"/>
          <p:cNvSpPr/>
          <p:nvPr/>
        </p:nvSpPr>
        <p:spPr bwMode="auto">
          <a:xfrm>
            <a:off x="1901044" y="2442365"/>
            <a:ext cx="242316" cy="978408"/>
          </a:xfrm>
          <a:prstGeom prst="upArrow">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1555309" y="1124744"/>
            <a:ext cx="928459" cy="1231106"/>
          </a:xfrm>
          <a:prstGeom prst="rect">
            <a:avLst/>
          </a:prstGeom>
          <a:noFill/>
        </p:spPr>
        <p:txBody>
          <a:bodyPr wrap="none" rtlCol="0">
            <a:spAutoFit/>
          </a:bodyPr>
          <a:lstStyle/>
          <a:p>
            <a:r>
              <a:rPr lang="de-DE" sz="2000" b="1" dirty="0" smtClean="0">
                <a:solidFill>
                  <a:srgbClr val="FF0000"/>
                </a:solidFill>
              </a:rPr>
              <a:t>FAIR*</a:t>
            </a:r>
            <a:r>
              <a:rPr lang="de-DE" sz="1800" b="1" dirty="0" smtClean="0"/>
              <a:t>:</a:t>
            </a:r>
          </a:p>
          <a:p>
            <a:r>
              <a:rPr lang="de-DE" sz="1800" b="1" dirty="0" smtClean="0"/>
              <a:t>HESR</a:t>
            </a:r>
            <a:endParaRPr lang="de-DE" sz="1800" b="1" dirty="0" smtClean="0"/>
          </a:p>
          <a:p>
            <a:r>
              <a:rPr lang="de-DE" sz="1800" b="1" dirty="0" smtClean="0"/>
              <a:t>p-</a:t>
            </a:r>
            <a:r>
              <a:rPr lang="de-DE" sz="1800" b="1" dirty="0" err="1" smtClean="0"/>
              <a:t>pBaR</a:t>
            </a:r>
            <a:r>
              <a:rPr lang="de-DE" sz="1800" b="1" dirty="0" smtClean="0"/>
              <a:t> </a:t>
            </a:r>
          </a:p>
          <a:p>
            <a:r>
              <a:rPr lang="de-DE" sz="1800" b="1" dirty="0" err="1" smtClean="0"/>
              <a:t>collider</a:t>
            </a:r>
            <a:endParaRPr lang="de-DE" sz="1800" b="1" dirty="0"/>
          </a:p>
        </p:txBody>
      </p:sp>
      <p:sp>
        <p:nvSpPr>
          <p:cNvPr id="5" name="Textfeld 4"/>
          <p:cNvSpPr txBox="1"/>
          <p:nvPr/>
        </p:nvSpPr>
        <p:spPr>
          <a:xfrm>
            <a:off x="1763885" y="3408365"/>
            <a:ext cx="1053494" cy="400110"/>
          </a:xfrm>
          <a:prstGeom prst="rect">
            <a:avLst/>
          </a:prstGeom>
          <a:noFill/>
        </p:spPr>
        <p:txBody>
          <a:bodyPr wrap="none" rtlCol="0">
            <a:spAutoFit/>
          </a:bodyPr>
          <a:lstStyle/>
          <a:p>
            <a:r>
              <a:rPr lang="de-DE" sz="2000" dirty="0" smtClean="0"/>
              <a:t>32 </a:t>
            </a:r>
            <a:r>
              <a:rPr lang="de-DE" sz="2000" dirty="0" err="1" smtClean="0"/>
              <a:t>GeV</a:t>
            </a:r>
            <a:endParaRPr lang="de-DE" sz="2000" dirty="0"/>
          </a:p>
        </p:txBody>
      </p:sp>
    </p:spTree>
    <p:extLst>
      <p:ext uri="{BB962C8B-B14F-4D97-AF65-F5344CB8AC3E}">
        <p14:creationId xmlns:p14="http://schemas.microsoft.com/office/powerpoint/2010/main" val="1500003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rst2"/>
          <p:cNvPicPr>
            <a:picLocks noChangeAspect="1" noChangeArrowheads="1"/>
          </p:cNvPicPr>
          <p:nvPr/>
        </p:nvPicPr>
        <p:blipFill>
          <a:blip r:embed="rId2" cstate="print"/>
          <a:srcRect/>
          <a:stretch>
            <a:fillRect/>
          </a:stretch>
        </p:blipFill>
        <p:spPr bwMode="auto">
          <a:xfrm>
            <a:off x="701355" y="165515"/>
            <a:ext cx="8182003" cy="5406610"/>
          </a:xfrm>
          <a:prstGeom prst="rect">
            <a:avLst/>
          </a:prstGeom>
          <a:noFill/>
          <a:ln w="9525">
            <a:noFill/>
            <a:miter lim="800000"/>
            <a:headEnd/>
            <a:tailEnd/>
          </a:ln>
        </p:spPr>
      </p:pic>
      <p:sp>
        <p:nvSpPr>
          <p:cNvPr id="3" name="Textfeld 2"/>
          <p:cNvSpPr txBox="1"/>
          <p:nvPr/>
        </p:nvSpPr>
        <p:spPr>
          <a:xfrm>
            <a:off x="-57595" y="165515"/>
            <a:ext cx="1237070" cy="4524315"/>
          </a:xfrm>
          <a:prstGeom prst="rect">
            <a:avLst/>
          </a:prstGeom>
          <a:noFill/>
        </p:spPr>
        <p:txBody>
          <a:bodyPr wrap="none" rtlCol="0">
            <a:spAutoFit/>
          </a:bodyPr>
          <a:lstStyle/>
          <a:p>
            <a:r>
              <a:rPr lang="de-DE" dirty="0" err="1" smtClean="0">
                <a:solidFill>
                  <a:srgbClr val="0000FF"/>
                </a:solidFill>
              </a:rPr>
              <a:t>Eff.Nf</a:t>
            </a:r>
            <a:r>
              <a:rPr lang="de-DE" dirty="0" smtClean="0">
                <a:solidFill>
                  <a:srgbClr val="0000FF"/>
                </a:solidFill>
              </a:rPr>
              <a:t>(t)</a:t>
            </a:r>
          </a:p>
          <a:p>
            <a:r>
              <a:rPr lang="de-DE" dirty="0" smtClean="0">
                <a:solidFill>
                  <a:srgbClr val="0000FF"/>
                </a:solidFill>
              </a:rPr>
              <a:t>0.0</a:t>
            </a:r>
          </a:p>
          <a:p>
            <a:endParaRPr lang="de-DE" dirty="0" smtClean="0">
              <a:solidFill>
                <a:srgbClr val="0000FF"/>
              </a:solidFill>
            </a:endParaRPr>
          </a:p>
          <a:p>
            <a:r>
              <a:rPr lang="de-DE" dirty="0" smtClean="0">
                <a:solidFill>
                  <a:srgbClr val="0000FF"/>
                </a:solidFill>
              </a:rPr>
              <a:t>0.1</a:t>
            </a:r>
          </a:p>
          <a:p>
            <a:endParaRPr lang="de-DE" dirty="0" smtClean="0">
              <a:solidFill>
                <a:srgbClr val="0000FF"/>
              </a:solidFill>
            </a:endParaRPr>
          </a:p>
          <a:p>
            <a:r>
              <a:rPr lang="de-DE" dirty="0" smtClean="0">
                <a:solidFill>
                  <a:srgbClr val="0000FF"/>
                </a:solidFill>
              </a:rPr>
              <a:t>0.2</a:t>
            </a:r>
          </a:p>
          <a:p>
            <a:endParaRPr lang="de-DE" dirty="0" smtClean="0">
              <a:solidFill>
                <a:srgbClr val="0000FF"/>
              </a:solidFill>
            </a:endParaRPr>
          </a:p>
          <a:p>
            <a:r>
              <a:rPr lang="de-DE" dirty="0" smtClean="0">
                <a:solidFill>
                  <a:srgbClr val="0000FF"/>
                </a:solidFill>
              </a:rPr>
              <a:t>0.3</a:t>
            </a:r>
          </a:p>
          <a:p>
            <a:endParaRPr lang="de-DE" dirty="0" smtClean="0">
              <a:solidFill>
                <a:srgbClr val="0000FF"/>
              </a:solidFill>
            </a:endParaRPr>
          </a:p>
          <a:p>
            <a:r>
              <a:rPr lang="de-DE" dirty="0" smtClean="0">
                <a:solidFill>
                  <a:srgbClr val="0000FF"/>
                </a:solidFill>
              </a:rPr>
              <a:t>0.6</a:t>
            </a:r>
          </a:p>
          <a:p>
            <a:endParaRPr lang="de-DE" dirty="0" smtClean="0">
              <a:solidFill>
                <a:srgbClr val="0000FF"/>
              </a:solidFill>
            </a:endParaRPr>
          </a:p>
          <a:p>
            <a:r>
              <a:rPr lang="de-DE" dirty="0" smtClean="0">
                <a:solidFill>
                  <a:srgbClr val="0000FF"/>
                </a:solidFill>
              </a:rPr>
              <a:t>0.9 </a:t>
            </a:r>
            <a:endParaRPr lang="de-DE" dirty="0">
              <a:solidFill>
                <a:srgbClr val="0000FF"/>
              </a:solidFill>
            </a:endParaRPr>
          </a:p>
        </p:txBody>
      </p:sp>
      <p:sp>
        <p:nvSpPr>
          <p:cNvPr id="4" name="Textfeld 3"/>
          <p:cNvSpPr txBox="1"/>
          <p:nvPr/>
        </p:nvSpPr>
        <p:spPr>
          <a:xfrm>
            <a:off x="321880" y="5478165"/>
            <a:ext cx="8901026" cy="1200329"/>
          </a:xfrm>
          <a:prstGeom prst="rect">
            <a:avLst/>
          </a:prstGeom>
          <a:noFill/>
        </p:spPr>
        <p:txBody>
          <a:bodyPr wrap="none" rtlCol="0">
            <a:spAutoFit/>
          </a:bodyPr>
          <a:lstStyle/>
          <a:p>
            <a:r>
              <a:rPr lang="de-DE" dirty="0" err="1" smtClean="0">
                <a:solidFill>
                  <a:srgbClr val="0000FF"/>
                </a:solidFill>
              </a:rPr>
              <a:t>Eff</a:t>
            </a:r>
            <a:r>
              <a:rPr lang="de-DE" dirty="0" smtClean="0">
                <a:solidFill>
                  <a:srgbClr val="0000FF"/>
                </a:solidFill>
              </a:rPr>
              <a:t>. </a:t>
            </a:r>
            <a:r>
              <a:rPr lang="de-DE" dirty="0" err="1" smtClean="0">
                <a:solidFill>
                  <a:srgbClr val="0000FF"/>
                </a:solidFill>
              </a:rPr>
              <a:t>Nf</a:t>
            </a:r>
            <a:r>
              <a:rPr lang="de-DE" dirty="0" smtClean="0">
                <a:solidFill>
                  <a:srgbClr val="0000FF"/>
                </a:solidFill>
              </a:rPr>
              <a:t>(t):   0    0.1         0.2                0.3           0.6              1.2  ...</a:t>
            </a:r>
          </a:p>
          <a:p>
            <a:endParaRPr lang="de-DE" dirty="0" smtClean="0">
              <a:solidFill>
                <a:srgbClr val="0000FF"/>
              </a:solidFill>
            </a:endParaRPr>
          </a:p>
          <a:p>
            <a:r>
              <a:rPr lang="de-DE" dirty="0" err="1" smtClean="0">
                <a:solidFill>
                  <a:srgbClr val="0000FF"/>
                </a:solidFill>
              </a:rPr>
              <a:t>Eff</a:t>
            </a:r>
            <a:r>
              <a:rPr lang="de-DE" dirty="0" smtClean="0">
                <a:solidFill>
                  <a:srgbClr val="0000FF"/>
                </a:solidFill>
              </a:rPr>
              <a:t>. </a:t>
            </a:r>
            <a:r>
              <a:rPr lang="de-DE" dirty="0" err="1" smtClean="0">
                <a:solidFill>
                  <a:srgbClr val="0000FF"/>
                </a:solidFill>
              </a:rPr>
              <a:t>Nf</a:t>
            </a:r>
            <a:r>
              <a:rPr lang="de-DE" dirty="0" smtClean="0">
                <a:solidFill>
                  <a:srgbClr val="0000FF"/>
                </a:solidFill>
              </a:rPr>
              <a:t>(t) </a:t>
            </a:r>
            <a:r>
              <a:rPr lang="de-DE" dirty="0" err="1" smtClean="0">
                <a:solidFill>
                  <a:srgbClr val="0000FF"/>
                </a:solidFill>
              </a:rPr>
              <a:t>is</a:t>
            </a:r>
            <a:r>
              <a:rPr lang="de-DE" dirty="0" smtClean="0">
                <a:solidFill>
                  <a:srgbClr val="0000FF"/>
                </a:solidFill>
              </a:rPr>
              <a:t> U.S. – </a:t>
            </a:r>
            <a:r>
              <a:rPr lang="de-DE" dirty="0" err="1" smtClean="0">
                <a:solidFill>
                  <a:srgbClr val="0000FF"/>
                </a:solidFill>
              </a:rPr>
              <a:t>parameter</a:t>
            </a:r>
            <a:r>
              <a:rPr lang="de-DE" dirty="0" smtClean="0">
                <a:solidFill>
                  <a:srgbClr val="0000FF"/>
                </a:solidFill>
              </a:rPr>
              <a:t> :    </a:t>
            </a:r>
            <a:r>
              <a:rPr lang="de-DE" dirty="0" err="1" smtClean="0">
                <a:solidFill>
                  <a:srgbClr val="0000FF"/>
                </a:solidFill>
              </a:rPr>
              <a:t>Nf</a:t>
            </a:r>
            <a:r>
              <a:rPr lang="de-DE" dirty="0" smtClean="0">
                <a:solidFill>
                  <a:srgbClr val="0000FF"/>
                </a:solidFill>
              </a:rPr>
              <a:t> = 2+1  ~  </a:t>
            </a:r>
            <a:r>
              <a:rPr lang="de-DE" dirty="0" err="1" smtClean="0">
                <a:solidFill>
                  <a:srgbClr val="0000FF"/>
                </a:solidFill>
              </a:rPr>
              <a:t>fugacity</a:t>
            </a:r>
            <a:r>
              <a:rPr lang="de-DE" dirty="0" smtClean="0">
                <a:solidFill>
                  <a:srgbClr val="0000FF"/>
                </a:solidFill>
              </a:rPr>
              <a:t> = 1</a:t>
            </a:r>
            <a:endParaRPr lang="de-DE" dirty="0">
              <a:solidFill>
                <a:srgbClr val="0000FF"/>
              </a:solidFill>
            </a:endParaRPr>
          </a:p>
        </p:txBody>
      </p:sp>
      <p:cxnSp>
        <p:nvCxnSpPr>
          <p:cNvPr id="6" name="Gerade Verbindung mit Pfeil 5"/>
          <p:cNvCxnSpPr/>
          <p:nvPr/>
        </p:nvCxnSpPr>
        <p:spPr bwMode="auto">
          <a:xfrm>
            <a:off x="5027370" y="2594155"/>
            <a:ext cx="4091002" cy="0"/>
          </a:xfrm>
          <a:prstGeom prst="straightConnector1">
            <a:avLst/>
          </a:prstGeom>
          <a:noFill/>
          <a:ln w="63500" cap="flat" cmpd="sng" algn="ctr">
            <a:solidFill>
              <a:srgbClr val="FF0000">
                <a:alpha val="50000"/>
              </a:srgbClr>
            </a:solidFill>
            <a:prstDash val="lgDash"/>
            <a:round/>
            <a:headEnd type="arrow"/>
            <a:tailEnd type="arrow"/>
          </a:ln>
          <a:effectLst/>
        </p:spPr>
      </p:cxnSp>
      <p:sp>
        <p:nvSpPr>
          <p:cNvPr id="2" name="Textfeld 1"/>
          <p:cNvSpPr txBox="1"/>
          <p:nvPr/>
        </p:nvSpPr>
        <p:spPr>
          <a:xfrm>
            <a:off x="5710425" y="2062890"/>
            <a:ext cx="2561920" cy="461665"/>
          </a:xfrm>
          <a:prstGeom prst="rect">
            <a:avLst/>
          </a:prstGeom>
          <a:noFill/>
        </p:spPr>
        <p:txBody>
          <a:bodyPr wrap="none" rtlCol="0">
            <a:spAutoFit/>
          </a:bodyPr>
          <a:lstStyle/>
          <a:p>
            <a:r>
              <a:rPr lang="de-DE" b="1" dirty="0" err="1" smtClean="0">
                <a:solidFill>
                  <a:srgbClr val="FF0000"/>
                </a:solidFill>
              </a:rPr>
              <a:t>GlueBalls</a:t>
            </a:r>
            <a:r>
              <a:rPr lang="de-DE" b="1" dirty="0" smtClean="0">
                <a:solidFill>
                  <a:srgbClr val="FF0000"/>
                </a:solidFill>
              </a:rPr>
              <a:t> </a:t>
            </a:r>
            <a:r>
              <a:rPr lang="de-DE" b="1" dirty="0" err="1" smtClean="0">
                <a:solidFill>
                  <a:srgbClr val="FF0000"/>
                </a:solidFill>
              </a:rPr>
              <a:t>decay</a:t>
            </a:r>
            <a:endParaRPr lang="de-DE" b="1" dirty="0">
              <a:solidFill>
                <a:srgbClr val="FF0000"/>
              </a:solidFill>
            </a:endParaRPr>
          </a:p>
        </p:txBody>
      </p:sp>
    </p:spTree>
    <p:extLst>
      <p:ext uri="{BB962C8B-B14F-4D97-AF65-F5344CB8AC3E}">
        <p14:creationId xmlns:p14="http://schemas.microsoft.com/office/powerpoint/2010/main" val="4256897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949325"/>
            <a:ext cx="9144000" cy="5580063"/>
          </a:xfrm>
          <a:prstGeom prst="rect">
            <a:avLst/>
          </a:prstGeom>
          <a:gradFill rotWithShape="1">
            <a:gsLst>
              <a:gs pos="0">
                <a:srgbClr val="C0C0C0"/>
              </a:gs>
              <a:gs pos="50000">
                <a:schemeClr val="bg1"/>
              </a:gs>
              <a:gs pos="100000">
                <a:srgbClr val="C0C0C0"/>
              </a:gs>
            </a:gsLst>
            <a:lin ang="18900000" scaled="1"/>
          </a:gradFill>
          <a:ln w="9525">
            <a:noFill/>
            <a:miter lim="800000"/>
            <a:headEnd/>
            <a:tailEnd/>
          </a:ln>
          <a:effectLst/>
        </p:spPr>
        <p:txBody>
          <a:bodyPr wrap="none" anchor="ctr"/>
          <a:lstStyle/>
          <a:p>
            <a:pPr algn="ctr">
              <a:defRPr/>
            </a:pPr>
            <a:endParaRPr lang="en-GB"/>
          </a:p>
        </p:txBody>
      </p:sp>
      <p:pic>
        <p:nvPicPr>
          <p:cNvPr id="14339" name="Picture 3" descr="bigbang_rot"/>
          <p:cNvPicPr>
            <a:picLocks noChangeAspect="1" noChangeArrowheads="1"/>
          </p:cNvPicPr>
          <p:nvPr/>
        </p:nvPicPr>
        <p:blipFill>
          <a:blip r:embed="rId3" cstate="print"/>
          <a:srcRect r="18665"/>
          <a:stretch>
            <a:fillRect/>
          </a:stretch>
        </p:blipFill>
        <p:spPr bwMode="auto">
          <a:xfrm>
            <a:off x="116505" y="908720"/>
            <a:ext cx="9048750" cy="5584825"/>
          </a:xfrm>
          <a:prstGeom prst="rect">
            <a:avLst/>
          </a:prstGeom>
          <a:noFill/>
          <a:ln w="9525">
            <a:noFill/>
            <a:miter lim="800000"/>
            <a:headEnd/>
            <a:tailEnd/>
          </a:ln>
        </p:spPr>
      </p:pic>
      <p:sp>
        <p:nvSpPr>
          <p:cNvPr id="14340" name="Rectangle 4"/>
          <p:cNvSpPr>
            <a:spLocks noGrp="1" noChangeArrowheads="1"/>
          </p:cNvSpPr>
          <p:nvPr>
            <p:ph type="title"/>
          </p:nvPr>
        </p:nvSpPr>
        <p:spPr>
          <a:xfrm>
            <a:off x="-243535" y="-31441"/>
            <a:ext cx="9683751" cy="1435216"/>
          </a:xfrm>
        </p:spPr>
        <p:txBody>
          <a:bodyPr>
            <a:normAutofit/>
          </a:bodyPr>
          <a:lstStyle/>
          <a:p>
            <a:r>
              <a:rPr lang="en-GB" sz="2400" b="1" dirty="0" smtClean="0">
                <a:solidFill>
                  <a:srgbClr val="FF0000"/>
                </a:solidFill>
              </a:rPr>
              <a:t>Cosmic</a:t>
            </a:r>
            <a:r>
              <a:rPr lang="en-GB" sz="2400" b="1" dirty="0" smtClean="0">
                <a:solidFill>
                  <a:srgbClr val="0000CC"/>
                </a:solidFill>
              </a:rPr>
              <a:t> Matter in the </a:t>
            </a:r>
            <a:r>
              <a:rPr lang="en-GB" sz="2400" b="1" dirty="0" smtClean="0">
                <a:solidFill>
                  <a:srgbClr val="FF0000"/>
                </a:solidFill>
              </a:rPr>
              <a:t>Laboratory </a:t>
            </a:r>
            <a:br>
              <a:rPr lang="en-GB" sz="2400" b="1" dirty="0" smtClean="0">
                <a:solidFill>
                  <a:srgbClr val="FF0000"/>
                </a:solidFill>
              </a:rPr>
            </a:br>
            <a:r>
              <a:rPr lang="en-GB" sz="2400" b="1" dirty="0" smtClean="0">
                <a:solidFill>
                  <a:srgbClr val="FF0000"/>
                </a:solidFill>
              </a:rPr>
              <a:t>FAIR</a:t>
            </a:r>
            <a:r>
              <a:rPr lang="en-GB" sz="2400" b="1" dirty="0" smtClean="0">
                <a:solidFill>
                  <a:srgbClr val="0000CC"/>
                </a:solidFill>
              </a:rPr>
              <a:t>–RHIC-</a:t>
            </a:r>
            <a:r>
              <a:rPr lang="en-GB" sz="2400" b="1" dirty="0" smtClean="0">
                <a:solidFill>
                  <a:srgbClr val="00B050"/>
                </a:solidFill>
              </a:rPr>
              <a:t>LHC </a:t>
            </a:r>
            <a:r>
              <a:rPr lang="en-GB" sz="2400" b="1" dirty="0" smtClean="0">
                <a:solidFill>
                  <a:srgbClr val="FF0000"/>
                </a:solidFill>
              </a:rPr>
              <a:t/>
            </a:r>
            <a:br>
              <a:rPr lang="en-GB" sz="2400" b="1" dirty="0" smtClean="0">
                <a:solidFill>
                  <a:srgbClr val="FF0000"/>
                </a:solidFill>
              </a:rPr>
            </a:br>
            <a:endParaRPr lang="de-DE" sz="2400" b="1" dirty="0" smtClean="0">
              <a:solidFill>
                <a:srgbClr val="FF0000"/>
              </a:solidFill>
            </a:endParaRPr>
          </a:p>
        </p:txBody>
      </p:sp>
      <p:sp>
        <p:nvSpPr>
          <p:cNvPr id="14341" name="Text Box 5"/>
          <p:cNvSpPr txBox="1">
            <a:spLocks noChangeArrowheads="1"/>
          </p:cNvSpPr>
          <p:nvPr/>
        </p:nvSpPr>
        <p:spPr bwMode="auto">
          <a:xfrm rot="-2412502">
            <a:off x="4169220" y="4092545"/>
            <a:ext cx="1608838" cy="400110"/>
          </a:xfrm>
          <a:prstGeom prst="rect">
            <a:avLst/>
          </a:prstGeom>
          <a:noFill/>
          <a:ln w="9525">
            <a:noFill/>
            <a:miter lim="800000"/>
            <a:headEnd/>
            <a:tailEnd/>
          </a:ln>
        </p:spPr>
        <p:txBody>
          <a:bodyPr wrap="none">
            <a:spAutoFit/>
          </a:bodyPr>
          <a:lstStyle/>
          <a:p>
            <a:pPr eaLnBrk="0" hangingPunct="0"/>
            <a:r>
              <a:rPr lang="de-DE" sz="2000" b="1" dirty="0" err="1"/>
              <a:t>T</a:t>
            </a:r>
            <a:r>
              <a:rPr lang="de-DE" sz="2000" b="1" dirty="0" err="1" smtClean="0"/>
              <a:t>emperature</a:t>
            </a:r>
            <a:endParaRPr lang="de-DE" sz="2000" b="1" dirty="0"/>
          </a:p>
        </p:txBody>
      </p:sp>
      <p:sp>
        <p:nvSpPr>
          <p:cNvPr id="14342" name="Text Box 6"/>
          <p:cNvSpPr txBox="1">
            <a:spLocks noChangeArrowheads="1"/>
          </p:cNvSpPr>
          <p:nvPr/>
        </p:nvSpPr>
        <p:spPr bwMode="auto">
          <a:xfrm>
            <a:off x="8254705" y="1808820"/>
            <a:ext cx="537327" cy="369332"/>
          </a:xfrm>
          <a:prstGeom prst="rect">
            <a:avLst/>
          </a:prstGeom>
          <a:noFill/>
          <a:ln w="9525">
            <a:noFill/>
            <a:miter lim="800000"/>
            <a:headEnd/>
            <a:tailEnd/>
          </a:ln>
        </p:spPr>
        <p:txBody>
          <a:bodyPr wrap="none">
            <a:spAutoFit/>
          </a:bodyPr>
          <a:lstStyle/>
          <a:p>
            <a:pPr eaLnBrk="0" hangingPunct="0"/>
            <a:r>
              <a:rPr lang="de-DE" sz="1800" b="1" dirty="0"/>
              <a:t>3 K</a:t>
            </a:r>
          </a:p>
        </p:txBody>
      </p:sp>
      <p:sp>
        <p:nvSpPr>
          <p:cNvPr id="14343" name="Text Box 7"/>
          <p:cNvSpPr txBox="1">
            <a:spLocks noChangeArrowheads="1"/>
          </p:cNvSpPr>
          <p:nvPr/>
        </p:nvSpPr>
        <p:spPr bwMode="auto">
          <a:xfrm>
            <a:off x="7469188" y="2428875"/>
            <a:ext cx="652743" cy="369332"/>
          </a:xfrm>
          <a:prstGeom prst="rect">
            <a:avLst/>
          </a:prstGeom>
          <a:noFill/>
          <a:ln w="9525">
            <a:noFill/>
            <a:miter lim="800000"/>
            <a:headEnd/>
            <a:tailEnd/>
          </a:ln>
        </p:spPr>
        <p:txBody>
          <a:bodyPr wrap="none">
            <a:spAutoFit/>
          </a:bodyPr>
          <a:lstStyle/>
          <a:p>
            <a:pPr eaLnBrk="0" hangingPunct="0"/>
            <a:r>
              <a:rPr lang="de-DE" sz="1800" b="1" dirty="0"/>
              <a:t>20 K</a:t>
            </a:r>
          </a:p>
        </p:txBody>
      </p:sp>
      <p:sp>
        <p:nvSpPr>
          <p:cNvPr id="14344" name="Text Box 8"/>
          <p:cNvSpPr txBox="1">
            <a:spLocks noChangeArrowheads="1"/>
          </p:cNvSpPr>
          <p:nvPr/>
        </p:nvSpPr>
        <p:spPr bwMode="auto">
          <a:xfrm>
            <a:off x="6804025" y="2986088"/>
            <a:ext cx="941283" cy="369332"/>
          </a:xfrm>
          <a:prstGeom prst="rect">
            <a:avLst/>
          </a:prstGeom>
          <a:noFill/>
          <a:ln w="9525">
            <a:noFill/>
            <a:miter lim="800000"/>
            <a:headEnd/>
            <a:tailEnd/>
          </a:ln>
        </p:spPr>
        <p:txBody>
          <a:bodyPr wrap="none">
            <a:spAutoFit/>
          </a:bodyPr>
          <a:lstStyle/>
          <a:p>
            <a:pPr eaLnBrk="0" hangingPunct="0"/>
            <a:r>
              <a:rPr lang="de-DE" sz="1800" b="1" dirty="0"/>
              <a:t>3.000 K</a:t>
            </a:r>
          </a:p>
        </p:txBody>
      </p:sp>
      <p:sp>
        <p:nvSpPr>
          <p:cNvPr id="14345" name="Text Box 9"/>
          <p:cNvSpPr txBox="1">
            <a:spLocks noChangeArrowheads="1"/>
          </p:cNvSpPr>
          <p:nvPr/>
        </p:nvSpPr>
        <p:spPr bwMode="auto">
          <a:xfrm>
            <a:off x="6189106" y="3519010"/>
            <a:ext cx="768159" cy="400110"/>
          </a:xfrm>
          <a:prstGeom prst="rect">
            <a:avLst/>
          </a:prstGeom>
          <a:noFill/>
          <a:ln w="9525">
            <a:noFill/>
            <a:miter lim="800000"/>
            <a:headEnd/>
            <a:tailEnd/>
          </a:ln>
        </p:spPr>
        <p:txBody>
          <a:bodyPr wrap="none">
            <a:spAutoFit/>
          </a:bodyPr>
          <a:lstStyle/>
          <a:p>
            <a:pPr eaLnBrk="0" hangingPunct="0"/>
            <a:r>
              <a:rPr lang="de-DE" sz="2000" b="1" dirty="0"/>
              <a:t>10</a:t>
            </a:r>
            <a:r>
              <a:rPr lang="de-DE" sz="2000" b="1" baseline="30000" dirty="0"/>
              <a:t>9 </a:t>
            </a:r>
            <a:r>
              <a:rPr lang="de-DE" sz="2000" b="1" dirty="0"/>
              <a:t>K</a:t>
            </a:r>
          </a:p>
        </p:txBody>
      </p:sp>
      <p:sp>
        <p:nvSpPr>
          <p:cNvPr id="14346" name="Text Box 10"/>
          <p:cNvSpPr txBox="1">
            <a:spLocks noChangeArrowheads="1"/>
          </p:cNvSpPr>
          <p:nvPr/>
        </p:nvSpPr>
        <p:spPr bwMode="auto">
          <a:xfrm>
            <a:off x="5588253" y="4059070"/>
            <a:ext cx="873957" cy="400110"/>
          </a:xfrm>
          <a:prstGeom prst="rect">
            <a:avLst/>
          </a:prstGeom>
          <a:noFill/>
          <a:ln w="9525">
            <a:noFill/>
            <a:miter lim="800000"/>
            <a:headEnd/>
            <a:tailEnd/>
          </a:ln>
        </p:spPr>
        <p:txBody>
          <a:bodyPr wrap="none">
            <a:spAutoFit/>
          </a:bodyPr>
          <a:lstStyle/>
          <a:p>
            <a:pPr eaLnBrk="0" hangingPunct="0"/>
            <a:r>
              <a:rPr lang="de-DE" sz="2000" b="1" dirty="0"/>
              <a:t>10</a:t>
            </a:r>
            <a:r>
              <a:rPr lang="de-DE" sz="2000" b="1" baseline="30000" dirty="0"/>
              <a:t>12</a:t>
            </a:r>
            <a:r>
              <a:rPr lang="de-DE" sz="2000" b="1" dirty="0"/>
              <a:t> K</a:t>
            </a:r>
          </a:p>
        </p:txBody>
      </p:sp>
      <p:sp>
        <p:nvSpPr>
          <p:cNvPr id="14347" name="Text Box 11"/>
          <p:cNvSpPr txBox="1">
            <a:spLocks noChangeArrowheads="1"/>
          </p:cNvSpPr>
          <p:nvPr/>
        </p:nvSpPr>
        <p:spPr bwMode="auto">
          <a:xfrm>
            <a:off x="2208213" y="1771650"/>
            <a:ext cx="1685077" cy="369332"/>
          </a:xfrm>
          <a:prstGeom prst="rect">
            <a:avLst/>
          </a:prstGeom>
          <a:noFill/>
          <a:ln w="9525">
            <a:noFill/>
            <a:miter lim="800000"/>
            <a:headEnd/>
            <a:tailEnd/>
          </a:ln>
        </p:spPr>
        <p:txBody>
          <a:bodyPr wrap="none">
            <a:spAutoFit/>
          </a:bodyPr>
          <a:lstStyle/>
          <a:p>
            <a:pPr eaLnBrk="0" hangingPunct="0"/>
            <a:r>
              <a:rPr lang="de-DE" sz="1800" b="1" dirty="0" smtClean="0"/>
              <a:t>14 </a:t>
            </a:r>
            <a:r>
              <a:rPr lang="de-DE" sz="1800" b="1" dirty="0" err="1"/>
              <a:t>billion</a:t>
            </a:r>
            <a:r>
              <a:rPr lang="de-DE" sz="1800" b="1" dirty="0"/>
              <a:t> </a:t>
            </a:r>
            <a:r>
              <a:rPr lang="de-DE" sz="1800" b="1" dirty="0" err="1"/>
              <a:t>years</a:t>
            </a:r>
            <a:endParaRPr lang="de-DE" sz="1800" b="1" dirty="0"/>
          </a:p>
        </p:txBody>
      </p:sp>
      <p:sp>
        <p:nvSpPr>
          <p:cNvPr id="14348" name="Text Box 12"/>
          <p:cNvSpPr txBox="1">
            <a:spLocks noChangeArrowheads="1"/>
          </p:cNvSpPr>
          <p:nvPr/>
        </p:nvSpPr>
        <p:spPr bwMode="auto">
          <a:xfrm rot="-2419098">
            <a:off x="803275" y="4286250"/>
            <a:ext cx="568325" cy="336550"/>
          </a:xfrm>
          <a:prstGeom prst="rect">
            <a:avLst/>
          </a:prstGeom>
          <a:noFill/>
          <a:ln w="9525">
            <a:noFill/>
            <a:miter lim="800000"/>
            <a:headEnd/>
            <a:tailEnd/>
          </a:ln>
        </p:spPr>
        <p:txBody>
          <a:bodyPr wrap="none">
            <a:spAutoFit/>
          </a:bodyPr>
          <a:lstStyle/>
          <a:p>
            <a:pPr eaLnBrk="0" hangingPunct="0"/>
            <a:r>
              <a:rPr lang="de-DE" sz="1600"/>
              <a:t>time</a:t>
            </a:r>
          </a:p>
        </p:txBody>
      </p:sp>
      <p:sp>
        <p:nvSpPr>
          <p:cNvPr id="14349" name="Text Box 13"/>
          <p:cNvSpPr txBox="1">
            <a:spLocks noChangeArrowheads="1"/>
          </p:cNvSpPr>
          <p:nvPr/>
        </p:nvSpPr>
        <p:spPr bwMode="auto">
          <a:xfrm>
            <a:off x="1562100" y="2379663"/>
            <a:ext cx="1569660" cy="369332"/>
          </a:xfrm>
          <a:prstGeom prst="rect">
            <a:avLst/>
          </a:prstGeom>
          <a:noFill/>
          <a:ln w="9525">
            <a:noFill/>
            <a:miter lim="800000"/>
            <a:headEnd/>
            <a:tailEnd/>
          </a:ln>
        </p:spPr>
        <p:txBody>
          <a:bodyPr wrap="none">
            <a:spAutoFit/>
          </a:bodyPr>
          <a:lstStyle/>
          <a:p>
            <a:pPr eaLnBrk="0" hangingPunct="0"/>
            <a:r>
              <a:rPr lang="de-DE" sz="1800" b="1"/>
              <a:t>1 billion years</a:t>
            </a:r>
          </a:p>
        </p:txBody>
      </p:sp>
      <p:sp>
        <p:nvSpPr>
          <p:cNvPr id="14350" name="Text Box 14"/>
          <p:cNvSpPr txBox="1">
            <a:spLocks noChangeArrowheads="1"/>
          </p:cNvSpPr>
          <p:nvPr/>
        </p:nvSpPr>
        <p:spPr bwMode="auto">
          <a:xfrm>
            <a:off x="981075" y="2928938"/>
            <a:ext cx="1518364" cy="369332"/>
          </a:xfrm>
          <a:prstGeom prst="rect">
            <a:avLst/>
          </a:prstGeom>
          <a:noFill/>
          <a:ln w="9525">
            <a:noFill/>
            <a:miter lim="800000"/>
            <a:headEnd/>
            <a:tailEnd/>
          </a:ln>
        </p:spPr>
        <p:txBody>
          <a:bodyPr wrap="none">
            <a:spAutoFit/>
          </a:bodyPr>
          <a:lstStyle/>
          <a:p>
            <a:pPr eaLnBrk="0" hangingPunct="0"/>
            <a:r>
              <a:rPr lang="de-DE" sz="1800" b="1" dirty="0"/>
              <a:t>4</a:t>
            </a:r>
            <a:r>
              <a:rPr lang="de-DE" sz="1800" b="1" dirty="0" smtClean="0"/>
              <a:t>00.000 </a:t>
            </a:r>
            <a:r>
              <a:rPr lang="de-DE" sz="1800" b="1" dirty="0" err="1"/>
              <a:t>years</a:t>
            </a:r>
            <a:endParaRPr lang="de-DE" sz="1800" b="1" dirty="0"/>
          </a:p>
        </p:txBody>
      </p:sp>
      <p:sp>
        <p:nvSpPr>
          <p:cNvPr id="14351" name="Text Box 15"/>
          <p:cNvSpPr txBox="1">
            <a:spLocks noChangeArrowheads="1"/>
          </p:cNvSpPr>
          <p:nvPr/>
        </p:nvSpPr>
        <p:spPr bwMode="auto">
          <a:xfrm>
            <a:off x="666750" y="3474005"/>
            <a:ext cx="1140056" cy="369332"/>
          </a:xfrm>
          <a:prstGeom prst="rect">
            <a:avLst/>
          </a:prstGeom>
          <a:noFill/>
          <a:ln w="9525">
            <a:noFill/>
            <a:miter lim="800000"/>
            <a:headEnd/>
            <a:tailEnd/>
          </a:ln>
        </p:spPr>
        <p:txBody>
          <a:bodyPr wrap="none">
            <a:spAutoFit/>
          </a:bodyPr>
          <a:lstStyle/>
          <a:p>
            <a:pPr eaLnBrk="0" hangingPunct="0"/>
            <a:r>
              <a:rPr lang="de-DE" sz="1800" b="1" dirty="0"/>
              <a:t>3 </a:t>
            </a:r>
            <a:r>
              <a:rPr lang="de-DE" sz="1800" b="1" dirty="0" err="1"/>
              <a:t>minutes</a:t>
            </a:r>
            <a:endParaRPr lang="de-DE" sz="1800" b="1" dirty="0"/>
          </a:p>
        </p:txBody>
      </p:sp>
      <p:sp>
        <p:nvSpPr>
          <p:cNvPr id="14352" name="Text Box 16"/>
          <p:cNvSpPr txBox="1">
            <a:spLocks noChangeArrowheads="1"/>
          </p:cNvSpPr>
          <p:nvPr/>
        </p:nvSpPr>
        <p:spPr bwMode="auto">
          <a:xfrm>
            <a:off x="71983" y="4071938"/>
            <a:ext cx="1112292" cy="338554"/>
          </a:xfrm>
          <a:prstGeom prst="rect">
            <a:avLst/>
          </a:prstGeom>
          <a:noFill/>
          <a:ln w="9525">
            <a:noFill/>
            <a:miter lim="800000"/>
            <a:headEnd/>
            <a:tailEnd/>
          </a:ln>
        </p:spPr>
        <p:txBody>
          <a:bodyPr wrap="none">
            <a:spAutoFit/>
          </a:bodyPr>
          <a:lstStyle/>
          <a:p>
            <a:pPr algn="r" eaLnBrk="0" hangingPunct="0"/>
            <a:r>
              <a:rPr lang="de-DE" sz="1600" b="1" dirty="0" smtClean="0"/>
              <a:t>5 </a:t>
            </a:r>
            <a:r>
              <a:rPr lang="de-DE" sz="1600" b="1" dirty="0" err="1"/>
              <a:t>microsec</a:t>
            </a:r>
            <a:endParaRPr lang="de-DE" sz="1600" b="1" dirty="0"/>
          </a:p>
        </p:txBody>
      </p:sp>
      <p:sp>
        <p:nvSpPr>
          <p:cNvPr id="108561" name="Text Box 17"/>
          <p:cNvSpPr txBox="1">
            <a:spLocks noChangeArrowheads="1"/>
          </p:cNvSpPr>
          <p:nvPr/>
        </p:nvSpPr>
        <p:spPr bwMode="auto">
          <a:xfrm>
            <a:off x="71500" y="4737047"/>
            <a:ext cx="4950550" cy="1077218"/>
          </a:xfrm>
          <a:prstGeom prst="rect">
            <a:avLst/>
          </a:prstGeom>
          <a:noFill/>
          <a:ln w="28575">
            <a:noFill/>
            <a:miter lim="800000"/>
            <a:headEnd/>
            <a:tailEnd/>
          </a:ln>
        </p:spPr>
        <p:txBody>
          <a:bodyPr wrap="square">
            <a:spAutoFit/>
          </a:bodyPr>
          <a:lstStyle/>
          <a:p>
            <a:r>
              <a:rPr lang="de-DE" sz="2000" b="1" dirty="0" smtClean="0">
                <a:solidFill>
                  <a:srgbClr val="0000CC"/>
                </a:solidFill>
              </a:rPr>
              <a:t>Create </a:t>
            </a:r>
            <a:r>
              <a:rPr lang="de-DE" sz="2000" b="1" dirty="0" err="1" smtClean="0">
                <a:solidFill>
                  <a:srgbClr val="0000CC"/>
                </a:solidFill>
              </a:rPr>
              <a:t>Gluons</a:t>
            </a:r>
            <a:r>
              <a:rPr lang="de-DE" sz="2000" b="1" dirty="0" smtClean="0">
                <a:solidFill>
                  <a:srgbClr val="0000CC"/>
                </a:solidFill>
              </a:rPr>
              <a:t>, Quarks</a:t>
            </a:r>
            <a:r>
              <a:rPr lang="de-DE" sz="2000" b="1" dirty="0">
                <a:solidFill>
                  <a:srgbClr val="0000CC"/>
                </a:solidFill>
              </a:rPr>
              <a:t>, </a:t>
            </a:r>
            <a:r>
              <a:rPr lang="de-DE" sz="2000" b="1" dirty="0" err="1" smtClean="0">
                <a:solidFill>
                  <a:srgbClr val="0000CC"/>
                </a:solidFill>
              </a:rPr>
              <a:t>Leptons</a:t>
            </a:r>
            <a:r>
              <a:rPr lang="de-DE" sz="2000" b="1" dirty="0" smtClean="0">
                <a:solidFill>
                  <a:srgbClr val="0000CC"/>
                </a:solidFill>
              </a:rPr>
              <a:t>…</a:t>
            </a:r>
          </a:p>
          <a:p>
            <a:endParaRPr lang="de-DE" sz="2000" b="1" dirty="0" smtClean="0">
              <a:solidFill>
                <a:srgbClr val="0000CC"/>
              </a:solidFill>
            </a:endParaRPr>
          </a:p>
          <a:p>
            <a:r>
              <a:rPr lang="de-DE" b="1" dirty="0" smtClean="0">
                <a:solidFill>
                  <a:srgbClr val="FF0000"/>
                </a:solidFill>
              </a:rPr>
              <a:t>Big Bang </a:t>
            </a:r>
            <a:r>
              <a:rPr lang="de-DE" sz="2000" dirty="0" smtClean="0">
                <a:solidFill>
                  <a:srgbClr val="FF0000"/>
                </a:solidFill>
              </a:rPr>
              <a:t>=</a:t>
            </a:r>
            <a:r>
              <a:rPr lang="de-DE" b="1" dirty="0" smtClean="0">
                <a:solidFill>
                  <a:srgbClr val="FF0000"/>
                </a:solidFill>
              </a:rPr>
              <a:t> Genesis</a:t>
            </a:r>
            <a:endParaRPr lang="de-DE" b="1" dirty="0">
              <a:solidFill>
                <a:srgbClr val="FF0000"/>
              </a:solidFill>
            </a:endParaRPr>
          </a:p>
        </p:txBody>
      </p:sp>
      <p:sp>
        <p:nvSpPr>
          <p:cNvPr id="108563" name="Text Box 19"/>
          <p:cNvSpPr txBox="1">
            <a:spLocks noChangeArrowheads="1"/>
          </p:cNvSpPr>
          <p:nvPr/>
        </p:nvSpPr>
        <p:spPr bwMode="auto">
          <a:xfrm>
            <a:off x="116505" y="3609020"/>
            <a:ext cx="5130570" cy="400110"/>
          </a:xfrm>
          <a:prstGeom prst="rect">
            <a:avLst/>
          </a:prstGeom>
          <a:noFill/>
          <a:ln w="28575">
            <a:noFill/>
            <a:miter lim="800000"/>
            <a:headEnd/>
            <a:tailEnd/>
          </a:ln>
        </p:spPr>
        <p:txBody>
          <a:bodyPr wrap="square">
            <a:spAutoFit/>
          </a:bodyPr>
          <a:lstStyle/>
          <a:p>
            <a:r>
              <a:rPr lang="de-DE" sz="2000" b="1" dirty="0"/>
              <a:t>Anti-Protons, Neutrons, </a:t>
            </a:r>
            <a:r>
              <a:rPr lang="de-DE" sz="2000" b="1" dirty="0" err="1"/>
              <a:t>Hadrons</a:t>
            </a:r>
            <a:r>
              <a:rPr lang="de-DE" sz="2000" b="1" dirty="0"/>
              <a:t> </a:t>
            </a:r>
            <a:r>
              <a:rPr lang="de-DE" sz="2000" b="1" dirty="0" err="1">
                <a:solidFill>
                  <a:srgbClr val="FF0000"/>
                </a:solidFill>
              </a:rPr>
              <a:t>disappear</a:t>
            </a:r>
            <a:endParaRPr lang="de-DE" sz="2000" b="1" dirty="0">
              <a:solidFill>
                <a:srgbClr val="FF0000"/>
              </a:solidFill>
            </a:endParaRPr>
          </a:p>
        </p:txBody>
      </p:sp>
      <p:sp>
        <p:nvSpPr>
          <p:cNvPr id="108564" name="Text Box 20"/>
          <p:cNvSpPr txBox="1">
            <a:spLocks noChangeArrowheads="1"/>
          </p:cNvSpPr>
          <p:nvPr/>
        </p:nvSpPr>
        <p:spPr bwMode="auto">
          <a:xfrm>
            <a:off x="71500" y="2573905"/>
            <a:ext cx="3870430" cy="400110"/>
          </a:xfrm>
          <a:prstGeom prst="rect">
            <a:avLst/>
          </a:prstGeom>
          <a:noFill/>
          <a:ln w="28575">
            <a:noFill/>
            <a:miter lim="800000"/>
            <a:headEnd/>
            <a:tailEnd/>
          </a:ln>
        </p:spPr>
        <p:txBody>
          <a:bodyPr wrap="square">
            <a:spAutoFit/>
          </a:bodyPr>
          <a:lstStyle/>
          <a:p>
            <a:r>
              <a:rPr lang="de-DE" sz="2000" b="1" dirty="0" err="1" smtClean="0">
                <a:solidFill>
                  <a:srgbClr val="0000CC"/>
                </a:solidFill>
              </a:rPr>
              <a:t>Creation</a:t>
            </a:r>
            <a:r>
              <a:rPr lang="de-DE" sz="2000" b="1" dirty="0" smtClean="0">
                <a:solidFill>
                  <a:srgbClr val="0000CC"/>
                </a:solidFill>
              </a:rPr>
              <a:t> </a:t>
            </a:r>
            <a:r>
              <a:rPr lang="de-DE" sz="2000" b="1" dirty="0" err="1" smtClean="0">
                <a:solidFill>
                  <a:srgbClr val="0000CC"/>
                </a:solidFill>
              </a:rPr>
              <a:t>of</a:t>
            </a:r>
            <a:r>
              <a:rPr lang="de-DE" sz="2000" b="1" dirty="0" smtClean="0">
                <a:solidFill>
                  <a:srgbClr val="0000CC"/>
                </a:solidFill>
              </a:rPr>
              <a:t> A&lt;60 </a:t>
            </a:r>
            <a:r>
              <a:rPr lang="de-DE" sz="2000" b="1" dirty="0" err="1" smtClean="0">
                <a:solidFill>
                  <a:srgbClr val="0000CC"/>
                </a:solidFill>
              </a:rPr>
              <a:t>nuclei</a:t>
            </a:r>
            <a:r>
              <a:rPr lang="de-DE" sz="2000" b="1" dirty="0" smtClean="0">
                <a:solidFill>
                  <a:srgbClr val="0000CC"/>
                </a:solidFill>
              </a:rPr>
              <a:t> in </a:t>
            </a:r>
            <a:r>
              <a:rPr lang="de-DE" sz="2000" b="1" dirty="0" err="1">
                <a:solidFill>
                  <a:srgbClr val="0000CC"/>
                </a:solidFill>
              </a:rPr>
              <a:t>stars</a:t>
            </a:r>
            <a:endParaRPr lang="de-DE" sz="2000" b="1" dirty="0">
              <a:solidFill>
                <a:srgbClr val="0000CC"/>
              </a:solidFill>
            </a:endParaRPr>
          </a:p>
        </p:txBody>
      </p:sp>
      <p:sp>
        <p:nvSpPr>
          <p:cNvPr id="108565" name="Text Box 21"/>
          <p:cNvSpPr txBox="1">
            <a:spLocks noChangeArrowheads="1"/>
          </p:cNvSpPr>
          <p:nvPr/>
        </p:nvSpPr>
        <p:spPr bwMode="auto">
          <a:xfrm>
            <a:off x="71500" y="4244025"/>
            <a:ext cx="5112060" cy="1015663"/>
          </a:xfrm>
          <a:prstGeom prst="rect">
            <a:avLst/>
          </a:prstGeom>
          <a:noFill/>
          <a:ln w="28575">
            <a:noFill/>
            <a:miter lim="800000"/>
            <a:headEnd/>
            <a:tailEnd/>
          </a:ln>
        </p:spPr>
        <p:txBody>
          <a:bodyPr wrap="square">
            <a:spAutoFit/>
          </a:bodyPr>
          <a:lstStyle/>
          <a:p>
            <a:r>
              <a:rPr lang="en-GB" sz="2000" b="1" dirty="0" smtClean="0"/>
              <a:t>Gluons       and quarks </a:t>
            </a:r>
            <a:r>
              <a:rPr lang="en-GB" sz="2000" b="1" dirty="0" smtClean="0">
                <a:solidFill>
                  <a:srgbClr val="FF0000"/>
                </a:solidFill>
              </a:rPr>
              <a:t>disappear</a:t>
            </a:r>
            <a:r>
              <a:rPr lang="en-GB" sz="2000" b="1" dirty="0" smtClean="0">
                <a:solidFill>
                  <a:srgbClr val="0000CC"/>
                </a:solidFill>
              </a:rPr>
              <a:t> CBM</a:t>
            </a:r>
          </a:p>
          <a:p>
            <a:endParaRPr lang="en-GB" sz="2000" b="1" dirty="0" smtClean="0">
              <a:solidFill>
                <a:srgbClr val="0000CC"/>
              </a:solidFill>
            </a:endParaRPr>
          </a:p>
          <a:p>
            <a:r>
              <a:rPr lang="en-GB" sz="2000" b="1" dirty="0" smtClean="0">
                <a:solidFill>
                  <a:srgbClr val="FF0000"/>
                </a:solidFill>
              </a:rPr>
              <a:t> </a:t>
            </a:r>
            <a:endParaRPr lang="en-GB" sz="2000" b="1" dirty="0">
              <a:solidFill>
                <a:srgbClr val="FF0000"/>
              </a:solidFill>
            </a:endParaRPr>
          </a:p>
        </p:txBody>
      </p:sp>
      <p:sp>
        <p:nvSpPr>
          <p:cNvPr id="108566" name="Text Box 22"/>
          <p:cNvSpPr txBox="1">
            <a:spLocks noChangeArrowheads="1"/>
          </p:cNvSpPr>
          <p:nvPr/>
        </p:nvSpPr>
        <p:spPr bwMode="auto">
          <a:xfrm>
            <a:off x="26494" y="3883985"/>
            <a:ext cx="5355595" cy="400110"/>
          </a:xfrm>
          <a:prstGeom prst="rect">
            <a:avLst/>
          </a:prstGeom>
          <a:noFill/>
          <a:ln w="28575">
            <a:noFill/>
            <a:miter lim="800000"/>
            <a:headEnd/>
            <a:tailEnd/>
          </a:ln>
        </p:spPr>
        <p:txBody>
          <a:bodyPr wrap="square">
            <a:spAutoFit/>
          </a:bodyPr>
          <a:lstStyle/>
          <a:p>
            <a:r>
              <a:rPr lang="en-GB" sz="2000" b="1" dirty="0" smtClean="0">
                <a:solidFill>
                  <a:srgbClr val="0000CC"/>
                </a:solidFill>
              </a:rPr>
              <a:t> Create Anti-Baryons, </a:t>
            </a:r>
            <a:r>
              <a:rPr lang="en-GB" sz="2000" b="1" dirty="0" err="1" smtClean="0">
                <a:solidFill>
                  <a:srgbClr val="0000CC"/>
                </a:solidFill>
              </a:rPr>
              <a:t>Glueballs</a:t>
            </a:r>
            <a:r>
              <a:rPr lang="en-GB" sz="2000" b="1" dirty="0" smtClean="0">
                <a:solidFill>
                  <a:srgbClr val="0000CC"/>
                </a:solidFill>
              </a:rPr>
              <a:t> PANDA</a:t>
            </a:r>
            <a:endParaRPr lang="en-GB" sz="2000" b="1" dirty="0">
              <a:solidFill>
                <a:srgbClr val="0000CC"/>
              </a:solidFill>
            </a:endParaRPr>
          </a:p>
        </p:txBody>
      </p:sp>
      <p:sp>
        <p:nvSpPr>
          <p:cNvPr id="108567" name="Text Box 23"/>
          <p:cNvSpPr txBox="1">
            <a:spLocks noChangeArrowheads="1"/>
          </p:cNvSpPr>
          <p:nvPr/>
        </p:nvSpPr>
        <p:spPr bwMode="auto">
          <a:xfrm>
            <a:off x="90011" y="1898830"/>
            <a:ext cx="5832139" cy="707886"/>
          </a:xfrm>
          <a:prstGeom prst="rect">
            <a:avLst/>
          </a:prstGeom>
          <a:noFill/>
          <a:ln w="28575">
            <a:noFill/>
            <a:miter lim="800000"/>
            <a:headEnd/>
            <a:tailEnd/>
          </a:ln>
        </p:spPr>
        <p:txBody>
          <a:bodyPr wrap="square">
            <a:spAutoFit/>
          </a:bodyPr>
          <a:lstStyle/>
          <a:p>
            <a:r>
              <a:rPr lang="en-GB" sz="2000" b="1" dirty="0">
                <a:solidFill>
                  <a:srgbClr val="0000CC"/>
                </a:solidFill>
              </a:rPr>
              <a:t>Creation of heavy elements </a:t>
            </a:r>
            <a:r>
              <a:rPr lang="en-GB" sz="2000" b="1" dirty="0" smtClean="0">
                <a:solidFill>
                  <a:srgbClr val="0000CC"/>
                </a:solidFill>
              </a:rPr>
              <a:t>in SN </a:t>
            </a:r>
            <a:r>
              <a:rPr lang="en-GB" sz="2000" b="1" dirty="0" smtClean="0">
                <a:solidFill>
                  <a:srgbClr val="FF0000"/>
                </a:solidFill>
              </a:rPr>
              <a:t>Explosions</a:t>
            </a:r>
          </a:p>
          <a:p>
            <a:r>
              <a:rPr lang="en-GB" sz="2000" b="1" dirty="0" smtClean="0">
                <a:solidFill>
                  <a:srgbClr val="0000CC"/>
                </a:solidFill>
              </a:rPr>
              <a:t>in NS-NS-</a:t>
            </a:r>
            <a:r>
              <a:rPr lang="en-GB" sz="2000" b="1" dirty="0" smtClean="0">
                <a:solidFill>
                  <a:srgbClr val="FF0000"/>
                </a:solidFill>
              </a:rPr>
              <a:t>mergers</a:t>
            </a:r>
            <a:r>
              <a:rPr lang="en-GB" sz="2000" b="1" dirty="0" smtClean="0">
                <a:solidFill>
                  <a:srgbClr val="0000CC"/>
                </a:solidFill>
              </a:rPr>
              <a:t>: </a:t>
            </a:r>
            <a:r>
              <a:rPr lang="en-GB" sz="2000" b="1" dirty="0" err="1" smtClean="0">
                <a:solidFill>
                  <a:srgbClr val="0000CC"/>
                </a:solidFill>
              </a:rPr>
              <a:t>NuSTAR</a:t>
            </a:r>
            <a:r>
              <a:rPr lang="en-GB" sz="2000" b="1" dirty="0" smtClean="0">
                <a:solidFill>
                  <a:srgbClr val="0000CC"/>
                </a:solidFill>
              </a:rPr>
              <a:t> RIBs</a:t>
            </a:r>
            <a:endParaRPr lang="en-GB" sz="2000" b="1" dirty="0">
              <a:solidFill>
                <a:srgbClr val="0000CC"/>
              </a:solidFill>
            </a:endParaRPr>
          </a:p>
        </p:txBody>
      </p:sp>
      <p:pic>
        <p:nvPicPr>
          <p:cNvPr id="31" name="Picture 2"/>
          <p:cNvPicPr>
            <a:picLocks noChangeAspect="1" noChangeArrowheads="1"/>
          </p:cNvPicPr>
          <p:nvPr/>
        </p:nvPicPr>
        <p:blipFill>
          <a:blip r:embed="rId4" cstate="print"/>
          <a:srcRect/>
          <a:stretch>
            <a:fillRect/>
          </a:stretch>
        </p:blipFill>
        <p:spPr bwMode="auto">
          <a:xfrm>
            <a:off x="5832140" y="4371463"/>
            <a:ext cx="3285364" cy="2463725"/>
          </a:xfrm>
          <a:prstGeom prst="rect">
            <a:avLst/>
          </a:prstGeom>
          <a:noFill/>
          <a:ln w="9525">
            <a:noFill/>
            <a:miter lim="800000"/>
            <a:headEnd/>
            <a:tailEnd/>
          </a:ln>
        </p:spPr>
      </p:pic>
      <p:sp>
        <p:nvSpPr>
          <p:cNvPr id="25" name="Datumsplatzhalter 24"/>
          <p:cNvSpPr>
            <a:spLocks noGrp="1"/>
          </p:cNvSpPr>
          <p:nvPr>
            <p:ph type="dt" sz="half" idx="10"/>
          </p:nvPr>
        </p:nvSpPr>
        <p:spPr/>
        <p:txBody>
          <a:bodyPr/>
          <a:lstStyle/>
          <a:p>
            <a:pPr>
              <a:defRPr/>
            </a:pPr>
            <a:fld id="{5C61ADAA-FF92-4C3C-A6BD-FCBCBC9CFE16}" type="datetime1">
              <a:rPr lang="en-US" smtClean="0"/>
              <a:pPr>
                <a:defRPr/>
              </a:pPr>
              <a:t>10/16/2015</a:t>
            </a:fld>
            <a:endParaRPr lang="en-GB"/>
          </a:p>
        </p:txBody>
      </p:sp>
      <p:sp>
        <p:nvSpPr>
          <p:cNvPr id="26" name="Foliennummernplatzhalter 25"/>
          <p:cNvSpPr>
            <a:spLocks noGrp="1"/>
          </p:cNvSpPr>
          <p:nvPr>
            <p:ph type="sldNum" sz="quarter" idx="12"/>
          </p:nvPr>
        </p:nvSpPr>
        <p:spPr/>
        <p:txBody>
          <a:bodyPr/>
          <a:lstStyle/>
          <a:p>
            <a:pPr>
              <a:defRPr/>
            </a:pPr>
            <a:fld id="{8318FD4D-F9D6-4FD7-A96E-8F0752404E5C}" type="slidenum">
              <a:rPr lang="en-GB" smtClean="0"/>
              <a:pPr>
                <a:defRPr/>
              </a:pPr>
              <a:t>4</a:t>
            </a:fld>
            <a:endParaRPr lang="en-GB"/>
          </a:p>
        </p:txBody>
      </p:sp>
      <p:sp>
        <p:nvSpPr>
          <p:cNvPr id="27" name="Fußzeilenplatzhalter 26"/>
          <p:cNvSpPr>
            <a:spLocks noGrp="1"/>
          </p:cNvSpPr>
          <p:nvPr>
            <p:ph type="ftr" sz="quarter" idx="11"/>
          </p:nvPr>
        </p:nvSpPr>
        <p:spPr/>
        <p:txBody>
          <a:bodyPr/>
          <a:lstStyle/>
          <a:p>
            <a:pPr>
              <a:defRPr/>
            </a:pPr>
            <a:r>
              <a:rPr lang="en-US" b="1" smtClean="0"/>
              <a:t>Horst Stoecker</a:t>
            </a:r>
            <a:endParaRPr lang="en-GB" b="1" dirty="0"/>
          </a:p>
        </p:txBody>
      </p:sp>
      <p:pic>
        <p:nvPicPr>
          <p:cNvPr id="28" name="Picture 26" descr="nuclchart_cor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66955" y="434024"/>
            <a:ext cx="5220580" cy="3715056"/>
          </a:xfrm>
          <a:prstGeom prst="rect">
            <a:avLst/>
          </a:prstGeom>
          <a:noFill/>
          <a:ln w="9525">
            <a:noFill/>
            <a:miter lim="800000"/>
            <a:headEnd/>
            <a:tailEnd/>
          </a:ln>
        </p:spPr>
      </p:pic>
      <p:sp>
        <p:nvSpPr>
          <p:cNvPr id="29" name="Text Box 20"/>
          <p:cNvSpPr txBox="1">
            <a:spLocks noChangeArrowheads="1"/>
          </p:cNvSpPr>
          <p:nvPr/>
        </p:nvSpPr>
        <p:spPr bwMode="auto">
          <a:xfrm>
            <a:off x="116505" y="3118900"/>
            <a:ext cx="4905546" cy="400110"/>
          </a:xfrm>
          <a:prstGeom prst="rect">
            <a:avLst/>
          </a:prstGeom>
          <a:noFill/>
          <a:ln w="28575">
            <a:noFill/>
            <a:miter lim="800000"/>
            <a:headEnd/>
            <a:tailEnd/>
          </a:ln>
        </p:spPr>
        <p:txBody>
          <a:bodyPr wrap="square">
            <a:spAutoFit/>
          </a:bodyPr>
          <a:lstStyle/>
          <a:p>
            <a:r>
              <a:rPr lang="de-DE" sz="2000" b="1" dirty="0" smtClean="0">
                <a:solidFill>
                  <a:srgbClr val="0000CC"/>
                </a:solidFill>
              </a:rPr>
              <a:t>H/He- Atoms form in </a:t>
            </a:r>
            <a:r>
              <a:rPr lang="de-DE" sz="2000" b="1" dirty="0" err="1" smtClean="0">
                <a:solidFill>
                  <a:srgbClr val="0000CC"/>
                </a:solidFill>
              </a:rPr>
              <a:t>ion-electron</a:t>
            </a:r>
            <a:r>
              <a:rPr lang="de-DE" sz="2000" b="1" dirty="0" smtClean="0">
                <a:solidFill>
                  <a:srgbClr val="0000CC"/>
                </a:solidFill>
              </a:rPr>
              <a:t> </a:t>
            </a:r>
            <a:r>
              <a:rPr lang="de-DE" sz="2000" b="1" dirty="0" err="1" smtClean="0">
                <a:solidFill>
                  <a:srgbClr val="0000CC"/>
                </a:solidFill>
              </a:rPr>
              <a:t>plasma</a:t>
            </a:r>
            <a:endParaRPr lang="de-DE" sz="2000" b="1" dirty="0">
              <a:solidFill>
                <a:srgbClr val="0000CC"/>
              </a:solidFill>
            </a:endParaRPr>
          </a:p>
        </p:txBody>
      </p:sp>
    </p:spTree>
    <p:extLst>
      <p:ext uri="{BB962C8B-B14F-4D97-AF65-F5344CB8AC3E}">
        <p14:creationId xmlns:p14="http://schemas.microsoft.com/office/powerpoint/2010/main" val="2921382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8561"/>
                                        </p:tgtEl>
                                        <p:attrNameLst>
                                          <p:attrName>style.visibility</p:attrName>
                                        </p:attrNameLst>
                                      </p:cBhvr>
                                      <p:to>
                                        <p:strVal val="visible"/>
                                      </p:to>
                                    </p:set>
                                    <p:anim calcmode="lin" valueType="num">
                                      <p:cBhvr>
                                        <p:cTn id="7" dur="2000" fill="hold"/>
                                        <p:tgtEl>
                                          <p:spTgt spid="108561"/>
                                        </p:tgtEl>
                                        <p:attrNameLst>
                                          <p:attrName>ppt_w</p:attrName>
                                        </p:attrNameLst>
                                      </p:cBhvr>
                                      <p:tavLst>
                                        <p:tav tm="0">
                                          <p:val>
                                            <p:strVal val="#ppt_w*0.70"/>
                                          </p:val>
                                        </p:tav>
                                        <p:tav tm="100000">
                                          <p:val>
                                            <p:strVal val="#ppt_w"/>
                                          </p:val>
                                        </p:tav>
                                      </p:tavLst>
                                    </p:anim>
                                    <p:anim calcmode="lin" valueType="num">
                                      <p:cBhvr>
                                        <p:cTn id="8" dur="2000" fill="hold"/>
                                        <p:tgtEl>
                                          <p:spTgt spid="108561"/>
                                        </p:tgtEl>
                                        <p:attrNameLst>
                                          <p:attrName>ppt_h</p:attrName>
                                        </p:attrNameLst>
                                      </p:cBhvr>
                                      <p:tavLst>
                                        <p:tav tm="0">
                                          <p:val>
                                            <p:strVal val="#ppt_h"/>
                                          </p:val>
                                        </p:tav>
                                        <p:tav tm="100000">
                                          <p:val>
                                            <p:strVal val="#ppt_h"/>
                                          </p:val>
                                        </p:tav>
                                      </p:tavLst>
                                    </p:anim>
                                    <p:animEffect transition="in" filter="fade">
                                      <p:cBhvr>
                                        <p:cTn id="9" dur="2000"/>
                                        <p:tgtEl>
                                          <p:spTgt spid="10856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8565"/>
                                        </p:tgtEl>
                                        <p:attrNameLst>
                                          <p:attrName>style.visibility</p:attrName>
                                        </p:attrNameLst>
                                      </p:cBhvr>
                                      <p:to>
                                        <p:strVal val="visible"/>
                                      </p:to>
                                    </p:set>
                                    <p:anim calcmode="lin" valueType="num">
                                      <p:cBhvr>
                                        <p:cTn id="14" dur="2000" fill="hold"/>
                                        <p:tgtEl>
                                          <p:spTgt spid="108565"/>
                                        </p:tgtEl>
                                        <p:attrNameLst>
                                          <p:attrName>ppt_w</p:attrName>
                                        </p:attrNameLst>
                                      </p:cBhvr>
                                      <p:tavLst>
                                        <p:tav tm="0">
                                          <p:val>
                                            <p:strVal val="#ppt_w*0.70"/>
                                          </p:val>
                                        </p:tav>
                                        <p:tav tm="100000">
                                          <p:val>
                                            <p:strVal val="#ppt_w"/>
                                          </p:val>
                                        </p:tav>
                                      </p:tavLst>
                                    </p:anim>
                                    <p:anim calcmode="lin" valueType="num">
                                      <p:cBhvr>
                                        <p:cTn id="15" dur="2000" fill="hold"/>
                                        <p:tgtEl>
                                          <p:spTgt spid="108565"/>
                                        </p:tgtEl>
                                        <p:attrNameLst>
                                          <p:attrName>ppt_h</p:attrName>
                                        </p:attrNameLst>
                                      </p:cBhvr>
                                      <p:tavLst>
                                        <p:tav tm="0">
                                          <p:val>
                                            <p:strVal val="#ppt_h"/>
                                          </p:val>
                                        </p:tav>
                                        <p:tav tm="100000">
                                          <p:val>
                                            <p:strVal val="#ppt_h"/>
                                          </p:val>
                                        </p:tav>
                                      </p:tavLst>
                                    </p:anim>
                                    <p:animEffect transition="in" filter="fade">
                                      <p:cBhvr>
                                        <p:cTn id="16" dur="2000"/>
                                        <p:tgtEl>
                                          <p:spTgt spid="10856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2000" fill="hold"/>
                                        <p:tgtEl>
                                          <p:spTgt spid="31"/>
                                        </p:tgtEl>
                                        <p:attrNameLst>
                                          <p:attrName>ppt_x</p:attrName>
                                        </p:attrNameLst>
                                      </p:cBhvr>
                                      <p:tavLst>
                                        <p:tav tm="0">
                                          <p:val>
                                            <p:strVal val="1+#ppt_w/2"/>
                                          </p:val>
                                        </p:tav>
                                        <p:tav tm="100000">
                                          <p:val>
                                            <p:strVal val="#ppt_x"/>
                                          </p:val>
                                        </p:tav>
                                      </p:tavLst>
                                    </p:anim>
                                    <p:anim calcmode="lin" valueType="num">
                                      <p:cBhvr additive="base">
                                        <p:cTn id="22" dur="2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08566"/>
                                        </p:tgtEl>
                                        <p:attrNameLst>
                                          <p:attrName>style.visibility</p:attrName>
                                        </p:attrNameLst>
                                      </p:cBhvr>
                                      <p:to>
                                        <p:strVal val="visible"/>
                                      </p:to>
                                    </p:set>
                                    <p:anim calcmode="lin" valueType="num">
                                      <p:cBhvr>
                                        <p:cTn id="27" dur="2000" fill="hold"/>
                                        <p:tgtEl>
                                          <p:spTgt spid="108566"/>
                                        </p:tgtEl>
                                        <p:attrNameLst>
                                          <p:attrName>ppt_w</p:attrName>
                                        </p:attrNameLst>
                                      </p:cBhvr>
                                      <p:tavLst>
                                        <p:tav tm="0">
                                          <p:val>
                                            <p:strVal val="#ppt_w*0.70"/>
                                          </p:val>
                                        </p:tav>
                                        <p:tav tm="100000">
                                          <p:val>
                                            <p:strVal val="#ppt_w"/>
                                          </p:val>
                                        </p:tav>
                                      </p:tavLst>
                                    </p:anim>
                                    <p:anim calcmode="lin" valueType="num">
                                      <p:cBhvr>
                                        <p:cTn id="28" dur="2000" fill="hold"/>
                                        <p:tgtEl>
                                          <p:spTgt spid="108566"/>
                                        </p:tgtEl>
                                        <p:attrNameLst>
                                          <p:attrName>ppt_h</p:attrName>
                                        </p:attrNameLst>
                                      </p:cBhvr>
                                      <p:tavLst>
                                        <p:tav tm="0">
                                          <p:val>
                                            <p:strVal val="#ppt_h"/>
                                          </p:val>
                                        </p:tav>
                                        <p:tav tm="100000">
                                          <p:val>
                                            <p:strVal val="#ppt_h"/>
                                          </p:val>
                                        </p:tav>
                                      </p:tavLst>
                                    </p:anim>
                                    <p:animEffect transition="in" filter="fade">
                                      <p:cBhvr>
                                        <p:cTn id="29" dur="2000"/>
                                        <p:tgtEl>
                                          <p:spTgt spid="108566"/>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08563"/>
                                        </p:tgtEl>
                                        <p:attrNameLst>
                                          <p:attrName>style.visibility</p:attrName>
                                        </p:attrNameLst>
                                      </p:cBhvr>
                                      <p:to>
                                        <p:strVal val="visible"/>
                                      </p:to>
                                    </p:set>
                                    <p:anim calcmode="lin" valueType="num">
                                      <p:cBhvr>
                                        <p:cTn id="34" dur="2000" fill="hold"/>
                                        <p:tgtEl>
                                          <p:spTgt spid="108563"/>
                                        </p:tgtEl>
                                        <p:attrNameLst>
                                          <p:attrName>ppt_w</p:attrName>
                                        </p:attrNameLst>
                                      </p:cBhvr>
                                      <p:tavLst>
                                        <p:tav tm="0">
                                          <p:val>
                                            <p:strVal val="#ppt_w*0.70"/>
                                          </p:val>
                                        </p:tav>
                                        <p:tav tm="100000">
                                          <p:val>
                                            <p:strVal val="#ppt_w"/>
                                          </p:val>
                                        </p:tav>
                                      </p:tavLst>
                                    </p:anim>
                                    <p:anim calcmode="lin" valueType="num">
                                      <p:cBhvr>
                                        <p:cTn id="35" dur="2000" fill="hold"/>
                                        <p:tgtEl>
                                          <p:spTgt spid="108563"/>
                                        </p:tgtEl>
                                        <p:attrNameLst>
                                          <p:attrName>ppt_h</p:attrName>
                                        </p:attrNameLst>
                                      </p:cBhvr>
                                      <p:tavLst>
                                        <p:tav tm="0">
                                          <p:val>
                                            <p:strVal val="#ppt_h"/>
                                          </p:val>
                                        </p:tav>
                                        <p:tav tm="100000">
                                          <p:val>
                                            <p:strVal val="#ppt_h"/>
                                          </p:val>
                                        </p:tav>
                                      </p:tavLst>
                                    </p:anim>
                                    <p:animEffect transition="in" filter="fade">
                                      <p:cBhvr>
                                        <p:cTn id="36" dur="2000"/>
                                        <p:tgtEl>
                                          <p:spTgt spid="108563"/>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2000" fill="hold"/>
                                        <p:tgtEl>
                                          <p:spTgt spid="29"/>
                                        </p:tgtEl>
                                        <p:attrNameLst>
                                          <p:attrName>ppt_w</p:attrName>
                                        </p:attrNameLst>
                                      </p:cBhvr>
                                      <p:tavLst>
                                        <p:tav tm="0">
                                          <p:val>
                                            <p:strVal val="#ppt_w*0.70"/>
                                          </p:val>
                                        </p:tav>
                                        <p:tav tm="100000">
                                          <p:val>
                                            <p:strVal val="#ppt_w"/>
                                          </p:val>
                                        </p:tav>
                                      </p:tavLst>
                                    </p:anim>
                                    <p:anim calcmode="lin" valueType="num">
                                      <p:cBhvr>
                                        <p:cTn id="42" dur="2000" fill="hold"/>
                                        <p:tgtEl>
                                          <p:spTgt spid="29"/>
                                        </p:tgtEl>
                                        <p:attrNameLst>
                                          <p:attrName>ppt_h</p:attrName>
                                        </p:attrNameLst>
                                      </p:cBhvr>
                                      <p:tavLst>
                                        <p:tav tm="0">
                                          <p:val>
                                            <p:strVal val="#ppt_h"/>
                                          </p:val>
                                        </p:tav>
                                        <p:tav tm="100000">
                                          <p:val>
                                            <p:strVal val="#ppt_h"/>
                                          </p:val>
                                        </p:tav>
                                      </p:tavLst>
                                    </p:anim>
                                    <p:animEffect transition="in" filter="fade">
                                      <p:cBhvr>
                                        <p:cTn id="43" dur="20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08564"/>
                                        </p:tgtEl>
                                        <p:attrNameLst>
                                          <p:attrName>style.visibility</p:attrName>
                                        </p:attrNameLst>
                                      </p:cBhvr>
                                      <p:to>
                                        <p:strVal val="visible"/>
                                      </p:to>
                                    </p:set>
                                    <p:anim calcmode="lin" valueType="num">
                                      <p:cBhvr>
                                        <p:cTn id="48" dur="2000" fill="hold"/>
                                        <p:tgtEl>
                                          <p:spTgt spid="108564"/>
                                        </p:tgtEl>
                                        <p:attrNameLst>
                                          <p:attrName>ppt_w</p:attrName>
                                        </p:attrNameLst>
                                      </p:cBhvr>
                                      <p:tavLst>
                                        <p:tav tm="0">
                                          <p:val>
                                            <p:strVal val="#ppt_w*0.70"/>
                                          </p:val>
                                        </p:tav>
                                        <p:tav tm="100000">
                                          <p:val>
                                            <p:strVal val="#ppt_w"/>
                                          </p:val>
                                        </p:tav>
                                      </p:tavLst>
                                    </p:anim>
                                    <p:anim calcmode="lin" valueType="num">
                                      <p:cBhvr>
                                        <p:cTn id="49" dur="2000" fill="hold"/>
                                        <p:tgtEl>
                                          <p:spTgt spid="108564"/>
                                        </p:tgtEl>
                                        <p:attrNameLst>
                                          <p:attrName>ppt_h</p:attrName>
                                        </p:attrNameLst>
                                      </p:cBhvr>
                                      <p:tavLst>
                                        <p:tav tm="0">
                                          <p:val>
                                            <p:strVal val="#ppt_h"/>
                                          </p:val>
                                        </p:tav>
                                        <p:tav tm="100000">
                                          <p:val>
                                            <p:strVal val="#ppt_h"/>
                                          </p:val>
                                        </p:tav>
                                      </p:tavLst>
                                    </p:anim>
                                    <p:animEffect transition="in" filter="fade">
                                      <p:cBhvr>
                                        <p:cTn id="50" dur="2000"/>
                                        <p:tgtEl>
                                          <p:spTgt spid="108564"/>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08567"/>
                                        </p:tgtEl>
                                        <p:attrNameLst>
                                          <p:attrName>style.visibility</p:attrName>
                                        </p:attrNameLst>
                                      </p:cBhvr>
                                      <p:to>
                                        <p:strVal val="visible"/>
                                      </p:to>
                                    </p:set>
                                    <p:anim calcmode="lin" valueType="num">
                                      <p:cBhvr>
                                        <p:cTn id="55" dur="2000" fill="hold"/>
                                        <p:tgtEl>
                                          <p:spTgt spid="108567"/>
                                        </p:tgtEl>
                                        <p:attrNameLst>
                                          <p:attrName>ppt_w</p:attrName>
                                        </p:attrNameLst>
                                      </p:cBhvr>
                                      <p:tavLst>
                                        <p:tav tm="0">
                                          <p:val>
                                            <p:strVal val="#ppt_w*0.70"/>
                                          </p:val>
                                        </p:tav>
                                        <p:tav tm="100000">
                                          <p:val>
                                            <p:strVal val="#ppt_w"/>
                                          </p:val>
                                        </p:tav>
                                      </p:tavLst>
                                    </p:anim>
                                    <p:anim calcmode="lin" valueType="num">
                                      <p:cBhvr>
                                        <p:cTn id="56" dur="2000" fill="hold"/>
                                        <p:tgtEl>
                                          <p:spTgt spid="108567"/>
                                        </p:tgtEl>
                                        <p:attrNameLst>
                                          <p:attrName>ppt_h</p:attrName>
                                        </p:attrNameLst>
                                      </p:cBhvr>
                                      <p:tavLst>
                                        <p:tav tm="0">
                                          <p:val>
                                            <p:strVal val="#ppt_h"/>
                                          </p:val>
                                        </p:tav>
                                        <p:tav tm="100000">
                                          <p:val>
                                            <p:strVal val="#ppt_h"/>
                                          </p:val>
                                        </p:tav>
                                      </p:tavLst>
                                    </p:anim>
                                    <p:animEffect transition="in" filter="fade">
                                      <p:cBhvr>
                                        <p:cTn id="57" dur="2000"/>
                                        <p:tgtEl>
                                          <p:spTgt spid="10856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2000" fill="hold"/>
                                        <p:tgtEl>
                                          <p:spTgt spid="28"/>
                                        </p:tgtEl>
                                        <p:attrNameLst>
                                          <p:attrName>ppt_x</p:attrName>
                                        </p:attrNameLst>
                                      </p:cBhvr>
                                      <p:tavLst>
                                        <p:tav tm="0">
                                          <p:val>
                                            <p:strVal val="#ppt_x"/>
                                          </p:val>
                                        </p:tav>
                                        <p:tav tm="100000">
                                          <p:val>
                                            <p:strVal val="#ppt_x"/>
                                          </p:val>
                                        </p:tav>
                                      </p:tavLst>
                                    </p:anim>
                                    <p:anim calcmode="lin" valueType="num">
                                      <p:cBhvr additive="base">
                                        <p:cTn id="63"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1" grpId="0"/>
      <p:bldP spid="108563" grpId="0"/>
      <p:bldP spid="108564" grpId="0"/>
      <p:bldP spid="108565" grpId="0"/>
      <p:bldP spid="108566" grpId="0"/>
      <p:bldP spid="108567"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49" y="696993"/>
            <a:ext cx="7543800" cy="4879480"/>
          </a:xfrm>
          <a:prstGeom prst="rect">
            <a:avLst/>
          </a:prstGeom>
        </p:spPr>
      </p:pic>
      <p:sp>
        <p:nvSpPr>
          <p:cNvPr id="3" name="Textfeld 2"/>
          <p:cNvSpPr txBox="1"/>
          <p:nvPr/>
        </p:nvSpPr>
        <p:spPr>
          <a:xfrm>
            <a:off x="3651934" y="4795110"/>
            <a:ext cx="441146" cy="369332"/>
          </a:xfrm>
          <a:prstGeom prst="rect">
            <a:avLst/>
          </a:prstGeom>
          <a:solidFill>
            <a:schemeClr val="bg1"/>
          </a:solidFill>
        </p:spPr>
        <p:txBody>
          <a:bodyPr wrap="none" rtlCol="0">
            <a:spAutoFit/>
          </a:bodyPr>
          <a:lstStyle/>
          <a:p>
            <a:r>
              <a:rPr lang="de-DE" sz="1800" dirty="0" smtClean="0"/>
              <a:t>32</a:t>
            </a:r>
            <a:endParaRPr lang="de-DE" sz="1800" dirty="0"/>
          </a:p>
        </p:txBody>
      </p:sp>
      <p:sp>
        <p:nvSpPr>
          <p:cNvPr id="4" name="Textfeld 3"/>
          <p:cNvSpPr txBox="1"/>
          <p:nvPr/>
        </p:nvSpPr>
        <p:spPr>
          <a:xfrm>
            <a:off x="2598730" y="692583"/>
            <a:ext cx="834846" cy="307777"/>
          </a:xfrm>
          <a:prstGeom prst="rect">
            <a:avLst/>
          </a:prstGeom>
          <a:solidFill>
            <a:schemeClr val="bg1"/>
          </a:solidFill>
        </p:spPr>
        <p:txBody>
          <a:bodyPr wrap="square" rtlCol="0">
            <a:spAutoFit/>
          </a:bodyPr>
          <a:lstStyle/>
          <a:p>
            <a:r>
              <a:rPr lang="de-DE" sz="1400" dirty="0" smtClean="0"/>
              <a:t>32 </a:t>
            </a:r>
            <a:r>
              <a:rPr lang="de-DE" sz="1400" dirty="0" err="1" smtClean="0"/>
              <a:t>GeV</a:t>
            </a:r>
            <a:endParaRPr lang="de-DE" sz="1400" dirty="0"/>
          </a:p>
        </p:txBody>
      </p:sp>
    </p:spTree>
    <p:extLst>
      <p:ext uri="{BB962C8B-B14F-4D97-AF65-F5344CB8AC3E}">
        <p14:creationId xmlns:p14="http://schemas.microsoft.com/office/powerpoint/2010/main" val="1322242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rst1"/>
          <p:cNvPicPr>
            <a:picLocks noChangeAspect="1" noChangeArrowheads="1"/>
          </p:cNvPicPr>
          <p:nvPr/>
        </p:nvPicPr>
        <p:blipFill>
          <a:blip r:embed="rId2" cstate="print"/>
          <a:srcRect/>
          <a:stretch>
            <a:fillRect/>
          </a:stretch>
        </p:blipFill>
        <p:spPr bwMode="auto">
          <a:xfrm>
            <a:off x="172810" y="864405"/>
            <a:ext cx="8801100" cy="5524500"/>
          </a:xfrm>
          <a:prstGeom prst="rect">
            <a:avLst/>
          </a:prstGeom>
          <a:noFill/>
          <a:ln w="9525">
            <a:noFill/>
            <a:miter lim="800000"/>
            <a:headEnd/>
            <a:tailEnd/>
          </a:ln>
        </p:spPr>
      </p:pic>
      <p:sp>
        <p:nvSpPr>
          <p:cNvPr id="2" name="Rad 1"/>
          <p:cNvSpPr/>
          <p:nvPr/>
        </p:nvSpPr>
        <p:spPr bwMode="auto">
          <a:xfrm>
            <a:off x="6393480" y="5098690"/>
            <a:ext cx="914400" cy="914400"/>
          </a:xfrm>
          <a:prstGeom prst="donu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5" name="Textfeld 4"/>
          <p:cNvSpPr txBox="1"/>
          <p:nvPr/>
        </p:nvSpPr>
        <p:spPr>
          <a:xfrm>
            <a:off x="7380115" y="5320080"/>
            <a:ext cx="184731" cy="461665"/>
          </a:xfrm>
          <a:prstGeom prst="rect">
            <a:avLst/>
          </a:prstGeom>
          <a:noFill/>
        </p:spPr>
        <p:txBody>
          <a:bodyPr wrap="none" rtlCol="0">
            <a:spAutoFit/>
          </a:bodyPr>
          <a:lstStyle/>
          <a:p>
            <a:endParaRPr lang="de-DE" dirty="0"/>
          </a:p>
        </p:txBody>
      </p:sp>
      <p:sp>
        <p:nvSpPr>
          <p:cNvPr id="6" name="Textfeld 5"/>
          <p:cNvSpPr txBox="1"/>
          <p:nvPr/>
        </p:nvSpPr>
        <p:spPr>
          <a:xfrm>
            <a:off x="6772955" y="4719215"/>
            <a:ext cx="2372765" cy="461665"/>
          </a:xfrm>
          <a:prstGeom prst="rect">
            <a:avLst/>
          </a:prstGeom>
          <a:noFill/>
        </p:spPr>
        <p:txBody>
          <a:bodyPr wrap="none" rtlCol="0">
            <a:spAutoFit/>
          </a:bodyPr>
          <a:lstStyle/>
          <a:p>
            <a:r>
              <a:rPr lang="de-DE" b="1" i="1" dirty="0" err="1" smtClean="0">
                <a:solidFill>
                  <a:srgbClr val="FF0000"/>
                </a:solidFill>
              </a:rPr>
              <a:t>Hadronic</a:t>
            </a:r>
            <a:r>
              <a:rPr lang="de-DE" b="1" i="1" dirty="0" smtClean="0">
                <a:solidFill>
                  <a:srgbClr val="FF0000"/>
                </a:solidFill>
              </a:rPr>
              <a:t> Gas?</a:t>
            </a:r>
            <a:endParaRPr lang="de-DE" b="1" i="1" dirty="0">
              <a:solidFill>
                <a:srgbClr val="FF0000"/>
              </a:solidFill>
            </a:endParaRPr>
          </a:p>
        </p:txBody>
      </p:sp>
      <p:sp>
        <p:nvSpPr>
          <p:cNvPr id="7" name="Textfeld 6"/>
          <p:cNvSpPr txBox="1"/>
          <p:nvPr/>
        </p:nvSpPr>
        <p:spPr>
          <a:xfrm>
            <a:off x="1004935" y="3125420"/>
            <a:ext cx="2733441" cy="1200329"/>
          </a:xfrm>
          <a:prstGeom prst="rect">
            <a:avLst/>
          </a:prstGeom>
          <a:noFill/>
        </p:spPr>
        <p:txBody>
          <a:bodyPr wrap="none" rtlCol="0">
            <a:spAutoFit/>
          </a:bodyPr>
          <a:lstStyle/>
          <a:p>
            <a:r>
              <a:rPr lang="de-DE" b="1" dirty="0" err="1" smtClean="0">
                <a:solidFill>
                  <a:srgbClr val="FF0000"/>
                </a:solidFill>
              </a:rPr>
              <a:t>Hadronization</a:t>
            </a:r>
            <a:endParaRPr lang="de-DE" b="1" dirty="0" smtClean="0">
              <a:solidFill>
                <a:srgbClr val="FF0000"/>
              </a:solidFill>
            </a:endParaRPr>
          </a:p>
          <a:p>
            <a:r>
              <a:rPr lang="de-DE" b="1" dirty="0" err="1">
                <a:solidFill>
                  <a:srgbClr val="FF0000"/>
                </a:solidFill>
              </a:rPr>
              <a:t>o</a:t>
            </a:r>
            <a:r>
              <a:rPr lang="de-DE" b="1" dirty="0" err="1" smtClean="0">
                <a:solidFill>
                  <a:srgbClr val="FF0000"/>
                </a:solidFill>
              </a:rPr>
              <a:t>f</a:t>
            </a:r>
            <a:r>
              <a:rPr lang="de-DE" b="1" dirty="0" smtClean="0">
                <a:solidFill>
                  <a:srgbClr val="FF0000"/>
                </a:solidFill>
              </a:rPr>
              <a:t> </a:t>
            </a:r>
            <a:r>
              <a:rPr lang="de-DE" b="1" dirty="0" err="1" smtClean="0">
                <a:solidFill>
                  <a:srgbClr val="FF0000"/>
                </a:solidFill>
              </a:rPr>
              <a:t>GlueBalls</a:t>
            </a:r>
            <a:endParaRPr lang="de-DE" b="1" dirty="0" smtClean="0">
              <a:solidFill>
                <a:srgbClr val="FF0000"/>
              </a:solidFill>
            </a:endParaRPr>
          </a:p>
          <a:p>
            <a:r>
              <a:rPr lang="de-DE" b="1" dirty="0" smtClean="0">
                <a:solidFill>
                  <a:srgbClr val="FF0000"/>
                </a:solidFill>
              </a:rPr>
              <a:t>- </a:t>
            </a:r>
            <a:r>
              <a:rPr lang="de-DE" b="1" dirty="0" err="1" smtClean="0">
                <a:solidFill>
                  <a:srgbClr val="FF0000"/>
                </a:solidFill>
              </a:rPr>
              <a:t>HagedornStates</a:t>
            </a:r>
            <a:endParaRPr lang="de-DE" b="1" dirty="0">
              <a:solidFill>
                <a:srgbClr val="FF0000"/>
              </a:solidFill>
            </a:endParaRPr>
          </a:p>
        </p:txBody>
      </p:sp>
      <p:sp>
        <p:nvSpPr>
          <p:cNvPr id="8" name="Textfeld 7"/>
          <p:cNvSpPr txBox="1"/>
          <p:nvPr/>
        </p:nvSpPr>
        <p:spPr>
          <a:xfrm>
            <a:off x="4116630" y="3353105"/>
            <a:ext cx="2970685" cy="830997"/>
          </a:xfrm>
          <a:prstGeom prst="rect">
            <a:avLst/>
          </a:prstGeom>
          <a:noFill/>
        </p:spPr>
        <p:txBody>
          <a:bodyPr wrap="none" rtlCol="0">
            <a:spAutoFit/>
          </a:bodyPr>
          <a:lstStyle/>
          <a:p>
            <a:r>
              <a:rPr lang="de-DE" b="1" dirty="0" err="1" smtClean="0">
                <a:solidFill>
                  <a:srgbClr val="0000FF"/>
                </a:solidFill>
              </a:rPr>
              <a:t>Hadronization</a:t>
            </a:r>
            <a:r>
              <a:rPr lang="de-DE" b="1" dirty="0" smtClean="0">
                <a:solidFill>
                  <a:srgbClr val="0000FF"/>
                </a:solidFill>
              </a:rPr>
              <a:t> </a:t>
            </a:r>
            <a:r>
              <a:rPr lang="de-DE" b="1" dirty="0" err="1" smtClean="0">
                <a:solidFill>
                  <a:srgbClr val="0000FF"/>
                </a:solidFill>
              </a:rPr>
              <a:t>of</a:t>
            </a:r>
            <a:endParaRPr lang="de-DE" b="1" dirty="0" smtClean="0">
              <a:solidFill>
                <a:srgbClr val="0000FF"/>
              </a:solidFill>
            </a:endParaRPr>
          </a:p>
          <a:p>
            <a:r>
              <a:rPr lang="de-DE" b="1" dirty="0" err="1" smtClean="0">
                <a:solidFill>
                  <a:srgbClr val="0000FF"/>
                </a:solidFill>
              </a:rPr>
              <a:t>GlueBall</a:t>
            </a:r>
            <a:r>
              <a:rPr lang="de-DE" b="1" dirty="0" smtClean="0">
                <a:solidFill>
                  <a:srgbClr val="0000FF"/>
                </a:solidFill>
              </a:rPr>
              <a:t>-Hagedor</a:t>
            </a:r>
            <a:r>
              <a:rPr lang="de-DE" b="1" dirty="0">
                <a:solidFill>
                  <a:srgbClr val="0000FF"/>
                </a:solidFill>
              </a:rPr>
              <a:t>n</a:t>
            </a:r>
          </a:p>
        </p:txBody>
      </p:sp>
    </p:spTree>
    <p:extLst>
      <p:ext uri="{BB962C8B-B14F-4D97-AF65-F5344CB8AC3E}">
        <p14:creationId xmlns:p14="http://schemas.microsoft.com/office/powerpoint/2010/main" val="4026701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42</a:t>
            </a:fld>
            <a:endParaRPr lang="en-US" altLang="ja-JP"/>
          </a:p>
        </p:txBody>
      </p:sp>
      <p:sp>
        <p:nvSpPr>
          <p:cNvPr id="34820" name="Text Box 4"/>
          <p:cNvSpPr txBox="1">
            <a:spLocks noChangeArrowheads="1"/>
          </p:cNvSpPr>
          <p:nvPr/>
        </p:nvSpPr>
        <p:spPr bwMode="auto">
          <a:xfrm>
            <a:off x="-57594" y="2138785"/>
            <a:ext cx="9346318" cy="1323439"/>
          </a:xfrm>
          <a:prstGeom prst="rect">
            <a:avLst/>
          </a:prstGeom>
          <a:noFill/>
          <a:ln w="9525">
            <a:noFill/>
            <a:miter lim="800000"/>
            <a:headEnd/>
            <a:tailEnd/>
          </a:ln>
          <a:effectLst/>
        </p:spPr>
        <p:txBody>
          <a:bodyPr wrap="square">
            <a:spAutoFit/>
          </a:bodyPr>
          <a:lstStyle/>
          <a:p>
            <a:r>
              <a:rPr lang="en-US" altLang="ja-JP" sz="4000" dirty="0" smtClean="0"/>
              <a:t>Time evolution of high multiplicity pp AA</a:t>
            </a:r>
          </a:p>
          <a:p>
            <a:r>
              <a:rPr lang="en-US" altLang="ja-JP" sz="4000" dirty="0" smtClean="0"/>
              <a:t>at RHIC and LHC in pure YM scenario</a:t>
            </a:r>
            <a:endParaRPr lang="en-US" altLang="ja-JP" sz="4000" i="0" dirty="0"/>
          </a:p>
        </p:txBody>
      </p:sp>
    </p:spTree>
    <p:extLst>
      <p:ext uri="{BB962C8B-B14F-4D97-AF65-F5344CB8AC3E}">
        <p14:creationId xmlns:p14="http://schemas.microsoft.com/office/powerpoint/2010/main" val="1899957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89F5C1-BFD9-4840-A259-C8B10BCCE3A1}" type="slidenum">
              <a:rPr lang="en-US" sz="1200">
                <a:solidFill>
                  <a:srgbClr val="898989"/>
                </a:solidFill>
                <a:latin typeface="Calibri" charset="0"/>
              </a:rPr>
              <a:pPr eaLnBrk="1" hangingPunct="1"/>
              <a:t>43</a:t>
            </a:fld>
            <a:endParaRPr lang="en-US" sz="1200">
              <a:solidFill>
                <a:srgbClr val="898989"/>
              </a:solidFill>
              <a:latin typeface="Calibri" charset="0"/>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8" y="818710"/>
            <a:ext cx="9252715" cy="56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itel 1"/>
          <p:cNvSpPr txBox="1">
            <a:spLocks/>
          </p:cNvSpPr>
          <p:nvPr/>
        </p:nvSpPr>
        <p:spPr>
          <a:xfrm>
            <a:off x="0" y="225025"/>
            <a:ext cx="9144000" cy="548680"/>
          </a:xfrm>
          <a:prstGeom prst="rect">
            <a:avLst/>
          </a:prstGeom>
        </p:spPr>
        <p:txBody>
          <a:bodyPr>
            <a:normAutofit fontScale="97500"/>
          </a:bodyPr>
          <a:lstStyle>
            <a:lvl1pPr algn="ctr" rtl="0" eaLnBrk="1" fontAlgn="base" hangingPunct="1">
              <a:spcBef>
                <a:spcPct val="0"/>
              </a:spcBef>
              <a:spcAft>
                <a:spcPct val="0"/>
              </a:spcAft>
              <a:defRPr sz="4400" kern="1200">
                <a:solidFill>
                  <a:srgbClr val="14425D"/>
                </a:solidFill>
                <a:latin typeface="+mj-lt"/>
                <a:ea typeface="+mj-ea"/>
                <a:cs typeface="+mj-cs"/>
              </a:defRPr>
            </a:lvl1pPr>
            <a:lvl2pPr algn="ctr" rtl="0" eaLnBrk="1" fontAlgn="base" hangingPunct="1">
              <a:spcBef>
                <a:spcPct val="0"/>
              </a:spcBef>
              <a:spcAft>
                <a:spcPct val="0"/>
              </a:spcAft>
              <a:defRPr sz="4400">
                <a:solidFill>
                  <a:srgbClr val="14425D"/>
                </a:solidFill>
                <a:latin typeface="Verdana" pitchFamily="34" charset="0"/>
              </a:defRPr>
            </a:lvl2pPr>
            <a:lvl3pPr algn="ctr" rtl="0" eaLnBrk="1" fontAlgn="base" hangingPunct="1">
              <a:spcBef>
                <a:spcPct val="0"/>
              </a:spcBef>
              <a:spcAft>
                <a:spcPct val="0"/>
              </a:spcAft>
              <a:defRPr sz="4400">
                <a:solidFill>
                  <a:srgbClr val="14425D"/>
                </a:solidFill>
                <a:latin typeface="Verdana" pitchFamily="34" charset="0"/>
              </a:defRPr>
            </a:lvl3pPr>
            <a:lvl4pPr algn="ctr" rtl="0" eaLnBrk="1" fontAlgn="base" hangingPunct="1">
              <a:spcBef>
                <a:spcPct val="0"/>
              </a:spcBef>
              <a:spcAft>
                <a:spcPct val="0"/>
              </a:spcAft>
              <a:defRPr sz="4400">
                <a:solidFill>
                  <a:srgbClr val="14425D"/>
                </a:solidFill>
                <a:latin typeface="Verdana" pitchFamily="34" charset="0"/>
              </a:defRPr>
            </a:lvl4pPr>
            <a:lvl5pPr algn="ctr" rtl="0" eaLnBrk="1" fontAlgn="base" hangingPunct="1">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a:lstStyle>
          <a:p>
            <a:r>
              <a:rPr lang="de-DE" sz="2800" dirty="0" err="1" smtClean="0">
                <a:solidFill>
                  <a:srgbClr val="0000CC"/>
                </a:solidFill>
              </a:rPr>
              <a:t>Cosmic</a:t>
            </a:r>
            <a:r>
              <a:rPr lang="de-DE" sz="2800" dirty="0" smtClean="0">
                <a:solidFill>
                  <a:srgbClr val="0000CC"/>
                </a:solidFill>
              </a:rPr>
              <a:t> </a:t>
            </a:r>
            <a:r>
              <a:rPr lang="de-DE" sz="2800" b="1" dirty="0" err="1" smtClean="0">
                <a:solidFill>
                  <a:srgbClr val="FF0000"/>
                </a:solidFill>
              </a:rPr>
              <a:t>GlueBall</a:t>
            </a:r>
            <a:r>
              <a:rPr lang="de-DE" sz="2800" b="1" dirty="0" smtClean="0">
                <a:solidFill>
                  <a:srgbClr val="FF0000"/>
                </a:solidFill>
              </a:rPr>
              <a:t>-Matter</a:t>
            </a:r>
            <a:r>
              <a:rPr lang="de-DE" sz="2800" dirty="0" smtClean="0">
                <a:solidFill>
                  <a:srgbClr val="0000CC"/>
                </a:solidFill>
              </a:rPr>
              <a:t> at CERN LHC </a:t>
            </a:r>
            <a:r>
              <a:rPr lang="de-DE" sz="2800" dirty="0" err="1" smtClean="0">
                <a:solidFill>
                  <a:srgbClr val="0000CC"/>
                </a:solidFill>
              </a:rPr>
              <a:t>and</a:t>
            </a:r>
            <a:r>
              <a:rPr lang="de-DE" sz="2800" dirty="0" smtClean="0">
                <a:solidFill>
                  <a:srgbClr val="0000CC"/>
                </a:solidFill>
              </a:rPr>
              <a:t> BNL RHIC</a:t>
            </a:r>
            <a:endParaRPr lang="de-DE" sz="2800" dirty="0">
              <a:solidFill>
                <a:srgbClr val="0000CC"/>
              </a:solidFill>
            </a:endParaRPr>
          </a:p>
        </p:txBody>
      </p:sp>
    </p:spTree>
    <p:extLst>
      <p:ext uri="{BB962C8B-B14F-4D97-AF65-F5344CB8AC3E}">
        <p14:creationId xmlns:p14="http://schemas.microsoft.com/office/powerpoint/2010/main" val="187839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quarter" idx="10"/>
          </p:nvPr>
        </p:nvSpPr>
        <p:spPr/>
        <p:txBody>
          <a:bodyPr/>
          <a:lstStyle/>
          <a:p>
            <a:pPr>
              <a:defRPr/>
            </a:pPr>
            <a:r>
              <a:rPr lang="ru-RU" dirty="0"/>
              <a:t>26 </a:t>
            </a:r>
            <a:r>
              <a:rPr lang="ru-RU" dirty="0" err="1"/>
              <a:t>May</a:t>
            </a:r>
            <a:r>
              <a:rPr lang="ru-RU" dirty="0"/>
              <a:t> 2011</a:t>
            </a:r>
          </a:p>
        </p:txBody>
      </p:sp>
      <p:sp>
        <p:nvSpPr>
          <p:cNvPr id="5" name="Нижний колонтитул 4"/>
          <p:cNvSpPr>
            <a:spLocks noGrp="1"/>
          </p:cNvSpPr>
          <p:nvPr>
            <p:ph type="ftr" sz="quarter" idx="11"/>
          </p:nvPr>
        </p:nvSpPr>
        <p:spPr/>
        <p:txBody>
          <a:bodyPr/>
          <a:lstStyle/>
          <a:p>
            <a:pPr>
              <a:defRPr/>
            </a:pPr>
            <a:r>
              <a:rPr lang="en-US" dirty="0" err="1"/>
              <a:t>T.Karavicheva</a:t>
            </a:r>
            <a:endParaRPr lang="ru-RU" dirty="0"/>
          </a:p>
        </p:txBody>
      </p:sp>
      <p:sp>
        <p:nvSpPr>
          <p:cNvPr id="6" name="Номер слайда 5"/>
          <p:cNvSpPr>
            <a:spLocks noGrp="1"/>
          </p:cNvSpPr>
          <p:nvPr>
            <p:ph type="sldNum" sz="quarter" idx="12"/>
          </p:nvPr>
        </p:nvSpPr>
        <p:spPr/>
        <p:txBody>
          <a:bodyPr/>
          <a:lstStyle/>
          <a:p>
            <a:pPr>
              <a:defRPr/>
            </a:pPr>
            <a:fld id="{046B35B5-60FC-44C4-B222-64D61840C846}" type="slidenum">
              <a:rPr lang="ru-RU" smtClean="0"/>
              <a:pPr>
                <a:defRPr/>
              </a:pPr>
              <a:t>44</a:t>
            </a:fld>
            <a:endParaRPr lang="ru-RU"/>
          </a:p>
        </p:txBody>
      </p:sp>
      <p:pic>
        <p:nvPicPr>
          <p:cNvPr id="15364" name="Объект 6" descr="ALICE-T0.jpg"/>
          <p:cNvPicPr>
            <a:picLocks noGrp="1"/>
          </p:cNvPicPr>
          <p:nvPr>
            <p:ph idx="1"/>
          </p:nvPr>
        </p:nvPicPr>
        <p:blipFill>
          <a:blip r:embed="rId2"/>
          <a:srcRect/>
          <a:stretch>
            <a:fillRect/>
          </a:stretch>
        </p:blipFill>
        <p:spPr>
          <a:xfrm>
            <a:off x="1322545" y="963446"/>
            <a:ext cx="7074880" cy="5615904"/>
          </a:xfrm>
        </p:spPr>
      </p:pic>
      <p:pic>
        <p:nvPicPr>
          <p:cNvPr id="15365" name="Picture 34" descr="ALICE T0-C2.png"/>
          <p:cNvPicPr>
            <a:picLocks noChangeAspect="1"/>
          </p:cNvPicPr>
          <p:nvPr/>
        </p:nvPicPr>
        <p:blipFill>
          <a:blip r:embed="rId3"/>
          <a:srcRect/>
          <a:stretch>
            <a:fillRect/>
          </a:stretch>
        </p:blipFill>
        <p:spPr bwMode="auto">
          <a:xfrm>
            <a:off x="2574133" y="5205413"/>
            <a:ext cx="1565672" cy="1566862"/>
          </a:xfrm>
          <a:prstGeom prst="rect">
            <a:avLst/>
          </a:prstGeom>
          <a:noFill/>
          <a:ln w="9525">
            <a:noFill/>
            <a:miter lim="800000"/>
            <a:headEnd/>
            <a:tailEnd/>
          </a:ln>
        </p:spPr>
      </p:pic>
      <p:sp>
        <p:nvSpPr>
          <p:cNvPr id="9" name="Стрелка вниз 8"/>
          <p:cNvSpPr/>
          <p:nvPr/>
        </p:nvSpPr>
        <p:spPr>
          <a:xfrm rot="13814559" flipH="1">
            <a:off x="4310857" y="3950495"/>
            <a:ext cx="74613" cy="1514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Titel 1"/>
          <p:cNvSpPr>
            <a:spLocks noGrp="1"/>
          </p:cNvSpPr>
          <p:nvPr>
            <p:ph type="title"/>
          </p:nvPr>
        </p:nvSpPr>
        <p:spPr>
          <a:xfrm>
            <a:off x="0" y="0"/>
            <a:ext cx="9144000" cy="728700"/>
          </a:xfrm>
        </p:spPr>
        <p:txBody>
          <a:bodyPr>
            <a:normAutofit/>
          </a:bodyPr>
          <a:lstStyle/>
          <a:p>
            <a:r>
              <a:rPr lang="de-DE" sz="2800" dirty="0" err="1" smtClean="0">
                <a:solidFill>
                  <a:srgbClr val="0000CC"/>
                </a:solidFill>
              </a:rPr>
              <a:t>Cosmic</a:t>
            </a:r>
            <a:r>
              <a:rPr lang="de-DE" sz="2800" dirty="0" smtClean="0">
                <a:solidFill>
                  <a:srgbClr val="0000CC"/>
                </a:solidFill>
              </a:rPr>
              <a:t> </a:t>
            </a:r>
            <a:r>
              <a:rPr lang="de-DE" sz="2800" b="1" dirty="0" err="1" smtClean="0">
                <a:solidFill>
                  <a:srgbClr val="FF0000"/>
                </a:solidFill>
              </a:rPr>
              <a:t>GlueBall</a:t>
            </a:r>
            <a:r>
              <a:rPr lang="de-DE" sz="2800" b="1" dirty="0" smtClean="0">
                <a:solidFill>
                  <a:srgbClr val="FF0000"/>
                </a:solidFill>
              </a:rPr>
              <a:t>-Matter</a:t>
            </a:r>
            <a:r>
              <a:rPr lang="de-DE" sz="2800" dirty="0" smtClean="0">
                <a:solidFill>
                  <a:srgbClr val="0000CC"/>
                </a:solidFill>
              </a:rPr>
              <a:t> at CERN LHC </a:t>
            </a:r>
            <a:r>
              <a:rPr lang="de-DE" sz="2800" dirty="0" err="1" smtClean="0">
                <a:solidFill>
                  <a:srgbClr val="0000CC"/>
                </a:solidFill>
              </a:rPr>
              <a:t>and</a:t>
            </a:r>
            <a:r>
              <a:rPr lang="de-DE" sz="2800" dirty="0" smtClean="0">
                <a:solidFill>
                  <a:srgbClr val="0000CC"/>
                </a:solidFill>
              </a:rPr>
              <a:t> BNL RHIC</a:t>
            </a:r>
            <a:endParaRPr lang="de-DE" sz="2800" dirty="0">
              <a:solidFill>
                <a:srgbClr val="0000CC"/>
              </a:solidFill>
            </a:endParaRPr>
          </a:p>
        </p:txBody>
      </p:sp>
    </p:spTree>
    <p:extLst>
      <p:ext uri="{BB962C8B-B14F-4D97-AF65-F5344CB8AC3E}">
        <p14:creationId xmlns:p14="http://schemas.microsoft.com/office/powerpoint/2010/main" val="2616520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45</a:t>
            </a:fld>
            <a:endParaRPr lang="en-US" altLang="ja-JP"/>
          </a:p>
        </p:txBody>
      </p:sp>
      <p:sp>
        <p:nvSpPr>
          <p:cNvPr id="34820" name="Text Box 4"/>
          <p:cNvSpPr txBox="1">
            <a:spLocks noChangeArrowheads="1"/>
          </p:cNvSpPr>
          <p:nvPr/>
        </p:nvSpPr>
        <p:spPr bwMode="auto">
          <a:xfrm>
            <a:off x="604999" y="469095"/>
            <a:ext cx="8681159" cy="3046988"/>
          </a:xfrm>
          <a:prstGeom prst="rect">
            <a:avLst/>
          </a:prstGeom>
          <a:noFill/>
          <a:ln w="9525">
            <a:noFill/>
            <a:miter lim="800000"/>
            <a:headEnd/>
            <a:tailEnd/>
          </a:ln>
          <a:effectLst/>
        </p:spPr>
        <p:txBody>
          <a:bodyPr wrap="none">
            <a:spAutoFit/>
          </a:bodyPr>
          <a:lstStyle/>
          <a:p>
            <a:r>
              <a:rPr lang="en-US" altLang="ja-JP" sz="3200" i="0" dirty="0" smtClean="0">
                <a:solidFill>
                  <a:srgbClr val="0000FF"/>
                </a:solidFill>
              </a:rPr>
              <a:t>How do electromagnetic probes, </a:t>
            </a:r>
          </a:p>
          <a:p>
            <a:r>
              <a:rPr lang="en-US" altLang="ja-JP" sz="3200" i="0" dirty="0" smtClean="0">
                <a:solidFill>
                  <a:srgbClr val="0000FF"/>
                </a:solidFill>
              </a:rPr>
              <a:t>i.e. </a:t>
            </a:r>
            <a:r>
              <a:rPr lang="en-US" altLang="ja-JP" sz="3200" i="0" dirty="0" err="1" smtClean="0">
                <a:solidFill>
                  <a:srgbClr val="0000FF"/>
                </a:solidFill>
              </a:rPr>
              <a:t>Dileptons</a:t>
            </a:r>
            <a:r>
              <a:rPr lang="en-US" altLang="ja-JP" sz="3200" i="0" dirty="0" smtClean="0">
                <a:solidFill>
                  <a:srgbClr val="0000FF"/>
                </a:solidFill>
              </a:rPr>
              <a:t> and Photons</a:t>
            </a:r>
            <a:r>
              <a:rPr lang="en-US" altLang="ja-JP" sz="3200" dirty="0">
                <a:solidFill>
                  <a:srgbClr val="0000FF"/>
                </a:solidFill>
              </a:rPr>
              <a:t>, come out</a:t>
            </a:r>
            <a:endParaRPr lang="en-US" altLang="ja-JP" sz="3200" i="0" dirty="0" smtClean="0">
              <a:solidFill>
                <a:srgbClr val="0000FF"/>
              </a:solidFill>
            </a:endParaRPr>
          </a:p>
          <a:p>
            <a:r>
              <a:rPr lang="en-US" altLang="ja-JP" sz="3200" i="0" dirty="0" smtClean="0">
                <a:solidFill>
                  <a:srgbClr val="0000FF"/>
                </a:solidFill>
              </a:rPr>
              <a:t>from pure glue FOPT scenario?</a:t>
            </a:r>
          </a:p>
          <a:p>
            <a:endParaRPr lang="en-US" altLang="ja-JP" sz="3200" i="0" dirty="0" smtClean="0">
              <a:solidFill>
                <a:srgbClr val="0000FF"/>
              </a:solidFill>
            </a:endParaRPr>
          </a:p>
          <a:p>
            <a:r>
              <a:rPr lang="en-US" altLang="ja-JP" sz="3200" dirty="0" smtClean="0">
                <a:solidFill>
                  <a:srgbClr val="0000FF"/>
                </a:solidFill>
              </a:rPr>
              <a:t>V. </a:t>
            </a:r>
            <a:r>
              <a:rPr lang="en-US" altLang="ja-JP" sz="3200" dirty="0" err="1" smtClean="0">
                <a:solidFill>
                  <a:srgbClr val="0000FF"/>
                </a:solidFill>
              </a:rPr>
              <a:t>Vovchenko</a:t>
            </a:r>
            <a:r>
              <a:rPr lang="en-US" altLang="ja-JP" sz="3200" dirty="0" smtClean="0">
                <a:solidFill>
                  <a:srgbClr val="0000FF"/>
                </a:solidFill>
              </a:rPr>
              <a:t>, </a:t>
            </a:r>
            <a:r>
              <a:rPr lang="en-US" altLang="ja-JP" sz="3200" dirty="0" err="1" smtClean="0">
                <a:solidFill>
                  <a:srgbClr val="0000FF"/>
                </a:solidFill>
              </a:rPr>
              <a:t>Gorenstein</a:t>
            </a:r>
            <a:r>
              <a:rPr lang="en-US" altLang="ja-JP" sz="3200" dirty="0" smtClean="0">
                <a:solidFill>
                  <a:srgbClr val="0000FF"/>
                </a:solidFill>
              </a:rPr>
              <a:t>, </a:t>
            </a:r>
            <a:r>
              <a:rPr lang="en-US" altLang="ja-JP" sz="3200" dirty="0" err="1" smtClean="0">
                <a:solidFill>
                  <a:srgbClr val="0000FF"/>
                </a:solidFill>
              </a:rPr>
              <a:t>Satarov</a:t>
            </a:r>
            <a:r>
              <a:rPr lang="en-US" altLang="ja-JP" sz="3200" dirty="0" smtClean="0">
                <a:solidFill>
                  <a:srgbClr val="0000FF"/>
                </a:solidFill>
              </a:rPr>
              <a:t>, </a:t>
            </a:r>
            <a:r>
              <a:rPr lang="en-US" altLang="ja-JP" sz="3200" dirty="0" err="1" smtClean="0">
                <a:solidFill>
                  <a:srgbClr val="0000FF"/>
                </a:solidFill>
              </a:rPr>
              <a:t>Mishustin</a:t>
            </a:r>
            <a:r>
              <a:rPr lang="en-US" altLang="ja-JP" sz="3200" dirty="0" smtClean="0">
                <a:solidFill>
                  <a:srgbClr val="0000FF"/>
                </a:solidFill>
              </a:rPr>
              <a:t>, </a:t>
            </a:r>
          </a:p>
          <a:p>
            <a:r>
              <a:rPr lang="en-US" altLang="ja-JP" sz="3200" dirty="0" err="1" smtClean="0">
                <a:solidFill>
                  <a:srgbClr val="0000FF"/>
                </a:solidFill>
              </a:rPr>
              <a:t>Csernai</a:t>
            </a:r>
            <a:r>
              <a:rPr lang="en-US" altLang="ja-JP" sz="3200" dirty="0" smtClean="0">
                <a:solidFill>
                  <a:srgbClr val="0000FF"/>
                </a:solidFill>
              </a:rPr>
              <a:t>, et al.</a:t>
            </a:r>
            <a:endParaRPr lang="en-US" altLang="ja-JP" sz="3200" i="0" dirty="0">
              <a:solidFill>
                <a:srgbClr val="0000FF"/>
              </a:solidFill>
            </a:endParaRPr>
          </a:p>
        </p:txBody>
      </p:sp>
    </p:spTree>
    <p:extLst>
      <p:ext uri="{BB962C8B-B14F-4D97-AF65-F5344CB8AC3E}">
        <p14:creationId xmlns:p14="http://schemas.microsoft.com/office/powerpoint/2010/main" val="1312342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7FFC872E-D74B-4E0D-8F3F-0D18661FC402}" type="datetime1">
              <a:rPr lang="en-US" smtClean="0"/>
              <a:pPr>
                <a:defRPr/>
              </a:pPr>
              <a:t>10/16/2015</a:t>
            </a:fld>
            <a:endParaRPr lang="en-US"/>
          </a:p>
        </p:txBody>
      </p:sp>
      <p:sp>
        <p:nvSpPr>
          <p:cNvPr id="3" name="Fußzeilenplatzhalter 2"/>
          <p:cNvSpPr>
            <a:spLocks noGrp="1"/>
          </p:cNvSpPr>
          <p:nvPr>
            <p:ph type="ftr" sz="quarter" idx="11"/>
          </p:nvPr>
        </p:nvSpPr>
        <p:spPr/>
        <p:txBody>
          <a:bodyPr/>
          <a:lstStyle/>
          <a:p>
            <a:pPr>
              <a:defRPr/>
            </a:pPr>
            <a:r>
              <a:rPr lang="en-US" smtClean="0"/>
              <a:t>Horst Stoecker</a:t>
            </a:r>
            <a:endParaRPr lang="en-US"/>
          </a:p>
        </p:txBody>
      </p:sp>
      <p:sp>
        <p:nvSpPr>
          <p:cNvPr id="4" name="Foliennummernplatzhalter 3"/>
          <p:cNvSpPr>
            <a:spLocks noGrp="1"/>
          </p:cNvSpPr>
          <p:nvPr>
            <p:ph type="sldNum" sz="quarter" idx="12"/>
          </p:nvPr>
        </p:nvSpPr>
        <p:spPr/>
        <p:txBody>
          <a:bodyPr/>
          <a:lstStyle/>
          <a:p>
            <a:pPr>
              <a:defRPr/>
            </a:pPr>
            <a:r>
              <a:rPr lang="en-US" smtClean="0"/>
              <a:t>M. Djordjevic </a:t>
            </a:r>
            <a:fld id="{92EDE6EE-DC89-4B12-A890-D1ABB2D21009}" type="slidenum">
              <a:rPr lang="en-US" smtClean="0"/>
              <a:pPr>
                <a:defRPr/>
              </a:pPr>
              <a:t>46</a:t>
            </a:fld>
            <a:endParaRPr lang="en-US"/>
          </a:p>
        </p:txBody>
      </p:sp>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14" y="317305"/>
            <a:ext cx="8723772" cy="584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30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5"/>
          <p:cNvSpPr>
            <a:spLocks noGrp="1"/>
          </p:cNvSpPr>
          <p:nvPr>
            <p:ph type="sldNum" sz="quarter" idx="12"/>
          </p:nvPr>
        </p:nvSpPr>
        <p:spPr/>
        <p:txBody>
          <a:bodyPr/>
          <a:lstStyle/>
          <a:p>
            <a:fld id="{993F5166-C251-40A3-BA52-C9523A08DE1A}" type="slidenum">
              <a:rPr lang="en-US" altLang="ja-JP"/>
              <a:pPr/>
              <a:t>47</a:t>
            </a:fld>
            <a:endParaRPr lang="en-US" altLang="ja-JP"/>
          </a:p>
        </p:txBody>
      </p:sp>
      <p:sp>
        <p:nvSpPr>
          <p:cNvPr id="34820" name="Text Box 4"/>
          <p:cNvSpPr txBox="1">
            <a:spLocks noChangeArrowheads="1"/>
          </p:cNvSpPr>
          <p:nvPr/>
        </p:nvSpPr>
        <p:spPr bwMode="auto">
          <a:xfrm>
            <a:off x="0" y="2565400"/>
            <a:ext cx="9143999" cy="2308324"/>
          </a:xfrm>
          <a:prstGeom prst="rect">
            <a:avLst/>
          </a:prstGeom>
          <a:noFill/>
          <a:ln w="9525">
            <a:noFill/>
            <a:miter lim="800000"/>
            <a:headEnd/>
            <a:tailEnd/>
          </a:ln>
          <a:effectLst/>
        </p:spPr>
        <p:txBody>
          <a:bodyPr wrap="square">
            <a:spAutoFit/>
          </a:bodyPr>
          <a:lstStyle/>
          <a:p>
            <a:r>
              <a:rPr lang="en-US" altLang="ja-JP" sz="3600" dirty="0" smtClean="0"/>
              <a:t>Signatures for </a:t>
            </a:r>
            <a:r>
              <a:rPr lang="en-US" altLang="ja-JP" sz="3600" dirty="0" smtClean="0">
                <a:solidFill>
                  <a:srgbClr val="FF0000"/>
                </a:solidFill>
              </a:rPr>
              <a:t>pure glue-&gt;</a:t>
            </a:r>
            <a:r>
              <a:rPr lang="en-US" altLang="ja-JP" sz="3600" i="0" dirty="0" err="1" smtClean="0">
                <a:solidFill>
                  <a:srgbClr val="FF0000"/>
                </a:solidFill>
              </a:rPr>
              <a:t>glueball</a:t>
            </a:r>
            <a:r>
              <a:rPr lang="en-US" altLang="ja-JP" sz="3600" i="0" dirty="0" smtClean="0">
                <a:solidFill>
                  <a:srgbClr val="FF0000"/>
                </a:solidFill>
              </a:rPr>
              <a:t> </a:t>
            </a:r>
            <a:r>
              <a:rPr lang="en-US" altLang="ja-JP" sz="3600" dirty="0" smtClean="0"/>
              <a:t>scenario:</a:t>
            </a:r>
          </a:p>
          <a:p>
            <a:endParaRPr lang="en-US" altLang="ja-JP" sz="3600" dirty="0" smtClean="0"/>
          </a:p>
          <a:p>
            <a:r>
              <a:rPr lang="en-US" altLang="ja-JP" sz="3600" dirty="0" smtClean="0"/>
              <a:t>New event-class in </a:t>
            </a:r>
            <a:r>
              <a:rPr lang="en-US" altLang="ja-JP" sz="3600" dirty="0" smtClean="0">
                <a:solidFill>
                  <a:srgbClr val="0000FF"/>
                </a:solidFill>
              </a:rPr>
              <a:t>high multiplicity pp &amp; </a:t>
            </a:r>
            <a:r>
              <a:rPr lang="en-US" altLang="ja-JP" sz="3600" dirty="0" err="1" smtClean="0">
                <a:solidFill>
                  <a:srgbClr val="0000FF"/>
                </a:solidFill>
              </a:rPr>
              <a:t>pA</a:t>
            </a:r>
            <a:r>
              <a:rPr lang="en-US" altLang="ja-JP" sz="3600" dirty="0" smtClean="0">
                <a:solidFill>
                  <a:srgbClr val="0000FF"/>
                </a:solidFill>
              </a:rPr>
              <a:t> </a:t>
            </a:r>
            <a:r>
              <a:rPr lang="en-US" altLang="ja-JP" sz="3600" dirty="0" smtClean="0"/>
              <a:t>a</a:t>
            </a:r>
            <a:r>
              <a:rPr lang="en-US" altLang="ja-JP" sz="3600" i="0" dirty="0" smtClean="0"/>
              <a:t>t RHIC and LHC</a:t>
            </a:r>
            <a:endParaRPr lang="en-US" altLang="ja-JP" sz="3600" i="0" dirty="0"/>
          </a:p>
        </p:txBody>
      </p:sp>
    </p:spTree>
    <p:extLst>
      <p:ext uri="{BB962C8B-B14F-4D97-AF65-F5344CB8AC3E}">
        <p14:creationId xmlns:p14="http://schemas.microsoft.com/office/powerpoint/2010/main" val="89731165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1165" y="6381750"/>
            <a:ext cx="2133600" cy="476250"/>
          </a:xfrm>
        </p:spPr>
        <p:txBody>
          <a:bodyPr/>
          <a:lstStyle/>
          <a:p>
            <a:pPr>
              <a:defRPr/>
            </a:pPr>
            <a:r>
              <a:rPr lang="en-US" dirty="0" smtClean="0"/>
              <a:t> </a:t>
            </a:r>
            <a:fld id="{FE27732D-F746-4A13-AF01-9632074D25B9}" type="slidenum">
              <a:rPr lang="en-US" smtClean="0"/>
              <a:pPr>
                <a:defRPr/>
              </a:pPr>
              <a:t>48</a:t>
            </a:fld>
            <a:endParaRPr lang="en-US" dirty="0"/>
          </a:p>
        </p:txBody>
      </p:sp>
      <p:sp>
        <p:nvSpPr>
          <p:cNvPr id="4099" name="Rectangle 2"/>
          <p:cNvSpPr>
            <a:spLocks noChangeArrowheads="1"/>
          </p:cNvSpPr>
          <p:nvPr/>
        </p:nvSpPr>
        <p:spPr bwMode="auto">
          <a:xfrm>
            <a:off x="0" y="13725"/>
            <a:ext cx="91440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2000"/>
              </a:spcBef>
              <a:buClr>
                <a:srgbClr val="FF0000"/>
              </a:buClr>
              <a:buSzPct val="100000"/>
            </a:pPr>
            <a:r>
              <a:rPr lang="en-GB" b="1" dirty="0" smtClean="0">
                <a:solidFill>
                  <a:srgbClr val="FF0000"/>
                </a:solidFill>
                <a:latin typeface="Times New Roman" pitchFamily="18" charset="0"/>
              </a:rPr>
              <a:t>Outlook</a:t>
            </a:r>
            <a:r>
              <a:rPr lang="en-GB" altLang="en-US" dirty="0" smtClean="0">
                <a:solidFill>
                  <a:srgbClr val="FF0000"/>
                </a:solidFill>
                <a:latin typeface="Times New Roman" pitchFamily="18" charset="0"/>
              </a:rPr>
              <a:t>: </a:t>
            </a:r>
            <a:r>
              <a:rPr lang="en-GB" altLang="en-US" b="1" dirty="0" smtClean="0">
                <a:solidFill>
                  <a:srgbClr val="0000FF"/>
                </a:solidFill>
                <a:latin typeface="Times New Roman" pitchFamily="18" charset="0"/>
              </a:rPr>
              <a:t>Alternative Class of High M events </a:t>
            </a:r>
            <a:r>
              <a:rPr lang="en-GB" altLang="en-US" dirty="0" smtClean="0">
                <a:solidFill>
                  <a:srgbClr val="FF0000"/>
                </a:solidFill>
                <a:latin typeface="Times New Roman" pitchFamily="18" charset="0"/>
              </a:rPr>
              <a:t>in </a:t>
            </a:r>
            <a:r>
              <a:rPr lang="en-GB" altLang="en-US" dirty="0" err="1" smtClean="0">
                <a:solidFill>
                  <a:srgbClr val="FF0000"/>
                </a:solidFill>
                <a:latin typeface="Times New Roman" pitchFamily="18" charset="0"/>
              </a:rPr>
              <a:t>pBar</a:t>
            </a:r>
            <a:r>
              <a:rPr lang="en-GB" altLang="en-US" dirty="0" smtClean="0">
                <a:solidFill>
                  <a:srgbClr val="FF0000"/>
                </a:solidFill>
                <a:latin typeface="Times New Roman" pitchFamily="18" charset="0"/>
              </a:rPr>
              <a:t>-p</a:t>
            </a:r>
            <a:r>
              <a:rPr lang="en-GB" altLang="en-US" dirty="0" smtClean="0">
                <a:solidFill>
                  <a:srgbClr val="FF0000"/>
                </a:solidFill>
                <a:latin typeface="Times New Roman" pitchFamily="18" charset="0"/>
              </a:rPr>
              <a:t>, </a:t>
            </a:r>
            <a:r>
              <a:rPr lang="en-GB" altLang="en-US" dirty="0" err="1" smtClean="0">
                <a:solidFill>
                  <a:srgbClr val="FF0000"/>
                </a:solidFill>
                <a:latin typeface="Times New Roman" pitchFamily="18" charset="0"/>
              </a:rPr>
              <a:t>pA</a:t>
            </a:r>
            <a:r>
              <a:rPr lang="en-GB" altLang="en-US" dirty="0" smtClean="0">
                <a:solidFill>
                  <a:srgbClr val="FF0000"/>
                </a:solidFill>
                <a:latin typeface="Times New Roman" pitchFamily="18" charset="0"/>
              </a:rPr>
              <a:t>,</a:t>
            </a:r>
            <a:r>
              <a:rPr lang="en-GB" altLang="en-US" dirty="0" smtClean="0">
                <a:solidFill>
                  <a:srgbClr val="FF0000"/>
                </a:solidFill>
                <a:latin typeface="Times New Roman" pitchFamily="18" charset="0"/>
              </a:rPr>
              <a:t> AA</a:t>
            </a:r>
            <a:r>
              <a:rPr lang="en-GB" altLang="en-US" dirty="0" smtClean="0">
                <a:solidFill>
                  <a:srgbClr val="FF0000"/>
                </a:solidFill>
                <a:latin typeface="Times New Roman" pitchFamily="18" charset="0"/>
              </a:rPr>
              <a:t> </a:t>
            </a:r>
            <a:endParaRPr lang="en-GB" altLang="en-US" dirty="0">
              <a:solidFill>
                <a:srgbClr val="FF0000"/>
              </a:solidFill>
              <a:latin typeface="Times New Roman" pitchFamily="18" charset="0"/>
            </a:endParaRPr>
          </a:p>
        </p:txBody>
      </p:sp>
      <p:sp>
        <p:nvSpPr>
          <p:cNvPr id="4100" name="Text Box 11"/>
          <p:cNvSpPr txBox="1">
            <a:spLocks noChangeArrowheads="1"/>
          </p:cNvSpPr>
          <p:nvPr/>
        </p:nvSpPr>
        <p:spPr bwMode="auto">
          <a:xfrm>
            <a:off x="473670" y="544990"/>
            <a:ext cx="8272555" cy="1694952"/>
          </a:xfrm>
          <a:prstGeom prst="rect">
            <a:avLst/>
          </a:prstGeom>
          <a:noFill/>
          <a:ln w="3168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1625"/>
              </a:spcBef>
              <a:buClr>
                <a:srgbClr val="3333CC"/>
              </a:buClr>
              <a:buSzPct val="100000"/>
              <a:buFont typeface="Times New Roman" pitchFamily="18" charset="0"/>
              <a:buNone/>
            </a:pPr>
            <a:r>
              <a:rPr lang="en-GB" altLang="en-US" sz="2600" b="1" dirty="0" smtClean="0">
                <a:solidFill>
                  <a:srgbClr val="3333CC"/>
                </a:solidFill>
                <a:latin typeface="Times New Roman" pitchFamily="18" charset="0"/>
              </a:rPr>
              <a:t>Initial </a:t>
            </a:r>
            <a:r>
              <a:rPr lang="en-GB" altLang="en-US" sz="2600" b="1" dirty="0" err="1" smtClean="0">
                <a:solidFill>
                  <a:srgbClr val="3333CC"/>
                </a:solidFill>
                <a:latin typeface="Times New Roman" pitchFamily="18" charset="0"/>
              </a:rPr>
              <a:t>Color</a:t>
            </a:r>
            <a:r>
              <a:rPr lang="en-GB" altLang="en-US" sz="2600" b="1" dirty="0" smtClean="0">
                <a:solidFill>
                  <a:srgbClr val="3333CC"/>
                </a:solidFill>
                <a:latin typeface="Times New Roman" pitchFamily="18" charset="0"/>
              </a:rPr>
              <a:t> Glass Condensate         </a:t>
            </a:r>
            <a:r>
              <a:rPr lang="en-GB" altLang="en-US" sz="2600" b="1" dirty="0" err="1" smtClean="0">
                <a:solidFill>
                  <a:srgbClr val="3333CC"/>
                </a:solidFill>
                <a:latin typeface="Times New Roman" pitchFamily="18" charset="0"/>
              </a:rPr>
              <a:t>Glasma</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thermalizes</a:t>
            </a:r>
            <a:r>
              <a:rPr lang="en-GB" altLang="en-US" sz="2600" b="1" dirty="0" smtClean="0">
                <a:solidFill>
                  <a:srgbClr val="3333CC"/>
                </a:solidFill>
                <a:latin typeface="Times New Roman" pitchFamily="18" charset="0"/>
              </a:rPr>
              <a:t>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equilibration of gluons, </a:t>
            </a:r>
            <a:r>
              <a:rPr lang="en-GB" altLang="en-US" sz="2600" b="1" dirty="0" smtClean="0">
                <a:solidFill>
                  <a:srgbClr val="FF0000"/>
                </a:solidFill>
                <a:latin typeface="Times New Roman" pitchFamily="18" charset="0"/>
              </a:rPr>
              <a:t>slow</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equil</a:t>
            </a:r>
            <a:r>
              <a:rPr lang="en-GB" altLang="en-US" sz="2600" b="1" dirty="0" smtClean="0">
                <a:solidFill>
                  <a:srgbClr val="3333CC"/>
                </a:solidFill>
                <a:latin typeface="Times New Roman" pitchFamily="18" charset="0"/>
              </a:rPr>
              <a:t>. of quarks               high pressure, entropy in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hydrodynamic expansion of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a:t>
            </a:r>
            <a:endParaRPr lang="en-GB" altLang="en-US" sz="2600" b="1" dirty="0">
              <a:solidFill>
                <a:srgbClr val="3333CC"/>
              </a:solidFill>
              <a:latin typeface="Times New Roman" pitchFamily="18" charset="0"/>
            </a:endParaRPr>
          </a:p>
        </p:txBody>
      </p:sp>
      <p:sp>
        <p:nvSpPr>
          <p:cNvPr id="4101" name="Text Box 4"/>
          <p:cNvSpPr txBox="1">
            <a:spLocks noChangeArrowheads="1"/>
          </p:cNvSpPr>
          <p:nvPr/>
        </p:nvSpPr>
        <p:spPr bwMode="auto">
          <a:xfrm>
            <a:off x="0" y="2897735"/>
            <a:ext cx="9144000"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1. Order Phase Transition at </a:t>
            </a:r>
            <a:r>
              <a:rPr lang="en-US" altLang="en-US" sz="2600" b="1" dirty="0" err="1" smtClean="0">
                <a:solidFill>
                  <a:srgbClr val="3333CC"/>
                </a:solidFill>
                <a:latin typeface="Times New Roman" pitchFamily="18" charset="0"/>
                <a:cs typeface="Times New Roman" pitchFamily="18" charset="0"/>
              </a:rPr>
              <a:t>T_c</a:t>
            </a:r>
            <a:r>
              <a:rPr lang="en-US" altLang="en-US" sz="2600" b="1" dirty="0" smtClean="0">
                <a:solidFill>
                  <a:srgbClr val="3333CC"/>
                </a:solidFill>
                <a:latin typeface="Times New Roman" pitchFamily="18" charset="0"/>
                <a:cs typeface="Times New Roman" pitchFamily="18" charset="0"/>
              </a:rPr>
              <a:t> = 270 </a:t>
            </a:r>
            <a:r>
              <a:rPr lang="en-US" altLang="en-US" sz="2600" b="1" dirty="0" err="1" smtClean="0">
                <a:solidFill>
                  <a:srgbClr val="3333CC"/>
                </a:solidFill>
                <a:latin typeface="Times New Roman" pitchFamily="18" charset="0"/>
                <a:cs typeface="Times New Roman" pitchFamily="18" charset="0"/>
              </a:rPr>
              <a:t>MeV</a:t>
            </a:r>
            <a:r>
              <a:rPr lang="en-US" altLang="en-US" sz="2600" b="1" dirty="0" smtClean="0">
                <a:solidFill>
                  <a:srgbClr val="3333CC"/>
                </a:solidFill>
                <a:latin typeface="Times New Roman" pitchFamily="18" charset="0"/>
                <a:cs typeface="Times New Roman" pitchFamily="18" charset="0"/>
              </a:rPr>
              <a:t> of flavorless QCD. </a:t>
            </a:r>
            <a:endParaRPr lang="en-US" altLang="en-US" sz="2000" dirty="0">
              <a:solidFill>
                <a:srgbClr val="4D4D4D"/>
              </a:solidFill>
              <a:latin typeface="Times New Roman" pitchFamily="18" charset="0"/>
              <a:cs typeface="Times New Roman" pitchFamily="18" charset="0"/>
            </a:endParaRPr>
          </a:p>
        </p:txBody>
      </p:sp>
      <p:sp>
        <p:nvSpPr>
          <p:cNvPr id="4102" name="AutoShape 3"/>
          <p:cNvSpPr>
            <a:spLocks noChangeArrowheads="1"/>
          </p:cNvSpPr>
          <p:nvPr/>
        </p:nvSpPr>
        <p:spPr bwMode="auto">
          <a:xfrm>
            <a:off x="4268788" y="4567425"/>
            <a:ext cx="682625" cy="531812"/>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4103" name="Text Box 6"/>
          <p:cNvSpPr txBox="1">
            <a:spLocks noChangeArrowheads="1"/>
          </p:cNvSpPr>
          <p:nvPr/>
        </p:nvSpPr>
        <p:spPr bwMode="auto">
          <a:xfrm>
            <a:off x="397776" y="5174585"/>
            <a:ext cx="8424344"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err="1" smtClean="0">
                <a:solidFill>
                  <a:srgbClr val="3333CC"/>
                </a:solidFill>
                <a:latin typeface="Times New Roman" pitchFamily="18" charset="0"/>
                <a:cs typeface="Times New Roman" pitchFamily="18" charset="0"/>
              </a:rPr>
              <a:t>Glueballs</a:t>
            </a:r>
            <a:r>
              <a:rPr lang="en-US" altLang="en-US" sz="2600" b="1" dirty="0" smtClean="0">
                <a:solidFill>
                  <a:srgbClr val="3333CC"/>
                </a:solidFill>
                <a:latin typeface="Times New Roman" pitchFamily="18" charset="0"/>
                <a:cs typeface="Times New Roman" pitchFamily="18" charset="0"/>
              </a:rPr>
              <a:t>’ </a:t>
            </a:r>
            <a:r>
              <a:rPr lang="en-US" altLang="en-US" sz="2600" b="1" dirty="0" err="1" smtClean="0">
                <a:solidFill>
                  <a:srgbClr val="3333CC"/>
                </a:solidFill>
                <a:latin typeface="Times New Roman" pitchFamily="18" charset="0"/>
                <a:cs typeface="Times New Roman" pitchFamily="18" charset="0"/>
              </a:rPr>
              <a:t>Hagedorn</a:t>
            </a:r>
            <a:r>
              <a:rPr lang="en-US" altLang="en-US" sz="2600" b="1" dirty="0" smtClean="0">
                <a:solidFill>
                  <a:srgbClr val="3333CC"/>
                </a:solidFill>
                <a:latin typeface="Times New Roman" pitchFamily="18" charset="0"/>
                <a:cs typeface="Times New Roman" pitchFamily="18" charset="0"/>
              </a:rPr>
              <a:t> states decay directly into Hadrons</a:t>
            </a:r>
            <a:endParaRPr lang="en-US" altLang="en-US" sz="2000" dirty="0">
              <a:solidFill>
                <a:srgbClr val="4D4D4D"/>
              </a:solidFill>
              <a:latin typeface="Times New Roman" pitchFamily="18" charset="0"/>
              <a:cs typeface="Times New Roman" pitchFamily="18" charset="0"/>
            </a:endParaRPr>
          </a:p>
        </p:txBody>
      </p:sp>
      <p:sp>
        <p:nvSpPr>
          <p:cNvPr id="4104" name="AutoShape 3"/>
          <p:cNvSpPr>
            <a:spLocks noChangeArrowheads="1"/>
          </p:cNvSpPr>
          <p:nvPr/>
        </p:nvSpPr>
        <p:spPr bwMode="auto">
          <a:xfrm>
            <a:off x="4268788" y="2290575"/>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9" name="Datumsplatzhalter 8"/>
          <p:cNvSpPr>
            <a:spLocks noGrp="1"/>
          </p:cNvSpPr>
          <p:nvPr>
            <p:ph type="dt" sz="half" idx="10"/>
          </p:nvPr>
        </p:nvSpPr>
        <p:spPr/>
        <p:txBody>
          <a:bodyPr/>
          <a:lstStyle/>
          <a:p>
            <a:pPr>
              <a:defRPr/>
            </a:pPr>
            <a:fld id="{2D6F1E84-4CA8-4FCD-A7C3-DFAEB18DDEBB}" type="datetime1">
              <a:rPr lang="en-US" smtClean="0"/>
              <a:pPr>
                <a:defRPr/>
              </a:pPr>
              <a:t>10/16/2015</a:t>
            </a:fld>
            <a:endParaRPr lang="en-US"/>
          </a:p>
        </p:txBody>
      </p:sp>
      <p:sp>
        <p:nvSpPr>
          <p:cNvPr id="10" name="Fußzeilenplatzhalter 9"/>
          <p:cNvSpPr>
            <a:spLocks noGrp="1"/>
          </p:cNvSpPr>
          <p:nvPr>
            <p:ph type="ftr" sz="quarter" idx="11"/>
          </p:nvPr>
        </p:nvSpPr>
        <p:spPr/>
        <p:txBody>
          <a:bodyPr/>
          <a:lstStyle/>
          <a:p>
            <a:pPr>
              <a:defRPr/>
            </a:pPr>
            <a:r>
              <a:rPr lang="en-US" smtClean="0"/>
              <a:t>Horst Stoecker</a:t>
            </a:r>
            <a:endParaRPr lang="en-US"/>
          </a:p>
        </p:txBody>
      </p:sp>
      <p:sp>
        <p:nvSpPr>
          <p:cNvPr id="11" name="AutoShape 3"/>
          <p:cNvSpPr>
            <a:spLocks noChangeArrowheads="1"/>
          </p:cNvSpPr>
          <p:nvPr/>
        </p:nvSpPr>
        <p:spPr bwMode="auto">
          <a:xfrm rot="16200000">
            <a:off x="5255329" y="54471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5" name="AutoShape 3"/>
          <p:cNvSpPr>
            <a:spLocks noChangeArrowheads="1"/>
          </p:cNvSpPr>
          <p:nvPr/>
        </p:nvSpPr>
        <p:spPr bwMode="auto">
          <a:xfrm rot="16200000">
            <a:off x="853419" y="175903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6" name="Text Box 4"/>
          <p:cNvSpPr txBox="1">
            <a:spLocks noChangeArrowheads="1"/>
          </p:cNvSpPr>
          <p:nvPr/>
        </p:nvSpPr>
        <p:spPr bwMode="auto">
          <a:xfrm>
            <a:off x="322490" y="4036160"/>
            <a:ext cx="865202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Transition from glue plasma in </a:t>
            </a:r>
            <a:r>
              <a:rPr lang="en-US" altLang="en-US" sz="2600" b="1" dirty="0" err="1" smtClean="0">
                <a:solidFill>
                  <a:srgbClr val="3333CC"/>
                </a:solidFill>
                <a:latin typeface="Times New Roman" pitchFamily="18" charset="0"/>
                <a:cs typeface="Times New Roman" pitchFamily="18" charset="0"/>
              </a:rPr>
              <a:t>GlueBall</a:t>
            </a:r>
            <a:r>
              <a:rPr lang="en-US" altLang="en-US" sz="2600" b="1" dirty="0" smtClean="0">
                <a:solidFill>
                  <a:srgbClr val="3333CC"/>
                </a:solidFill>
                <a:latin typeface="Times New Roman" pitchFamily="18" charset="0"/>
                <a:cs typeface="Times New Roman" pitchFamily="18" charset="0"/>
              </a:rPr>
              <a:t> fluid </a:t>
            </a:r>
            <a:endParaRPr lang="en-US" altLang="en-US" sz="2000" dirty="0">
              <a:solidFill>
                <a:srgbClr val="4D4D4D"/>
              </a:solidFill>
              <a:latin typeface="Times New Roman" pitchFamily="18" charset="0"/>
              <a:cs typeface="Times New Roman" pitchFamily="18" charset="0"/>
            </a:endParaRPr>
          </a:p>
        </p:txBody>
      </p:sp>
      <p:sp>
        <p:nvSpPr>
          <p:cNvPr id="17" name="AutoShape 3"/>
          <p:cNvSpPr>
            <a:spLocks noChangeArrowheads="1"/>
          </p:cNvSpPr>
          <p:nvPr/>
        </p:nvSpPr>
        <p:spPr bwMode="auto">
          <a:xfrm>
            <a:off x="4268850" y="3429000"/>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Tree>
    <p:extLst>
      <p:ext uri="{BB962C8B-B14F-4D97-AF65-F5344CB8AC3E}">
        <p14:creationId xmlns:p14="http://schemas.microsoft.com/office/powerpoint/2010/main" val="363805463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1"/>
          <p:cNvSpPr>
            <a:spLocks noGrp="1"/>
          </p:cNvSpPr>
          <p:nvPr>
            <p:ph type="dt" sz="half" idx="10"/>
          </p:nvPr>
        </p:nvSpPr>
        <p:spPr/>
        <p:txBody>
          <a:bodyPr/>
          <a:lstStyle/>
          <a:p>
            <a:r>
              <a:rPr lang="en-US"/>
              <a:t>October 30, 2007</a:t>
            </a:r>
          </a:p>
        </p:txBody>
      </p:sp>
      <p:sp>
        <p:nvSpPr>
          <p:cNvPr id="11" name="Fußzeilenplatzhalter 2"/>
          <p:cNvSpPr>
            <a:spLocks noGrp="1"/>
          </p:cNvSpPr>
          <p:nvPr>
            <p:ph type="ftr" sz="quarter" idx="11"/>
          </p:nvPr>
        </p:nvSpPr>
        <p:spPr>
          <a:xfrm>
            <a:off x="1763885" y="6140340"/>
            <a:ext cx="6375180" cy="476250"/>
          </a:xfrm>
        </p:spPr>
        <p:txBody>
          <a:bodyPr/>
          <a:lstStyle/>
          <a:p>
            <a:r>
              <a:rPr lang="en-US" sz="2000" dirty="0" smtClean="0"/>
              <a:t>Courtesy of Curtis Meyer, Carnegie Mellon, ODU </a:t>
            </a:r>
            <a:r>
              <a:rPr lang="en-US" sz="2000" dirty="0"/>
              <a:t>Colloquium</a:t>
            </a:r>
          </a:p>
        </p:txBody>
      </p:sp>
      <p:sp>
        <p:nvSpPr>
          <p:cNvPr id="12" name="Foliennummernplatzhalter 3"/>
          <p:cNvSpPr>
            <a:spLocks noGrp="1"/>
          </p:cNvSpPr>
          <p:nvPr>
            <p:ph type="sldNum" sz="quarter" idx="12"/>
          </p:nvPr>
        </p:nvSpPr>
        <p:spPr/>
        <p:txBody>
          <a:bodyPr/>
          <a:lstStyle/>
          <a:p>
            <a:fld id="{779E3FA1-12C7-4B21-A4BE-8861FBE57470}" type="slidenum">
              <a:rPr lang="en-US"/>
              <a:pPr/>
              <a:t>49</a:t>
            </a:fld>
            <a:endParaRPr lang="en-US"/>
          </a:p>
        </p:txBody>
      </p:sp>
      <p:grpSp>
        <p:nvGrpSpPr>
          <p:cNvPr id="2" name="Group 11"/>
          <p:cNvGrpSpPr>
            <a:grpSpLocks/>
          </p:cNvGrpSpPr>
          <p:nvPr/>
        </p:nvGrpSpPr>
        <p:grpSpPr bwMode="auto">
          <a:xfrm>
            <a:off x="192088" y="1770063"/>
            <a:ext cx="7356475" cy="1236662"/>
            <a:chOff x="150" y="637"/>
            <a:chExt cx="4634" cy="779"/>
          </a:xfrm>
        </p:grpSpPr>
        <p:sp>
          <p:nvSpPr>
            <p:cNvPr id="52228" name="Rectangle 4"/>
            <p:cNvSpPr>
              <a:spLocks noChangeArrowheads="1"/>
            </p:cNvSpPr>
            <p:nvPr/>
          </p:nvSpPr>
          <p:spPr bwMode="auto">
            <a:xfrm>
              <a:off x="336" y="1032"/>
              <a:ext cx="4384" cy="384"/>
            </a:xfrm>
            <a:prstGeom prst="rect">
              <a:avLst/>
            </a:prstGeom>
            <a:solidFill>
              <a:srgbClr val="99CCFF"/>
            </a:solidFill>
            <a:ln w="31750">
              <a:solidFill>
                <a:srgbClr val="333399"/>
              </a:solidFill>
              <a:miter lim="800000"/>
              <a:headEnd/>
              <a:tailEnd/>
            </a:ln>
            <a:effectLst/>
          </p:spPr>
          <p:txBody>
            <a:bodyPr wrap="none" anchor="ctr"/>
            <a:lstStyle/>
            <a:p>
              <a:endParaRPr lang="de-DE"/>
            </a:p>
          </p:txBody>
        </p:sp>
        <p:sp>
          <p:nvSpPr>
            <p:cNvPr id="52230" name="Text Box 6"/>
            <p:cNvSpPr txBox="1">
              <a:spLocks noChangeArrowheads="1"/>
            </p:cNvSpPr>
            <p:nvPr/>
          </p:nvSpPr>
          <p:spPr bwMode="auto">
            <a:xfrm>
              <a:off x="150" y="637"/>
              <a:ext cx="4634" cy="288"/>
            </a:xfrm>
            <a:prstGeom prst="rect">
              <a:avLst/>
            </a:prstGeom>
            <a:noFill/>
            <a:ln w="25400">
              <a:noFill/>
              <a:miter lim="800000"/>
              <a:headEnd/>
              <a:tailEnd/>
            </a:ln>
            <a:effectLst/>
          </p:spPr>
          <p:txBody>
            <a:bodyPr wrap="none">
              <a:spAutoFit/>
            </a:bodyPr>
            <a:lstStyle/>
            <a:p>
              <a:r>
                <a:rPr lang="en-US" b="1">
                  <a:solidFill>
                    <a:srgbClr val="0099FF"/>
                  </a:solidFill>
                </a:rPr>
                <a:t>Glueballs should decay in a flavor-blind fashion.</a:t>
              </a:r>
            </a:p>
          </p:txBody>
        </p:sp>
        <p:graphicFrame>
          <p:nvGraphicFramePr>
            <p:cNvPr id="52231" name="Object 7"/>
            <p:cNvGraphicFramePr>
              <a:graphicFrameLocks noChangeAspect="1"/>
            </p:cNvGraphicFramePr>
            <p:nvPr/>
          </p:nvGraphicFramePr>
          <p:xfrm>
            <a:off x="364" y="1060"/>
            <a:ext cx="4288" cy="320"/>
          </p:xfrm>
          <a:graphic>
            <a:graphicData uri="http://schemas.openxmlformats.org/presentationml/2006/ole">
              <mc:AlternateContent xmlns:mc="http://schemas.openxmlformats.org/markup-compatibility/2006">
                <mc:Choice xmlns:v="urn:schemas-microsoft-com:vml" Requires="v">
                  <p:oleObj spid="_x0000_s9218" name="Equation" r:id="rId3" imgW="4254480" imgH="317160" progId="Equation.3">
                    <p:embed/>
                  </p:oleObj>
                </mc:Choice>
                <mc:Fallback>
                  <p:oleObj name="Equation" r:id="rId3" imgW="425448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 y="1060"/>
                          <a:ext cx="428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234" name="Rectangle 10"/>
          <p:cNvSpPr>
            <a:spLocks noGrp="1" noChangeArrowheads="1"/>
          </p:cNvSpPr>
          <p:nvPr>
            <p:ph type="title" idx="4294967295"/>
          </p:nvPr>
        </p:nvSpPr>
        <p:spPr>
          <a:xfrm>
            <a:off x="0" y="0"/>
            <a:ext cx="9144000" cy="955675"/>
          </a:xfrm>
        </p:spPr>
        <p:txBody>
          <a:bodyPr/>
          <a:lstStyle/>
          <a:p>
            <a:r>
              <a:rPr lang="en-US" sz="3200" dirty="0"/>
              <a:t>Identification of </a:t>
            </a:r>
            <a:r>
              <a:rPr lang="en-US" sz="3200" dirty="0" err="1"/>
              <a:t>Glueballs</a:t>
            </a:r>
            <a:endParaRPr lang="en-US" sz="3200" dirty="0"/>
          </a:p>
        </p:txBody>
      </p:sp>
      <p:sp>
        <p:nvSpPr>
          <p:cNvPr id="52236" name="Text Box 12"/>
          <p:cNvSpPr txBox="1">
            <a:spLocks noChangeArrowheads="1"/>
          </p:cNvSpPr>
          <p:nvPr/>
        </p:nvSpPr>
        <p:spPr bwMode="auto">
          <a:xfrm>
            <a:off x="246063" y="844550"/>
            <a:ext cx="8413750" cy="822325"/>
          </a:xfrm>
          <a:prstGeom prst="rect">
            <a:avLst/>
          </a:prstGeom>
          <a:noFill/>
          <a:ln w="9525">
            <a:noFill/>
            <a:miter lim="800000"/>
            <a:headEnd/>
            <a:tailEnd/>
          </a:ln>
          <a:effectLst/>
        </p:spPr>
        <p:txBody>
          <a:bodyPr wrap="none">
            <a:spAutoFit/>
          </a:bodyPr>
          <a:lstStyle/>
          <a:p>
            <a:r>
              <a:rPr lang="en-US">
                <a:solidFill>
                  <a:srgbClr val="990000"/>
                </a:solidFill>
              </a:rPr>
              <a:t>Lightest Glueball predicted near two states of same Q.N..</a:t>
            </a:r>
          </a:p>
          <a:p>
            <a:r>
              <a:rPr lang="en-US"/>
              <a:t>    </a:t>
            </a:r>
            <a:r>
              <a:rPr lang="en-US">
                <a:solidFill>
                  <a:srgbClr val="0000FF"/>
                </a:solidFill>
              </a:rPr>
              <a:t>“Over population” Predict 2, see 3 states</a:t>
            </a:r>
          </a:p>
        </p:txBody>
      </p:sp>
      <p:sp>
        <p:nvSpPr>
          <p:cNvPr id="52237" name="Text Box 13"/>
          <p:cNvSpPr txBox="1">
            <a:spLocks noChangeArrowheads="1"/>
          </p:cNvSpPr>
          <p:nvPr/>
        </p:nvSpPr>
        <p:spPr bwMode="auto">
          <a:xfrm>
            <a:off x="292100" y="3359150"/>
            <a:ext cx="7127272" cy="1200329"/>
          </a:xfrm>
          <a:prstGeom prst="rect">
            <a:avLst/>
          </a:prstGeom>
          <a:noFill/>
          <a:ln w="9525">
            <a:noFill/>
            <a:miter lim="800000"/>
            <a:headEnd/>
            <a:tailEnd/>
          </a:ln>
          <a:effectLst/>
        </p:spPr>
        <p:txBody>
          <a:bodyPr wrap="none">
            <a:spAutoFit/>
          </a:bodyPr>
          <a:lstStyle/>
          <a:p>
            <a:r>
              <a:rPr lang="en-US" dirty="0">
                <a:solidFill>
                  <a:srgbClr val="990000"/>
                </a:solidFill>
              </a:rPr>
              <a:t>Production Mechanisms:</a:t>
            </a:r>
          </a:p>
          <a:p>
            <a:r>
              <a:rPr lang="en-US" dirty="0"/>
              <a:t>    </a:t>
            </a:r>
            <a:r>
              <a:rPr lang="en-US" dirty="0">
                <a:solidFill>
                  <a:srgbClr val="0000FF"/>
                </a:solidFill>
              </a:rPr>
              <a:t>Certain are expected to by </a:t>
            </a:r>
            <a:r>
              <a:rPr lang="en-US" b="1" dirty="0">
                <a:solidFill>
                  <a:srgbClr val="0000FF"/>
                </a:solidFill>
              </a:rPr>
              <a:t>Glue-rich</a:t>
            </a:r>
            <a:r>
              <a:rPr lang="en-US" dirty="0">
                <a:solidFill>
                  <a:srgbClr val="0000FF"/>
                </a:solidFill>
              </a:rPr>
              <a:t>, others are</a:t>
            </a:r>
          </a:p>
          <a:p>
            <a:r>
              <a:rPr lang="en-US" dirty="0">
                <a:solidFill>
                  <a:srgbClr val="0000FF"/>
                </a:solidFill>
              </a:rPr>
              <a:t>    Glue-poor. Where do you see them?</a:t>
            </a:r>
          </a:p>
        </p:txBody>
      </p:sp>
      <p:sp>
        <p:nvSpPr>
          <p:cNvPr id="52238" name="Text Box 14"/>
          <p:cNvSpPr txBox="1">
            <a:spLocks noChangeArrowheads="1"/>
          </p:cNvSpPr>
          <p:nvPr/>
        </p:nvSpPr>
        <p:spPr bwMode="auto">
          <a:xfrm>
            <a:off x="612775" y="4565650"/>
            <a:ext cx="2953053" cy="1200329"/>
          </a:xfrm>
          <a:prstGeom prst="rect">
            <a:avLst/>
          </a:prstGeom>
          <a:noFill/>
          <a:ln w="9525">
            <a:noFill/>
            <a:miter lim="800000"/>
            <a:headEnd/>
            <a:tailEnd/>
          </a:ln>
          <a:effectLst/>
        </p:spPr>
        <p:txBody>
          <a:bodyPr wrap="none">
            <a:spAutoFit/>
          </a:bodyPr>
          <a:lstStyle/>
          <a:p>
            <a:r>
              <a:rPr lang="en-US" dirty="0"/>
              <a:t>Proton-antiproton</a:t>
            </a:r>
          </a:p>
          <a:p>
            <a:r>
              <a:rPr lang="en-US" b="1" dirty="0">
                <a:solidFill>
                  <a:srgbClr val="0000FF"/>
                </a:solidFill>
              </a:rPr>
              <a:t>Central Production</a:t>
            </a:r>
          </a:p>
          <a:p>
            <a:r>
              <a:rPr lang="en-US" dirty="0"/>
              <a:t>J/</a:t>
            </a:r>
            <a:r>
              <a:rPr lang="en-US" dirty="0">
                <a:latin typeface="Symbol" pitchFamily="18" charset="2"/>
              </a:rPr>
              <a:t>y</a:t>
            </a:r>
            <a:r>
              <a:rPr lang="en-US" dirty="0"/>
              <a:t> decays</a:t>
            </a:r>
          </a:p>
        </p:txBody>
      </p:sp>
    </p:spTree>
    <p:extLst>
      <p:ext uri="{BB962C8B-B14F-4D97-AF65-F5344CB8AC3E}">
        <p14:creationId xmlns:p14="http://schemas.microsoft.com/office/powerpoint/2010/main" val="681156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73025" y="665163"/>
            <a:ext cx="9070975" cy="1323975"/>
          </a:xfrm>
          <a:prstGeom prst="rect">
            <a:avLst/>
          </a:prstGeom>
          <a:noFill/>
          <a:ln w="9525">
            <a:noFill/>
            <a:miter lim="800000"/>
            <a:headEnd/>
            <a:tailEnd/>
          </a:ln>
        </p:spPr>
        <p:txBody>
          <a:bodyPr>
            <a:spAutoFit/>
          </a:bodyPr>
          <a:lstStyle/>
          <a:p>
            <a:endParaRPr lang="de-DE" sz="800">
              <a:solidFill>
                <a:srgbClr val="000000"/>
              </a:solidFill>
              <a:latin typeface="Tahoma" pitchFamily="34" charset="0"/>
              <a:sym typeface="Wingdings" pitchFamily="2" charset="2"/>
            </a:endParaRPr>
          </a:p>
          <a:p>
            <a:r>
              <a:rPr lang="de-DE" sz="800">
                <a:solidFill>
                  <a:srgbClr val="000000"/>
                </a:solidFill>
                <a:latin typeface="Tahoma" pitchFamily="34" charset="0"/>
                <a:sym typeface="Wingdings" pitchFamily="2" charset="2"/>
              </a:rPr>
              <a:t> </a:t>
            </a:r>
            <a:r>
              <a:rPr lang="de-DE" sz="800">
                <a:solidFill>
                  <a:srgbClr val="000000"/>
                </a:solidFill>
                <a:latin typeface="Tahoma" pitchFamily="34" charset="0"/>
              </a:rPr>
              <a:t> </a:t>
            </a:r>
          </a:p>
          <a:p>
            <a:r>
              <a:rPr lang="de-DE" sz="2400">
                <a:solidFill>
                  <a:srgbClr val="FF3300"/>
                </a:solidFill>
                <a:latin typeface="Tahoma" pitchFamily="34" charset="0"/>
                <a:sym typeface="Wingdings" pitchFamily="2" charset="2"/>
              </a:rPr>
              <a:t></a:t>
            </a:r>
            <a:r>
              <a:rPr lang="de-DE" sz="2400">
                <a:solidFill>
                  <a:srgbClr val="000000"/>
                </a:solidFill>
                <a:latin typeface="Tahoma" pitchFamily="34" charset="0"/>
              </a:rPr>
              <a:t> What is the structure of  compact stars?</a:t>
            </a:r>
          </a:p>
          <a:p>
            <a:r>
              <a:rPr lang="de-DE" sz="2400">
                <a:solidFill>
                  <a:srgbClr val="000000"/>
                </a:solidFill>
                <a:latin typeface="Tahoma" pitchFamily="34" charset="0"/>
              </a:rPr>
              <a:t> </a:t>
            </a:r>
          </a:p>
          <a:p>
            <a:endParaRPr lang="de-DE" sz="800">
              <a:solidFill>
                <a:srgbClr val="000000"/>
              </a:solidFill>
              <a:latin typeface="Tahoma" pitchFamily="34" charset="0"/>
            </a:endParaRPr>
          </a:p>
          <a:p>
            <a:endParaRPr lang="de-DE" sz="800">
              <a:solidFill>
                <a:srgbClr val="000000"/>
              </a:solidFill>
              <a:latin typeface="Tahoma" pitchFamily="34" charset="0"/>
            </a:endParaRPr>
          </a:p>
        </p:txBody>
      </p:sp>
      <p:sp>
        <p:nvSpPr>
          <p:cNvPr id="28675" name="Text Box 4"/>
          <p:cNvSpPr txBox="1">
            <a:spLocks noChangeArrowheads="1"/>
          </p:cNvSpPr>
          <p:nvPr/>
        </p:nvSpPr>
        <p:spPr bwMode="auto">
          <a:xfrm>
            <a:off x="0" y="0"/>
            <a:ext cx="9144000" cy="523220"/>
          </a:xfrm>
          <a:prstGeom prst="rect">
            <a:avLst/>
          </a:prstGeom>
          <a:solidFill>
            <a:srgbClr val="FFFF99"/>
          </a:solidFill>
          <a:ln w="9525">
            <a:noFill/>
            <a:miter lim="800000"/>
            <a:headEnd/>
            <a:tailEnd/>
          </a:ln>
        </p:spPr>
        <p:txBody>
          <a:bodyPr>
            <a:spAutoFit/>
          </a:bodyPr>
          <a:lstStyle/>
          <a:p>
            <a:r>
              <a:rPr lang="de-DE" sz="2800" dirty="0">
                <a:solidFill>
                  <a:srgbClr val="FF3300"/>
                </a:solidFill>
                <a:latin typeface="Tahoma" pitchFamily="34" charset="0"/>
              </a:rPr>
              <a:t>Fundamental </a:t>
            </a:r>
            <a:r>
              <a:rPr lang="de-DE" sz="2800" dirty="0" err="1">
                <a:solidFill>
                  <a:srgbClr val="FF3300"/>
                </a:solidFill>
                <a:latin typeface="Tahoma" pitchFamily="34" charset="0"/>
              </a:rPr>
              <a:t>Questions</a:t>
            </a:r>
            <a:r>
              <a:rPr lang="de-DE" sz="2800" dirty="0">
                <a:solidFill>
                  <a:srgbClr val="FF3300"/>
                </a:solidFill>
                <a:latin typeface="Tahoma" pitchFamily="34" charset="0"/>
              </a:rPr>
              <a:t> </a:t>
            </a:r>
            <a:r>
              <a:rPr lang="de-DE" sz="2800" dirty="0" err="1">
                <a:solidFill>
                  <a:srgbClr val="FF3300"/>
                </a:solidFill>
                <a:latin typeface="Tahoma" pitchFamily="34" charset="0"/>
              </a:rPr>
              <a:t>of</a:t>
            </a:r>
            <a:r>
              <a:rPr lang="de-DE" sz="2800" dirty="0">
                <a:solidFill>
                  <a:srgbClr val="FF3300"/>
                </a:solidFill>
                <a:latin typeface="Tahoma" pitchFamily="34" charset="0"/>
              </a:rPr>
              <a:t> (QCD-) </a:t>
            </a:r>
            <a:r>
              <a:rPr lang="de-DE" sz="2800" dirty="0" err="1">
                <a:solidFill>
                  <a:srgbClr val="FF3300"/>
                </a:solidFill>
                <a:latin typeface="Tahoma" pitchFamily="34" charset="0"/>
              </a:rPr>
              <a:t>Physics</a:t>
            </a:r>
            <a:endParaRPr lang="de-DE" sz="2800" dirty="0">
              <a:solidFill>
                <a:srgbClr val="FF3300"/>
              </a:solidFill>
              <a:latin typeface="Tahoma" pitchFamily="34" charset="0"/>
            </a:endParaRPr>
          </a:p>
        </p:txBody>
      </p:sp>
      <p:pic>
        <p:nvPicPr>
          <p:cNvPr id="28676" name="Picture 2"/>
          <p:cNvPicPr>
            <a:picLocks noChangeAspect="1" noChangeArrowheads="1"/>
          </p:cNvPicPr>
          <p:nvPr/>
        </p:nvPicPr>
        <p:blipFill>
          <a:blip r:embed="rId2" cstate="print"/>
          <a:srcRect/>
          <a:stretch>
            <a:fillRect/>
          </a:stretch>
        </p:blipFill>
        <p:spPr bwMode="auto">
          <a:xfrm>
            <a:off x="6443663" y="598488"/>
            <a:ext cx="2166937" cy="1390650"/>
          </a:xfrm>
          <a:prstGeom prst="rect">
            <a:avLst/>
          </a:prstGeom>
          <a:noFill/>
          <a:ln w="9525" algn="ctr">
            <a:noFill/>
            <a:miter lim="800000"/>
            <a:headEnd/>
            <a:tailEnd/>
          </a:ln>
        </p:spPr>
      </p:pic>
      <p:pic>
        <p:nvPicPr>
          <p:cNvPr id="28677" name="Picture 11" descr="quarkmasses"/>
          <p:cNvPicPr>
            <a:picLocks noChangeAspect="1" noChangeArrowheads="1"/>
          </p:cNvPicPr>
          <p:nvPr/>
        </p:nvPicPr>
        <p:blipFill>
          <a:blip r:embed="rId3" cstate="print"/>
          <a:srcRect/>
          <a:stretch>
            <a:fillRect/>
          </a:stretch>
        </p:blipFill>
        <p:spPr bwMode="auto">
          <a:xfrm>
            <a:off x="6948488" y="2025650"/>
            <a:ext cx="1479550" cy="1460500"/>
          </a:xfrm>
          <a:prstGeom prst="rect">
            <a:avLst/>
          </a:prstGeom>
          <a:noFill/>
          <a:ln w="9525">
            <a:noFill/>
            <a:miter lim="800000"/>
            <a:headEnd/>
            <a:tailEnd/>
          </a:ln>
        </p:spPr>
      </p:pic>
      <p:sp>
        <p:nvSpPr>
          <p:cNvPr id="28678" name="Text Box 3"/>
          <p:cNvSpPr txBox="1">
            <a:spLocks noChangeArrowheads="1"/>
          </p:cNvSpPr>
          <p:nvPr/>
        </p:nvSpPr>
        <p:spPr bwMode="auto">
          <a:xfrm>
            <a:off x="34925" y="3284538"/>
            <a:ext cx="9070975" cy="1200150"/>
          </a:xfrm>
          <a:prstGeom prst="rect">
            <a:avLst/>
          </a:prstGeom>
          <a:noFill/>
          <a:ln w="9525">
            <a:noFill/>
            <a:miter lim="800000"/>
            <a:headEnd/>
            <a:tailEnd/>
          </a:ln>
        </p:spPr>
        <p:txBody>
          <a:bodyPr>
            <a:spAutoFit/>
          </a:bodyPr>
          <a:lstStyle/>
          <a:p>
            <a:endParaRPr lang="de-DE" sz="800">
              <a:solidFill>
                <a:srgbClr val="000000"/>
              </a:solidFill>
              <a:latin typeface="Tahoma" pitchFamily="34" charset="0"/>
              <a:sym typeface="Wingdings" pitchFamily="2" charset="2"/>
            </a:endParaRPr>
          </a:p>
          <a:p>
            <a:r>
              <a:rPr lang="de-DE" sz="2400">
                <a:solidFill>
                  <a:srgbClr val="FF3300"/>
                </a:solidFill>
                <a:latin typeface="Tahoma" pitchFamily="34" charset="0"/>
                <a:sym typeface="Wingdings" pitchFamily="2" charset="2"/>
              </a:rPr>
              <a:t></a:t>
            </a:r>
            <a:r>
              <a:rPr lang="de-DE" sz="2400">
                <a:solidFill>
                  <a:srgbClr val="000000"/>
                </a:solidFill>
                <a:latin typeface="Tahoma" pitchFamily="34" charset="0"/>
                <a:sym typeface="Wingdings" pitchFamily="2" charset="2"/>
              </a:rPr>
              <a:t>  Why do we not observe individual quarks, </a:t>
            </a:r>
          </a:p>
          <a:p>
            <a:r>
              <a:rPr lang="de-DE" sz="2400">
                <a:solidFill>
                  <a:srgbClr val="000000"/>
                </a:solidFill>
                <a:latin typeface="Tahoma" pitchFamily="34" charset="0"/>
                <a:sym typeface="Wingdings" pitchFamily="2" charset="2"/>
              </a:rPr>
              <a:t>    the elementary building blocks of matter?  </a:t>
            </a:r>
          </a:p>
          <a:p>
            <a:endParaRPr lang="de-DE" sz="800">
              <a:solidFill>
                <a:srgbClr val="000000"/>
              </a:solidFill>
              <a:latin typeface="Tahoma" pitchFamily="34" charset="0"/>
              <a:sym typeface="Wingdings" pitchFamily="2" charset="2"/>
            </a:endParaRPr>
          </a:p>
          <a:p>
            <a:endParaRPr lang="de-DE" sz="800">
              <a:solidFill>
                <a:srgbClr val="000000"/>
              </a:solidFill>
              <a:latin typeface="Tahoma" pitchFamily="34" charset="0"/>
            </a:endParaRPr>
          </a:p>
        </p:txBody>
      </p:sp>
      <p:sp>
        <p:nvSpPr>
          <p:cNvPr id="28679" name="Text Box 3"/>
          <p:cNvSpPr txBox="1">
            <a:spLocks noChangeArrowheads="1"/>
          </p:cNvSpPr>
          <p:nvPr/>
        </p:nvSpPr>
        <p:spPr bwMode="auto">
          <a:xfrm>
            <a:off x="73025" y="1844675"/>
            <a:ext cx="9070975" cy="1323975"/>
          </a:xfrm>
          <a:prstGeom prst="rect">
            <a:avLst/>
          </a:prstGeom>
          <a:noFill/>
          <a:ln w="9525">
            <a:noFill/>
            <a:miter lim="800000"/>
            <a:headEnd/>
            <a:tailEnd/>
          </a:ln>
        </p:spPr>
        <p:txBody>
          <a:bodyPr>
            <a:spAutoFit/>
          </a:bodyPr>
          <a:lstStyle/>
          <a:p>
            <a:r>
              <a:rPr lang="de-DE" sz="2400">
                <a:solidFill>
                  <a:srgbClr val="FF3300"/>
                </a:solidFill>
                <a:latin typeface="Tahoma" pitchFamily="34" charset="0"/>
                <a:sym typeface="Wingdings" pitchFamily="2" charset="2"/>
              </a:rPr>
              <a:t></a:t>
            </a:r>
            <a:r>
              <a:rPr lang="de-DE" sz="2400">
                <a:solidFill>
                  <a:srgbClr val="000000"/>
                </a:solidFill>
                <a:latin typeface="Tahoma" pitchFamily="34" charset="0"/>
                <a:sym typeface="Wingdings" pitchFamily="2" charset="2"/>
              </a:rPr>
              <a:t> What is the origin of the mass of the </a:t>
            </a:r>
          </a:p>
          <a:p>
            <a:r>
              <a:rPr lang="de-DE" sz="2400">
                <a:solidFill>
                  <a:srgbClr val="000000"/>
                </a:solidFill>
                <a:latin typeface="Tahoma" pitchFamily="34" charset="0"/>
                <a:sym typeface="Wingdings" pitchFamily="2" charset="2"/>
              </a:rPr>
              <a:t>    hadrons which determine the visible </a:t>
            </a:r>
          </a:p>
          <a:p>
            <a:r>
              <a:rPr lang="de-DE" sz="2400">
                <a:solidFill>
                  <a:srgbClr val="000000"/>
                </a:solidFill>
                <a:latin typeface="Tahoma" pitchFamily="34" charset="0"/>
                <a:sym typeface="Wingdings" pitchFamily="2" charset="2"/>
              </a:rPr>
              <a:t>     mass of the universe? </a:t>
            </a:r>
          </a:p>
          <a:p>
            <a:endParaRPr lang="de-DE" sz="800">
              <a:solidFill>
                <a:srgbClr val="000000"/>
              </a:solidFill>
              <a:latin typeface="Tahoma" pitchFamily="34" charset="0"/>
            </a:endParaRPr>
          </a:p>
        </p:txBody>
      </p:sp>
      <p:pic>
        <p:nvPicPr>
          <p:cNvPr id="28680" name="Picture 4" descr="confinement"/>
          <p:cNvPicPr>
            <a:picLocks noChangeAspect="1" noChangeArrowheads="1"/>
          </p:cNvPicPr>
          <p:nvPr/>
        </p:nvPicPr>
        <p:blipFill>
          <a:blip r:embed="rId4" cstate="print"/>
          <a:srcRect/>
          <a:stretch>
            <a:fillRect/>
          </a:stretch>
        </p:blipFill>
        <p:spPr bwMode="auto">
          <a:xfrm>
            <a:off x="6591300" y="3429000"/>
            <a:ext cx="1871663" cy="1295400"/>
          </a:xfrm>
          <a:prstGeom prst="rect">
            <a:avLst/>
          </a:prstGeom>
          <a:noFill/>
          <a:ln w="9525">
            <a:noFill/>
            <a:miter lim="800000"/>
            <a:headEnd/>
            <a:tailEnd/>
          </a:ln>
        </p:spPr>
      </p:pic>
      <p:pic>
        <p:nvPicPr>
          <p:cNvPr id="28681" name="Picture 2" descr="neu_QuarksGluons"/>
          <p:cNvPicPr>
            <a:picLocks noChangeAspect="1" noChangeArrowheads="1"/>
          </p:cNvPicPr>
          <p:nvPr/>
        </p:nvPicPr>
        <p:blipFill>
          <a:blip r:embed="rId5" cstate="print"/>
          <a:srcRect l="3076" r="4662"/>
          <a:stretch>
            <a:fillRect/>
          </a:stretch>
        </p:blipFill>
        <p:spPr bwMode="auto">
          <a:xfrm>
            <a:off x="4719638" y="4868863"/>
            <a:ext cx="4303712" cy="1944687"/>
          </a:xfrm>
          <a:prstGeom prst="rect">
            <a:avLst/>
          </a:prstGeom>
          <a:noFill/>
          <a:ln w="9525">
            <a:noFill/>
            <a:miter lim="800000"/>
            <a:headEnd/>
            <a:tailEnd/>
          </a:ln>
        </p:spPr>
      </p:pic>
      <p:sp>
        <p:nvSpPr>
          <p:cNvPr id="28682" name="Text Box 3"/>
          <p:cNvSpPr txBox="1">
            <a:spLocks noChangeArrowheads="1"/>
          </p:cNvSpPr>
          <p:nvPr/>
        </p:nvSpPr>
        <p:spPr bwMode="auto">
          <a:xfrm>
            <a:off x="73025" y="4292600"/>
            <a:ext cx="9070975" cy="1816100"/>
          </a:xfrm>
          <a:prstGeom prst="rect">
            <a:avLst/>
          </a:prstGeom>
          <a:noFill/>
          <a:ln w="9525">
            <a:noFill/>
            <a:miter lim="800000"/>
            <a:headEnd/>
            <a:tailEnd/>
          </a:ln>
        </p:spPr>
        <p:txBody>
          <a:bodyPr>
            <a:spAutoFit/>
          </a:bodyPr>
          <a:lstStyle/>
          <a:p>
            <a:endParaRPr lang="de-DE" sz="800">
              <a:solidFill>
                <a:srgbClr val="000000"/>
              </a:solidFill>
              <a:latin typeface="Tahoma" pitchFamily="34" charset="0"/>
              <a:sym typeface="Wingdings" pitchFamily="2" charset="2"/>
            </a:endParaRPr>
          </a:p>
          <a:p>
            <a:r>
              <a:rPr lang="de-DE" sz="2400">
                <a:solidFill>
                  <a:srgbClr val="FF3300"/>
                </a:solidFill>
                <a:latin typeface="Tahoma" pitchFamily="34" charset="0"/>
                <a:sym typeface="Wingdings" pitchFamily="2" charset="2"/>
              </a:rPr>
              <a:t></a:t>
            </a:r>
            <a:r>
              <a:rPr lang="de-DE" sz="2400">
                <a:solidFill>
                  <a:srgbClr val="000000"/>
                </a:solidFill>
                <a:latin typeface="Tahoma" pitchFamily="34" charset="0"/>
                <a:sym typeface="Wingdings" pitchFamily="2" charset="2"/>
              </a:rPr>
              <a:t> What are the properties and the degrees-of-freedom </a:t>
            </a:r>
          </a:p>
          <a:p>
            <a:r>
              <a:rPr lang="de-DE" sz="2400">
                <a:solidFill>
                  <a:srgbClr val="000000"/>
                </a:solidFill>
                <a:latin typeface="Tahoma" pitchFamily="34" charset="0"/>
                <a:sym typeface="Wingdings" pitchFamily="2" charset="2"/>
              </a:rPr>
              <a:t>    of nuclear matter under extreme </a:t>
            </a:r>
          </a:p>
          <a:p>
            <a:r>
              <a:rPr lang="de-DE" sz="2400">
                <a:solidFill>
                  <a:srgbClr val="000000"/>
                </a:solidFill>
                <a:latin typeface="Tahoma" pitchFamily="34" charset="0"/>
                <a:sym typeface="Wingdings" pitchFamily="2" charset="2"/>
              </a:rPr>
              <a:t>    conditions (high temperature </a:t>
            </a:r>
          </a:p>
          <a:p>
            <a:r>
              <a:rPr lang="de-DE" sz="2400">
                <a:solidFill>
                  <a:srgbClr val="000000"/>
                </a:solidFill>
                <a:latin typeface="Tahoma" pitchFamily="34" charset="0"/>
                <a:sym typeface="Wingdings" pitchFamily="2" charset="2"/>
              </a:rPr>
              <a:t>    and/or high density)?</a:t>
            </a:r>
          </a:p>
          <a:p>
            <a:endParaRPr lang="de-DE" sz="800">
              <a:solidFill>
                <a:srgbClr val="000000"/>
              </a:solidFill>
              <a:latin typeface="Tahoma" pitchFamily="34" charset="0"/>
            </a:endParaRPr>
          </a:p>
        </p:txBody>
      </p:sp>
      <p:sp>
        <p:nvSpPr>
          <p:cNvPr id="12" name="Datumsplatzhalter 11"/>
          <p:cNvSpPr>
            <a:spLocks noGrp="1"/>
          </p:cNvSpPr>
          <p:nvPr>
            <p:ph type="dt" sz="half" idx="10"/>
          </p:nvPr>
        </p:nvSpPr>
        <p:spPr/>
        <p:txBody>
          <a:bodyPr/>
          <a:lstStyle/>
          <a:p>
            <a:pPr>
              <a:defRPr/>
            </a:pPr>
            <a:fld id="{24006E9C-4A5E-400E-86A9-3B64CBE5139B}" type="datetime1">
              <a:rPr lang="en-US" smtClean="0"/>
              <a:pPr>
                <a:defRPr/>
              </a:pPr>
              <a:t>10/16/2015</a:t>
            </a:fld>
            <a:endParaRPr lang="en-GB"/>
          </a:p>
        </p:txBody>
      </p:sp>
      <p:sp>
        <p:nvSpPr>
          <p:cNvPr id="13" name="Foliennummernplatzhalter 12"/>
          <p:cNvSpPr>
            <a:spLocks noGrp="1"/>
          </p:cNvSpPr>
          <p:nvPr>
            <p:ph type="sldNum" sz="quarter" idx="12"/>
          </p:nvPr>
        </p:nvSpPr>
        <p:spPr/>
        <p:txBody>
          <a:bodyPr/>
          <a:lstStyle/>
          <a:p>
            <a:pPr>
              <a:defRPr/>
            </a:pPr>
            <a:fld id="{8318FD4D-F9D6-4FD7-A96E-8F0752404E5C}" type="slidenum">
              <a:rPr lang="en-GB" smtClean="0"/>
              <a:pPr>
                <a:defRPr/>
              </a:pPr>
              <a:t>5</a:t>
            </a:fld>
            <a:endParaRPr lang="en-GB"/>
          </a:p>
        </p:txBody>
      </p:sp>
      <p:sp>
        <p:nvSpPr>
          <p:cNvPr id="14" name="Fußzeilenplatzhalter 13"/>
          <p:cNvSpPr>
            <a:spLocks noGrp="1"/>
          </p:cNvSpPr>
          <p:nvPr>
            <p:ph type="ftr" sz="quarter" idx="11"/>
          </p:nvPr>
        </p:nvSpPr>
        <p:spPr/>
        <p:txBody>
          <a:bodyPr/>
          <a:lstStyle/>
          <a:p>
            <a:pPr>
              <a:defRPr/>
            </a:pPr>
            <a:r>
              <a:rPr lang="en-US" smtClean="0"/>
              <a:t>H. Stoecker, GSI: Cosmic Matter at FCC, LHC, RHIC and FAIR</a:t>
            </a:r>
            <a:endParaRPr lang="en-GB" dirty="0"/>
          </a:p>
        </p:txBody>
      </p:sp>
    </p:spTree>
    <p:extLst>
      <p:ext uri="{BB962C8B-B14F-4D97-AF65-F5344CB8AC3E}">
        <p14:creationId xmlns:p14="http://schemas.microsoft.com/office/powerpoint/2010/main" val="3344965389"/>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00" y="-62170"/>
            <a:ext cx="8229600" cy="1143000"/>
          </a:xfrm>
        </p:spPr>
        <p:txBody>
          <a:bodyPr>
            <a:normAutofit/>
          </a:bodyPr>
          <a:lstStyle/>
          <a:p>
            <a:r>
              <a:rPr lang="de-DE" sz="1800" dirty="0">
                <a:solidFill>
                  <a:srgbClr val="0000CC"/>
                </a:solidFill>
              </a:rPr>
              <a:t>T</a:t>
            </a:r>
            <a:r>
              <a:rPr lang="de-DE" sz="1800" dirty="0" smtClean="0">
                <a:solidFill>
                  <a:srgbClr val="0000CC"/>
                </a:solidFill>
              </a:rPr>
              <a:t>ime </a:t>
            </a:r>
            <a:r>
              <a:rPr lang="de-DE" sz="1800" dirty="0" err="1" smtClean="0">
                <a:solidFill>
                  <a:srgbClr val="FF0000"/>
                </a:solidFill>
              </a:rPr>
              <a:t>dependence</a:t>
            </a:r>
            <a:r>
              <a:rPr lang="de-DE" sz="1800" dirty="0" smtClean="0">
                <a:solidFill>
                  <a:srgbClr val="FF0000"/>
                </a:solidFill>
              </a:rPr>
              <a:t> in Columbia …. </a:t>
            </a:r>
            <a:r>
              <a:rPr lang="de-DE" sz="1800" dirty="0" smtClean="0">
                <a:solidFill>
                  <a:srgbClr val="FF0000"/>
                </a:solidFill>
              </a:rPr>
              <a:t>FAIR*, RHIC </a:t>
            </a:r>
            <a:r>
              <a:rPr lang="de-DE" sz="1800" dirty="0" err="1" smtClean="0">
                <a:solidFill>
                  <a:srgbClr val="FF0000"/>
                </a:solidFill>
              </a:rPr>
              <a:t>and</a:t>
            </a:r>
            <a:r>
              <a:rPr lang="de-DE" sz="1800" dirty="0" smtClean="0">
                <a:solidFill>
                  <a:srgbClr val="FF0000"/>
                </a:solidFill>
              </a:rPr>
              <a:t> LHC </a:t>
            </a:r>
            <a:r>
              <a:rPr lang="de-DE" sz="1800" dirty="0" err="1" smtClean="0">
                <a:solidFill>
                  <a:srgbClr val="FF0000"/>
                </a:solidFill>
              </a:rPr>
              <a:t>as</a:t>
            </a:r>
            <a:r>
              <a:rPr lang="de-DE" sz="2000" b="1" dirty="0" smtClean="0"/>
              <a:t> </a:t>
            </a:r>
            <a:r>
              <a:rPr lang="de-DE" sz="2000" b="1" dirty="0" err="1" smtClean="0">
                <a:solidFill>
                  <a:srgbClr val="0000CC"/>
                </a:solidFill>
              </a:rPr>
              <a:t>Glueball</a:t>
            </a:r>
            <a:r>
              <a:rPr lang="de-DE" sz="2000" b="1" dirty="0" smtClean="0"/>
              <a:t> </a:t>
            </a:r>
            <a:r>
              <a:rPr lang="de-DE" sz="2000" b="1" dirty="0" err="1" smtClean="0"/>
              <a:t>Factories</a:t>
            </a:r>
            <a:r>
              <a:rPr lang="de-DE" sz="2000" dirty="0" smtClean="0"/>
              <a:t>… </a:t>
            </a:r>
            <a:endParaRPr lang="de-DE" sz="2200" dirty="0">
              <a:solidFill>
                <a:srgbClr val="FF0000"/>
              </a:solidFill>
            </a:endParaRPr>
          </a:p>
        </p:txBody>
      </p:sp>
      <p:sp>
        <p:nvSpPr>
          <p:cNvPr id="6" name="Inhaltsplatzhalter 5"/>
          <p:cNvSpPr>
            <a:spLocks noGrp="1"/>
          </p:cNvSpPr>
          <p:nvPr>
            <p:ph sz="half" idx="1"/>
          </p:nvPr>
        </p:nvSpPr>
        <p:spPr>
          <a:xfrm>
            <a:off x="-63516" y="887893"/>
            <a:ext cx="4770531" cy="5556442"/>
          </a:xfrm>
        </p:spPr>
        <p:txBody>
          <a:bodyPr>
            <a:normAutofit lnSpcReduction="10000"/>
          </a:bodyPr>
          <a:lstStyle/>
          <a:p>
            <a:r>
              <a:rPr lang="de-DE" sz="1800" dirty="0" err="1" smtClean="0">
                <a:solidFill>
                  <a:srgbClr val="0000CC"/>
                </a:solidFill>
              </a:rPr>
              <a:t>violent</a:t>
            </a:r>
            <a:r>
              <a:rPr lang="de-DE" sz="1800" dirty="0" smtClean="0">
                <a:solidFill>
                  <a:srgbClr val="0000CC"/>
                </a:solidFill>
              </a:rPr>
              <a:t> </a:t>
            </a:r>
            <a:r>
              <a:rPr lang="de-DE" sz="1800" dirty="0" smtClean="0">
                <a:solidFill>
                  <a:srgbClr val="FF0000"/>
                </a:solidFill>
              </a:rPr>
              <a:t>pp</a:t>
            </a:r>
            <a:r>
              <a:rPr lang="de-DE" sz="1800" dirty="0" smtClean="0">
                <a:solidFill>
                  <a:srgbClr val="0000CC"/>
                </a:solidFill>
              </a:rPr>
              <a:t> (&amp; AA) </a:t>
            </a:r>
            <a:r>
              <a:rPr lang="de-DE" sz="1800" dirty="0" err="1" smtClean="0">
                <a:solidFill>
                  <a:srgbClr val="0000CC"/>
                </a:solidFill>
              </a:rPr>
              <a:t>collisions</a:t>
            </a:r>
            <a:r>
              <a:rPr lang="de-DE" sz="1800" dirty="0" smtClean="0">
                <a:solidFill>
                  <a:srgbClr val="0000CC"/>
                </a:solidFill>
              </a:rPr>
              <a:t> </a:t>
            </a:r>
          </a:p>
          <a:p>
            <a:r>
              <a:rPr lang="de-DE" sz="1800" dirty="0" err="1" smtClean="0">
                <a:solidFill>
                  <a:srgbClr val="0000CC"/>
                </a:solidFill>
              </a:rPr>
              <a:t>initial</a:t>
            </a:r>
            <a:r>
              <a:rPr lang="de-DE" sz="1800" dirty="0" smtClean="0">
                <a:solidFill>
                  <a:srgbClr val="0000CC"/>
                </a:solidFill>
              </a:rPr>
              <a:t> </a:t>
            </a:r>
            <a:r>
              <a:rPr lang="de-DE" sz="1800" dirty="0" err="1" smtClean="0">
                <a:solidFill>
                  <a:srgbClr val="0000CC"/>
                </a:solidFill>
              </a:rPr>
              <a:t>state</a:t>
            </a:r>
            <a:r>
              <a:rPr lang="de-DE" sz="1800" dirty="0" smtClean="0">
                <a:solidFill>
                  <a:srgbClr val="0000CC"/>
                </a:solidFill>
              </a:rPr>
              <a:t> </a:t>
            </a:r>
            <a:r>
              <a:rPr lang="de-DE" sz="1800" dirty="0" err="1" smtClean="0">
                <a:solidFill>
                  <a:srgbClr val="0000CC"/>
                </a:solidFill>
              </a:rPr>
              <a:t>at</a:t>
            </a:r>
            <a:r>
              <a:rPr lang="de-DE" sz="1800" dirty="0" smtClean="0">
                <a:solidFill>
                  <a:srgbClr val="0000CC"/>
                </a:solidFill>
              </a:rPr>
              <a:t> LHC: </a:t>
            </a:r>
          </a:p>
          <a:p>
            <a:r>
              <a:rPr lang="de-DE" sz="1800" dirty="0" smtClean="0">
                <a:solidFill>
                  <a:srgbClr val="0000CC"/>
                </a:solidFill>
              </a:rPr>
              <a:t>Color Glass </a:t>
            </a:r>
            <a:r>
              <a:rPr lang="de-DE" sz="1800" dirty="0" err="1" smtClean="0">
                <a:solidFill>
                  <a:srgbClr val="0000CC"/>
                </a:solidFill>
              </a:rPr>
              <a:t>Condensate</a:t>
            </a:r>
            <a:r>
              <a:rPr lang="de-DE" sz="1800" dirty="0" smtClean="0">
                <a:solidFill>
                  <a:srgbClr val="0000CC"/>
                </a:solidFill>
              </a:rPr>
              <a:t> </a:t>
            </a:r>
          </a:p>
          <a:p>
            <a:r>
              <a:rPr lang="de-DE" sz="1800" dirty="0" smtClean="0">
                <a:solidFill>
                  <a:srgbClr val="0000CC"/>
                </a:solidFill>
              </a:rPr>
              <a:t>t=0.1fm/c: </a:t>
            </a:r>
            <a:r>
              <a:rPr lang="de-DE" sz="1800" dirty="0" err="1" smtClean="0">
                <a:solidFill>
                  <a:srgbClr val="0000CC"/>
                </a:solidFill>
              </a:rPr>
              <a:t>glue</a:t>
            </a:r>
            <a:r>
              <a:rPr lang="de-DE" sz="1800" dirty="0" smtClean="0">
                <a:solidFill>
                  <a:srgbClr val="0000CC"/>
                </a:solidFill>
              </a:rPr>
              <a:t> </a:t>
            </a:r>
            <a:r>
              <a:rPr lang="de-DE" sz="1800" dirty="0" err="1" smtClean="0">
                <a:solidFill>
                  <a:srgbClr val="0000CC"/>
                </a:solidFill>
              </a:rPr>
              <a:t>thermalizes</a:t>
            </a:r>
            <a:endParaRPr lang="de-DE" sz="1800" dirty="0" smtClean="0">
              <a:solidFill>
                <a:srgbClr val="0000CC"/>
              </a:solidFill>
            </a:endParaRPr>
          </a:p>
          <a:p>
            <a:r>
              <a:rPr lang="de-DE" sz="1800" b="1" dirty="0" smtClean="0">
                <a:solidFill>
                  <a:srgbClr val="FF0000"/>
                </a:solidFill>
              </a:rPr>
              <a:t>pure </a:t>
            </a:r>
            <a:r>
              <a:rPr lang="de-DE" sz="1800" b="1" dirty="0" err="1" smtClean="0">
                <a:solidFill>
                  <a:srgbClr val="FF0000"/>
                </a:solidFill>
              </a:rPr>
              <a:t>glue-plasma</a:t>
            </a:r>
            <a:r>
              <a:rPr lang="de-DE" sz="1800" b="1" dirty="0" smtClean="0">
                <a:solidFill>
                  <a:srgbClr val="FF0000"/>
                </a:solidFill>
              </a:rPr>
              <a:t> </a:t>
            </a:r>
            <a:r>
              <a:rPr lang="de-DE" sz="1800" dirty="0" err="1" smtClean="0">
                <a:solidFill>
                  <a:srgbClr val="FF0000"/>
                </a:solidFill>
              </a:rPr>
              <a:t>created</a:t>
            </a:r>
            <a:r>
              <a:rPr lang="de-DE" sz="1800" dirty="0" smtClean="0">
                <a:solidFill>
                  <a:srgbClr val="FF0000"/>
                </a:solidFill>
              </a:rPr>
              <a:t> </a:t>
            </a:r>
          </a:p>
          <a:p>
            <a:endParaRPr lang="de-DE" sz="1800" dirty="0" smtClean="0">
              <a:solidFill>
                <a:srgbClr val="0000CC"/>
              </a:solidFill>
            </a:endParaRPr>
          </a:p>
          <a:p>
            <a:r>
              <a:rPr lang="de-DE" sz="1800" dirty="0" err="1" smtClean="0">
                <a:solidFill>
                  <a:srgbClr val="0000CC"/>
                </a:solidFill>
              </a:rPr>
              <a:t>Quenched</a:t>
            </a:r>
            <a:r>
              <a:rPr lang="de-DE" sz="1800" dirty="0" smtClean="0">
                <a:solidFill>
                  <a:srgbClr val="0000CC"/>
                </a:solidFill>
              </a:rPr>
              <a:t> </a:t>
            </a:r>
            <a:r>
              <a:rPr lang="de-DE" sz="1800" dirty="0" err="1" smtClean="0">
                <a:solidFill>
                  <a:srgbClr val="0000CC"/>
                </a:solidFill>
              </a:rPr>
              <a:t>Lattice</a:t>
            </a:r>
            <a:r>
              <a:rPr lang="de-DE" sz="1800" dirty="0" smtClean="0">
                <a:solidFill>
                  <a:srgbClr val="0000CC"/>
                </a:solidFill>
              </a:rPr>
              <a:t> SU(3)_c :</a:t>
            </a:r>
          </a:p>
          <a:p>
            <a:r>
              <a:rPr lang="de-DE" sz="1800" b="1" dirty="0" err="1" smtClean="0">
                <a:solidFill>
                  <a:srgbClr val="FF0000"/>
                </a:solidFill>
              </a:rPr>
              <a:t>T_c</a:t>
            </a:r>
            <a:r>
              <a:rPr lang="de-DE" sz="1800" b="1" dirty="0" smtClean="0">
                <a:solidFill>
                  <a:srgbClr val="FF0000"/>
                </a:solidFill>
              </a:rPr>
              <a:t> =270MeV </a:t>
            </a:r>
          </a:p>
          <a:p>
            <a:r>
              <a:rPr lang="de-DE" sz="1800" dirty="0" err="1" smtClean="0">
                <a:solidFill>
                  <a:srgbClr val="0000CC"/>
                </a:solidFill>
              </a:rPr>
              <a:t>glue</a:t>
            </a:r>
            <a:r>
              <a:rPr lang="de-DE" sz="1800" dirty="0" smtClean="0">
                <a:solidFill>
                  <a:srgbClr val="0000CC"/>
                </a:solidFill>
              </a:rPr>
              <a:t> </a:t>
            </a:r>
            <a:r>
              <a:rPr lang="de-DE" sz="1800" dirty="0" err="1" smtClean="0">
                <a:solidFill>
                  <a:srgbClr val="0000CC"/>
                </a:solidFill>
              </a:rPr>
              <a:t>plasma</a:t>
            </a:r>
            <a:r>
              <a:rPr lang="de-DE" sz="1800" dirty="0" smtClean="0">
                <a:solidFill>
                  <a:srgbClr val="0000CC"/>
                </a:solidFill>
              </a:rPr>
              <a:t> -&gt; </a:t>
            </a:r>
            <a:r>
              <a:rPr lang="de-DE" sz="1800" b="1" dirty="0" err="1" smtClean="0">
                <a:solidFill>
                  <a:srgbClr val="FF0000"/>
                </a:solidFill>
              </a:rPr>
              <a:t>GlueBall</a:t>
            </a:r>
            <a:r>
              <a:rPr lang="de-DE" sz="1800" b="1" dirty="0" smtClean="0">
                <a:solidFill>
                  <a:srgbClr val="FF0000"/>
                </a:solidFill>
              </a:rPr>
              <a:t> fluid</a:t>
            </a:r>
            <a:endParaRPr lang="de-DE" sz="1800" b="1" dirty="0" smtClean="0">
              <a:solidFill>
                <a:srgbClr val="0000CC"/>
              </a:solidFill>
            </a:endParaRPr>
          </a:p>
          <a:p>
            <a:r>
              <a:rPr lang="de-DE" sz="1800" dirty="0" smtClean="0">
                <a:solidFill>
                  <a:srgbClr val="FF0000"/>
                </a:solidFill>
              </a:rPr>
              <a:t>1. Order</a:t>
            </a:r>
            <a:r>
              <a:rPr lang="de-DE" sz="1800" dirty="0" smtClean="0">
                <a:solidFill>
                  <a:srgbClr val="0000CC"/>
                </a:solidFill>
              </a:rPr>
              <a:t> Phase Transition</a:t>
            </a:r>
          </a:p>
          <a:p>
            <a:endParaRPr lang="de-DE" sz="1800" dirty="0" smtClean="0">
              <a:solidFill>
                <a:srgbClr val="0000CC"/>
              </a:solidFill>
            </a:endParaRPr>
          </a:p>
          <a:p>
            <a:r>
              <a:rPr lang="de-DE" sz="1800" dirty="0" smtClean="0">
                <a:solidFill>
                  <a:srgbClr val="0000CC"/>
                </a:solidFill>
              </a:rPr>
              <a:t>Expansion </a:t>
            </a:r>
            <a:r>
              <a:rPr lang="de-DE" sz="1800" dirty="0" err="1" smtClean="0">
                <a:solidFill>
                  <a:srgbClr val="0000CC"/>
                </a:solidFill>
              </a:rPr>
              <a:t>to</a:t>
            </a:r>
            <a:r>
              <a:rPr lang="de-DE" sz="1800" dirty="0" smtClean="0">
                <a:solidFill>
                  <a:srgbClr val="0000CC"/>
                </a:solidFill>
              </a:rPr>
              <a:t> </a:t>
            </a:r>
            <a:r>
              <a:rPr lang="de-DE" sz="1800" dirty="0" err="1" smtClean="0">
                <a:solidFill>
                  <a:srgbClr val="0000CC"/>
                </a:solidFill>
              </a:rPr>
              <a:t>critical</a:t>
            </a:r>
            <a:r>
              <a:rPr lang="de-DE" sz="1800" dirty="0" smtClean="0">
                <a:solidFill>
                  <a:srgbClr val="0000CC"/>
                </a:solidFill>
              </a:rPr>
              <a:t> </a:t>
            </a:r>
            <a:r>
              <a:rPr lang="de-DE" sz="1800" dirty="0" err="1" smtClean="0">
                <a:solidFill>
                  <a:srgbClr val="FF0000"/>
                </a:solidFill>
              </a:rPr>
              <a:t>point</a:t>
            </a:r>
            <a:r>
              <a:rPr lang="de-DE" sz="1800" dirty="0" smtClean="0">
                <a:solidFill>
                  <a:srgbClr val="0000CC"/>
                </a:solidFill>
              </a:rPr>
              <a:t> </a:t>
            </a:r>
          </a:p>
          <a:p>
            <a:r>
              <a:rPr lang="de-DE" sz="1800" b="1" dirty="0" err="1" smtClean="0">
                <a:solidFill>
                  <a:srgbClr val="FF0000"/>
                </a:solidFill>
              </a:rPr>
              <a:t>T_cp</a:t>
            </a:r>
            <a:r>
              <a:rPr lang="de-DE" sz="1800" b="1" dirty="0" smtClean="0">
                <a:solidFill>
                  <a:srgbClr val="FF0000"/>
                </a:solidFill>
              </a:rPr>
              <a:t> =240 </a:t>
            </a:r>
            <a:r>
              <a:rPr lang="de-DE" sz="1800" b="1" dirty="0" err="1" smtClean="0">
                <a:solidFill>
                  <a:srgbClr val="FF0000"/>
                </a:solidFill>
              </a:rPr>
              <a:t>MeV</a:t>
            </a:r>
            <a:r>
              <a:rPr lang="de-DE" sz="1800" dirty="0" smtClean="0">
                <a:solidFill>
                  <a:srgbClr val="FF0000"/>
                </a:solidFill>
              </a:rPr>
              <a:t>  </a:t>
            </a:r>
            <a:r>
              <a:rPr lang="de-DE" sz="1800" dirty="0" smtClean="0">
                <a:solidFill>
                  <a:srgbClr val="0000CC"/>
                </a:solidFill>
              </a:rPr>
              <a:t>t~1-2 </a:t>
            </a:r>
            <a:r>
              <a:rPr lang="de-DE" sz="1800" dirty="0" err="1" smtClean="0">
                <a:solidFill>
                  <a:srgbClr val="0000CC"/>
                </a:solidFill>
              </a:rPr>
              <a:t>fm</a:t>
            </a:r>
            <a:r>
              <a:rPr lang="de-DE" sz="1800" dirty="0" smtClean="0">
                <a:solidFill>
                  <a:srgbClr val="0000CC"/>
                </a:solidFill>
              </a:rPr>
              <a:t>/c</a:t>
            </a:r>
          </a:p>
          <a:p>
            <a:r>
              <a:rPr lang="de-DE" sz="1800" b="1" dirty="0" err="1" smtClean="0">
                <a:solidFill>
                  <a:srgbClr val="0000CC"/>
                </a:solidFill>
              </a:rPr>
              <a:t>GlueBalls</a:t>
            </a:r>
            <a:r>
              <a:rPr lang="de-DE" sz="1800" dirty="0" smtClean="0">
                <a:solidFill>
                  <a:srgbClr val="0000CC"/>
                </a:solidFill>
              </a:rPr>
              <a:t> + Hagedorn States Mix</a:t>
            </a:r>
          </a:p>
          <a:p>
            <a:endParaRPr lang="de-DE" sz="1800" dirty="0" smtClean="0">
              <a:solidFill>
                <a:srgbClr val="0000CC"/>
              </a:solidFill>
            </a:endParaRPr>
          </a:p>
          <a:p>
            <a:r>
              <a:rPr lang="de-DE" sz="1800" dirty="0" err="1" smtClean="0">
                <a:solidFill>
                  <a:srgbClr val="0000CC"/>
                </a:solidFill>
              </a:rPr>
              <a:t>more</a:t>
            </a:r>
            <a:r>
              <a:rPr lang="de-DE" sz="1800" dirty="0" smtClean="0">
                <a:solidFill>
                  <a:srgbClr val="0000CC"/>
                </a:solidFill>
              </a:rPr>
              <a:t> </a:t>
            </a:r>
            <a:r>
              <a:rPr lang="de-DE" sz="1800" dirty="0" err="1" smtClean="0">
                <a:solidFill>
                  <a:srgbClr val="0000CC"/>
                </a:solidFill>
              </a:rPr>
              <a:t>and</a:t>
            </a:r>
            <a:r>
              <a:rPr lang="de-DE" sz="1800" dirty="0" smtClean="0">
                <a:solidFill>
                  <a:srgbClr val="0000CC"/>
                </a:solidFill>
              </a:rPr>
              <a:t> </a:t>
            </a:r>
            <a:r>
              <a:rPr lang="de-DE" sz="1800" dirty="0" err="1" smtClean="0">
                <a:solidFill>
                  <a:srgbClr val="0000CC"/>
                </a:solidFill>
              </a:rPr>
              <a:t>more</a:t>
            </a:r>
            <a:r>
              <a:rPr lang="de-DE" sz="1800" dirty="0" smtClean="0">
                <a:solidFill>
                  <a:srgbClr val="0000CC"/>
                </a:solidFill>
              </a:rPr>
              <a:t> </a:t>
            </a:r>
            <a:r>
              <a:rPr lang="de-DE" sz="1800" dirty="0" err="1" smtClean="0">
                <a:solidFill>
                  <a:srgbClr val="0000CC"/>
                </a:solidFill>
              </a:rPr>
              <a:t>quarks</a:t>
            </a:r>
            <a:r>
              <a:rPr lang="de-DE" sz="1800" dirty="0" smtClean="0">
                <a:solidFill>
                  <a:srgbClr val="0000CC"/>
                </a:solidFill>
              </a:rPr>
              <a:t> </a:t>
            </a:r>
            <a:r>
              <a:rPr lang="de-DE" sz="1800" dirty="0" err="1" smtClean="0">
                <a:solidFill>
                  <a:srgbClr val="0000CC"/>
                </a:solidFill>
              </a:rPr>
              <a:t>produced</a:t>
            </a:r>
            <a:r>
              <a:rPr lang="de-DE" sz="1800" dirty="0" smtClean="0">
                <a:solidFill>
                  <a:srgbClr val="0000CC"/>
                </a:solidFill>
              </a:rPr>
              <a:t>: </a:t>
            </a:r>
            <a:r>
              <a:rPr lang="de-DE" sz="1800" b="1" dirty="0" err="1" smtClean="0">
                <a:solidFill>
                  <a:srgbClr val="FF0000"/>
                </a:solidFill>
              </a:rPr>
              <a:t>T_co</a:t>
            </a:r>
            <a:r>
              <a:rPr lang="de-DE" sz="1800" b="1" dirty="0" smtClean="0">
                <a:solidFill>
                  <a:srgbClr val="FF0000"/>
                </a:solidFill>
              </a:rPr>
              <a:t> =155MeV </a:t>
            </a:r>
            <a:r>
              <a:rPr lang="de-DE" sz="1800" dirty="0" err="1" smtClean="0">
                <a:solidFill>
                  <a:srgbClr val="FF0000"/>
                </a:solidFill>
              </a:rPr>
              <a:t>crossover</a:t>
            </a:r>
            <a:r>
              <a:rPr lang="de-DE" sz="1800" dirty="0" smtClean="0">
                <a:solidFill>
                  <a:srgbClr val="FF0000"/>
                </a:solidFill>
              </a:rPr>
              <a:t> </a:t>
            </a:r>
            <a:r>
              <a:rPr lang="de-DE" sz="1800" dirty="0" err="1" smtClean="0">
                <a:solidFill>
                  <a:srgbClr val="FF0000"/>
                </a:solidFill>
              </a:rPr>
              <a:t>transition</a:t>
            </a:r>
            <a:r>
              <a:rPr lang="de-DE" sz="1800" dirty="0" smtClean="0">
                <a:solidFill>
                  <a:srgbClr val="FF0000"/>
                </a:solidFill>
              </a:rPr>
              <a:t> </a:t>
            </a:r>
          </a:p>
          <a:p>
            <a:endParaRPr lang="de-DE" sz="1800" dirty="0" smtClean="0">
              <a:solidFill>
                <a:srgbClr val="0000CC"/>
              </a:solidFill>
            </a:endParaRPr>
          </a:p>
          <a:p>
            <a:endParaRPr lang="de-DE" sz="1800" dirty="0" smtClean="0">
              <a:solidFill>
                <a:srgbClr val="0000CC"/>
              </a:solidFill>
            </a:endParaRPr>
          </a:p>
          <a:p>
            <a:endParaRPr lang="de-DE" sz="1800" dirty="0">
              <a:solidFill>
                <a:srgbClr val="0000CC"/>
              </a:solidFill>
            </a:endParaRPr>
          </a:p>
        </p:txBody>
      </p:sp>
      <p:sp>
        <p:nvSpPr>
          <p:cNvPr id="7" name="Inhaltsplatzhalter 6"/>
          <p:cNvSpPr>
            <a:spLocks noGrp="1"/>
          </p:cNvSpPr>
          <p:nvPr>
            <p:ph sz="half" idx="2"/>
          </p:nvPr>
        </p:nvSpPr>
        <p:spPr>
          <a:xfrm>
            <a:off x="4648203" y="908720"/>
            <a:ext cx="4495797" cy="5949280"/>
          </a:xfrm>
        </p:spPr>
        <p:txBody>
          <a:bodyPr>
            <a:normAutofit lnSpcReduction="10000"/>
          </a:bodyPr>
          <a:lstStyle/>
          <a:p>
            <a:r>
              <a:rPr lang="de-DE" sz="1800" b="1" dirty="0" err="1" smtClean="0">
                <a:solidFill>
                  <a:srgbClr val="0000CC"/>
                </a:solidFill>
              </a:rPr>
              <a:t>Observed</a:t>
            </a:r>
            <a:r>
              <a:rPr lang="de-DE" sz="1800" b="1" dirty="0" smtClean="0">
                <a:solidFill>
                  <a:srgbClr val="0000CC"/>
                </a:solidFill>
              </a:rPr>
              <a:t> in ALICE:</a:t>
            </a:r>
            <a:endParaRPr lang="de-DE" sz="1800" dirty="0" smtClean="0">
              <a:solidFill>
                <a:srgbClr val="0000CC"/>
              </a:solidFill>
            </a:endParaRPr>
          </a:p>
          <a:p>
            <a:endParaRPr lang="de-DE" sz="1800" dirty="0" smtClean="0">
              <a:solidFill>
                <a:srgbClr val="0000CC"/>
              </a:solidFill>
            </a:endParaRPr>
          </a:p>
          <a:p>
            <a:r>
              <a:rPr lang="de-DE" sz="1800" dirty="0" smtClean="0">
                <a:solidFill>
                  <a:srgbClr val="0000CC"/>
                </a:solidFill>
              </a:rPr>
              <a:t>T&gt;</a:t>
            </a:r>
            <a:r>
              <a:rPr lang="de-DE" sz="1800" dirty="0" err="1" smtClean="0">
                <a:solidFill>
                  <a:srgbClr val="0000CC"/>
                </a:solidFill>
              </a:rPr>
              <a:t>T_cp</a:t>
            </a:r>
            <a:r>
              <a:rPr lang="de-DE" sz="1800" dirty="0" smtClean="0">
                <a:solidFill>
                  <a:srgbClr val="0000CC"/>
                </a:solidFill>
              </a:rPr>
              <a:t>: </a:t>
            </a:r>
            <a:r>
              <a:rPr lang="de-DE" sz="1800" b="1" dirty="0" smtClean="0">
                <a:solidFill>
                  <a:srgbClr val="FF0000"/>
                </a:solidFill>
              </a:rPr>
              <a:t>Zero </a:t>
            </a:r>
            <a:r>
              <a:rPr lang="de-DE" sz="1800" b="1" dirty="0" err="1" smtClean="0">
                <a:solidFill>
                  <a:srgbClr val="FF0000"/>
                </a:solidFill>
              </a:rPr>
              <a:t>e.m</a:t>
            </a:r>
            <a:r>
              <a:rPr lang="de-DE" sz="1800" b="1" dirty="0" smtClean="0">
                <a:solidFill>
                  <a:srgbClr val="0000CC"/>
                </a:solidFill>
              </a:rPr>
              <a:t>. </a:t>
            </a:r>
            <a:r>
              <a:rPr lang="de-DE" sz="1800" b="1" dirty="0" err="1" smtClean="0">
                <a:solidFill>
                  <a:srgbClr val="0000CC"/>
                </a:solidFill>
              </a:rPr>
              <a:t>radiat</a:t>
            </a:r>
            <a:r>
              <a:rPr lang="de-DE" sz="1800" dirty="0" err="1" smtClean="0">
                <a:solidFill>
                  <a:srgbClr val="0000CC"/>
                </a:solidFill>
              </a:rPr>
              <a:t>ion</a:t>
            </a:r>
            <a:endParaRPr lang="de-DE" sz="1800" dirty="0" smtClean="0">
              <a:solidFill>
                <a:srgbClr val="0000CC"/>
              </a:solidFill>
            </a:endParaRPr>
          </a:p>
          <a:p>
            <a:endParaRPr lang="de-DE" sz="1800" dirty="0" smtClean="0">
              <a:solidFill>
                <a:srgbClr val="0000CC"/>
              </a:solidFill>
            </a:endParaRPr>
          </a:p>
          <a:p>
            <a:r>
              <a:rPr lang="de-DE" sz="1800" dirty="0" smtClean="0">
                <a:solidFill>
                  <a:srgbClr val="0000CC"/>
                </a:solidFill>
              </a:rPr>
              <a:t>Max. T~270 </a:t>
            </a:r>
            <a:r>
              <a:rPr lang="de-DE" sz="1800" dirty="0" err="1" smtClean="0">
                <a:solidFill>
                  <a:srgbClr val="0000CC"/>
                </a:solidFill>
              </a:rPr>
              <a:t>MeV</a:t>
            </a:r>
            <a:r>
              <a:rPr lang="de-DE" sz="1800" dirty="0" smtClean="0">
                <a:solidFill>
                  <a:srgbClr val="0000CC"/>
                </a:solidFill>
              </a:rPr>
              <a:t> </a:t>
            </a:r>
            <a:r>
              <a:rPr lang="de-DE" sz="1800" dirty="0" smtClean="0">
                <a:solidFill>
                  <a:srgbClr val="0000CC"/>
                </a:solidFill>
              </a:rPr>
              <a:t>Photons, </a:t>
            </a:r>
            <a:r>
              <a:rPr lang="de-DE" sz="1800" dirty="0" err="1" smtClean="0">
                <a:solidFill>
                  <a:srgbClr val="0000CC"/>
                </a:solidFill>
              </a:rPr>
              <a:t>Dileptons</a:t>
            </a:r>
            <a:endParaRPr lang="de-DE" sz="1800" dirty="0" smtClean="0">
              <a:solidFill>
                <a:srgbClr val="0000CC"/>
              </a:solidFill>
            </a:endParaRPr>
          </a:p>
          <a:p>
            <a:endParaRPr lang="de-DE" sz="1800" dirty="0" smtClean="0">
              <a:solidFill>
                <a:srgbClr val="0000CC"/>
              </a:solidFill>
            </a:endParaRPr>
          </a:p>
          <a:p>
            <a:r>
              <a:rPr lang="de-DE" sz="1800" dirty="0" err="1" smtClean="0">
                <a:solidFill>
                  <a:srgbClr val="0000CC"/>
                </a:solidFill>
              </a:rPr>
              <a:t>T_c</a:t>
            </a:r>
            <a:r>
              <a:rPr lang="de-DE" sz="1800" dirty="0" smtClean="0">
                <a:solidFill>
                  <a:srgbClr val="0000CC"/>
                </a:solidFill>
              </a:rPr>
              <a:t>: </a:t>
            </a:r>
            <a:r>
              <a:rPr lang="de-DE" sz="1800" dirty="0" smtClean="0">
                <a:solidFill>
                  <a:srgbClr val="0000CC"/>
                </a:solidFill>
              </a:rPr>
              <a:t>v1, v2 </a:t>
            </a:r>
            <a:r>
              <a:rPr lang="de-DE" sz="1800" b="1" dirty="0" smtClean="0">
                <a:solidFill>
                  <a:srgbClr val="FF0000"/>
                </a:solidFill>
              </a:rPr>
              <a:t>Flow</a:t>
            </a:r>
            <a:r>
              <a:rPr lang="de-DE" sz="1800" b="1" dirty="0" smtClean="0">
                <a:solidFill>
                  <a:srgbClr val="0000CC"/>
                </a:solidFill>
              </a:rPr>
              <a:t> </a:t>
            </a:r>
            <a:r>
              <a:rPr lang="de-DE" sz="1800" b="1" dirty="0" err="1" smtClean="0">
                <a:solidFill>
                  <a:srgbClr val="0000CC"/>
                </a:solidFill>
              </a:rPr>
              <a:t>collapse</a:t>
            </a:r>
            <a:r>
              <a:rPr lang="de-DE" sz="1800" b="1" dirty="0">
                <a:solidFill>
                  <a:srgbClr val="0000CC"/>
                </a:solidFill>
              </a:rPr>
              <a:t> </a:t>
            </a:r>
            <a:r>
              <a:rPr lang="de-DE" sz="1800" b="1" dirty="0" smtClean="0">
                <a:solidFill>
                  <a:srgbClr val="0000CC"/>
                </a:solidFill>
              </a:rPr>
              <a:t>?</a:t>
            </a:r>
            <a:r>
              <a:rPr lang="de-DE" sz="1800" dirty="0" smtClean="0">
                <a:solidFill>
                  <a:srgbClr val="0000CC"/>
                </a:solidFill>
              </a:rPr>
              <a:t> </a:t>
            </a:r>
            <a:r>
              <a:rPr lang="de-DE" sz="1800" dirty="0" err="1" smtClean="0">
                <a:solidFill>
                  <a:srgbClr val="0000CC"/>
                </a:solidFill>
              </a:rPr>
              <a:t>barometer</a:t>
            </a:r>
            <a:endParaRPr lang="de-DE" sz="1800" dirty="0" smtClean="0">
              <a:solidFill>
                <a:srgbClr val="0000CC"/>
              </a:solidFill>
            </a:endParaRPr>
          </a:p>
          <a:p>
            <a:r>
              <a:rPr lang="de-DE" sz="1800" dirty="0" err="1" smtClean="0">
                <a:solidFill>
                  <a:srgbClr val="0000CC"/>
                </a:solidFill>
              </a:rPr>
              <a:t>T_cp</a:t>
            </a:r>
            <a:r>
              <a:rPr lang="de-DE" sz="1800" dirty="0" smtClean="0">
                <a:solidFill>
                  <a:srgbClr val="0000CC"/>
                </a:solidFill>
              </a:rPr>
              <a:t>: </a:t>
            </a:r>
            <a:r>
              <a:rPr lang="de-DE" sz="1800" b="1" dirty="0" smtClean="0">
                <a:solidFill>
                  <a:srgbClr val="FF0000"/>
                </a:solidFill>
              </a:rPr>
              <a:t>Critical</a:t>
            </a:r>
            <a:r>
              <a:rPr lang="de-DE" sz="1800" b="1" dirty="0" smtClean="0">
                <a:solidFill>
                  <a:srgbClr val="0000CC"/>
                </a:solidFill>
              </a:rPr>
              <a:t> </a:t>
            </a:r>
            <a:r>
              <a:rPr lang="de-DE" sz="1800" b="1" dirty="0" err="1" smtClean="0">
                <a:solidFill>
                  <a:srgbClr val="0000CC"/>
                </a:solidFill>
              </a:rPr>
              <a:t>Scattering</a:t>
            </a:r>
            <a:r>
              <a:rPr lang="de-DE" sz="1800" b="1" dirty="0" smtClean="0">
                <a:solidFill>
                  <a:srgbClr val="0000CC"/>
                </a:solidFill>
              </a:rPr>
              <a:t> </a:t>
            </a:r>
            <a:r>
              <a:rPr lang="de-DE" sz="1800" dirty="0" err="1" smtClean="0">
                <a:solidFill>
                  <a:srgbClr val="FF0000"/>
                </a:solidFill>
              </a:rPr>
              <a:t>Kurtosis</a:t>
            </a:r>
            <a:r>
              <a:rPr lang="de-DE" sz="1800" dirty="0" smtClean="0">
                <a:solidFill>
                  <a:srgbClr val="0000CC"/>
                </a:solidFill>
              </a:rPr>
              <a:t> </a:t>
            </a:r>
            <a:r>
              <a:rPr lang="de-DE" sz="1800" dirty="0" err="1" smtClean="0">
                <a:solidFill>
                  <a:srgbClr val="0000CC"/>
                </a:solidFill>
              </a:rPr>
              <a:t>fluctuats</a:t>
            </a:r>
            <a:endParaRPr lang="de-DE" sz="1800" dirty="0" smtClean="0">
              <a:solidFill>
                <a:srgbClr val="0000CC"/>
              </a:solidFill>
            </a:endParaRPr>
          </a:p>
          <a:p>
            <a:endParaRPr lang="de-DE" sz="1800" dirty="0" smtClean="0">
              <a:solidFill>
                <a:srgbClr val="0000CC"/>
              </a:solidFill>
            </a:endParaRPr>
          </a:p>
          <a:p>
            <a:r>
              <a:rPr lang="de-DE" sz="1800" dirty="0" smtClean="0">
                <a:solidFill>
                  <a:srgbClr val="0000CC"/>
                </a:solidFill>
              </a:rPr>
              <a:t>T_H </a:t>
            </a:r>
            <a:r>
              <a:rPr lang="de-DE" sz="1800" dirty="0">
                <a:solidFill>
                  <a:srgbClr val="0000CC"/>
                </a:solidFill>
              </a:rPr>
              <a:t>~</a:t>
            </a:r>
            <a:r>
              <a:rPr lang="de-DE" sz="1800" dirty="0" smtClean="0">
                <a:solidFill>
                  <a:srgbClr val="0000CC"/>
                </a:solidFill>
              </a:rPr>
              <a:t> </a:t>
            </a:r>
            <a:r>
              <a:rPr lang="de-DE" sz="1800" dirty="0" smtClean="0">
                <a:solidFill>
                  <a:srgbClr val="FF0000"/>
                </a:solidFill>
              </a:rPr>
              <a:t>2 </a:t>
            </a:r>
            <a:r>
              <a:rPr lang="de-DE" sz="1800" dirty="0" err="1" smtClean="0">
                <a:solidFill>
                  <a:srgbClr val="0000CC"/>
                </a:solidFill>
              </a:rPr>
              <a:t>T_co</a:t>
            </a:r>
            <a:r>
              <a:rPr lang="de-DE" sz="1800" dirty="0" smtClean="0">
                <a:solidFill>
                  <a:srgbClr val="0000CC"/>
                </a:solidFill>
              </a:rPr>
              <a:t>   </a:t>
            </a:r>
            <a:r>
              <a:rPr lang="de-DE" sz="1800" dirty="0" smtClean="0">
                <a:solidFill>
                  <a:srgbClr val="0000CC"/>
                </a:solidFill>
              </a:rPr>
              <a:t>=&gt;</a:t>
            </a:r>
          </a:p>
          <a:p>
            <a:r>
              <a:rPr lang="de-DE" sz="1800" dirty="0" err="1" smtClean="0">
                <a:solidFill>
                  <a:srgbClr val="0000CC"/>
                </a:solidFill>
              </a:rPr>
              <a:t>P_t</a:t>
            </a:r>
            <a:r>
              <a:rPr lang="de-DE" sz="1800" dirty="0" smtClean="0">
                <a:solidFill>
                  <a:srgbClr val="0000CC"/>
                </a:solidFill>
              </a:rPr>
              <a:t>(pp) ~ </a:t>
            </a:r>
            <a:r>
              <a:rPr lang="de-DE" sz="1800" b="1" dirty="0" smtClean="0">
                <a:solidFill>
                  <a:srgbClr val="FF0000"/>
                </a:solidFill>
              </a:rPr>
              <a:t>2*</a:t>
            </a:r>
            <a:r>
              <a:rPr lang="de-DE" sz="1800" dirty="0" err="1" smtClean="0">
                <a:solidFill>
                  <a:srgbClr val="0000CC"/>
                </a:solidFill>
              </a:rPr>
              <a:t>p_t</a:t>
            </a:r>
            <a:r>
              <a:rPr lang="de-DE" sz="1800" dirty="0" smtClean="0">
                <a:solidFill>
                  <a:srgbClr val="0000CC"/>
                </a:solidFill>
              </a:rPr>
              <a:t>(AA) </a:t>
            </a:r>
          </a:p>
          <a:p>
            <a:endParaRPr lang="de-DE" sz="1800" dirty="0" smtClean="0">
              <a:solidFill>
                <a:srgbClr val="0000CC"/>
              </a:solidFill>
            </a:endParaRPr>
          </a:p>
          <a:p>
            <a:r>
              <a:rPr lang="de-DE" sz="1800" dirty="0" err="1" smtClean="0">
                <a:solidFill>
                  <a:srgbClr val="0000CC"/>
                </a:solidFill>
              </a:rPr>
              <a:t>M_</a:t>
            </a:r>
            <a:r>
              <a:rPr lang="de-DE" sz="1800" dirty="0" err="1" smtClean="0">
                <a:solidFill>
                  <a:srgbClr val="FF0000"/>
                </a:solidFill>
              </a:rPr>
              <a:t>GlueBalls</a:t>
            </a:r>
            <a:r>
              <a:rPr lang="de-DE" sz="1800" dirty="0" smtClean="0">
                <a:solidFill>
                  <a:srgbClr val="FF0000"/>
                </a:solidFill>
              </a:rPr>
              <a:t> </a:t>
            </a:r>
            <a:r>
              <a:rPr lang="de-DE" sz="1800" dirty="0" smtClean="0">
                <a:solidFill>
                  <a:srgbClr val="0000CC"/>
                </a:solidFill>
              </a:rPr>
              <a:t>&lt; 2GeV: </a:t>
            </a:r>
            <a:r>
              <a:rPr lang="de-DE" sz="1800" dirty="0" smtClean="0">
                <a:solidFill>
                  <a:srgbClr val="FF0000"/>
                </a:solidFill>
              </a:rPr>
              <a:t>„</a:t>
            </a:r>
            <a:r>
              <a:rPr lang="de-DE" sz="1800" b="1" dirty="0" err="1" smtClean="0">
                <a:solidFill>
                  <a:srgbClr val="FF0000"/>
                </a:solidFill>
              </a:rPr>
              <a:t>No</a:t>
            </a:r>
            <a:r>
              <a:rPr lang="de-DE" sz="1800" dirty="0" smtClean="0">
                <a:solidFill>
                  <a:srgbClr val="FF0000"/>
                </a:solidFill>
              </a:rPr>
              <a:t>“ </a:t>
            </a:r>
            <a:r>
              <a:rPr lang="de-DE" sz="1800" dirty="0" smtClean="0">
                <a:solidFill>
                  <a:srgbClr val="0000CC"/>
                </a:solidFill>
              </a:rPr>
              <a:t>Baryons</a:t>
            </a:r>
          </a:p>
          <a:p>
            <a:r>
              <a:rPr lang="de-DE" sz="1800" b="1" dirty="0" smtClean="0">
                <a:solidFill>
                  <a:srgbClr val="FF0000"/>
                </a:solidFill>
              </a:rPr>
              <a:t>p/</a:t>
            </a:r>
            <a:r>
              <a:rPr lang="de-DE" sz="1800" b="1" dirty="0" err="1" smtClean="0">
                <a:solidFill>
                  <a:srgbClr val="FF0000"/>
                </a:solidFill>
              </a:rPr>
              <a:t>pi</a:t>
            </a:r>
            <a:r>
              <a:rPr lang="de-DE" sz="1800" b="1" dirty="0" smtClean="0">
                <a:solidFill>
                  <a:srgbClr val="FF0000"/>
                </a:solidFill>
              </a:rPr>
              <a:t> ~ 0</a:t>
            </a:r>
            <a:r>
              <a:rPr lang="de-DE" sz="1800" dirty="0" smtClean="0">
                <a:solidFill>
                  <a:srgbClr val="0000CC"/>
                </a:solidFill>
              </a:rPr>
              <a:t> : </a:t>
            </a:r>
            <a:r>
              <a:rPr lang="de-DE" sz="1800" dirty="0" err="1" smtClean="0">
                <a:solidFill>
                  <a:srgbClr val="0000CC"/>
                </a:solidFill>
              </a:rPr>
              <a:t>Yield</a:t>
            </a:r>
            <a:r>
              <a:rPr lang="de-DE" sz="1800" dirty="0" smtClean="0">
                <a:solidFill>
                  <a:srgbClr val="0000CC"/>
                </a:solidFill>
              </a:rPr>
              <a:t> </a:t>
            </a:r>
            <a:r>
              <a:rPr lang="de-DE" sz="1800" dirty="0" err="1" smtClean="0">
                <a:solidFill>
                  <a:srgbClr val="0000CC"/>
                </a:solidFill>
              </a:rPr>
              <a:t>p+pBar</a:t>
            </a:r>
            <a:r>
              <a:rPr lang="de-DE" sz="1800" dirty="0" smtClean="0">
                <a:solidFill>
                  <a:srgbClr val="0000CC"/>
                </a:solidFill>
              </a:rPr>
              <a:t> </a:t>
            </a:r>
            <a:r>
              <a:rPr lang="de-DE" sz="1800" b="1" dirty="0" smtClean="0">
                <a:solidFill>
                  <a:srgbClr val="FF0000"/>
                </a:solidFill>
              </a:rPr>
              <a:t>&lt;&lt; </a:t>
            </a:r>
            <a:r>
              <a:rPr lang="de-DE" sz="1800" dirty="0" err="1" smtClean="0">
                <a:solidFill>
                  <a:srgbClr val="0000CC"/>
                </a:solidFill>
              </a:rPr>
              <a:t>mesons</a:t>
            </a:r>
            <a:r>
              <a:rPr lang="de-DE" sz="1800" dirty="0" smtClean="0">
                <a:solidFill>
                  <a:srgbClr val="0000CC"/>
                </a:solidFill>
              </a:rPr>
              <a:t> </a:t>
            </a:r>
          </a:p>
          <a:p>
            <a:r>
              <a:rPr lang="de-DE" sz="1800" dirty="0" err="1" smtClean="0">
                <a:solidFill>
                  <a:srgbClr val="0000CC"/>
                </a:solidFill>
              </a:rPr>
              <a:t>No</a:t>
            </a:r>
            <a:r>
              <a:rPr lang="de-DE" sz="1800" dirty="0" smtClean="0">
                <a:solidFill>
                  <a:srgbClr val="0000CC"/>
                </a:solidFill>
              </a:rPr>
              <a:t> </a:t>
            </a:r>
            <a:r>
              <a:rPr lang="de-DE" sz="1800" dirty="0" err="1" smtClean="0">
                <a:solidFill>
                  <a:srgbClr val="0000CC"/>
                </a:solidFill>
              </a:rPr>
              <a:t>decays</a:t>
            </a:r>
            <a:r>
              <a:rPr lang="de-DE" sz="1800" dirty="0" smtClean="0">
                <a:solidFill>
                  <a:srgbClr val="0000CC"/>
                </a:solidFill>
              </a:rPr>
              <a:t> </a:t>
            </a:r>
            <a:r>
              <a:rPr lang="de-DE" sz="1800" dirty="0" err="1" smtClean="0">
                <a:solidFill>
                  <a:srgbClr val="0000CC"/>
                </a:solidFill>
              </a:rPr>
              <a:t>to</a:t>
            </a:r>
            <a:r>
              <a:rPr lang="de-DE" sz="1800" dirty="0" smtClean="0">
                <a:solidFill>
                  <a:srgbClr val="0000CC"/>
                </a:solidFill>
              </a:rPr>
              <a:t> 2 Omega, </a:t>
            </a:r>
            <a:r>
              <a:rPr lang="de-DE" sz="1800" dirty="0" err="1" smtClean="0">
                <a:solidFill>
                  <a:srgbClr val="0000CC"/>
                </a:solidFill>
              </a:rPr>
              <a:t>no</a:t>
            </a:r>
            <a:r>
              <a:rPr lang="de-DE" sz="1800" dirty="0" smtClean="0">
                <a:solidFill>
                  <a:srgbClr val="0000CC"/>
                </a:solidFill>
              </a:rPr>
              <a:t> 2 </a:t>
            </a:r>
            <a:r>
              <a:rPr lang="de-DE" sz="1800" dirty="0" err="1" smtClean="0">
                <a:solidFill>
                  <a:srgbClr val="0000CC"/>
                </a:solidFill>
              </a:rPr>
              <a:t>Rho</a:t>
            </a:r>
            <a:endParaRPr lang="de-DE" sz="1800" dirty="0" smtClean="0">
              <a:solidFill>
                <a:srgbClr val="0000CC"/>
              </a:solidFill>
            </a:endParaRPr>
          </a:p>
          <a:p>
            <a:endParaRPr lang="de-DE" sz="1800" dirty="0" smtClean="0">
              <a:solidFill>
                <a:srgbClr val="0000CC"/>
              </a:solidFill>
            </a:endParaRPr>
          </a:p>
          <a:p>
            <a:r>
              <a:rPr lang="de-DE" sz="1800" dirty="0" err="1" smtClean="0">
                <a:solidFill>
                  <a:srgbClr val="0000CC"/>
                </a:solidFill>
              </a:rPr>
              <a:t>Glue</a:t>
            </a:r>
            <a:r>
              <a:rPr lang="de-DE" sz="1800" dirty="0" smtClean="0">
                <a:solidFill>
                  <a:srgbClr val="0000CC"/>
                </a:solidFill>
              </a:rPr>
              <a:t> </a:t>
            </a:r>
            <a:r>
              <a:rPr lang="de-DE" sz="1800" dirty="0" err="1" smtClean="0">
                <a:solidFill>
                  <a:srgbClr val="0000CC"/>
                </a:solidFill>
              </a:rPr>
              <a:t>Flavor</a:t>
            </a:r>
            <a:r>
              <a:rPr lang="de-DE" sz="1800" dirty="0" smtClean="0">
                <a:solidFill>
                  <a:srgbClr val="0000CC"/>
                </a:solidFill>
              </a:rPr>
              <a:t> blind ! </a:t>
            </a:r>
          </a:p>
          <a:p>
            <a:r>
              <a:rPr lang="de-DE" sz="1800" b="1" dirty="0" smtClean="0">
                <a:solidFill>
                  <a:srgbClr val="FF0000"/>
                </a:solidFill>
              </a:rPr>
              <a:t>K/pi</a:t>
            </a:r>
            <a:r>
              <a:rPr lang="de-DE" sz="1800" b="1" dirty="0">
                <a:solidFill>
                  <a:srgbClr val="FF0000"/>
                </a:solidFill>
              </a:rPr>
              <a:t>~</a:t>
            </a:r>
            <a:r>
              <a:rPr lang="de-DE" sz="1800" b="1" dirty="0" smtClean="0">
                <a:solidFill>
                  <a:srgbClr val="FF0000"/>
                </a:solidFill>
              </a:rPr>
              <a:t>1 </a:t>
            </a:r>
            <a:r>
              <a:rPr lang="de-DE" sz="1800" dirty="0" err="1" smtClean="0">
                <a:solidFill>
                  <a:srgbClr val="0000CC"/>
                </a:solidFill>
              </a:rPr>
              <a:t>Yields</a:t>
            </a:r>
            <a:r>
              <a:rPr lang="de-DE" sz="1800" dirty="0" smtClean="0">
                <a:solidFill>
                  <a:srgbClr val="0000CC"/>
                </a:solidFill>
              </a:rPr>
              <a:t>: </a:t>
            </a:r>
            <a:r>
              <a:rPr lang="de-DE" sz="1800" dirty="0" err="1" smtClean="0">
                <a:solidFill>
                  <a:srgbClr val="0000CC"/>
                </a:solidFill>
              </a:rPr>
              <a:t>Kaons</a:t>
            </a:r>
            <a:r>
              <a:rPr lang="de-DE" sz="1800" dirty="0" smtClean="0">
                <a:solidFill>
                  <a:srgbClr val="0000CC"/>
                </a:solidFill>
              </a:rPr>
              <a:t> ~ </a:t>
            </a:r>
            <a:r>
              <a:rPr lang="de-DE" sz="1800" dirty="0" err="1" smtClean="0">
                <a:solidFill>
                  <a:srgbClr val="0000CC"/>
                </a:solidFill>
              </a:rPr>
              <a:t>pions</a:t>
            </a:r>
            <a:r>
              <a:rPr lang="de-DE" sz="1800" dirty="0" smtClean="0">
                <a:solidFill>
                  <a:srgbClr val="0000CC"/>
                </a:solidFill>
              </a:rPr>
              <a:t> </a:t>
            </a:r>
            <a:endParaRPr lang="de-DE" sz="1800" b="1" dirty="0">
              <a:solidFill>
                <a:srgbClr val="FF0000"/>
              </a:solidFill>
            </a:endParaRPr>
          </a:p>
        </p:txBody>
      </p:sp>
      <p:sp>
        <p:nvSpPr>
          <p:cNvPr id="3" name="Datumsplatzhalter 2"/>
          <p:cNvSpPr>
            <a:spLocks noGrp="1"/>
          </p:cNvSpPr>
          <p:nvPr>
            <p:ph type="dt" sz="half" idx="10"/>
          </p:nvPr>
        </p:nvSpPr>
        <p:spPr/>
        <p:txBody>
          <a:bodyPr/>
          <a:lstStyle/>
          <a:p>
            <a:pPr>
              <a:defRPr/>
            </a:pPr>
            <a:fld id="{6D5FE867-2FA9-4F96-A800-0D4913431C29}" type="datetime1">
              <a:rPr lang="en-US" smtClean="0"/>
              <a:pPr>
                <a:defRPr/>
              </a:pPr>
              <a:t>10/16/2015</a:t>
            </a:fld>
            <a:endParaRPr lang="en-GB"/>
          </a:p>
        </p:txBody>
      </p:sp>
      <p:sp>
        <p:nvSpPr>
          <p:cNvPr id="4" name="Fußzeilenplatzhalter 3"/>
          <p:cNvSpPr>
            <a:spLocks noGrp="1"/>
          </p:cNvSpPr>
          <p:nvPr>
            <p:ph type="ftr" sz="quarter" idx="11"/>
          </p:nvPr>
        </p:nvSpPr>
        <p:spPr/>
        <p:txBody>
          <a:bodyPr/>
          <a:lstStyle/>
          <a:p>
            <a:pPr>
              <a:defRPr/>
            </a:pPr>
            <a:r>
              <a:rPr lang="en-US" smtClean="0"/>
              <a:t>Horst Stoecker</a:t>
            </a:r>
            <a:endParaRPr lang="en-GB" dirty="0"/>
          </a:p>
        </p:txBody>
      </p:sp>
      <p:sp>
        <p:nvSpPr>
          <p:cNvPr id="5" name="Foliennummernplatzhalter 4"/>
          <p:cNvSpPr>
            <a:spLocks noGrp="1"/>
          </p:cNvSpPr>
          <p:nvPr>
            <p:ph type="sldNum" sz="quarter" idx="12"/>
          </p:nvPr>
        </p:nvSpPr>
        <p:spPr/>
        <p:txBody>
          <a:bodyPr/>
          <a:lstStyle/>
          <a:p>
            <a:pPr>
              <a:defRPr/>
            </a:pPr>
            <a:fld id="{8318FD4D-F9D6-4FD7-A96E-8F0752404E5C}" type="slidenum">
              <a:rPr lang="en-GB" smtClean="0"/>
              <a:pPr>
                <a:defRPr/>
              </a:pPr>
              <a:t>50</a:t>
            </a:fld>
            <a:endParaRPr lang="en-GB" dirty="0"/>
          </a:p>
        </p:txBody>
      </p:sp>
    </p:spTree>
    <p:extLst>
      <p:ext uri="{BB962C8B-B14F-4D97-AF65-F5344CB8AC3E}">
        <p14:creationId xmlns:p14="http://schemas.microsoft.com/office/powerpoint/2010/main" val="268323835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r>
              <a:rPr lang="en-US" dirty="0" smtClean="0"/>
              <a:t> </a:t>
            </a:r>
            <a:fld id="{F9362E70-2815-4931-BD50-FAA5750DDC00}" type="slidenum">
              <a:rPr lang="en-US" smtClean="0"/>
              <a:pPr>
                <a:defRPr/>
              </a:pPr>
              <a:t>51</a:t>
            </a:fld>
            <a:endParaRPr lang="en-US" dirty="0"/>
          </a:p>
        </p:txBody>
      </p:sp>
      <p:sp>
        <p:nvSpPr>
          <p:cNvPr id="5123" name="Rectangle 2"/>
          <p:cNvSpPr>
            <a:spLocks noChangeArrowheads="1"/>
          </p:cNvSpPr>
          <p:nvPr/>
        </p:nvSpPr>
        <p:spPr bwMode="auto">
          <a:xfrm>
            <a:off x="1004935" y="165515"/>
            <a:ext cx="6967537" cy="525401"/>
          </a:xfrm>
          <a:prstGeom prst="rect">
            <a:avLst/>
          </a:prstGeom>
          <a:noFill/>
          <a:ln w="9525">
            <a:noFill/>
            <a:round/>
            <a:headEnd/>
            <a:tailEnd/>
          </a:ln>
        </p:spPr>
        <p:txBody>
          <a:bodyPr lIns="90000" tIns="46800" rIns="90000" bIns="46800">
            <a:spAutoFit/>
          </a:bodyPr>
          <a:lstStyle/>
          <a:p>
            <a:pPr algn="ctr" defTabSz="457200">
              <a:spcBef>
                <a:spcPts val="2000"/>
              </a:spcBef>
              <a:buClr>
                <a:srgbClr val="FF0000"/>
              </a:buClr>
              <a:buSzPct val="100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rgbClr val="FF0000"/>
                </a:solidFill>
                <a:latin typeface="Times New Roman" pitchFamily="18" charset="0"/>
              </a:rPr>
              <a:t>Acknowledgements</a:t>
            </a:r>
            <a:endParaRPr lang="en-GB" sz="2800" b="1" dirty="0">
              <a:solidFill>
                <a:srgbClr val="FF0000"/>
              </a:solidFill>
              <a:latin typeface="Times New Roman" pitchFamily="18" charset="0"/>
            </a:endParaRPr>
          </a:p>
        </p:txBody>
      </p:sp>
      <p:sp>
        <p:nvSpPr>
          <p:cNvPr id="5124" name="Text Box 11"/>
          <p:cNvSpPr txBox="1">
            <a:spLocks noChangeArrowheads="1"/>
          </p:cNvSpPr>
          <p:nvPr/>
        </p:nvSpPr>
        <p:spPr bwMode="auto">
          <a:xfrm>
            <a:off x="170091" y="3875894"/>
            <a:ext cx="8879714" cy="463846"/>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CC"/>
                </a:solidFill>
                <a:latin typeface="Times New Roman" pitchFamily="18" charset="0"/>
              </a:rPr>
              <a:t>Lattice colleagues: </a:t>
            </a:r>
            <a:r>
              <a:rPr lang="en-GB" b="1" dirty="0" err="1" smtClean="0">
                <a:solidFill>
                  <a:srgbClr val="3333CC"/>
                </a:solidFill>
                <a:latin typeface="Times New Roman" pitchFamily="18" charset="0"/>
              </a:rPr>
              <a:t>Fodor</a:t>
            </a:r>
            <a:r>
              <a:rPr lang="en-GB" b="1" dirty="0" smtClean="0">
                <a:solidFill>
                  <a:srgbClr val="3333CC"/>
                </a:solidFill>
                <a:latin typeface="Times New Roman" pitchFamily="18" charset="0"/>
              </a:rPr>
              <a:t>, </a:t>
            </a:r>
            <a:r>
              <a:rPr lang="en-GB" b="1" dirty="0" err="1" smtClean="0">
                <a:solidFill>
                  <a:srgbClr val="FF0000"/>
                </a:solidFill>
                <a:latin typeface="Times New Roman" pitchFamily="18" charset="0"/>
              </a:rPr>
              <a:t>Borsanyi</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Szabo</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Karsch</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Philipsen</a:t>
            </a:r>
            <a:r>
              <a:rPr lang="en-GB" b="1" dirty="0" smtClean="0">
                <a:solidFill>
                  <a:srgbClr val="3333CC"/>
                </a:solidFill>
                <a:latin typeface="Times New Roman" pitchFamily="18" charset="0"/>
              </a:rPr>
              <a:t>... </a:t>
            </a:r>
            <a:endParaRPr lang="en-GB" b="1" dirty="0">
              <a:solidFill>
                <a:srgbClr val="3333CC"/>
              </a:solidFill>
              <a:latin typeface="Times New Roman" pitchFamily="18" charset="0"/>
            </a:endParaRPr>
          </a:p>
        </p:txBody>
      </p:sp>
      <p:sp>
        <p:nvSpPr>
          <p:cNvPr id="16" name="Datumsplatzhalter 15"/>
          <p:cNvSpPr>
            <a:spLocks noGrp="1"/>
          </p:cNvSpPr>
          <p:nvPr>
            <p:ph type="dt" sz="half" idx="10"/>
          </p:nvPr>
        </p:nvSpPr>
        <p:spPr/>
        <p:txBody>
          <a:bodyPr/>
          <a:lstStyle/>
          <a:p>
            <a:pPr>
              <a:defRPr/>
            </a:pPr>
            <a:fld id="{C42683B6-2CE3-46D5-A6FD-CCA56B7BA856}" type="datetime1">
              <a:rPr lang="en-US" smtClean="0"/>
              <a:pPr>
                <a:defRPr/>
              </a:pPr>
              <a:t>10/16/2015</a:t>
            </a:fld>
            <a:endParaRPr lang="en-US"/>
          </a:p>
        </p:txBody>
      </p:sp>
      <p:sp>
        <p:nvSpPr>
          <p:cNvPr id="17" name="Fußzeilenplatzhalter 16"/>
          <p:cNvSpPr>
            <a:spLocks noGrp="1"/>
          </p:cNvSpPr>
          <p:nvPr>
            <p:ph type="ftr" sz="quarter" idx="11"/>
          </p:nvPr>
        </p:nvSpPr>
        <p:spPr/>
        <p:txBody>
          <a:bodyPr/>
          <a:lstStyle/>
          <a:p>
            <a:pPr>
              <a:defRPr/>
            </a:pPr>
            <a:r>
              <a:rPr lang="en-US" smtClean="0"/>
              <a:t>Horst Stoecker</a:t>
            </a:r>
            <a:endParaRPr lang="en-US"/>
          </a:p>
        </p:txBody>
      </p:sp>
      <p:sp>
        <p:nvSpPr>
          <p:cNvPr id="20" name="Text Box 11"/>
          <p:cNvSpPr txBox="1">
            <a:spLocks noChangeArrowheads="1"/>
          </p:cNvSpPr>
          <p:nvPr/>
        </p:nvSpPr>
        <p:spPr bwMode="auto">
          <a:xfrm>
            <a:off x="158517" y="2897735"/>
            <a:ext cx="8891288" cy="648512"/>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CC"/>
                </a:solidFill>
                <a:latin typeface="Times New Roman" pitchFamily="18" charset="0"/>
              </a:rPr>
              <a:t>Early phase e-m probes colleagues: </a:t>
            </a:r>
            <a:r>
              <a:rPr lang="en-GB" b="1" dirty="0" err="1" smtClean="0">
                <a:solidFill>
                  <a:srgbClr val="3333CC"/>
                </a:solidFill>
                <a:latin typeface="Times New Roman" pitchFamily="18" charset="0"/>
              </a:rPr>
              <a:t>Raha</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Sinha</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Gorenstein</a:t>
            </a:r>
            <a:r>
              <a:rPr lang="en-GB" b="1" dirty="0" smtClean="0">
                <a:solidFill>
                  <a:srgbClr val="3333CC"/>
                </a:solidFill>
                <a:latin typeface="Times New Roman" pitchFamily="18" charset="0"/>
              </a:rPr>
              <a:t>, </a:t>
            </a:r>
            <a:r>
              <a:rPr lang="en-GB" b="1" dirty="0" err="1" smtClean="0">
                <a:solidFill>
                  <a:srgbClr val="FF0000"/>
                </a:solidFill>
                <a:latin typeface="Times New Roman" pitchFamily="18" charset="0"/>
              </a:rPr>
              <a:t>Vovchenko</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Satarov</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Mishustin</a:t>
            </a:r>
            <a:r>
              <a:rPr lang="en-GB" b="1" dirty="0" smtClean="0">
                <a:solidFill>
                  <a:srgbClr val="3333CC"/>
                </a:solidFill>
                <a:latin typeface="Times New Roman" pitchFamily="18" charset="0"/>
              </a:rPr>
              <a:t>, A. Srivastava, </a:t>
            </a:r>
            <a:r>
              <a:rPr lang="en-GB" b="1" dirty="0" err="1" smtClean="0">
                <a:solidFill>
                  <a:srgbClr val="3333CC"/>
                </a:solidFill>
                <a:latin typeface="Times New Roman" pitchFamily="18" charset="0"/>
              </a:rPr>
              <a:t>Csernai</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Kaempfer</a:t>
            </a:r>
            <a:r>
              <a:rPr lang="en-GB" b="1" dirty="0" smtClean="0">
                <a:solidFill>
                  <a:srgbClr val="3333CC"/>
                </a:solidFill>
                <a:latin typeface="Times New Roman" pitchFamily="18" charset="0"/>
              </a:rPr>
              <a:t>, Strickland, </a:t>
            </a:r>
            <a:r>
              <a:rPr lang="en-GB" b="1" dirty="0" err="1" smtClean="0">
                <a:solidFill>
                  <a:srgbClr val="3333CC"/>
                </a:solidFill>
                <a:latin typeface="Times New Roman" pitchFamily="18" charset="0"/>
              </a:rPr>
              <a:t>Strikman</a:t>
            </a:r>
            <a:r>
              <a:rPr lang="en-GB" b="1" dirty="0" smtClean="0">
                <a:solidFill>
                  <a:srgbClr val="3333CC"/>
                </a:solidFill>
                <a:latin typeface="Times New Roman" pitchFamily="18" charset="0"/>
              </a:rPr>
              <a:t>, L. Frankfurt  </a:t>
            </a:r>
            <a:r>
              <a:rPr lang="en-GB" b="1" dirty="0" smtClean="0">
                <a:solidFill>
                  <a:srgbClr val="3333CC"/>
                </a:solidFill>
                <a:latin typeface="Times New Roman" pitchFamily="18" charset="0"/>
              </a:rPr>
              <a:t>... </a:t>
            </a:r>
            <a:endParaRPr lang="en-GB" b="1" dirty="0">
              <a:solidFill>
                <a:srgbClr val="3333CC"/>
              </a:solidFill>
              <a:latin typeface="Times New Roman" pitchFamily="18" charset="0"/>
            </a:endParaRPr>
          </a:p>
        </p:txBody>
      </p:sp>
      <p:sp>
        <p:nvSpPr>
          <p:cNvPr id="21" name="Text Box 11"/>
          <p:cNvSpPr txBox="1">
            <a:spLocks noChangeArrowheads="1"/>
          </p:cNvSpPr>
          <p:nvPr/>
        </p:nvSpPr>
        <p:spPr bwMode="auto">
          <a:xfrm>
            <a:off x="170090" y="1076255"/>
            <a:ext cx="8879715" cy="371513"/>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CC"/>
                </a:solidFill>
                <a:latin typeface="Times New Roman" pitchFamily="18" charset="0"/>
              </a:rPr>
              <a:t>Transport colleagues: </a:t>
            </a:r>
            <a:r>
              <a:rPr lang="en-GB" b="1" dirty="0" smtClean="0">
                <a:solidFill>
                  <a:srgbClr val="3333CC"/>
                </a:solidFill>
                <a:latin typeface="Times New Roman" pitchFamily="18" charset="0"/>
              </a:rPr>
              <a:t>Kai </a:t>
            </a:r>
            <a:r>
              <a:rPr lang="en-GB" b="1" dirty="0" smtClean="0">
                <a:solidFill>
                  <a:srgbClr val="FF0000"/>
                </a:solidFill>
                <a:latin typeface="Times New Roman" pitchFamily="18" charset="0"/>
              </a:rPr>
              <a:t>Zhou</a:t>
            </a:r>
            <a:r>
              <a:rPr lang="en-GB" b="1" dirty="0" smtClean="0">
                <a:solidFill>
                  <a:srgbClr val="3333CC"/>
                </a:solidFill>
                <a:latin typeface="Times New Roman" pitchFamily="18" charset="0"/>
              </a:rPr>
              <a:t>, </a:t>
            </a:r>
            <a:r>
              <a:rPr lang="en-GB" b="1" dirty="0" smtClean="0">
                <a:solidFill>
                  <a:srgbClr val="3333CC"/>
                </a:solidFill>
                <a:latin typeface="Times New Roman" pitchFamily="18" charset="0"/>
              </a:rPr>
              <a:t>F. </a:t>
            </a:r>
            <a:r>
              <a:rPr lang="en-GB" b="1" dirty="0" err="1" smtClean="0">
                <a:solidFill>
                  <a:srgbClr val="FF0000"/>
                </a:solidFill>
                <a:latin typeface="Times New Roman" pitchFamily="18" charset="0"/>
              </a:rPr>
              <a:t>Senzel</a:t>
            </a:r>
            <a:r>
              <a:rPr lang="en-GB" b="1" dirty="0" smtClean="0">
                <a:solidFill>
                  <a:srgbClr val="3333CC"/>
                </a:solidFill>
                <a:latin typeface="Times New Roman" pitchFamily="18" charset="0"/>
              </a:rPr>
              <a:t>, </a:t>
            </a:r>
            <a:r>
              <a:rPr lang="en-GB" b="1" dirty="0" smtClean="0">
                <a:solidFill>
                  <a:srgbClr val="3333CC"/>
                </a:solidFill>
                <a:latin typeface="Times New Roman" pitchFamily="18" charset="0"/>
              </a:rPr>
              <a:t>Z. Xu</a:t>
            </a:r>
            <a:r>
              <a:rPr lang="en-GB" b="1" dirty="0" smtClean="0">
                <a:solidFill>
                  <a:srgbClr val="3333CC"/>
                </a:solidFill>
                <a:latin typeface="Times New Roman" pitchFamily="18" charset="0"/>
              </a:rPr>
              <a:t>, </a:t>
            </a:r>
            <a:r>
              <a:rPr lang="en-GB" b="1" dirty="0" smtClean="0">
                <a:solidFill>
                  <a:srgbClr val="3333CC"/>
                </a:solidFill>
                <a:latin typeface="Times New Roman" pitchFamily="18" charset="0"/>
              </a:rPr>
              <a:t>P. Zhuang</a:t>
            </a:r>
            <a:r>
              <a:rPr lang="en-GB" b="1" dirty="0" smtClean="0">
                <a:solidFill>
                  <a:srgbClr val="3333CC"/>
                </a:solidFill>
                <a:latin typeface="Times New Roman" pitchFamily="18" charset="0"/>
              </a:rPr>
              <a:t>, C. Greiner...  </a:t>
            </a:r>
            <a:endParaRPr lang="en-GB" b="1" dirty="0">
              <a:solidFill>
                <a:srgbClr val="3333CC"/>
              </a:solidFill>
              <a:latin typeface="Times New Roman" pitchFamily="18" charset="0"/>
            </a:endParaRPr>
          </a:p>
        </p:txBody>
      </p:sp>
      <p:sp>
        <p:nvSpPr>
          <p:cNvPr id="22" name="Text Box 11"/>
          <p:cNvSpPr txBox="1">
            <a:spLocks noChangeArrowheads="1"/>
          </p:cNvSpPr>
          <p:nvPr/>
        </p:nvSpPr>
        <p:spPr bwMode="auto">
          <a:xfrm>
            <a:off x="158517" y="2290575"/>
            <a:ext cx="8891288" cy="463846"/>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CC"/>
                </a:solidFill>
                <a:latin typeface="Times New Roman" pitchFamily="18" charset="0"/>
              </a:rPr>
              <a:t>FIAS: Schramm, </a:t>
            </a:r>
            <a:r>
              <a:rPr lang="en-GB" b="1" dirty="0" smtClean="0">
                <a:solidFill>
                  <a:srgbClr val="FF0000"/>
                </a:solidFill>
                <a:latin typeface="Times New Roman" pitchFamily="18" charset="0"/>
              </a:rPr>
              <a:t>Dietrich</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Struckmeier</a:t>
            </a:r>
            <a:r>
              <a:rPr lang="en-GB" b="1" dirty="0" smtClean="0">
                <a:solidFill>
                  <a:srgbClr val="3333CC"/>
                </a:solidFill>
                <a:latin typeface="Times New Roman" pitchFamily="18" charset="0"/>
              </a:rPr>
              <a:t>, </a:t>
            </a:r>
            <a:r>
              <a:rPr lang="en-GB" b="1" dirty="0" err="1" smtClean="0">
                <a:solidFill>
                  <a:srgbClr val="3333CC"/>
                </a:solidFill>
                <a:latin typeface="Times New Roman" pitchFamily="18" charset="0"/>
              </a:rPr>
              <a:t>Vasak</a:t>
            </a:r>
            <a:r>
              <a:rPr lang="en-GB" b="1" dirty="0" smtClean="0">
                <a:solidFill>
                  <a:srgbClr val="3333CC"/>
                </a:solidFill>
                <a:latin typeface="Times New Roman" pitchFamily="18" charset="0"/>
              </a:rPr>
              <a:t>, ... </a:t>
            </a:r>
            <a:endParaRPr lang="en-GB" b="1" dirty="0">
              <a:solidFill>
                <a:srgbClr val="3333CC"/>
              </a:solidFill>
              <a:latin typeface="Times New Roman" pitchFamily="18" charset="0"/>
            </a:endParaRPr>
          </a:p>
        </p:txBody>
      </p:sp>
      <p:sp>
        <p:nvSpPr>
          <p:cNvPr id="23" name="Text Box 11"/>
          <p:cNvSpPr txBox="1">
            <a:spLocks noChangeArrowheads="1"/>
          </p:cNvSpPr>
          <p:nvPr/>
        </p:nvSpPr>
        <p:spPr bwMode="auto">
          <a:xfrm>
            <a:off x="170090" y="1683415"/>
            <a:ext cx="8891288" cy="463846"/>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3333CC"/>
                </a:solidFill>
                <a:latin typeface="Times New Roman" pitchFamily="18" charset="0"/>
              </a:rPr>
              <a:t>Hagedorn</a:t>
            </a:r>
            <a:r>
              <a:rPr lang="en-GB" b="1" dirty="0" smtClean="0">
                <a:solidFill>
                  <a:srgbClr val="3333CC"/>
                </a:solidFill>
                <a:latin typeface="Times New Roman" pitchFamily="18" charset="0"/>
              </a:rPr>
              <a:t> dynamics: </a:t>
            </a:r>
            <a:r>
              <a:rPr lang="en-GB" b="1" dirty="0" err="1" smtClean="0">
                <a:solidFill>
                  <a:srgbClr val="FF0000"/>
                </a:solidFill>
                <a:latin typeface="Times New Roman" pitchFamily="18" charset="0"/>
              </a:rPr>
              <a:t>Beitel</a:t>
            </a:r>
            <a:r>
              <a:rPr lang="en-GB" b="1" dirty="0" smtClean="0">
                <a:solidFill>
                  <a:srgbClr val="FF0000"/>
                </a:solidFill>
                <a:latin typeface="Times New Roman" pitchFamily="18" charset="0"/>
              </a:rPr>
              <a:t>, </a:t>
            </a:r>
            <a:r>
              <a:rPr lang="en-GB" b="1" dirty="0" err="1" smtClean="0">
                <a:solidFill>
                  <a:srgbClr val="FF0000"/>
                </a:solidFill>
                <a:latin typeface="Times New Roman" pitchFamily="18" charset="0"/>
              </a:rPr>
              <a:t>Gallmeister</a:t>
            </a:r>
            <a:r>
              <a:rPr lang="en-GB" b="1" dirty="0" smtClean="0">
                <a:solidFill>
                  <a:srgbClr val="3333CC"/>
                </a:solidFill>
                <a:latin typeface="Times New Roman" pitchFamily="18" charset="0"/>
              </a:rPr>
              <a:t>, C. Greiner... </a:t>
            </a:r>
            <a:endParaRPr lang="en-GB" b="1" dirty="0">
              <a:solidFill>
                <a:srgbClr val="3333CC"/>
              </a:solidFill>
              <a:latin typeface="Times New Roman" pitchFamily="18" charset="0"/>
            </a:endParaRPr>
          </a:p>
        </p:txBody>
      </p:sp>
      <p:sp>
        <p:nvSpPr>
          <p:cNvPr id="24" name="Text Box 11"/>
          <p:cNvSpPr txBox="1">
            <a:spLocks noChangeArrowheads="1"/>
          </p:cNvSpPr>
          <p:nvPr/>
        </p:nvSpPr>
        <p:spPr bwMode="auto">
          <a:xfrm>
            <a:off x="170090" y="4483054"/>
            <a:ext cx="8891288" cy="463846"/>
          </a:xfrm>
          <a:prstGeom prst="rect">
            <a:avLst/>
          </a:prstGeom>
          <a:noFill/>
          <a:ln w="31680">
            <a:solidFill>
              <a:srgbClr val="99CC00"/>
            </a:solidFill>
            <a:miter lim="800000"/>
            <a:headEnd/>
            <a:tailEnd/>
          </a:ln>
        </p:spPr>
        <p:txBody>
          <a:bodyPr wrap="square" lIns="90000" tIns="46800" rIns="90000" bIns="46800">
            <a:spAutoFit/>
          </a:bodyPr>
          <a:lstStyle/>
          <a:p>
            <a:pPr algn="ctr" defTabSz="457200">
              <a:spcBef>
                <a:spcPts val="1625"/>
              </a:spcBef>
              <a:buClr>
                <a:srgbClr val="3333CC"/>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CC"/>
                </a:solidFill>
                <a:latin typeface="Times New Roman" pitchFamily="18" charset="0"/>
              </a:rPr>
              <a:t>Experimentalists: </a:t>
            </a:r>
            <a:r>
              <a:rPr lang="en-GB" b="1" dirty="0" err="1" smtClean="0">
                <a:solidFill>
                  <a:srgbClr val="3333CC"/>
                </a:solidFill>
                <a:latin typeface="Times New Roman" pitchFamily="18" charset="0"/>
              </a:rPr>
              <a:t>Giubellino</a:t>
            </a:r>
            <a:r>
              <a:rPr lang="en-GB" b="1" dirty="0" smtClean="0">
                <a:solidFill>
                  <a:srgbClr val="3333CC"/>
                </a:solidFill>
                <a:latin typeface="Times New Roman" pitchFamily="18" charset="0"/>
              </a:rPr>
              <a:t>, Harris, </a:t>
            </a:r>
            <a:r>
              <a:rPr lang="en-GB" b="1" dirty="0" err="1" smtClean="0">
                <a:solidFill>
                  <a:srgbClr val="3333CC"/>
                </a:solidFill>
                <a:latin typeface="Times New Roman" pitchFamily="18" charset="0"/>
              </a:rPr>
              <a:t>Oeschler</a:t>
            </a:r>
            <a:r>
              <a:rPr lang="en-GB" b="1" dirty="0" smtClean="0">
                <a:solidFill>
                  <a:srgbClr val="3333CC"/>
                </a:solidFill>
                <a:latin typeface="Times New Roman" pitchFamily="18" charset="0"/>
              </a:rPr>
              <a:t>, PBM, Masc.. </a:t>
            </a:r>
            <a:endParaRPr lang="en-GB" b="1" dirty="0">
              <a:solidFill>
                <a:srgbClr val="3333CC"/>
              </a:solidFill>
              <a:latin typeface="Times New Roman" pitchFamily="18" charset="0"/>
            </a:endParaRPr>
          </a:p>
        </p:txBody>
      </p:sp>
    </p:spTree>
    <p:extLst>
      <p:ext uri="{BB962C8B-B14F-4D97-AF65-F5344CB8AC3E}">
        <p14:creationId xmlns:p14="http://schemas.microsoft.com/office/powerpoint/2010/main" val="386004544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94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1165" y="6381750"/>
            <a:ext cx="2133600" cy="476250"/>
          </a:xfrm>
        </p:spPr>
        <p:txBody>
          <a:bodyPr/>
          <a:lstStyle/>
          <a:p>
            <a:pPr>
              <a:defRPr/>
            </a:pPr>
            <a:r>
              <a:rPr lang="en-US" dirty="0" smtClean="0"/>
              <a:t> </a:t>
            </a:r>
            <a:fld id="{FE27732D-F746-4A13-AF01-9632074D25B9}" type="slidenum">
              <a:rPr lang="en-US" smtClean="0"/>
              <a:pPr>
                <a:defRPr/>
              </a:pPr>
              <a:t>53</a:t>
            </a:fld>
            <a:endParaRPr lang="en-US" dirty="0"/>
          </a:p>
        </p:txBody>
      </p:sp>
      <p:sp>
        <p:nvSpPr>
          <p:cNvPr id="4099" name="Rectangle 2"/>
          <p:cNvSpPr>
            <a:spLocks noChangeArrowheads="1"/>
          </p:cNvSpPr>
          <p:nvPr/>
        </p:nvSpPr>
        <p:spPr bwMode="auto">
          <a:xfrm>
            <a:off x="0" y="89620"/>
            <a:ext cx="9144000"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2000"/>
              </a:spcBef>
              <a:buClr>
                <a:srgbClr val="FF0000"/>
              </a:buClr>
              <a:buSzPct val="100000"/>
              <a:buFont typeface="Wingdings" pitchFamily="2" charset="2"/>
              <a:buNone/>
            </a:pPr>
            <a:r>
              <a:rPr lang="en-GB" altLang="en-US" sz="2800" b="1" dirty="0" smtClean="0">
                <a:solidFill>
                  <a:srgbClr val="FF0000"/>
                </a:solidFill>
                <a:latin typeface="Times New Roman" pitchFamily="18" charset="0"/>
              </a:rPr>
              <a:t>Traditional picture of </a:t>
            </a:r>
            <a:r>
              <a:rPr lang="en-GB" altLang="en-US" sz="2800" b="1" dirty="0">
                <a:solidFill>
                  <a:srgbClr val="FF0000"/>
                </a:solidFill>
                <a:latin typeface="Times New Roman" pitchFamily="18" charset="0"/>
              </a:rPr>
              <a:t>QCD </a:t>
            </a:r>
            <a:r>
              <a:rPr lang="en-GB" altLang="en-US" sz="2800" b="1" dirty="0" smtClean="0">
                <a:solidFill>
                  <a:srgbClr val="FF0000"/>
                </a:solidFill>
                <a:latin typeface="Times New Roman" pitchFamily="18" charset="0"/>
              </a:rPr>
              <a:t>matter in Heavy Ion Collisions</a:t>
            </a:r>
            <a:endParaRPr lang="en-GB" altLang="en-US" sz="2800" b="1" dirty="0">
              <a:solidFill>
                <a:srgbClr val="FF0000"/>
              </a:solidFill>
              <a:latin typeface="Times New Roman" pitchFamily="18" charset="0"/>
            </a:endParaRPr>
          </a:p>
        </p:txBody>
      </p:sp>
      <p:sp>
        <p:nvSpPr>
          <p:cNvPr id="4100" name="Text Box 11"/>
          <p:cNvSpPr txBox="1">
            <a:spLocks noChangeArrowheads="1"/>
          </p:cNvSpPr>
          <p:nvPr/>
        </p:nvSpPr>
        <p:spPr bwMode="auto">
          <a:xfrm>
            <a:off x="473670" y="696780"/>
            <a:ext cx="8272555" cy="1694952"/>
          </a:xfrm>
          <a:prstGeom prst="rect">
            <a:avLst/>
          </a:prstGeom>
          <a:noFill/>
          <a:ln w="3168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1625"/>
              </a:spcBef>
              <a:buClr>
                <a:srgbClr val="3333CC"/>
              </a:buClr>
              <a:buSzPct val="100000"/>
              <a:buFont typeface="Times New Roman" pitchFamily="18" charset="0"/>
              <a:buNone/>
            </a:pPr>
            <a:r>
              <a:rPr lang="en-GB" altLang="en-US" sz="2600" b="1" dirty="0" smtClean="0">
                <a:solidFill>
                  <a:srgbClr val="3333CC"/>
                </a:solidFill>
                <a:latin typeface="Times New Roman" pitchFamily="18" charset="0"/>
              </a:rPr>
              <a:t>Initial </a:t>
            </a:r>
            <a:r>
              <a:rPr lang="en-GB" altLang="en-US" sz="2600" b="1" dirty="0" err="1" smtClean="0">
                <a:solidFill>
                  <a:srgbClr val="3333CC"/>
                </a:solidFill>
                <a:latin typeface="Times New Roman" pitchFamily="18" charset="0"/>
              </a:rPr>
              <a:t>Color</a:t>
            </a:r>
            <a:r>
              <a:rPr lang="en-GB" altLang="en-US" sz="2600" b="1" dirty="0" smtClean="0">
                <a:solidFill>
                  <a:srgbClr val="3333CC"/>
                </a:solidFill>
                <a:latin typeface="Times New Roman" pitchFamily="18" charset="0"/>
              </a:rPr>
              <a:t> Glass Condensate         </a:t>
            </a:r>
            <a:r>
              <a:rPr lang="en-GB" altLang="en-US" sz="2600" b="1" dirty="0" err="1" smtClean="0">
                <a:solidFill>
                  <a:srgbClr val="3333CC"/>
                </a:solidFill>
                <a:latin typeface="Times New Roman" pitchFamily="18" charset="0"/>
              </a:rPr>
              <a:t>Glasma</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thermalizes</a:t>
            </a:r>
            <a:r>
              <a:rPr lang="en-GB" altLang="en-US" sz="2600" b="1" dirty="0" smtClean="0">
                <a:solidFill>
                  <a:srgbClr val="3333CC"/>
                </a:solidFill>
                <a:latin typeface="Times New Roman" pitchFamily="18" charset="0"/>
              </a:rPr>
              <a:t> fast equilibration of Gluons and </a:t>
            </a:r>
            <a:r>
              <a:rPr lang="en-GB" altLang="en-US" sz="2600" b="1" dirty="0" smtClean="0">
                <a:solidFill>
                  <a:srgbClr val="FF0000"/>
                </a:solidFill>
                <a:latin typeface="Times New Roman" pitchFamily="18" charset="0"/>
              </a:rPr>
              <a:t>Light </a:t>
            </a:r>
            <a:r>
              <a:rPr lang="en-GB" altLang="en-US" sz="2600" b="1" dirty="0" err="1" smtClean="0">
                <a:solidFill>
                  <a:srgbClr val="FF0000"/>
                </a:solidFill>
                <a:latin typeface="Times New Roman" pitchFamily="18" charset="0"/>
              </a:rPr>
              <a:t>flavor</a:t>
            </a:r>
            <a:r>
              <a:rPr lang="en-GB" altLang="en-US" sz="2600" b="1" dirty="0" smtClean="0">
                <a:solidFill>
                  <a:srgbClr val="FF0000"/>
                </a:solidFill>
                <a:latin typeface="Times New Roman" pitchFamily="18" charset="0"/>
              </a:rPr>
              <a:t> quarks               </a:t>
            </a:r>
            <a:r>
              <a:rPr lang="en-GB" altLang="en-US" sz="2600" b="1" dirty="0" smtClean="0">
                <a:solidFill>
                  <a:srgbClr val="3333CC"/>
                </a:solidFill>
                <a:latin typeface="Times New Roman" pitchFamily="18" charset="0"/>
              </a:rPr>
              <a:t>high pressure, entropy         hydrodynamic expansion         flow as </a:t>
            </a:r>
            <a:r>
              <a:rPr lang="en-GB" altLang="en-US" sz="2600" b="1" dirty="0">
                <a:solidFill>
                  <a:srgbClr val="3333CC"/>
                </a:solidFill>
                <a:latin typeface="Times New Roman" pitchFamily="18" charset="0"/>
              </a:rPr>
              <a:t>excellent </a:t>
            </a:r>
            <a:r>
              <a:rPr lang="en-GB" altLang="en-US" sz="2600" b="1" dirty="0" smtClean="0">
                <a:solidFill>
                  <a:srgbClr val="3333CC"/>
                </a:solidFill>
                <a:latin typeface="Times New Roman" pitchFamily="18" charset="0"/>
              </a:rPr>
              <a:t>probe </a:t>
            </a:r>
            <a:r>
              <a:rPr lang="en-GB" altLang="en-US" sz="2600" b="1" dirty="0">
                <a:solidFill>
                  <a:srgbClr val="3333CC"/>
                </a:solidFill>
                <a:latin typeface="Times New Roman" pitchFamily="18" charset="0"/>
              </a:rPr>
              <a:t>of QCD matter.</a:t>
            </a:r>
          </a:p>
        </p:txBody>
      </p:sp>
      <p:sp>
        <p:nvSpPr>
          <p:cNvPr id="4101" name="Text Box 4"/>
          <p:cNvSpPr txBox="1">
            <a:spLocks noChangeArrowheads="1"/>
          </p:cNvSpPr>
          <p:nvPr/>
        </p:nvSpPr>
        <p:spPr bwMode="auto">
          <a:xfrm>
            <a:off x="245986" y="3012452"/>
            <a:ext cx="865202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err="1" smtClean="0">
                <a:solidFill>
                  <a:srgbClr val="3333CC"/>
                </a:solidFill>
                <a:latin typeface="Times New Roman" pitchFamily="18" charset="0"/>
                <a:cs typeface="Times New Roman" pitchFamily="18" charset="0"/>
              </a:rPr>
              <a:t>Hadronization</a:t>
            </a:r>
            <a:r>
              <a:rPr lang="en-US" altLang="en-US" sz="2600" b="1" dirty="0" err="1" smtClean="0">
                <a:solidFill>
                  <a:srgbClr val="FF0000"/>
                </a:solidFill>
                <a:latin typeface="Times New Roman" pitchFamily="18" charset="0"/>
                <a:cs typeface="Times New Roman" pitchFamily="18" charset="0"/>
              </a:rPr>
              <a:t>@T</a:t>
            </a:r>
            <a:r>
              <a:rPr lang="en-US" altLang="en-US" sz="2600" b="1" dirty="0" smtClean="0">
                <a:solidFill>
                  <a:srgbClr val="FF0000"/>
                </a:solidFill>
                <a:latin typeface="Times New Roman" pitchFamily="18" charset="0"/>
                <a:cs typeface="Times New Roman" pitchFamily="18" charset="0"/>
              </a:rPr>
              <a:t>=155MeV</a:t>
            </a:r>
            <a:r>
              <a:rPr lang="en-US" altLang="en-US" sz="2600" b="1" dirty="0" smtClean="0">
                <a:solidFill>
                  <a:srgbClr val="3333CC"/>
                </a:solidFill>
                <a:latin typeface="Times New Roman" pitchFamily="18" charset="0"/>
                <a:cs typeface="Times New Roman" pitchFamily="18" charset="0"/>
              </a:rPr>
              <a:t>: crossing  of 2+1 flavor QCD. </a:t>
            </a:r>
            <a:endParaRPr lang="en-US" altLang="en-US" sz="2000" dirty="0">
              <a:solidFill>
                <a:srgbClr val="4D4D4D"/>
              </a:solidFill>
              <a:latin typeface="Times New Roman" pitchFamily="18" charset="0"/>
              <a:cs typeface="Times New Roman" pitchFamily="18" charset="0"/>
            </a:endParaRPr>
          </a:p>
        </p:txBody>
      </p:sp>
      <p:sp>
        <p:nvSpPr>
          <p:cNvPr id="4102" name="AutoShape 3"/>
          <p:cNvSpPr>
            <a:spLocks noChangeArrowheads="1"/>
          </p:cNvSpPr>
          <p:nvPr/>
        </p:nvSpPr>
        <p:spPr bwMode="auto">
          <a:xfrm>
            <a:off x="4268788" y="4719215"/>
            <a:ext cx="682625" cy="531812"/>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4103" name="Text Box 6"/>
          <p:cNvSpPr txBox="1">
            <a:spLocks noChangeArrowheads="1"/>
          </p:cNvSpPr>
          <p:nvPr/>
        </p:nvSpPr>
        <p:spPr bwMode="auto">
          <a:xfrm>
            <a:off x="549566" y="5326375"/>
            <a:ext cx="8120764" cy="892552"/>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a:solidFill>
                  <a:srgbClr val="3333CC"/>
                </a:solidFill>
                <a:latin typeface="Times New Roman" pitchFamily="18" charset="0"/>
                <a:cs typeface="Times New Roman" pitchFamily="18" charset="0"/>
              </a:rPr>
              <a:t>Comparison of </a:t>
            </a:r>
            <a:r>
              <a:rPr lang="en-US" altLang="en-US" sz="2600" b="1" dirty="0" smtClean="0">
                <a:solidFill>
                  <a:srgbClr val="3333CC"/>
                </a:solidFill>
                <a:latin typeface="Times New Roman" pitchFamily="18" charset="0"/>
                <a:cs typeface="Times New Roman" pitchFamily="18" charset="0"/>
              </a:rPr>
              <a:t>HRG, T= 155 MeV, with LHC data</a:t>
            </a:r>
          </a:p>
          <a:p>
            <a:pPr algn="ctr" eaLnBrk="1" hangingPunct="1"/>
            <a:r>
              <a:rPr lang="en-US" altLang="en-US" sz="2600" b="1" dirty="0" smtClean="0">
                <a:solidFill>
                  <a:srgbClr val="3333CC"/>
                </a:solidFill>
                <a:latin typeface="Times New Roman" pitchFamily="18" charset="0"/>
                <a:cs typeface="Times New Roman" pitchFamily="18" charset="0"/>
              </a:rPr>
              <a:t> </a:t>
            </a:r>
            <a:r>
              <a:rPr lang="en-US" altLang="en-US" sz="2600" b="1" dirty="0" smtClean="0">
                <a:solidFill>
                  <a:srgbClr val="FF0000"/>
                </a:solidFill>
                <a:latin typeface="Times New Roman" pitchFamily="18" charset="0"/>
                <a:cs typeface="Times New Roman" pitchFamily="18" charset="0"/>
              </a:rPr>
              <a:t>test</a:t>
            </a:r>
            <a:r>
              <a:rPr lang="en-US" altLang="en-US" sz="2600" b="1" dirty="0" smtClean="0">
                <a:solidFill>
                  <a:srgbClr val="3333CC"/>
                </a:solidFill>
                <a:latin typeface="Times New Roman" pitchFamily="18" charset="0"/>
                <a:cs typeface="Times New Roman" pitchFamily="18" charset="0"/>
              </a:rPr>
              <a:t> of </a:t>
            </a:r>
            <a:r>
              <a:rPr lang="en-US" altLang="en-US" sz="2600" b="1" dirty="0">
                <a:solidFill>
                  <a:srgbClr val="3333CC"/>
                </a:solidFill>
                <a:latin typeface="Times New Roman" pitchFamily="18" charset="0"/>
                <a:cs typeface="Times New Roman" pitchFamily="18" charset="0"/>
              </a:rPr>
              <a:t>our understanding of QCD matter.</a:t>
            </a:r>
            <a:endParaRPr lang="en-US" altLang="en-US" sz="2000" dirty="0">
              <a:solidFill>
                <a:srgbClr val="4D4D4D"/>
              </a:solidFill>
              <a:latin typeface="Times New Roman" pitchFamily="18" charset="0"/>
              <a:cs typeface="Times New Roman" pitchFamily="18" charset="0"/>
            </a:endParaRPr>
          </a:p>
        </p:txBody>
      </p:sp>
      <p:sp>
        <p:nvSpPr>
          <p:cNvPr id="4104" name="AutoShape 3"/>
          <p:cNvSpPr>
            <a:spLocks noChangeArrowheads="1"/>
          </p:cNvSpPr>
          <p:nvPr/>
        </p:nvSpPr>
        <p:spPr bwMode="auto">
          <a:xfrm>
            <a:off x="4268788" y="2442365"/>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9" name="Datumsplatzhalter 8"/>
          <p:cNvSpPr>
            <a:spLocks noGrp="1"/>
          </p:cNvSpPr>
          <p:nvPr>
            <p:ph type="dt" sz="half" idx="10"/>
          </p:nvPr>
        </p:nvSpPr>
        <p:spPr/>
        <p:txBody>
          <a:bodyPr/>
          <a:lstStyle/>
          <a:p>
            <a:pPr>
              <a:defRPr/>
            </a:pPr>
            <a:fld id="{2D6F1E84-4CA8-4FCD-A7C3-DFAEB18DDEBB}" type="datetime1">
              <a:rPr lang="en-US" smtClean="0"/>
              <a:pPr>
                <a:defRPr/>
              </a:pPr>
              <a:t>10/16/2015</a:t>
            </a:fld>
            <a:endParaRPr lang="en-US"/>
          </a:p>
        </p:txBody>
      </p:sp>
      <p:sp>
        <p:nvSpPr>
          <p:cNvPr id="10" name="Fußzeilenplatzhalter 9"/>
          <p:cNvSpPr>
            <a:spLocks noGrp="1"/>
          </p:cNvSpPr>
          <p:nvPr>
            <p:ph type="ftr" sz="quarter" idx="11"/>
          </p:nvPr>
        </p:nvSpPr>
        <p:spPr/>
        <p:txBody>
          <a:bodyPr/>
          <a:lstStyle/>
          <a:p>
            <a:pPr>
              <a:defRPr/>
            </a:pPr>
            <a:r>
              <a:rPr lang="en-US" smtClean="0"/>
              <a:t>Horst Stoecker</a:t>
            </a:r>
            <a:endParaRPr lang="en-US"/>
          </a:p>
        </p:txBody>
      </p:sp>
      <p:sp>
        <p:nvSpPr>
          <p:cNvPr id="11" name="AutoShape 3"/>
          <p:cNvSpPr>
            <a:spLocks noChangeArrowheads="1"/>
          </p:cNvSpPr>
          <p:nvPr/>
        </p:nvSpPr>
        <p:spPr bwMode="auto">
          <a:xfrm rot="16200000">
            <a:off x="5255329" y="69650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3" name="AutoShape 3"/>
          <p:cNvSpPr>
            <a:spLocks noChangeArrowheads="1"/>
          </p:cNvSpPr>
          <p:nvPr/>
        </p:nvSpPr>
        <p:spPr bwMode="auto">
          <a:xfrm rot="16200000">
            <a:off x="473944" y="1075982"/>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4" name="AutoShape 3"/>
          <p:cNvSpPr>
            <a:spLocks noChangeArrowheads="1"/>
          </p:cNvSpPr>
          <p:nvPr/>
        </p:nvSpPr>
        <p:spPr bwMode="auto">
          <a:xfrm rot="16200000">
            <a:off x="4268693" y="1531352"/>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5" name="AutoShape 3"/>
          <p:cNvSpPr>
            <a:spLocks noChangeArrowheads="1"/>
          </p:cNvSpPr>
          <p:nvPr/>
        </p:nvSpPr>
        <p:spPr bwMode="auto">
          <a:xfrm rot="16200000">
            <a:off x="1384684" y="191082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6" name="Text Box 4"/>
          <p:cNvSpPr txBox="1">
            <a:spLocks noChangeArrowheads="1"/>
          </p:cNvSpPr>
          <p:nvPr/>
        </p:nvSpPr>
        <p:spPr bwMode="auto">
          <a:xfrm>
            <a:off x="94195" y="4187950"/>
            <a:ext cx="8973300"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Hadronic yields and </a:t>
            </a:r>
            <a:r>
              <a:rPr lang="en-US" altLang="en-US" sz="2600" b="1" dirty="0" err="1" smtClean="0">
                <a:solidFill>
                  <a:srgbClr val="3333CC"/>
                </a:solidFill>
                <a:latin typeface="Times New Roman" pitchFamily="18" charset="0"/>
                <a:cs typeface="Times New Roman" pitchFamily="18" charset="0"/>
              </a:rPr>
              <a:t>v_n</a:t>
            </a:r>
            <a:r>
              <a:rPr lang="en-US" altLang="en-US" sz="2600" b="1" dirty="0" smtClean="0">
                <a:solidFill>
                  <a:srgbClr val="3333CC"/>
                </a:solidFill>
                <a:latin typeface="Times New Roman" pitchFamily="18" charset="0"/>
                <a:cs typeface="Times New Roman" pitchFamily="18" charset="0"/>
              </a:rPr>
              <a:t> at </a:t>
            </a:r>
            <a:r>
              <a:rPr lang="en-US" altLang="en-US" sz="2600" b="1" dirty="0">
                <a:solidFill>
                  <a:srgbClr val="3333CC"/>
                </a:solidFill>
                <a:latin typeface="Times New Roman" pitchFamily="18" charset="0"/>
                <a:cs typeface="Times New Roman" pitchFamily="18" charset="0"/>
              </a:rPr>
              <a:t>RHIC and </a:t>
            </a:r>
            <a:r>
              <a:rPr lang="en-US" altLang="en-US" sz="2600" b="1" dirty="0" smtClean="0">
                <a:solidFill>
                  <a:srgbClr val="3333CC"/>
                </a:solidFill>
                <a:latin typeface="Times New Roman" pitchFamily="18" charset="0"/>
                <a:cs typeface="Times New Roman" pitchFamily="18" charset="0"/>
              </a:rPr>
              <a:t>LHC measured -&gt;</a:t>
            </a:r>
            <a:r>
              <a:rPr lang="en-US" altLang="en-US" sz="2600" b="1" dirty="0" smtClean="0">
                <a:solidFill>
                  <a:srgbClr val="FF0000"/>
                </a:solidFill>
                <a:latin typeface="Times New Roman" pitchFamily="18" charset="0"/>
                <a:cs typeface="Times New Roman" pitchFamily="18" charset="0"/>
              </a:rPr>
              <a:t>FIT ! </a:t>
            </a:r>
            <a:endParaRPr lang="en-US" altLang="en-US" sz="2000" dirty="0">
              <a:solidFill>
                <a:srgbClr val="FF0000"/>
              </a:solidFill>
              <a:latin typeface="Times New Roman" pitchFamily="18" charset="0"/>
              <a:cs typeface="Times New Roman" pitchFamily="18" charset="0"/>
            </a:endParaRPr>
          </a:p>
        </p:txBody>
      </p:sp>
      <p:sp>
        <p:nvSpPr>
          <p:cNvPr id="17" name="AutoShape 3"/>
          <p:cNvSpPr>
            <a:spLocks noChangeArrowheads="1"/>
          </p:cNvSpPr>
          <p:nvPr/>
        </p:nvSpPr>
        <p:spPr bwMode="auto">
          <a:xfrm>
            <a:off x="4268850" y="3580790"/>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Tree>
    <p:extLst>
      <p:ext uri="{BB962C8B-B14F-4D97-AF65-F5344CB8AC3E}">
        <p14:creationId xmlns:p14="http://schemas.microsoft.com/office/powerpoint/2010/main" val="154098011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3"/>
          <p:cNvSpPr>
            <a:spLocks noGrp="1"/>
          </p:cNvSpPr>
          <p:nvPr>
            <p:ph type="ftr" idx="10"/>
          </p:nvPr>
        </p:nvSpPr>
        <p:spPr>
          <a:xfrm>
            <a:off x="457198" y="6313010"/>
            <a:ext cx="6132513" cy="476250"/>
          </a:xfrm>
        </p:spPr>
        <p:txBody>
          <a:bodyPr/>
          <a:lstStyle/>
          <a:p>
            <a:r>
              <a:rPr lang="en-US" dirty="0" smtClean="0"/>
              <a:t>20/05/2015 Kai Zhou, Goethe </a:t>
            </a:r>
            <a:r>
              <a:rPr lang="en-US" dirty="0" err="1" smtClean="0"/>
              <a:t>Uni</a:t>
            </a:r>
            <a:r>
              <a:rPr lang="en-US" dirty="0" smtClean="0"/>
              <a:t> Frankfurt, Transport Theory Meeting</a:t>
            </a:r>
            <a:endParaRPr lang="en-US" dirty="0"/>
          </a:p>
        </p:txBody>
      </p:sp>
      <p:sp>
        <p:nvSpPr>
          <p:cNvPr id="10" name="Foliennummernplatzhalter 4"/>
          <p:cNvSpPr>
            <a:spLocks noGrp="1"/>
          </p:cNvSpPr>
          <p:nvPr>
            <p:ph type="sldNum" idx="11"/>
          </p:nvPr>
        </p:nvSpPr>
        <p:spPr/>
        <p:txBody>
          <a:bodyPr/>
          <a:lstStyle/>
          <a:p>
            <a:fld id="{0A6932D1-75E6-4643-9753-B8799A543003}" type="slidenum">
              <a:rPr lang="en-US"/>
              <a:pPr/>
              <a:t>54</a:t>
            </a:fld>
            <a:endParaRPr lang="en-US" dirty="0"/>
          </a:p>
        </p:txBody>
      </p:sp>
      <p:sp>
        <p:nvSpPr>
          <p:cNvPr id="5122" name="Rectangle 2"/>
          <p:cNvSpPr>
            <a:spLocks noGrp="1" noChangeArrowheads="1"/>
          </p:cNvSpPr>
          <p:nvPr>
            <p:ph type="title"/>
          </p:nvPr>
        </p:nvSpPr>
        <p:spPr>
          <a:xfrm>
            <a:off x="-209385" y="-62170"/>
            <a:ext cx="9505175" cy="620712"/>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800" b="1" dirty="0" smtClean="0">
                <a:latin typeface="Arial" pitchFamily="34" charset="0"/>
                <a:ea typeface="楷体" charset="-122"/>
              </a:rPr>
              <a:t>Introduction</a:t>
            </a:r>
            <a:r>
              <a:rPr lang="en-US" sz="2800" b="1" dirty="0" smtClean="0">
                <a:latin typeface="Arial" pitchFamily="34" charset="0"/>
                <a:ea typeface="楷体" charset="-122"/>
              </a:rPr>
              <a:t>: </a:t>
            </a:r>
            <a:r>
              <a:rPr lang="en-US" sz="2800" b="1" dirty="0">
                <a:solidFill>
                  <a:srgbClr val="0000FF"/>
                </a:solidFill>
                <a:latin typeface="Arial" pitchFamily="34" charset="0"/>
                <a:ea typeface="楷体" charset="-122"/>
              </a:rPr>
              <a:t>Fast </a:t>
            </a:r>
            <a:r>
              <a:rPr lang="en-US" sz="2800" b="1" dirty="0" err="1" smtClean="0">
                <a:solidFill>
                  <a:srgbClr val="0000FF"/>
                </a:solidFill>
                <a:latin typeface="Arial" pitchFamily="34" charset="0"/>
                <a:ea typeface="楷体" charset="-122"/>
              </a:rPr>
              <a:t>thermalization</a:t>
            </a:r>
            <a:r>
              <a:rPr lang="en-US" sz="2800" b="1" dirty="0" smtClean="0">
                <a:solidFill>
                  <a:srgbClr val="0000FF"/>
                </a:solidFill>
                <a:latin typeface="Arial" pitchFamily="34" charset="0"/>
                <a:ea typeface="楷体" charset="-122"/>
              </a:rPr>
              <a:t> </a:t>
            </a:r>
            <a:r>
              <a:rPr lang="en-US" sz="2800" b="1" dirty="0" smtClean="0">
                <a:solidFill>
                  <a:srgbClr val="FF0000"/>
                </a:solidFill>
                <a:latin typeface="Arial" pitchFamily="34" charset="0"/>
                <a:ea typeface="楷体" charset="-122"/>
              </a:rPr>
              <a:t>required</a:t>
            </a:r>
            <a:r>
              <a:rPr lang="en-US" sz="2800" b="1" dirty="0" smtClean="0">
                <a:solidFill>
                  <a:srgbClr val="0000FF"/>
                </a:solidFill>
                <a:latin typeface="Arial" pitchFamily="34" charset="0"/>
                <a:ea typeface="楷体" charset="-122"/>
              </a:rPr>
              <a:t> for Hydro</a:t>
            </a:r>
            <a:endParaRPr lang="en-US" sz="2800" b="1" dirty="0">
              <a:solidFill>
                <a:srgbClr val="0000FF"/>
              </a:solidFill>
              <a:latin typeface="Arial" pitchFamily="34" charset="0"/>
              <a:ea typeface="楷体" charset="-122"/>
            </a:endParaRPr>
          </a:p>
        </p:txBody>
      </p:sp>
      <p:sp>
        <p:nvSpPr>
          <p:cNvPr id="5123" name="Text Box 3"/>
          <p:cNvSpPr txBox="1">
            <a:spLocks noChangeArrowheads="1"/>
          </p:cNvSpPr>
          <p:nvPr/>
        </p:nvSpPr>
        <p:spPr bwMode="auto">
          <a:xfrm>
            <a:off x="-57595" y="1543435"/>
            <a:ext cx="5084964" cy="1202510"/>
          </a:xfrm>
          <a:prstGeom prst="rect">
            <a:avLst/>
          </a:prstGeom>
          <a:noFill/>
          <a:ln w="9525">
            <a:noFill/>
            <a:miter lim="800000"/>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solidFill>
                  <a:srgbClr val="0000FF"/>
                </a:solidFill>
                <a:latin typeface="Arial" pitchFamily="34" charset="0"/>
              </a:rPr>
              <a:t>how</a:t>
            </a:r>
            <a:r>
              <a:rPr lang="en-US" b="1" dirty="0" smtClean="0">
                <a:solidFill>
                  <a:srgbClr val="FF0000"/>
                </a:solidFill>
                <a:latin typeface="Arial" pitchFamily="34" charset="0"/>
              </a:rPr>
              <a:t> can </a:t>
            </a:r>
            <a:r>
              <a:rPr lang="en-US" b="1" dirty="0">
                <a:solidFill>
                  <a:srgbClr val="FF0000"/>
                </a:solidFill>
                <a:latin typeface="Arial" pitchFamily="34" charset="0"/>
              </a:rPr>
              <a:t>a</a:t>
            </a:r>
            <a:r>
              <a:rPr lang="en-US" b="1" dirty="0" smtClean="0">
                <a:solidFill>
                  <a:srgbClr val="FF0000"/>
                </a:solidFill>
                <a:latin typeface="Arial" pitchFamily="34" charset="0"/>
              </a:rPr>
              <a:t> system evolve</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solidFill>
                  <a:srgbClr val="FF0000"/>
                </a:solidFill>
                <a:latin typeface="Arial" pitchFamily="34" charset="0"/>
              </a:rPr>
              <a:t> to thermal equilibrium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solidFill>
                  <a:srgbClr val="FF0000"/>
                </a:solidFill>
                <a:latin typeface="Arial" pitchFamily="34" charset="0"/>
              </a:rPr>
              <a:t>in such a </a:t>
            </a:r>
            <a:r>
              <a:rPr lang="en-US" b="1" dirty="0">
                <a:solidFill>
                  <a:srgbClr val="0000FF"/>
                </a:solidFill>
                <a:latin typeface="Arial" pitchFamily="34" charset="0"/>
              </a:rPr>
              <a:t>very </a:t>
            </a:r>
            <a:r>
              <a:rPr lang="en-US" b="1" dirty="0" smtClean="0">
                <a:solidFill>
                  <a:srgbClr val="0000FF"/>
                </a:solidFill>
                <a:latin typeface="Arial" pitchFamily="34" charset="0"/>
              </a:rPr>
              <a:t>short time?</a:t>
            </a:r>
            <a:endParaRPr lang="en-US" b="1" i="1" u="sng" dirty="0">
              <a:solidFill>
                <a:srgbClr val="000000"/>
              </a:solidFill>
              <a:latin typeface="Arial" pitchFamily="34" charset="0"/>
            </a:endParaRPr>
          </a:p>
        </p:txBody>
      </p:sp>
      <p:pic>
        <p:nvPicPr>
          <p:cNvPr id="5124" name="Picture 3" descr="elliptic"/>
          <p:cNvPicPr>
            <a:picLocks noChangeAspect="1" noChangeArrowheads="1"/>
          </p:cNvPicPr>
          <p:nvPr/>
        </p:nvPicPr>
        <p:blipFill>
          <a:blip r:embed="rId2" cstate="print"/>
          <a:srcRect/>
          <a:stretch>
            <a:fillRect/>
          </a:stretch>
        </p:blipFill>
        <p:spPr bwMode="auto">
          <a:xfrm>
            <a:off x="6095287" y="4795110"/>
            <a:ext cx="2575044" cy="2076083"/>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76200" y="3384550"/>
            <a:ext cx="4233863" cy="2987675"/>
          </a:xfrm>
          <a:prstGeom prst="rect">
            <a:avLst/>
          </a:prstGeom>
          <a:noFill/>
          <a:ln w="9525">
            <a:noFill/>
            <a:miter lim="800000"/>
            <a:headEnd/>
            <a:tailEnd/>
          </a:ln>
          <a:effectLst/>
        </p:spPr>
      </p:pic>
      <p:pic>
        <p:nvPicPr>
          <p:cNvPr id="5126" name="Picture 6" descr="无标题"/>
          <p:cNvPicPr>
            <a:picLocks noChangeAspect="1" noChangeArrowheads="1"/>
          </p:cNvPicPr>
          <p:nvPr/>
        </p:nvPicPr>
        <p:blipFill>
          <a:blip r:embed="rId4" cstate="print"/>
          <a:srcRect/>
          <a:stretch>
            <a:fillRect/>
          </a:stretch>
        </p:blipFill>
        <p:spPr bwMode="auto">
          <a:xfrm>
            <a:off x="3813050" y="425747"/>
            <a:ext cx="5857321" cy="4065783"/>
          </a:xfrm>
          <a:prstGeom prst="rect">
            <a:avLst/>
          </a:prstGeom>
          <a:noFill/>
          <a:ln w="9525">
            <a:noFill/>
            <a:miter lim="800000"/>
            <a:headEnd/>
            <a:tailEnd/>
          </a:ln>
        </p:spPr>
      </p:pic>
      <p:sp>
        <p:nvSpPr>
          <p:cNvPr id="5127" name="Text Box 7"/>
          <p:cNvSpPr txBox="1">
            <a:spLocks noChangeArrowheads="1"/>
          </p:cNvSpPr>
          <p:nvPr/>
        </p:nvSpPr>
        <p:spPr bwMode="auto">
          <a:xfrm>
            <a:off x="3870645" y="3960265"/>
            <a:ext cx="5103265" cy="1015663"/>
          </a:xfrm>
          <a:prstGeom prst="rect">
            <a:avLst/>
          </a:prstGeom>
          <a:noFill/>
          <a:ln w="9525">
            <a:noFill/>
            <a:miter lim="800000"/>
            <a:headEnd/>
            <a:tailEnd/>
          </a:ln>
        </p:spPr>
        <p:txBody>
          <a:bodyPr wrap="square">
            <a:spAutoFit/>
          </a:bodyPr>
          <a:lstStyle/>
          <a:p>
            <a:r>
              <a:rPr lang="de-DE" altLang="zh-CN" dirty="0" smtClean="0">
                <a:solidFill>
                  <a:srgbClr val="0000FF"/>
                </a:solidFill>
                <a:latin typeface="Arial" pitchFamily="34" charset="0"/>
              </a:rPr>
              <a:t>2+1QCD </a:t>
            </a:r>
            <a:r>
              <a:rPr lang="zh-CN" altLang="en-US" dirty="0" smtClean="0">
                <a:solidFill>
                  <a:srgbClr val="FF0000"/>
                </a:solidFill>
                <a:latin typeface="Arial" pitchFamily="34" charset="0"/>
              </a:rPr>
              <a:t>Hydro</a:t>
            </a:r>
            <a:r>
              <a:rPr lang="de-DE" altLang="zh-CN" dirty="0" smtClean="0">
                <a:solidFill>
                  <a:srgbClr val="FF0000"/>
                </a:solidFill>
                <a:latin typeface="Arial" pitchFamily="34" charset="0"/>
              </a:rPr>
              <a:t>-O</a:t>
            </a:r>
            <a:r>
              <a:rPr lang="zh-CN" altLang="en-US" dirty="0" smtClean="0">
                <a:solidFill>
                  <a:srgbClr val="FF0000"/>
                </a:solidFill>
                <a:latin typeface="Arial" pitchFamily="34" charset="0"/>
              </a:rPr>
              <a:t>nset</a:t>
            </a:r>
            <a:r>
              <a:rPr lang="zh-CN" altLang="de-DE" dirty="0" smtClean="0">
                <a:solidFill>
                  <a:srgbClr val="FF0000"/>
                </a:solidFill>
                <a:latin typeface="Arial" pitchFamily="34" charset="0"/>
              </a:rPr>
              <a:t> </a:t>
            </a:r>
            <a:r>
              <a:rPr lang="zh-CN" altLang="en-US" dirty="0" smtClean="0">
                <a:solidFill>
                  <a:srgbClr val="0000FF"/>
                </a:solidFill>
                <a:latin typeface="Arial" pitchFamily="34" charset="0"/>
              </a:rPr>
              <a:t>time </a:t>
            </a:r>
            <a:r>
              <a:rPr lang="de-DE" altLang="zh-CN" b="1" dirty="0" smtClean="0">
                <a:solidFill>
                  <a:srgbClr val="FF0000"/>
                </a:solidFill>
                <a:latin typeface="Arial" pitchFamily="34" charset="0"/>
              </a:rPr>
              <a:t>&lt; </a:t>
            </a:r>
            <a:r>
              <a:rPr lang="zh-CN" altLang="en-US" b="1" dirty="0" smtClean="0">
                <a:solidFill>
                  <a:srgbClr val="FF0000"/>
                </a:solidFill>
                <a:latin typeface="Arial" pitchFamily="34" charset="0"/>
              </a:rPr>
              <a:t>1</a:t>
            </a:r>
            <a:r>
              <a:rPr lang="zh-CN" altLang="en-US" dirty="0" smtClean="0">
                <a:solidFill>
                  <a:srgbClr val="0000FF"/>
                </a:solidFill>
                <a:latin typeface="Arial" pitchFamily="34" charset="0"/>
              </a:rPr>
              <a:t>fm/c </a:t>
            </a:r>
            <a:r>
              <a:rPr lang="de-DE" altLang="zh-CN" sz="6000" b="1" dirty="0" smtClean="0">
                <a:solidFill>
                  <a:srgbClr val="0000FF"/>
                </a:solidFill>
                <a:latin typeface="Arial" pitchFamily="34" charset="0"/>
              </a:rPr>
              <a:t>?</a:t>
            </a:r>
            <a:endParaRPr lang="zh-CN" altLang="en-US" b="1" dirty="0">
              <a:solidFill>
                <a:srgbClr val="0000FF"/>
              </a:solidFill>
              <a:latin typeface="Arial" pitchFamily="34" charset="0"/>
            </a:endParaRPr>
          </a:p>
        </p:txBody>
      </p:sp>
      <p:sp>
        <p:nvSpPr>
          <p:cNvPr id="5128" name="Text Box 8"/>
          <p:cNvSpPr txBox="1">
            <a:spLocks noChangeArrowheads="1"/>
          </p:cNvSpPr>
          <p:nvPr/>
        </p:nvSpPr>
        <p:spPr bwMode="auto">
          <a:xfrm>
            <a:off x="245985" y="2745945"/>
            <a:ext cx="5242141" cy="461665"/>
          </a:xfrm>
          <a:prstGeom prst="rect">
            <a:avLst/>
          </a:prstGeom>
          <a:noFill/>
          <a:ln w="9525">
            <a:noFill/>
            <a:miter lim="800000"/>
            <a:headEnd/>
            <a:tailEnd/>
          </a:ln>
        </p:spPr>
        <p:txBody>
          <a:bodyPr wrap="none">
            <a:spAutoFit/>
          </a:bodyPr>
          <a:lstStyle/>
          <a:p>
            <a:r>
              <a:rPr lang="zh-CN" altLang="en-US" b="1" dirty="0" smtClean="0">
                <a:solidFill>
                  <a:schemeClr val="tx1"/>
                </a:solidFill>
                <a:latin typeface="Arial" pitchFamily="34" charset="0"/>
              </a:rPr>
              <a:t>Initial</a:t>
            </a:r>
            <a:r>
              <a:rPr lang="de-DE" altLang="zh-CN" b="1" dirty="0" err="1" smtClean="0">
                <a:solidFill>
                  <a:schemeClr val="tx1"/>
                </a:solidFill>
                <a:latin typeface="Arial" pitchFamily="34" charset="0"/>
              </a:rPr>
              <a:t>ly</a:t>
            </a:r>
            <a:r>
              <a:rPr lang="zh-CN" altLang="en-US" b="1" dirty="0" smtClean="0">
                <a:solidFill>
                  <a:schemeClr val="tx1"/>
                </a:solidFill>
                <a:latin typeface="Arial" pitchFamily="34" charset="0"/>
              </a:rPr>
              <a:t>: </a:t>
            </a:r>
            <a:r>
              <a:rPr lang="de-DE" altLang="zh-CN" b="1" dirty="0" err="1" smtClean="0">
                <a:solidFill>
                  <a:schemeClr val="tx1"/>
                </a:solidFill>
                <a:latin typeface="Arial" pitchFamily="34" charset="0"/>
              </a:rPr>
              <a:t>very</a:t>
            </a:r>
            <a:r>
              <a:rPr lang="zh-CN" altLang="en-US" b="1" dirty="0" smtClean="0">
                <a:solidFill>
                  <a:schemeClr val="tx1"/>
                </a:solidFill>
                <a:latin typeface="Arial" pitchFamily="34" charset="0"/>
              </a:rPr>
              <a:t> </a:t>
            </a:r>
            <a:r>
              <a:rPr lang="de-DE" altLang="zh-CN" b="1" dirty="0" err="1" smtClean="0">
                <a:solidFill>
                  <a:srgbClr val="FF0000"/>
                </a:solidFill>
                <a:latin typeface="Arial" pitchFamily="34" charset="0"/>
              </a:rPr>
              <a:t>far</a:t>
            </a:r>
            <a:r>
              <a:rPr lang="de-DE" altLang="zh-CN" b="1" dirty="0" smtClean="0">
                <a:solidFill>
                  <a:schemeClr val="tx1"/>
                </a:solidFill>
                <a:latin typeface="Arial" pitchFamily="34" charset="0"/>
              </a:rPr>
              <a:t> </a:t>
            </a:r>
            <a:r>
              <a:rPr lang="zh-CN" altLang="en-US" b="1" dirty="0" smtClean="0">
                <a:solidFill>
                  <a:schemeClr val="tx1"/>
                </a:solidFill>
                <a:latin typeface="Arial" pitchFamily="34" charset="0"/>
              </a:rPr>
              <a:t>from equilibrium </a:t>
            </a:r>
            <a:r>
              <a:rPr lang="de-DE" altLang="zh-CN" b="1" dirty="0" smtClean="0">
                <a:solidFill>
                  <a:schemeClr val="tx1"/>
                </a:solidFill>
                <a:latin typeface="Arial" pitchFamily="34" charset="0"/>
              </a:rPr>
              <a:t>!</a:t>
            </a:r>
            <a:endParaRPr lang="zh-CN" altLang="en-US" b="1" dirty="0">
              <a:solidFill>
                <a:schemeClr val="tx1"/>
              </a:solidFill>
              <a:latin typeface="Arial" pitchFamily="34" charset="0"/>
            </a:endParaRPr>
          </a:p>
        </p:txBody>
      </p:sp>
      <p:sp>
        <p:nvSpPr>
          <p:cNvPr id="2" name="Textfeld 1"/>
          <p:cNvSpPr txBox="1"/>
          <p:nvPr/>
        </p:nvSpPr>
        <p:spPr>
          <a:xfrm>
            <a:off x="6628422" y="2450410"/>
            <a:ext cx="404278" cy="523220"/>
          </a:xfrm>
          <a:prstGeom prst="rect">
            <a:avLst/>
          </a:prstGeom>
          <a:noFill/>
        </p:spPr>
        <p:txBody>
          <a:bodyPr wrap="none" rtlCol="0">
            <a:spAutoFit/>
          </a:bodyPr>
          <a:lstStyle/>
          <a:p>
            <a:r>
              <a:rPr lang="en-US" sz="2800" b="1" dirty="0">
                <a:solidFill>
                  <a:srgbClr val="0000FF"/>
                </a:solidFill>
                <a:latin typeface="Arial" pitchFamily="34" charset="0"/>
              </a:rPr>
              <a:t>?</a:t>
            </a:r>
            <a:endParaRPr lang="de-DE" sz="2800" dirty="0"/>
          </a:p>
        </p:txBody>
      </p:sp>
      <p:sp>
        <p:nvSpPr>
          <p:cNvPr id="12" name="Textfeld 11"/>
          <p:cNvSpPr txBox="1"/>
          <p:nvPr/>
        </p:nvSpPr>
        <p:spPr>
          <a:xfrm>
            <a:off x="5837412" y="2450410"/>
            <a:ext cx="404278" cy="523220"/>
          </a:xfrm>
          <a:prstGeom prst="rect">
            <a:avLst/>
          </a:prstGeom>
          <a:noFill/>
        </p:spPr>
        <p:txBody>
          <a:bodyPr wrap="none" rtlCol="0">
            <a:spAutoFit/>
          </a:bodyPr>
          <a:lstStyle/>
          <a:p>
            <a:r>
              <a:rPr lang="en-US" sz="2800" b="1" dirty="0">
                <a:solidFill>
                  <a:srgbClr val="0000FF"/>
                </a:solidFill>
                <a:latin typeface="Arial" pitchFamily="34" charset="0"/>
              </a:rPr>
              <a:t>?</a:t>
            </a:r>
            <a:endParaRPr lang="de-DE" sz="2800" dirty="0"/>
          </a:p>
        </p:txBody>
      </p:sp>
    </p:spTree>
    <p:extLst>
      <p:ext uri="{BB962C8B-B14F-4D97-AF65-F5344CB8AC3E}">
        <p14:creationId xmlns:p14="http://schemas.microsoft.com/office/powerpoint/2010/main" val="1465894511"/>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ußzeilenplatzhalter 3"/>
          <p:cNvSpPr>
            <a:spLocks noGrp="1"/>
          </p:cNvSpPr>
          <p:nvPr>
            <p:ph type="ftr" idx="10"/>
          </p:nvPr>
        </p:nvSpPr>
        <p:spPr>
          <a:xfrm>
            <a:off x="457200" y="6540695"/>
            <a:ext cx="4873750" cy="476250"/>
          </a:xfrm>
        </p:spPr>
        <p:txBody>
          <a:bodyPr/>
          <a:lstStyle/>
          <a:p>
            <a:r>
              <a:rPr lang="en-US" dirty="0" smtClean="0"/>
              <a:t>20/05/2015 Kai Zhou, ITP </a:t>
            </a:r>
            <a:r>
              <a:rPr lang="en-US" dirty="0" err="1"/>
              <a:t>Frankfurt,Transport</a:t>
            </a:r>
            <a:r>
              <a:rPr lang="en-US" dirty="0"/>
              <a:t> Meeting</a:t>
            </a:r>
          </a:p>
        </p:txBody>
      </p:sp>
      <p:sp>
        <p:nvSpPr>
          <p:cNvPr id="27" name="Foliennummernplatzhalter 4"/>
          <p:cNvSpPr>
            <a:spLocks noGrp="1"/>
          </p:cNvSpPr>
          <p:nvPr>
            <p:ph type="sldNum" idx="11"/>
          </p:nvPr>
        </p:nvSpPr>
        <p:spPr/>
        <p:txBody>
          <a:bodyPr/>
          <a:lstStyle/>
          <a:p>
            <a:fld id="{5C2EB57C-DF20-40D4-9A2D-4886501127BD}" type="slidenum">
              <a:rPr lang="en-US"/>
              <a:pPr/>
              <a:t>55</a:t>
            </a:fld>
            <a:endParaRPr lang="en-US"/>
          </a:p>
        </p:txBody>
      </p:sp>
      <p:sp>
        <p:nvSpPr>
          <p:cNvPr id="6146" name="Rectangle 2"/>
          <p:cNvSpPr>
            <a:spLocks noGrp="1" noChangeArrowheads="1"/>
          </p:cNvSpPr>
          <p:nvPr>
            <p:ph type="title"/>
          </p:nvPr>
        </p:nvSpPr>
        <p:spPr>
          <a:xfrm>
            <a:off x="446088" y="173038"/>
            <a:ext cx="7221537" cy="620712"/>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400" b="1" dirty="0" smtClean="0">
                <a:latin typeface="Arial" pitchFamily="34" charset="0"/>
                <a:ea typeface="楷体" charset="-122"/>
              </a:rPr>
              <a:t>Introduc</a:t>
            </a:r>
            <a:r>
              <a:rPr lang="de-DE" altLang="zh-CN" sz="2400" b="1" dirty="0" err="1" smtClean="0">
                <a:latin typeface="Arial" pitchFamily="34" charset="0"/>
                <a:ea typeface="楷体" charset="-122"/>
              </a:rPr>
              <a:t>ing</a:t>
            </a:r>
            <a:r>
              <a:rPr lang="de-DE" altLang="zh-CN" sz="2400" b="1" dirty="0" smtClean="0">
                <a:latin typeface="Arial" pitchFamily="34" charset="0"/>
                <a:ea typeface="楷体" charset="-122"/>
              </a:rPr>
              <a:t> </a:t>
            </a:r>
            <a:r>
              <a:rPr lang="de-DE" altLang="zh-CN" sz="2400" b="1" dirty="0" err="1" smtClean="0">
                <a:latin typeface="Arial" pitchFamily="34" charset="0"/>
                <a:ea typeface="楷体" charset="-122"/>
              </a:rPr>
              <a:t>the</a:t>
            </a:r>
            <a:r>
              <a:rPr lang="de-DE" altLang="zh-CN" sz="2400" b="1" dirty="0" smtClean="0">
                <a:latin typeface="Arial" pitchFamily="34" charset="0"/>
                <a:ea typeface="楷体" charset="-122"/>
              </a:rPr>
              <a:t> </a:t>
            </a:r>
            <a:r>
              <a:rPr lang="en-US" sz="2400" b="1" dirty="0" smtClean="0">
                <a:solidFill>
                  <a:srgbClr val="FF0000"/>
                </a:solidFill>
                <a:latin typeface="Arial" pitchFamily="34" charset="0"/>
                <a:ea typeface="楷体" charset="-122"/>
              </a:rPr>
              <a:t>Color </a:t>
            </a:r>
            <a:r>
              <a:rPr lang="en-US" sz="2400" b="1" dirty="0">
                <a:solidFill>
                  <a:srgbClr val="FF0000"/>
                </a:solidFill>
                <a:latin typeface="Arial" pitchFamily="34" charset="0"/>
                <a:ea typeface="楷体" charset="-122"/>
              </a:rPr>
              <a:t>Glass Condensate</a:t>
            </a:r>
          </a:p>
        </p:txBody>
      </p:sp>
      <p:sp>
        <p:nvSpPr>
          <p:cNvPr id="6147" name="Text Box 3"/>
          <p:cNvSpPr txBox="1">
            <a:spLocks noChangeArrowheads="1"/>
          </p:cNvSpPr>
          <p:nvPr/>
        </p:nvSpPr>
        <p:spPr bwMode="auto">
          <a:xfrm>
            <a:off x="133350" y="933450"/>
            <a:ext cx="8810625" cy="458788"/>
          </a:xfrm>
          <a:prstGeom prst="rect">
            <a:avLst/>
          </a:prstGeom>
          <a:noFill/>
          <a:ln w="9525">
            <a:noFill/>
            <a:miter lim="800000"/>
            <a:headEnd/>
            <a:tailEnd/>
          </a:ln>
          <a:effec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800080"/>
                </a:solidFill>
              </a:rPr>
              <a:t> </a:t>
            </a:r>
            <a:r>
              <a:rPr lang="en-US" b="1">
                <a:solidFill>
                  <a:srgbClr val="FF0000"/>
                </a:solidFill>
                <a:latin typeface="Arial" pitchFamily="34" charset="0"/>
              </a:rPr>
              <a:t>CGC=effective field theory for hadrons at </a:t>
            </a:r>
            <a:r>
              <a:rPr lang="en-US" b="1" u="sng">
                <a:solidFill>
                  <a:srgbClr val="FF0000"/>
                </a:solidFill>
                <a:latin typeface="Arial" pitchFamily="34" charset="0"/>
              </a:rPr>
              <a:t>high energy limit</a:t>
            </a:r>
            <a:r>
              <a:rPr lang="en-US" b="1" i="1" u="sng">
                <a:solidFill>
                  <a:srgbClr val="FF0000"/>
                </a:solidFill>
                <a:latin typeface="Arial" pitchFamily="34" charset="0"/>
              </a:rPr>
              <a:t> </a:t>
            </a:r>
          </a:p>
        </p:txBody>
      </p:sp>
      <p:sp>
        <p:nvSpPr>
          <p:cNvPr id="6148" name="Text Box 4"/>
          <p:cNvSpPr txBox="1">
            <a:spLocks noChangeArrowheads="1"/>
          </p:cNvSpPr>
          <p:nvPr/>
        </p:nvSpPr>
        <p:spPr bwMode="auto">
          <a:xfrm>
            <a:off x="342900" y="1717675"/>
            <a:ext cx="2116138" cy="822325"/>
          </a:xfrm>
          <a:prstGeom prst="rect">
            <a:avLst/>
          </a:prstGeom>
          <a:noFill/>
          <a:ln w="9525">
            <a:noFill/>
            <a:miter lim="800000"/>
            <a:headEnd/>
            <a:tailEnd/>
          </a:ln>
        </p:spPr>
        <p:txBody>
          <a:bodyPr>
            <a:spAutoFit/>
          </a:bodyPr>
          <a:lstStyle/>
          <a:p>
            <a:r>
              <a:rPr lang="en-US">
                <a:solidFill>
                  <a:schemeClr val="tx1"/>
                </a:solidFill>
                <a:latin typeface="Comic Sans MS" pitchFamily="66" charset="0"/>
              </a:rPr>
              <a:t> </a:t>
            </a:r>
            <a:r>
              <a:rPr lang="en-US">
                <a:solidFill>
                  <a:schemeClr val="tx1"/>
                </a:solidFill>
                <a:latin typeface="Arial" pitchFamily="34" charset="0"/>
              </a:rPr>
              <a:t>high energy</a:t>
            </a:r>
          </a:p>
          <a:p>
            <a:r>
              <a:rPr lang="en-US">
                <a:solidFill>
                  <a:schemeClr val="tx1"/>
                </a:solidFill>
                <a:latin typeface="Arial" pitchFamily="34" charset="0"/>
              </a:rPr>
              <a:t>(time dilation)</a:t>
            </a:r>
          </a:p>
        </p:txBody>
      </p:sp>
      <p:sp>
        <p:nvSpPr>
          <p:cNvPr id="6149" name="AutoShape 5"/>
          <p:cNvSpPr>
            <a:spLocks noChangeArrowheads="1"/>
          </p:cNvSpPr>
          <p:nvPr/>
        </p:nvSpPr>
        <p:spPr bwMode="auto">
          <a:xfrm>
            <a:off x="2689225" y="1682750"/>
            <a:ext cx="5040313" cy="476250"/>
          </a:xfrm>
          <a:prstGeom prst="bracePair">
            <a:avLst>
              <a:gd name="adj" fmla="val 8333"/>
            </a:avLst>
          </a:prstGeom>
          <a:noFill/>
          <a:ln w="9525">
            <a:noFill/>
            <a:round/>
            <a:headEnd/>
            <a:tailEnd/>
          </a:ln>
        </p:spPr>
        <p:txBody>
          <a:bodyPr>
            <a:spAutoFit/>
          </a:bodyPr>
          <a:lstStyle/>
          <a:p>
            <a:r>
              <a:rPr lang="en-US">
                <a:solidFill>
                  <a:schemeClr val="tx1"/>
                </a:solidFill>
                <a:latin typeface="Arial" pitchFamily="34" charset="0"/>
              </a:rPr>
              <a:t>fluctuation</a:t>
            </a:r>
            <a:r>
              <a:rPr lang="zh-CN" altLang="en-US">
                <a:solidFill>
                  <a:schemeClr val="tx1"/>
                </a:solidFill>
                <a:latin typeface="Arial" pitchFamily="34" charset="0"/>
              </a:rPr>
              <a:t>(sea partons)</a:t>
            </a:r>
            <a:r>
              <a:rPr lang="en-US">
                <a:solidFill>
                  <a:schemeClr val="tx1"/>
                </a:solidFill>
                <a:latin typeface="Arial" pitchFamily="34" charset="0"/>
              </a:rPr>
              <a:t> lifetime</a:t>
            </a:r>
          </a:p>
        </p:txBody>
      </p:sp>
      <p:sp>
        <p:nvSpPr>
          <p:cNvPr id="6150" name="AutoShape 6"/>
          <p:cNvSpPr>
            <a:spLocks/>
          </p:cNvSpPr>
          <p:nvPr/>
        </p:nvSpPr>
        <p:spPr bwMode="auto">
          <a:xfrm>
            <a:off x="2554288" y="1816100"/>
            <a:ext cx="90487" cy="765175"/>
          </a:xfrm>
          <a:prstGeom prst="leftBrace">
            <a:avLst>
              <a:gd name="adj1" fmla="val 191595"/>
              <a:gd name="adj2" fmla="val 50000"/>
            </a:avLst>
          </a:prstGeom>
          <a:solidFill>
            <a:schemeClr val="bg1"/>
          </a:solidFill>
          <a:ln w="9525" cmpd="sng">
            <a:solidFill>
              <a:schemeClr val="tx1"/>
            </a:solidFill>
            <a:round/>
            <a:headEnd/>
            <a:tailEnd/>
          </a:ln>
          <a:effectLst/>
        </p:spPr>
        <p:txBody>
          <a:bodyPr anchor="ctr"/>
          <a:lstStyle/>
          <a:p>
            <a:endParaRPr lang="de-DE"/>
          </a:p>
        </p:txBody>
      </p:sp>
      <p:sp>
        <p:nvSpPr>
          <p:cNvPr id="6151" name="AutoShape 7"/>
          <p:cNvSpPr>
            <a:spLocks/>
          </p:cNvSpPr>
          <p:nvPr/>
        </p:nvSpPr>
        <p:spPr bwMode="auto">
          <a:xfrm>
            <a:off x="7493000" y="1635125"/>
            <a:ext cx="90488" cy="1409700"/>
          </a:xfrm>
          <a:prstGeom prst="rightBrace">
            <a:avLst>
              <a:gd name="adj1" fmla="val 129824"/>
              <a:gd name="adj2" fmla="val 50000"/>
            </a:avLst>
          </a:prstGeom>
          <a:solidFill>
            <a:schemeClr val="bg1"/>
          </a:solidFill>
          <a:ln w="9525" cmpd="sng">
            <a:solidFill>
              <a:schemeClr val="tx1"/>
            </a:solidFill>
            <a:round/>
            <a:headEnd/>
            <a:tailEnd/>
          </a:ln>
          <a:effectLst/>
        </p:spPr>
        <p:txBody>
          <a:bodyPr anchor="ctr"/>
          <a:lstStyle/>
          <a:p>
            <a:endParaRPr lang="de-DE"/>
          </a:p>
        </p:txBody>
      </p:sp>
      <p:sp>
        <p:nvSpPr>
          <p:cNvPr id="6152" name="Text Box 8"/>
          <p:cNvSpPr txBox="1">
            <a:spLocks noChangeArrowheads="1"/>
          </p:cNvSpPr>
          <p:nvPr/>
        </p:nvSpPr>
        <p:spPr bwMode="auto">
          <a:xfrm>
            <a:off x="0" y="1719263"/>
            <a:ext cx="406400" cy="457200"/>
          </a:xfrm>
          <a:prstGeom prst="rect">
            <a:avLst/>
          </a:prstGeom>
          <a:noFill/>
          <a:ln w="9525">
            <a:noFill/>
            <a:miter lim="800000"/>
            <a:headEnd/>
            <a:tailEnd/>
          </a:ln>
        </p:spPr>
        <p:txBody>
          <a:bodyPr>
            <a:spAutoFit/>
          </a:bodyPr>
          <a:lstStyle/>
          <a:p>
            <a:r>
              <a:rPr lang="en-US" b="1">
                <a:solidFill>
                  <a:srgbClr val="800080"/>
                </a:solidFill>
              </a:rPr>
              <a:t>●</a:t>
            </a:r>
          </a:p>
        </p:txBody>
      </p:sp>
      <p:sp>
        <p:nvSpPr>
          <p:cNvPr id="6153" name="Text Box 9"/>
          <p:cNvSpPr txBox="1">
            <a:spLocks noChangeArrowheads="1"/>
          </p:cNvSpPr>
          <p:nvPr/>
        </p:nvSpPr>
        <p:spPr bwMode="auto">
          <a:xfrm>
            <a:off x="387350" y="3160713"/>
            <a:ext cx="8391525" cy="457200"/>
          </a:xfrm>
          <a:prstGeom prst="rect">
            <a:avLst/>
          </a:prstGeom>
          <a:noFill/>
          <a:ln w="9525">
            <a:noFill/>
            <a:miter lim="800000"/>
            <a:headEnd/>
            <a:tailEnd/>
          </a:ln>
        </p:spPr>
        <p:txBody>
          <a:bodyPr wrap="none">
            <a:spAutoFit/>
          </a:bodyPr>
          <a:lstStyle/>
          <a:p>
            <a:r>
              <a:rPr lang="en-US" b="1">
                <a:solidFill>
                  <a:schemeClr val="accent2"/>
                </a:solidFill>
                <a:latin typeface="Arial" pitchFamily="34" charset="0"/>
              </a:rPr>
              <a:t>gluon number increase at small x with increasing energy</a:t>
            </a:r>
          </a:p>
        </p:txBody>
      </p:sp>
      <p:sp>
        <p:nvSpPr>
          <p:cNvPr id="6154" name="Text Box 10"/>
          <p:cNvSpPr txBox="1">
            <a:spLocks noChangeArrowheads="1"/>
          </p:cNvSpPr>
          <p:nvPr/>
        </p:nvSpPr>
        <p:spPr bwMode="auto">
          <a:xfrm>
            <a:off x="300038" y="4689475"/>
            <a:ext cx="5083175" cy="457200"/>
          </a:xfrm>
          <a:prstGeom prst="rect">
            <a:avLst/>
          </a:prstGeom>
          <a:noFill/>
          <a:ln w="9525">
            <a:noFill/>
            <a:miter lim="800000"/>
            <a:headEnd/>
            <a:tailEnd/>
          </a:ln>
          <a:effectLst/>
        </p:spPr>
        <p:txBody>
          <a:bodyPr>
            <a:spAutoFit/>
          </a:bodyPr>
          <a:lstStyle/>
          <a:p>
            <a:r>
              <a:rPr lang="en-US" b="1">
                <a:solidFill>
                  <a:schemeClr val="tx1"/>
                </a:solidFill>
                <a:latin typeface="Comic Sans MS" pitchFamily="66" charset="0"/>
              </a:rPr>
              <a:t> </a:t>
            </a:r>
            <a:r>
              <a:rPr lang="en-US" b="1">
                <a:solidFill>
                  <a:schemeClr val="accent2"/>
                </a:solidFill>
                <a:latin typeface="Arial" pitchFamily="34" charset="0"/>
              </a:rPr>
              <a:t>Saturation momentum Qs(~GeV)</a:t>
            </a:r>
          </a:p>
        </p:txBody>
      </p:sp>
      <p:graphicFrame>
        <p:nvGraphicFramePr>
          <p:cNvPr id="6155" name="Object 11">
            <a:hlinkClick r:id="" action="ppaction://ole?verb=1"/>
          </p:cNvPr>
          <p:cNvGraphicFramePr>
            <a:graphicFrameLocks noChangeAspect="1"/>
          </p:cNvGraphicFramePr>
          <p:nvPr/>
        </p:nvGraphicFramePr>
        <p:xfrm>
          <a:off x="2592388" y="3840163"/>
          <a:ext cx="1249362" cy="493712"/>
        </p:xfrm>
        <a:graphic>
          <a:graphicData uri="http://schemas.openxmlformats.org/presentationml/2006/ole">
            <mc:AlternateContent xmlns:mc="http://schemas.openxmlformats.org/markup-compatibility/2006">
              <mc:Choice xmlns:v="urn:schemas-microsoft-com:vml" Requires="v">
                <p:oleObj spid="_x0000_s5137" r:id="rId3" imgW="610277" imgH="241707" progId="Equation.3">
                  <p:embed/>
                </p:oleObj>
              </mc:Choice>
              <mc:Fallback>
                <p:oleObj r:id="rId3" imgW="610277" imgH="2417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3840163"/>
                        <a:ext cx="1249362" cy="493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6" name="Object 12">
            <a:hlinkClick r:id="" action="ppaction://ole?verb=1"/>
          </p:cNvPr>
          <p:cNvGraphicFramePr>
            <a:graphicFrameLocks noChangeAspect="1"/>
          </p:cNvGraphicFramePr>
          <p:nvPr/>
        </p:nvGraphicFramePr>
        <p:xfrm>
          <a:off x="5024438" y="3835400"/>
          <a:ext cx="1322387" cy="517525"/>
        </p:xfrm>
        <a:graphic>
          <a:graphicData uri="http://schemas.openxmlformats.org/presentationml/2006/ole">
            <mc:AlternateContent xmlns:mc="http://schemas.openxmlformats.org/markup-compatibility/2006">
              <mc:Choice xmlns:v="urn:schemas-microsoft-com:vml" Requires="v">
                <p:oleObj spid="_x0000_s5138" r:id="rId5" imgW="584697" imgH="229097" progId="Equation.3">
                  <p:embed/>
                </p:oleObj>
              </mc:Choice>
              <mc:Fallback>
                <p:oleObj r:id="rId5" imgW="584697" imgH="229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438" y="3835400"/>
                        <a:ext cx="1322387"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7" name="Text Box 13"/>
          <p:cNvSpPr txBox="1">
            <a:spLocks noChangeArrowheads="1"/>
          </p:cNvSpPr>
          <p:nvPr/>
        </p:nvSpPr>
        <p:spPr bwMode="auto">
          <a:xfrm>
            <a:off x="2857500" y="2625725"/>
            <a:ext cx="3590925" cy="457200"/>
          </a:xfrm>
          <a:prstGeom prst="rect">
            <a:avLst/>
          </a:prstGeom>
          <a:noFill/>
          <a:ln w="9525">
            <a:noFill/>
            <a:miter lim="800000"/>
            <a:headEnd/>
            <a:tailEnd/>
          </a:ln>
        </p:spPr>
        <p:txBody>
          <a:bodyPr wrap="none">
            <a:spAutoFit/>
          </a:bodyPr>
          <a:lstStyle/>
          <a:p>
            <a:r>
              <a:rPr lang="en-US">
                <a:solidFill>
                  <a:schemeClr val="tx1"/>
                </a:solidFill>
                <a:latin typeface="Arial" pitchFamily="34" charset="0"/>
              </a:rPr>
              <a:t>small x (                         )</a:t>
            </a:r>
            <a:r>
              <a:rPr lang="en-US">
                <a:latin typeface="Arial" pitchFamily="34" charset="0"/>
              </a:rPr>
              <a:t>l</a:t>
            </a:r>
            <a:endParaRPr lang="de-DE" altLang="en-US">
              <a:latin typeface="Arial" pitchFamily="34" charset="0"/>
            </a:endParaRPr>
          </a:p>
        </p:txBody>
      </p:sp>
      <p:graphicFrame>
        <p:nvGraphicFramePr>
          <p:cNvPr id="6158" name="Object 14">
            <a:hlinkClick r:id="" action="ppaction://ole?verb=1"/>
          </p:cNvPr>
          <p:cNvGraphicFramePr>
            <a:graphicFrameLocks noChangeAspect="1"/>
          </p:cNvGraphicFramePr>
          <p:nvPr/>
        </p:nvGraphicFramePr>
        <p:xfrm>
          <a:off x="4119563" y="2668588"/>
          <a:ext cx="1751012" cy="449262"/>
        </p:xfrm>
        <a:graphic>
          <a:graphicData uri="http://schemas.openxmlformats.org/presentationml/2006/ole">
            <mc:AlternateContent xmlns:mc="http://schemas.openxmlformats.org/markup-compatibility/2006">
              <mc:Choice xmlns:v="urn:schemas-microsoft-com:vml" Requires="v">
                <p:oleObj spid="_x0000_s5139" r:id="rId7" imgW="889857" imgH="229097" progId="Equation.3">
                  <p:embed/>
                </p:oleObj>
              </mc:Choice>
              <mc:Fallback>
                <p:oleObj r:id="rId7" imgW="889857" imgH="229097"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2668588"/>
                        <a:ext cx="1751012"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9" name="AutoShape 15"/>
          <p:cNvSpPr>
            <a:spLocks noChangeArrowheads="1"/>
          </p:cNvSpPr>
          <p:nvPr/>
        </p:nvSpPr>
        <p:spPr bwMode="auto">
          <a:xfrm>
            <a:off x="7767638" y="2305050"/>
            <a:ext cx="765175" cy="134938"/>
          </a:xfrm>
          <a:prstGeom prst="rightArrow">
            <a:avLst>
              <a:gd name="adj1" fmla="val 50000"/>
              <a:gd name="adj2" fmla="val 141764"/>
            </a:avLst>
          </a:prstGeom>
          <a:solidFill>
            <a:schemeClr val="bg1"/>
          </a:solidFill>
          <a:ln w="9525" cmpd="sng">
            <a:solidFill>
              <a:schemeClr val="tx1"/>
            </a:solidFill>
            <a:miter lim="800000"/>
            <a:headEnd/>
            <a:tailEnd/>
          </a:ln>
          <a:effectLst/>
        </p:spPr>
        <p:txBody>
          <a:bodyPr anchor="ctr"/>
          <a:lstStyle/>
          <a:p>
            <a:endParaRPr lang="de-DE"/>
          </a:p>
        </p:txBody>
      </p:sp>
      <p:sp>
        <p:nvSpPr>
          <p:cNvPr id="6160" name="Text Box 16"/>
          <p:cNvSpPr txBox="1">
            <a:spLocks noChangeArrowheads="1"/>
          </p:cNvSpPr>
          <p:nvPr/>
        </p:nvSpPr>
        <p:spPr bwMode="auto">
          <a:xfrm>
            <a:off x="425450" y="3794125"/>
            <a:ext cx="2032000" cy="457200"/>
          </a:xfrm>
          <a:prstGeom prst="rect">
            <a:avLst/>
          </a:prstGeom>
          <a:noFill/>
          <a:ln w="9525">
            <a:noFill/>
            <a:miter lim="800000"/>
            <a:headEnd/>
            <a:tailEnd/>
          </a:ln>
          <a:effectLst/>
        </p:spPr>
        <p:txBody>
          <a:bodyPr>
            <a:spAutoFit/>
          </a:bodyPr>
          <a:lstStyle/>
          <a:p>
            <a:r>
              <a:rPr lang="en-US">
                <a:solidFill>
                  <a:schemeClr val="tx1"/>
                </a:solidFill>
                <a:latin typeface="Arial" pitchFamily="34" charset="0"/>
              </a:rPr>
              <a:t>gluon fusion </a:t>
            </a:r>
            <a:endParaRPr lang="en-US">
              <a:solidFill>
                <a:srgbClr val="000000"/>
              </a:solidFill>
              <a:latin typeface="Arial" pitchFamily="34" charset="0"/>
            </a:endParaRPr>
          </a:p>
        </p:txBody>
      </p:sp>
      <p:sp>
        <p:nvSpPr>
          <p:cNvPr id="6161" name="AutoShape 17"/>
          <p:cNvSpPr>
            <a:spLocks noChangeArrowheads="1"/>
          </p:cNvSpPr>
          <p:nvPr/>
        </p:nvSpPr>
        <p:spPr bwMode="auto">
          <a:xfrm>
            <a:off x="4121150" y="4049713"/>
            <a:ext cx="765175" cy="134937"/>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p:sp>
        <p:nvSpPr>
          <p:cNvPr id="6162" name="Text Box 18"/>
          <p:cNvSpPr txBox="1">
            <a:spLocks noChangeArrowheads="1"/>
          </p:cNvSpPr>
          <p:nvPr/>
        </p:nvSpPr>
        <p:spPr bwMode="auto">
          <a:xfrm>
            <a:off x="6329363" y="3844925"/>
            <a:ext cx="1689100" cy="457200"/>
          </a:xfrm>
          <a:prstGeom prst="rect">
            <a:avLst/>
          </a:prstGeom>
          <a:noFill/>
          <a:ln w="9525">
            <a:noFill/>
            <a:miter lim="800000"/>
            <a:headEnd/>
            <a:tailEnd/>
          </a:ln>
          <a:effectLst/>
        </p:spPr>
        <p:txBody>
          <a:bodyPr wrap="none">
            <a:spAutoFit/>
          </a:bodyPr>
          <a:lstStyle/>
          <a:p>
            <a:r>
              <a:rPr lang="en-US" b="1">
                <a:solidFill>
                  <a:schemeClr val="accent2"/>
                </a:solidFill>
                <a:latin typeface="Arial" pitchFamily="34" charset="0"/>
              </a:rPr>
              <a:t>Saturation</a:t>
            </a:r>
          </a:p>
        </p:txBody>
      </p:sp>
      <p:sp>
        <p:nvSpPr>
          <p:cNvPr id="6163" name="Text Box 19"/>
          <p:cNvSpPr txBox="1">
            <a:spLocks noChangeArrowheads="1"/>
          </p:cNvSpPr>
          <p:nvPr/>
        </p:nvSpPr>
        <p:spPr bwMode="auto">
          <a:xfrm>
            <a:off x="-6350" y="3757613"/>
            <a:ext cx="406400" cy="457200"/>
          </a:xfrm>
          <a:prstGeom prst="rect">
            <a:avLst/>
          </a:prstGeom>
          <a:noFill/>
          <a:ln w="9525">
            <a:noFill/>
            <a:miter lim="800000"/>
            <a:headEnd/>
            <a:tailEnd/>
          </a:ln>
          <a:effectLst/>
        </p:spPr>
        <p:txBody>
          <a:bodyPr>
            <a:spAutoFit/>
          </a:bodyPr>
          <a:lstStyle/>
          <a:p>
            <a:r>
              <a:rPr lang="en-US" b="1">
                <a:solidFill>
                  <a:srgbClr val="800080"/>
                </a:solidFill>
              </a:rPr>
              <a:t>●</a:t>
            </a:r>
          </a:p>
        </p:txBody>
      </p:sp>
      <p:sp>
        <p:nvSpPr>
          <p:cNvPr id="6164" name="Text Box 20"/>
          <p:cNvSpPr txBox="1">
            <a:spLocks noChangeArrowheads="1"/>
          </p:cNvSpPr>
          <p:nvPr/>
        </p:nvSpPr>
        <p:spPr bwMode="auto">
          <a:xfrm>
            <a:off x="-6350" y="4691063"/>
            <a:ext cx="406400" cy="457200"/>
          </a:xfrm>
          <a:prstGeom prst="rect">
            <a:avLst/>
          </a:prstGeom>
          <a:noFill/>
          <a:ln w="9525">
            <a:noFill/>
            <a:miter lim="800000"/>
            <a:headEnd/>
            <a:tailEnd/>
          </a:ln>
          <a:effectLst/>
        </p:spPr>
        <p:txBody>
          <a:bodyPr>
            <a:spAutoFit/>
          </a:bodyPr>
          <a:lstStyle/>
          <a:p>
            <a:r>
              <a:rPr lang="en-US" b="1">
                <a:solidFill>
                  <a:srgbClr val="800080"/>
                </a:solidFill>
              </a:rPr>
              <a:t>●</a:t>
            </a:r>
          </a:p>
        </p:txBody>
      </p:sp>
      <p:graphicFrame>
        <p:nvGraphicFramePr>
          <p:cNvPr id="6165" name="Object 21">
            <a:hlinkClick r:id="" action="ppaction://ole?verb=1"/>
          </p:cNvPr>
          <p:cNvGraphicFramePr>
            <a:graphicFrameLocks noChangeAspect="1"/>
          </p:cNvGraphicFramePr>
          <p:nvPr/>
        </p:nvGraphicFramePr>
        <p:xfrm>
          <a:off x="5375275" y="4743450"/>
          <a:ext cx="2654300" cy="454025"/>
        </p:xfrm>
        <a:graphic>
          <a:graphicData uri="http://schemas.openxmlformats.org/presentationml/2006/ole">
            <mc:AlternateContent xmlns:mc="http://schemas.openxmlformats.org/markup-compatibility/2006">
              <mc:Choice xmlns:v="urn:schemas-microsoft-com:vml" Requires="v">
                <p:oleObj spid="_x0000_s5140" r:id="rId9" imgW="1410828" imgH="241707" progId="Equation.3">
                  <p:embed/>
                </p:oleObj>
              </mc:Choice>
              <mc:Fallback>
                <p:oleObj r:id="rId9" imgW="1410828" imgH="24170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5275" y="4743450"/>
                        <a:ext cx="2654300"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6" name="AutoShape 22"/>
          <p:cNvSpPr>
            <a:spLocks noChangeArrowheads="1"/>
          </p:cNvSpPr>
          <p:nvPr/>
        </p:nvSpPr>
        <p:spPr bwMode="auto">
          <a:xfrm flipV="1">
            <a:off x="117475" y="5319713"/>
            <a:ext cx="765175" cy="8096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cmpd="sng">
            <a:solidFill>
              <a:schemeClr val="tx1"/>
            </a:solidFill>
            <a:miter lim="800000"/>
            <a:headEnd/>
            <a:tailEnd/>
          </a:ln>
          <a:effectLst/>
        </p:spPr>
        <p:txBody>
          <a:bodyPr anchor="ctr"/>
          <a:lstStyle/>
          <a:p>
            <a:endParaRPr lang="de-DE"/>
          </a:p>
        </p:txBody>
      </p:sp>
      <p:graphicFrame>
        <p:nvGraphicFramePr>
          <p:cNvPr id="6167" name="Object 23">
            <a:hlinkClick r:id="" action="ppaction://ole?verb=1"/>
          </p:cNvPr>
          <p:cNvGraphicFramePr>
            <a:graphicFrameLocks noChangeAspect="1"/>
          </p:cNvGraphicFramePr>
          <p:nvPr/>
        </p:nvGraphicFramePr>
        <p:xfrm>
          <a:off x="974725" y="5634038"/>
          <a:ext cx="2890838" cy="584200"/>
        </p:xfrm>
        <a:graphic>
          <a:graphicData uri="http://schemas.openxmlformats.org/presentationml/2006/ole">
            <mc:AlternateContent xmlns:mc="http://schemas.openxmlformats.org/markup-compatibility/2006">
              <mc:Choice xmlns:v="urn:schemas-microsoft-com:vml" Requires="v">
                <p:oleObj spid="_x0000_s5141" r:id="rId11" imgW="1131247" imgH="229097" progId="Equation.3">
                  <p:embed/>
                </p:oleObj>
              </mc:Choice>
              <mc:Fallback>
                <p:oleObj r:id="rId11" imgW="1131247" imgH="2290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725" y="5634038"/>
                        <a:ext cx="2890838"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8" name="Text Box 24"/>
          <p:cNvSpPr txBox="1">
            <a:spLocks noChangeArrowheads="1"/>
          </p:cNvSpPr>
          <p:nvPr/>
        </p:nvSpPr>
        <p:spPr bwMode="auto">
          <a:xfrm>
            <a:off x="3943350" y="5454650"/>
            <a:ext cx="5184433" cy="830997"/>
          </a:xfrm>
          <a:prstGeom prst="rect">
            <a:avLst/>
          </a:prstGeom>
          <a:noFill/>
          <a:ln w="9525">
            <a:noFill/>
            <a:miter lim="800000"/>
            <a:headEnd/>
            <a:tailEnd/>
          </a:ln>
        </p:spPr>
        <p:txBody>
          <a:bodyPr wrap="none">
            <a:spAutoFit/>
          </a:bodyPr>
          <a:lstStyle/>
          <a:p>
            <a:r>
              <a:rPr lang="en-US" dirty="0">
                <a:solidFill>
                  <a:schemeClr val="tx1"/>
                </a:solidFill>
                <a:latin typeface="Arial" pitchFamily="34" charset="0"/>
              </a:rPr>
              <a:t>this feature can be inherited</a:t>
            </a:r>
            <a:r>
              <a:rPr lang="zh-CN" altLang="en-US" dirty="0">
                <a:solidFill>
                  <a:schemeClr val="tx1"/>
                </a:solidFill>
                <a:latin typeface="Arial" pitchFamily="34" charset="0"/>
              </a:rPr>
              <a:t> </a:t>
            </a:r>
            <a:r>
              <a:rPr lang="en-US" dirty="0">
                <a:solidFill>
                  <a:schemeClr val="tx1"/>
                </a:solidFill>
                <a:latin typeface="Arial" pitchFamily="34" charset="0"/>
              </a:rPr>
              <a:t>by initial</a:t>
            </a:r>
          </a:p>
          <a:p>
            <a:r>
              <a:rPr lang="en-US" dirty="0" err="1">
                <a:solidFill>
                  <a:schemeClr val="tx1"/>
                </a:solidFill>
                <a:latin typeface="Arial" pitchFamily="34" charset="0"/>
              </a:rPr>
              <a:t>Glasma</a:t>
            </a:r>
            <a:r>
              <a:rPr lang="en-US" dirty="0">
                <a:solidFill>
                  <a:schemeClr val="tx1"/>
                </a:solidFill>
                <a:latin typeface="Arial" pitchFamily="34" charset="0"/>
              </a:rPr>
              <a:t> through </a:t>
            </a:r>
            <a:r>
              <a:rPr lang="en-US" dirty="0" smtClean="0">
                <a:solidFill>
                  <a:schemeClr val="tx1"/>
                </a:solidFill>
                <a:latin typeface="Arial" pitchFamily="34" charset="0"/>
              </a:rPr>
              <a:t>indirect </a:t>
            </a:r>
            <a:r>
              <a:rPr lang="en-US" dirty="0">
                <a:solidFill>
                  <a:schemeClr val="tx1"/>
                </a:solidFill>
                <a:latin typeface="Arial" pitchFamily="34" charset="0"/>
              </a:rPr>
              <a:t>way</a:t>
            </a:r>
          </a:p>
        </p:txBody>
      </p:sp>
      <p:sp>
        <p:nvSpPr>
          <p:cNvPr id="6169" name="AutoShape 25"/>
          <p:cNvSpPr>
            <a:spLocks noChangeArrowheads="1"/>
          </p:cNvSpPr>
          <p:nvPr/>
        </p:nvSpPr>
        <p:spPr bwMode="auto">
          <a:xfrm>
            <a:off x="2682875" y="2211388"/>
            <a:ext cx="5040313" cy="476250"/>
          </a:xfrm>
          <a:prstGeom prst="bracePair">
            <a:avLst>
              <a:gd name="adj" fmla="val 8333"/>
            </a:avLst>
          </a:prstGeom>
          <a:noFill/>
          <a:ln w="9525">
            <a:noFill/>
            <a:round/>
            <a:headEnd/>
            <a:tailEnd/>
          </a:ln>
          <a:effectLst/>
        </p:spPr>
        <p:txBody>
          <a:bodyPr>
            <a:spAutoFit/>
          </a:bodyPr>
          <a:lstStyle/>
          <a:p>
            <a:r>
              <a:rPr lang="en-US">
                <a:solidFill>
                  <a:schemeClr val="tx1"/>
                </a:solidFill>
                <a:latin typeface="Arial" pitchFamily="34" charset="0"/>
              </a:rPr>
              <a:t>internal interaction time scales</a:t>
            </a:r>
          </a:p>
        </p:txBody>
      </p:sp>
    </p:spTree>
    <p:extLst>
      <p:ext uri="{BB962C8B-B14F-4D97-AF65-F5344CB8AC3E}">
        <p14:creationId xmlns:p14="http://schemas.microsoft.com/office/powerpoint/2010/main" val="1355653954"/>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3"/>
          <p:cNvSpPr>
            <a:spLocks noGrp="1"/>
          </p:cNvSpPr>
          <p:nvPr>
            <p:ph type="ftr" idx="10"/>
          </p:nvPr>
        </p:nvSpPr>
        <p:spPr>
          <a:xfrm>
            <a:off x="153619" y="6313010"/>
            <a:ext cx="6922916" cy="476250"/>
          </a:xfrm>
        </p:spPr>
        <p:txBody>
          <a:bodyPr/>
          <a:lstStyle/>
          <a:p>
            <a:r>
              <a:rPr lang="en-US" dirty="0"/>
              <a:t>20/05/2015 </a:t>
            </a:r>
            <a:r>
              <a:rPr lang="en-US" dirty="0" smtClean="0"/>
              <a:t>                    </a:t>
            </a:r>
            <a:r>
              <a:rPr lang="en-US" dirty="0"/>
              <a:t>K</a:t>
            </a:r>
            <a:r>
              <a:rPr lang="en-US" dirty="0" smtClean="0"/>
              <a:t>ai </a:t>
            </a:r>
            <a:r>
              <a:rPr lang="en-US" dirty="0"/>
              <a:t>Z</a:t>
            </a:r>
            <a:r>
              <a:rPr lang="en-US" dirty="0" smtClean="0"/>
              <a:t>hou, ITP Goethe U. Frankfurt, Gluon Transport BAMPS </a:t>
            </a:r>
            <a:endParaRPr lang="en-US" dirty="0"/>
          </a:p>
        </p:txBody>
      </p:sp>
      <p:sp>
        <p:nvSpPr>
          <p:cNvPr id="22" name="Foliennummernplatzhalter 4"/>
          <p:cNvSpPr>
            <a:spLocks noGrp="1"/>
          </p:cNvSpPr>
          <p:nvPr>
            <p:ph type="sldNum" idx="11"/>
          </p:nvPr>
        </p:nvSpPr>
        <p:spPr/>
        <p:txBody>
          <a:bodyPr/>
          <a:lstStyle/>
          <a:p>
            <a:fld id="{404D8A34-4905-476C-A5DD-7851F6EDDA26}" type="slidenum">
              <a:rPr lang="en-US"/>
              <a:pPr/>
              <a:t>56</a:t>
            </a:fld>
            <a:endParaRPr lang="en-US"/>
          </a:p>
        </p:txBody>
      </p:sp>
      <p:sp>
        <p:nvSpPr>
          <p:cNvPr id="7170" name="Rectangle 2"/>
          <p:cNvSpPr>
            <a:spLocks noGrp="1" noChangeArrowheads="1"/>
          </p:cNvSpPr>
          <p:nvPr>
            <p:ph type="title"/>
          </p:nvPr>
        </p:nvSpPr>
        <p:spPr>
          <a:xfrm>
            <a:off x="446088" y="173038"/>
            <a:ext cx="7221537" cy="620712"/>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800" dirty="0" smtClean="0">
                <a:latin typeface="Arial" pitchFamily="34" charset="0"/>
                <a:ea typeface="楷体" charset="-122"/>
              </a:rPr>
              <a:t>Introduci</a:t>
            </a:r>
            <a:r>
              <a:rPr lang="de-DE" altLang="zh-CN" sz="2800" dirty="0" err="1" smtClean="0">
                <a:latin typeface="Arial" pitchFamily="34" charset="0"/>
                <a:ea typeface="楷体" charset="-122"/>
              </a:rPr>
              <a:t>ng</a:t>
            </a:r>
            <a:r>
              <a:rPr lang="de-DE" altLang="zh-CN" sz="2800" dirty="0" smtClean="0">
                <a:latin typeface="Arial" pitchFamily="34" charset="0"/>
                <a:ea typeface="楷体" charset="-122"/>
              </a:rPr>
              <a:t> </a:t>
            </a:r>
            <a:r>
              <a:rPr lang="de-DE" altLang="zh-CN" sz="2800" dirty="0" err="1" smtClean="0">
                <a:latin typeface="Arial" pitchFamily="34" charset="0"/>
                <a:ea typeface="楷体" charset="-122"/>
              </a:rPr>
              <a:t>the</a:t>
            </a:r>
            <a:r>
              <a:rPr lang="en-US" sz="2800" dirty="0" smtClean="0">
                <a:latin typeface="Arial" pitchFamily="34" charset="0"/>
                <a:ea typeface="楷体" charset="-122"/>
              </a:rPr>
              <a:t> </a:t>
            </a:r>
            <a:r>
              <a:rPr lang="en-US" sz="2800" b="1" dirty="0" err="1">
                <a:solidFill>
                  <a:srgbClr val="FF0000"/>
                </a:solidFill>
                <a:latin typeface="Arial" pitchFamily="34" charset="0"/>
                <a:ea typeface="楷体" charset="-122"/>
              </a:rPr>
              <a:t>Glasma</a:t>
            </a:r>
            <a:endParaRPr lang="en-US" sz="2800" b="1" dirty="0">
              <a:solidFill>
                <a:srgbClr val="FF0000"/>
              </a:solidFill>
              <a:latin typeface="Arial" pitchFamily="34" charset="0"/>
              <a:ea typeface="楷体" charset="-122"/>
            </a:endParaRPr>
          </a:p>
        </p:txBody>
      </p:sp>
      <p:sp>
        <p:nvSpPr>
          <p:cNvPr id="7171" name="Text Box 3"/>
          <p:cNvSpPr txBox="1">
            <a:spLocks noChangeArrowheads="1"/>
          </p:cNvSpPr>
          <p:nvPr/>
        </p:nvSpPr>
        <p:spPr bwMode="auto">
          <a:xfrm>
            <a:off x="0" y="772675"/>
            <a:ext cx="8696909" cy="463846"/>
          </a:xfrm>
          <a:prstGeom prst="rect">
            <a:avLst/>
          </a:prstGeom>
          <a:noFill/>
          <a:ln w="9525">
            <a:noFill/>
            <a:miter lim="800000"/>
            <a:headEnd/>
            <a:tailEnd/>
          </a:ln>
          <a:effec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800080"/>
                </a:solidFill>
                <a:latin typeface="Arial" pitchFamily="34" charset="0"/>
              </a:rPr>
              <a:t> </a:t>
            </a:r>
            <a:r>
              <a:rPr lang="en-US" b="1" dirty="0" err="1" smtClean="0">
                <a:solidFill>
                  <a:srgbClr val="FF0000"/>
                </a:solidFill>
                <a:latin typeface="Arial" pitchFamily="34" charset="0"/>
              </a:rPr>
              <a:t>Glasma</a:t>
            </a:r>
            <a:r>
              <a:rPr lang="en-US" b="1" dirty="0" smtClean="0">
                <a:solidFill>
                  <a:srgbClr val="FF0000"/>
                </a:solidFill>
                <a:latin typeface="Arial" pitchFamily="34" charset="0"/>
              </a:rPr>
              <a:t> = non-equilibrium state </a:t>
            </a:r>
            <a:r>
              <a:rPr lang="en-US" b="1" dirty="0">
                <a:solidFill>
                  <a:srgbClr val="FF0000"/>
                </a:solidFill>
                <a:latin typeface="Arial" pitchFamily="34" charset="0"/>
              </a:rPr>
              <a:t>in between CGC and QGP</a:t>
            </a:r>
            <a:endParaRPr lang="en-US" b="1" i="1" u="sng" dirty="0">
              <a:solidFill>
                <a:srgbClr val="FF0000"/>
              </a:solidFill>
              <a:latin typeface="Arial" pitchFamily="34" charset="0"/>
            </a:endParaRPr>
          </a:p>
        </p:txBody>
      </p:sp>
      <p:sp>
        <p:nvSpPr>
          <p:cNvPr id="7172" name="Text Box 4"/>
          <p:cNvSpPr txBox="1">
            <a:spLocks noChangeArrowheads="1"/>
          </p:cNvSpPr>
          <p:nvPr/>
        </p:nvSpPr>
        <p:spPr bwMode="auto">
          <a:xfrm>
            <a:off x="0" y="1719263"/>
            <a:ext cx="406400" cy="457200"/>
          </a:xfrm>
          <a:prstGeom prst="rect">
            <a:avLst/>
          </a:prstGeom>
          <a:noFill/>
          <a:ln w="9525">
            <a:noFill/>
            <a:miter lim="800000"/>
            <a:headEnd/>
            <a:tailEnd/>
          </a:ln>
        </p:spPr>
        <p:txBody>
          <a:bodyPr>
            <a:spAutoFit/>
          </a:bodyPr>
          <a:lstStyle/>
          <a:p>
            <a:r>
              <a:rPr lang="en-US" b="1">
                <a:solidFill>
                  <a:srgbClr val="800080"/>
                </a:solidFill>
              </a:rPr>
              <a:t>●</a:t>
            </a:r>
          </a:p>
        </p:txBody>
      </p:sp>
      <p:sp>
        <p:nvSpPr>
          <p:cNvPr id="7173" name="Text Box 5"/>
          <p:cNvSpPr txBox="1">
            <a:spLocks noChangeArrowheads="1"/>
          </p:cNvSpPr>
          <p:nvPr/>
        </p:nvSpPr>
        <p:spPr bwMode="auto">
          <a:xfrm>
            <a:off x="431800" y="3660775"/>
            <a:ext cx="7835900" cy="822325"/>
          </a:xfrm>
          <a:prstGeom prst="rect">
            <a:avLst/>
          </a:prstGeom>
          <a:noFill/>
          <a:ln w="9525">
            <a:noFill/>
            <a:miter lim="800000"/>
            <a:headEnd/>
            <a:tailEnd/>
          </a:ln>
          <a:effectLst/>
        </p:spPr>
        <p:txBody>
          <a:bodyPr>
            <a:spAutoFit/>
          </a:bodyPr>
          <a:lstStyle/>
          <a:p>
            <a:r>
              <a:rPr lang="en-US" b="1">
                <a:solidFill>
                  <a:schemeClr val="accent2"/>
                </a:solidFill>
                <a:latin typeface="Arial" pitchFamily="34" charset="0"/>
              </a:rPr>
              <a:t>Instabilities</a:t>
            </a:r>
            <a:r>
              <a:rPr lang="en-US">
                <a:solidFill>
                  <a:schemeClr val="tx1"/>
                </a:solidFill>
                <a:latin typeface="Arial" pitchFamily="34" charset="0"/>
              </a:rPr>
              <a:t> --&gt;wide range of unstable modes (up to Qs) grow exponentially untill saturation density </a:t>
            </a:r>
          </a:p>
        </p:txBody>
      </p:sp>
      <p:sp>
        <p:nvSpPr>
          <p:cNvPr id="7174" name="Text Box 6"/>
          <p:cNvSpPr txBox="1">
            <a:spLocks noChangeArrowheads="1"/>
          </p:cNvSpPr>
          <p:nvPr/>
        </p:nvSpPr>
        <p:spPr bwMode="auto">
          <a:xfrm>
            <a:off x="-6350" y="3624263"/>
            <a:ext cx="406400" cy="457200"/>
          </a:xfrm>
          <a:prstGeom prst="rect">
            <a:avLst/>
          </a:prstGeom>
          <a:noFill/>
          <a:ln w="9525">
            <a:noFill/>
            <a:miter lim="800000"/>
            <a:headEnd/>
            <a:tailEnd/>
          </a:ln>
          <a:effectLst/>
        </p:spPr>
        <p:txBody>
          <a:bodyPr>
            <a:spAutoFit/>
          </a:bodyPr>
          <a:lstStyle/>
          <a:p>
            <a:r>
              <a:rPr lang="en-US" b="1">
                <a:solidFill>
                  <a:srgbClr val="800080"/>
                </a:solidFill>
              </a:rPr>
              <a:t>●</a:t>
            </a:r>
          </a:p>
        </p:txBody>
      </p:sp>
      <p:sp>
        <p:nvSpPr>
          <p:cNvPr id="7175" name="AutoShape 7"/>
          <p:cNvSpPr>
            <a:spLocks noChangeArrowheads="1"/>
          </p:cNvSpPr>
          <p:nvPr/>
        </p:nvSpPr>
        <p:spPr bwMode="auto">
          <a:xfrm flipV="1">
            <a:off x="117475" y="5408613"/>
            <a:ext cx="765175" cy="8096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cmpd="sng">
            <a:solidFill>
              <a:schemeClr val="tx1"/>
            </a:solidFill>
            <a:miter lim="800000"/>
            <a:headEnd/>
            <a:tailEnd/>
          </a:ln>
          <a:effectLst/>
        </p:spPr>
        <p:txBody>
          <a:bodyPr anchor="ctr"/>
          <a:lstStyle/>
          <a:p>
            <a:endParaRPr lang="de-DE"/>
          </a:p>
        </p:txBody>
      </p:sp>
      <p:pic>
        <p:nvPicPr>
          <p:cNvPr id="7176" name="Picture 8"/>
          <p:cNvPicPr>
            <a:picLocks noChangeAspect="1" noChangeArrowheads="1"/>
          </p:cNvPicPr>
          <p:nvPr/>
        </p:nvPicPr>
        <p:blipFill>
          <a:blip r:embed="rId3" cstate="print"/>
          <a:srcRect/>
          <a:stretch>
            <a:fillRect/>
          </a:stretch>
        </p:blipFill>
        <p:spPr bwMode="auto">
          <a:xfrm>
            <a:off x="5452581" y="1182046"/>
            <a:ext cx="3923660" cy="2571131"/>
          </a:xfrm>
          <a:prstGeom prst="rect">
            <a:avLst/>
          </a:prstGeom>
          <a:noFill/>
          <a:ln w="9525">
            <a:noFill/>
            <a:miter lim="800000"/>
            <a:headEnd/>
            <a:tailEnd/>
          </a:ln>
          <a:effectLst/>
        </p:spPr>
      </p:pic>
      <p:sp>
        <p:nvSpPr>
          <p:cNvPr id="7177" name="Text Box 9"/>
          <p:cNvSpPr txBox="1">
            <a:spLocks noChangeArrowheads="1"/>
          </p:cNvSpPr>
          <p:nvPr/>
        </p:nvSpPr>
        <p:spPr bwMode="auto">
          <a:xfrm>
            <a:off x="476250" y="1720850"/>
            <a:ext cx="5081588" cy="457200"/>
          </a:xfrm>
          <a:prstGeom prst="rect">
            <a:avLst/>
          </a:prstGeom>
          <a:noFill/>
          <a:ln w="9525">
            <a:noFill/>
            <a:miter lim="800000"/>
            <a:headEnd/>
            <a:tailEnd/>
          </a:ln>
        </p:spPr>
        <p:txBody>
          <a:bodyPr wrap="none">
            <a:spAutoFit/>
          </a:bodyPr>
          <a:lstStyle/>
          <a:p>
            <a:r>
              <a:rPr lang="en-US" dirty="0">
                <a:solidFill>
                  <a:schemeClr val="tx1"/>
                </a:solidFill>
                <a:latin typeface="Arial" pitchFamily="34" charset="0"/>
              </a:rPr>
              <a:t>using CGC as initial states for nuclei</a:t>
            </a:r>
          </a:p>
        </p:txBody>
      </p:sp>
      <p:graphicFrame>
        <p:nvGraphicFramePr>
          <p:cNvPr id="7178" name="Object 10">
            <a:hlinkClick r:id="" action="ppaction://ole?verb=1"/>
          </p:cNvPr>
          <p:cNvGraphicFramePr>
            <a:graphicFrameLocks noChangeAspect="1"/>
          </p:cNvGraphicFramePr>
          <p:nvPr/>
        </p:nvGraphicFramePr>
        <p:xfrm>
          <a:off x="1962150" y="2260600"/>
          <a:ext cx="3271838" cy="539750"/>
        </p:xfrm>
        <a:graphic>
          <a:graphicData uri="http://schemas.openxmlformats.org/presentationml/2006/ole">
            <mc:AlternateContent xmlns:mc="http://schemas.openxmlformats.org/markup-compatibility/2006">
              <mc:Choice xmlns:v="urn:schemas-microsoft-com:vml" Requires="v">
                <p:oleObj spid="_x0000_s6152" r:id="rId4" imgW="1385608" imgH="229097" progId="Equation.3">
                  <p:embed/>
                </p:oleObj>
              </mc:Choice>
              <mc:Fallback>
                <p:oleObj r:id="rId4" imgW="1385608" imgH="2290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50" y="2260600"/>
                        <a:ext cx="3271838"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9" name="Text Box 11"/>
          <p:cNvSpPr txBox="1">
            <a:spLocks noChangeArrowheads="1"/>
          </p:cNvSpPr>
          <p:nvPr/>
        </p:nvSpPr>
        <p:spPr bwMode="auto">
          <a:xfrm>
            <a:off x="476250" y="2759075"/>
            <a:ext cx="5500688" cy="457200"/>
          </a:xfrm>
          <a:prstGeom prst="rect">
            <a:avLst/>
          </a:prstGeom>
          <a:noFill/>
          <a:ln w="9525">
            <a:noFill/>
            <a:miter lim="800000"/>
            <a:headEnd/>
            <a:tailEnd/>
          </a:ln>
        </p:spPr>
        <p:txBody>
          <a:bodyPr wrap="none">
            <a:spAutoFit/>
          </a:bodyPr>
          <a:lstStyle/>
          <a:p>
            <a:r>
              <a:rPr lang="en-US" b="1" dirty="0">
                <a:solidFill>
                  <a:schemeClr val="accent2"/>
                </a:solidFill>
                <a:latin typeface="Arial" pitchFamily="34" charset="0"/>
              </a:rPr>
              <a:t>highly </a:t>
            </a:r>
            <a:r>
              <a:rPr lang="en-US" b="1" dirty="0" err="1">
                <a:solidFill>
                  <a:schemeClr val="accent2"/>
                </a:solidFill>
                <a:latin typeface="Arial" pitchFamily="34" charset="0"/>
              </a:rPr>
              <a:t>anisotyopic</a:t>
            </a:r>
            <a:r>
              <a:rPr lang="en-US" dirty="0">
                <a:solidFill>
                  <a:schemeClr val="tx1"/>
                </a:solidFill>
                <a:latin typeface="Arial" pitchFamily="34" charset="0"/>
              </a:rPr>
              <a:t> initial </a:t>
            </a:r>
            <a:r>
              <a:rPr lang="en-US" dirty="0" err="1">
                <a:solidFill>
                  <a:schemeClr val="tx1"/>
                </a:solidFill>
                <a:latin typeface="Arial" pitchFamily="34" charset="0"/>
              </a:rPr>
              <a:t>glasma</a:t>
            </a:r>
            <a:r>
              <a:rPr lang="en-US" dirty="0">
                <a:solidFill>
                  <a:schemeClr val="tx1"/>
                </a:solidFill>
                <a:latin typeface="Arial" pitchFamily="34" charset="0"/>
              </a:rPr>
              <a:t> fields</a:t>
            </a:r>
          </a:p>
        </p:txBody>
      </p:sp>
      <p:sp>
        <p:nvSpPr>
          <p:cNvPr id="7180" name="AutoShape 12"/>
          <p:cNvSpPr>
            <a:spLocks noChangeArrowheads="1"/>
          </p:cNvSpPr>
          <p:nvPr/>
        </p:nvSpPr>
        <p:spPr bwMode="auto">
          <a:xfrm>
            <a:off x="1003300" y="2443163"/>
            <a:ext cx="765175" cy="134937"/>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p:sp>
        <p:nvSpPr>
          <p:cNvPr id="7181" name="Text Box 13"/>
          <p:cNvSpPr txBox="1">
            <a:spLocks noChangeArrowheads="1"/>
          </p:cNvSpPr>
          <p:nvPr/>
        </p:nvSpPr>
        <p:spPr bwMode="auto">
          <a:xfrm>
            <a:off x="1747838" y="4562475"/>
            <a:ext cx="5948362" cy="457200"/>
          </a:xfrm>
          <a:prstGeom prst="rect">
            <a:avLst/>
          </a:prstGeom>
          <a:noFill/>
          <a:ln w="9525">
            <a:noFill/>
            <a:miter lim="800000"/>
            <a:headEnd/>
            <a:tailEnd/>
          </a:ln>
        </p:spPr>
        <p:txBody>
          <a:bodyPr wrap="none">
            <a:spAutoFit/>
          </a:bodyPr>
          <a:lstStyle/>
          <a:p>
            <a:r>
              <a:rPr lang="en-US">
                <a:solidFill>
                  <a:schemeClr val="tx1"/>
                </a:solidFill>
                <a:latin typeface="Arial" pitchFamily="34" charset="0"/>
              </a:rPr>
              <a:t>redistribute momentum ---&gt; </a:t>
            </a:r>
            <a:r>
              <a:rPr lang="en-US" b="1">
                <a:solidFill>
                  <a:schemeClr val="accent2"/>
                </a:solidFill>
                <a:latin typeface="Arial" pitchFamily="34" charset="0"/>
              </a:rPr>
              <a:t>isotropization</a:t>
            </a:r>
          </a:p>
        </p:txBody>
      </p:sp>
      <p:sp>
        <p:nvSpPr>
          <p:cNvPr id="7182" name="Text Box 14"/>
          <p:cNvSpPr txBox="1">
            <a:spLocks noChangeArrowheads="1"/>
          </p:cNvSpPr>
          <p:nvPr/>
        </p:nvSpPr>
        <p:spPr bwMode="auto">
          <a:xfrm>
            <a:off x="1741488" y="5045075"/>
            <a:ext cx="4725987" cy="457200"/>
          </a:xfrm>
          <a:prstGeom prst="rect">
            <a:avLst/>
          </a:prstGeom>
          <a:noFill/>
          <a:ln w="9525">
            <a:noFill/>
            <a:miter lim="800000"/>
            <a:headEnd/>
            <a:tailEnd/>
          </a:ln>
          <a:effectLst/>
        </p:spPr>
        <p:txBody>
          <a:bodyPr wrap="none">
            <a:spAutoFit/>
          </a:bodyPr>
          <a:lstStyle/>
          <a:p>
            <a:r>
              <a:rPr lang="en-US">
                <a:solidFill>
                  <a:schemeClr val="tx1"/>
                </a:solidFill>
                <a:latin typeface="Arial" pitchFamily="34" charset="0"/>
              </a:rPr>
              <a:t>free up quanta from classical field</a:t>
            </a:r>
          </a:p>
        </p:txBody>
      </p:sp>
      <p:sp>
        <p:nvSpPr>
          <p:cNvPr id="7183" name="AutoShape 15"/>
          <p:cNvSpPr>
            <a:spLocks noChangeArrowheads="1"/>
          </p:cNvSpPr>
          <p:nvPr/>
        </p:nvSpPr>
        <p:spPr bwMode="auto">
          <a:xfrm>
            <a:off x="774700" y="4970463"/>
            <a:ext cx="765175" cy="134937"/>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p:sp>
        <p:nvSpPr>
          <p:cNvPr id="7184" name="手势箭头 703"/>
          <p:cNvSpPr>
            <a:spLocks/>
          </p:cNvSpPr>
          <p:nvPr/>
        </p:nvSpPr>
        <p:spPr bwMode="auto">
          <a:xfrm rot="7860000">
            <a:off x="1538288" y="3287712"/>
            <a:ext cx="623888" cy="277813"/>
          </a:xfrm>
          <a:custGeom>
            <a:avLst/>
            <a:gdLst/>
            <a:ahLst/>
            <a:cxnLst>
              <a:cxn ang="0">
                <a:pos x="1102" y="1555"/>
              </a:cxn>
              <a:cxn ang="0">
                <a:pos x="1310" y="1495"/>
              </a:cxn>
              <a:cxn ang="0">
                <a:pos x="1060" y="975"/>
              </a:cxn>
              <a:cxn ang="0">
                <a:pos x="891" y="1061"/>
              </a:cxn>
              <a:cxn ang="0">
                <a:pos x="1427" y="1288"/>
              </a:cxn>
              <a:cxn ang="0">
                <a:pos x="1523" y="1161"/>
              </a:cxn>
              <a:cxn ang="0">
                <a:pos x="1060" y="975"/>
              </a:cxn>
              <a:cxn ang="0">
                <a:pos x="997" y="722"/>
              </a:cxn>
              <a:cxn ang="0">
                <a:pos x="1502" y="969"/>
              </a:cxn>
              <a:cxn ang="0">
                <a:pos x="1656" y="864"/>
              </a:cxn>
              <a:cxn ang="0">
                <a:pos x="1604" y="749"/>
              </a:cxn>
              <a:cxn ang="0">
                <a:pos x="1254" y="704"/>
              </a:cxn>
              <a:cxn ang="0">
                <a:pos x="1137" y="668"/>
              </a:cxn>
              <a:cxn ang="0">
                <a:pos x="2303" y="516"/>
              </a:cxn>
              <a:cxn ang="0">
                <a:pos x="2539" y="493"/>
              </a:cxn>
              <a:cxn ang="0">
                <a:pos x="2658" y="436"/>
              </a:cxn>
              <a:cxn ang="0">
                <a:pos x="2662" y="349"/>
              </a:cxn>
              <a:cxn ang="0">
                <a:pos x="2566" y="284"/>
              </a:cxn>
              <a:cxn ang="0">
                <a:pos x="2374" y="259"/>
              </a:cxn>
              <a:cxn ang="0">
                <a:pos x="993" y="134"/>
              </a:cxn>
              <a:cxn ang="0">
                <a:pos x="799" y="221"/>
              </a:cxn>
              <a:cxn ang="0">
                <a:pos x="520" y="353"/>
              </a:cxn>
              <a:cxn ang="0">
                <a:pos x="88" y="779"/>
              </a:cxn>
              <a:cxn ang="0">
                <a:pos x="417" y="1228"/>
              </a:cxn>
              <a:cxn ang="0">
                <a:pos x="688" y="1524"/>
              </a:cxn>
              <a:cxn ang="0">
                <a:pos x="805" y="1570"/>
              </a:cxn>
              <a:cxn ang="0">
                <a:pos x="891" y="1559"/>
              </a:cxn>
              <a:cxn ang="0">
                <a:pos x="835" y="1215"/>
              </a:cxn>
              <a:cxn ang="0">
                <a:pos x="855" y="967"/>
              </a:cxn>
              <a:cxn ang="0">
                <a:pos x="849" y="781"/>
              </a:cxn>
              <a:cxn ang="0">
                <a:pos x="956" y="633"/>
              </a:cxn>
              <a:cxn ang="0">
                <a:pos x="1087" y="566"/>
              </a:cxn>
              <a:cxn ang="0">
                <a:pos x="1271" y="597"/>
              </a:cxn>
              <a:cxn ang="0">
                <a:pos x="1335" y="530"/>
              </a:cxn>
              <a:cxn ang="0">
                <a:pos x="1102" y="562"/>
              </a:cxn>
              <a:cxn ang="0">
                <a:pos x="972" y="468"/>
              </a:cxn>
              <a:cxn ang="0">
                <a:pos x="1221" y="405"/>
              </a:cxn>
              <a:cxn ang="0">
                <a:pos x="1450" y="499"/>
              </a:cxn>
              <a:cxn ang="0">
                <a:pos x="1646" y="543"/>
              </a:cxn>
              <a:cxn ang="0">
                <a:pos x="1773" y="464"/>
              </a:cxn>
              <a:cxn ang="0">
                <a:pos x="2318" y="154"/>
              </a:cxn>
              <a:cxn ang="0">
                <a:pos x="2602" y="184"/>
              </a:cxn>
              <a:cxn ang="0">
                <a:pos x="2735" y="280"/>
              </a:cxn>
              <a:cxn ang="0">
                <a:pos x="2752" y="447"/>
              </a:cxn>
              <a:cxn ang="0">
                <a:pos x="2656" y="564"/>
              </a:cxn>
              <a:cxn ang="0">
                <a:pos x="2447" y="618"/>
              </a:cxn>
              <a:cxn ang="0">
                <a:pos x="1700" y="685"/>
              </a:cxn>
              <a:cxn ang="0">
                <a:pos x="1748" y="835"/>
              </a:cxn>
              <a:cxn ang="0">
                <a:pos x="1661" y="1021"/>
              </a:cxn>
              <a:cxn ang="0">
                <a:pos x="1615" y="1159"/>
              </a:cxn>
              <a:cxn ang="0">
                <a:pos x="1504" y="1370"/>
              </a:cxn>
              <a:cxn ang="0">
                <a:pos x="1415" y="1486"/>
              </a:cxn>
              <a:cxn ang="0">
                <a:pos x="1354" y="1605"/>
              </a:cxn>
              <a:cxn ang="0">
                <a:pos x="1220" y="1658"/>
              </a:cxn>
              <a:cxn ang="0">
                <a:pos x="928" y="1656"/>
              </a:cxn>
              <a:cxn ang="0">
                <a:pos x="722" y="1656"/>
              </a:cxn>
              <a:cxn ang="0">
                <a:pos x="432" y="1403"/>
              </a:cxn>
              <a:cxn ang="0">
                <a:pos x="33" y="1096"/>
              </a:cxn>
              <a:cxn ang="0">
                <a:pos x="0" y="724"/>
              </a:cxn>
              <a:cxn ang="0">
                <a:pos x="69" y="336"/>
              </a:cxn>
              <a:cxn ang="0">
                <a:pos x="741" y="129"/>
              </a:cxn>
            </a:cxnLst>
            <a:rect l="0" t="0" r="r" b="b"/>
            <a:pathLst>
              <a:path w="2758" h="1666">
                <a:moveTo>
                  <a:pt x="931" y="1269"/>
                </a:moveTo>
                <a:lnTo>
                  <a:pt x="895" y="1297"/>
                </a:lnTo>
                <a:lnTo>
                  <a:pt x="864" y="1328"/>
                </a:lnTo>
                <a:lnTo>
                  <a:pt x="839" y="1359"/>
                </a:lnTo>
                <a:lnTo>
                  <a:pt x="816" y="1392"/>
                </a:lnTo>
                <a:lnTo>
                  <a:pt x="1102" y="1555"/>
                </a:lnTo>
                <a:lnTo>
                  <a:pt x="1172" y="1557"/>
                </a:lnTo>
                <a:lnTo>
                  <a:pt x="1210" y="1555"/>
                </a:lnTo>
                <a:lnTo>
                  <a:pt x="1243" y="1547"/>
                </a:lnTo>
                <a:lnTo>
                  <a:pt x="1269" y="1535"/>
                </a:lnTo>
                <a:lnTo>
                  <a:pt x="1293" y="1518"/>
                </a:lnTo>
                <a:lnTo>
                  <a:pt x="1310" y="1495"/>
                </a:lnTo>
                <a:lnTo>
                  <a:pt x="1323" y="1466"/>
                </a:lnTo>
                <a:lnTo>
                  <a:pt x="1331" y="1434"/>
                </a:lnTo>
                <a:lnTo>
                  <a:pt x="1333" y="1397"/>
                </a:lnTo>
                <a:lnTo>
                  <a:pt x="1164" y="1397"/>
                </a:lnTo>
                <a:lnTo>
                  <a:pt x="931" y="1269"/>
                </a:lnTo>
                <a:close/>
                <a:moveTo>
                  <a:pt x="1060" y="975"/>
                </a:moveTo>
                <a:lnTo>
                  <a:pt x="1026" y="983"/>
                </a:lnTo>
                <a:lnTo>
                  <a:pt x="993" y="992"/>
                </a:lnTo>
                <a:lnTo>
                  <a:pt x="964" y="1006"/>
                </a:lnTo>
                <a:lnTo>
                  <a:pt x="937" y="1021"/>
                </a:lnTo>
                <a:lnTo>
                  <a:pt x="912" y="1040"/>
                </a:lnTo>
                <a:lnTo>
                  <a:pt x="891" y="1061"/>
                </a:lnTo>
                <a:lnTo>
                  <a:pt x="872" y="1084"/>
                </a:lnTo>
                <a:lnTo>
                  <a:pt x="855" y="1111"/>
                </a:lnTo>
                <a:lnTo>
                  <a:pt x="1195" y="1292"/>
                </a:lnTo>
                <a:lnTo>
                  <a:pt x="1352" y="1296"/>
                </a:lnTo>
                <a:lnTo>
                  <a:pt x="1392" y="1294"/>
                </a:lnTo>
                <a:lnTo>
                  <a:pt x="1427" y="1288"/>
                </a:lnTo>
                <a:lnTo>
                  <a:pt x="1456" y="1276"/>
                </a:lnTo>
                <a:lnTo>
                  <a:pt x="1481" y="1263"/>
                </a:lnTo>
                <a:lnTo>
                  <a:pt x="1500" y="1244"/>
                </a:lnTo>
                <a:lnTo>
                  <a:pt x="1513" y="1221"/>
                </a:lnTo>
                <a:lnTo>
                  <a:pt x="1521" y="1192"/>
                </a:lnTo>
                <a:lnTo>
                  <a:pt x="1523" y="1161"/>
                </a:lnTo>
                <a:lnTo>
                  <a:pt x="1521" y="1142"/>
                </a:lnTo>
                <a:lnTo>
                  <a:pt x="1517" y="1121"/>
                </a:lnTo>
                <a:lnTo>
                  <a:pt x="1510" y="1096"/>
                </a:lnTo>
                <a:lnTo>
                  <a:pt x="1498" y="1071"/>
                </a:lnTo>
                <a:lnTo>
                  <a:pt x="1241" y="1075"/>
                </a:lnTo>
                <a:lnTo>
                  <a:pt x="1060" y="975"/>
                </a:lnTo>
                <a:close/>
                <a:moveTo>
                  <a:pt x="1137" y="668"/>
                </a:moveTo>
                <a:lnTo>
                  <a:pt x="1104" y="670"/>
                </a:lnTo>
                <a:lnTo>
                  <a:pt x="1074" y="676"/>
                </a:lnTo>
                <a:lnTo>
                  <a:pt x="1047" y="687"/>
                </a:lnTo>
                <a:lnTo>
                  <a:pt x="1020" y="702"/>
                </a:lnTo>
                <a:lnTo>
                  <a:pt x="997" y="722"/>
                </a:lnTo>
                <a:lnTo>
                  <a:pt x="976" y="745"/>
                </a:lnTo>
                <a:lnTo>
                  <a:pt x="954" y="772"/>
                </a:lnTo>
                <a:lnTo>
                  <a:pt x="937" y="804"/>
                </a:lnTo>
                <a:lnTo>
                  <a:pt x="1269" y="969"/>
                </a:lnTo>
                <a:lnTo>
                  <a:pt x="1454" y="971"/>
                </a:lnTo>
                <a:lnTo>
                  <a:pt x="1502" y="969"/>
                </a:lnTo>
                <a:lnTo>
                  <a:pt x="1542" y="962"/>
                </a:lnTo>
                <a:lnTo>
                  <a:pt x="1579" y="952"/>
                </a:lnTo>
                <a:lnTo>
                  <a:pt x="1608" y="937"/>
                </a:lnTo>
                <a:lnTo>
                  <a:pt x="1631" y="916"/>
                </a:lnTo>
                <a:lnTo>
                  <a:pt x="1646" y="893"/>
                </a:lnTo>
                <a:lnTo>
                  <a:pt x="1656" y="864"/>
                </a:lnTo>
                <a:lnTo>
                  <a:pt x="1659" y="833"/>
                </a:lnTo>
                <a:lnTo>
                  <a:pt x="1657" y="810"/>
                </a:lnTo>
                <a:lnTo>
                  <a:pt x="1650" y="789"/>
                </a:lnTo>
                <a:lnTo>
                  <a:pt x="1640" y="772"/>
                </a:lnTo>
                <a:lnTo>
                  <a:pt x="1625" y="758"/>
                </a:lnTo>
                <a:lnTo>
                  <a:pt x="1604" y="749"/>
                </a:lnTo>
                <a:lnTo>
                  <a:pt x="1579" y="741"/>
                </a:lnTo>
                <a:lnTo>
                  <a:pt x="1550" y="735"/>
                </a:lnTo>
                <a:lnTo>
                  <a:pt x="1517" y="733"/>
                </a:lnTo>
                <a:lnTo>
                  <a:pt x="1293" y="733"/>
                </a:lnTo>
                <a:lnTo>
                  <a:pt x="1273" y="718"/>
                </a:lnTo>
                <a:lnTo>
                  <a:pt x="1254" y="704"/>
                </a:lnTo>
                <a:lnTo>
                  <a:pt x="1233" y="693"/>
                </a:lnTo>
                <a:lnTo>
                  <a:pt x="1214" y="683"/>
                </a:lnTo>
                <a:lnTo>
                  <a:pt x="1195" y="678"/>
                </a:lnTo>
                <a:lnTo>
                  <a:pt x="1175" y="672"/>
                </a:lnTo>
                <a:lnTo>
                  <a:pt x="1156" y="668"/>
                </a:lnTo>
                <a:lnTo>
                  <a:pt x="1137" y="668"/>
                </a:lnTo>
                <a:close/>
                <a:moveTo>
                  <a:pt x="1694" y="240"/>
                </a:moveTo>
                <a:lnTo>
                  <a:pt x="1898" y="466"/>
                </a:lnTo>
                <a:lnTo>
                  <a:pt x="1874" y="497"/>
                </a:lnTo>
                <a:lnTo>
                  <a:pt x="1855" y="520"/>
                </a:lnTo>
                <a:lnTo>
                  <a:pt x="2251" y="518"/>
                </a:lnTo>
                <a:lnTo>
                  <a:pt x="2303" y="516"/>
                </a:lnTo>
                <a:lnTo>
                  <a:pt x="2351" y="516"/>
                </a:lnTo>
                <a:lnTo>
                  <a:pt x="2395" y="512"/>
                </a:lnTo>
                <a:lnTo>
                  <a:pt x="2435" y="511"/>
                </a:lnTo>
                <a:lnTo>
                  <a:pt x="2474" y="505"/>
                </a:lnTo>
                <a:lnTo>
                  <a:pt x="2508" y="501"/>
                </a:lnTo>
                <a:lnTo>
                  <a:pt x="2539" y="493"/>
                </a:lnTo>
                <a:lnTo>
                  <a:pt x="2568" y="488"/>
                </a:lnTo>
                <a:lnTo>
                  <a:pt x="2593" y="478"/>
                </a:lnTo>
                <a:lnTo>
                  <a:pt x="2614" y="470"/>
                </a:lnTo>
                <a:lnTo>
                  <a:pt x="2631" y="459"/>
                </a:lnTo>
                <a:lnTo>
                  <a:pt x="2647" y="449"/>
                </a:lnTo>
                <a:lnTo>
                  <a:pt x="2658" y="436"/>
                </a:lnTo>
                <a:lnTo>
                  <a:pt x="2666" y="424"/>
                </a:lnTo>
                <a:lnTo>
                  <a:pt x="2672" y="411"/>
                </a:lnTo>
                <a:lnTo>
                  <a:pt x="2673" y="395"/>
                </a:lnTo>
                <a:lnTo>
                  <a:pt x="2672" y="380"/>
                </a:lnTo>
                <a:lnTo>
                  <a:pt x="2668" y="363"/>
                </a:lnTo>
                <a:lnTo>
                  <a:pt x="2662" y="349"/>
                </a:lnTo>
                <a:lnTo>
                  <a:pt x="2652" y="336"/>
                </a:lnTo>
                <a:lnTo>
                  <a:pt x="2639" y="324"/>
                </a:lnTo>
                <a:lnTo>
                  <a:pt x="2625" y="313"/>
                </a:lnTo>
                <a:lnTo>
                  <a:pt x="2608" y="301"/>
                </a:lnTo>
                <a:lnTo>
                  <a:pt x="2587" y="294"/>
                </a:lnTo>
                <a:lnTo>
                  <a:pt x="2566" y="284"/>
                </a:lnTo>
                <a:lnTo>
                  <a:pt x="2541" y="278"/>
                </a:lnTo>
                <a:lnTo>
                  <a:pt x="2512" y="273"/>
                </a:lnTo>
                <a:lnTo>
                  <a:pt x="2481" y="267"/>
                </a:lnTo>
                <a:lnTo>
                  <a:pt x="2449" y="263"/>
                </a:lnTo>
                <a:lnTo>
                  <a:pt x="2412" y="261"/>
                </a:lnTo>
                <a:lnTo>
                  <a:pt x="2374" y="259"/>
                </a:lnTo>
                <a:lnTo>
                  <a:pt x="2334" y="259"/>
                </a:lnTo>
                <a:lnTo>
                  <a:pt x="1694" y="240"/>
                </a:lnTo>
                <a:close/>
                <a:moveTo>
                  <a:pt x="1060" y="109"/>
                </a:moveTo>
                <a:lnTo>
                  <a:pt x="1039" y="117"/>
                </a:lnTo>
                <a:lnTo>
                  <a:pt x="1018" y="125"/>
                </a:lnTo>
                <a:lnTo>
                  <a:pt x="993" y="134"/>
                </a:lnTo>
                <a:lnTo>
                  <a:pt x="966" y="146"/>
                </a:lnTo>
                <a:lnTo>
                  <a:pt x="937" y="159"/>
                </a:lnTo>
                <a:lnTo>
                  <a:pt x="906" y="173"/>
                </a:lnTo>
                <a:lnTo>
                  <a:pt x="872" y="188"/>
                </a:lnTo>
                <a:lnTo>
                  <a:pt x="835" y="203"/>
                </a:lnTo>
                <a:lnTo>
                  <a:pt x="799" y="221"/>
                </a:lnTo>
                <a:lnTo>
                  <a:pt x="757" y="240"/>
                </a:lnTo>
                <a:lnTo>
                  <a:pt x="714" y="261"/>
                </a:lnTo>
                <a:lnTo>
                  <a:pt x="670" y="282"/>
                </a:lnTo>
                <a:lnTo>
                  <a:pt x="622" y="305"/>
                </a:lnTo>
                <a:lnTo>
                  <a:pt x="572" y="328"/>
                </a:lnTo>
                <a:lnTo>
                  <a:pt x="520" y="353"/>
                </a:lnTo>
                <a:lnTo>
                  <a:pt x="467" y="380"/>
                </a:lnTo>
                <a:lnTo>
                  <a:pt x="150" y="380"/>
                </a:lnTo>
                <a:lnTo>
                  <a:pt x="123" y="480"/>
                </a:lnTo>
                <a:lnTo>
                  <a:pt x="104" y="580"/>
                </a:lnTo>
                <a:lnTo>
                  <a:pt x="92" y="679"/>
                </a:lnTo>
                <a:lnTo>
                  <a:pt x="88" y="779"/>
                </a:lnTo>
                <a:lnTo>
                  <a:pt x="92" y="875"/>
                </a:lnTo>
                <a:lnTo>
                  <a:pt x="102" y="971"/>
                </a:lnTo>
                <a:lnTo>
                  <a:pt x="119" y="1069"/>
                </a:lnTo>
                <a:lnTo>
                  <a:pt x="142" y="1169"/>
                </a:lnTo>
                <a:lnTo>
                  <a:pt x="378" y="1169"/>
                </a:lnTo>
                <a:lnTo>
                  <a:pt x="417" y="1228"/>
                </a:lnTo>
                <a:lnTo>
                  <a:pt x="459" y="1286"/>
                </a:lnTo>
                <a:lnTo>
                  <a:pt x="501" y="1340"/>
                </a:lnTo>
                <a:lnTo>
                  <a:pt x="545" y="1390"/>
                </a:lnTo>
                <a:lnTo>
                  <a:pt x="591" y="1438"/>
                </a:lnTo>
                <a:lnTo>
                  <a:pt x="640" y="1482"/>
                </a:lnTo>
                <a:lnTo>
                  <a:pt x="688" y="1524"/>
                </a:lnTo>
                <a:lnTo>
                  <a:pt x="737" y="1562"/>
                </a:lnTo>
                <a:lnTo>
                  <a:pt x="757" y="1566"/>
                </a:lnTo>
                <a:lnTo>
                  <a:pt x="774" y="1568"/>
                </a:lnTo>
                <a:lnTo>
                  <a:pt x="787" y="1570"/>
                </a:lnTo>
                <a:lnTo>
                  <a:pt x="797" y="1570"/>
                </a:lnTo>
                <a:lnTo>
                  <a:pt x="805" y="1570"/>
                </a:lnTo>
                <a:lnTo>
                  <a:pt x="814" y="1570"/>
                </a:lnTo>
                <a:lnTo>
                  <a:pt x="826" y="1568"/>
                </a:lnTo>
                <a:lnTo>
                  <a:pt x="839" y="1566"/>
                </a:lnTo>
                <a:lnTo>
                  <a:pt x="855" y="1564"/>
                </a:lnTo>
                <a:lnTo>
                  <a:pt x="872" y="1562"/>
                </a:lnTo>
                <a:lnTo>
                  <a:pt x="891" y="1559"/>
                </a:lnTo>
                <a:lnTo>
                  <a:pt x="912" y="1555"/>
                </a:lnTo>
                <a:lnTo>
                  <a:pt x="695" y="1441"/>
                </a:lnTo>
                <a:lnTo>
                  <a:pt x="720" y="1380"/>
                </a:lnTo>
                <a:lnTo>
                  <a:pt x="753" y="1322"/>
                </a:lnTo>
                <a:lnTo>
                  <a:pt x="791" y="1267"/>
                </a:lnTo>
                <a:lnTo>
                  <a:pt x="835" y="1215"/>
                </a:lnTo>
                <a:lnTo>
                  <a:pt x="728" y="1155"/>
                </a:lnTo>
                <a:lnTo>
                  <a:pt x="753" y="1107"/>
                </a:lnTo>
                <a:lnTo>
                  <a:pt x="778" y="1065"/>
                </a:lnTo>
                <a:lnTo>
                  <a:pt x="803" y="1027"/>
                </a:lnTo>
                <a:lnTo>
                  <a:pt x="830" y="994"/>
                </a:lnTo>
                <a:lnTo>
                  <a:pt x="855" y="967"/>
                </a:lnTo>
                <a:lnTo>
                  <a:pt x="883" y="942"/>
                </a:lnTo>
                <a:lnTo>
                  <a:pt x="910" y="925"/>
                </a:lnTo>
                <a:lnTo>
                  <a:pt x="939" y="912"/>
                </a:lnTo>
                <a:lnTo>
                  <a:pt x="816" y="846"/>
                </a:lnTo>
                <a:lnTo>
                  <a:pt x="832" y="812"/>
                </a:lnTo>
                <a:lnTo>
                  <a:pt x="849" y="781"/>
                </a:lnTo>
                <a:lnTo>
                  <a:pt x="864" y="750"/>
                </a:lnTo>
                <a:lnTo>
                  <a:pt x="882" y="724"/>
                </a:lnTo>
                <a:lnTo>
                  <a:pt x="899" y="697"/>
                </a:lnTo>
                <a:lnTo>
                  <a:pt x="918" y="674"/>
                </a:lnTo>
                <a:lnTo>
                  <a:pt x="937" y="653"/>
                </a:lnTo>
                <a:lnTo>
                  <a:pt x="956" y="633"/>
                </a:lnTo>
                <a:lnTo>
                  <a:pt x="976" y="616"/>
                </a:lnTo>
                <a:lnTo>
                  <a:pt x="997" y="603"/>
                </a:lnTo>
                <a:lnTo>
                  <a:pt x="1020" y="591"/>
                </a:lnTo>
                <a:lnTo>
                  <a:pt x="1041" y="580"/>
                </a:lnTo>
                <a:lnTo>
                  <a:pt x="1064" y="572"/>
                </a:lnTo>
                <a:lnTo>
                  <a:pt x="1087" y="566"/>
                </a:lnTo>
                <a:lnTo>
                  <a:pt x="1112" y="564"/>
                </a:lnTo>
                <a:lnTo>
                  <a:pt x="1137" y="562"/>
                </a:lnTo>
                <a:lnTo>
                  <a:pt x="1181" y="566"/>
                </a:lnTo>
                <a:lnTo>
                  <a:pt x="1225" y="578"/>
                </a:lnTo>
                <a:lnTo>
                  <a:pt x="1248" y="585"/>
                </a:lnTo>
                <a:lnTo>
                  <a:pt x="1271" y="597"/>
                </a:lnTo>
                <a:lnTo>
                  <a:pt x="1294" y="610"/>
                </a:lnTo>
                <a:lnTo>
                  <a:pt x="1317" y="624"/>
                </a:lnTo>
                <a:lnTo>
                  <a:pt x="1477" y="622"/>
                </a:lnTo>
                <a:lnTo>
                  <a:pt x="1431" y="599"/>
                </a:lnTo>
                <a:lnTo>
                  <a:pt x="1385" y="568"/>
                </a:lnTo>
                <a:lnTo>
                  <a:pt x="1335" y="530"/>
                </a:lnTo>
                <a:lnTo>
                  <a:pt x="1285" y="484"/>
                </a:lnTo>
                <a:lnTo>
                  <a:pt x="1248" y="505"/>
                </a:lnTo>
                <a:lnTo>
                  <a:pt x="1214" y="524"/>
                </a:lnTo>
                <a:lnTo>
                  <a:pt x="1177" y="539"/>
                </a:lnTo>
                <a:lnTo>
                  <a:pt x="1139" y="553"/>
                </a:lnTo>
                <a:lnTo>
                  <a:pt x="1102" y="562"/>
                </a:lnTo>
                <a:lnTo>
                  <a:pt x="1064" y="570"/>
                </a:lnTo>
                <a:lnTo>
                  <a:pt x="1026" y="574"/>
                </a:lnTo>
                <a:lnTo>
                  <a:pt x="987" y="576"/>
                </a:lnTo>
                <a:lnTo>
                  <a:pt x="947" y="572"/>
                </a:lnTo>
                <a:lnTo>
                  <a:pt x="943" y="466"/>
                </a:lnTo>
                <a:lnTo>
                  <a:pt x="972" y="468"/>
                </a:lnTo>
                <a:lnTo>
                  <a:pt x="1014" y="466"/>
                </a:lnTo>
                <a:lnTo>
                  <a:pt x="1056" y="461"/>
                </a:lnTo>
                <a:lnTo>
                  <a:pt x="1099" y="453"/>
                </a:lnTo>
                <a:lnTo>
                  <a:pt x="1141" y="441"/>
                </a:lnTo>
                <a:lnTo>
                  <a:pt x="1181" y="424"/>
                </a:lnTo>
                <a:lnTo>
                  <a:pt x="1221" y="405"/>
                </a:lnTo>
                <a:lnTo>
                  <a:pt x="1262" y="384"/>
                </a:lnTo>
                <a:lnTo>
                  <a:pt x="1302" y="357"/>
                </a:lnTo>
                <a:lnTo>
                  <a:pt x="1339" y="401"/>
                </a:lnTo>
                <a:lnTo>
                  <a:pt x="1375" y="440"/>
                </a:lnTo>
                <a:lnTo>
                  <a:pt x="1414" y="474"/>
                </a:lnTo>
                <a:lnTo>
                  <a:pt x="1450" y="499"/>
                </a:lnTo>
                <a:lnTo>
                  <a:pt x="1487" y="520"/>
                </a:lnTo>
                <a:lnTo>
                  <a:pt x="1525" y="536"/>
                </a:lnTo>
                <a:lnTo>
                  <a:pt x="1561" y="545"/>
                </a:lnTo>
                <a:lnTo>
                  <a:pt x="1600" y="547"/>
                </a:lnTo>
                <a:lnTo>
                  <a:pt x="1623" y="547"/>
                </a:lnTo>
                <a:lnTo>
                  <a:pt x="1646" y="543"/>
                </a:lnTo>
                <a:lnTo>
                  <a:pt x="1669" y="536"/>
                </a:lnTo>
                <a:lnTo>
                  <a:pt x="1692" y="526"/>
                </a:lnTo>
                <a:lnTo>
                  <a:pt x="1713" y="514"/>
                </a:lnTo>
                <a:lnTo>
                  <a:pt x="1734" y="501"/>
                </a:lnTo>
                <a:lnTo>
                  <a:pt x="1753" y="484"/>
                </a:lnTo>
                <a:lnTo>
                  <a:pt x="1773" y="464"/>
                </a:lnTo>
                <a:lnTo>
                  <a:pt x="1502" y="155"/>
                </a:lnTo>
                <a:lnTo>
                  <a:pt x="1060" y="109"/>
                </a:lnTo>
                <a:close/>
                <a:moveTo>
                  <a:pt x="1054" y="0"/>
                </a:moveTo>
                <a:lnTo>
                  <a:pt x="1536" y="54"/>
                </a:lnTo>
                <a:lnTo>
                  <a:pt x="1608" y="134"/>
                </a:lnTo>
                <a:lnTo>
                  <a:pt x="2318" y="154"/>
                </a:lnTo>
                <a:lnTo>
                  <a:pt x="2378" y="155"/>
                </a:lnTo>
                <a:lnTo>
                  <a:pt x="2431" y="157"/>
                </a:lnTo>
                <a:lnTo>
                  <a:pt x="2481" y="161"/>
                </a:lnTo>
                <a:lnTo>
                  <a:pt x="2528" y="167"/>
                </a:lnTo>
                <a:lnTo>
                  <a:pt x="2568" y="175"/>
                </a:lnTo>
                <a:lnTo>
                  <a:pt x="2602" y="184"/>
                </a:lnTo>
                <a:lnTo>
                  <a:pt x="2635" y="196"/>
                </a:lnTo>
                <a:lnTo>
                  <a:pt x="2662" y="207"/>
                </a:lnTo>
                <a:lnTo>
                  <a:pt x="2683" y="223"/>
                </a:lnTo>
                <a:lnTo>
                  <a:pt x="2704" y="240"/>
                </a:lnTo>
                <a:lnTo>
                  <a:pt x="2720" y="259"/>
                </a:lnTo>
                <a:lnTo>
                  <a:pt x="2735" y="280"/>
                </a:lnTo>
                <a:lnTo>
                  <a:pt x="2745" y="305"/>
                </a:lnTo>
                <a:lnTo>
                  <a:pt x="2752" y="332"/>
                </a:lnTo>
                <a:lnTo>
                  <a:pt x="2756" y="361"/>
                </a:lnTo>
                <a:lnTo>
                  <a:pt x="2758" y="393"/>
                </a:lnTo>
                <a:lnTo>
                  <a:pt x="2756" y="420"/>
                </a:lnTo>
                <a:lnTo>
                  <a:pt x="2752" y="447"/>
                </a:lnTo>
                <a:lnTo>
                  <a:pt x="2745" y="470"/>
                </a:lnTo>
                <a:lnTo>
                  <a:pt x="2733" y="493"/>
                </a:lnTo>
                <a:lnTo>
                  <a:pt x="2720" y="514"/>
                </a:lnTo>
                <a:lnTo>
                  <a:pt x="2700" y="532"/>
                </a:lnTo>
                <a:lnTo>
                  <a:pt x="2681" y="549"/>
                </a:lnTo>
                <a:lnTo>
                  <a:pt x="2656" y="564"/>
                </a:lnTo>
                <a:lnTo>
                  <a:pt x="2629" y="578"/>
                </a:lnTo>
                <a:lnTo>
                  <a:pt x="2599" y="589"/>
                </a:lnTo>
                <a:lnTo>
                  <a:pt x="2566" y="601"/>
                </a:lnTo>
                <a:lnTo>
                  <a:pt x="2529" y="608"/>
                </a:lnTo>
                <a:lnTo>
                  <a:pt x="2489" y="614"/>
                </a:lnTo>
                <a:lnTo>
                  <a:pt x="2447" y="618"/>
                </a:lnTo>
                <a:lnTo>
                  <a:pt x="2401" y="622"/>
                </a:lnTo>
                <a:lnTo>
                  <a:pt x="2353" y="622"/>
                </a:lnTo>
                <a:lnTo>
                  <a:pt x="1725" y="631"/>
                </a:lnTo>
                <a:lnTo>
                  <a:pt x="1661" y="649"/>
                </a:lnTo>
                <a:lnTo>
                  <a:pt x="1682" y="666"/>
                </a:lnTo>
                <a:lnTo>
                  <a:pt x="1700" y="685"/>
                </a:lnTo>
                <a:lnTo>
                  <a:pt x="1715" y="704"/>
                </a:lnTo>
                <a:lnTo>
                  <a:pt x="1727" y="727"/>
                </a:lnTo>
                <a:lnTo>
                  <a:pt x="1736" y="750"/>
                </a:lnTo>
                <a:lnTo>
                  <a:pt x="1744" y="777"/>
                </a:lnTo>
                <a:lnTo>
                  <a:pt x="1748" y="804"/>
                </a:lnTo>
                <a:lnTo>
                  <a:pt x="1748" y="835"/>
                </a:lnTo>
                <a:lnTo>
                  <a:pt x="1746" y="875"/>
                </a:lnTo>
                <a:lnTo>
                  <a:pt x="1738" y="912"/>
                </a:lnTo>
                <a:lnTo>
                  <a:pt x="1727" y="944"/>
                </a:lnTo>
                <a:lnTo>
                  <a:pt x="1709" y="973"/>
                </a:lnTo>
                <a:lnTo>
                  <a:pt x="1688" y="1000"/>
                </a:lnTo>
                <a:lnTo>
                  <a:pt x="1661" y="1021"/>
                </a:lnTo>
                <a:lnTo>
                  <a:pt x="1631" y="1040"/>
                </a:lnTo>
                <a:lnTo>
                  <a:pt x="1596" y="1056"/>
                </a:lnTo>
                <a:lnTo>
                  <a:pt x="1604" y="1084"/>
                </a:lnTo>
                <a:lnTo>
                  <a:pt x="1609" y="1111"/>
                </a:lnTo>
                <a:lnTo>
                  <a:pt x="1613" y="1136"/>
                </a:lnTo>
                <a:lnTo>
                  <a:pt x="1615" y="1159"/>
                </a:lnTo>
                <a:lnTo>
                  <a:pt x="1611" y="1207"/>
                </a:lnTo>
                <a:lnTo>
                  <a:pt x="1602" y="1251"/>
                </a:lnTo>
                <a:lnTo>
                  <a:pt x="1586" y="1290"/>
                </a:lnTo>
                <a:lnTo>
                  <a:pt x="1565" y="1321"/>
                </a:lnTo>
                <a:lnTo>
                  <a:pt x="1538" y="1347"/>
                </a:lnTo>
                <a:lnTo>
                  <a:pt x="1504" y="1370"/>
                </a:lnTo>
                <a:lnTo>
                  <a:pt x="1463" y="1386"/>
                </a:lnTo>
                <a:lnTo>
                  <a:pt x="1417" y="1397"/>
                </a:lnTo>
                <a:lnTo>
                  <a:pt x="1419" y="1416"/>
                </a:lnTo>
                <a:lnTo>
                  <a:pt x="1419" y="1432"/>
                </a:lnTo>
                <a:lnTo>
                  <a:pt x="1417" y="1459"/>
                </a:lnTo>
                <a:lnTo>
                  <a:pt x="1415" y="1486"/>
                </a:lnTo>
                <a:lnTo>
                  <a:pt x="1410" y="1511"/>
                </a:lnTo>
                <a:lnTo>
                  <a:pt x="1402" y="1532"/>
                </a:lnTo>
                <a:lnTo>
                  <a:pt x="1394" y="1553"/>
                </a:lnTo>
                <a:lnTo>
                  <a:pt x="1383" y="1572"/>
                </a:lnTo>
                <a:lnTo>
                  <a:pt x="1369" y="1589"/>
                </a:lnTo>
                <a:lnTo>
                  <a:pt x="1354" y="1605"/>
                </a:lnTo>
                <a:lnTo>
                  <a:pt x="1337" y="1618"/>
                </a:lnTo>
                <a:lnTo>
                  <a:pt x="1317" y="1630"/>
                </a:lnTo>
                <a:lnTo>
                  <a:pt x="1296" y="1639"/>
                </a:lnTo>
                <a:lnTo>
                  <a:pt x="1273" y="1649"/>
                </a:lnTo>
                <a:lnTo>
                  <a:pt x="1246" y="1654"/>
                </a:lnTo>
                <a:lnTo>
                  <a:pt x="1220" y="1658"/>
                </a:lnTo>
                <a:lnTo>
                  <a:pt x="1191" y="1662"/>
                </a:lnTo>
                <a:lnTo>
                  <a:pt x="1158" y="1662"/>
                </a:lnTo>
                <a:lnTo>
                  <a:pt x="1099" y="1658"/>
                </a:lnTo>
                <a:lnTo>
                  <a:pt x="1033" y="1624"/>
                </a:lnTo>
                <a:lnTo>
                  <a:pt x="979" y="1643"/>
                </a:lnTo>
                <a:lnTo>
                  <a:pt x="928" y="1656"/>
                </a:lnTo>
                <a:lnTo>
                  <a:pt x="876" y="1664"/>
                </a:lnTo>
                <a:lnTo>
                  <a:pt x="828" y="1666"/>
                </a:lnTo>
                <a:lnTo>
                  <a:pt x="809" y="1666"/>
                </a:lnTo>
                <a:lnTo>
                  <a:pt x="785" y="1664"/>
                </a:lnTo>
                <a:lnTo>
                  <a:pt x="757" y="1660"/>
                </a:lnTo>
                <a:lnTo>
                  <a:pt x="722" y="1656"/>
                </a:lnTo>
                <a:lnTo>
                  <a:pt x="676" y="1626"/>
                </a:lnTo>
                <a:lnTo>
                  <a:pt x="628" y="1591"/>
                </a:lnTo>
                <a:lnTo>
                  <a:pt x="578" y="1553"/>
                </a:lnTo>
                <a:lnTo>
                  <a:pt x="530" y="1509"/>
                </a:lnTo>
                <a:lnTo>
                  <a:pt x="482" y="1459"/>
                </a:lnTo>
                <a:lnTo>
                  <a:pt x="432" y="1403"/>
                </a:lnTo>
                <a:lnTo>
                  <a:pt x="382" y="1344"/>
                </a:lnTo>
                <a:lnTo>
                  <a:pt x="332" y="1280"/>
                </a:lnTo>
                <a:lnTo>
                  <a:pt x="83" y="1280"/>
                </a:lnTo>
                <a:lnTo>
                  <a:pt x="63" y="1219"/>
                </a:lnTo>
                <a:lnTo>
                  <a:pt x="46" y="1157"/>
                </a:lnTo>
                <a:lnTo>
                  <a:pt x="33" y="1096"/>
                </a:lnTo>
                <a:lnTo>
                  <a:pt x="19" y="1036"/>
                </a:lnTo>
                <a:lnTo>
                  <a:pt x="11" y="975"/>
                </a:lnTo>
                <a:lnTo>
                  <a:pt x="4" y="914"/>
                </a:lnTo>
                <a:lnTo>
                  <a:pt x="0" y="854"/>
                </a:lnTo>
                <a:lnTo>
                  <a:pt x="0" y="793"/>
                </a:lnTo>
                <a:lnTo>
                  <a:pt x="0" y="724"/>
                </a:lnTo>
                <a:lnTo>
                  <a:pt x="6" y="656"/>
                </a:lnTo>
                <a:lnTo>
                  <a:pt x="11" y="591"/>
                </a:lnTo>
                <a:lnTo>
                  <a:pt x="23" y="526"/>
                </a:lnTo>
                <a:lnTo>
                  <a:pt x="34" y="463"/>
                </a:lnTo>
                <a:lnTo>
                  <a:pt x="52" y="399"/>
                </a:lnTo>
                <a:lnTo>
                  <a:pt x="69" y="336"/>
                </a:lnTo>
                <a:lnTo>
                  <a:pt x="92" y="276"/>
                </a:lnTo>
                <a:lnTo>
                  <a:pt x="465" y="276"/>
                </a:lnTo>
                <a:lnTo>
                  <a:pt x="530" y="236"/>
                </a:lnTo>
                <a:lnTo>
                  <a:pt x="599" y="200"/>
                </a:lnTo>
                <a:lnTo>
                  <a:pt x="668" y="163"/>
                </a:lnTo>
                <a:lnTo>
                  <a:pt x="741" y="129"/>
                </a:lnTo>
                <a:lnTo>
                  <a:pt x="816" y="94"/>
                </a:lnTo>
                <a:lnTo>
                  <a:pt x="893" y="61"/>
                </a:lnTo>
                <a:lnTo>
                  <a:pt x="972" y="31"/>
                </a:lnTo>
                <a:lnTo>
                  <a:pt x="1054" y="0"/>
                </a:lnTo>
                <a:close/>
              </a:path>
            </a:pathLst>
          </a:custGeom>
          <a:solidFill>
            <a:srgbClr val="00B8FF"/>
          </a:solidFill>
          <a:ln w="9525" cmpd="sng">
            <a:solidFill>
              <a:schemeClr val="tx1"/>
            </a:solidFill>
            <a:round/>
            <a:headEnd/>
            <a:tailEnd/>
          </a:ln>
          <a:effectLst/>
        </p:spPr>
        <p:txBody>
          <a:bodyPr anchor="ctr"/>
          <a:lstStyle/>
          <a:p>
            <a:endParaRPr lang="de-DE"/>
          </a:p>
        </p:txBody>
      </p:sp>
      <p:sp>
        <p:nvSpPr>
          <p:cNvPr id="7185" name="AutoShape 17"/>
          <p:cNvSpPr>
            <a:spLocks/>
          </p:cNvSpPr>
          <p:nvPr/>
        </p:nvSpPr>
        <p:spPr bwMode="auto">
          <a:xfrm>
            <a:off x="1665288" y="4705350"/>
            <a:ext cx="90487" cy="765175"/>
          </a:xfrm>
          <a:prstGeom prst="leftBrace">
            <a:avLst>
              <a:gd name="adj1" fmla="val 191595"/>
              <a:gd name="adj2" fmla="val 50000"/>
            </a:avLst>
          </a:prstGeom>
          <a:solidFill>
            <a:schemeClr val="bg1"/>
          </a:solidFill>
          <a:ln w="9525" cap="flat" cmpd="sng">
            <a:solidFill>
              <a:schemeClr val="tx1"/>
            </a:solidFill>
            <a:round/>
            <a:headEnd/>
            <a:tailEnd/>
          </a:ln>
          <a:effectLst/>
        </p:spPr>
        <p:txBody>
          <a:bodyPr anchor="ctr"/>
          <a:lstStyle/>
          <a:p>
            <a:endParaRPr lang="de-DE"/>
          </a:p>
        </p:txBody>
      </p:sp>
      <p:sp>
        <p:nvSpPr>
          <p:cNvPr id="7186" name="Text Box 18"/>
          <p:cNvSpPr txBox="1">
            <a:spLocks noChangeArrowheads="1"/>
          </p:cNvSpPr>
          <p:nvPr/>
        </p:nvSpPr>
        <p:spPr bwMode="auto">
          <a:xfrm>
            <a:off x="4057650" y="5510213"/>
            <a:ext cx="3919538" cy="823912"/>
          </a:xfrm>
          <a:prstGeom prst="rect">
            <a:avLst/>
          </a:prstGeom>
          <a:noFill/>
          <a:ln w="9525">
            <a:noFill/>
            <a:miter lim="800000"/>
            <a:headEnd/>
            <a:tailEnd/>
          </a:ln>
        </p:spPr>
        <p:txBody>
          <a:bodyPr wrap="none">
            <a:spAutoFit/>
          </a:bodyPr>
          <a:lstStyle/>
          <a:p>
            <a:r>
              <a:rPr lang="en-US" b="1">
                <a:solidFill>
                  <a:schemeClr val="accent2"/>
                </a:solidFill>
                <a:latin typeface="Arial" pitchFamily="34" charset="0"/>
              </a:rPr>
              <a:t>initial condition amenable</a:t>
            </a:r>
          </a:p>
          <a:p>
            <a:r>
              <a:rPr lang="en-US" b="1">
                <a:solidFill>
                  <a:schemeClr val="accent2"/>
                </a:solidFill>
                <a:latin typeface="Arial" pitchFamily="34" charset="0"/>
              </a:rPr>
              <a:t>for kinetic theory</a:t>
            </a:r>
          </a:p>
        </p:txBody>
      </p:sp>
      <p:graphicFrame>
        <p:nvGraphicFramePr>
          <p:cNvPr id="7187" name="Object 19">
            <a:hlinkClick r:id="" action="ppaction://ole?verb=1"/>
          </p:cNvPr>
          <p:cNvGraphicFramePr>
            <a:graphicFrameLocks noChangeAspect="1"/>
          </p:cNvGraphicFramePr>
          <p:nvPr/>
        </p:nvGraphicFramePr>
        <p:xfrm>
          <a:off x="1196975" y="5724525"/>
          <a:ext cx="2698750" cy="539750"/>
        </p:xfrm>
        <a:graphic>
          <a:graphicData uri="http://schemas.openxmlformats.org/presentationml/2006/ole">
            <mc:AlternateContent xmlns:mc="http://schemas.openxmlformats.org/markup-compatibility/2006">
              <mc:Choice xmlns:v="urn:schemas-microsoft-com:vml" Requires="v">
                <p:oleObj spid="_x0000_s6153" r:id="rId6" imgW="1144218" imgH="229097" progId="Equation.3">
                  <p:embed/>
                </p:oleObj>
              </mc:Choice>
              <mc:Fallback>
                <p:oleObj r:id="rId6" imgW="1144218" imgH="2290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975" y="5724525"/>
                        <a:ext cx="269875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8" name="Text Box 20"/>
          <p:cNvSpPr txBox="1">
            <a:spLocks noChangeArrowheads="1"/>
          </p:cNvSpPr>
          <p:nvPr/>
        </p:nvSpPr>
        <p:spPr bwMode="auto">
          <a:xfrm>
            <a:off x="2151063" y="3138488"/>
            <a:ext cx="3346450" cy="396875"/>
          </a:xfrm>
          <a:prstGeom prst="rect">
            <a:avLst/>
          </a:prstGeom>
          <a:noFill/>
          <a:ln w="9525">
            <a:noFill/>
            <a:miter lim="800000"/>
            <a:headEnd/>
            <a:tailEnd/>
          </a:ln>
        </p:spPr>
        <p:txBody>
          <a:bodyPr wrap="none">
            <a:spAutoFit/>
          </a:bodyPr>
          <a:lstStyle/>
          <a:p>
            <a:r>
              <a:rPr lang="en-US" sz="2000" dirty="0">
                <a:solidFill>
                  <a:schemeClr val="tx1"/>
                </a:solidFill>
                <a:latin typeface="Arial" pitchFamily="34" charset="0"/>
              </a:rPr>
              <a:t>(won't last longer than 1/Qs)</a:t>
            </a:r>
          </a:p>
        </p:txBody>
      </p:sp>
    </p:spTree>
    <p:extLst>
      <p:ext uri="{BB962C8B-B14F-4D97-AF65-F5344CB8AC3E}">
        <p14:creationId xmlns:p14="http://schemas.microsoft.com/office/powerpoint/2010/main" val="1790988859"/>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p:cNvPicPr>
            <a:picLocks noChangeAspect="1" noChangeArrowheads="1"/>
          </p:cNvPicPr>
          <p:nvPr/>
        </p:nvPicPr>
        <p:blipFill>
          <a:blip r:embed="rId2" cstate="print"/>
          <a:srcRect/>
          <a:stretch>
            <a:fillRect/>
          </a:stretch>
        </p:blipFill>
        <p:spPr bwMode="auto">
          <a:xfrm>
            <a:off x="-138895" y="-397988"/>
            <a:ext cx="7746695" cy="6483313"/>
          </a:xfrm>
          <a:prstGeom prst="rect">
            <a:avLst/>
          </a:prstGeom>
          <a:noFill/>
          <a:ln w="9525">
            <a:noFill/>
            <a:miter lim="800000"/>
            <a:headEnd/>
            <a:tailEnd/>
          </a:ln>
        </p:spPr>
      </p:pic>
      <p:sp>
        <p:nvSpPr>
          <p:cNvPr id="5123" name="Text Box 3"/>
          <p:cNvSpPr txBox="1">
            <a:spLocks noChangeArrowheads="1"/>
          </p:cNvSpPr>
          <p:nvPr/>
        </p:nvSpPr>
        <p:spPr bwMode="auto">
          <a:xfrm>
            <a:off x="539750" y="5851345"/>
            <a:ext cx="7253139" cy="400110"/>
          </a:xfrm>
          <a:prstGeom prst="rect">
            <a:avLst/>
          </a:prstGeom>
          <a:noFill/>
          <a:ln w="9525">
            <a:noFill/>
            <a:miter lim="800000"/>
            <a:headEnd/>
            <a:tailEnd/>
          </a:ln>
        </p:spPr>
        <p:txBody>
          <a:bodyPr wrap="none">
            <a:spAutoFit/>
          </a:bodyPr>
          <a:lstStyle/>
          <a:p>
            <a:r>
              <a:rPr lang="de-DE" altLang="en-US" sz="2000" dirty="0">
                <a:solidFill>
                  <a:srgbClr val="0000FF"/>
                </a:solidFill>
              </a:rPr>
              <a:t>Jean-Paul </a:t>
            </a:r>
            <a:r>
              <a:rPr lang="de-DE" altLang="en-US" sz="2000" dirty="0" err="1">
                <a:solidFill>
                  <a:srgbClr val="0000FF"/>
                </a:solidFill>
              </a:rPr>
              <a:t>Blaizot</a:t>
            </a:r>
            <a:r>
              <a:rPr lang="de-DE" altLang="en-US" sz="2000" dirty="0">
                <a:solidFill>
                  <a:srgbClr val="0000FF"/>
                </a:solidFill>
              </a:rPr>
              <a:t>, Bin Wu, Li Yan</a:t>
            </a:r>
            <a:r>
              <a:rPr lang="en-US" sz="2000" dirty="0" smtClean="0">
                <a:solidFill>
                  <a:srgbClr val="0000FF"/>
                </a:solidFill>
              </a:rPr>
              <a:t>, </a:t>
            </a:r>
            <a:r>
              <a:rPr lang="de-DE" altLang="en-US" sz="2000" dirty="0" err="1" smtClean="0">
                <a:solidFill>
                  <a:srgbClr val="0000FF"/>
                </a:solidFill>
              </a:rPr>
              <a:t>Nucl.Phys</a:t>
            </a:r>
            <a:r>
              <a:rPr lang="de-DE" altLang="en-US" sz="2000" dirty="0">
                <a:solidFill>
                  <a:srgbClr val="0000FF"/>
                </a:solidFill>
              </a:rPr>
              <a:t>. A930</a:t>
            </a:r>
            <a:r>
              <a:rPr lang="en-US" sz="2000" dirty="0">
                <a:solidFill>
                  <a:srgbClr val="0000FF"/>
                </a:solidFill>
              </a:rPr>
              <a:t>,139</a:t>
            </a:r>
            <a:r>
              <a:rPr lang="de-DE" altLang="en-US" sz="2000" dirty="0">
                <a:solidFill>
                  <a:srgbClr val="0000FF"/>
                </a:solidFill>
              </a:rPr>
              <a:t>(2014)</a:t>
            </a:r>
          </a:p>
        </p:txBody>
      </p:sp>
      <p:sp>
        <p:nvSpPr>
          <p:cNvPr id="5124" name="Text Box 4"/>
          <p:cNvSpPr txBox="1">
            <a:spLocks noChangeArrowheads="1"/>
          </p:cNvSpPr>
          <p:nvPr/>
        </p:nvSpPr>
        <p:spPr bwMode="auto">
          <a:xfrm>
            <a:off x="3585365" y="1490008"/>
            <a:ext cx="3983007" cy="1938992"/>
          </a:xfrm>
          <a:prstGeom prst="rect">
            <a:avLst/>
          </a:prstGeom>
          <a:noFill/>
          <a:ln w="9525">
            <a:noFill/>
            <a:miter lim="800000"/>
            <a:headEnd/>
            <a:tailEnd/>
          </a:ln>
        </p:spPr>
        <p:txBody>
          <a:bodyPr wrap="square">
            <a:spAutoFit/>
          </a:bodyPr>
          <a:lstStyle/>
          <a:p>
            <a:r>
              <a:rPr lang="en-US" sz="2400" dirty="0"/>
              <a:t>begin </a:t>
            </a:r>
            <a:r>
              <a:rPr lang="en-US" sz="2400" dirty="0" smtClean="0"/>
              <a:t>time evolution with</a:t>
            </a:r>
          </a:p>
          <a:p>
            <a:r>
              <a:rPr lang="en-US" sz="2400" b="1" dirty="0" err="1" smtClean="0">
                <a:solidFill>
                  <a:srgbClr val="FF0000"/>
                </a:solidFill>
              </a:rPr>
              <a:t>Glasma</a:t>
            </a:r>
            <a:r>
              <a:rPr lang="en-US" sz="2400" dirty="0" smtClean="0"/>
              <a:t> initial condition,</a:t>
            </a:r>
          </a:p>
          <a:p>
            <a:endParaRPr lang="en-US" sz="2400" dirty="0"/>
          </a:p>
          <a:p>
            <a:r>
              <a:rPr lang="en-US" dirty="0" smtClean="0"/>
              <a:t>Use </a:t>
            </a:r>
            <a:r>
              <a:rPr lang="en-US" sz="2400" dirty="0" smtClean="0"/>
              <a:t>diffusion</a:t>
            </a:r>
            <a:r>
              <a:rPr lang="en-US" dirty="0"/>
              <a:t> </a:t>
            </a:r>
            <a:r>
              <a:rPr lang="en-US" sz="2400" dirty="0" smtClean="0"/>
              <a:t>approximation</a:t>
            </a:r>
            <a:endParaRPr lang="en-US" sz="2400" dirty="0"/>
          </a:p>
          <a:p>
            <a:r>
              <a:rPr lang="en-US" sz="2400" dirty="0"/>
              <a:t>for </a:t>
            </a:r>
            <a:r>
              <a:rPr lang="en-US" sz="2400" dirty="0">
                <a:solidFill>
                  <a:srgbClr val="FF0000"/>
                </a:solidFill>
              </a:rPr>
              <a:t>Boltzmann equation</a:t>
            </a:r>
          </a:p>
        </p:txBody>
      </p:sp>
      <p:sp>
        <p:nvSpPr>
          <p:cNvPr id="5" name="Datumsplatzhalter 4"/>
          <p:cNvSpPr>
            <a:spLocks noGrp="1"/>
          </p:cNvSpPr>
          <p:nvPr>
            <p:ph type="dt" sz="half" idx="10"/>
          </p:nvPr>
        </p:nvSpPr>
        <p:spPr/>
        <p:txBody>
          <a:bodyPr/>
          <a:lstStyle/>
          <a:p>
            <a:pPr>
              <a:defRPr/>
            </a:pPr>
            <a:fld id="{E3F3EC7F-BB38-4617-A8B9-77E452E3D691}" type="datetime1">
              <a:rPr lang="en-US" smtClean="0"/>
              <a:pPr>
                <a:defRPr/>
              </a:pPr>
              <a:t>10/16/2015</a:t>
            </a:fld>
            <a:endParaRPr lang="en-GB"/>
          </a:p>
        </p:txBody>
      </p:sp>
      <p:sp>
        <p:nvSpPr>
          <p:cNvPr id="6" name="Foliennummernplatzhalter 5"/>
          <p:cNvSpPr>
            <a:spLocks noGrp="1"/>
          </p:cNvSpPr>
          <p:nvPr>
            <p:ph type="sldNum" sz="quarter" idx="12"/>
          </p:nvPr>
        </p:nvSpPr>
        <p:spPr/>
        <p:txBody>
          <a:bodyPr/>
          <a:lstStyle/>
          <a:p>
            <a:pPr>
              <a:defRPr/>
            </a:pPr>
            <a:fld id="{8318FD4D-F9D6-4FD7-A96E-8F0752404E5C}" type="slidenum">
              <a:rPr lang="en-GB" smtClean="0"/>
              <a:pPr>
                <a:defRPr/>
              </a:pPr>
              <a:t>57</a:t>
            </a:fld>
            <a:endParaRPr lang="en-GB"/>
          </a:p>
        </p:txBody>
      </p:sp>
      <p:sp>
        <p:nvSpPr>
          <p:cNvPr id="7" name="Fußzeilenplatzhalter 6"/>
          <p:cNvSpPr>
            <a:spLocks noGrp="1"/>
          </p:cNvSpPr>
          <p:nvPr>
            <p:ph type="ftr" sz="quarter" idx="11"/>
          </p:nvPr>
        </p:nvSpPr>
        <p:spPr/>
        <p:txBody>
          <a:bodyPr/>
          <a:lstStyle/>
          <a:p>
            <a:pPr>
              <a:defRPr/>
            </a:pPr>
            <a:r>
              <a:rPr lang="en-US" smtClean="0"/>
              <a:t>Horst Stoecker</a:t>
            </a:r>
            <a:endParaRPr lang="en-GB" dirty="0"/>
          </a:p>
        </p:txBody>
      </p:sp>
      <p:sp>
        <p:nvSpPr>
          <p:cNvPr id="8" name="Textfeld 7"/>
          <p:cNvSpPr txBox="1"/>
          <p:nvPr/>
        </p:nvSpPr>
        <p:spPr>
          <a:xfrm>
            <a:off x="1828563" y="3656685"/>
            <a:ext cx="3350597" cy="830997"/>
          </a:xfrm>
          <a:prstGeom prst="rect">
            <a:avLst/>
          </a:prstGeom>
          <a:noFill/>
        </p:spPr>
        <p:txBody>
          <a:bodyPr wrap="none" rtlCol="0">
            <a:spAutoFit/>
          </a:bodyPr>
          <a:lstStyle/>
          <a:p>
            <a:r>
              <a:rPr lang="en-US" b="1" dirty="0">
                <a:solidFill>
                  <a:srgbClr val="FF0000"/>
                </a:solidFill>
              </a:rPr>
              <a:t>Fast</a:t>
            </a:r>
            <a:r>
              <a:rPr lang="en-US" dirty="0"/>
              <a:t> gluon saturation,  </a:t>
            </a:r>
          </a:p>
          <a:p>
            <a:r>
              <a:rPr lang="en-US" b="1" dirty="0">
                <a:solidFill>
                  <a:srgbClr val="0000FF"/>
                </a:solidFill>
              </a:rPr>
              <a:t>slow</a:t>
            </a:r>
            <a:r>
              <a:rPr lang="en-US" dirty="0"/>
              <a:t> quark saturation</a:t>
            </a:r>
          </a:p>
        </p:txBody>
      </p:sp>
    </p:spTree>
    <p:extLst>
      <p:ext uri="{BB962C8B-B14F-4D97-AF65-F5344CB8AC3E}">
        <p14:creationId xmlns:p14="http://schemas.microsoft.com/office/powerpoint/2010/main" val="25124736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7765"/>
            <a:ext cx="9126851" cy="620712"/>
          </a:xfrm>
          <a:prstGeom prst="rect">
            <a:avLst/>
          </a:prstGeom>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b="1" dirty="0" smtClean="0">
                <a:latin typeface="Arial" pitchFamily="34" charset="0"/>
                <a:ea typeface="楷体" charset="-122"/>
              </a:rPr>
              <a:t>Chemical equilibration of US Plasma in homogeneous box</a:t>
            </a:r>
            <a:endParaRPr lang="en-US" sz="2400" b="1" dirty="0">
              <a:solidFill>
                <a:srgbClr val="FF0000"/>
              </a:solidFill>
              <a:latin typeface="Arial" pitchFamily="34" charset="0"/>
              <a:ea typeface="楷体" charset="-122"/>
            </a:endParaRPr>
          </a:p>
        </p:txBody>
      </p:sp>
      <mc:AlternateContent xmlns:mc="http://schemas.openxmlformats.org/markup-compatibility/2006" xmlns:a14="http://schemas.microsoft.com/office/drawing/2010/main">
        <mc:Choice Requires="a14">
          <p:sp>
            <p:nvSpPr>
              <p:cNvPr id="6" name="Text Box 6"/>
              <p:cNvSpPr txBox="1">
                <a:spLocks noChangeArrowheads="1"/>
              </p:cNvSpPr>
              <p:nvPr/>
            </p:nvSpPr>
            <p:spPr bwMode="auto">
              <a:xfrm>
                <a:off x="-209385" y="979725"/>
                <a:ext cx="5312650" cy="400110"/>
              </a:xfrm>
              <a:prstGeom prst="rect">
                <a:avLst/>
              </a:prstGeom>
              <a:noFill/>
              <a:ln w="9525">
                <a:noFill/>
                <a:miter lim="800000"/>
                <a:headEnd/>
                <a:tailEnd/>
              </a:ln>
              <a:effectLst/>
            </p:spPr>
            <p:txBody>
              <a:bodyPr wrap="square">
                <a:spAutoFit/>
              </a:bodyPr>
              <a:lstStyle/>
              <a:p>
                <a:pPr algn="ctr"/>
                <a:r>
                  <a:rPr lang="en-US" sz="2000" dirty="0" smtClean="0">
                    <a:solidFill>
                      <a:schemeClr val="tx1"/>
                    </a:solidFill>
                    <a:latin typeface="Arial" pitchFamily="34" charset="0"/>
                  </a:rPr>
                  <a:t>Initial state: </a:t>
                </a:r>
                <a:r>
                  <a:rPr lang="en-US" sz="2000" dirty="0" smtClean="0">
                    <a:latin typeface="Arial" pitchFamily="34" charset="0"/>
                  </a:rPr>
                  <a:t>pure </a:t>
                </a:r>
                <a:r>
                  <a:rPr lang="en-US" sz="2000" dirty="0" smtClean="0">
                    <a:solidFill>
                      <a:schemeClr val="tx1"/>
                    </a:solidFill>
                    <a:latin typeface="Arial" pitchFamily="34" charset="0"/>
                  </a:rPr>
                  <a:t>gluon plasma (</a:t>
                </a:r>
                <a14:m>
                  <m:oMath xmlns:m="http://schemas.openxmlformats.org/officeDocument/2006/math">
                    <m:r>
                      <a:rPr lang="en-US" sz="2000" b="1" i="1" smtClean="0">
                        <a:solidFill>
                          <a:srgbClr val="FF0000"/>
                        </a:solidFill>
                        <a:latin typeface="Cambria Math" panose="02040503050406030204" pitchFamily="18" charset="0"/>
                        <a:ea typeface="Cambria Math" panose="02040503050406030204" pitchFamily="18" charset="0"/>
                      </a:rPr>
                      <m:t>𝝀</m:t>
                    </m:r>
                    <m:r>
                      <a:rPr lang="en-US" sz="2000" b="1" i="1" smtClean="0">
                        <a:solidFill>
                          <a:srgbClr val="FF0000"/>
                        </a:solidFill>
                        <a:latin typeface="Cambria Math" panose="02040503050406030204" pitchFamily="18" charset="0"/>
                        <a:ea typeface="Cambria Math" panose="02040503050406030204" pitchFamily="18" charset="0"/>
                      </a:rPr>
                      <m:t>=</m:t>
                    </m:r>
                    <m:r>
                      <a:rPr lang="en-US" sz="2000" b="1" i="1" smtClean="0">
                        <a:solidFill>
                          <a:srgbClr val="FF0000"/>
                        </a:solidFill>
                        <a:latin typeface="Cambria Math" panose="02040503050406030204" pitchFamily="18" charset="0"/>
                        <a:ea typeface="Cambria Math" panose="02040503050406030204" pitchFamily="18" charset="0"/>
                      </a:rPr>
                      <m:t>𝟎</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dirty="0" smtClean="0">
                    <a:solidFill>
                      <a:schemeClr val="tx1"/>
                    </a:solidFill>
                    <a:latin typeface="Arial" pitchFamily="34" charset="0"/>
                  </a:rPr>
                  <a:t>   </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6" name="Text Box 6"/>
              <p:cNvSpPr txBox="1">
                <a:spLocks noRot="1" noChangeAspect="1" noMove="1" noResize="1" noEditPoints="1" noAdjustHandles="1" noChangeArrowheads="1" noChangeShapeType="1" noTextEdit="1"/>
              </p:cNvSpPr>
              <p:nvPr/>
            </p:nvSpPr>
            <p:spPr bwMode="auto">
              <a:xfrm>
                <a:off x="-209385" y="979725"/>
                <a:ext cx="5312650" cy="400110"/>
              </a:xfrm>
              <a:prstGeom prst="rect">
                <a:avLst/>
              </a:prstGeom>
              <a:blipFill rotWithShape="1">
                <a:blip r:embed="rId2"/>
                <a:stretch>
                  <a:fillRect t="-6154" b="-29231"/>
                </a:stretch>
              </a:blipFill>
              <a:ln w="9525">
                <a:noFill/>
                <a:miter lim="800000"/>
                <a:headEnd/>
                <a:tailEnd/>
              </a:ln>
              <a:effectLst/>
            </p:spPr>
            <p:txBody>
              <a:bodyPr/>
              <a:lstStyle/>
              <a:p>
                <a:r>
                  <a:rPr lang="de-DE">
                    <a:noFill/>
                  </a:rPr>
                  <a:t> </a:t>
                </a:r>
              </a:p>
            </p:txBody>
          </p:sp>
        </mc:Fallback>
      </mc:AlternateContent>
      <p:sp>
        <p:nvSpPr>
          <p:cNvPr id="7" name="AutoShape 17"/>
          <p:cNvSpPr>
            <a:spLocks noChangeArrowheads="1"/>
          </p:cNvSpPr>
          <p:nvPr/>
        </p:nvSpPr>
        <p:spPr bwMode="auto">
          <a:xfrm>
            <a:off x="5148828" y="1075787"/>
            <a:ext cx="713387" cy="244055"/>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mc:AlternateContent xmlns:mc="http://schemas.openxmlformats.org/markup-compatibility/2006" xmlns:a14="http://schemas.microsoft.com/office/drawing/2010/main">
        <mc:Choice Requires="a14">
          <p:sp>
            <p:nvSpPr>
              <p:cNvPr id="8" name="Text Box 6"/>
              <p:cNvSpPr txBox="1">
                <a:spLocks noChangeArrowheads="1"/>
              </p:cNvSpPr>
              <p:nvPr/>
            </p:nvSpPr>
            <p:spPr bwMode="auto">
              <a:xfrm>
                <a:off x="5862215" y="979725"/>
                <a:ext cx="3264636" cy="400110"/>
              </a:xfrm>
              <a:prstGeom prst="rect">
                <a:avLst/>
              </a:prstGeom>
              <a:noFill/>
              <a:ln w="9525">
                <a:noFill/>
                <a:miter lim="800000"/>
                <a:headEnd/>
                <a:tailEnd/>
              </a:ln>
              <a:effectLst/>
            </p:spPr>
            <p:txBody>
              <a:bodyPr wrap="square">
                <a:spAutoFit/>
              </a:bodyPr>
              <a:lstStyle/>
              <a:p>
                <a:pPr algn="ctr"/>
                <a:r>
                  <a:rPr lang="en-US" sz="2000" dirty="0" smtClean="0">
                    <a:solidFill>
                      <a:schemeClr val="tx1"/>
                    </a:solidFill>
                    <a:latin typeface="Arial" pitchFamily="34" charset="0"/>
                  </a:rPr>
                  <a:t>Final state: QGP (</a:t>
                </a:r>
                <a14:m>
                  <m:oMath xmlns:m="http://schemas.openxmlformats.org/officeDocument/2006/math">
                    <m:r>
                      <a:rPr lang="en-US" sz="2000" b="1" i="1" smtClean="0">
                        <a:solidFill>
                          <a:srgbClr val="FF0000"/>
                        </a:solidFill>
                        <a:latin typeface="Cambria Math" panose="02040503050406030204" pitchFamily="18" charset="0"/>
                        <a:ea typeface="Cambria Math" panose="02040503050406030204" pitchFamily="18" charset="0"/>
                      </a:rPr>
                      <m:t>𝝀</m:t>
                    </m:r>
                    <m:r>
                      <a:rPr lang="en-US" sz="2000" b="1" i="1" smtClean="0">
                        <a:solidFill>
                          <a:srgbClr val="FF0000"/>
                        </a:solidFill>
                        <a:latin typeface="Cambria Math" panose="02040503050406030204" pitchFamily="18" charset="0"/>
                        <a:ea typeface="Cambria Math" panose="02040503050406030204" pitchFamily="18" charset="0"/>
                      </a:rPr>
                      <m:t>=</m:t>
                    </m:r>
                    <m:r>
                      <a:rPr lang="en-US" sz="2000" b="1" i="1" smtClean="0">
                        <a:solidFill>
                          <a:srgbClr val="FF0000"/>
                        </a:solidFill>
                        <a:latin typeface="Cambria Math" panose="02040503050406030204" pitchFamily="18" charset="0"/>
                        <a:ea typeface="Cambria Math" panose="02040503050406030204" pitchFamily="18" charset="0"/>
                      </a:rPr>
                      <m:t>𝟏</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dirty="0" smtClean="0">
                    <a:solidFill>
                      <a:schemeClr val="tx1"/>
                    </a:solidFill>
                    <a:latin typeface="Arial" pitchFamily="34" charset="0"/>
                  </a:rPr>
                  <a:t>   </a:t>
                </a:r>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8" name="Text Box 6"/>
              <p:cNvSpPr txBox="1">
                <a:spLocks noRot="1" noChangeAspect="1" noMove="1" noResize="1" noEditPoints="1" noAdjustHandles="1" noChangeArrowheads="1" noChangeShapeType="1" noTextEdit="1"/>
              </p:cNvSpPr>
              <p:nvPr/>
            </p:nvSpPr>
            <p:spPr bwMode="auto">
              <a:xfrm>
                <a:off x="5862215" y="979725"/>
                <a:ext cx="3264636" cy="400110"/>
              </a:xfrm>
              <a:prstGeom prst="rect">
                <a:avLst/>
              </a:prstGeom>
              <a:blipFill rotWithShape="1">
                <a:blip r:embed="rId3"/>
                <a:stretch>
                  <a:fillRect t="-6154" b="-29231"/>
                </a:stretch>
              </a:blipFill>
              <a:ln w="9525">
                <a:noFill/>
                <a:miter lim="800000"/>
                <a:headEnd/>
                <a:tailEnd/>
              </a:ln>
              <a:effectLst/>
            </p:spPr>
            <p:txBody>
              <a:bodyPr/>
              <a:lstStyle/>
              <a:p>
                <a:r>
                  <a:rPr lang="de-DE">
                    <a:noFill/>
                  </a:rPr>
                  <a:t> </a:t>
                </a:r>
              </a:p>
            </p:txBody>
          </p:sp>
        </mc:Fallback>
      </mc:AlternateContent>
      <p:sp>
        <p:nvSpPr>
          <p:cNvPr id="9" name="Text Box 6"/>
          <p:cNvSpPr txBox="1">
            <a:spLocks noChangeArrowheads="1"/>
          </p:cNvSpPr>
          <p:nvPr/>
        </p:nvSpPr>
        <p:spPr bwMode="auto">
          <a:xfrm>
            <a:off x="1156725" y="1531625"/>
            <a:ext cx="6324227" cy="400110"/>
          </a:xfrm>
          <a:prstGeom prst="rect">
            <a:avLst/>
          </a:prstGeom>
          <a:noFill/>
          <a:ln w="9525">
            <a:noFill/>
            <a:miter lim="800000"/>
            <a:headEnd/>
            <a:tailEnd/>
          </a:ln>
          <a:effectLst/>
        </p:spPr>
        <p:txBody>
          <a:bodyPr wrap="square">
            <a:spAutoFit/>
          </a:bodyPr>
          <a:lstStyle/>
          <a:p>
            <a:pPr algn="ctr"/>
            <a:r>
              <a:rPr lang="en-US" sz="2000" dirty="0" smtClean="0">
                <a:solidFill>
                  <a:schemeClr val="tx1"/>
                </a:solidFill>
                <a:latin typeface="Arial" pitchFamily="34" charset="0"/>
              </a:rPr>
              <a:t>Equilibration process depends on </a:t>
            </a:r>
            <a:r>
              <a:rPr lang="en-US" sz="2000" dirty="0" smtClean="0">
                <a:solidFill>
                  <a:srgbClr val="FF0000"/>
                </a:solidFill>
                <a:latin typeface="Arial" pitchFamily="34" charset="0"/>
              </a:rPr>
              <a:t>boundary conditions</a:t>
            </a:r>
            <a:endParaRPr lang="en-US" sz="2000"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 Box 6"/>
              <p:cNvSpPr txBox="1">
                <a:spLocks noChangeArrowheads="1"/>
              </p:cNvSpPr>
              <p:nvPr/>
            </p:nvSpPr>
            <p:spPr bwMode="auto">
              <a:xfrm>
                <a:off x="0" y="2138785"/>
                <a:ext cx="9277489" cy="705258"/>
              </a:xfrm>
              <a:prstGeom prst="rect">
                <a:avLst/>
              </a:prstGeom>
              <a:noFill/>
              <a:ln w="9525">
                <a:noFill/>
                <a:miter lim="800000"/>
                <a:headEnd/>
                <a:tailEnd/>
              </a:ln>
              <a:effectLst/>
            </p:spPr>
            <p:txBody>
              <a:bodyPr wrap="square">
                <a:spAutoFit/>
              </a:bodyPr>
              <a:lstStyle/>
              <a:p>
                <a:pPr algn="ctr"/>
                <a:r>
                  <a:rPr lang="en-US" sz="2000" dirty="0" smtClean="0">
                    <a:solidFill>
                      <a:schemeClr val="tx1"/>
                    </a:solidFill>
                    <a:latin typeface="Arial" pitchFamily="34" charset="0"/>
                  </a:rPr>
                  <a:t>Entropy production</a:t>
                </a:r>
                <a:r>
                  <a:rPr lang="en-US" sz="2000" b="1" dirty="0" smtClean="0">
                    <a:solidFill>
                      <a:srgbClr val="0000FF"/>
                    </a:solidFill>
                    <a:latin typeface="Arial" pitchFamily="34" charset="0"/>
                  </a:rPr>
                  <a:t>: </a:t>
                </a:r>
                <a14:m>
                  <m:oMath xmlns:m="http://schemas.openxmlformats.org/officeDocument/2006/math">
                    <m:f>
                      <m:fPr>
                        <m:ctrlPr>
                          <a:rPr lang="en-US" sz="2000" b="1" i="1" smtClean="0">
                            <a:solidFill>
                              <a:srgbClr val="0000FF"/>
                            </a:solidFill>
                            <a:latin typeface="Cambria Math"/>
                          </a:rPr>
                        </m:ctrlPr>
                      </m:fPr>
                      <m:num>
                        <m:r>
                          <a:rPr lang="en-US" sz="2000" b="1" i="1" smtClean="0">
                            <a:solidFill>
                              <a:srgbClr val="0000FF"/>
                            </a:solidFill>
                            <a:latin typeface="Cambria Math" panose="02040503050406030204" pitchFamily="18" charset="0"/>
                          </a:rPr>
                          <m:t>𝑺</m:t>
                        </m:r>
                      </m:num>
                      <m:den>
                        <m:sSub>
                          <m:sSubPr>
                            <m:ctrlPr>
                              <a:rPr lang="en-US" sz="2000" b="1" i="1" smtClean="0">
                                <a:solidFill>
                                  <a:srgbClr val="0000FF"/>
                                </a:solidFill>
                                <a:latin typeface="Cambria Math"/>
                              </a:rPr>
                            </m:ctrlPr>
                          </m:sSubPr>
                          <m:e>
                            <m:r>
                              <a:rPr lang="en-US" sz="2000" b="1" i="1" smtClean="0">
                                <a:solidFill>
                                  <a:srgbClr val="0000FF"/>
                                </a:solidFill>
                                <a:latin typeface="Cambria Math" panose="02040503050406030204" pitchFamily="18" charset="0"/>
                              </a:rPr>
                              <m:t>𝑺</m:t>
                            </m:r>
                          </m:e>
                          <m:sub>
                            <m:r>
                              <a:rPr lang="en-US" sz="2000" b="1" i="1" smtClean="0">
                                <a:solidFill>
                                  <a:srgbClr val="0000FF"/>
                                </a:solidFill>
                                <a:latin typeface="Cambria Math" panose="02040503050406030204" pitchFamily="18" charset="0"/>
                              </a:rPr>
                              <m:t>𝟎</m:t>
                            </m:r>
                          </m:sub>
                        </m:sSub>
                      </m:den>
                    </m:f>
                    <m:r>
                      <a:rPr lang="en-US" sz="2000" b="1" i="1" smtClean="0">
                        <a:solidFill>
                          <a:srgbClr val="0000FF"/>
                        </a:solidFill>
                        <a:latin typeface="Cambria Math" panose="02040503050406030204" pitchFamily="18" charset="0"/>
                      </a:rPr>
                      <m:t>=</m:t>
                    </m:r>
                    <m:sSup>
                      <m:sSupPr>
                        <m:ctrlPr>
                          <a:rPr lang="en-US" sz="2000" b="1" i="1" smtClean="0">
                            <a:solidFill>
                              <a:srgbClr val="0000FF"/>
                            </a:solidFill>
                            <a:latin typeface="Cambria Math"/>
                          </a:rPr>
                        </m:ctrlPr>
                      </m:sSupPr>
                      <m:e>
                        <m:d>
                          <m:dPr>
                            <m:ctrlPr>
                              <a:rPr lang="en-US" sz="2000" b="1" i="1">
                                <a:solidFill>
                                  <a:srgbClr val="0000FF"/>
                                </a:solidFill>
                                <a:latin typeface="Cambria Math"/>
                              </a:rPr>
                            </m:ctrlPr>
                          </m:dPr>
                          <m:e>
                            <m:f>
                              <m:fPr>
                                <m:ctrlPr>
                                  <a:rPr lang="en-US" sz="2000" b="1" i="1">
                                    <a:solidFill>
                                      <a:srgbClr val="0000FF"/>
                                    </a:solidFill>
                                    <a:latin typeface="Cambria Math"/>
                                  </a:rPr>
                                </m:ctrlPr>
                              </m:fPr>
                              <m:num>
                                <m:r>
                                  <a:rPr lang="en-US" sz="2000" b="1" i="1">
                                    <a:solidFill>
                                      <a:srgbClr val="0000FF"/>
                                    </a:solidFill>
                                    <a:latin typeface="Cambria Math" panose="02040503050406030204" pitchFamily="18" charset="0"/>
                                  </a:rPr>
                                  <m:t>𝑻</m:t>
                                </m:r>
                              </m:num>
                              <m:den>
                                <m:sSub>
                                  <m:sSubPr>
                                    <m:ctrlPr>
                                      <a:rPr lang="en-US" sz="2000" b="1" i="1">
                                        <a:solidFill>
                                          <a:srgbClr val="0000FF"/>
                                        </a:solidFill>
                                        <a:latin typeface="Cambria Math"/>
                                      </a:rPr>
                                    </m:ctrlPr>
                                  </m:sSubPr>
                                  <m:e>
                                    <m:r>
                                      <a:rPr lang="en-US" sz="2000" b="1" i="1">
                                        <a:solidFill>
                                          <a:srgbClr val="0000FF"/>
                                        </a:solidFill>
                                        <a:latin typeface="Cambria Math" panose="02040503050406030204" pitchFamily="18" charset="0"/>
                                      </a:rPr>
                                      <m:t>𝑻</m:t>
                                    </m:r>
                                  </m:e>
                                  <m:sub>
                                    <m:r>
                                      <a:rPr lang="en-US" sz="2000" b="1" i="1">
                                        <a:solidFill>
                                          <a:srgbClr val="0000FF"/>
                                        </a:solidFill>
                                        <a:latin typeface="Cambria Math" panose="02040503050406030204" pitchFamily="18" charset="0"/>
                                      </a:rPr>
                                      <m:t>𝟎</m:t>
                                    </m:r>
                                  </m:sub>
                                </m:sSub>
                              </m:den>
                            </m:f>
                          </m:e>
                        </m:d>
                      </m:e>
                      <m:sup>
                        <m:r>
                          <a:rPr lang="en-US" sz="2000" b="1" i="1" smtClean="0">
                            <a:solidFill>
                              <a:srgbClr val="0000FF"/>
                            </a:solidFill>
                            <a:latin typeface="Cambria Math" panose="02040503050406030204" pitchFamily="18" charset="0"/>
                          </a:rPr>
                          <m:t>𝟑</m:t>
                        </m:r>
                      </m:sup>
                    </m:sSup>
                    <m:d>
                      <m:dPr>
                        <m:ctrlPr>
                          <a:rPr lang="en-US" sz="2000" b="1" i="1" smtClean="0">
                            <a:solidFill>
                              <a:srgbClr val="0000FF"/>
                            </a:solidFill>
                            <a:latin typeface="Cambria Math"/>
                          </a:rPr>
                        </m:ctrlPr>
                      </m:dPr>
                      <m:e>
                        <m:r>
                          <a:rPr lang="en-US" sz="2000" b="1" i="1" smtClean="0">
                            <a:solidFill>
                              <a:srgbClr val="0000FF"/>
                            </a:solidFill>
                            <a:latin typeface="Cambria Math" panose="02040503050406030204" pitchFamily="18" charset="0"/>
                          </a:rPr>
                          <m:t>𝟏</m:t>
                        </m:r>
                        <m:r>
                          <a:rPr lang="en-US" sz="2000" b="1" i="1" smtClean="0">
                            <a:solidFill>
                              <a:srgbClr val="0000FF"/>
                            </a:solidFill>
                            <a:latin typeface="Cambria Math" panose="02040503050406030204" pitchFamily="18" charset="0"/>
                          </a:rPr>
                          <m:t>+</m:t>
                        </m:r>
                        <m:r>
                          <a:rPr lang="en-US" sz="2000" b="1" i="1" smtClean="0">
                            <a:solidFill>
                              <a:srgbClr val="0000FF"/>
                            </a:solidFill>
                            <a:latin typeface="Cambria Math" panose="02040503050406030204" pitchFamily="18" charset="0"/>
                            <a:ea typeface="Cambria Math" panose="02040503050406030204" pitchFamily="18" charset="0"/>
                          </a:rPr>
                          <m:t>𝜶</m:t>
                        </m:r>
                        <m:sSub>
                          <m:sSubPr>
                            <m:ctrlPr>
                              <a:rPr lang="en-US" sz="2000" b="1" i="1" smtClean="0">
                                <a:solidFill>
                                  <a:srgbClr val="0000FF"/>
                                </a:solidFill>
                                <a:latin typeface="Cambria Math"/>
                                <a:ea typeface="Cambria Math" panose="02040503050406030204" pitchFamily="18" charset="0"/>
                              </a:rPr>
                            </m:ctrlPr>
                          </m:sSubPr>
                          <m:e>
                            <m:r>
                              <a:rPr lang="el-GR" sz="2000" b="1" i="1" smtClean="0">
                                <a:solidFill>
                                  <a:srgbClr val="0000FF"/>
                                </a:solidFill>
                                <a:latin typeface="Cambria Math" panose="02040503050406030204" pitchFamily="18" charset="0"/>
                                <a:ea typeface="Cambria Math" panose="02040503050406030204" pitchFamily="18" charset="0"/>
                              </a:rPr>
                              <m:t>𝜦</m:t>
                            </m:r>
                          </m:e>
                          <m:sub>
                            <m:r>
                              <a:rPr lang="en-US" sz="2000" b="1" i="1" smtClean="0">
                                <a:solidFill>
                                  <a:srgbClr val="0000FF"/>
                                </a:solidFill>
                                <a:latin typeface="Cambria Math" panose="02040503050406030204" pitchFamily="18" charset="0"/>
                                <a:ea typeface="Cambria Math" panose="02040503050406030204" pitchFamily="18" charset="0"/>
                              </a:rPr>
                              <m:t>𝟒</m:t>
                            </m:r>
                          </m:sub>
                        </m:sSub>
                        <m:r>
                          <a:rPr lang="en-US" sz="2000" b="1" i="1" smtClean="0">
                            <a:solidFill>
                              <a:srgbClr val="0000FF"/>
                            </a:solidFill>
                            <a:latin typeface="Cambria Math" panose="02040503050406030204" pitchFamily="18" charset="0"/>
                            <a:ea typeface="Cambria Math" panose="02040503050406030204" pitchFamily="18" charset="0"/>
                          </a:rPr>
                          <m:t>−</m:t>
                        </m:r>
                        <m:r>
                          <a:rPr lang="en-US" sz="2000" b="1" i="1" smtClean="0">
                            <a:solidFill>
                              <a:srgbClr val="0000FF"/>
                            </a:solidFill>
                            <a:latin typeface="Cambria Math" panose="02040503050406030204" pitchFamily="18" charset="0"/>
                            <a:ea typeface="Cambria Math" panose="02040503050406030204" pitchFamily="18" charset="0"/>
                          </a:rPr>
                          <m:t>𝜷</m:t>
                        </m:r>
                        <m:sSub>
                          <m:sSubPr>
                            <m:ctrlPr>
                              <a:rPr lang="en-US" sz="2000" b="1" i="1">
                                <a:solidFill>
                                  <a:srgbClr val="0000FF"/>
                                </a:solidFill>
                                <a:latin typeface="Cambria Math"/>
                                <a:ea typeface="Cambria Math" panose="02040503050406030204" pitchFamily="18" charset="0"/>
                              </a:rPr>
                            </m:ctrlPr>
                          </m:sSubPr>
                          <m:e>
                            <m:r>
                              <a:rPr lang="el-GR" sz="2000" b="1" i="1">
                                <a:solidFill>
                                  <a:srgbClr val="0000FF"/>
                                </a:solidFill>
                                <a:latin typeface="Cambria Math" panose="02040503050406030204" pitchFamily="18" charset="0"/>
                                <a:ea typeface="Cambria Math" panose="02040503050406030204" pitchFamily="18" charset="0"/>
                              </a:rPr>
                              <m:t>𝜦</m:t>
                            </m:r>
                          </m:e>
                          <m:sub>
                            <m:r>
                              <a:rPr lang="en-US" sz="2000" b="1" i="1" smtClean="0">
                                <a:solidFill>
                                  <a:srgbClr val="0000FF"/>
                                </a:solidFill>
                                <a:latin typeface="Cambria Math" panose="02040503050406030204" pitchFamily="18" charset="0"/>
                                <a:ea typeface="Cambria Math" panose="02040503050406030204" pitchFamily="18" charset="0"/>
                              </a:rPr>
                              <m:t>𝟑</m:t>
                            </m:r>
                          </m:sub>
                        </m:sSub>
                        <m:r>
                          <a:rPr lang="en-US" sz="2000" b="1" i="0" smtClean="0">
                            <a:solidFill>
                              <a:srgbClr val="0000FF"/>
                            </a:solidFill>
                            <a:latin typeface="Cambria Math" panose="02040503050406030204" pitchFamily="18" charset="0"/>
                            <a:ea typeface="Cambria Math" panose="02040503050406030204" pitchFamily="18" charset="0"/>
                          </a:rPr>
                          <m:t>𝐥𝐧</m:t>
                        </m:r>
                        <m:r>
                          <a:rPr lang="en-US" sz="2000" b="1" i="1" smtClean="0">
                            <a:solidFill>
                              <a:srgbClr val="0000FF"/>
                            </a:solidFill>
                            <a:latin typeface="Cambria Math" panose="02040503050406030204" pitchFamily="18" charset="0"/>
                            <a:ea typeface="Cambria Math" panose="02040503050406030204" pitchFamily="18" charset="0"/>
                          </a:rPr>
                          <m:t>⁡</m:t>
                        </m:r>
                        <m:r>
                          <a:rPr lang="en-US" sz="2000" b="1" i="1" smtClean="0">
                            <a:solidFill>
                              <a:srgbClr val="0000FF"/>
                            </a:solidFill>
                            <a:latin typeface="Cambria Math" panose="02040503050406030204" pitchFamily="18" charset="0"/>
                            <a:ea typeface="Cambria Math" panose="02040503050406030204" pitchFamily="18" charset="0"/>
                          </a:rPr>
                          <m:t>𝝀</m:t>
                        </m:r>
                      </m:e>
                    </m:d>
                  </m:oMath>
                </a14:m>
                <a:r>
                  <a:rPr lang="en-US" sz="2000" dirty="0" smtClean="0">
                    <a:latin typeface="Arial" panose="020B0604020202020204" pitchFamily="34" charset="0"/>
                    <a:cs typeface="Arial" panose="020B0604020202020204" pitchFamily="34" charset="0"/>
                  </a:rPr>
                  <a:t>,</a:t>
                </a:r>
                <a14:m>
                  <m:oMath xmlns:m="http://schemas.openxmlformats.org/officeDocument/2006/math">
                    <m:r>
                      <a:rPr lang="de-DE" sz="2000" b="0" i="0" smtClean="0">
                        <a:latin typeface="Cambria Math"/>
                        <a:ea typeface="Cambria Math" panose="02040503050406030204" pitchFamily="18" charset="0"/>
                      </a:rPr>
                      <m:t> </m:t>
                    </m:r>
                    <m:r>
                      <a:rPr lang="en-US" sz="2000" b="0" i="0"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=0.656</m:t>
                    </m:r>
                    <m:sSub>
                      <m:sSubPr>
                        <m:ctrlPr>
                          <a:rPr lang="en-US" sz="2000" b="0" i="1" smtClean="0">
                            <a:latin typeface="Cambria Math"/>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𝑁</m:t>
                        </m:r>
                      </m:e>
                      <m:sub>
                        <m:r>
                          <a:rPr lang="en-US" sz="2000" b="0" i="1" smtClean="0">
                            <a:latin typeface="Cambria Math" panose="02040503050406030204" pitchFamily="18" charset="0"/>
                            <a:ea typeface="Cambria Math" panose="02040503050406030204" pitchFamily="18" charset="0"/>
                          </a:rPr>
                          <m:t>𝑓</m:t>
                        </m:r>
                      </m:sub>
                    </m:sSub>
                  </m:oMath>
                </a14:m>
                <a:r>
                  <a:rPr lang="en-US" sz="2000" dirty="0" smtClean="0">
                    <a:latin typeface="Arial" panose="020B0604020202020204" pitchFamily="34" charset="0"/>
                    <a:cs typeface="Arial" panose="020B0604020202020204" pitchFamily="34"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𝛽</m:t>
                    </m:r>
                    <m:r>
                      <a:rPr lang="en-US" sz="2000" i="1">
                        <a:latin typeface="Cambria Math" panose="02040503050406030204" pitchFamily="18" charset="0"/>
                        <a:ea typeface="Cambria Math" panose="02040503050406030204" pitchFamily="18" charset="0"/>
                      </a:rPr>
                      <m:t>=0.</m:t>
                    </m:r>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56</m:t>
                    </m:r>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𝑁</m:t>
                        </m:r>
                      </m:e>
                      <m:sub>
                        <m:r>
                          <a:rPr lang="en-US" sz="2000" i="1">
                            <a:latin typeface="Cambria Math" panose="02040503050406030204" pitchFamily="18" charset="0"/>
                            <a:ea typeface="Cambria Math" panose="02040503050406030204" pitchFamily="18" charset="0"/>
                          </a:rPr>
                          <m:t>𝑓</m:t>
                        </m:r>
                      </m:sub>
                    </m:sSub>
                  </m:oMath>
                </a14:m>
                <a:endParaRPr lang="en-US" sz="2000" dirty="0">
                  <a:solidFill>
                    <a:srgbClr val="FF0000"/>
                  </a:solidFill>
                  <a:latin typeface="Arial" panose="020B0604020202020204" pitchFamily="34" charset="0"/>
                  <a:cs typeface="Arial" panose="020B0604020202020204" pitchFamily="34" charset="0"/>
                </a:endParaRPr>
              </a:p>
            </p:txBody>
          </p:sp>
        </mc:Choice>
        <mc:Fallback xmlns="">
          <p:sp>
            <p:nvSpPr>
              <p:cNvPr id="10" name="Text Box 6"/>
              <p:cNvSpPr txBox="1">
                <a:spLocks noRot="1" noChangeAspect="1" noMove="1" noResize="1" noEditPoints="1" noAdjustHandles="1" noChangeArrowheads="1" noChangeShapeType="1" noTextEdit="1"/>
              </p:cNvSpPr>
              <p:nvPr/>
            </p:nvSpPr>
            <p:spPr bwMode="auto">
              <a:xfrm>
                <a:off x="0" y="2138785"/>
                <a:ext cx="9277489" cy="705258"/>
              </a:xfrm>
              <a:prstGeom prst="rect">
                <a:avLst/>
              </a:prstGeom>
              <a:blipFill rotWithShape="1">
                <a:blip r:embed="rId4"/>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 Box 6"/>
              <p:cNvSpPr txBox="1">
                <a:spLocks noChangeArrowheads="1"/>
              </p:cNvSpPr>
              <p:nvPr/>
            </p:nvSpPr>
            <p:spPr bwMode="auto">
              <a:xfrm>
                <a:off x="5458611" y="3484260"/>
                <a:ext cx="3515299" cy="400110"/>
              </a:xfrm>
              <a:prstGeom prst="rect">
                <a:avLst/>
              </a:prstGeom>
              <a:noFill/>
              <a:ln w="9525">
                <a:noFill/>
                <a:miter lim="800000"/>
                <a:headEnd/>
                <a:tailEnd/>
              </a:ln>
              <a:effectLst/>
            </p:spPr>
            <p:txBody>
              <a:bodyPr wrap="square">
                <a:spAutoFit/>
              </a:bodyPr>
              <a:lstStyle/>
              <a:p>
                <a:pPr algn="ctr"/>
                <a:r>
                  <a:rPr lang="en-US" sz="2000" dirty="0" smtClean="0">
                    <a:solidFill>
                      <a:srgbClr val="0000FF"/>
                    </a:solidFill>
                    <a:latin typeface="Arial" pitchFamily="34" charset="0"/>
                  </a:rPr>
                  <a:t>Isothermal (</a:t>
                </a:r>
                <a14:m>
                  <m:oMath xmlns:m="http://schemas.openxmlformats.org/officeDocument/2006/math">
                    <m:r>
                      <a:rPr lang="en-US" sz="2000" b="0" i="1" smtClean="0">
                        <a:solidFill>
                          <a:srgbClr val="0000FF"/>
                        </a:solidFill>
                        <a:latin typeface="Cambria Math" panose="02040503050406030204" pitchFamily="18" charset="0"/>
                      </a:rPr>
                      <m:t>𝑇</m:t>
                    </m:r>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a:rPr>
                        </m:ctrlPr>
                      </m:sSubPr>
                      <m:e>
                        <m:r>
                          <a:rPr lang="en-US" sz="2000" b="0" i="1" smtClean="0">
                            <a:solidFill>
                              <a:srgbClr val="0000FF"/>
                            </a:solidFill>
                            <a:latin typeface="Cambria Math" panose="02040503050406030204" pitchFamily="18" charset="0"/>
                          </a:rPr>
                          <m:t>𝑇</m:t>
                        </m:r>
                      </m:e>
                      <m:sub>
                        <m:r>
                          <a:rPr lang="en-US" sz="2000" b="0" i="1" smtClean="0">
                            <a:solidFill>
                              <a:srgbClr val="0000FF"/>
                            </a:solidFill>
                            <a:latin typeface="Cambria Math" panose="02040503050406030204" pitchFamily="18" charset="0"/>
                          </a:rPr>
                          <m:t>0</m:t>
                        </m:r>
                      </m:sub>
                    </m:sSub>
                    <m:r>
                      <a:rPr lang="en-US" sz="2000" b="0" i="1" smtClean="0">
                        <a:solidFill>
                          <a:srgbClr val="0000FF"/>
                        </a:solidFill>
                        <a:latin typeface="Cambria Math" panose="02040503050406030204" pitchFamily="18" charset="0"/>
                      </a:rPr>
                      <m:t>)</m:t>
                    </m:r>
                  </m:oMath>
                </a14:m>
                <a:endParaRPr lang="en-US" sz="2000" dirty="0">
                  <a:solidFill>
                    <a:srgbClr val="0000FF"/>
                  </a:solidFill>
                  <a:latin typeface="Arial" panose="020B0604020202020204" pitchFamily="34" charset="0"/>
                  <a:cs typeface="Arial" panose="020B0604020202020204" pitchFamily="34" charset="0"/>
                </a:endParaRPr>
              </a:p>
            </p:txBody>
          </p:sp>
        </mc:Choice>
        <mc:Fallback xmlns="">
          <p:sp>
            <p:nvSpPr>
              <p:cNvPr id="11" name="Text Box 6"/>
              <p:cNvSpPr txBox="1">
                <a:spLocks noRot="1" noChangeAspect="1" noMove="1" noResize="1" noEditPoints="1" noAdjustHandles="1" noChangeArrowheads="1" noChangeShapeType="1" noTextEdit="1"/>
              </p:cNvSpPr>
              <p:nvPr/>
            </p:nvSpPr>
            <p:spPr bwMode="auto">
              <a:xfrm>
                <a:off x="5458611" y="3484260"/>
                <a:ext cx="3515299" cy="400110"/>
              </a:xfrm>
              <a:prstGeom prst="rect">
                <a:avLst/>
              </a:prstGeom>
              <a:blipFill rotWithShape="1">
                <a:blip r:embed="rId5"/>
                <a:stretch>
                  <a:fillRect t="-6154" b="-29231"/>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 Box 6"/>
              <p:cNvSpPr txBox="1">
                <a:spLocks noChangeArrowheads="1"/>
              </p:cNvSpPr>
              <p:nvPr/>
            </p:nvSpPr>
            <p:spPr bwMode="auto">
              <a:xfrm>
                <a:off x="5358324" y="5229845"/>
                <a:ext cx="3515299" cy="400110"/>
              </a:xfrm>
              <a:prstGeom prst="rect">
                <a:avLst/>
              </a:prstGeom>
              <a:noFill/>
              <a:ln w="9525">
                <a:noFill/>
                <a:miter lim="800000"/>
                <a:headEnd/>
                <a:tailEnd/>
              </a:ln>
              <a:effectLst/>
            </p:spPr>
            <p:txBody>
              <a:bodyPr wrap="square">
                <a:spAutoFit/>
              </a:bodyPr>
              <a:lstStyle/>
              <a:p>
                <a:pPr algn="ctr"/>
                <a:r>
                  <a:rPr lang="en-US" sz="2000" b="1" dirty="0" err="1" smtClean="0">
                    <a:solidFill>
                      <a:srgbClr val="FF0000"/>
                    </a:solidFill>
                    <a:latin typeface="Arial" pitchFamily="34" charset="0"/>
                  </a:rPr>
                  <a:t>Isoergic</a:t>
                </a:r>
                <a:r>
                  <a:rPr lang="en-US" sz="2000" b="1" dirty="0" smtClean="0">
                    <a:solidFill>
                      <a:srgbClr val="FF0000"/>
                    </a:solidFill>
                    <a:latin typeface="Arial" pitchFamily="34" charset="0"/>
                  </a:rPr>
                  <a:t> (</a:t>
                </a:r>
                <a14:m>
                  <m:oMath xmlns:m="http://schemas.openxmlformats.org/officeDocument/2006/math">
                    <m:r>
                      <a:rPr lang="en-US" sz="2000" b="1" i="1" smtClean="0">
                        <a:solidFill>
                          <a:srgbClr val="FF0000"/>
                        </a:solidFill>
                        <a:latin typeface="Cambria Math" panose="02040503050406030204" pitchFamily="18" charset="0"/>
                        <a:ea typeface="Cambria Math" panose="02040503050406030204" pitchFamily="18" charset="0"/>
                      </a:rPr>
                      <m:t>𝜺</m:t>
                    </m:r>
                    <m:r>
                      <a:rPr lang="en-US" sz="2000" b="1" i="1">
                        <a:solidFill>
                          <a:srgbClr val="FF0000"/>
                        </a:solidFill>
                        <a:latin typeface="Cambria Math" panose="02040503050406030204" pitchFamily="18" charset="0"/>
                      </a:rPr>
                      <m:t>=</m:t>
                    </m:r>
                    <m:sSub>
                      <m:sSubPr>
                        <m:ctrlPr>
                          <a:rPr lang="en-US" sz="2000" b="1" i="1">
                            <a:solidFill>
                              <a:srgbClr val="FF0000"/>
                            </a:solidFill>
                            <a:latin typeface="Cambria Math"/>
                          </a:rPr>
                        </m:ctrlPr>
                      </m:sSubPr>
                      <m:e>
                        <m:r>
                          <a:rPr lang="en-US" sz="2000" b="1" i="1" smtClean="0">
                            <a:solidFill>
                              <a:srgbClr val="FF0000"/>
                            </a:solidFill>
                            <a:latin typeface="Cambria Math" panose="02040503050406030204" pitchFamily="18" charset="0"/>
                            <a:ea typeface="Cambria Math" panose="02040503050406030204" pitchFamily="18" charset="0"/>
                          </a:rPr>
                          <m:t>𝜺</m:t>
                        </m:r>
                      </m:e>
                      <m:sub>
                        <m:r>
                          <a:rPr lang="en-US" sz="2000" b="1" i="1">
                            <a:solidFill>
                              <a:srgbClr val="FF0000"/>
                            </a:solidFill>
                            <a:latin typeface="Cambria Math" panose="02040503050406030204" pitchFamily="18" charset="0"/>
                          </a:rPr>
                          <m:t>𝟎</m:t>
                        </m:r>
                      </m:sub>
                    </m:sSub>
                    <m:r>
                      <a:rPr lang="en-US" sz="2000" b="1" i="1">
                        <a:solidFill>
                          <a:srgbClr val="FF0000"/>
                        </a:solidFill>
                        <a:latin typeface="Cambria Math" panose="02040503050406030204" pitchFamily="18" charset="0"/>
                      </a:rPr>
                      <m:t>)</m:t>
                    </m:r>
                  </m:oMath>
                </a14:m>
                <a:endParaRPr lang="en-US" sz="2000" b="1" dirty="0">
                  <a:solidFill>
                    <a:srgbClr val="FF0000"/>
                  </a:solidFill>
                  <a:latin typeface="Arial" panose="020B0604020202020204" pitchFamily="34" charset="0"/>
                  <a:cs typeface="Arial" panose="020B0604020202020204" pitchFamily="34" charset="0"/>
                </a:endParaRPr>
              </a:p>
            </p:txBody>
          </p:sp>
        </mc:Choice>
        <mc:Fallback xmlns="">
          <p:sp>
            <p:nvSpPr>
              <p:cNvPr id="12" name="Text Box 6"/>
              <p:cNvSpPr txBox="1">
                <a:spLocks noRot="1" noChangeAspect="1" noMove="1" noResize="1" noEditPoints="1" noAdjustHandles="1" noChangeArrowheads="1" noChangeShapeType="1" noTextEdit="1"/>
              </p:cNvSpPr>
              <p:nvPr/>
            </p:nvSpPr>
            <p:spPr bwMode="auto">
              <a:xfrm>
                <a:off x="5358324" y="5229845"/>
                <a:ext cx="3515299" cy="400110"/>
              </a:xfrm>
              <a:prstGeom prst="rect">
                <a:avLst/>
              </a:prstGeom>
              <a:blipFill rotWithShape="1">
                <a:blip r:embed="rId6"/>
                <a:stretch>
                  <a:fillRect t="-6061" b="-27273"/>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 Box 6"/>
              <p:cNvSpPr txBox="1">
                <a:spLocks noChangeArrowheads="1"/>
              </p:cNvSpPr>
              <p:nvPr/>
            </p:nvSpPr>
            <p:spPr bwMode="auto">
              <a:xfrm>
                <a:off x="5862215" y="3960265"/>
                <a:ext cx="1969128" cy="749308"/>
              </a:xfrm>
              <a:prstGeom prst="rect">
                <a:avLst/>
              </a:prstGeom>
              <a:noFill/>
              <a:ln w="9525">
                <a:noFill/>
                <a:miter lim="800000"/>
                <a:headEnd/>
                <a:tailEnd/>
              </a:ln>
              <a:effectLst/>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b="1" i="1" smtClean="0">
                              <a:solidFill>
                                <a:srgbClr val="0000FF"/>
                              </a:solidFill>
                              <a:latin typeface="Cambria Math"/>
                            </a:rPr>
                          </m:ctrlPr>
                        </m:fPr>
                        <m:num>
                          <m:sSub>
                            <m:sSubPr>
                              <m:ctrlPr>
                                <a:rPr lang="en-US" sz="2000" b="1" i="1" smtClean="0">
                                  <a:solidFill>
                                    <a:srgbClr val="0000FF"/>
                                  </a:solidFill>
                                  <a:latin typeface="Cambria Math"/>
                                </a:rPr>
                              </m:ctrlPr>
                            </m:sSubPr>
                            <m:e>
                              <m:r>
                                <a:rPr lang="en-US" sz="2000" b="1" i="1" smtClean="0">
                                  <a:solidFill>
                                    <a:srgbClr val="0000FF"/>
                                  </a:solidFill>
                                  <a:latin typeface="Cambria Math" panose="02040503050406030204" pitchFamily="18" charset="0"/>
                                </a:rPr>
                                <m:t>𝑺</m:t>
                              </m:r>
                            </m:e>
                            <m:sub>
                              <m:r>
                                <a:rPr lang="en-US" sz="2000" b="1" i="1" smtClean="0">
                                  <a:solidFill>
                                    <a:srgbClr val="0000FF"/>
                                  </a:solidFill>
                                  <a:latin typeface="Cambria Math" panose="02040503050406030204" pitchFamily="18" charset="0"/>
                                </a:rPr>
                                <m:t>𝒇</m:t>
                              </m:r>
                            </m:sub>
                          </m:sSub>
                        </m:num>
                        <m:den>
                          <m:sSub>
                            <m:sSubPr>
                              <m:ctrlPr>
                                <a:rPr lang="en-US" sz="2000" b="1" i="1" smtClean="0">
                                  <a:solidFill>
                                    <a:srgbClr val="0000FF"/>
                                  </a:solidFill>
                                  <a:latin typeface="Cambria Math"/>
                                </a:rPr>
                              </m:ctrlPr>
                            </m:sSubPr>
                            <m:e>
                              <m:r>
                                <a:rPr lang="en-US" sz="2000" b="1" i="1" smtClean="0">
                                  <a:solidFill>
                                    <a:srgbClr val="0000FF"/>
                                  </a:solidFill>
                                  <a:latin typeface="Cambria Math" panose="02040503050406030204" pitchFamily="18" charset="0"/>
                                </a:rPr>
                                <m:t>𝑺</m:t>
                              </m:r>
                            </m:e>
                            <m:sub>
                              <m:r>
                                <a:rPr lang="en-US" sz="2000" b="1" i="1" smtClean="0">
                                  <a:solidFill>
                                    <a:srgbClr val="0000FF"/>
                                  </a:solidFill>
                                  <a:latin typeface="Cambria Math" panose="02040503050406030204" pitchFamily="18" charset="0"/>
                                </a:rPr>
                                <m:t>𝟎</m:t>
                              </m:r>
                            </m:sub>
                          </m:sSub>
                        </m:den>
                      </m:f>
                      <m:r>
                        <a:rPr lang="en-US" sz="2000" b="1" i="1" smtClean="0">
                          <a:solidFill>
                            <a:srgbClr val="0000FF"/>
                          </a:solidFill>
                          <a:latin typeface="Cambria Math" panose="02040503050406030204" pitchFamily="18" charset="0"/>
                        </a:rPr>
                        <m:t>=</m:t>
                      </m:r>
                      <m:d>
                        <m:dPr>
                          <m:ctrlPr>
                            <a:rPr lang="en-US" sz="2000" b="1" i="1" smtClean="0">
                              <a:solidFill>
                                <a:srgbClr val="0000FF"/>
                              </a:solidFill>
                              <a:latin typeface="Cambria Math"/>
                            </a:rPr>
                          </m:ctrlPr>
                        </m:dPr>
                        <m:e>
                          <m:r>
                            <a:rPr lang="en-US" sz="2000" b="1" i="1" smtClean="0">
                              <a:solidFill>
                                <a:srgbClr val="0000FF"/>
                              </a:solidFill>
                              <a:latin typeface="Cambria Math" panose="02040503050406030204" pitchFamily="18" charset="0"/>
                            </a:rPr>
                            <m:t>𝟏</m:t>
                          </m:r>
                          <m:r>
                            <a:rPr lang="en-US" sz="2000" b="1" i="1" smtClean="0">
                              <a:solidFill>
                                <a:srgbClr val="0000FF"/>
                              </a:solidFill>
                              <a:latin typeface="Cambria Math" panose="02040503050406030204" pitchFamily="18" charset="0"/>
                            </a:rPr>
                            <m:t>+</m:t>
                          </m:r>
                          <m:r>
                            <a:rPr lang="en-US" sz="2000" b="1" i="1" smtClean="0">
                              <a:solidFill>
                                <a:srgbClr val="0000FF"/>
                              </a:solidFill>
                              <a:latin typeface="Cambria Math" panose="02040503050406030204" pitchFamily="18" charset="0"/>
                              <a:ea typeface="Cambria Math" panose="02040503050406030204" pitchFamily="18" charset="0"/>
                            </a:rPr>
                            <m:t>𝜶</m:t>
                          </m:r>
                        </m:e>
                      </m:d>
                    </m:oMath>
                  </m:oMathPara>
                </a14:m>
                <a:endParaRPr lang="en-US" sz="2000" b="1" dirty="0">
                  <a:solidFill>
                    <a:srgbClr val="0000FF"/>
                  </a:solidFill>
                  <a:latin typeface="Arial" panose="020B0604020202020204" pitchFamily="34" charset="0"/>
                  <a:cs typeface="Arial" panose="020B0604020202020204" pitchFamily="34" charset="0"/>
                </a:endParaRPr>
              </a:p>
            </p:txBody>
          </p:sp>
        </mc:Choice>
        <mc:Fallback xmlns="">
          <p:sp>
            <p:nvSpPr>
              <p:cNvPr id="13" name="Text Box 6"/>
              <p:cNvSpPr txBox="1">
                <a:spLocks noRot="1" noChangeAspect="1" noMove="1" noResize="1" noEditPoints="1" noAdjustHandles="1" noChangeArrowheads="1" noChangeShapeType="1" noTextEdit="1"/>
              </p:cNvSpPr>
              <p:nvPr/>
            </p:nvSpPr>
            <p:spPr bwMode="auto">
              <a:xfrm>
                <a:off x="5862215" y="3960265"/>
                <a:ext cx="1969128" cy="749308"/>
              </a:xfrm>
              <a:prstGeom prst="rect">
                <a:avLst/>
              </a:prstGeom>
              <a:blipFill rotWithShape="1">
                <a:blip r:embed="rId7"/>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 Box 6"/>
              <p:cNvSpPr txBox="1">
                <a:spLocks noChangeArrowheads="1"/>
              </p:cNvSpPr>
              <p:nvPr/>
            </p:nvSpPr>
            <p:spPr bwMode="auto">
              <a:xfrm>
                <a:off x="6098067" y="5629955"/>
                <a:ext cx="1969128" cy="731611"/>
              </a:xfrm>
              <a:prstGeom prst="rect">
                <a:avLst/>
              </a:prstGeom>
              <a:noFill/>
              <a:ln w="9525">
                <a:noFill/>
                <a:miter lim="800000"/>
                <a:headEnd/>
                <a:tailEnd/>
              </a:ln>
              <a:effectLst/>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000" b="1" i="1" smtClean="0">
                              <a:solidFill>
                                <a:srgbClr val="FF0000"/>
                              </a:solidFill>
                              <a:latin typeface="Cambria Math"/>
                            </a:rPr>
                          </m:ctrlPr>
                        </m:fPr>
                        <m:num>
                          <m:sSub>
                            <m:sSubPr>
                              <m:ctrlPr>
                                <a:rPr lang="en-US" sz="2000" b="1" i="1" smtClean="0">
                                  <a:solidFill>
                                    <a:srgbClr val="FF0000"/>
                                  </a:solidFill>
                                  <a:latin typeface="Cambria Math"/>
                                </a:rPr>
                              </m:ctrlPr>
                            </m:sSubPr>
                            <m:e>
                              <m:r>
                                <a:rPr lang="en-US" sz="2000" b="1" i="1" smtClean="0">
                                  <a:solidFill>
                                    <a:srgbClr val="FF0000"/>
                                  </a:solidFill>
                                  <a:latin typeface="Cambria Math" panose="02040503050406030204" pitchFamily="18" charset="0"/>
                                </a:rPr>
                                <m:t>𝑺</m:t>
                              </m:r>
                            </m:e>
                            <m:sub>
                              <m:r>
                                <a:rPr lang="en-US" sz="2000" b="1" i="1" smtClean="0">
                                  <a:solidFill>
                                    <a:srgbClr val="FF0000"/>
                                  </a:solidFill>
                                  <a:latin typeface="Cambria Math" panose="02040503050406030204" pitchFamily="18" charset="0"/>
                                </a:rPr>
                                <m:t>𝒇</m:t>
                              </m:r>
                            </m:sub>
                          </m:sSub>
                        </m:num>
                        <m:den>
                          <m:sSub>
                            <m:sSubPr>
                              <m:ctrlPr>
                                <a:rPr lang="en-US" sz="2000" b="1" i="1" smtClean="0">
                                  <a:solidFill>
                                    <a:srgbClr val="FF0000"/>
                                  </a:solidFill>
                                  <a:latin typeface="Cambria Math"/>
                                </a:rPr>
                              </m:ctrlPr>
                            </m:sSubPr>
                            <m:e>
                              <m:r>
                                <a:rPr lang="en-US" sz="2000" b="1" i="1" smtClean="0">
                                  <a:solidFill>
                                    <a:srgbClr val="FF0000"/>
                                  </a:solidFill>
                                  <a:latin typeface="Cambria Math" panose="02040503050406030204" pitchFamily="18" charset="0"/>
                                </a:rPr>
                                <m:t>𝑺</m:t>
                              </m:r>
                            </m:e>
                            <m:sub>
                              <m:r>
                                <a:rPr lang="en-US" sz="2000" b="1" i="1" smtClean="0">
                                  <a:solidFill>
                                    <a:srgbClr val="FF0000"/>
                                  </a:solidFill>
                                  <a:latin typeface="Cambria Math" panose="02040503050406030204" pitchFamily="18" charset="0"/>
                                </a:rPr>
                                <m:t>𝟎</m:t>
                              </m:r>
                            </m:sub>
                          </m:sSub>
                        </m:den>
                      </m:f>
                      <m:r>
                        <a:rPr lang="en-US" sz="2000" b="1" i="1" smtClean="0">
                          <a:solidFill>
                            <a:srgbClr val="FF0000"/>
                          </a:solidFill>
                          <a:latin typeface="Cambria Math" panose="02040503050406030204" pitchFamily="18" charset="0"/>
                        </a:rPr>
                        <m:t>=</m:t>
                      </m:r>
                      <m:sSup>
                        <m:sSupPr>
                          <m:ctrlPr>
                            <a:rPr lang="en-US" sz="2000" b="1" i="1" smtClean="0">
                              <a:solidFill>
                                <a:srgbClr val="FF0000"/>
                              </a:solidFill>
                              <a:latin typeface="Cambria Math"/>
                            </a:rPr>
                          </m:ctrlPr>
                        </m:sSupPr>
                        <m:e>
                          <m:d>
                            <m:dPr>
                              <m:ctrlPr>
                                <a:rPr lang="en-US" sz="2000" b="1" i="1">
                                  <a:solidFill>
                                    <a:srgbClr val="FF0000"/>
                                  </a:solidFill>
                                  <a:latin typeface="Cambria Math"/>
                                </a:rPr>
                              </m:ctrlPr>
                            </m:dPr>
                            <m:e>
                              <m:r>
                                <a:rPr lang="en-US" sz="2000" b="1" i="1">
                                  <a:solidFill>
                                    <a:srgbClr val="FF0000"/>
                                  </a:solidFill>
                                  <a:latin typeface="Cambria Math" panose="02040503050406030204" pitchFamily="18" charset="0"/>
                                </a:rPr>
                                <m:t>𝟏</m:t>
                              </m:r>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ea typeface="Cambria Math" panose="02040503050406030204" pitchFamily="18" charset="0"/>
                                </a:rPr>
                                <m:t>𝜶</m:t>
                              </m:r>
                            </m:e>
                          </m:d>
                        </m:e>
                        <m:sup>
                          <m:r>
                            <a:rPr lang="en-US" sz="2000" b="1" i="1" smtClean="0">
                              <a:solidFill>
                                <a:srgbClr val="FF0000"/>
                              </a:solidFill>
                              <a:latin typeface="Cambria Math" panose="02040503050406030204" pitchFamily="18" charset="0"/>
                            </a:rPr>
                            <m:t>𝟏</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𝟒</m:t>
                          </m:r>
                        </m:sup>
                      </m:sSup>
                    </m:oMath>
                  </m:oMathPara>
                </a14:m>
                <a:endParaRPr lang="en-US" sz="2000" b="1" dirty="0">
                  <a:solidFill>
                    <a:srgbClr val="FF0000"/>
                  </a:solidFill>
                  <a:latin typeface="Arial" panose="020B0604020202020204" pitchFamily="34" charset="0"/>
                  <a:cs typeface="Arial" panose="020B0604020202020204" pitchFamily="34" charset="0"/>
                </a:endParaRPr>
              </a:p>
            </p:txBody>
          </p:sp>
        </mc:Choice>
        <mc:Fallback xmlns="">
          <p:sp>
            <p:nvSpPr>
              <p:cNvPr id="14" name="Text Box 6"/>
              <p:cNvSpPr txBox="1">
                <a:spLocks noRot="1" noChangeAspect="1" noMove="1" noResize="1" noEditPoints="1" noAdjustHandles="1" noChangeArrowheads="1" noChangeShapeType="1" noTextEdit="1"/>
              </p:cNvSpPr>
              <p:nvPr/>
            </p:nvSpPr>
            <p:spPr bwMode="auto">
              <a:xfrm>
                <a:off x="6098067" y="5629955"/>
                <a:ext cx="1969128" cy="731611"/>
              </a:xfrm>
              <a:prstGeom prst="rect">
                <a:avLst/>
              </a:prstGeom>
              <a:blipFill rotWithShape="1">
                <a:blip r:embed="rId8"/>
                <a:stretch>
                  <a:fillRect/>
                </a:stretch>
              </a:blipFill>
              <a:ln w="9525">
                <a:noFill/>
                <a:miter lim="800000"/>
                <a:headEnd/>
                <a:tailEnd/>
              </a:ln>
              <a:effectLst/>
            </p:spPr>
            <p:txBody>
              <a:bodyPr/>
              <a:lstStyle/>
              <a:p>
                <a:r>
                  <a:rPr lang="de-DE">
                    <a:noFill/>
                  </a:rPr>
                  <a:t> </a:t>
                </a:r>
              </a:p>
            </p:txBody>
          </p:sp>
        </mc:Fallback>
      </mc:AlternateContent>
      <p:pic>
        <p:nvPicPr>
          <p:cNvPr id="16" name="Рисунок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880" y="2844043"/>
            <a:ext cx="5514401" cy="4013958"/>
          </a:xfrm>
          <a:prstGeom prst="rect">
            <a:avLst/>
          </a:prstGeom>
        </p:spPr>
      </p:pic>
    </p:spTree>
    <p:extLst>
      <p:ext uri="{BB962C8B-B14F-4D97-AF65-F5344CB8AC3E}">
        <p14:creationId xmlns:p14="http://schemas.microsoft.com/office/powerpoint/2010/main" val="1645043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93227" y="17765"/>
            <a:ext cx="5416153" cy="620712"/>
          </a:xfrm>
          <a:prstGeom prst="rect">
            <a:avLst/>
          </a:prstGeom>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2400" b="1" dirty="0" err="1" smtClean="0">
                <a:latin typeface="Arial" pitchFamily="34" charset="0"/>
                <a:ea typeface="楷体" charset="-122"/>
              </a:rPr>
              <a:t>Bjorken</a:t>
            </a:r>
            <a:r>
              <a:rPr lang="en-US" altLang="zh-CN" sz="2400" b="1" dirty="0" smtClean="0">
                <a:latin typeface="Arial" pitchFamily="34" charset="0"/>
                <a:ea typeface="楷体" charset="-122"/>
              </a:rPr>
              <a:t> evolution of US Plasma</a:t>
            </a:r>
            <a:endParaRPr lang="en-US" sz="2400" b="1" dirty="0">
              <a:solidFill>
                <a:srgbClr val="FF0000"/>
              </a:solidFill>
              <a:latin typeface="Arial" pitchFamily="34" charset="0"/>
              <a:ea typeface="楷体" charset="-122"/>
            </a:endParaRPr>
          </a:p>
        </p:txBody>
      </p:sp>
      <mc:AlternateContent xmlns:mc="http://schemas.openxmlformats.org/markup-compatibility/2006" xmlns:a14="http://schemas.microsoft.com/office/drawing/2010/main">
        <mc:Choice Requires="a14">
          <p:sp>
            <p:nvSpPr>
              <p:cNvPr id="6" name="Text Box 6"/>
              <p:cNvSpPr txBox="1">
                <a:spLocks noChangeArrowheads="1"/>
              </p:cNvSpPr>
              <p:nvPr/>
            </p:nvSpPr>
            <p:spPr bwMode="auto">
              <a:xfrm>
                <a:off x="139903" y="784849"/>
                <a:ext cx="4811572" cy="400110"/>
              </a:xfrm>
              <a:prstGeom prst="rect">
                <a:avLst/>
              </a:prstGeom>
              <a:noFill/>
              <a:ln w="9525">
                <a:noFill/>
                <a:miter lim="800000"/>
                <a:headEnd/>
                <a:tailEnd/>
              </a:ln>
              <a:effectLst/>
            </p:spPr>
            <p:txBody>
              <a:bodyPr wrap="square">
                <a:spAutoFit/>
              </a:bodyPr>
              <a:lstStyle/>
              <a:p>
                <a:pPr algn="just"/>
                <a:r>
                  <a:rPr lang="en-US" sz="2000" dirty="0" smtClean="0">
                    <a:latin typeface="Arial" panose="020B0604020202020204" pitchFamily="34" charset="0"/>
                    <a:cs typeface="Arial" panose="020B0604020202020204" pitchFamily="34" charset="0"/>
                  </a:rPr>
                  <a:t>Pure glue initial state: </a:t>
                </a:r>
                <a14:m>
                  <m:oMath xmlns:m="http://schemas.openxmlformats.org/officeDocument/2006/math">
                    <m:r>
                      <a:rPr lang="en-US"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𝝀</m:t>
                    </m:r>
                    <m:r>
                      <a:rPr lang="en-US"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𝟎</m:t>
                    </m:r>
                  </m:oMath>
                </a14:m>
                <a:r>
                  <a:rPr lang="en-US" sz="2000" dirty="0" smtClean="0">
                    <a:latin typeface="Arial" panose="020B0604020202020204" pitchFamily="34" charset="0"/>
                    <a:cs typeface="Arial" panose="020B0604020202020204" pitchFamily="34" charset="0"/>
                  </a:rPr>
                  <a:t> at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𝜏</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000" b="0" i="1" smtClean="0">
                            <a:latin typeface="Cambria Math"/>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𝜏</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0</m:t>
                        </m:r>
                      </m:sub>
                    </m:sSub>
                  </m:oMath>
                </a14:m>
                <a:endParaRPr lang="en-US" sz="2000" dirty="0">
                  <a:latin typeface="Arial" panose="020B0604020202020204" pitchFamily="34" charset="0"/>
                  <a:cs typeface="Arial" panose="020B0604020202020204" pitchFamily="34" charset="0"/>
                </a:endParaRPr>
              </a:p>
            </p:txBody>
          </p:sp>
        </mc:Choice>
        <mc:Fallback xmlns="">
          <p:sp>
            <p:nvSpPr>
              <p:cNvPr id="6" name="Text Box 6"/>
              <p:cNvSpPr txBox="1">
                <a:spLocks noRot="1" noChangeAspect="1" noMove="1" noResize="1" noEditPoints="1" noAdjustHandles="1" noChangeArrowheads="1" noChangeShapeType="1" noTextEdit="1"/>
              </p:cNvSpPr>
              <p:nvPr/>
            </p:nvSpPr>
            <p:spPr bwMode="auto">
              <a:xfrm>
                <a:off x="139903" y="784849"/>
                <a:ext cx="4811572" cy="400110"/>
              </a:xfrm>
              <a:prstGeom prst="rect">
                <a:avLst/>
              </a:prstGeom>
              <a:blipFill rotWithShape="1">
                <a:blip r:embed="rId2"/>
                <a:stretch>
                  <a:fillRect l="-1394" t="-6154" b="-29231"/>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 Box 6"/>
              <p:cNvSpPr txBox="1">
                <a:spLocks noChangeArrowheads="1"/>
              </p:cNvSpPr>
              <p:nvPr/>
            </p:nvSpPr>
            <p:spPr bwMode="auto">
              <a:xfrm>
                <a:off x="139903" y="1331331"/>
                <a:ext cx="8909901" cy="636585"/>
              </a:xfrm>
              <a:prstGeom prst="rect">
                <a:avLst/>
              </a:prstGeom>
              <a:noFill/>
              <a:ln w="9525">
                <a:noFill/>
                <a:miter lim="800000"/>
                <a:headEnd/>
                <a:tailEnd/>
              </a:ln>
              <a:effectLst/>
            </p:spPr>
            <p:txBody>
              <a:bodyPr wrap="square">
                <a:spAutoFit/>
              </a:bodyPr>
              <a:lstStyle/>
              <a:p>
                <a:pPr algn="just"/>
                <a:r>
                  <a:rPr lang="en-US" sz="2000" dirty="0" smtClean="0">
                    <a:latin typeface="Arial" panose="020B0604020202020204" pitchFamily="34" charset="0"/>
                    <a:cs typeface="Arial" panose="020B0604020202020204" pitchFamily="34" charset="0"/>
                  </a:rPr>
                  <a:t>quark </a:t>
                </a:r>
                <a:r>
                  <a:rPr lang="en-US" sz="2000" dirty="0" smtClean="0">
                    <a:solidFill>
                      <a:srgbClr val="FF0000"/>
                    </a:solidFill>
                    <a:latin typeface="Arial" panose="020B0604020202020204" pitchFamily="34" charset="0"/>
                    <a:cs typeface="Arial" panose="020B0604020202020204" pitchFamily="34" charset="0"/>
                  </a:rPr>
                  <a:t>suppression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d>
                      <m:dPr>
                        <m:ctrlPr>
                          <a:rPr lang="en-US" sz="2000" b="0" i="1" smtClean="0">
                            <a:solidFill>
                              <a:srgbClr val="FF0000"/>
                            </a:solidFill>
                            <a:latin typeface="Cambria Math"/>
                            <a:ea typeface="Cambria Math" panose="02040503050406030204" pitchFamily="18" charset="0"/>
                            <a:cs typeface="Arial" panose="020B0604020202020204" pitchFamily="34" charset="0"/>
                          </a:rPr>
                        </m:ctrlPr>
                      </m:dPr>
                      <m:e>
                        <m:r>
                          <a:rPr lang="en-US" sz="2000" i="1">
                            <a:solidFill>
                              <a:srgbClr val="FF0000"/>
                            </a:solidFill>
                            <a:latin typeface="Cambria Math" panose="02040503050406030204" pitchFamily="18" charset="0"/>
                            <a:ea typeface="Cambria Math" panose="02040503050406030204" pitchFamily="18" charset="0"/>
                            <a:cs typeface="Arial" panose="020B0604020202020204" pitchFamily="34" charset="0"/>
                          </a:rPr>
                          <m:t>𝜏</m:t>
                        </m:r>
                      </m:e>
                    </m:d>
                    <m:r>
                      <a:rPr lang="en-US" sz="2000" i="1">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m:t>
                    </m:r>
                    <m:func>
                      <m:funcPr>
                        <m:ctrlPr>
                          <a:rPr lang="en-US" sz="2000" b="0" i="1" smtClean="0">
                            <a:solidFill>
                              <a:srgbClr val="FF0000"/>
                            </a:solidFill>
                            <a:latin typeface="Cambria Math"/>
                            <a:ea typeface="Cambria Math" panose="02040503050406030204" pitchFamily="18" charset="0"/>
                            <a:cs typeface="Arial" panose="020B0604020202020204" pitchFamily="34" charset="0"/>
                          </a:rPr>
                        </m:ctrlPr>
                      </m:funcPr>
                      <m:fName>
                        <m:r>
                          <m:rPr>
                            <m:sty m:val="p"/>
                          </m:rPr>
                          <a:rPr lang="en-US"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exp</m:t>
                        </m:r>
                      </m:fName>
                      <m:e>
                        <m:d>
                          <m:dPr>
                            <m:ctrlPr>
                              <a:rPr lang="en-US" sz="2000" b="0" i="1" smtClean="0">
                                <a:solidFill>
                                  <a:srgbClr val="FF0000"/>
                                </a:solidFill>
                                <a:latin typeface="Cambria Math"/>
                                <a:ea typeface="Cambria Math" panose="02040503050406030204" pitchFamily="18" charset="0"/>
                                <a:cs typeface="Arial" panose="020B0604020202020204" pitchFamily="34" charset="0"/>
                              </a:rPr>
                            </m:ctrlPr>
                          </m:dPr>
                          <m:e>
                            <m:f>
                              <m:fPr>
                                <m:ctrlPr>
                                  <a:rPr lang="en-US" sz="2000" b="0" i="1" smtClean="0">
                                    <a:solidFill>
                                      <a:srgbClr val="FF0000"/>
                                    </a:solidFill>
                                    <a:latin typeface="Cambria Math"/>
                                    <a:ea typeface="Cambria Math" panose="02040503050406030204" pitchFamily="18" charset="0"/>
                                    <a:cs typeface="Arial" panose="020B0604020202020204" pitchFamily="34" charset="0"/>
                                  </a:rPr>
                                </m:ctrlPr>
                              </m:fPr>
                              <m:num>
                                <m:sSub>
                                  <m:sSubPr>
                                    <m:ctrlPr>
                                      <a:rPr lang="en-US" sz="2000" b="0" i="1" smtClean="0">
                                        <a:solidFill>
                                          <a:srgbClr val="FF0000"/>
                                        </a:solidFill>
                                        <a:latin typeface="Cambria Math"/>
                                        <a:ea typeface="Cambria Math" panose="02040503050406030204" pitchFamily="18" charset="0"/>
                                        <a:cs typeface="Arial" panose="020B0604020202020204" pitchFamily="34" charset="0"/>
                                      </a:rPr>
                                    </m:ctrlPr>
                                  </m:sSubPr>
                                  <m:e>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𝜏</m:t>
                                    </m:r>
                                  </m:e>
                                  <m:sub>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sub>
                                </m:sSub>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𝜏</m:t>
                                </m:r>
                              </m:num>
                              <m:den>
                                <m:sSub>
                                  <m:sSubPr>
                                    <m:ctrlPr>
                                      <a:rPr lang="en-US" sz="2000" b="0" i="1" smtClean="0">
                                        <a:solidFill>
                                          <a:srgbClr val="FF0000"/>
                                        </a:solidFill>
                                        <a:latin typeface="Cambria Math"/>
                                        <a:ea typeface="Cambria Math" panose="02040503050406030204" pitchFamily="18" charset="0"/>
                                        <a:cs typeface="Arial" panose="020B0604020202020204" pitchFamily="34" charset="0"/>
                                      </a:rPr>
                                    </m:ctrlPr>
                                  </m:sSubPr>
                                  <m:e>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𝜏</m:t>
                                    </m:r>
                                  </m:e>
                                  <m:sub>
                                    <m:r>
                                      <a:rPr lang="en-US"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ub>
                                </m:sSub>
                              </m:den>
                            </m:f>
                          </m:e>
                        </m:d>
                        <m:r>
                          <a:rPr lang="de-DE" sz="2000" b="0" i="1" smtClean="0">
                            <a:solidFill>
                              <a:srgbClr val="FF0000"/>
                            </a:solidFill>
                            <a:latin typeface="Cambria Math"/>
                            <a:ea typeface="Cambria Math" panose="02040503050406030204" pitchFamily="18" charset="0"/>
                            <a:cs typeface="Arial" panose="020B0604020202020204" pitchFamily="34" charset="0"/>
                          </a:rPr>
                          <m:t>,</m:t>
                        </m:r>
                      </m:e>
                    </m:func>
                    <m:r>
                      <a:rPr lang="de-DE" sz="2000" b="0" i="1" smtClean="0">
                        <a:latin typeface="Cambria Math"/>
                        <a:ea typeface="Cambria Math" panose="02040503050406030204" pitchFamily="18" charset="0"/>
                        <a:cs typeface="Arial" panose="020B0604020202020204" pitchFamily="34" charset="0"/>
                      </a:rPr>
                      <m:t>     </m:t>
                    </m:r>
                    <m:sSub>
                      <m:sSubPr>
                        <m:ctrlPr>
                          <a:rPr lang="en-US" sz="2000" i="1" smtClean="0">
                            <a:latin typeface="Cambria Math"/>
                            <a:ea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mbria Math" panose="02040503050406030204" pitchFamily="18" charset="0"/>
                            <a:cs typeface="Arial" panose="020B0604020202020204" pitchFamily="34" charset="0"/>
                          </a:rPr>
                          <m:t>𝜏</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m:t>
                        </m:r>
                      </m:sub>
                    </m:sSub>
                    <m:r>
                      <a:rPr lang="en-US" sz="2000" b="0" i="1" smtClean="0">
                        <a:latin typeface="Cambria Math" panose="02040503050406030204" pitchFamily="18" charset="0"/>
                        <a:ea typeface="Cambria Math" panose="02040503050406030204" pitchFamily="18" charset="0"/>
                        <a:cs typeface="Arial" panose="020B0604020202020204" pitchFamily="34" charset="0"/>
                      </a:rPr>
                      <m:t>=1, 5, 1</m:t>
                    </m:r>
                    <m:r>
                      <a:rPr lang="de-DE" sz="2000" b="0" i="1" smtClean="0">
                        <a:latin typeface="Cambria Math"/>
                        <a:ea typeface="Cambria Math" panose="02040503050406030204" pitchFamily="18" charset="0"/>
                        <a:cs typeface="Arial" panose="020B0604020202020204" pitchFamily="34" charset="0"/>
                      </a:rPr>
                      <m:t>0 </m:t>
                    </m:r>
                  </m:oMath>
                </a14:m>
                <a:r>
                  <a:rPr lang="en-US" sz="2000" dirty="0" err="1" smtClean="0">
                    <a:latin typeface="Arial" panose="020B0604020202020204" pitchFamily="34" charset="0"/>
                    <a:cs typeface="Arial" panose="020B0604020202020204" pitchFamily="34" charset="0"/>
                  </a:rPr>
                  <a:t>fm</a:t>
                </a:r>
                <a:r>
                  <a:rPr lang="en-US" sz="2000" dirty="0" smtClean="0">
                    <a:latin typeface="Arial" panose="020B0604020202020204" pitchFamily="34" charset="0"/>
                    <a:cs typeface="Arial" panose="020B0604020202020204" pitchFamily="34" charset="0"/>
                  </a:rPr>
                  <a:t>/c </a:t>
                </a:r>
                <a:r>
                  <a:rPr lang="de-DE" sz="2000" dirty="0" err="1" smtClean="0"/>
                  <a:t>satur</a:t>
                </a:r>
                <a:r>
                  <a:rPr lang="en-US" sz="2000" dirty="0" err="1" smtClean="0"/>
                  <a:t>ation</a:t>
                </a:r>
                <a:r>
                  <a:rPr lang="en-US" sz="2000" dirty="0" smtClean="0"/>
                  <a:t> time</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mc:Choice>
        <mc:Fallback xmlns="">
          <p:sp>
            <p:nvSpPr>
              <p:cNvPr id="7" name="Text Box 6"/>
              <p:cNvSpPr txBox="1">
                <a:spLocks noRot="1" noChangeAspect="1" noMove="1" noResize="1" noEditPoints="1" noAdjustHandles="1" noChangeArrowheads="1" noChangeShapeType="1" noTextEdit="1"/>
              </p:cNvSpPr>
              <p:nvPr/>
            </p:nvSpPr>
            <p:spPr bwMode="auto">
              <a:xfrm>
                <a:off x="139903" y="1331331"/>
                <a:ext cx="8909901" cy="636585"/>
              </a:xfrm>
              <a:prstGeom prst="rect">
                <a:avLst/>
              </a:prstGeom>
              <a:blipFill rotWithShape="1">
                <a:blip r:embed="rId3"/>
                <a:stretch>
                  <a:fillRect l="-752"/>
                </a:stretch>
              </a:blipFill>
              <a:ln w="9525">
                <a:noFill/>
                <a:miter lim="800000"/>
                <a:headEnd/>
                <a:tailEnd/>
              </a:ln>
              <a:effectLst/>
            </p:spPr>
            <p:txBody>
              <a:bodyPr/>
              <a:lstStyle/>
              <a:p>
                <a:r>
                  <a:rPr lang="de-DE">
                    <a:noFill/>
                  </a:rPr>
                  <a:t> </a:t>
                </a:r>
              </a:p>
            </p:txBody>
          </p:sp>
        </mc:Fallback>
      </mc:AlternateContent>
      <p:sp>
        <p:nvSpPr>
          <p:cNvPr id="8" name="Text Box 6"/>
          <p:cNvSpPr txBox="1">
            <a:spLocks noChangeArrowheads="1"/>
          </p:cNvSpPr>
          <p:nvPr/>
        </p:nvSpPr>
        <p:spPr bwMode="auto">
          <a:xfrm>
            <a:off x="139904" y="2259711"/>
            <a:ext cx="1957062" cy="707886"/>
          </a:xfrm>
          <a:prstGeom prst="rect">
            <a:avLst/>
          </a:prstGeom>
          <a:noFill/>
          <a:ln w="9525">
            <a:noFill/>
            <a:miter lim="800000"/>
            <a:headEnd/>
            <a:tailEnd/>
          </a:ln>
          <a:effectLst/>
        </p:spPr>
        <p:txBody>
          <a:bodyPr wrap="square">
            <a:spAutoFit/>
          </a:bodyPr>
          <a:lstStyle/>
          <a:p>
            <a:pPr algn="just"/>
            <a:r>
              <a:rPr lang="en-US" sz="2000" dirty="0" smtClean="0">
                <a:latin typeface="Arial" panose="020B0604020202020204" pitchFamily="34" charset="0"/>
                <a:cs typeface="Arial" panose="020B0604020202020204" pitchFamily="34" charset="0"/>
              </a:rPr>
              <a:t>Energy conservation</a:t>
            </a:r>
            <a:endParaRPr lang="en-US" sz="2000" dirty="0">
              <a:latin typeface="Arial" panose="020B0604020202020204" pitchFamily="34" charset="0"/>
              <a:cs typeface="Arial" panose="020B0604020202020204" pitchFamily="34" charset="0"/>
            </a:endParaRPr>
          </a:p>
        </p:txBody>
      </p:sp>
      <p:sp>
        <p:nvSpPr>
          <p:cNvPr id="9" name="AutoShape 17"/>
          <p:cNvSpPr>
            <a:spLocks noChangeArrowheads="1"/>
          </p:cNvSpPr>
          <p:nvPr/>
        </p:nvSpPr>
        <p:spPr bwMode="auto">
          <a:xfrm>
            <a:off x="1763885" y="2368024"/>
            <a:ext cx="539821" cy="183485"/>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mc:AlternateContent xmlns:mc="http://schemas.openxmlformats.org/markup-compatibility/2006" xmlns:a14="http://schemas.microsoft.com/office/drawing/2010/main">
        <mc:Choice Requires="a14">
          <p:sp>
            <p:nvSpPr>
              <p:cNvPr id="10" name="Text Box 6"/>
              <p:cNvSpPr txBox="1">
                <a:spLocks noChangeArrowheads="1"/>
              </p:cNvSpPr>
              <p:nvPr/>
            </p:nvSpPr>
            <p:spPr bwMode="auto">
              <a:xfrm>
                <a:off x="2598730" y="2059657"/>
                <a:ext cx="2348427" cy="709810"/>
              </a:xfrm>
              <a:prstGeom prst="rect">
                <a:avLst/>
              </a:prstGeom>
              <a:noFill/>
              <a:ln w="9525">
                <a:noFill/>
                <a:miter lim="800000"/>
                <a:headEnd/>
                <a:tailEnd/>
              </a:ln>
              <a:effectLst/>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𝜀</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𝜀</m:t>
                      </m:r>
                      <m:d>
                        <m:dPr>
                          <m:ctrlPr>
                            <a:rPr lang="en-US" sz="2000" b="0" i="1" smtClean="0">
                              <a:solidFill>
                                <a:schemeClr val="tx1"/>
                              </a:solidFill>
                              <a:latin typeface="Cambria Math"/>
                              <a:ea typeface="Cambria Math" panose="02040503050406030204" pitchFamily="18" charset="0"/>
                            </a:rPr>
                          </m:ctrlPr>
                        </m:dPr>
                        <m:e>
                          <m:sSub>
                            <m:sSubPr>
                              <m:ctrlPr>
                                <a:rPr lang="en-US" sz="2000" b="0" i="1" smtClean="0">
                                  <a:solidFill>
                                    <a:schemeClr val="tx1"/>
                                  </a:solidFill>
                                  <a:latin typeface="Cambria Math"/>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𝜏</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ea typeface="Cambria Math" panose="02040503050406030204" pitchFamily="18" charset="0"/>
                        </a:rPr>
                        <m:t> </m:t>
                      </m:r>
                      <m:sSup>
                        <m:sSupPr>
                          <m:ctrlPr>
                            <a:rPr lang="en-US" sz="2000" b="0" i="1" smtClean="0">
                              <a:solidFill>
                                <a:schemeClr val="tx1"/>
                              </a:solidFill>
                              <a:latin typeface="Cambria Math"/>
                              <a:ea typeface="Cambria Math" panose="02040503050406030204" pitchFamily="18" charset="0"/>
                            </a:rPr>
                          </m:ctrlPr>
                        </m:sSupPr>
                        <m:e>
                          <m:d>
                            <m:dPr>
                              <m:ctrlPr>
                                <a:rPr lang="en-US" sz="2000" i="1">
                                  <a:latin typeface="Cambria Math"/>
                                  <a:ea typeface="Cambria Math" panose="02040503050406030204" pitchFamily="18" charset="0"/>
                                </a:rPr>
                              </m:ctrlPr>
                            </m:dPr>
                            <m:e>
                              <m:f>
                                <m:fPr>
                                  <m:ctrlPr>
                                    <a:rPr lang="en-US" sz="2000" i="1">
                                      <a:latin typeface="Cambria Math"/>
                                      <a:ea typeface="Cambria Math" panose="02040503050406030204" pitchFamily="18" charset="0"/>
                                    </a:rPr>
                                  </m:ctrlPr>
                                </m:fPr>
                                <m:num>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ea typeface="Cambria Math" panose="02040503050406030204" pitchFamily="18" charset="0"/>
                                        </a:rPr>
                                        <m:t>0</m:t>
                                      </m:r>
                                    </m:sub>
                                  </m:sSub>
                                </m:num>
                                <m:den>
                                  <m:r>
                                    <a:rPr lang="en-US" sz="2000" i="1">
                                      <a:latin typeface="Cambria Math" panose="02040503050406030204" pitchFamily="18" charset="0"/>
                                      <a:ea typeface="Cambria Math" panose="02040503050406030204" pitchFamily="18" charset="0"/>
                                    </a:rPr>
                                    <m:t>𝜏</m:t>
                                  </m:r>
                                </m:den>
                              </m:f>
                            </m:e>
                          </m:d>
                        </m:e>
                        <m:sup>
                          <m:r>
                            <a:rPr lang="en-US" sz="2000" b="0" i="1" smtClean="0">
                              <a:solidFill>
                                <a:schemeClr val="tx1"/>
                              </a:solidFill>
                              <a:latin typeface="Cambria Math" panose="02040503050406030204" pitchFamily="18" charset="0"/>
                              <a:ea typeface="Cambria Math" panose="02040503050406030204" pitchFamily="18" charset="0"/>
                            </a:rPr>
                            <m:t>4/3</m:t>
                          </m:r>
                        </m:sup>
                      </m:sSup>
                    </m:oMath>
                  </m:oMathPara>
                </a14:m>
                <a:endParaRPr lang="en-US" sz="2000" dirty="0">
                  <a:solidFill>
                    <a:srgbClr val="FF0000"/>
                  </a:solidFill>
                  <a:latin typeface="Arial" panose="020B0604020202020204" pitchFamily="34" charset="0"/>
                  <a:cs typeface="Arial" panose="020B0604020202020204" pitchFamily="34" charset="0"/>
                </a:endParaRPr>
              </a:p>
            </p:txBody>
          </p:sp>
        </mc:Choice>
        <mc:Fallback xmlns="">
          <p:sp>
            <p:nvSpPr>
              <p:cNvPr id="10" name="Text Box 6"/>
              <p:cNvSpPr txBox="1">
                <a:spLocks noRot="1" noChangeAspect="1" noMove="1" noResize="1" noEditPoints="1" noAdjustHandles="1" noChangeArrowheads="1" noChangeShapeType="1" noTextEdit="1"/>
              </p:cNvSpPr>
              <p:nvPr/>
            </p:nvSpPr>
            <p:spPr bwMode="auto">
              <a:xfrm>
                <a:off x="2598730" y="2059657"/>
                <a:ext cx="2348427" cy="709810"/>
              </a:xfrm>
              <a:prstGeom prst="rect">
                <a:avLst/>
              </a:prstGeom>
              <a:blipFill rotWithShape="1">
                <a:blip r:embed="rId4"/>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 Box 6"/>
              <p:cNvSpPr txBox="1">
                <a:spLocks noChangeArrowheads="1"/>
              </p:cNvSpPr>
              <p:nvPr/>
            </p:nvSpPr>
            <p:spPr bwMode="auto">
              <a:xfrm>
                <a:off x="139904" y="2917922"/>
                <a:ext cx="7074185" cy="626197"/>
              </a:xfrm>
              <a:prstGeom prst="rect">
                <a:avLst/>
              </a:prstGeom>
              <a:noFill/>
              <a:ln w="9525">
                <a:noFill/>
                <a:miter lim="800000"/>
                <a:headEnd/>
                <a:tailEnd/>
              </a:ln>
              <a:effectLst/>
            </p:spPr>
            <p:txBody>
              <a:bodyPr wrap="square">
                <a:spAutoFit/>
              </a:bodyPr>
              <a:lstStyle/>
              <a:p>
                <a:pPr algn="just"/>
                <a:r>
                  <a:rPr lang="en-US" sz="2000" dirty="0" smtClean="0">
                    <a:latin typeface="Arial" panose="020B0604020202020204" pitchFamily="34" charset="0"/>
                    <a:cs typeface="Arial" panose="020B0604020202020204" pitchFamily="34" charset="0"/>
                  </a:rPr>
                  <a:t>Temperature:           </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𝑇</m:t>
                    </m:r>
                    <m:r>
                      <a:rPr lang="en-US" sz="2000" i="1">
                        <a:latin typeface="Cambria Math" panose="02040503050406030204" pitchFamily="18" charset="0"/>
                      </a:rPr>
                      <m:t>=</m:t>
                    </m:r>
                    <m:sSub>
                      <m:sSubPr>
                        <m:ctrlPr>
                          <a:rPr lang="en-US" sz="2000" i="1" smtClean="0">
                            <a:latin typeface="Cambria Math"/>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0</m:t>
                        </m:r>
                      </m:sub>
                    </m:sSub>
                    <m:sSup>
                      <m:sSupPr>
                        <m:ctrlPr>
                          <a:rPr lang="en-US" sz="2000" i="1">
                            <a:latin typeface="Cambria Math"/>
                            <a:ea typeface="Cambria Math" panose="02040503050406030204" pitchFamily="18" charset="0"/>
                          </a:rPr>
                        </m:ctrlPr>
                      </m:sSupPr>
                      <m:e>
                        <m:d>
                          <m:dPr>
                            <m:ctrlPr>
                              <a:rPr lang="en-US" sz="2000" i="1">
                                <a:latin typeface="Cambria Math"/>
                                <a:ea typeface="Cambria Math" panose="02040503050406030204" pitchFamily="18" charset="0"/>
                              </a:rPr>
                            </m:ctrlPr>
                          </m:dPr>
                          <m:e>
                            <m:f>
                              <m:fPr>
                                <m:ctrlPr>
                                  <a:rPr lang="en-US" sz="2000" i="1">
                                    <a:latin typeface="Cambria Math"/>
                                    <a:ea typeface="Cambria Math" panose="02040503050406030204" pitchFamily="18" charset="0"/>
                                  </a:rPr>
                                </m:ctrlPr>
                              </m:fPr>
                              <m:num>
                                <m:sSub>
                                  <m:sSubPr>
                                    <m:ctrlPr>
                                      <a:rPr lang="en-US" sz="2000" i="1">
                                        <a:latin typeface="Cambria Math"/>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ea typeface="Cambria Math" panose="02040503050406030204" pitchFamily="18" charset="0"/>
                                      </a:rPr>
                                      <m:t>0</m:t>
                                    </m:r>
                                  </m:sub>
                                </m:sSub>
                              </m:num>
                              <m:den>
                                <m:r>
                                  <a:rPr lang="en-US" sz="2000" i="1">
                                    <a:latin typeface="Cambria Math" panose="02040503050406030204" pitchFamily="18" charset="0"/>
                                    <a:ea typeface="Cambria Math" panose="02040503050406030204" pitchFamily="18" charset="0"/>
                                  </a:rPr>
                                  <m:t>𝜏</m:t>
                                </m:r>
                              </m:den>
                            </m:f>
                          </m:e>
                        </m:d>
                      </m:e>
                      <m:sup>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/3</m:t>
                        </m:r>
                      </m:sup>
                    </m:sSup>
                    <m:sSup>
                      <m:sSupPr>
                        <m:ctrlPr>
                          <a:rPr lang="en-US" sz="2000" b="0" i="1" smtClean="0">
                            <a:latin typeface="Cambria Math"/>
                            <a:ea typeface="Cambria Math" panose="02040503050406030204" pitchFamily="18" charset="0"/>
                          </a:rPr>
                        </m:ctrlPr>
                      </m:sSupPr>
                      <m:e>
                        <m:d>
                          <m:dPr>
                            <m:ctrlPr>
                              <a:rPr lang="en-US" sz="2000" i="1">
                                <a:latin typeface="Cambria Math"/>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𝛼</m:t>
                            </m:r>
                            <m:sSub>
                              <m:sSubPr>
                                <m:ctrlPr>
                                  <a:rPr lang="en-US" sz="2000" i="1">
                                    <a:latin typeface="Cambria Math"/>
                                    <a:ea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Λ</m:t>
                                </m:r>
                              </m:e>
                              <m:sub>
                                <m:r>
                                  <a:rPr lang="en-US" sz="2000" i="1">
                                    <a:latin typeface="Cambria Math" panose="02040503050406030204" pitchFamily="18" charset="0"/>
                                    <a:ea typeface="Cambria Math" panose="02040503050406030204" pitchFamily="18" charset="0"/>
                                  </a:rPr>
                                  <m:t>4</m:t>
                                </m:r>
                              </m:sub>
                            </m:sSub>
                          </m:e>
                        </m:d>
                      </m:e>
                      <m:sup>
                        <m:r>
                          <a:rPr lang="en-US" sz="2000" b="0" i="1" smtClean="0">
                            <a:latin typeface="Cambria Math" panose="02040503050406030204" pitchFamily="18" charset="0"/>
                            <a:ea typeface="Cambria Math" panose="02040503050406030204" pitchFamily="18" charset="0"/>
                          </a:rPr>
                          <m:t>−1/4</m:t>
                        </m:r>
                      </m:sup>
                    </m:sSup>
                  </m:oMath>
                </a14:m>
                <a:endParaRPr lang="en-US" sz="2000" dirty="0">
                  <a:latin typeface="Arial" panose="020B0604020202020204" pitchFamily="34" charset="0"/>
                  <a:cs typeface="Arial" panose="020B0604020202020204" pitchFamily="34" charset="0"/>
                </a:endParaRPr>
              </a:p>
            </p:txBody>
          </p:sp>
        </mc:Choice>
        <mc:Fallback xmlns="">
          <p:sp>
            <p:nvSpPr>
              <p:cNvPr id="11" name="Text Box 6"/>
              <p:cNvSpPr txBox="1">
                <a:spLocks noRot="1" noChangeAspect="1" noMove="1" noResize="1" noEditPoints="1" noAdjustHandles="1" noChangeArrowheads="1" noChangeShapeType="1" noTextEdit="1"/>
              </p:cNvSpPr>
              <p:nvPr/>
            </p:nvSpPr>
            <p:spPr bwMode="auto">
              <a:xfrm>
                <a:off x="139904" y="2917922"/>
                <a:ext cx="7074185" cy="626197"/>
              </a:xfrm>
              <a:prstGeom prst="rect">
                <a:avLst/>
              </a:prstGeom>
              <a:blipFill rotWithShape="1">
                <a:blip r:embed="rId5"/>
                <a:stretch>
                  <a:fillRect l="-948" b="-4902"/>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179899" y="3737401"/>
                <a:ext cx="7655586" cy="697370"/>
              </a:xfrm>
              <a:prstGeom prst="rect">
                <a:avLst/>
              </a:prstGeom>
            </p:spPr>
            <p:txBody>
              <a:bodyPr wrap="square">
                <a:spAutoFit/>
              </a:bodyPr>
              <a:lstStyle/>
              <a:p>
                <a:pPr algn="just"/>
                <a:r>
                  <a:rPr lang="en-US" sz="2000" dirty="0" smtClean="0">
                    <a:latin typeface="Arial" panose="020B0604020202020204" pitchFamily="34" charset="0"/>
                    <a:cs typeface="Arial" panose="020B0604020202020204" pitchFamily="34" charset="0"/>
                  </a:rPr>
                  <a:t>Entropy density</a:t>
                </a:r>
                <a:r>
                  <a:rPr lang="en-US" sz="2000" dirty="0">
                    <a:latin typeface="Arial" panose="020B0604020202020204" pitchFamily="34" charset="0"/>
                    <a:cs typeface="Arial" panose="020B0604020202020204" pitchFamily="34" charset="0"/>
                  </a:rPr>
                  <a:t>:       </a:t>
                </a:r>
                <a14:m>
                  <m:oMath xmlns:m="http://schemas.openxmlformats.org/officeDocument/2006/math">
                    <m:r>
                      <a:rPr lang="en-US" sz="200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𝑠</m:t>
                    </m:r>
                    <m:r>
                      <a:rPr lang="en-US" sz="2000" i="1">
                        <a:latin typeface="Cambria Math" panose="02040503050406030204" pitchFamily="18" charset="0"/>
                      </a:rPr>
                      <m:t>=</m:t>
                    </m:r>
                    <m:sSub>
                      <m:sSubPr>
                        <m:ctrlPr>
                          <a:rPr lang="en-US" sz="2000" i="1">
                            <a:latin typeface="Cambria Math"/>
                          </a:rPr>
                        </m:ctrlPr>
                      </m:sSubPr>
                      <m:e>
                        <m:r>
                          <a:rPr lang="en-US" sz="2000" b="0" i="1" smtClean="0">
                            <a:latin typeface="Cambria Math" panose="02040503050406030204" pitchFamily="18" charset="0"/>
                          </a:rPr>
                          <m:t>𝑠</m:t>
                        </m:r>
                      </m:e>
                      <m:sub>
                        <m:r>
                          <a:rPr lang="en-US" sz="2000" i="1">
                            <a:latin typeface="Cambria Math" panose="02040503050406030204" pitchFamily="18" charset="0"/>
                          </a:rPr>
                          <m:t>0</m:t>
                        </m:r>
                      </m:sub>
                    </m:sSub>
                    <m:sSup>
                      <m:sSupPr>
                        <m:ctrlPr>
                          <a:rPr lang="en-US" sz="2000" i="1">
                            <a:latin typeface="Cambria Math"/>
                            <a:ea typeface="Cambria Math" panose="02040503050406030204" pitchFamily="18" charset="0"/>
                          </a:rPr>
                        </m:ctrlPr>
                      </m:sSupPr>
                      <m:e>
                        <m:d>
                          <m:dPr>
                            <m:ctrlPr>
                              <a:rPr lang="en-US" sz="2000" i="1">
                                <a:latin typeface="Cambria Math"/>
                                <a:ea typeface="Cambria Math" panose="02040503050406030204" pitchFamily="18" charset="0"/>
                              </a:rPr>
                            </m:ctrlPr>
                          </m:dPr>
                          <m:e>
                            <m:f>
                              <m:fPr>
                                <m:ctrlPr>
                                  <a:rPr lang="en-US" sz="2000" i="1">
                                    <a:latin typeface="Cambria Math"/>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𝑇</m:t>
                                </m:r>
                              </m:num>
                              <m:den>
                                <m:sSub>
                                  <m:sSubPr>
                                    <m:ctrlPr>
                                      <a:rPr lang="en-US" sz="2000" i="1" smtClean="0">
                                        <a:latin typeface="Cambria Math"/>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0</m:t>
                                    </m:r>
                                  </m:sub>
                                </m:sSub>
                              </m:den>
                            </m:f>
                          </m:e>
                        </m:d>
                      </m:e>
                      <m:sup>
                        <m:r>
                          <a:rPr lang="en-US" sz="2000" i="1">
                            <a:latin typeface="Cambria Math" panose="02040503050406030204" pitchFamily="18" charset="0"/>
                            <a:ea typeface="Cambria Math" panose="02040503050406030204" pitchFamily="18" charset="0"/>
                          </a:rPr>
                          <m:t>3</m:t>
                        </m:r>
                      </m:sup>
                    </m:sSup>
                    <m:d>
                      <m:dPr>
                        <m:ctrlPr>
                          <a:rPr lang="en-US" sz="2000" i="1">
                            <a:latin typeface="Cambria Math"/>
                          </a:rPr>
                        </m:ctrlPr>
                      </m:dPr>
                      <m:e>
                        <m:r>
                          <a:rPr lang="en-US" sz="2000" i="1">
                            <a:latin typeface="Cambria Math" panose="02040503050406030204" pitchFamily="18" charset="0"/>
                          </a:rPr>
                          <m:t>1+</m:t>
                        </m:r>
                        <m:r>
                          <a:rPr lang="en-US" sz="2000" i="1">
                            <a:latin typeface="Cambria Math" panose="02040503050406030204" pitchFamily="18" charset="0"/>
                            <a:ea typeface="Cambria Math" panose="02040503050406030204" pitchFamily="18" charset="0"/>
                          </a:rPr>
                          <m:t>𝛼</m:t>
                        </m:r>
                        <m:sSub>
                          <m:sSubPr>
                            <m:ctrlPr>
                              <a:rPr lang="en-US" sz="2000" i="1">
                                <a:latin typeface="Cambria Math"/>
                                <a:ea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Λ</m:t>
                            </m:r>
                          </m:e>
                          <m:sub>
                            <m:r>
                              <a:rPr lang="en-US" sz="2000" i="1">
                                <a:latin typeface="Cambria Math" panose="02040503050406030204" pitchFamily="18" charset="0"/>
                                <a:ea typeface="Cambria Math" panose="02040503050406030204" pitchFamily="18" charset="0"/>
                              </a:rPr>
                              <m:t>4</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sSub>
                          <m:sSubPr>
                            <m:ctrlPr>
                              <a:rPr lang="en-US" sz="2000" i="1">
                                <a:latin typeface="Cambria Math"/>
                                <a:ea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Λ</m:t>
                            </m:r>
                          </m:e>
                          <m:sub>
                            <m:r>
                              <a:rPr lang="en-US" sz="2000" i="1">
                                <a:latin typeface="Cambria Math" panose="02040503050406030204" pitchFamily="18" charset="0"/>
                                <a:ea typeface="Cambria Math" panose="02040503050406030204" pitchFamily="18" charset="0"/>
                              </a:rPr>
                              <m:t>3</m:t>
                            </m:r>
                          </m:sub>
                        </m:sSub>
                        <m:r>
                          <m:rPr>
                            <m:sty m:val="p"/>
                          </m:rPr>
                          <a:rPr lang="en-US" sz="2000">
                            <a:latin typeface="Cambria Math" panose="02040503050406030204" pitchFamily="18" charset="0"/>
                            <a:ea typeface="Cambria Math" panose="02040503050406030204" pitchFamily="18" charset="0"/>
                          </a:rPr>
                          <m:t>ln</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𝜆</m:t>
                        </m:r>
                      </m:e>
                    </m:d>
                  </m:oMath>
                </a14:m>
                <a:endParaRPr lang="en-US" sz="2000" dirty="0">
                  <a:latin typeface="Arial" panose="020B0604020202020204" pitchFamily="34" charset="0"/>
                  <a:cs typeface="Arial" panose="020B0604020202020204" pitchFamily="34" charset="0"/>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179899" y="3737401"/>
                <a:ext cx="7655586" cy="697370"/>
              </a:xfrm>
              <a:prstGeom prst="rect">
                <a:avLst/>
              </a:prstGeom>
              <a:blipFill rotWithShape="1">
                <a:blip r:embed="rId6"/>
                <a:stretch>
                  <a:fillRect l="-87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 Box 6"/>
              <p:cNvSpPr txBox="1">
                <a:spLocks noChangeArrowheads="1"/>
              </p:cNvSpPr>
              <p:nvPr/>
            </p:nvSpPr>
            <p:spPr bwMode="auto">
              <a:xfrm>
                <a:off x="6751786" y="3746413"/>
                <a:ext cx="2829284" cy="669222"/>
              </a:xfrm>
              <a:prstGeom prst="rect">
                <a:avLst/>
              </a:prstGeom>
              <a:noFill/>
              <a:ln w="9525">
                <a:noFill/>
                <a:miter lim="800000"/>
                <a:headEnd/>
                <a:tailEnd/>
              </a:ln>
              <a:effectLst/>
            </p:spPr>
            <p:txBody>
              <a:bodyPr wrap="square">
                <a:spAutoFit/>
              </a:bodyPr>
              <a:lstStyle/>
              <a:p>
                <a:pPr algn="just"/>
                <a:r>
                  <a:rPr lang="en-US" dirty="0" smtClean="0">
                    <a:latin typeface="Arial" panose="020B0604020202020204" pitchFamily="34" charset="0"/>
                    <a:cs typeface="Arial" panose="020B0604020202020204" pitchFamily="34" charset="0"/>
                  </a:rPr>
                  <a:t>     </a:t>
                </a:r>
                <a14:m>
                  <m:oMath xmlns:m="http://schemas.openxmlformats.org/officeDocument/2006/math">
                    <m:f>
                      <m:fPr>
                        <m:ctrlPr>
                          <a:rPr lang="en-US" i="1" smtClean="0">
                            <a:latin typeface="Cambria Math"/>
                            <a:cs typeface="Arial" panose="020B0604020202020204" pitchFamily="34" charset="0"/>
                          </a:rPr>
                        </m:ctrlPr>
                      </m:fPr>
                      <m:num>
                        <m:r>
                          <a:rPr lang="en-US" b="0" i="1" smtClean="0">
                            <a:latin typeface="Cambria Math" panose="02040503050406030204" pitchFamily="18" charset="0"/>
                            <a:cs typeface="Arial" panose="020B0604020202020204" pitchFamily="34" charset="0"/>
                          </a:rPr>
                          <m:t>𝑑𝑆</m:t>
                        </m:r>
                      </m:num>
                      <m:den>
                        <m:r>
                          <a:rPr lang="en-US" b="0" i="1" smtClean="0">
                            <a:latin typeface="Cambria Math" panose="02040503050406030204" pitchFamily="18" charset="0"/>
                            <a:cs typeface="Arial" panose="020B0604020202020204" pitchFamily="34" charset="0"/>
                          </a:rPr>
                          <m:t>𝑑</m:t>
                        </m:r>
                        <m:r>
                          <a:rPr lang="en-US" b="0" i="1" smtClean="0">
                            <a:latin typeface="Cambria Math" panose="02040503050406030204" pitchFamily="18" charset="0"/>
                            <a:ea typeface="Cambria Math" panose="02040503050406030204" pitchFamily="18" charset="0"/>
                            <a:cs typeface="Arial" panose="020B0604020202020204" pitchFamily="34" charset="0"/>
                          </a:rPr>
                          <m:t>𝜂</m:t>
                        </m:r>
                      </m:den>
                    </m:f>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𝜋</m:t>
                    </m:r>
                    <m:sSubSup>
                      <m:sSubSupPr>
                        <m:ctrlPr>
                          <a:rPr lang="en-US" b="0" i="1" smtClean="0">
                            <a:latin typeface="Cambria Math"/>
                            <a:ea typeface="Cambria Math" panose="02040503050406030204" pitchFamily="18" charset="0"/>
                            <a:cs typeface="Arial" panose="020B0604020202020204" pitchFamily="34" charset="0"/>
                          </a:rPr>
                        </m:ctrlPr>
                      </m:sSubSupPr>
                      <m:e>
                        <m:r>
                          <a:rPr lang="en-US" b="0" i="1" smtClean="0">
                            <a:latin typeface="Cambria Math" panose="02040503050406030204" pitchFamily="18" charset="0"/>
                            <a:ea typeface="Cambria Math" panose="02040503050406030204" pitchFamily="18" charset="0"/>
                            <a:cs typeface="Arial" panose="020B0604020202020204" pitchFamily="34" charset="0"/>
                          </a:rPr>
                          <m:t>𝑅</m:t>
                        </m:r>
                      </m:e>
                      <m:sub>
                        <m:r>
                          <a:rPr lang="en-US" b="0" i="1" smtClean="0">
                            <a:latin typeface="Cambria Math" panose="02040503050406030204" pitchFamily="18" charset="0"/>
                            <a:ea typeface="Cambria Math" panose="02040503050406030204" pitchFamily="18" charset="0"/>
                            <a:cs typeface="Arial" panose="020B0604020202020204" pitchFamily="34" charset="0"/>
                          </a:rPr>
                          <m:t>𝐴</m:t>
                        </m:r>
                      </m:sub>
                      <m:sup>
                        <m:r>
                          <a:rPr lang="en-US" b="0" i="1" smtClean="0">
                            <a:latin typeface="Cambria Math" panose="02040503050406030204" pitchFamily="18" charset="0"/>
                            <a:ea typeface="Cambria Math" panose="02040503050406030204" pitchFamily="18" charset="0"/>
                            <a:cs typeface="Arial" panose="020B0604020202020204" pitchFamily="34" charset="0"/>
                          </a:rPr>
                          <m:t>2</m:t>
                        </m:r>
                      </m:sup>
                    </m:sSubSup>
                    <m:r>
                      <a:rPr lang="en-US" b="0" i="1" smtClean="0">
                        <a:latin typeface="Cambria Math" panose="02040503050406030204" pitchFamily="18" charset="0"/>
                        <a:ea typeface="Cambria Math" panose="02040503050406030204" pitchFamily="18" charset="0"/>
                        <a:cs typeface="Arial" panose="020B0604020202020204" pitchFamily="34" charset="0"/>
                      </a:rPr>
                      <m:t> </m:t>
                    </m:r>
                    <m:r>
                      <a:rPr lang="en-US" b="0" i="1" smtClean="0">
                        <a:latin typeface="Cambria Math" panose="02040503050406030204" pitchFamily="18" charset="0"/>
                        <a:ea typeface="Cambria Math" panose="02040503050406030204" pitchFamily="18" charset="0"/>
                        <a:cs typeface="Arial" panose="020B0604020202020204" pitchFamily="34" charset="0"/>
                      </a:rPr>
                      <m:t>𝑠</m:t>
                    </m:r>
                    <m:r>
                      <a:rPr lang="en-US" b="0" i="1" smtClean="0">
                        <a:latin typeface="Cambria Math" panose="02040503050406030204" pitchFamily="18" charset="0"/>
                        <a:ea typeface="Cambria Math" panose="02040503050406030204" pitchFamily="18" charset="0"/>
                        <a:cs typeface="Arial" panose="020B0604020202020204" pitchFamily="34" charset="0"/>
                      </a:rPr>
                      <m:t>𝜏</m:t>
                    </m:r>
                  </m:oMath>
                </a14:m>
                <a:endParaRPr lang="en-US" dirty="0">
                  <a:latin typeface="Arial" panose="020B0604020202020204" pitchFamily="34" charset="0"/>
                  <a:cs typeface="Arial" panose="020B0604020202020204" pitchFamily="34" charset="0"/>
                </a:endParaRPr>
              </a:p>
            </p:txBody>
          </p:sp>
        </mc:Choice>
        <mc:Fallback xmlns="">
          <p:sp>
            <p:nvSpPr>
              <p:cNvPr id="13" name="Text Box 6"/>
              <p:cNvSpPr txBox="1">
                <a:spLocks noRot="1" noChangeAspect="1" noMove="1" noResize="1" noEditPoints="1" noAdjustHandles="1" noChangeArrowheads="1" noChangeShapeType="1" noTextEdit="1"/>
              </p:cNvSpPr>
              <p:nvPr/>
            </p:nvSpPr>
            <p:spPr bwMode="auto">
              <a:xfrm>
                <a:off x="6751786" y="3746413"/>
                <a:ext cx="2829284" cy="669222"/>
              </a:xfrm>
              <a:prstGeom prst="rect">
                <a:avLst/>
              </a:prstGeom>
              <a:blipFill rotWithShape="1">
                <a:blip r:embed="rId7"/>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179898" y="4936084"/>
                <a:ext cx="8964102" cy="719299"/>
              </a:xfrm>
              <a:prstGeom prst="rect">
                <a:avLst/>
              </a:prstGeom>
            </p:spPr>
            <p:txBody>
              <a:bodyPr wrap="square">
                <a:spAutoFit/>
              </a:bodyPr>
              <a:lstStyle/>
              <a:p>
                <a:pPr algn="just"/>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Freezeout</a:t>
                </a:r>
                <a:r>
                  <a:rPr lang="en-US" sz="2000" dirty="0">
                    <a:latin typeface="Arial" panose="020B0604020202020204" pitchFamily="34" charset="0"/>
                    <a:cs typeface="Arial" panose="020B0604020202020204" pitchFamily="34" charset="0"/>
                  </a:rPr>
                  <a:t>:       </a:t>
                </a:r>
                <a14:m>
                  <m:oMath xmlns:m="http://schemas.openxmlformats.org/officeDocument/2006/math">
                    <m:r>
                      <a:rPr lang="en-US" sz="2000" dirty="0">
                        <a:latin typeface="Cambria Math" panose="02040503050406030204" pitchFamily="18" charset="0"/>
                        <a:ea typeface="Cambria Math" panose="02040503050406030204" pitchFamily="18" charset="0"/>
                      </a:rPr>
                      <m:t> </m:t>
                    </m:r>
                    <m:r>
                      <a:rPr lang="en-US" sz="2000">
                        <a:latin typeface="Cambria Math" panose="02040503050406030204" pitchFamily="18" charset="0"/>
                        <a:ea typeface="Cambria Math" panose="02040503050406030204" pitchFamily="18" charset="0"/>
                      </a:rPr>
                      <m:t> </m:t>
                    </m:r>
                    <m:sSub>
                      <m:sSubPr>
                        <m:ctrlPr>
                          <a:rPr lang="en-US" sz="2000" i="1" smtClean="0">
                            <a:latin typeface="Cambria Math"/>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𝑇</m:t>
                        </m:r>
                      </m:e>
                      <m:sub>
                        <m:r>
                          <a:rPr lang="en-US" sz="2000" b="0" i="1" smtClean="0">
                            <a:latin typeface="Cambria Math" panose="02040503050406030204" pitchFamily="18" charset="0"/>
                            <a:ea typeface="Cambria Math" panose="02040503050406030204" pitchFamily="18" charset="0"/>
                          </a:rPr>
                          <m:t>𝑓</m:t>
                        </m:r>
                      </m:sub>
                    </m:sSub>
                    <m:r>
                      <a:rPr lang="en-US" sz="2000" b="0" i="1" smtClean="0">
                        <a:latin typeface="Cambria Math" panose="02040503050406030204" pitchFamily="18" charset="0"/>
                        <a:ea typeface="Cambria Math" panose="02040503050406030204" pitchFamily="18" charset="0"/>
                      </a:rPr>
                      <m:t>=156</m:t>
                    </m:r>
                  </m:oMath>
                </a14:m>
                <a:r>
                  <a:rPr lang="en-US" sz="2000" dirty="0" smtClean="0">
                    <a:latin typeface="Arial" panose="020B0604020202020204" pitchFamily="34" charset="0"/>
                    <a:cs typeface="Arial" panose="020B0604020202020204" pitchFamily="34" charset="0"/>
                  </a:rPr>
                  <a:t> MeV,           </a:t>
                </a:r>
                <a14:m>
                  <m:oMath xmlns:m="http://schemas.openxmlformats.org/officeDocument/2006/math">
                    <m:f>
                      <m:fPr>
                        <m:ctrlPr>
                          <a:rPr lang="en-US" sz="2000" i="1">
                            <a:latin typeface="Cambria Math"/>
                            <a:cs typeface="Arial" panose="020B0604020202020204" pitchFamily="34" charset="0"/>
                          </a:rPr>
                        </m:ctrlPr>
                      </m:fPr>
                      <m:num>
                        <m:r>
                          <a:rPr lang="en-US" sz="2000" i="1">
                            <a:latin typeface="Cambria Math" panose="02040503050406030204" pitchFamily="18" charset="0"/>
                            <a:cs typeface="Arial" panose="020B0604020202020204" pitchFamily="34" charset="0"/>
                          </a:rPr>
                          <m:t>𝑑𝑆</m:t>
                        </m:r>
                        <m:r>
                          <a:rPr lang="en-US"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sz="2000" i="1">
                                <a:latin typeface="Cambria Math"/>
                                <a:ea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mbria Math" panose="02040503050406030204" pitchFamily="18" charset="0"/>
                                <a:cs typeface="Arial" panose="020B0604020202020204" pitchFamily="34" charset="0"/>
                              </a:rPr>
                              <m:t>𝜏</m:t>
                            </m:r>
                          </m:e>
                          <m:sub>
                            <m:r>
                              <a:rPr lang="en-US" sz="2000" i="1">
                                <a:latin typeface="Cambria Math" panose="02040503050406030204" pitchFamily="18" charset="0"/>
                                <a:ea typeface="Cambria Math" panose="02040503050406030204" pitchFamily="18" charset="0"/>
                                <a:cs typeface="Arial" panose="020B0604020202020204" pitchFamily="34" charset="0"/>
                              </a:rPr>
                              <m:t>𝑓</m:t>
                            </m:r>
                          </m:sub>
                        </m:sSub>
                        <m:r>
                          <a:rPr lang="en-US" sz="2000" i="1">
                            <a:latin typeface="Cambria Math" panose="02040503050406030204" pitchFamily="18" charset="0"/>
                            <a:ea typeface="Cambria Math" panose="02040503050406030204" pitchFamily="18" charset="0"/>
                            <a:cs typeface="Arial" panose="020B0604020202020204" pitchFamily="34" charset="0"/>
                          </a:rPr>
                          <m:t>)</m:t>
                        </m:r>
                      </m:num>
                      <m:den>
                        <m:r>
                          <a:rPr lang="en-US" sz="2000" i="1">
                            <a:latin typeface="Cambria Math" panose="02040503050406030204" pitchFamily="18" charset="0"/>
                            <a:cs typeface="Arial" panose="020B0604020202020204" pitchFamily="34" charset="0"/>
                          </a:rPr>
                          <m:t>𝑑</m:t>
                        </m:r>
                        <m:r>
                          <a:rPr lang="en-US" sz="2000" i="1">
                            <a:latin typeface="Cambria Math" panose="02040503050406030204" pitchFamily="18" charset="0"/>
                            <a:ea typeface="Cambria Math" panose="02040503050406030204" pitchFamily="18" charset="0"/>
                            <a:cs typeface="Arial" panose="020B0604020202020204" pitchFamily="34" charset="0"/>
                          </a:rPr>
                          <m:t>𝜂</m:t>
                        </m:r>
                      </m:den>
                    </m:f>
                    <m:r>
                      <a:rPr lang="en-US" sz="2000" i="1">
                        <a:latin typeface="Cambria Math" panose="02040503050406030204" pitchFamily="18" charset="0"/>
                        <a:cs typeface="Arial" panose="020B0604020202020204" pitchFamily="34" charset="0"/>
                      </a:rPr>
                      <m:t>=</m:t>
                    </m:r>
                    <m:r>
                      <a:rPr lang="en-US" sz="2000" b="0" i="1" smtClean="0">
                        <a:latin typeface="Cambria Math" panose="02040503050406030204" pitchFamily="18" charset="0"/>
                        <a:ea typeface="Cambria Math" panose="02040503050406030204" pitchFamily="18" charset="0"/>
                        <a:cs typeface="Arial" panose="020B0604020202020204" pitchFamily="34" charset="0"/>
                      </a:rPr>
                      <m:t>6.3</m:t>
                    </m:r>
                    <m:sSub>
                      <m:sSubPr>
                        <m:ctrlPr>
                          <a:rPr lang="en-US" sz="2000" i="1" smtClean="0">
                            <a:latin typeface="Cambria Math"/>
                            <a:ea typeface="Cambria Math" panose="02040503050406030204" pitchFamily="18" charset="0"/>
                            <a:cs typeface="Arial" panose="020B0604020202020204" pitchFamily="34" charset="0"/>
                          </a:rPr>
                        </m:ctrlPr>
                      </m:sSubPr>
                      <m:e>
                        <m:d>
                          <m:dPr>
                            <m:begChr m:val=""/>
                            <m:endChr m:val="|"/>
                            <m:ctrlPr>
                              <a:rPr lang="en-US" sz="2000" i="1">
                                <a:latin typeface="Cambria Math"/>
                                <a:ea typeface="Cambria Math" panose="02040503050406030204" pitchFamily="18" charset="0"/>
                                <a:cs typeface="Arial" panose="020B0604020202020204" pitchFamily="34" charset="0"/>
                              </a:rPr>
                            </m:ctrlPr>
                          </m:dPr>
                          <m:e>
                            <m:f>
                              <m:fPr>
                                <m:ctrlPr>
                                  <a:rPr lang="en-US" sz="2000" i="1">
                                    <a:latin typeface="Cambria Math"/>
                                    <a:cs typeface="Arial" panose="020B0604020202020204" pitchFamily="34" charset="0"/>
                                  </a:rPr>
                                </m:ctrlPr>
                              </m:fPr>
                              <m:num>
                                <m:r>
                                  <a:rPr lang="en-US" sz="2000" i="1">
                                    <a:latin typeface="Cambria Math" panose="02040503050406030204" pitchFamily="18" charset="0"/>
                                    <a:cs typeface="Arial" panose="020B0604020202020204" pitchFamily="34" charset="0"/>
                                  </a:rPr>
                                  <m:t>𝑑</m:t>
                                </m:r>
                                <m:sSub>
                                  <m:sSubPr>
                                    <m:ctrlPr>
                                      <a:rPr lang="en-US" sz="2000" i="1">
                                        <a:latin typeface="Cambria Math"/>
                                        <a:cs typeface="Arial" panose="020B0604020202020204" pitchFamily="34" charset="0"/>
                                      </a:rPr>
                                    </m:ctrlPr>
                                  </m:sSubPr>
                                  <m:e>
                                    <m:r>
                                      <a:rPr lang="en-US" sz="2000" i="1">
                                        <a:latin typeface="Cambria Math" panose="02040503050406030204" pitchFamily="18" charset="0"/>
                                        <a:cs typeface="Arial" panose="020B0604020202020204" pitchFamily="34" charset="0"/>
                                      </a:rPr>
                                      <m:t>𝑁</m:t>
                                    </m:r>
                                  </m:e>
                                  <m:sub>
                                    <m:r>
                                      <a:rPr lang="en-US" sz="2000" i="1">
                                        <a:latin typeface="Cambria Math" panose="02040503050406030204" pitchFamily="18" charset="0"/>
                                        <a:ea typeface="Cambria Math" panose="02040503050406030204" pitchFamily="18" charset="0"/>
                                        <a:cs typeface="Arial" panose="020B0604020202020204" pitchFamily="34" charset="0"/>
                                      </a:rPr>
                                      <m:t>𝜋</m:t>
                                    </m:r>
                                  </m:sub>
                                </m:sSub>
                              </m:num>
                              <m:den>
                                <m:r>
                                  <a:rPr lang="en-US" sz="2000" i="1">
                                    <a:latin typeface="Cambria Math" panose="02040503050406030204" pitchFamily="18" charset="0"/>
                                    <a:cs typeface="Arial" panose="020B0604020202020204" pitchFamily="34" charset="0"/>
                                  </a:rPr>
                                  <m:t>𝑑</m:t>
                                </m:r>
                                <m:r>
                                  <a:rPr lang="en-US" sz="2000" i="1">
                                    <a:latin typeface="Cambria Math" panose="02040503050406030204" pitchFamily="18" charset="0"/>
                                    <a:ea typeface="Cambria Math" panose="02040503050406030204" pitchFamily="18" charset="0"/>
                                    <a:cs typeface="Arial" panose="020B0604020202020204" pitchFamily="34" charset="0"/>
                                  </a:rPr>
                                  <m:t>𝑦</m:t>
                                </m:r>
                              </m:den>
                            </m:f>
                          </m:e>
                        </m:d>
                      </m:e>
                      <m:sub>
                        <m:r>
                          <a:rPr lang="en-US" sz="2000" b="0" i="1" smtClean="0">
                            <a:latin typeface="Cambria Math" panose="02040503050406030204" pitchFamily="18" charset="0"/>
                            <a:ea typeface="Cambria Math" panose="02040503050406030204" pitchFamily="18" charset="0"/>
                            <a:cs typeface="Arial" panose="020B0604020202020204" pitchFamily="34" charset="0"/>
                          </a:rPr>
                          <m:t>𝑦</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b="0" i="1" smtClean="0">
                            <a:latin typeface="Cambria Math" panose="02040503050406030204" pitchFamily="18" charset="0"/>
                            <a:ea typeface="Cambria Math" panose="02040503050406030204" pitchFamily="18" charset="0"/>
                            <a:cs typeface="Arial" panose="020B0604020202020204" pitchFamily="34" charset="0"/>
                          </a:rPr>
                          <m:t>𝜂</m:t>
                        </m:r>
                      </m:sub>
                    </m:sSub>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ea typeface="Cambria Math" panose="02040503050406030204" pitchFamily="18" charset="0"/>
                        <a:cs typeface="Arial" panose="020B0604020202020204" pitchFamily="34" charset="0"/>
                      </a:rPr>
                      <m:t>𝜋</m:t>
                    </m:r>
                    <m:sSubSup>
                      <m:sSubSupPr>
                        <m:ctrlPr>
                          <a:rPr lang="en-US" sz="2000" i="1">
                            <a:latin typeface="Cambria Math"/>
                            <a:ea typeface="Cambria Math" panose="02040503050406030204" pitchFamily="18" charset="0"/>
                            <a:cs typeface="Arial" panose="020B0604020202020204" pitchFamily="34" charset="0"/>
                          </a:rPr>
                        </m:ctrlPr>
                      </m:sSubSupPr>
                      <m:e>
                        <m:r>
                          <a:rPr lang="en-US" sz="2000" i="1">
                            <a:latin typeface="Cambria Math" panose="02040503050406030204" pitchFamily="18" charset="0"/>
                            <a:ea typeface="Cambria Math" panose="02040503050406030204" pitchFamily="18" charset="0"/>
                            <a:cs typeface="Arial" panose="020B0604020202020204" pitchFamily="34" charset="0"/>
                          </a:rPr>
                          <m:t>𝑅</m:t>
                        </m:r>
                      </m:e>
                      <m:sub>
                        <m:r>
                          <a:rPr lang="en-US" sz="2000" i="1">
                            <a:latin typeface="Cambria Math" panose="02040503050406030204" pitchFamily="18" charset="0"/>
                            <a:ea typeface="Cambria Math" panose="02040503050406030204" pitchFamily="18" charset="0"/>
                            <a:cs typeface="Arial" panose="020B0604020202020204" pitchFamily="34" charset="0"/>
                          </a:rPr>
                          <m:t>𝐴</m:t>
                        </m:r>
                      </m:sub>
                      <m:sup>
                        <m:r>
                          <a:rPr lang="en-US" sz="2000" i="1">
                            <a:latin typeface="Cambria Math" panose="02040503050406030204" pitchFamily="18" charset="0"/>
                            <a:ea typeface="Cambria Math" panose="02040503050406030204" pitchFamily="18" charset="0"/>
                            <a:cs typeface="Arial" panose="020B0604020202020204" pitchFamily="34" charset="0"/>
                          </a:rPr>
                          <m:t>2</m:t>
                        </m:r>
                      </m:sup>
                    </m:sSubSup>
                    <m:r>
                      <a:rPr lang="en-US" sz="2000" i="1">
                        <a:latin typeface="Cambria Math" panose="02040503050406030204" pitchFamily="18" charset="0"/>
                        <a:ea typeface="Cambria Math" panose="02040503050406030204" pitchFamily="18" charset="0"/>
                        <a:cs typeface="Arial" panose="020B0604020202020204" pitchFamily="34" charset="0"/>
                      </a:rPr>
                      <m:t> </m:t>
                    </m:r>
                    <m:r>
                      <a:rPr lang="en-US" sz="2000" i="1">
                        <a:latin typeface="Cambria Math" panose="02040503050406030204" pitchFamily="18" charset="0"/>
                        <a:ea typeface="Cambria Math" panose="02040503050406030204" pitchFamily="18" charset="0"/>
                        <a:cs typeface="Arial" panose="020B0604020202020204" pitchFamily="34" charset="0"/>
                      </a:rPr>
                      <m:t>𝑠</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000" b="0" i="1" smtClean="0">
                            <a:latin typeface="Cambria Math"/>
                            <a:ea typeface="Cambria Math" panose="02040503050406030204" pitchFamily="18" charset="0"/>
                            <a:cs typeface="Arial" panose="020B0604020202020204" pitchFamily="34" charset="0"/>
                          </a:rPr>
                        </m:ctrlPr>
                      </m:sSubPr>
                      <m:e>
                        <m:r>
                          <a:rPr lang="en-US" sz="2000" b="0" i="1" smtClean="0">
                            <a:latin typeface="Cambria Math" panose="02040503050406030204" pitchFamily="18" charset="0"/>
                            <a:ea typeface="Cambria Math" panose="02040503050406030204" pitchFamily="18" charset="0"/>
                            <a:cs typeface="Arial" panose="020B0604020202020204" pitchFamily="34" charset="0"/>
                          </a:rPr>
                          <m:t>𝜏</m:t>
                        </m:r>
                      </m:e>
                      <m:sub>
                        <m:r>
                          <a:rPr lang="en-US" sz="2000" b="0" i="1" smtClean="0">
                            <a:latin typeface="Cambria Math" panose="02040503050406030204" pitchFamily="18" charset="0"/>
                            <a:ea typeface="Cambria Math" panose="02040503050406030204" pitchFamily="18" charset="0"/>
                            <a:cs typeface="Arial" panose="020B0604020202020204" pitchFamily="34" charset="0"/>
                          </a:rPr>
                          <m:t>𝑓</m:t>
                        </m:r>
                      </m:sub>
                    </m:sSub>
                    <m:r>
                      <a:rPr lang="en-US" sz="20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000" i="1">
                            <a:latin typeface="Cambria Math"/>
                            <a:ea typeface="Cambria Math" panose="02040503050406030204" pitchFamily="18" charset="0"/>
                            <a:cs typeface="Arial" panose="020B0604020202020204" pitchFamily="34" charset="0"/>
                          </a:rPr>
                        </m:ctrlPr>
                      </m:sSubPr>
                      <m:e>
                        <m:r>
                          <a:rPr lang="en-US" sz="2000" i="1">
                            <a:latin typeface="Cambria Math" panose="02040503050406030204" pitchFamily="18" charset="0"/>
                            <a:ea typeface="Cambria Math" panose="02040503050406030204" pitchFamily="18" charset="0"/>
                            <a:cs typeface="Arial" panose="020B0604020202020204" pitchFamily="34" charset="0"/>
                          </a:rPr>
                          <m:t>𝜏</m:t>
                        </m:r>
                      </m:e>
                      <m:sub>
                        <m:r>
                          <a:rPr lang="en-US" sz="2000" i="1">
                            <a:latin typeface="Cambria Math" panose="02040503050406030204" pitchFamily="18" charset="0"/>
                            <a:ea typeface="Cambria Math" panose="02040503050406030204" pitchFamily="18" charset="0"/>
                            <a:cs typeface="Arial" panose="020B0604020202020204" pitchFamily="34" charset="0"/>
                          </a:rPr>
                          <m:t>𝑓</m:t>
                        </m:r>
                      </m:sub>
                    </m:sSub>
                  </m:oMath>
                </a14:m>
                <a:endParaRPr lang="en-US" sz="2000" dirty="0">
                  <a:latin typeface="Arial" panose="020B0604020202020204" pitchFamily="34" charset="0"/>
                  <a:cs typeface="Arial" panose="020B0604020202020204" pitchFamily="34" charset="0"/>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179898" y="4936084"/>
                <a:ext cx="8964102" cy="719299"/>
              </a:xfrm>
              <a:prstGeom prst="rect">
                <a:avLst/>
              </a:prstGeom>
              <a:blipFill rotWithShape="1">
                <a:blip r:embed="rId8"/>
                <a:stretch>
                  <a:fillRect/>
                </a:stretch>
              </a:blipFill>
            </p:spPr>
            <p:txBody>
              <a:bodyPr/>
              <a:lstStyle/>
              <a:p>
                <a:r>
                  <a:rPr lang="de-DE">
                    <a:noFill/>
                  </a:rPr>
                  <a:t> </a:t>
                </a:r>
              </a:p>
            </p:txBody>
          </p:sp>
        </mc:Fallback>
      </mc:AlternateContent>
      <p:sp>
        <p:nvSpPr>
          <p:cNvPr id="15" name="AutoShape 17"/>
          <p:cNvSpPr>
            <a:spLocks noChangeArrowheads="1"/>
          </p:cNvSpPr>
          <p:nvPr/>
        </p:nvSpPr>
        <p:spPr bwMode="auto">
          <a:xfrm rot="2578696">
            <a:off x="3768296" y="5702756"/>
            <a:ext cx="579559" cy="217780"/>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p:sp>
        <p:nvSpPr>
          <p:cNvPr id="16" name="AutoShape 17"/>
          <p:cNvSpPr>
            <a:spLocks noChangeArrowheads="1"/>
          </p:cNvSpPr>
          <p:nvPr/>
        </p:nvSpPr>
        <p:spPr bwMode="auto">
          <a:xfrm rot="8362014">
            <a:off x="5256099" y="5711573"/>
            <a:ext cx="579559" cy="217780"/>
          </a:xfrm>
          <a:prstGeom prst="rightArrow">
            <a:avLst>
              <a:gd name="adj1" fmla="val 50000"/>
              <a:gd name="adj2" fmla="val 141765"/>
            </a:avLst>
          </a:prstGeom>
          <a:solidFill>
            <a:schemeClr val="bg1"/>
          </a:solidFill>
          <a:ln w="9525" cap="flat" cmpd="sng">
            <a:solidFill>
              <a:schemeClr val="tx1"/>
            </a:solidFill>
            <a:miter lim="800000"/>
            <a:headEnd/>
            <a:tailEnd/>
          </a:ln>
          <a:effectLst/>
        </p:spPr>
        <p:txBody>
          <a:bodyPr anchor="ctr"/>
          <a:lstStyle/>
          <a:p>
            <a:endParaRPr lang="de-DE"/>
          </a:p>
        </p:txBody>
      </p:sp>
      <mc:AlternateContent xmlns:mc="http://schemas.openxmlformats.org/markup-compatibility/2006" xmlns:a14="http://schemas.microsoft.com/office/drawing/2010/main">
        <mc:Choice Requires="a14">
          <p:sp>
            <p:nvSpPr>
              <p:cNvPr id="17" name="Text Box 6"/>
              <p:cNvSpPr txBox="1">
                <a:spLocks noChangeArrowheads="1"/>
              </p:cNvSpPr>
              <p:nvPr/>
            </p:nvSpPr>
            <p:spPr bwMode="auto">
              <a:xfrm>
                <a:off x="2946121" y="6023341"/>
                <a:ext cx="3447359" cy="491288"/>
              </a:xfrm>
              <a:prstGeom prst="rect">
                <a:avLst/>
              </a:prstGeom>
              <a:noFill/>
              <a:ln w="9525">
                <a:noFill/>
                <a:miter lim="800000"/>
                <a:headEnd/>
                <a:tailEnd/>
              </a:ln>
              <a:effectLst/>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n-US" sz="2400" i="1" smtClean="0">
                              <a:latin typeface="Cambria Math"/>
                              <a:ea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ea typeface="Cambria Math" panose="02040503050406030204" pitchFamily="18" charset="0"/>
                              <a:cs typeface="Arial" panose="020B0604020202020204" pitchFamily="34" charset="0"/>
                            </a:rPr>
                            <m:t>𝑇</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0</m:t>
                          </m:r>
                        </m:sub>
                      </m:sSub>
                      <m:r>
                        <a:rPr lang="en-US" sz="2400" b="0" i="1" smtClean="0">
                          <a:latin typeface="Cambria Math" panose="02040503050406030204" pitchFamily="18" charset="0"/>
                          <a:ea typeface="Cambria Math" panose="02040503050406030204" pitchFamily="18" charset="0"/>
                          <a:cs typeface="Arial" panose="020B0604020202020204" pitchFamily="34" charset="0"/>
                        </a:rPr>
                        <m:t>, </m:t>
                      </m:r>
                      <m:sSub>
                        <m:sSubPr>
                          <m:ctrlPr>
                            <a:rPr lang="en-US" sz="2400" b="0" i="1" smtClean="0">
                              <a:latin typeface="Cambria Math"/>
                              <a:ea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ea typeface="Cambria Math" panose="02040503050406030204" pitchFamily="18" charset="0"/>
                              <a:cs typeface="Arial" panose="020B0604020202020204" pitchFamily="34" charset="0"/>
                            </a:rPr>
                            <m:t> </m:t>
                          </m:r>
                          <m:r>
                            <a:rPr lang="en-US" sz="2400" b="0" i="1" smtClean="0">
                              <a:latin typeface="Cambria Math" panose="02040503050406030204" pitchFamily="18" charset="0"/>
                              <a:ea typeface="Cambria Math" panose="02040503050406030204" pitchFamily="18" charset="0"/>
                              <a:cs typeface="Arial" panose="020B0604020202020204" pitchFamily="34" charset="0"/>
                            </a:rPr>
                            <m:t>𝜏</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𝑓</m:t>
                          </m:r>
                        </m:sub>
                      </m:sSub>
                    </m:oMath>
                  </m:oMathPara>
                </a14:m>
                <a:endParaRPr lang="en-US" sz="2400" dirty="0">
                  <a:latin typeface="Arial" panose="020B0604020202020204" pitchFamily="34" charset="0"/>
                  <a:cs typeface="Arial" panose="020B0604020202020204" pitchFamily="34" charset="0"/>
                </a:endParaRPr>
              </a:p>
            </p:txBody>
          </p:sp>
        </mc:Choice>
        <mc:Fallback xmlns="">
          <p:sp>
            <p:nvSpPr>
              <p:cNvPr id="17" name="Text Box 6"/>
              <p:cNvSpPr txBox="1">
                <a:spLocks noRot="1" noChangeAspect="1" noMove="1" noResize="1" noEditPoints="1" noAdjustHandles="1" noChangeArrowheads="1" noChangeShapeType="1" noTextEdit="1"/>
              </p:cNvSpPr>
              <p:nvPr/>
            </p:nvSpPr>
            <p:spPr bwMode="auto">
              <a:xfrm>
                <a:off x="2946121" y="6023341"/>
                <a:ext cx="3447359" cy="491288"/>
              </a:xfrm>
              <a:prstGeom prst="rect">
                <a:avLst/>
              </a:prstGeom>
              <a:blipFill rotWithShape="1">
                <a:blip r:embed="rId9"/>
                <a:stretch>
                  <a:fillRect b="-11111"/>
                </a:stretch>
              </a:blipFill>
              <a:ln w="9525">
                <a:noFill/>
                <a:miter lim="800000"/>
                <a:headEnd/>
                <a:tailEnd/>
              </a:ln>
              <a:effectLst/>
            </p:spPr>
            <p:txBody>
              <a:bodyPr/>
              <a:lstStyle/>
              <a:p>
                <a:r>
                  <a:rPr lang="de-DE">
                    <a:noFill/>
                  </a:rPr>
                  <a:t> </a:t>
                </a:r>
              </a:p>
            </p:txBody>
          </p:sp>
        </mc:Fallback>
      </mc:AlternateContent>
    </p:spTree>
    <p:extLst>
      <p:ext uri="{BB962C8B-B14F-4D97-AF65-F5344CB8AC3E}">
        <p14:creationId xmlns:p14="http://schemas.microsoft.com/office/powerpoint/2010/main" val="2064038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664" t="3643" r="7778" b="1248"/>
          <a:stretch/>
        </p:blipFill>
        <p:spPr bwMode="auto">
          <a:xfrm>
            <a:off x="836585" y="1065198"/>
            <a:ext cx="6684886" cy="506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27" name="Rectangle 31"/>
          <p:cNvSpPr>
            <a:spLocks noGrp="1" noChangeArrowheads="1"/>
          </p:cNvSpPr>
          <p:nvPr>
            <p:ph type="title"/>
          </p:nvPr>
        </p:nvSpPr>
        <p:spPr>
          <a:xfrm>
            <a:off x="-18509" y="8620"/>
            <a:ext cx="5535614" cy="928688"/>
          </a:xfrm>
        </p:spPr>
        <p:txBody>
          <a:bodyPr>
            <a:normAutofit/>
          </a:bodyPr>
          <a:lstStyle/>
          <a:p>
            <a:r>
              <a:rPr lang="en-GB" dirty="0" smtClean="0"/>
              <a:t>FAIR </a:t>
            </a:r>
            <a:r>
              <a:rPr lang="en-GB" b="1" dirty="0" smtClean="0">
                <a:solidFill>
                  <a:srgbClr val="FF0000"/>
                </a:solidFill>
              </a:rPr>
              <a:t>Experiments</a:t>
            </a:r>
            <a:endParaRPr lang="en-GB" b="1" dirty="0">
              <a:solidFill>
                <a:srgbClr val="FF0000"/>
              </a:solidFill>
            </a:endParaRPr>
          </a:p>
        </p:txBody>
      </p:sp>
      <p:sp>
        <p:nvSpPr>
          <p:cNvPr id="33" name="Slide Number Placeholder 4"/>
          <p:cNvSpPr>
            <a:spLocks noGrp="1"/>
          </p:cNvSpPr>
          <p:nvPr>
            <p:ph type="sldNum" sz="quarter" idx="12"/>
          </p:nvPr>
        </p:nvSpPr>
        <p:spPr/>
        <p:txBody>
          <a:bodyPr/>
          <a:lstStyle/>
          <a:p>
            <a:fld id="{12CDEEC0-B0AD-428C-AE1C-15961A7F6460}" type="slidenum">
              <a:rPr lang="en-GB" altLang="en-US"/>
              <a:pPr/>
              <a:t>6</a:t>
            </a:fld>
            <a:endParaRPr lang="en-GB" altLang="en-US" dirty="0"/>
          </a:p>
        </p:txBody>
      </p:sp>
      <p:grpSp>
        <p:nvGrpSpPr>
          <p:cNvPr id="3" name="Group 7"/>
          <p:cNvGrpSpPr/>
          <p:nvPr/>
        </p:nvGrpSpPr>
        <p:grpSpPr>
          <a:xfrm>
            <a:off x="6192180" y="129370"/>
            <a:ext cx="2848520" cy="2624555"/>
            <a:chOff x="8246687" y="206447"/>
            <a:chExt cx="2848520" cy="2624555"/>
          </a:xfrm>
        </p:grpSpPr>
        <p:sp>
          <p:nvSpPr>
            <p:cNvPr id="22" name="Rounded Rectangular Callout 21"/>
            <p:cNvSpPr/>
            <p:nvPr/>
          </p:nvSpPr>
          <p:spPr>
            <a:xfrm>
              <a:off x="8246687" y="206447"/>
              <a:ext cx="2848520" cy="2624555"/>
            </a:xfrm>
            <a:prstGeom prst="wedgeRoundRectCallout">
              <a:avLst>
                <a:gd name="adj1" fmla="val -70074"/>
                <a:gd name="adj2" fmla="val 60120"/>
                <a:gd name="adj3" fmla="val 16667"/>
              </a:avLst>
            </a:prstGeom>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solidFill>
                  <a:srgbClr val="FF0000"/>
                </a:solidFill>
              </a:endParaRPr>
            </a:p>
          </p:txBody>
        </p:sp>
        <p:grpSp>
          <p:nvGrpSpPr>
            <p:cNvPr id="4" name="Group 6"/>
            <p:cNvGrpSpPr/>
            <p:nvPr/>
          </p:nvGrpSpPr>
          <p:grpSpPr>
            <a:xfrm>
              <a:off x="8441220" y="329659"/>
              <a:ext cx="2459454" cy="2378132"/>
              <a:chOff x="8441220" y="329659"/>
              <a:chExt cx="2459454" cy="2378132"/>
            </a:xfrm>
          </p:grpSpPr>
          <p:pic>
            <p:nvPicPr>
              <p:cNvPr id="17" name="Picture 16" descr="HadesCBM_wo_2008.jpg"/>
              <p:cNvPicPr>
                <a:picLocks noChangeAspect="1"/>
              </p:cNvPicPr>
              <p:nvPr/>
            </p:nvPicPr>
            <p:blipFill rotWithShape="1">
              <a:blip r:embed="rId4" cstate="print">
                <a:lum bright="10000"/>
              </a:blip>
              <a:srcRect l="1729" t="980" r="1110" b="1201"/>
              <a:stretch/>
            </p:blipFill>
            <p:spPr>
              <a:xfrm>
                <a:off x="8441220" y="329659"/>
                <a:ext cx="2459454" cy="2378132"/>
              </a:xfrm>
              <a:prstGeom prst="rect">
                <a:avLst/>
              </a:prstGeom>
              <a:noFill/>
              <a:ln w="9525">
                <a:noFill/>
              </a:ln>
            </p:spPr>
          </p:pic>
          <p:sp>
            <p:nvSpPr>
              <p:cNvPr id="38" name="Text Box 13"/>
              <p:cNvSpPr txBox="1">
                <a:spLocks noChangeArrowheads="1"/>
              </p:cNvSpPr>
              <p:nvPr/>
            </p:nvSpPr>
            <p:spPr bwMode="auto">
              <a:xfrm>
                <a:off x="8561722" y="850782"/>
                <a:ext cx="1058303" cy="523220"/>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sz="2800" b="1" dirty="0" smtClean="0">
                    <a:solidFill>
                      <a:srgbClr val="FF0000"/>
                    </a:solidFill>
                    <a:latin typeface="+mn-lt"/>
                    <a:ea typeface="ＭＳ Ｐゴシック" charset="-128"/>
                  </a:rPr>
                  <a:t>CBM</a:t>
                </a:r>
                <a:endParaRPr lang="de-DE" b="1" dirty="0">
                  <a:solidFill>
                    <a:srgbClr val="FF0000"/>
                  </a:solidFill>
                  <a:latin typeface="+mn-lt"/>
                  <a:ea typeface="ＭＳ Ｐゴシック" charset="-128"/>
                </a:endParaRPr>
              </a:p>
            </p:txBody>
          </p:sp>
        </p:grpSp>
      </p:grpSp>
      <p:grpSp>
        <p:nvGrpSpPr>
          <p:cNvPr id="5" name="Group 8"/>
          <p:cNvGrpSpPr/>
          <p:nvPr/>
        </p:nvGrpSpPr>
        <p:grpSpPr>
          <a:xfrm>
            <a:off x="75086" y="4172121"/>
            <a:ext cx="3776834" cy="2166049"/>
            <a:chOff x="-1860129" y="3699029"/>
            <a:chExt cx="3776834" cy="2166049"/>
          </a:xfrm>
        </p:grpSpPr>
        <p:sp>
          <p:nvSpPr>
            <p:cNvPr id="2" name="Rounded Rectangular Callout 1"/>
            <p:cNvSpPr/>
            <p:nvPr/>
          </p:nvSpPr>
          <p:spPr>
            <a:xfrm>
              <a:off x="-1860129" y="3699029"/>
              <a:ext cx="3776834" cy="2166049"/>
            </a:xfrm>
            <a:prstGeom prst="wedgeRoundRectCallout">
              <a:avLst>
                <a:gd name="adj1" fmla="val 61023"/>
                <a:gd name="adj2" fmla="val -69774"/>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grpSp>
          <p:nvGrpSpPr>
            <p:cNvPr id="6" name="Group 2"/>
            <p:cNvGrpSpPr/>
            <p:nvPr/>
          </p:nvGrpSpPr>
          <p:grpSpPr>
            <a:xfrm>
              <a:off x="-1648967" y="3789040"/>
              <a:ext cx="3297934" cy="1997248"/>
              <a:chOff x="-1648967" y="3789040"/>
              <a:chExt cx="3297934" cy="1997248"/>
            </a:xfrm>
          </p:grpSpPr>
          <p:pic>
            <p:nvPicPr>
              <p:cNvPr id="19" name="Picture 18" descr="Panda_v912.png"/>
              <p:cNvPicPr>
                <a:picLocks noChangeAspect="1"/>
              </p:cNvPicPr>
              <p:nvPr/>
            </p:nvPicPr>
            <p:blipFill>
              <a:blip r:embed="rId5" cstate="print"/>
              <a:stretch>
                <a:fillRect/>
              </a:stretch>
            </p:blipFill>
            <p:spPr>
              <a:xfrm>
                <a:off x="-1648967" y="3789040"/>
                <a:ext cx="3297934" cy="1935215"/>
              </a:xfrm>
              <a:prstGeom prst="rect">
                <a:avLst/>
              </a:prstGeom>
              <a:ln>
                <a:noFill/>
              </a:ln>
            </p:spPr>
          </p:pic>
          <p:sp>
            <p:nvSpPr>
              <p:cNvPr id="34" name="TextBox 33"/>
              <p:cNvSpPr txBox="1"/>
              <p:nvPr/>
            </p:nvSpPr>
            <p:spPr>
              <a:xfrm>
                <a:off x="206515" y="5386178"/>
                <a:ext cx="1260140" cy="400110"/>
              </a:xfrm>
              <a:prstGeom prst="rect">
                <a:avLst/>
              </a:prstGeom>
              <a:noFill/>
            </p:spPr>
            <p:txBody>
              <a:bodyPr wrap="square" rtlCol="0">
                <a:spAutoFit/>
              </a:bodyPr>
              <a:lstStyle/>
              <a:p>
                <a:pPr algn="ctr"/>
                <a:r>
                  <a:rPr lang="en-GB" sz="2000" b="1" dirty="0" smtClean="0">
                    <a:solidFill>
                      <a:srgbClr val="0000CC"/>
                    </a:solidFill>
                    <a:latin typeface="+mn-lt"/>
                  </a:rPr>
                  <a:t>PANDA</a:t>
                </a:r>
                <a:endParaRPr lang="en-GB" sz="2000" b="1" dirty="0">
                  <a:solidFill>
                    <a:srgbClr val="0000CC"/>
                  </a:solidFill>
                  <a:latin typeface="+mn-lt"/>
                </a:endParaRPr>
              </a:p>
            </p:txBody>
          </p:sp>
        </p:grpSp>
      </p:grpSp>
      <p:grpSp>
        <p:nvGrpSpPr>
          <p:cNvPr id="7" name="Group 11"/>
          <p:cNvGrpSpPr/>
          <p:nvPr/>
        </p:nvGrpSpPr>
        <p:grpSpPr>
          <a:xfrm>
            <a:off x="6057165" y="2998114"/>
            <a:ext cx="2385265" cy="3356211"/>
            <a:chOff x="7953710" y="3248546"/>
            <a:chExt cx="2385265" cy="3356211"/>
          </a:xfrm>
        </p:grpSpPr>
        <p:sp>
          <p:nvSpPr>
            <p:cNvPr id="30" name="Rounded Rectangular Callout 29"/>
            <p:cNvSpPr/>
            <p:nvPr/>
          </p:nvSpPr>
          <p:spPr>
            <a:xfrm>
              <a:off x="8268745" y="3248546"/>
              <a:ext cx="1883875" cy="3356211"/>
            </a:xfrm>
            <a:prstGeom prst="wedgeRoundRectCallout">
              <a:avLst>
                <a:gd name="adj1" fmla="val -107883"/>
                <a:gd name="adj2" fmla="val -17705"/>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solidFill>
                  <a:srgbClr val="0000CC"/>
                </a:solidFill>
              </a:endParaRPr>
            </a:p>
          </p:txBody>
        </p:sp>
        <p:pic>
          <p:nvPicPr>
            <p:cNvPr id="40965" name="Picture 5"/>
            <p:cNvPicPr>
              <a:picLocks noChangeAspect="1" noChangeArrowheads="1"/>
            </p:cNvPicPr>
            <p:nvPr/>
          </p:nvPicPr>
          <p:blipFill rotWithShape="1">
            <a:blip r:embed="rId6" cstate="print">
              <a:lum/>
            </a:blip>
            <a:srcRect l="1772" t="9733" r="1561" b="16251"/>
            <a:stretch/>
          </p:blipFill>
          <p:spPr bwMode="auto">
            <a:xfrm rot="5400000">
              <a:off x="7740532" y="4311137"/>
              <a:ext cx="3087251" cy="1286874"/>
            </a:xfrm>
            <a:prstGeom prst="rect">
              <a:avLst/>
            </a:prstGeom>
            <a:solidFill>
              <a:schemeClr val="bg1"/>
            </a:solidFill>
            <a:ln w="9525">
              <a:noFill/>
              <a:miter lim="800000"/>
              <a:headEnd/>
              <a:tailEnd/>
            </a:ln>
            <a:effectLst/>
          </p:spPr>
        </p:pic>
        <p:grpSp>
          <p:nvGrpSpPr>
            <p:cNvPr id="8" name="Group 10"/>
            <p:cNvGrpSpPr/>
            <p:nvPr/>
          </p:nvGrpSpPr>
          <p:grpSpPr>
            <a:xfrm>
              <a:off x="7953710" y="4174487"/>
              <a:ext cx="2385265" cy="1112931"/>
              <a:chOff x="7953710" y="4174487"/>
              <a:chExt cx="2385265" cy="1112931"/>
            </a:xfrm>
          </p:grpSpPr>
          <p:sp>
            <p:nvSpPr>
              <p:cNvPr id="362509" name="Text Box 13"/>
              <p:cNvSpPr txBox="1">
                <a:spLocks noChangeArrowheads="1"/>
              </p:cNvSpPr>
              <p:nvPr/>
            </p:nvSpPr>
            <p:spPr bwMode="auto">
              <a:xfrm>
                <a:off x="7953710" y="4174487"/>
                <a:ext cx="1226618" cy="369332"/>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sz="1800" b="1" dirty="0" smtClean="0">
                    <a:solidFill>
                      <a:srgbClr val="0000CC"/>
                    </a:solidFill>
                    <a:latin typeface="+mn-lt"/>
                    <a:ea typeface="ＭＳ Ｐゴシック" charset="-128"/>
                  </a:rPr>
                  <a:t>NuSTAR</a:t>
                </a:r>
                <a:endParaRPr lang="de-DE" sz="1600" b="1" dirty="0">
                  <a:solidFill>
                    <a:srgbClr val="0000CC"/>
                  </a:solidFill>
                  <a:latin typeface="+mn-lt"/>
                  <a:ea typeface="ＭＳ Ｐゴシック" charset="-128"/>
                </a:endParaRPr>
              </a:p>
            </p:txBody>
          </p:sp>
          <p:sp>
            <p:nvSpPr>
              <p:cNvPr id="41" name="TextBox 40"/>
              <p:cNvSpPr txBox="1"/>
              <p:nvPr/>
            </p:nvSpPr>
            <p:spPr>
              <a:xfrm>
                <a:off x="9078835" y="4579532"/>
                <a:ext cx="1260140" cy="707886"/>
              </a:xfrm>
              <a:prstGeom prst="rect">
                <a:avLst/>
              </a:prstGeom>
              <a:noFill/>
            </p:spPr>
            <p:txBody>
              <a:bodyPr wrap="square" rtlCol="0">
                <a:spAutoFit/>
              </a:bodyPr>
              <a:lstStyle/>
              <a:p>
                <a:pPr algn="ctr"/>
                <a:r>
                  <a:rPr lang="en-GB" sz="2000" b="1" dirty="0" smtClean="0">
                    <a:solidFill>
                      <a:srgbClr val="0000CC"/>
                    </a:solidFill>
                    <a:latin typeface="+mn-lt"/>
                  </a:rPr>
                  <a:t>Super-        FRS</a:t>
                </a:r>
                <a:endParaRPr lang="en-GB" sz="2000" b="1" dirty="0">
                  <a:solidFill>
                    <a:srgbClr val="0000CC"/>
                  </a:solidFill>
                  <a:latin typeface="+mn-lt"/>
                </a:endParaRPr>
              </a:p>
            </p:txBody>
          </p:sp>
        </p:grpSp>
      </p:grpSp>
      <p:grpSp>
        <p:nvGrpSpPr>
          <p:cNvPr id="9" name="Group 3"/>
          <p:cNvGrpSpPr/>
          <p:nvPr/>
        </p:nvGrpSpPr>
        <p:grpSpPr>
          <a:xfrm>
            <a:off x="69908" y="1268761"/>
            <a:ext cx="3106937" cy="2081844"/>
            <a:chOff x="294933" y="1223756"/>
            <a:chExt cx="3106937" cy="2081844"/>
          </a:xfrm>
        </p:grpSpPr>
        <p:grpSp>
          <p:nvGrpSpPr>
            <p:cNvPr id="10" name="Group 9"/>
            <p:cNvGrpSpPr/>
            <p:nvPr/>
          </p:nvGrpSpPr>
          <p:grpSpPr>
            <a:xfrm>
              <a:off x="294933" y="1223756"/>
              <a:ext cx="3106937" cy="2081844"/>
              <a:chOff x="-1548680" y="1174967"/>
              <a:chExt cx="2627425" cy="1653714"/>
            </a:xfrm>
          </p:grpSpPr>
          <p:sp>
            <p:nvSpPr>
              <p:cNvPr id="20" name="Rounded Rectangular Callout 19"/>
              <p:cNvSpPr/>
              <p:nvPr/>
            </p:nvSpPr>
            <p:spPr>
              <a:xfrm>
                <a:off x="-1548680" y="1174967"/>
                <a:ext cx="2627425" cy="1623963"/>
              </a:xfrm>
              <a:prstGeom prst="wedgeRoundRectCallout">
                <a:avLst>
                  <a:gd name="adj1" fmla="val 97287"/>
                  <a:gd name="adj2" fmla="val 73354"/>
                  <a:gd name="adj3" fmla="val 16667"/>
                </a:avLst>
              </a:prstGeom>
              <a:ln>
                <a:solidFill>
                  <a:srgbClr val="0000CC"/>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43" name="Text Box 13"/>
              <p:cNvSpPr txBox="1">
                <a:spLocks noChangeArrowheads="1"/>
              </p:cNvSpPr>
              <p:nvPr/>
            </p:nvSpPr>
            <p:spPr bwMode="auto">
              <a:xfrm>
                <a:off x="27064" y="2461957"/>
                <a:ext cx="942415" cy="366724"/>
              </a:xfrm>
              <a:prstGeom prst="rect">
                <a:avLst/>
              </a:prstGeom>
              <a:noFill/>
              <a:ln w="9525">
                <a:noFill/>
                <a:miter lim="800000"/>
                <a:headEnd/>
                <a:tailEnd/>
              </a:ln>
              <a:effectLst/>
            </p:spPr>
            <p:txBody>
              <a:bodyPr wrap="none">
                <a:spAutoFit/>
              </a:bodyPr>
              <a:lstStyle/>
              <a:p>
                <a:pPr eaLnBrk="0" hangingPunct="0">
                  <a:spcBef>
                    <a:spcPct val="0"/>
                  </a:spcBef>
                  <a:buClrTx/>
                  <a:buSzTx/>
                  <a:buFontTx/>
                  <a:buNone/>
                </a:pPr>
                <a:r>
                  <a:rPr lang="de-DE" b="1" dirty="0" smtClean="0">
                    <a:solidFill>
                      <a:srgbClr val="0000CC"/>
                    </a:solidFill>
                    <a:latin typeface="+mn-lt"/>
                    <a:ea typeface="ＭＳ Ｐゴシック" charset="-128"/>
                  </a:rPr>
                  <a:t>APPA</a:t>
                </a:r>
                <a:endParaRPr lang="de-DE" b="1" dirty="0">
                  <a:solidFill>
                    <a:srgbClr val="0000CC"/>
                  </a:solidFill>
                  <a:latin typeface="+mn-lt"/>
                  <a:ea typeface="ＭＳ Ｐゴシック" charset="-128"/>
                </a:endParaRPr>
              </a:p>
            </p:txBody>
          </p:sp>
        </p:grpSp>
        <p:pic>
          <p:nvPicPr>
            <p:cNvPr id="28" name="Picture 7"/>
            <p:cNvPicPr>
              <a:picLocks noChangeAspect="1" noChangeArrowheads="1"/>
            </p:cNvPicPr>
            <p:nvPr/>
          </p:nvPicPr>
          <p:blipFill rotWithShape="1">
            <a:blip r:embed="rId7" cstate="print">
              <a:lum contrast="20000"/>
            </a:blip>
            <a:srcRect l="7783" t="14027" r="5281" b="11645"/>
            <a:stretch/>
          </p:blipFill>
          <p:spPr bwMode="auto">
            <a:xfrm>
              <a:off x="397244" y="1358769"/>
              <a:ext cx="2869611" cy="1594339"/>
            </a:xfrm>
            <a:prstGeom prst="rect">
              <a:avLst/>
            </a:prstGeom>
            <a:solidFill>
              <a:schemeClr val="bg1"/>
            </a:solidFill>
            <a:ln w="9525">
              <a:solidFill>
                <a:schemeClr val="bg1"/>
              </a:solidFill>
              <a:miter lim="800000"/>
              <a:headEnd/>
              <a:tailEnd/>
            </a:ln>
            <a:effectLst/>
          </p:spPr>
        </p:pic>
      </p:grpSp>
      <p:sp>
        <p:nvSpPr>
          <p:cNvPr id="29" name="Date Placeholder 3"/>
          <p:cNvSpPr>
            <a:spLocks noGrp="1"/>
          </p:cNvSpPr>
          <p:nvPr>
            <p:ph type="dt" sz="half" idx="10"/>
          </p:nvPr>
        </p:nvSpPr>
        <p:spPr>
          <a:xfrm>
            <a:off x="214313" y="6356350"/>
            <a:ext cx="2133600" cy="365125"/>
          </a:xfrm>
        </p:spPr>
        <p:txBody>
          <a:bodyPr/>
          <a:lstStyle/>
          <a:p>
            <a:pPr>
              <a:defRPr/>
            </a:pPr>
            <a:fld id="{7C98129C-8029-42CE-AFCC-60B4FF8AC8FD}" type="datetime1">
              <a:rPr lang="en-US" smtClean="0">
                <a:solidFill>
                  <a:prstClr val="black"/>
                </a:solidFill>
              </a:rPr>
              <a:pPr>
                <a:defRPr/>
              </a:pPr>
              <a:t>10/16/2015</a:t>
            </a:fld>
            <a:endParaRPr lang="en-GB" dirty="0">
              <a:solidFill>
                <a:prstClr val="black"/>
              </a:solidFill>
            </a:endParaRPr>
          </a:p>
        </p:txBody>
      </p:sp>
      <p:sp>
        <p:nvSpPr>
          <p:cNvPr id="31" name="Fußzeilenplatzhalter 30"/>
          <p:cNvSpPr>
            <a:spLocks noGrp="1"/>
          </p:cNvSpPr>
          <p:nvPr>
            <p:ph type="ftr" sz="quarter" idx="11"/>
          </p:nvPr>
        </p:nvSpPr>
        <p:spPr/>
        <p:txBody>
          <a:bodyPr/>
          <a:lstStyle/>
          <a:p>
            <a:pPr>
              <a:defRPr/>
            </a:pPr>
            <a:r>
              <a:rPr lang="en-US" smtClean="0"/>
              <a:t>H. Stoecker, GSI: Cosmic Matter at FCC, LHC, RHIC and FAIR</a:t>
            </a:r>
            <a:endParaRPr lang="en-GB" dirty="0"/>
          </a:p>
        </p:txBody>
      </p:sp>
    </p:spTree>
    <p:extLst>
      <p:ext uri="{BB962C8B-B14F-4D97-AF65-F5344CB8AC3E}">
        <p14:creationId xmlns:p14="http://schemas.microsoft.com/office/powerpoint/2010/main" val="36545620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7FFC872E-D74B-4E0D-8F3F-0D18661FC402}" type="datetime1">
              <a:rPr lang="en-US" smtClean="0"/>
              <a:pPr>
                <a:defRPr/>
              </a:pPr>
              <a:t>10/16/2015</a:t>
            </a:fld>
            <a:endParaRPr lang="en-US"/>
          </a:p>
        </p:txBody>
      </p:sp>
      <p:sp>
        <p:nvSpPr>
          <p:cNvPr id="3" name="Fußzeilenplatzhalter 2"/>
          <p:cNvSpPr>
            <a:spLocks noGrp="1"/>
          </p:cNvSpPr>
          <p:nvPr>
            <p:ph type="ftr" sz="quarter" idx="11"/>
          </p:nvPr>
        </p:nvSpPr>
        <p:spPr/>
        <p:txBody>
          <a:bodyPr/>
          <a:lstStyle/>
          <a:p>
            <a:pPr>
              <a:defRPr/>
            </a:pPr>
            <a:r>
              <a:rPr lang="en-US" smtClean="0"/>
              <a:t>Horst Stoecker</a:t>
            </a:r>
            <a:endParaRPr lang="en-US"/>
          </a:p>
        </p:txBody>
      </p:sp>
      <p:sp>
        <p:nvSpPr>
          <p:cNvPr id="4" name="Foliennummernplatzhalter 3"/>
          <p:cNvSpPr>
            <a:spLocks noGrp="1"/>
          </p:cNvSpPr>
          <p:nvPr>
            <p:ph type="sldNum" sz="quarter" idx="12"/>
          </p:nvPr>
        </p:nvSpPr>
        <p:spPr/>
        <p:txBody>
          <a:bodyPr/>
          <a:lstStyle/>
          <a:p>
            <a:pPr>
              <a:defRPr/>
            </a:pPr>
            <a:fld id="{92EDE6EE-DC89-4B12-A890-D1ABB2D21009}" type="slidenum">
              <a:rPr lang="en-US" smtClean="0"/>
              <a:pPr>
                <a:defRPr/>
              </a:pPr>
              <a:t>60</a:t>
            </a:fld>
            <a:endParaRPr lang="en-US" dirty="0"/>
          </a:p>
        </p:txBody>
      </p:sp>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94" y="165515"/>
            <a:ext cx="9823235" cy="566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377493" y="6216480"/>
            <a:ext cx="2283767" cy="400110"/>
          </a:xfrm>
          <a:prstGeom prst="rect">
            <a:avLst/>
          </a:prstGeom>
          <a:noFill/>
        </p:spPr>
        <p:txBody>
          <a:bodyPr wrap="none" rtlCol="0">
            <a:spAutoFit/>
          </a:bodyPr>
          <a:lstStyle/>
          <a:p>
            <a:r>
              <a:rPr lang="de-DE" sz="2000" dirty="0" smtClean="0">
                <a:solidFill>
                  <a:srgbClr val="0000FF"/>
                </a:solidFill>
              </a:rPr>
              <a:t>V. </a:t>
            </a:r>
            <a:r>
              <a:rPr lang="de-DE" sz="2000" dirty="0" err="1" smtClean="0">
                <a:solidFill>
                  <a:srgbClr val="0000FF"/>
                </a:solidFill>
              </a:rPr>
              <a:t>Vovchenko</a:t>
            </a:r>
            <a:r>
              <a:rPr lang="de-DE" sz="2000" dirty="0" smtClean="0">
                <a:solidFill>
                  <a:srgbClr val="0000FF"/>
                </a:solidFill>
              </a:rPr>
              <a:t> et al</a:t>
            </a:r>
            <a:endParaRPr lang="de-DE" sz="2000" dirty="0">
              <a:solidFill>
                <a:srgbClr val="0000FF"/>
              </a:solidFill>
            </a:endParaRPr>
          </a:p>
        </p:txBody>
      </p:sp>
      <p:sp>
        <p:nvSpPr>
          <p:cNvPr id="7" name="Textfeld 6"/>
          <p:cNvSpPr txBox="1"/>
          <p:nvPr/>
        </p:nvSpPr>
        <p:spPr>
          <a:xfrm>
            <a:off x="3662649" y="5174585"/>
            <a:ext cx="5395195" cy="338554"/>
          </a:xfrm>
          <a:prstGeom prst="rect">
            <a:avLst/>
          </a:prstGeom>
          <a:noFill/>
        </p:spPr>
        <p:txBody>
          <a:bodyPr wrap="none" rtlCol="0">
            <a:spAutoFit/>
          </a:bodyPr>
          <a:lstStyle/>
          <a:p>
            <a:r>
              <a:rPr lang="de-DE" sz="1600" dirty="0" err="1" smtClean="0"/>
              <a:t>Glue</a:t>
            </a:r>
            <a:r>
              <a:rPr lang="de-DE" sz="1600" dirty="0" smtClean="0"/>
              <a:t> </a:t>
            </a:r>
            <a:r>
              <a:rPr lang="de-DE" sz="1600" dirty="0" err="1" smtClean="0"/>
              <a:t>plasma</a:t>
            </a:r>
            <a:r>
              <a:rPr lang="de-DE" sz="1600" dirty="0" smtClean="0"/>
              <a:t> </a:t>
            </a:r>
            <a:r>
              <a:rPr lang="de-DE" sz="1600" dirty="0" err="1" smtClean="0"/>
              <a:t>from</a:t>
            </a:r>
            <a:r>
              <a:rPr lang="de-DE" sz="1600" dirty="0" smtClean="0"/>
              <a:t> pure </a:t>
            </a:r>
            <a:r>
              <a:rPr lang="de-DE" sz="1600" dirty="0" err="1" smtClean="0"/>
              <a:t>lattice</a:t>
            </a:r>
            <a:r>
              <a:rPr lang="de-DE" sz="1600" dirty="0" smtClean="0"/>
              <a:t> </a:t>
            </a:r>
            <a:r>
              <a:rPr lang="de-DE" sz="1600" dirty="0" err="1" smtClean="0"/>
              <a:t>gauge</a:t>
            </a:r>
            <a:r>
              <a:rPr lang="de-DE" sz="1600" dirty="0" smtClean="0"/>
              <a:t> </a:t>
            </a:r>
            <a:r>
              <a:rPr lang="de-DE" sz="1600" dirty="0" err="1" smtClean="0"/>
              <a:t>theory</a:t>
            </a:r>
            <a:r>
              <a:rPr lang="de-DE" sz="1600" dirty="0" smtClean="0"/>
              <a:t>, </a:t>
            </a:r>
            <a:r>
              <a:rPr lang="de-DE" sz="1600" dirty="0" err="1" smtClean="0"/>
              <a:t>Bosanyi</a:t>
            </a:r>
            <a:r>
              <a:rPr lang="de-DE" sz="1600" dirty="0" smtClean="0"/>
              <a:t> et al</a:t>
            </a:r>
            <a:endParaRPr lang="de-DE" sz="1600" dirty="0"/>
          </a:p>
        </p:txBody>
      </p:sp>
    </p:spTree>
    <p:extLst>
      <p:ext uri="{BB962C8B-B14F-4D97-AF65-F5344CB8AC3E}">
        <p14:creationId xmlns:p14="http://schemas.microsoft.com/office/powerpoint/2010/main" val="363177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94" y="254215"/>
            <a:ext cx="3780000" cy="335932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2300" y="254215"/>
            <a:ext cx="3780000" cy="335932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133" y="3498678"/>
            <a:ext cx="3780000" cy="3359322"/>
          </a:xfrm>
          <a:prstGeom prst="rect">
            <a:avLst/>
          </a:prstGeom>
        </p:spPr>
      </p:pic>
      <p:sp>
        <p:nvSpPr>
          <p:cNvPr id="7" name="Textfeld 3"/>
          <p:cNvSpPr txBox="1"/>
          <p:nvPr/>
        </p:nvSpPr>
        <p:spPr>
          <a:xfrm>
            <a:off x="2967213" y="2507103"/>
            <a:ext cx="1377300" cy="430887"/>
          </a:xfrm>
          <a:prstGeom prst="rect">
            <a:avLst/>
          </a:prstGeom>
          <a:noFill/>
        </p:spPr>
        <p:txBody>
          <a:bodyPr wrap="none" rtlCol="0">
            <a:spAutoFit/>
          </a:bodyPr>
          <a:lstStyle/>
          <a:p>
            <a:r>
              <a:rPr lang="de-DE" sz="2200" b="1" dirty="0" err="1" smtClean="0">
                <a:solidFill>
                  <a:srgbClr val="FF0000"/>
                </a:solidFill>
              </a:rPr>
              <a:t>pressure</a:t>
            </a:r>
            <a:endParaRPr lang="de-DE" sz="2200" b="1" dirty="0">
              <a:solidFill>
                <a:srgbClr val="FF0000"/>
              </a:solidFill>
            </a:endParaRPr>
          </a:p>
        </p:txBody>
      </p:sp>
      <p:sp>
        <p:nvSpPr>
          <p:cNvPr id="8" name="Textfeld 3"/>
          <p:cNvSpPr txBox="1"/>
          <p:nvPr/>
        </p:nvSpPr>
        <p:spPr>
          <a:xfrm>
            <a:off x="6834005" y="2507103"/>
            <a:ext cx="2180405" cy="430887"/>
          </a:xfrm>
          <a:prstGeom prst="rect">
            <a:avLst/>
          </a:prstGeom>
          <a:noFill/>
        </p:spPr>
        <p:txBody>
          <a:bodyPr wrap="none" rtlCol="0">
            <a:spAutoFit/>
          </a:bodyPr>
          <a:lstStyle/>
          <a:p>
            <a:r>
              <a:rPr lang="de-DE" sz="2200" b="1" dirty="0" err="1" smtClean="0">
                <a:solidFill>
                  <a:srgbClr val="FF0000"/>
                </a:solidFill>
              </a:rPr>
              <a:t>energy</a:t>
            </a:r>
            <a:r>
              <a:rPr lang="de-DE" sz="2200" b="1" dirty="0" smtClean="0">
                <a:solidFill>
                  <a:srgbClr val="FF0000"/>
                </a:solidFill>
              </a:rPr>
              <a:t> </a:t>
            </a:r>
            <a:r>
              <a:rPr lang="de-DE" sz="2200" b="1" dirty="0" err="1" smtClean="0">
                <a:solidFill>
                  <a:srgbClr val="FF0000"/>
                </a:solidFill>
              </a:rPr>
              <a:t>density</a:t>
            </a:r>
            <a:endParaRPr lang="de-DE" sz="2200" b="1" dirty="0">
              <a:solidFill>
                <a:srgbClr val="FF0000"/>
              </a:solidFill>
            </a:endParaRPr>
          </a:p>
        </p:txBody>
      </p:sp>
      <p:sp>
        <p:nvSpPr>
          <p:cNvPr id="9" name="Textfeld 3"/>
          <p:cNvSpPr txBox="1"/>
          <p:nvPr/>
        </p:nvSpPr>
        <p:spPr>
          <a:xfrm>
            <a:off x="4642300" y="5808145"/>
            <a:ext cx="2291012" cy="430887"/>
          </a:xfrm>
          <a:prstGeom prst="rect">
            <a:avLst/>
          </a:prstGeom>
          <a:noFill/>
        </p:spPr>
        <p:txBody>
          <a:bodyPr wrap="none" rtlCol="0">
            <a:spAutoFit/>
          </a:bodyPr>
          <a:lstStyle/>
          <a:p>
            <a:r>
              <a:rPr lang="de-DE" sz="2200" b="1" dirty="0" err="1">
                <a:solidFill>
                  <a:srgbClr val="FF0000"/>
                </a:solidFill>
              </a:rPr>
              <a:t>e</a:t>
            </a:r>
            <a:r>
              <a:rPr lang="de-DE" sz="2200" b="1" dirty="0" err="1" smtClean="0">
                <a:solidFill>
                  <a:srgbClr val="FF0000"/>
                </a:solidFill>
              </a:rPr>
              <a:t>ntropy</a:t>
            </a:r>
            <a:r>
              <a:rPr lang="de-DE" sz="2200" b="1" dirty="0" smtClean="0">
                <a:solidFill>
                  <a:srgbClr val="FF0000"/>
                </a:solidFill>
              </a:rPr>
              <a:t> </a:t>
            </a:r>
            <a:r>
              <a:rPr lang="de-DE" sz="2200" b="1" dirty="0" err="1" smtClean="0">
                <a:solidFill>
                  <a:srgbClr val="FF0000"/>
                </a:solidFill>
              </a:rPr>
              <a:t>density</a:t>
            </a:r>
            <a:endParaRPr lang="de-DE" sz="2200" b="1" dirty="0">
              <a:solidFill>
                <a:srgbClr val="FF0000"/>
              </a:solidFill>
            </a:endParaRPr>
          </a:p>
        </p:txBody>
      </p:sp>
    </p:spTree>
    <p:extLst>
      <p:ext uri="{BB962C8B-B14F-4D97-AF65-F5344CB8AC3E}">
        <p14:creationId xmlns:p14="http://schemas.microsoft.com/office/powerpoint/2010/main" val="27484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70" y="1"/>
            <a:ext cx="3240000" cy="287942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071" y="1"/>
            <a:ext cx="3240000" cy="287942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1115" y="2879421"/>
            <a:ext cx="4320000" cy="3839226"/>
          </a:xfrm>
          <a:prstGeom prst="rect">
            <a:avLst/>
          </a:prstGeom>
        </p:spPr>
      </p:pic>
      <p:sp>
        <p:nvSpPr>
          <p:cNvPr id="7" name="Textfeld 3"/>
          <p:cNvSpPr txBox="1"/>
          <p:nvPr/>
        </p:nvSpPr>
        <p:spPr>
          <a:xfrm>
            <a:off x="1080830" y="108961"/>
            <a:ext cx="2356735" cy="1200329"/>
          </a:xfrm>
          <a:prstGeom prst="rect">
            <a:avLst/>
          </a:prstGeom>
          <a:noFill/>
        </p:spPr>
        <p:txBody>
          <a:bodyPr wrap="none" rtlCol="0">
            <a:spAutoFit/>
          </a:bodyPr>
          <a:lstStyle/>
          <a:p>
            <a:r>
              <a:rPr lang="de-DE" b="1" dirty="0" err="1" smtClean="0">
                <a:solidFill>
                  <a:srgbClr val="FF0000"/>
                </a:solidFill>
              </a:rPr>
              <a:t>pressure</a:t>
            </a:r>
            <a:r>
              <a:rPr lang="de-DE" b="1" dirty="0" smtClean="0">
                <a:solidFill>
                  <a:srgbClr val="FF0000"/>
                </a:solidFill>
              </a:rPr>
              <a:t> vs. </a:t>
            </a:r>
          </a:p>
          <a:p>
            <a:endParaRPr lang="de-DE" b="1" dirty="0">
              <a:solidFill>
                <a:srgbClr val="FF0000"/>
              </a:solidFill>
            </a:endParaRPr>
          </a:p>
          <a:p>
            <a:r>
              <a:rPr lang="de-DE" b="1" dirty="0" err="1" smtClean="0">
                <a:solidFill>
                  <a:srgbClr val="FF0000"/>
                </a:solidFill>
              </a:rPr>
              <a:t>energy</a:t>
            </a:r>
            <a:r>
              <a:rPr lang="de-DE" b="1" dirty="0" smtClean="0">
                <a:solidFill>
                  <a:srgbClr val="FF0000"/>
                </a:solidFill>
              </a:rPr>
              <a:t> </a:t>
            </a:r>
            <a:r>
              <a:rPr lang="de-DE" b="1" dirty="0" err="1" smtClean="0">
                <a:solidFill>
                  <a:srgbClr val="FF0000"/>
                </a:solidFill>
              </a:rPr>
              <a:t>density</a:t>
            </a:r>
            <a:endParaRPr lang="de-DE" b="1" dirty="0">
              <a:solidFill>
                <a:srgbClr val="FF0000"/>
              </a:solidFill>
            </a:endParaRPr>
          </a:p>
        </p:txBody>
      </p:sp>
      <p:sp>
        <p:nvSpPr>
          <p:cNvPr id="8" name="Textfeld 3"/>
          <p:cNvSpPr txBox="1"/>
          <p:nvPr/>
        </p:nvSpPr>
        <p:spPr>
          <a:xfrm>
            <a:off x="4942883" y="88193"/>
            <a:ext cx="3073277" cy="1200329"/>
          </a:xfrm>
          <a:prstGeom prst="rect">
            <a:avLst/>
          </a:prstGeom>
          <a:noFill/>
        </p:spPr>
        <p:txBody>
          <a:bodyPr wrap="none" rtlCol="0">
            <a:spAutoFit/>
          </a:bodyPr>
          <a:lstStyle/>
          <a:p>
            <a:r>
              <a:rPr lang="de-DE" b="1" dirty="0" err="1">
                <a:solidFill>
                  <a:srgbClr val="FF0000"/>
                </a:solidFill>
              </a:rPr>
              <a:t>e</a:t>
            </a:r>
            <a:r>
              <a:rPr lang="de-DE" b="1" dirty="0" err="1" smtClean="0">
                <a:solidFill>
                  <a:srgbClr val="FF0000"/>
                </a:solidFill>
              </a:rPr>
              <a:t>ntropy</a:t>
            </a:r>
            <a:r>
              <a:rPr lang="de-DE" b="1" dirty="0" smtClean="0">
                <a:solidFill>
                  <a:srgbClr val="FF0000"/>
                </a:solidFill>
              </a:rPr>
              <a:t> </a:t>
            </a:r>
            <a:r>
              <a:rPr lang="de-DE" b="1" dirty="0" err="1" smtClean="0">
                <a:solidFill>
                  <a:srgbClr val="FF0000"/>
                </a:solidFill>
              </a:rPr>
              <a:t>density</a:t>
            </a:r>
            <a:r>
              <a:rPr lang="de-DE" b="1" dirty="0" smtClean="0">
                <a:solidFill>
                  <a:srgbClr val="FF0000"/>
                </a:solidFill>
              </a:rPr>
              <a:t> vs. </a:t>
            </a:r>
          </a:p>
          <a:p>
            <a:endParaRPr lang="de-DE" b="1" dirty="0">
              <a:solidFill>
                <a:srgbClr val="FF0000"/>
              </a:solidFill>
            </a:endParaRPr>
          </a:p>
          <a:p>
            <a:r>
              <a:rPr lang="de-DE" b="1" dirty="0" err="1" smtClean="0">
                <a:solidFill>
                  <a:srgbClr val="FF0000"/>
                </a:solidFill>
              </a:rPr>
              <a:t>energy</a:t>
            </a:r>
            <a:r>
              <a:rPr lang="de-DE" b="1" dirty="0" smtClean="0">
                <a:solidFill>
                  <a:srgbClr val="FF0000"/>
                </a:solidFill>
              </a:rPr>
              <a:t> </a:t>
            </a:r>
            <a:r>
              <a:rPr lang="de-DE" b="1" dirty="0" err="1" smtClean="0">
                <a:solidFill>
                  <a:srgbClr val="FF0000"/>
                </a:solidFill>
              </a:rPr>
              <a:t>density</a:t>
            </a:r>
            <a:endParaRPr lang="de-DE" b="1" dirty="0">
              <a:solidFill>
                <a:srgbClr val="FF0000"/>
              </a:solidFill>
            </a:endParaRPr>
          </a:p>
        </p:txBody>
      </p:sp>
    </p:spTree>
    <p:extLst>
      <p:ext uri="{BB962C8B-B14F-4D97-AF65-F5344CB8AC3E}">
        <p14:creationId xmlns:p14="http://schemas.microsoft.com/office/powerpoint/2010/main" val="4264973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7FFC872E-D74B-4E0D-8F3F-0D18661FC402}" type="datetime1">
              <a:rPr lang="en-US" smtClean="0"/>
              <a:pPr>
                <a:defRPr/>
              </a:pPr>
              <a:t>10/16/2015</a:t>
            </a:fld>
            <a:endParaRPr lang="en-US"/>
          </a:p>
        </p:txBody>
      </p:sp>
      <p:sp>
        <p:nvSpPr>
          <p:cNvPr id="3" name="Fußzeilenplatzhalter 2"/>
          <p:cNvSpPr>
            <a:spLocks noGrp="1"/>
          </p:cNvSpPr>
          <p:nvPr>
            <p:ph type="ftr" sz="quarter" idx="11"/>
          </p:nvPr>
        </p:nvSpPr>
        <p:spPr/>
        <p:txBody>
          <a:bodyPr/>
          <a:lstStyle/>
          <a:p>
            <a:pPr>
              <a:defRPr/>
            </a:pPr>
            <a:r>
              <a:rPr lang="en-US" smtClean="0"/>
              <a:t>Horst Stoecker</a:t>
            </a:r>
            <a:endParaRPr lang="en-US"/>
          </a:p>
        </p:txBody>
      </p:sp>
      <p:sp>
        <p:nvSpPr>
          <p:cNvPr id="4" name="Foliennummernplatzhalter 3"/>
          <p:cNvSpPr>
            <a:spLocks noGrp="1"/>
          </p:cNvSpPr>
          <p:nvPr>
            <p:ph type="sldNum" sz="quarter" idx="12"/>
          </p:nvPr>
        </p:nvSpPr>
        <p:spPr/>
        <p:txBody>
          <a:bodyPr/>
          <a:lstStyle/>
          <a:p>
            <a:pPr>
              <a:defRPr/>
            </a:pPr>
            <a:r>
              <a:rPr lang="en-US" smtClean="0"/>
              <a:t>M. Djordjevic </a:t>
            </a:r>
            <a:fld id="{92EDE6EE-DC89-4B12-A890-D1ABB2D21009}" type="slidenum">
              <a:rPr lang="en-US" smtClean="0"/>
              <a:pPr>
                <a:defRPr/>
              </a:pPr>
              <a:t>63</a:t>
            </a:fld>
            <a:endParaRPr lang="en-US"/>
          </a:p>
        </p:txBody>
      </p:sp>
      <p:pic>
        <p:nvPicPr>
          <p:cNvPr id="219138" name="Picture 2" descr="C:\Users\HORSTS~1\AppData\Local\Temp\Bil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50" y="0"/>
            <a:ext cx="10558036" cy="6216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377493" y="6216480"/>
            <a:ext cx="2283767" cy="400110"/>
          </a:xfrm>
          <a:prstGeom prst="rect">
            <a:avLst/>
          </a:prstGeom>
          <a:noFill/>
        </p:spPr>
        <p:txBody>
          <a:bodyPr wrap="none" rtlCol="0">
            <a:spAutoFit/>
          </a:bodyPr>
          <a:lstStyle/>
          <a:p>
            <a:r>
              <a:rPr lang="de-DE" sz="2000" dirty="0" smtClean="0">
                <a:solidFill>
                  <a:srgbClr val="0000FF"/>
                </a:solidFill>
              </a:rPr>
              <a:t>V. </a:t>
            </a:r>
            <a:r>
              <a:rPr lang="de-DE" sz="2000" dirty="0" err="1" smtClean="0">
                <a:solidFill>
                  <a:srgbClr val="0000FF"/>
                </a:solidFill>
              </a:rPr>
              <a:t>Vovchenko</a:t>
            </a:r>
            <a:r>
              <a:rPr lang="de-DE" sz="2000" dirty="0" smtClean="0">
                <a:solidFill>
                  <a:srgbClr val="0000FF"/>
                </a:solidFill>
              </a:rPr>
              <a:t> et al</a:t>
            </a:r>
            <a:endParaRPr lang="de-DE" sz="2000" dirty="0">
              <a:solidFill>
                <a:srgbClr val="0000FF"/>
              </a:solidFill>
            </a:endParaRPr>
          </a:p>
        </p:txBody>
      </p:sp>
      <p:sp>
        <p:nvSpPr>
          <p:cNvPr id="7" name="Textfeld 6"/>
          <p:cNvSpPr txBox="1"/>
          <p:nvPr/>
        </p:nvSpPr>
        <p:spPr>
          <a:xfrm>
            <a:off x="2521223" y="3742723"/>
            <a:ext cx="6528582" cy="369332"/>
          </a:xfrm>
          <a:prstGeom prst="rect">
            <a:avLst/>
          </a:prstGeom>
          <a:noFill/>
        </p:spPr>
        <p:txBody>
          <a:bodyPr wrap="none" rtlCol="0">
            <a:spAutoFit/>
          </a:bodyPr>
          <a:lstStyle/>
          <a:p>
            <a:r>
              <a:rPr lang="de-DE" sz="1800" dirty="0" smtClean="0">
                <a:solidFill>
                  <a:srgbClr val="FF0000"/>
                </a:solidFill>
              </a:rPr>
              <a:t>F.O.P.T. </a:t>
            </a:r>
            <a:r>
              <a:rPr lang="de-DE" sz="1800" dirty="0" err="1" smtClean="0">
                <a:solidFill>
                  <a:srgbClr val="FF0000"/>
                </a:solidFill>
              </a:rPr>
              <a:t>from</a:t>
            </a:r>
            <a:r>
              <a:rPr lang="de-DE" sz="1800" dirty="0" smtClean="0">
                <a:solidFill>
                  <a:srgbClr val="FF0000"/>
                </a:solidFill>
              </a:rPr>
              <a:t> </a:t>
            </a:r>
            <a:r>
              <a:rPr lang="de-DE" sz="1800" dirty="0" err="1" smtClean="0">
                <a:solidFill>
                  <a:srgbClr val="FF0000"/>
                </a:solidFill>
              </a:rPr>
              <a:t>GlueBall</a:t>
            </a:r>
            <a:r>
              <a:rPr lang="de-DE" sz="1800" dirty="0" smtClean="0">
                <a:solidFill>
                  <a:srgbClr val="FF0000"/>
                </a:solidFill>
              </a:rPr>
              <a:t> fluid </a:t>
            </a:r>
            <a:r>
              <a:rPr lang="de-DE" sz="1800" dirty="0" err="1" smtClean="0">
                <a:solidFill>
                  <a:srgbClr val="FF0000"/>
                </a:solidFill>
              </a:rPr>
              <a:t>to</a:t>
            </a:r>
            <a:r>
              <a:rPr lang="de-DE" sz="1800" dirty="0" smtClean="0">
                <a:solidFill>
                  <a:srgbClr val="FF0000"/>
                </a:solidFill>
              </a:rPr>
              <a:t> pure </a:t>
            </a:r>
            <a:r>
              <a:rPr lang="de-DE" sz="1800" dirty="0" err="1" smtClean="0">
                <a:solidFill>
                  <a:srgbClr val="FF0000"/>
                </a:solidFill>
              </a:rPr>
              <a:t>glue</a:t>
            </a:r>
            <a:r>
              <a:rPr lang="de-DE" sz="1800" dirty="0" smtClean="0">
                <a:solidFill>
                  <a:srgbClr val="FF0000"/>
                </a:solidFill>
              </a:rPr>
              <a:t> </a:t>
            </a:r>
            <a:r>
              <a:rPr lang="de-DE" sz="1800" dirty="0" err="1" smtClean="0">
                <a:solidFill>
                  <a:srgbClr val="FF0000"/>
                </a:solidFill>
              </a:rPr>
              <a:t>plasma</a:t>
            </a:r>
            <a:r>
              <a:rPr lang="de-DE" sz="1800" dirty="0" smtClean="0">
                <a:solidFill>
                  <a:srgbClr val="FF0000"/>
                </a:solidFill>
              </a:rPr>
              <a:t>, </a:t>
            </a:r>
            <a:r>
              <a:rPr lang="de-DE" sz="1800" dirty="0" err="1" smtClean="0">
                <a:solidFill>
                  <a:srgbClr val="FF0000"/>
                </a:solidFill>
              </a:rPr>
              <a:t>Borsanyi</a:t>
            </a:r>
            <a:r>
              <a:rPr lang="de-DE" sz="1800" dirty="0" smtClean="0">
                <a:solidFill>
                  <a:srgbClr val="FF0000"/>
                </a:solidFill>
              </a:rPr>
              <a:t> et al</a:t>
            </a:r>
            <a:endParaRPr lang="de-DE" sz="1800" dirty="0">
              <a:solidFill>
                <a:srgbClr val="FF0000"/>
              </a:solidFill>
            </a:endParaRPr>
          </a:p>
        </p:txBody>
      </p:sp>
      <p:sp>
        <p:nvSpPr>
          <p:cNvPr id="8" name="Textfeld 7"/>
          <p:cNvSpPr txBox="1"/>
          <p:nvPr/>
        </p:nvSpPr>
        <p:spPr>
          <a:xfrm>
            <a:off x="-512965" y="393200"/>
            <a:ext cx="3570273" cy="923330"/>
          </a:xfrm>
          <a:prstGeom prst="rect">
            <a:avLst/>
          </a:prstGeom>
          <a:noFill/>
        </p:spPr>
        <p:txBody>
          <a:bodyPr wrap="none" rtlCol="0">
            <a:spAutoFit/>
          </a:bodyPr>
          <a:lstStyle/>
          <a:p>
            <a:r>
              <a:rPr lang="de-DE" sz="1800" dirty="0" err="1" smtClean="0">
                <a:solidFill>
                  <a:srgbClr val="0000FF"/>
                </a:solidFill>
              </a:rPr>
              <a:t>crossing</a:t>
            </a:r>
            <a:r>
              <a:rPr lang="de-DE" sz="1800" dirty="0" smtClean="0">
                <a:solidFill>
                  <a:srgbClr val="0000FF"/>
                </a:solidFill>
              </a:rPr>
              <a:t> </a:t>
            </a:r>
            <a:r>
              <a:rPr lang="de-DE" sz="1800" dirty="0" err="1" smtClean="0">
                <a:solidFill>
                  <a:srgbClr val="0000FF"/>
                </a:solidFill>
              </a:rPr>
              <a:t>from</a:t>
            </a:r>
            <a:r>
              <a:rPr lang="de-DE" sz="1800" dirty="0" smtClean="0">
                <a:solidFill>
                  <a:srgbClr val="0000FF"/>
                </a:solidFill>
              </a:rPr>
              <a:t> </a:t>
            </a:r>
            <a:r>
              <a:rPr lang="de-DE" sz="1800" dirty="0" err="1" smtClean="0">
                <a:solidFill>
                  <a:srgbClr val="0000FF"/>
                </a:solidFill>
              </a:rPr>
              <a:t>Hadronfluid</a:t>
            </a:r>
            <a:r>
              <a:rPr lang="de-DE" sz="1800" dirty="0" smtClean="0">
                <a:solidFill>
                  <a:srgbClr val="0000FF"/>
                </a:solidFill>
              </a:rPr>
              <a:t> </a:t>
            </a:r>
            <a:r>
              <a:rPr lang="de-DE" sz="1800" dirty="0" err="1" smtClean="0">
                <a:solidFill>
                  <a:srgbClr val="0000FF"/>
                </a:solidFill>
              </a:rPr>
              <a:t>to</a:t>
            </a:r>
            <a:r>
              <a:rPr lang="de-DE" sz="1800" dirty="0" smtClean="0">
                <a:solidFill>
                  <a:srgbClr val="0000FF"/>
                </a:solidFill>
              </a:rPr>
              <a:t> </a:t>
            </a:r>
          </a:p>
          <a:p>
            <a:r>
              <a:rPr lang="de-DE" sz="1800" dirty="0" smtClean="0">
                <a:solidFill>
                  <a:srgbClr val="0000FF"/>
                </a:solidFill>
              </a:rPr>
              <a:t>2+1 </a:t>
            </a:r>
            <a:r>
              <a:rPr lang="de-DE" sz="1800" dirty="0" err="1" smtClean="0">
                <a:solidFill>
                  <a:srgbClr val="0000FF"/>
                </a:solidFill>
              </a:rPr>
              <a:t>Nf</a:t>
            </a:r>
            <a:r>
              <a:rPr lang="de-DE" sz="1800" dirty="0" smtClean="0">
                <a:solidFill>
                  <a:srgbClr val="0000FF"/>
                </a:solidFill>
              </a:rPr>
              <a:t> </a:t>
            </a:r>
            <a:r>
              <a:rPr lang="de-DE" sz="1800" dirty="0" err="1" smtClean="0">
                <a:solidFill>
                  <a:srgbClr val="0000FF"/>
                </a:solidFill>
              </a:rPr>
              <a:t>quark</a:t>
            </a:r>
            <a:r>
              <a:rPr lang="de-DE" sz="1800" dirty="0" smtClean="0">
                <a:solidFill>
                  <a:srgbClr val="0000FF"/>
                </a:solidFill>
              </a:rPr>
              <a:t> </a:t>
            </a:r>
            <a:r>
              <a:rPr lang="de-DE" sz="1800" dirty="0" err="1" smtClean="0">
                <a:solidFill>
                  <a:srgbClr val="0000FF"/>
                </a:solidFill>
              </a:rPr>
              <a:t>gluon</a:t>
            </a:r>
            <a:r>
              <a:rPr lang="de-DE" sz="1800" dirty="0" smtClean="0">
                <a:solidFill>
                  <a:srgbClr val="0000FF"/>
                </a:solidFill>
              </a:rPr>
              <a:t> </a:t>
            </a:r>
            <a:r>
              <a:rPr lang="de-DE" sz="1800" dirty="0" err="1" smtClean="0">
                <a:solidFill>
                  <a:srgbClr val="0000FF"/>
                </a:solidFill>
              </a:rPr>
              <a:t>plasma</a:t>
            </a:r>
            <a:r>
              <a:rPr lang="de-DE" sz="1800" dirty="0" smtClean="0">
                <a:solidFill>
                  <a:srgbClr val="0000FF"/>
                </a:solidFill>
              </a:rPr>
              <a:t> </a:t>
            </a:r>
          </a:p>
          <a:p>
            <a:r>
              <a:rPr lang="de-DE" sz="1800" dirty="0" err="1" smtClean="0">
                <a:solidFill>
                  <a:srgbClr val="0000FF"/>
                </a:solidFill>
              </a:rPr>
              <a:t>Borsanyi</a:t>
            </a:r>
            <a:r>
              <a:rPr lang="de-DE" sz="1800" dirty="0" smtClean="0">
                <a:solidFill>
                  <a:srgbClr val="0000FF"/>
                </a:solidFill>
              </a:rPr>
              <a:t> et al, W.B. </a:t>
            </a:r>
            <a:r>
              <a:rPr lang="de-DE" sz="1800" dirty="0" err="1" smtClean="0">
                <a:solidFill>
                  <a:srgbClr val="0000FF"/>
                </a:solidFill>
              </a:rPr>
              <a:t>collaboration</a:t>
            </a:r>
            <a:endParaRPr lang="de-DE" sz="1800" dirty="0">
              <a:solidFill>
                <a:srgbClr val="0000FF"/>
              </a:solidFill>
            </a:endParaRPr>
          </a:p>
        </p:txBody>
      </p:sp>
    </p:spTree>
    <p:extLst>
      <p:ext uri="{BB962C8B-B14F-4D97-AF65-F5344CB8AC3E}">
        <p14:creationId xmlns:p14="http://schemas.microsoft.com/office/powerpoint/2010/main" val="739839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1165" y="6381750"/>
            <a:ext cx="2133600" cy="476250"/>
          </a:xfrm>
        </p:spPr>
        <p:txBody>
          <a:bodyPr/>
          <a:lstStyle/>
          <a:p>
            <a:pPr>
              <a:defRPr/>
            </a:pPr>
            <a:r>
              <a:rPr lang="en-US" dirty="0" smtClean="0"/>
              <a:t> </a:t>
            </a:r>
            <a:fld id="{FE27732D-F746-4A13-AF01-9632074D25B9}" type="slidenum">
              <a:rPr lang="en-US" smtClean="0"/>
              <a:pPr>
                <a:defRPr/>
              </a:pPr>
              <a:t>64</a:t>
            </a:fld>
            <a:endParaRPr lang="en-US" dirty="0"/>
          </a:p>
        </p:txBody>
      </p:sp>
      <p:sp>
        <p:nvSpPr>
          <p:cNvPr id="4099" name="Rectangle 2"/>
          <p:cNvSpPr>
            <a:spLocks noChangeArrowheads="1"/>
          </p:cNvSpPr>
          <p:nvPr/>
        </p:nvSpPr>
        <p:spPr bwMode="auto">
          <a:xfrm>
            <a:off x="0" y="13725"/>
            <a:ext cx="9144000"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2000"/>
              </a:spcBef>
              <a:buClr>
                <a:srgbClr val="FF0000"/>
              </a:buClr>
              <a:buSzPct val="100000"/>
              <a:buFont typeface="Wingdings" pitchFamily="2" charset="2"/>
              <a:buNone/>
            </a:pPr>
            <a:r>
              <a:rPr lang="en-GB" altLang="en-US" sz="2800" b="1" dirty="0" smtClean="0">
                <a:solidFill>
                  <a:srgbClr val="FF0000"/>
                </a:solidFill>
                <a:latin typeface="Times New Roman" pitchFamily="18" charset="0"/>
              </a:rPr>
              <a:t>Alternate Scenario: pure gauge matter in pp, </a:t>
            </a:r>
            <a:r>
              <a:rPr lang="en-GB" altLang="en-US" sz="2800" b="1" dirty="0" err="1" smtClean="0">
                <a:solidFill>
                  <a:srgbClr val="FF0000"/>
                </a:solidFill>
                <a:latin typeface="Times New Roman" pitchFamily="18" charset="0"/>
              </a:rPr>
              <a:t>pA</a:t>
            </a:r>
            <a:r>
              <a:rPr lang="en-GB" altLang="en-US" sz="2800" b="1" dirty="0" smtClean="0">
                <a:solidFill>
                  <a:srgbClr val="FF0000"/>
                </a:solidFill>
                <a:latin typeface="Times New Roman" pitchFamily="18" charset="0"/>
              </a:rPr>
              <a:t> – AA ? </a:t>
            </a:r>
            <a:endParaRPr lang="en-GB" altLang="en-US" sz="2800" b="1" dirty="0">
              <a:solidFill>
                <a:srgbClr val="FF0000"/>
              </a:solidFill>
              <a:latin typeface="Times New Roman" pitchFamily="18" charset="0"/>
            </a:endParaRPr>
          </a:p>
        </p:txBody>
      </p:sp>
      <p:sp>
        <p:nvSpPr>
          <p:cNvPr id="4100" name="Text Box 11"/>
          <p:cNvSpPr txBox="1">
            <a:spLocks noChangeArrowheads="1"/>
          </p:cNvSpPr>
          <p:nvPr/>
        </p:nvSpPr>
        <p:spPr bwMode="auto">
          <a:xfrm>
            <a:off x="473670" y="696780"/>
            <a:ext cx="8272555" cy="1694952"/>
          </a:xfrm>
          <a:prstGeom prst="rect">
            <a:avLst/>
          </a:prstGeom>
          <a:noFill/>
          <a:ln w="3168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cs typeface="Arial" charset="0"/>
              </a:defRPr>
            </a:lvl9pPr>
          </a:lstStyle>
          <a:p>
            <a:pPr algn="ctr" eaLnBrk="1" hangingPunct="1">
              <a:spcBef>
                <a:spcPts val="1625"/>
              </a:spcBef>
              <a:buClr>
                <a:srgbClr val="3333CC"/>
              </a:buClr>
              <a:buSzPct val="100000"/>
              <a:buFont typeface="Times New Roman" pitchFamily="18" charset="0"/>
              <a:buNone/>
            </a:pPr>
            <a:r>
              <a:rPr lang="en-GB" altLang="en-US" sz="2600" b="1" dirty="0" smtClean="0">
                <a:solidFill>
                  <a:srgbClr val="3333CC"/>
                </a:solidFill>
                <a:latin typeface="Times New Roman" pitchFamily="18" charset="0"/>
              </a:rPr>
              <a:t>Initial </a:t>
            </a:r>
            <a:r>
              <a:rPr lang="en-GB" altLang="en-US" sz="2600" b="1" dirty="0" err="1" smtClean="0">
                <a:solidFill>
                  <a:srgbClr val="3333CC"/>
                </a:solidFill>
                <a:latin typeface="Times New Roman" pitchFamily="18" charset="0"/>
              </a:rPr>
              <a:t>Color</a:t>
            </a:r>
            <a:r>
              <a:rPr lang="en-GB" altLang="en-US" sz="2600" b="1" dirty="0" smtClean="0">
                <a:solidFill>
                  <a:srgbClr val="3333CC"/>
                </a:solidFill>
                <a:latin typeface="Times New Roman" pitchFamily="18" charset="0"/>
              </a:rPr>
              <a:t> Glass Condensate         </a:t>
            </a:r>
            <a:r>
              <a:rPr lang="en-GB" altLang="en-US" sz="2600" b="1" dirty="0" err="1" smtClean="0">
                <a:solidFill>
                  <a:srgbClr val="3333CC"/>
                </a:solidFill>
                <a:latin typeface="Times New Roman" pitchFamily="18" charset="0"/>
              </a:rPr>
              <a:t>Glasma</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thermalizes</a:t>
            </a:r>
            <a:r>
              <a:rPr lang="en-GB" altLang="en-US" sz="2600" b="1" dirty="0" smtClean="0">
                <a:solidFill>
                  <a:srgbClr val="3333CC"/>
                </a:solidFill>
                <a:latin typeface="Times New Roman" pitchFamily="18" charset="0"/>
              </a:rPr>
              <a:t>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equilibration of Gluons, </a:t>
            </a:r>
            <a:r>
              <a:rPr lang="en-GB" altLang="en-US" sz="2600" b="1" dirty="0" smtClean="0">
                <a:solidFill>
                  <a:srgbClr val="FF0000"/>
                </a:solidFill>
                <a:latin typeface="Times New Roman" pitchFamily="18" charset="0"/>
              </a:rPr>
              <a:t>slow</a:t>
            </a:r>
            <a:r>
              <a:rPr lang="en-GB" altLang="en-US" sz="2600" b="1" dirty="0" smtClean="0">
                <a:solidFill>
                  <a:srgbClr val="3333CC"/>
                </a:solidFill>
                <a:latin typeface="Times New Roman" pitchFamily="18" charset="0"/>
              </a:rPr>
              <a:t> </a:t>
            </a:r>
            <a:r>
              <a:rPr lang="en-GB" altLang="en-US" sz="2600" b="1" dirty="0" err="1" smtClean="0">
                <a:solidFill>
                  <a:srgbClr val="3333CC"/>
                </a:solidFill>
                <a:latin typeface="Times New Roman" pitchFamily="18" charset="0"/>
              </a:rPr>
              <a:t>equil</a:t>
            </a:r>
            <a:r>
              <a:rPr lang="en-GB" altLang="en-US" sz="2600" b="1" dirty="0" smtClean="0">
                <a:solidFill>
                  <a:srgbClr val="3333CC"/>
                </a:solidFill>
                <a:latin typeface="Times New Roman" pitchFamily="18" charset="0"/>
              </a:rPr>
              <a:t>. of quarks               high pressure, entropy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                               </a:t>
            </a:r>
            <a:r>
              <a:rPr lang="en-GB" altLang="en-US" sz="2600" b="1" dirty="0" smtClean="0">
                <a:solidFill>
                  <a:srgbClr val="FF0000"/>
                </a:solidFill>
                <a:latin typeface="Times New Roman" pitchFamily="18" charset="0"/>
              </a:rPr>
              <a:t>fast</a:t>
            </a:r>
            <a:r>
              <a:rPr lang="en-GB" altLang="en-US" sz="2600" b="1" dirty="0" smtClean="0">
                <a:solidFill>
                  <a:srgbClr val="3333CC"/>
                </a:solidFill>
                <a:latin typeface="Times New Roman" pitchFamily="18" charset="0"/>
              </a:rPr>
              <a:t> hydrodynamic expansion of </a:t>
            </a:r>
            <a:r>
              <a:rPr lang="en-GB" altLang="en-US" sz="2600" b="1" dirty="0" smtClean="0">
                <a:solidFill>
                  <a:srgbClr val="FF0000"/>
                </a:solidFill>
                <a:latin typeface="Times New Roman" pitchFamily="18" charset="0"/>
              </a:rPr>
              <a:t>gluon</a:t>
            </a:r>
            <a:r>
              <a:rPr lang="en-GB" altLang="en-US" sz="2600" b="1" dirty="0" smtClean="0">
                <a:solidFill>
                  <a:srgbClr val="3333CC"/>
                </a:solidFill>
                <a:latin typeface="Times New Roman" pitchFamily="18" charset="0"/>
              </a:rPr>
              <a:t> plasma.</a:t>
            </a:r>
            <a:endParaRPr lang="en-GB" altLang="en-US" sz="2600" b="1" dirty="0">
              <a:solidFill>
                <a:srgbClr val="3333CC"/>
              </a:solidFill>
              <a:latin typeface="Times New Roman" pitchFamily="18" charset="0"/>
            </a:endParaRPr>
          </a:p>
        </p:txBody>
      </p:sp>
      <p:sp>
        <p:nvSpPr>
          <p:cNvPr id="4101" name="Text Box 4"/>
          <p:cNvSpPr txBox="1">
            <a:spLocks noChangeArrowheads="1"/>
          </p:cNvSpPr>
          <p:nvPr/>
        </p:nvSpPr>
        <p:spPr bwMode="auto">
          <a:xfrm>
            <a:off x="0" y="3012452"/>
            <a:ext cx="9144000"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1. Order Phase Transition at </a:t>
            </a:r>
            <a:r>
              <a:rPr lang="en-US" altLang="en-US" sz="2600" b="1" dirty="0" err="1" smtClean="0">
                <a:solidFill>
                  <a:srgbClr val="3333CC"/>
                </a:solidFill>
                <a:latin typeface="Times New Roman" pitchFamily="18" charset="0"/>
                <a:cs typeface="Times New Roman" pitchFamily="18" charset="0"/>
              </a:rPr>
              <a:t>T_c</a:t>
            </a:r>
            <a:r>
              <a:rPr lang="en-US" altLang="en-US" sz="2600" b="1" dirty="0" smtClean="0">
                <a:solidFill>
                  <a:srgbClr val="3333CC"/>
                </a:solidFill>
                <a:latin typeface="Times New Roman" pitchFamily="18" charset="0"/>
                <a:cs typeface="Times New Roman" pitchFamily="18" charset="0"/>
              </a:rPr>
              <a:t> = 270 </a:t>
            </a:r>
            <a:r>
              <a:rPr lang="en-US" altLang="en-US" sz="2600" b="1" dirty="0" err="1" smtClean="0">
                <a:solidFill>
                  <a:srgbClr val="3333CC"/>
                </a:solidFill>
                <a:latin typeface="Times New Roman" pitchFamily="18" charset="0"/>
                <a:cs typeface="Times New Roman" pitchFamily="18" charset="0"/>
              </a:rPr>
              <a:t>MeV</a:t>
            </a:r>
            <a:r>
              <a:rPr lang="en-US" altLang="en-US" sz="2600" b="1" dirty="0" smtClean="0">
                <a:solidFill>
                  <a:srgbClr val="3333CC"/>
                </a:solidFill>
                <a:latin typeface="Times New Roman" pitchFamily="18" charset="0"/>
                <a:cs typeface="Times New Roman" pitchFamily="18" charset="0"/>
              </a:rPr>
              <a:t> of flavorless QCD. </a:t>
            </a:r>
            <a:endParaRPr lang="en-US" altLang="en-US" sz="2000" dirty="0">
              <a:solidFill>
                <a:srgbClr val="4D4D4D"/>
              </a:solidFill>
              <a:latin typeface="Times New Roman" pitchFamily="18" charset="0"/>
              <a:cs typeface="Times New Roman" pitchFamily="18" charset="0"/>
            </a:endParaRPr>
          </a:p>
        </p:txBody>
      </p:sp>
      <p:sp>
        <p:nvSpPr>
          <p:cNvPr id="4102" name="AutoShape 3"/>
          <p:cNvSpPr>
            <a:spLocks noChangeArrowheads="1"/>
          </p:cNvSpPr>
          <p:nvPr/>
        </p:nvSpPr>
        <p:spPr bwMode="auto">
          <a:xfrm>
            <a:off x="4268788" y="4794563"/>
            <a:ext cx="682625" cy="531812"/>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4103" name="Text Box 6"/>
          <p:cNvSpPr txBox="1">
            <a:spLocks noChangeArrowheads="1"/>
          </p:cNvSpPr>
          <p:nvPr/>
        </p:nvSpPr>
        <p:spPr bwMode="auto">
          <a:xfrm>
            <a:off x="0" y="5402270"/>
            <a:ext cx="914399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err="1" smtClean="0">
                <a:solidFill>
                  <a:srgbClr val="3333CC"/>
                </a:solidFill>
                <a:latin typeface="Times New Roman" pitchFamily="18" charset="0"/>
                <a:cs typeface="Times New Roman" pitchFamily="18" charset="0"/>
              </a:rPr>
              <a:t>Glueball-Hagedornstates</a:t>
            </a:r>
            <a:r>
              <a:rPr lang="en-US" altLang="en-US" sz="2600" b="1" dirty="0" smtClean="0">
                <a:solidFill>
                  <a:srgbClr val="3333CC"/>
                </a:solidFill>
                <a:latin typeface="Times New Roman" pitchFamily="18" charset="0"/>
                <a:cs typeface="Times New Roman" pitchFamily="18" charset="0"/>
              </a:rPr>
              <a:t> mix with quarks, decay into Hadrons</a:t>
            </a:r>
            <a:endParaRPr lang="en-US" altLang="en-US" sz="2000" dirty="0">
              <a:solidFill>
                <a:srgbClr val="4D4D4D"/>
              </a:solidFill>
              <a:latin typeface="Times New Roman" pitchFamily="18" charset="0"/>
              <a:cs typeface="Times New Roman" pitchFamily="18" charset="0"/>
            </a:endParaRPr>
          </a:p>
        </p:txBody>
      </p:sp>
      <p:sp>
        <p:nvSpPr>
          <p:cNvPr id="4104" name="AutoShape 3"/>
          <p:cNvSpPr>
            <a:spLocks noChangeArrowheads="1"/>
          </p:cNvSpPr>
          <p:nvPr/>
        </p:nvSpPr>
        <p:spPr bwMode="auto">
          <a:xfrm>
            <a:off x="4268788" y="2442365"/>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
        <p:nvSpPr>
          <p:cNvPr id="9" name="Datumsplatzhalter 8"/>
          <p:cNvSpPr>
            <a:spLocks noGrp="1"/>
          </p:cNvSpPr>
          <p:nvPr>
            <p:ph type="dt" sz="half" idx="10"/>
          </p:nvPr>
        </p:nvSpPr>
        <p:spPr/>
        <p:txBody>
          <a:bodyPr/>
          <a:lstStyle/>
          <a:p>
            <a:pPr>
              <a:defRPr/>
            </a:pPr>
            <a:fld id="{2D6F1E84-4CA8-4FCD-A7C3-DFAEB18DDEBB}" type="datetime1">
              <a:rPr lang="en-US" smtClean="0"/>
              <a:pPr>
                <a:defRPr/>
              </a:pPr>
              <a:t>10/16/2015</a:t>
            </a:fld>
            <a:endParaRPr lang="en-US"/>
          </a:p>
        </p:txBody>
      </p:sp>
      <p:sp>
        <p:nvSpPr>
          <p:cNvPr id="10" name="Fußzeilenplatzhalter 9"/>
          <p:cNvSpPr>
            <a:spLocks noGrp="1"/>
          </p:cNvSpPr>
          <p:nvPr>
            <p:ph type="ftr" sz="quarter" idx="11"/>
          </p:nvPr>
        </p:nvSpPr>
        <p:spPr/>
        <p:txBody>
          <a:bodyPr/>
          <a:lstStyle/>
          <a:p>
            <a:pPr>
              <a:defRPr/>
            </a:pPr>
            <a:r>
              <a:rPr lang="en-US" smtClean="0"/>
              <a:t>Horst Stoecker</a:t>
            </a:r>
            <a:endParaRPr lang="en-US"/>
          </a:p>
        </p:txBody>
      </p:sp>
      <p:sp>
        <p:nvSpPr>
          <p:cNvPr id="11" name="AutoShape 3"/>
          <p:cNvSpPr>
            <a:spLocks noChangeArrowheads="1"/>
          </p:cNvSpPr>
          <p:nvPr/>
        </p:nvSpPr>
        <p:spPr bwMode="auto">
          <a:xfrm rot="16200000">
            <a:off x="5255329" y="69650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5" name="AutoShape 3"/>
          <p:cNvSpPr>
            <a:spLocks noChangeArrowheads="1"/>
          </p:cNvSpPr>
          <p:nvPr/>
        </p:nvSpPr>
        <p:spPr bwMode="auto">
          <a:xfrm rot="16200000">
            <a:off x="853419" y="1910827"/>
            <a:ext cx="227686"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r>
              <a:rPr lang="en-US" altLang="en-US" dirty="0" smtClean="0"/>
              <a:t> </a:t>
            </a:r>
            <a:endParaRPr lang="en-US" altLang="en-US" dirty="0"/>
          </a:p>
        </p:txBody>
      </p:sp>
      <p:sp>
        <p:nvSpPr>
          <p:cNvPr id="16" name="Text Box 4"/>
          <p:cNvSpPr txBox="1">
            <a:spLocks noChangeArrowheads="1"/>
          </p:cNvSpPr>
          <p:nvPr/>
        </p:nvSpPr>
        <p:spPr bwMode="auto">
          <a:xfrm>
            <a:off x="322490" y="4187950"/>
            <a:ext cx="8652029" cy="492443"/>
          </a:xfrm>
          <a:prstGeom prst="rect">
            <a:avLst/>
          </a:prstGeom>
          <a:solidFill>
            <a:schemeClr val="bg1"/>
          </a:solidFill>
          <a:ln w="31750">
            <a:solidFill>
              <a:schemeClr val="folHlink"/>
            </a:solidFill>
            <a:miter lim="800000"/>
            <a:headEnd/>
            <a:tailEnd/>
          </a:ln>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altLang="en-US" sz="2600" b="1" dirty="0" smtClean="0">
                <a:solidFill>
                  <a:srgbClr val="3333CC"/>
                </a:solidFill>
                <a:latin typeface="Times New Roman" pitchFamily="18" charset="0"/>
                <a:cs typeface="Times New Roman" pitchFamily="18" charset="0"/>
              </a:rPr>
              <a:t>Transition from glue plasma in </a:t>
            </a:r>
            <a:r>
              <a:rPr lang="en-US" altLang="en-US" sz="2600" b="1" dirty="0" err="1" smtClean="0">
                <a:solidFill>
                  <a:srgbClr val="3333CC"/>
                </a:solidFill>
                <a:latin typeface="Times New Roman" pitchFamily="18" charset="0"/>
                <a:cs typeface="Times New Roman" pitchFamily="18" charset="0"/>
              </a:rPr>
              <a:t>GlueBall</a:t>
            </a:r>
            <a:r>
              <a:rPr lang="en-US" altLang="en-US" sz="2600" b="1" dirty="0" smtClean="0">
                <a:solidFill>
                  <a:srgbClr val="3333CC"/>
                </a:solidFill>
                <a:latin typeface="Times New Roman" pitchFamily="18" charset="0"/>
                <a:cs typeface="Times New Roman" pitchFamily="18" charset="0"/>
              </a:rPr>
              <a:t> fluid </a:t>
            </a:r>
            <a:endParaRPr lang="en-US" altLang="en-US" sz="2000" dirty="0">
              <a:solidFill>
                <a:srgbClr val="4D4D4D"/>
              </a:solidFill>
              <a:latin typeface="Times New Roman" pitchFamily="18" charset="0"/>
              <a:cs typeface="Times New Roman" pitchFamily="18" charset="0"/>
            </a:endParaRPr>
          </a:p>
        </p:txBody>
      </p:sp>
      <p:sp>
        <p:nvSpPr>
          <p:cNvPr id="17" name="AutoShape 3"/>
          <p:cNvSpPr>
            <a:spLocks noChangeArrowheads="1"/>
          </p:cNvSpPr>
          <p:nvPr/>
        </p:nvSpPr>
        <p:spPr bwMode="auto">
          <a:xfrm>
            <a:off x="4268850" y="3580790"/>
            <a:ext cx="682625" cy="531813"/>
          </a:xfrm>
          <a:prstGeom prst="downArrow">
            <a:avLst>
              <a:gd name="adj1" fmla="val 50000"/>
              <a:gd name="adj2" fmla="val 25000"/>
            </a:avLst>
          </a:prstGeom>
          <a:solidFill>
            <a:srgbClr val="0000FF"/>
          </a:solidFill>
          <a:ln w="31750">
            <a:solidFill>
              <a:schemeClr val="folHlink"/>
            </a:solidFill>
            <a:miter lim="800000"/>
            <a:headEnd/>
            <a:tailEnd/>
          </a:ln>
        </p:spPr>
        <p:txBody>
          <a:bodyPr vert="eaVert" wrap="none" anchor="ct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endParaRPr lang="en-US" altLang="en-US"/>
          </a:p>
        </p:txBody>
      </p:sp>
    </p:spTree>
    <p:extLst>
      <p:ext uri="{BB962C8B-B14F-4D97-AF65-F5344CB8AC3E}">
        <p14:creationId xmlns:p14="http://schemas.microsoft.com/office/powerpoint/2010/main" val="15400857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6588125" y="919163"/>
            <a:ext cx="2799410" cy="6001643"/>
          </a:xfrm>
          <a:prstGeom prst="rect">
            <a:avLst/>
          </a:prstGeom>
          <a:noFill/>
          <a:ln w="9525">
            <a:noFill/>
            <a:miter lim="800000"/>
            <a:headEnd/>
            <a:tailEnd/>
          </a:ln>
        </p:spPr>
        <p:txBody>
          <a:bodyPr wrap="square">
            <a:spAutoFit/>
          </a:bodyPr>
          <a:lstStyle/>
          <a:p>
            <a:pPr>
              <a:buClr>
                <a:srgbClr val="00599D"/>
              </a:buClr>
              <a:buFont typeface="Wingdings" pitchFamily="2" charset="2"/>
              <a:buNone/>
              <a:defRPr/>
            </a:pPr>
            <a:endParaRPr lang="en-US" sz="800" dirty="0">
              <a:latin typeface="Tahoma" pitchFamily="34" charset="0"/>
            </a:endParaRPr>
          </a:p>
          <a:p>
            <a:pPr>
              <a:buClr>
                <a:srgbClr val="00599D"/>
              </a:buClr>
              <a:buFont typeface="Wingdings" pitchFamily="2" charset="2"/>
              <a:buChar char="§"/>
              <a:defRPr/>
            </a:pPr>
            <a:r>
              <a:rPr lang="en-US" sz="2400" dirty="0">
                <a:latin typeface="Tahoma" pitchFamily="34" charset="0"/>
              </a:rPr>
              <a:t> d</a:t>
            </a:r>
            <a:r>
              <a:rPr lang="en-GB" sz="2400" dirty="0" err="1">
                <a:latin typeface="Tahoma" pitchFamily="34" charset="0"/>
              </a:rPr>
              <a:t>econfinement</a:t>
            </a:r>
            <a:r>
              <a:rPr lang="en-GB" sz="2400" dirty="0">
                <a:latin typeface="Tahoma" pitchFamily="34" charset="0"/>
              </a:rPr>
              <a:t> </a:t>
            </a:r>
            <a:r>
              <a:rPr lang="en-GB" sz="2400" dirty="0">
                <a:solidFill>
                  <a:srgbClr val="FF0000"/>
                </a:solidFill>
                <a:latin typeface="Tahoma" pitchFamily="34" charset="0"/>
              </a:rPr>
              <a:t>phase </a:t>
            </a:r>
            <a:r>
              <a:rPr lang="en-GB" sz="2400" dirty="0" smtClean="0">
                <a:solidFill>
                  <a:srgbClr val="FF0000"/>
                </a:solidFill>
                <a:latin typeface="Tahoma" pitchFamily="34" charset="0"/>
              </a:rPr>
              <a:t>transition</a:t>
            </a:r>
          </a:p>
          <a:p>
            <a:pPr>
              <a:buClr>
                <a:srgbClr val="00599D"/>
              </a:buClr>
              <a:defRPr/>
            </a:pPr>
            <a:r>
              <a:rPr lang="en-GB" sz="2400" dirty="0" smtClean="0">
                <a:latin typeface="Tahoma" pitchFamily="34" charset="0"/>
              </a:rPr>
              <a:t>Quarks =&gt; Proton</a:t>
            </a:r>
          </a:p>
          <a:p>
            <a:pPr>
              <a:buClr>
                <a:srgbClr val="00599D"/>
              </a:buClr>
              <a:buFont typeface="Wingdings" pitchFamily="2" charset="2"/>
              <a:buChar char="§"/>
              <a:defRPr/>
            </a:pPr>
            <a:endParaRPr lang="en-GB" sz="2400" dirty="0">
              <a:latin typeface="Tahoma" pitchFamily="34" charset="0"/>
            </a:endParaRPr>
          </a:p>
          <a:p>
            <a:pPr>
              <a:buClr>
                <a:srgbClr val="00599D"/>
              </a:buClr>
              <a:buFont typeface="Wingdings" pitchFamily="2" charset="2"/>
              <a:buChar char="§"/>
              <a:defRPr/>
            </a:pPr>
            <a:r>
              <a:rPr lang="en-GB" dirty="0">
                <a:solidFill>
                  <a:srgbClr val="FF0000"/>
                </a:solidFill>
                <a:latin typeface="Tahoma" pitchFamily="34" charset="0"/>
              </a:rPr>
              <a:t>mass generation</a:t>
            </a:r>
            <a:endParaRPr lang="en-US" sz="2000" dirty="0">
              <a:solidFill>
                <a:srgbClr val="FF0000"/>
              </a:solidFill>
              <a:latin typeface="Tahoma" pitchFamily="34" charset="0"/>
            </a:endParaRPr>
          </a:p>
          <a:p>
            <a:pPr>
              <a:buClr>
                <a:srgbClr val="00599D"/>
              </a:buClr>
              <a:buFont typeface="Wingdings" pitchFamily="2" charset="2"/>
              <a:buChar char="§"/>
              <a:defRPr/>
            </a:pPr>
            <a:endParaRPr lang="en-GB" sz="2400" dirty="0">
              <a:latin typeface="Tahoma" pitchFamily="34" charset="0"/>
            </a:endParaRPr>
          </a:p>
          <a:p>
            <a:pPr>
              <a:buClr>
                <a:srgbClr val="00599D"/>
              </a:buClr>
              <a:buFont typeface="Wingdings" pitchFamily="2" charset="2"/>
              <a:buChar char="§"/>
              <a:defRPr/>
            </a:pPr>
            <a:r>
              <a:rPr lang="en-GB" sz="2400" dirty="0">
                <a:latin typeface="Tahoma" pitchFamily="34" charset="0"/>
                <a:sym typeface="Symbol" pitchFamily="18" charset="2"/>
              </a:rPr>
              <a:t> </a:t>
            </a:r>
            <a:r>
              <a:rPr lang="en-GB" sz="2400" dirty="0" smtClean="0">
                <a:latin typeface="Tahoma" pitchFamily="34" charset="0"/>
                <a:sym typeface="Symbol" pitchFamily="18" charset="2"/>
              </a:rPr>
              <a:t>Equation of state </a:t>
            </a:r>
            <a:r>
              <a:rPr lang="en-GB" sz="2400" dirty="0">
                <a:latin typeface="Tahoma" pitchFamily="34" charset="0"/>
                <a:sym typeface="Symbol" pitchFamily="18" charset="2"/>
              </a:rPr>
              <a:t>at </a:t>
            </a:r>
            <a:r>
              <a:rPr lang="en-GB" sz="2400" dirty="0">
                <a:solidFill>
                  <a:srgbClr val="0000CC"/>
                </a:solidFill>
                <a:latin typeface="Tahoma" pitchFamily="34" charset="0"/>
                <a:sym typeface="Symbol" pitchFamily="18" charset="2"/>
              </a:rPr>
              <a:t>neutron star </a:t>
            </a:r>
            <a:r>
              <a:rPr lang="en-GB" sz="2400" dirty="0" smtClean="0">
                <a:solidFill>
                  <a:srgbClr val="0000CC"/>
                </a:solidFill>
                <a:latin typeface="Tahoma" pitchFamily="34" charset="0"/>
                <a:sym typeface="Symbol" pitchFamily="18" charset="2"/>
              </a:rPr>
              <a:t>densities</a:t>
            </a:r>
            <a:r>
              <a:rPr lang="en-GB" sz="2400" dirty="0" smtClean="0">
                <a:latin typeface="Tahoma" pitchFamily="34" charset="0"/>
                <a:sym typeface="Symbol" pitchFamily="18" charset="2"/>
              </a:rPr>
              <a:t> </a:t>
            </a:r>
          </a:p>
          <a:p>
            <a:pPr>
              <a:buClr>
                <a:srgbClr val="00599D"/>
              </a:buClr>
              <a:buFont typeface="Wingdings" pitchFamily="2" charset="2"/>
              <a:buChar char="§"/>
              <a:defRPr/>
            </a:pPr>
            <a:endParaRPr lang="en-GB" dirty="0" smtClean="0">
              <a:solidFill>
                <a:srgbClr val="FF0000"/>
              </a:solidFill>
              <a:latin typeface="Tahoma" pitchFamily="34" charset="0"/>
              <a:sym typeface="Symbol" pitchFamily="18" charset="2"/>
            </a:endParaRPr>
          </a:p>
          <a:p>
            <a:pPr>
              <a:buClr>
                <a:srgbClr val="00599D"/>
              </a:buClr>
              <a:buFont typeface="Wingdings" pitchFamily="2" charset="2"/>
              <a:buChar char="§"/>
              <a:defRPr/>
            </a:pPr>
            <a:r>
              <a:rPr lang="en-GB" sz="2400" dirty="0" smtClean="0">
                <a:solidFill>
                  <a:srgbClr val="FF0000"/>
                </a:solidFill>
                <a:latin typeface="Tahoma" pitchFamily="34" charset="0"/>
                <a:sym typeface="Symbol" pitchFamily="18" charset="2"/>
              </a:rPr>
              <a:t>Multi-Strange</a:t>
            </a:r>
          </a:p>
          <a:p>
            <a:pPr>
              <a:buClr>
                <a:srgbClr val="00599D"/>
              </a:buClr>
              <a:defRPr/>
            </a:pPr>
            <a:r>
              <a:rPr lang="en-GB" sz="2400" dirty="0" smtClean="0">
                <a:solidFill>
                  <a:srgbClr val="FF0000"/>
                </a:solidFill>
                <a:latin typeface="Tahoma" pitchFamily="34" charset="0"/>
                <a:sym typeface="Symbol" pitchFamily="18" charset="2"/>
              </a:rPr>
              <a:t>  </a:t>
            </a:r>
            <a:r>
              <a:rPr lang="en-GB" sz="2400" dirty="0" err="1" smtClean="0">
                <a:solidFill>
                  <a:srgbClr val="FF0000"/>
                </a:solidFill>
                <a:latin typeface="Tahoma" pitchFamily="34" charset="0"/>
                <a:sym typeface="Symbol" pitchFamily="18" charset="2"/>
              </a:rPr>
              <a:t>Quarksoup</a:t>
            </a:r>
            <a:endParaRPr lang="en-GB" sz="2400" dirty="0">
              <a:solidFill>
                <a:srgbClr val="FF0000"/>
              </a:solidFill>
              <a:latin typeface="Tahoma" pitchFamily="34" charset="0"/>
              <a:sym typeface="Symbol" pitchFamily="18" charset="2"/>
            </a:endParaRPr>
          </a:p>
          <a:p>
            <a:pPr>
              <a:buClr>
                <a:srgbClr val="00599D"/>
              </a:buClr>
              <a:defRPr/>
            </a:pPr>
            <a:endParaRPr lang="en-GB" sz="2400" dirty="0" smtClean="0">
              <a:latin typeface="Tahoma" pitchFamily="34" charset="0"/>
            </a:endParaRPr>
          </a:p>
          <a:p>
            <a:pPr>
              <a:buClr>
                <a:srgbClr val="00599D"/>
              </a:buClr>
              <a:buFont typeface="Wingdings" pitchFamily="2" charset="2"/>
              <a:buChar char="§"/>
              <a:defRPr/>
            </a:pPr>
            <a:endParaRPr lang="en-GB" dirty="0" smtClean="0">
              <a:latin typeface="Tahoma" pitchFamily="34" charset="0"/>
            </a:endParaRPr>
          </a:p>
          <a:p>
            <a:pPr>
              <a:buClr>
                <a:srgbClr val="00599D"/>
              </a:buClr>
              <a:defRPr/>
            </a:pPr>
            <a:endParaRPr lang="en-US" sz="2000" dirty="0">
              <a:solidFill>
                <a:srgbClr val="FF3300"/>
              </a:solidFill>
              <a:latin typeface="Tahoma" pitchFamily="34" charset="0"/>
            </a:endParaRPr>
          </a:p>
          <a:p>
            <a:pPr>
              <a:defRPr/>
            </a:pPr>
            <a:endParaRPr lang="en-US" sz="2000" dirty="0">
              <a:solidFill>
                <a:srgbClr val="FF3300"/>
              </a:solidFill>
              <a:latin typeface="Tahoma" pitchFamily="34" charset="0"/>
            </a:endParaRPr>
          </a:p>
        </p:txBody>
      </p:sp>
      <p:sp>
        <p:nvSpPr>
          <p:cNvPr id="36868" name="Rectangle 4"/>
          <p:cNvSpPr>
            <a:spLocks noChangeArrowheads="1"/>
          </p:cNvSpPr>
          <p:nvPr/>
        </p:nvSpPr>
        <p:spPr bwMode="auto">
          <a:xfrm>
            <a:off x="144463" y="188913"/>
            <a:ext cx="8820150" cy="647700"/>
          </a:xfrm>
          <a:prstGeom prst="rect">
            <a:avLst/>
          </a:prstGeom>
          <a:noFill/>
          <a:ln w="9525">
            <a:noFill/>
            <a:miter lim="800000"/>
            <a:headEnd/>
            <a:tailEnd/>
          </a:ln>
        </p:spPr>
        <p:txBody>
          <a:bodyPr lIns="0" tIns="0" rIns="0" bIns="0"/>
          <a:lstStyle/>
          <a:p>
            <a:pPr eaLnBrk="0" hangingPunct="0">
              <a:defRPr/>
            </a:pPr>
            <a:r>
              <a:rPr lang="en-GB" sz="2400" b="1" dirty="0">
                <a:solidFill>
                  <a:schemeClr val="accent2">
                    <a:lumMod val="75000"/>
                  </a:schemeClr>
                </a:solidFill>
                <a:latin typeface="Tahoma" pitchFamily="34" charset="0"/>
                <a:sym typeface="Symbol" pitchFamily="18" charset="2"/>
              </a:rPr>
              <a:t>CBM</a:t>
            </a:r>
            <a:r>
              <a:rPr lang="en-US" sz="2000" b="1" dirty="0">
                <a:solidFill>
                  <a:schemeClr val="accent2">
                    <a:lumMod val="75000"/>
                  </a:schemeClr>
                </a:solidFill>
                <a:latin typeface="Tahoma" pitchFamily="34" charset="0"/>
              </a:rPr>
              <a:t> : </a:t>
            </a:r>
            <a:r>
              <a:rPr lang="en-US" sz="2400" b="1" dirty="0">
                <a:solidFill>
                  <a:srgbClr val="FF0000"/>
                </a:solidFill>
                <a:latin typeface="Tahoma" pitchFamily="34" charset="0"/>
              </a:rPr>
              <a:t>Big Bang </a:t>
            </a:r>
            <a:r>
              <a:rPr lang="en-US" sz="2400" b="1" dirty="0">
                <a:solidFill>
                  <a:schemeClr val="accent2">
                    <a:lumMod val="75000"/>
                  </a:schemeClr>
                </a:solidFill>
                <a:latin typeface="Tahoma" pitchFamily="34" charset="0"/>
              </a:rPr>
              <a:t>and </a:t>
            </a:r>
            <a:r>
              <a:rPr lang="en-US" sz="2400" b="1" dirty="0">
                <a:solidFill>
                  <a:srgbClr val="FF0000"/>
                </a:solidFill>
                <a:latin typeface="Tahoma" pitchFamily="34" charset="0"/>
              </a:rPr>
              <a:t>Neutron Star </a:t>
            </a:r>
            <a:r>
              <a:rPr lang="en-US" sz="2400" b="1" dirty="0">
                <a:solidFill>
                  <a:schemeClr val="accent2">
                    <a:lumMod val="75000"/>
                  </a:schemeClr>
                </a:solidFill>
                <a:latin typeface="Tahoma" pitchFamily="34" charset="0"/>
              </a:rPr>
              <a:t>matter </a:t>
            </a:r>
            <a:endParaRPr lang="en-US" sz="2000" b="1" dirty="0">
              <a:solidFill>
                <a:schemeClr val="accent2">
                  <a:lumMod val="75000"/>
                </a:schemeClr>
              </a:solidFill>
              <a:latin typeface="Tahoma" pitchFamily="34" charset="0"/>
            </a:endParaRPr>
          </a:p>
          <a:p>
            <a:pPr eaLnBrk="0" hangingPunct="0">
              <a:defRPr/>
            </a:pPr>
            <a:r>
              <a:rPr lang="en-US" sz="2000" b="1" dirty="0">
                <a:solidFill>
                  <a:schemeClr val="accent2">
                    <a:lumMod val="75000"/>
                  </a:schemeClr>
                </a:solidFill>
                <a:latin typeface="Tahoma" pitchFamily="34" charset="0"/>
              </a:rPr>
              <a:t>                                                                    - in the laboratory</a:t>
            </a:r>
          </a:p>
        </p:txBody>
      </p:sp>
      <p:sp>
        <p:nvSpPr>
          <p:cNvPr id="31748" name="Line 6"/>
          <p:cNvSpPr>
            <a:spLocks noChangeShapeType="1"/>
          </p:cNvSpPr>
          <p:nvPr/>
        </p:nvSpPr>
        <p:spPr bwMode="auto">
          <a:xfrm>
            <a:off x="4679950" y="3249613"/>
            <a:ext cx="0" cy="0"/>
          </a:xfrm>
          <a:prstGeom prst="line">
            <a:avLst/>
          </a:prstGeom>
          <a:noFill/>
          <a:ln w="9525">
            <a:solidFill>
              <a:schemeClr val="tx1"/>
            </a:solidFill>
            <a:round/>
            <a:headEnd/>
            <a:tailEnd type="triangle" w="med" len="med"/>
          </a:ln>
        </p:spPr>
        <p:txBody>
          <a:bodyPr/>
          <a:lstStyle/>
          <a:p>
            <a:endParaRPr lang="de-DE"/>
          </a:p>
        </p:txBody>
      </p:sp>
      <p:sp>
        <p:nvSpPr>
          <p:cNvPr id="31749" name="Line 7"/>
          <p:cNvSpPr>
            <a:spLocks noChangeShapeType="1"/>
          </p:cNvSpPr>
          <p:nvPr/>
        </p:nvSpPr>
        <p:spPr bwMode="auto">
          <a:xfrm flipV="1">
            <a:off x="4464050" y="3211513"/>
            <a:ext cx="287338" cy="288925"/>
          </a:xfrm>
          <a:prstGeom prst="line">
            <a:avLst/>
          </a:prstGeom>
          <a:noFill/>
          <a:ln w="31750">
            <a:solidFill>
              <a:srgbClr val="FF0000"/>
            </a:solidFill>
            <a:round/>
            <a:headEnd/>
            <a:tailEnd type="triangle" w="med" len="med"/>
          </a:ln>
        </p:spPr>
        <p:txBody>
          <a:bodyPr/>
          <a:lstStyle/>
          <a:p>
            <a:endParaRPr lang="de-DE"/>
          </a:p>
        </p:txBody>
      </p:sp>
      <p:pic>
        <p:nvPicPr>
          <p:cNvPr id="31750" name="Picture 63" descr="FAIR_V1"/>
          <p:cNvPicPr>
            <a:picLocks noChangeAspect="1" noChangeArrowheads="1"/>
          </p:cNvPicPr>
          <p:nvPr/>
        </p:nvPicPr>
        <p:blipFill>
          <a:blip r:embed="rId2" cstate="print"/>
          <a:srcRect l="9483" t="9261" r="17241"/>
          <a:stretch>
            <a:fillRect/>
          </a:stretch>
        </p:blipFill>
        <p:spPr bwMode="auto">
          <a:xfrm>
            <a:off x="7631113" y="0"/>
            <a:ext cx="1512887" cy="1152525"/>
          </a:xfrm>
          <a:prstGeom prst="rect">
            <a:avLst/>
          </a:prstGeom>
          <a:noFill/>
          <a:ln w="9525">
            <a:noFill/>
            <a:miter lim="800000"/>
            <a:headEnd/>
            <a:tailEnd/>
          </a:ln>
        </p:spPr>
      </p:pic>
      <p:sp>
        <p:nvSpPr>
          <p:cNvPr id="11" name="Fußzeilenplatzhalter 10"/>
          <p:cNvSpPr>
            <a:spLocks noGrp="1"/>
          </p:cNvSpPr>
          <p:nvPr>
            <p:ph type="ftr" sz="quarter" idx="10"/>
          </p:nvPr>
        </p:nvSpPr>
        <p:spPr/>
        <p:txBody>
          <a:bodyPr/>
          <a:lstStyle/>
          <a:p>
            <a:pPr>
              <a:defRPr/>
            </a:pPr>
            <a:r>
              <a:rPr lang="en-US" smtClean="0"/>
              <a:t>H. Stoecker, GSI: Cosmic Matter at FCC, LHC, RHIC and FAIR</a:t>
            </a:r>
            <a:endParaRPr lang="de-DE"/>
          </a:p>
        </p:txBody>
      </p:sp>
      <p:sp>
        <p:nvSpPr>
          <p:cNvPr id="12" name="Foliennummernplatzhalter 11"/>
          <p:cNvSpPr>
            <a:spLocks noGrp="1"/>
          </p:cNvSpPr>
          <p:nvPr>
            <p:ph type="sldNum" sz="quarter" idx="11"/>
          </p:nvPr>
        </p:nvSpPr>
        <p:spPr/>
        <p:txBody>
          <a:bodyPr/>
          <a:lstStyle/>
          <a:p>
            <a:pPr>
              <a:defRPr/>
            </a:pPr>
            <a:fld id="{FC59ECAC-417B-4C39-8D6C-6A580F2C8EF8}" type="slidenum">
              <a:rPr lang="de-DE" smtClean="0"/>
              <a:pPr>
                <a:defRPr/>
              </a:pPr>
              <a:t>7</a:t>
            </a:fld>
            <a:endParaRPr lang="de-DE"/>
          </a:p>
        </p:txBody>
      </p:sp>
      <p:pic>
        <p:nvPicPr>
          <p:cNvPr id="31753" name="Picture 2"/>
          <p:cNvPicPr>
            <a:picLocks noChangeAspect="1" noChangeArrowheads="1"/>
          </p:cNvPicPr>
          <p:nvPr/>
        </p:nvPicPr>
        <p:blipFill>
          <a:blip r:embed="rId3" cstate="print"/>
          <a:srcRect/>
          <a:stretch>
            <a:fillRect/>
          </a:stretch>
        </p:blipFill>
        <p:spPr bwMode="auto">
          <a:xfrm>
            <a:off x="47625" y="1133475"/>
            <a:ext cx="6611938" cy="4959350"/>
          </a:xfrm>
          <a:prstGeom prst="rect">
            <a:avLst/>
          </a:prstGeom>
          <a:noFill/>
          <a:ln w="9525">
            <a:noFill/>
            <a:miter lim="800000"/>
            <a:headEnd/>
            <a:tailEnd/>
          </a:ln>
        </p:spPr>
      </p:pic>
      <p:sp>
        <p:nvSpPr>
          <p:cNvPr id="31754" name="Freeform 5"/>
          <p:cNvSpPr>
            <a:spLocks/>
          </p:cNvSpPr>
          <p:nvPr/>
        </p:nvSpPr>
        <p:spPr bwMode="auto">
          <a:xfrm>
            <a:off x="2270125" y="4508500"/>
            <a:ext cx="1654175" cy="863600"/>
          </a:xfrm>
          <a:custGeom>
            <a:avLst/>
            <a:gdLst>
              <a:gd name="T0" fmla="*/ 0 w 1042"/>
              <a:gd name="T1" fmla="*/ 2147483647 h 544"/>
              <a:gd name="T2" fmla="*/ 2147483647 w 1042"/>
              <a:gd name="T3" fmla="*/ 2147483647 h 544"/>
              <a:gd name="T4" fmla="*/ 2147483647 w 1042"/>
              <a:gd name="T5" fmla="*/ 2147483647 h 544"/>
              <a:gd name="T6" fmla="*/ 2147483647 w 1042"/>
              <a:gd name="T7" fmla="*/ 2147483647 h 544"/>
              <a:gd name="T8" fmla="*/ 2147483647 w 1042"/>
              <a:gd name="T9" fmla="*/ 2147483647 h 544"/>
              <a:gd name="T10" fmla="*/ 2147483647 w 1042"/>
              <a:gd name="T11" fmla="*/ 0 h 544"/>
              <a:gd name="T12" fmla="*/ 0 60000 65536"/>
              <a:gd name="T13" fmla="*/ 0 60000 65536"/>
              <a:gd name="T14" fmla="*/ 0 60000 65536"/>
              <a:gd name="T15" fmla="*/ 0 60000 65536"/>
              <a:gd name="T16" fmla="*/ 0 60000 65536"/>
              <a:gd name="T17" fmla="*/ 0 60000 65536"/>
              <a:gd name="T18" fmla="*/ 0 w 1042"/>
              <a:gd name="T19" fmla="*/ 0 h 544"/>
              <a:gd name="T20" fmla="*/ 1042 w 1042"/>
              <a:gd name="T21" fmla="*/ 544 h 544"/>
            </a:gdLst>
            <a:ahLst/>
            <a:cxnLst>
              <a:cxn ang="T12">
                <a:pos x="T0" y="T1"/>
              </a:cxn>
              <a:cxn ang="T13">
                <a:pos x="T2" y="T3"/>
              </a:cxn>
              <a:cxn ang="T14">
                <a:pos x="T4" y="T5"/>
              </a:cxn>
              <a:cxn ang="T15">
                <a:pos x="T6" y="T7"/>
              </a:cxn>
              <a:cxn ang="T16">
                <a:pos x="T8" y="T9"/>
              </a:cxn>
              <a:cxn ang="T17">
                <a:pos x="T10" y="T11"/>
              </a:cxn>
            </a:cxnLst>
            <a:rect l="T18" t="T19" r="T20" b="T21"/>
            <a:pathLst>
              <a:path w="1042" h="544">
                <a:moveTo>
                  <a:pt x="0" y="544"/>
                </a:moveTo>
                <a:cubicBezTo>
                  <a:pt x="113" y="533"/>
                  <a:pt x="227" y="522"/>
                  <a:pt x="318" y="499"/>
                </a:cubicBezTo>
                <a:cubicBezTo>
                  <a:pt x="409" y="476"/>
                  <a:pt x="468" y="450"/>
                  <a:pt x="544" y="408"/>
                </a:cubicBezTo>
                <a:cubicBezTo>
                  <a:pt x="620" y="366"/>
                  <a:pt x="707" y="298"/>
                  <a:pt x="771" y="249"/>
                </a:cubicBezTo>
                <a:cubicBezTo>
                  <a:pt x="835" y="200"/>
                  <a:pt x="885" y="154"/>
                  <a:pt x="930" y="113"/>
                </a:cubicBezTo>
                <a:cubicBezTo>
                  <a:pt x="975" y="72"/>
                  <a:pt x="1019" y="24"/>
                  <a:pt x="1042" y="0"/>
                </a:cubicBezTo>
              </a:path>
            </a:pathLst>
          </a:custGeom>
          <a:noFill/>
          <a:ln w="31750">
            <a:solidFill>
              <a:srgbClr val="FF0000"/>
            </a:solidFill>
            <a:round/>
            <a:headEnd/>
            <a:tailEnd/>
          </a:ln>
        </p:spPr>
        <p:txBody>
          <a:bodyPr/>
          <a:lstStyle/>
          <a:p>
            <a:endParaRPr lang="de-DE"/>
          </a:p>
        </p:txBody>
      </p:sp>
      <p:sp>
        <p:nvSpPr>
          <p:cNvPr id="31755" name="Text Box 8"/>
          <p:cNvSpPr txBox="1">
            <a:spLocks noChangeArrowheads="1"/>
          </p:cNvSpPr>
          <p:nvPr/>
        </p:nvSpPr>
        <p:spPr bwMode="auto">
          <a:xfrm rot="-2685279">
            <a:off x="3287713" y="4686300"/>
            <a:ext cx="1081087" cy="274638"/>
          </a:xfrm>
          <a:prstGeom prst="rect">
            <a:avLst/>
          </a:prstGeom>
          <a:noFill/>
          <a:ln w="9525">
            <a:noFill/>
            <a:miter lim="800000"/>
            <a:headEnd/>
            <a:tailEnd/>
          </a:ln>
        </p:spPr>
        <p:txBody>
          <a:bodyPr wrap="none">
            <a:spAutoFit/>
          </a:bodyPr>
          <a:lstStyle/>
          <a:p>
            <a:r>
              <a:rPr lang="de-DE" sz="1200" b="1">
                <a:solidFill>
                  <a:srgbClr val="FF0066"/>
                </a:solidFill>
              </a:rPr>
              <a:t>FAIR SIS100</a:t>
            </a:r>
          </a:p>
        </p:txBody>
      </p:sp>
      <p:sp>
        <p:nvSpPr>
          <p:cNvPr id="31756" name="Textfeld 14"/>
          <p:cNvSpPr txBox="1">
            <a:spLocks noChangeArrowheads="1"/>
          </p:cNvSpPr>
          <p:nvPr/>
        </p:nvSpPr>
        <p:spPr bwMode="auto">
          <a:xfrm>
            <a:off x="997635" y="6039290"/>
            <a:ext cx="5689600" cy="461665"/>
          </a:xfrm>
          <a:prstGeom prst="rect">
            <a:avLst/>
          </a:prstGeom>
          <a:noFill/>
          <a:ln w="9525">
            <a:noFill/>
            <a:miter lim="800000"/>
            <a:headEnd/>
            <a:tailEnd/>
          </a:ln>
        </p:spPr>
        <p:txBody>
          <a:bodyPr>
            <a:spAutoFit/>
          </a:bodyPr>
          <a:lstStyle/>
          <a:p>
            <a:r>
              <a:rPr lang="de-DE" b="1" dirty="0" err="1">
                <a:solidFill>
                  <a:srgbClr val="0000CC"/>
                </a:solidFill>
              </a:rPr>
              <a:t>Highest</a:t>
            </a:r>
            <a:r>
              <a:rPr lang="de-DE" b="1" dirty="0">
                <a:solidFill>
                  <a:srgbClr val="0000CC"/>
                </a:solidFill>
              </a:rPr>
              <a:t> Proton </a:t>
            </a:r>
            <a:r>
              <a:rPr lang="de-DE" b="1" dirty="0" err="1">
                <a:solidFill>
                  <a:srgbClr val="0000CC"/>
                </a:solidFill>
              </a:rPr>
              <a:t>Densities</a:t>
            </a:r>
            <a:r>
              <a:rPr lang="de-DE" b="1" dirty="0">
                <a:solidFill>
                  <a:srgbClr val="0000CC"/>
                </a:solidFill>
              </a:rPr>
              <a:t> in </a:t>
            </a:r>
            <a:r>
              <a:rPr lang="de-DE" b="1" dirty="0" err="1">
                <a:solidFill>
                  <a:srgbClr val="0000CC"/>
                </a:solidFill>
              </a:rPr>
              <a:t>the</a:t>
            </a:r>
            <a:r>
              <a:rPr lang="de-DE" b="1" dirty="0">
                <a:solidFill>
                  <a:srgbClr val="0000CC"/>
                </a:solidFill>
              </a:rPr>
              <a:t> </a:t>
            </a:r>
            <a:r>
              <a:rPr lang="de-DE" b="1" dirty="0" err="1">
                <a:solidFill>
                  <a:srgbClr val="0000CC"/>
                </a:solidFill>
              </a:rPr>
              <a:t>Universe</a:t>
            </a:r>
            <a:r>
              <a:rPr lang="de-DE" b="1" dirty="0">
                <a:solidFill>
                  <a:srgbClr val="0000CC"/>
                </a:solidFill>
              </a:rPr>
              <a:t> !</a:t>
            </a:r>
          </a:p>
        </p:txBody>
      </p:sp>
      <p:sp>
        <p:nvSpPr>
          <p:cNvPr id="13" name="Datumsplatzhalter 12"/>
          <p:cNvSpPr>
            <a:spLocks noGrp="1"/>
          </p:cNvSpPr>
          <p:nvPr>
            <p:ph type="dt" sz="half" idx="10"/>
          </p:nvPr>
        </p:nvSpPr>
        <p:spPr/>
        <p:txBody>
          <a:bodyPr/>
          <a:lstStyle/>
          <a:p>
            <a:pPr>
              <a:defRPr/>
            </a:pPr>
            <a:fld id="{C8F3448E-9DDC-432B-A96D-AD995600F8BB}" type="datetime1">
              <a:rPr lang="en-US" smtClean="0"/>
              <a:pPr>
                <a:defRPr/>
              </a:pPr>
              <a:t>10/16/2015</a:t>
            </a:fld>
            <a:endParaRPr lang="en-GB"/>
          </a:p>
        </p:txBody>
      </p:sp>
    </p:spTree>
    <p:extLst>
      <p:ext uri="{BB962C8B-B14F-4D97-AF65-F5344CB8AC3E}">
        <p14:creationId xmlns:p14="http://schemas.microsoft.com/office/powerpoint/2010/main" val="344214531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enger\AppData\Local\Temp\Rates_Detectors_Facilities_final-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368152"/>
            <a:ext cx="5650714" cy="5517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3"/>
          <p:cNvSpPr txBox="1">
            <a:spLocks noChangeArrowheads="1"/>
          </p:cNvSpPr>
          <p:nvPr/>
        </p:nvSpPr>
        <p:spPr bwMode="auto">
          <a:xfrm>
            <a:off x="0" y="44624"/>
            <a:ext cx="9144000" cy="523220"/>
          </a:xfrm>
          <a:prstGeom prst="rect">
            <a:avLst/>
          </a:prstGeom>
          <a:no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de-DE" sz="2800" dirty="0">
                <a:solidFill>
                  <a:srgbClr val="002060"/>
                </a:solidFill>
                <a:latin typeface="Tahoma" pitchFamily="34" charset="0"/>
              </a:rPr>
              <a:t>Experiments </a:t>
            </a:r>
            <a:r>
              <a:rPr lang="de-DE" sz="2800" dirty="0" err="1" smtClean="0">
                <a:solidFill>
                  <a:srgbClr val="002060"/>
                </a:solidFill>
                <a:latin typeface="Tahoma" pitchFamily="34" charset="0"/>
              </a:rPr>
              <a:t>exploring</a:t>
            </a:r>
            <a:r>
              <a:rPr lang="de-DE" sz="2800" dirty="0" smtClean="0">
                <a:solidFill>
                  <a:srgbClr val="002060"/>
                </a:solidFill>
                <a:latin typeface="Tahoma" pitchFamily="34" charset="0"/>
              </a:rPr>
              <a:t> </a:t>
            </a:r>
            <a:r>
              <a:rPr lang="de-DE" sz="2800" dirty="0" err="1" smtClean="0">
                <a:solidFill>
                  <a:srgbClr val="002060"/>
                </a:solidFill>
                <a:latin typeface="Tahoma" pitchFamily="34" charset="0"/>
              </a:rPr>
              <a:t>superdense</a:t>
            </a:r>
            <a:r>
              <a:rPr lang="de-DE" sz="2800" dirty="0" smtClean="0">
                <a:solidFill>
                  <a:srgbClr val="002060"/>
                </a:solidFill>
                <a:latin typeface="Tahoma" pitchFamily="34" charset="0"/>
              </a:rPr>
              <a:t> </a:t>
            </a:r>
            <a:r>
              <a:rPr lang="de-DE" sz="2800" dirty="0" err="1" smtClean="0">
                <a:solidFill>
                  <a:srgbClr val="002060"/>
                </a:solidFill>
                <a:latin typeface="Tahoma" pitchFamily="34" charset="0"/>
              </a:rPr>
              <a:t>hot</a:t>
            </a:r>
            <a:r>
              <a:rPr lang="de-DE" sz="2800" dirty="0" smtClean="0">
                <a:solidFill>
                  <a:srgbClr val="002060"/>
                </a:solidFill>
                <a:latin typeface="Tahoma" pitchFamily="34" charset="0"/>
              </a:rPr>
              <a:t> matter </a:t>
            </a:r>
            <a:endParaRPr lang="de-DE" sz="2800" dirty="0">
              <a:solidFill>
                <a:srgbClr val="002060"/>
              </a:solidFill>
              <a:latin typeface="Tahoma" pitchFamily="34" charset="0"/>
            </a:endParaRPr>
          </a:p>
        </p:txBody>
      </p:sp>
      <p:sp>
        <p:nvSpPr>
          <p:cNvPr id="5" name="Textfeld 4"/>
          <p:cNvSpPr txBox="1"/>
          <p:nvPr/>
        </p:nvSpPr>
        <p:spPr>
          <a:xfrm>
            <a:off x="3491880" y="620688"/>
            <a:ext cx="2232248" cy="6617196"/>
          </a:xfrm>
          <a:prstGeom prst="rect">
            <a:avLst/>
          </a:prstGeom>
          <a:solidFill>
            <a:srgbClr val="FFC000">
              <a:alpha val="36000"/>
            </a:srgbClr>
          </a:solidFill>
          <a:effectLst>
            <a:softEdge rad="317500"/>
          </a:effectLst>
        </p:spPr>
        <p:txBody>
          <a:bodyPr wrap="square" rtlCol="0">
            <a:spAutoFit/>
          </a:bodyPr>
          <a:lstStyle/>
          <a:p>
            <a:pPr algn="ctr"/>
            <a:r>
              <a:rPr lang="de-DE" sz="2000" b="1" dirty="0" err="1" smtClean="0">
                <a:solidFill>
                  <a:srgbClr val="0000CC"/>
                </a:solidFill>
              </a:rPr>
              <a:t>Highest</a:t>
            </a:r>
            <a:r>
              <a:rPr lang="de-DE" sz="2000" b="1" dirty="0" smtClean="0">
                <a:solidFill>
                  <a:srgbClr val="0000CC"/>
                </a:solidFill>
              </a:rPr>
              <a:t> </a:t>
            </a:r>
            <a:r>
              <a:rPr lang="de-DE" sz="2000" b="1" dirty="0" err="1" smtClean="0">
                <a:solidFill>
                  <a:srgbClr val="0000CC"/>
                </a:solidFill>
              </a:rPr>
              <a:t>densities</a:t>
            </a:r>
            <a:r>
              <a:rPr lang="de-DE" sz="2000" b="1" dirty="0" smtClean="0">
                <a:solidFill>
                  <a:srgbClr val="0000CC"/>
                </a:solidFill>
              </a:rPr>
              <a:t>: FAIR</a:t>
            </a:r>
            <a:endParaRPr lang="de-DE" sz="2000" b="1" dirty="0">
              <a:solidFill>
                <a:srgbClr val="0000CC"/>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a:p>
            <a:pPr algn="ctr"/>
            <a:endParaRPr lang="de-DE" dirty="0">
              <a:solidFill>
                <a:prstClr val="white"/>
              </a:solidFill>
            </a:endParaRPr>
          </a:p>
        </p:txBody>
      </p:sp>
      <p:sp>
        <p:nvSpPr>
          <p:cNvPr id="8" name="Foliennummernplatzhalter 7"/>
          <p:cNvSpPr>
            <a:spLocks noGrp="1"/>
          </p:cNvSpPr>
          <p:nvPr>
            <p:ph type="sldNum" sz="quarter" idx="12"/>
          </p:nvPr>
        </p:nvSpPr>
        <p:spPr/>
        <p:txBody>
          <a:bodyPr/>
          <a:lstStyle/>
          <a:p>
            <a:pPr>
              <a:defRPr/>
            </a:pPr>
            <a:fld id="{45F5C264-46AB-4B31-8F78-F720C8F9FE16}" type="slidenum">
              <a:rPr lang="de-DE" smtClean="0"/>
              <a:pPr>
                <a:defRPr/>
              </a:pPr>
              <a:t>8</a:t>
            </a:fld>
            <a:endParaRPr lang="de-DE"/>
          </a:p>
        </p:txBody>
      </p:sp>
      <p:sp>
        <p:nvSpPr>
          <p:cNvPr id="9" name="Datumsplatzhalter 8"/>
          <p:cNvSpPr>
            <a:spLocks noGrp="1"/>
          </p:cNvSpPr>
          <p:nvPr>
            <p:ph type="dt" sz="half" idx="10"/>
          </p:nvPr>
        </p:nvSpPr>
        <p:spPr/>
        <p:txBody>
          <a:bodyPr/>
          <a:lstStyle/>
          <a:p>
            <a:pPr>
              <a:defRPr/>
            </a:pPr>
            <a:fld id="{967B9761-1276-4377-8933-1048A34F26CF}" type="datetime1">
              <a:rPr lang="en-US" smtClean="0"/>
              <a:pPr>
                <a:defRPr/>
              </a:pPr>
              <a:t>10/16/2015</a:t>
            </a:fld>
            <a:endParaRPr lang="en-GB"/>
          </a:p>
        </p:txBody>
      </p:sp>
    </p:spTree>
    <p:extLst>
      <p:ext uri="{BB962C8B-B14F-4D97-AF65-F5344CB8AC3E}">
        <p14:creationId xmlns:p14="http://schemas.microsoft.com/office/powerpoint/2010/main" val="26376628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BMmuchTRDrpc"/>
          <p:cNvPicPr>
            <a:picLocks noChangeAspect="1" noChangeArrowheads="1"/>
          </p:cNvPicPr>
          <p:nvPr/>
        </p:nvPicPr>
        <p:blipFill>
          <a:blip r:embed="rId2" cstate="print"/>
          <a:srcRect/>
          <a:stretch>
            <a:fillRect/>
          </a:stretch>
        </p:blipFill>
        <p:spPr bwMode="auto">
          <a:xfrm>
            <a:off x="900113" y="288925"/>
            <a:ext cx="8243887" cy="6596063"/>
          </a:xfrm>
          <a:prstGeom prst="rect">
            <a:avLst/>
          </a:prstGeom>
          <a:noFill/>
          <a:ln w="9525">
            <a:noFill/>
            <a:miter lim="800000"/>
            <a:headEnd/>
            <a:tailEnd/>
          </a:ln>
        </p:spPr>
      </p:pic>
      <p:pic>
        <p:nvPicPr>
          <p:cNvPr id="191491" name="Picture 3" descr="CBMelectron"/>
          <p:cNvPicPr>
            <a:picLocks noChangeAspect="1" noChangeArrowheads="1"/>
          </p:cNvPicPr>
          <p:nvPr/>
        </p:nvPicPr>
        <p:blipFill>
          <a:blip r:embed="rId3" cstate="print"/>
          <a:srcRect/>
          <a:stretch>
            <a:fillRect/>
          </a:stretch>
        </p:blipFill>
        <p:spPr bwMode="auto">
          <a:xfrm>
            <a:off x="887413" y="260350"/>
            <a:ext cx="8256587" cy="6605588"/>
          </a:xfrm>
          <a:prstGeom prst="rect">
            <a:avLst/>
          </a:prstGeom>
          <a:noFill/>
          <a:ln w="9525">
            <a:noFill/>
            <a:miter lim="800000"/>
            <a:headEnd/>
            <a:tailEnd/>
          </a:ln>
        </p:spPr>
      </p:pic>
      <p:sp>
        <p:nvSpPr>
          <p:cNvPr id="38916" name="Text Box 4"/>
          <p:cNvSpPr txBox="1">
            <a:spLocks noChangeArrowheads="1"/>
          </p:cNvSpPr>
          <p:nvPr/>
        </p:nvSpPr>
        <p:spPr bwMode="auto">
          <a:xfrm>
            <a:off x="1454150" y="5175250"/>
            <a:ext cx="1030288" cy="701675"/>
          </a:xfrm>
          <a:prstGeom prst="rect">
            <a:avLst/>
          </a:prstGeom>
          <a:noFill/>
          <a:ln w="9525">
            <a:noFill/>
            <a:miter lim="800000"/>
            <a:headEnd/>
            <a:tailEnd/>
          </a:ln>
        </p:spPr>
        <p:txBody>
          <a:bodyPr wrap="none">
            <a:spAutoFit/>
          </a:bodyPr>
          <a:lstStyle/>
          <a:p>
            <a:r>
              <a:rPr lang="de-DE" sz="2000"/>
              <a:t>Dipol</a:t>
            </a:r>
          </a:p>
          <a:p>
            <a:r>
              <a:rPr lang="de-DE" sz="2000"/>
              <a:t>magnet</a:t>
            </a:r>
          </a:p>
        </p:txBody>
      </p:sp>
      <p:sp>
        <p:nvSpPr>
          <p:cNvPr id="38917" name="Text Box 5"/>
          <p:cNvSpPr txBox="1">
            <a:spLocks noChangeArrowheads="1"/>
          </p:cNvSpPr>
          <p:nvPr/>
        </p:nvSpPr>
        <p:spPr bwMode="auto">
          <a:xfrm>
            <a:off x="323850" y="188913"/>
            <a:ext cx="184150" cy="519112"/>
          </a:xfrm>
          <a:prstGeom prst="rect">
            <a:avLst/>
          </a:prstGeom>
          <a:noFill/>
          <a:ln w="9525">
            <a:noFill/>
            <a:miter lim="800000"/>
            <a:headEnd/>
            <a:tailEnd/>
          </a:ln>
        </p:spPr>
        <p:txBody>
          <a:bodyPr wrap="none">
            <a:spAutoFit/>
          </a:bodyPr>
          <a:lstStyle/>
          <a:p>
            <a:endParaRPr lang="en-GB" sz="2800"/>
          </a:p>
        </p:txBody>
      </p:sp>
      <p:sp>
        <p:nvSpPr>
          <p:cNvPr id="38918" name="Text Box 6"/>
          <p:cNvSpPr txBox="1">
            <a:spLocks noChangeArrowheads="1"/>
          </p:cNvSpPr>
          <p:nvPr/>
        </p:nvSpPr>
        <p:spPr bwMode="auto">
          <a:xfrm>
            <a:off x="0" y="-26988"/>
            <a:ext cx="9144000" cy="519113"/>
          </a:xfrm>
          <a:prstGeom prst="rect">
            <a:avLst/>
          </a:prstGeom>
          <a:noFill/>
          <a:ln w="9525">
            <a:noFill/>
            <a:miter lim="800000"/>
            <a:headEnd/>
            <a:tailEnd/>
          </a:ln>
        </p:spPr>
        <p:txBody>
          <a:bodyPr>
            <a:spAutoFit/>
          </a:bodyPr>
          <a:lstStyle/>
          <a:p>
            <a:pPr algn="ctr"/>
            <a:r>
              <a:rPr lang="de-DE" sz="2800" b="1"/>
              <a:t>CBM: The Compressed Baryonic Matter Experiment</a:t>
            </a:r>
          </a:p>
        </p:txBody>
      </p:sp>
      <p:sp>
        <p:nvSpPr>
          <p:cNvPr id="191495" name="Text Box 7"/>
          <p:cNvSpPr txBox="1">
            <a:spLocks noChangeArrowheads="1"/>
          </p:cNvSpPr>
          <p:nvPr/>
        </p:nvSpPr>
        <p:spPr bwMode="auto">
          <a:xfrm>
            <a:off x="107950" y="1268413"/>
            <a:ext cx="1681163" cy="1006475"/>
          </a:xfrm>
          <a:prstGeom prst="rect">
            <a:avLst/>
          </a:prstGeom>
          <a:noFill/>
          <a:ln w="9525">
            <a:noFill/>
            <a:miter lim="800000"/>
            <a:headEnd/>
            <a:tailEnd/>
          </a:ln>
        </p:spPr>
        <p:txBody>
          <a:bodyPr wrap="none">
            <a:spAutoFit/>
          </a:bodyPr>
          <a:lstStyle/>
          <a:p>
            <a:r>
              <a:rPr lang="de-DE" sz="2000"/>
              <a:t>Ring Imaging</a:t>
            </a:r>
          </a:p>
          <a:p>
            <a:r>
              <a:rPr lang="de-DE" sz="2000"/>
              <a:t>Cherenkov</a:t>
            </a:r>
          </a:p>
          <a:p>
            <a:r>
              <a:rPr lang="de-DE" sz="2000"/>
              <a:t>Detector</a:t>
            </a:r>
          </a:p>
        </p:txBody>
      </p:sp>
      <p:sp>
        <p:nvSpPr>
          <p:cNvPr id="191496" name="Text Box 8"/>
          <p:cNvSpPr txBox="1">
            <a:spLocks noChangeArrowheads="1"/>
          </p:cNvSpPr>
          <p:nvPr/>
        </p:nvSpPr>
        <p:spPr bwMode="auto">
          <a:xfrm>
            <a:off x="1833563" y="550863"/>
            <a:ext cx="1370012" cy="1006475"/>
          </a:xfrm>
          <a:prstGeom prst="rect">
            <a:avLst/>
          </a:prstGeom>
          <a:noFill/>
          <a:ln w="9525">
            <a:noFill/>
            <a:miter lim="800000"/>
            <a:headEnd/>
            <a:tailEnd/>
          </a:ln>
        </p:spPr>
        <p:txBody>
          <a:bodyPr wrap="none">
            <a:spAutoFit/>
          </a:bodyPr>
          <a:lstStyle/>
          <a:p>
            <a:r>
              <a:rPr lang="de-DE" sz="2000"/>
              <a:t>Transition </a:t>
            </a:r>
          </a:p>
          <a:p>
            <a:r>
              <a:rPr lang="de-DE" sz="2000"/>
              <a:t>Radiation </a:t>
            </a:r>
          </a:p>
          <a:p>
            <a:r>
              <a:rPr lang="de-DE" sz="2000"/>
              <a:t>Detectors</a:t>
            </a:r>
          </a:p>
        </p:txBody>
      </p:sp>
      <p:sp>
        <p:nvSpPr>
          <p:cNvPr id="38921" name="Text Box 9"/>
          <p:cNvSpPr txBox="1">
            <a:spLocks noChangeArrowheads="1"/>
          </p:cNvSpPr>
          <p:nvPr/>
        </p:nvSpPr>
        <p:spPr bwMode="auto">
          <a:xfrm>
            <a:off x="7248525" y="5373688"/>
            <a:ext cx="1355725" cy="1311275"/>
          </a:xfrm>
          <a:prstGeom prst="rect">
            <a:avLst/>
          </a:prstGeom>
          <a:noFill/>
          <a:ln w="9525">
            <a:noFill/>
            <a:miter lim="800000"/>
            <a:headEnd/>
            <a:tailEnd/>
          </a:ln>
        </p:spPr>
        <p:txBody>
          <a:bodyPr wrap="none">
            <a:spAutoFit/>
          </a:bodyPr>
          <a:lstStyle/>
          <a:p>
            <a:r>
              <a:rPr lang="de-DE" sz="2000"/>
              <a:t>Resistive</a:t>
            </a:r>
          </a:p>
          <a:p>
            <a:r>
              <a:rPr lang="de-DE" sz="2000"/>
              <a:t>Plate </a:t>
            </a:r>
          </a:p>
          <a:p>
            <a:r>
              <a:rPr lang="de-DE" sz="2000"/>
              <a:t>Chambers</a:t>
            </a:r>
          </a:p>
          <a:p>
            <a:r>
              <a:rPr lang="de-DE" sz="2000"/>
              <a:t>(TOF)</a:t>
            </a:r>
          </a:p>
        </p:txBody>
      </p:sp>
      <p:sp>
        <p:nvSpPr>
          <p:cNvPr id="191498" name="Text Box 10"/>
          <p:cNvSpPr txBox="1">
            <a:spLocks noChangeArrowheads="1"/>
          </p:cNvSpPr>
          <p:nvPr/>
        </p:nvSpPr>
        <p:spPr bwMode="auto">
          <a:xfrm>
            <a:off x="7740650" y="1127125"/>
            <a:ext cx="1497013" cy="1006475"/>
          </a:xfrm>
          <a:prstGeom prst="rect">
            <a:avLst/>
          </a:prstGeom>
          <a:noFill/>
          <a:ln w="9525">
            <a:noFill/>
            <a:miter lim="800000"/>
            <a:headEnd/>
            <a:tailEnd/>
          </a:ln>
        </p:spPr>
        <p:txBody>
          <a:bodyPr wrap="none">
            <a:spAutoFit/>
          </a:bodyPr>
          <a:lstStyle/>
          <a:p>
            <a:r>
              <a:rPr lang="de-DE" sz="2000"/>
              <a:t>Electro-</a:t>
            </a:r>
          </a:p>
          <a:p>
            <a:r>
              <a:rPr lang="de-DE" sz="2000"/>
              <a:t>magnetic</a:t>
            </a:r>
          </a:p>
          <a:p>
            <a:r>
              <a:rPr lang="de-DE" sz="2000"/>
              <a:t>Calorimeter</a:t>
            </a:r>
          </a:p>
        </p:txBody>
      </p:sp>
      <p:sp>
        <p:nvSpPr>
          <p:cNvPr id="191499" name="Line 11"/>
          <p:cNvSpPr>
            <a:spLocks noChangeShapeType="1"/>
          </p:cNvSpPr>
          <p:nvPr/>
        </p:nvSpPr>
        <p:spPr bwMode="auto">
          <a:xfrm>
            <a:off x="3059113" y="908050"/>
            <a:ext cx="1008062" cy="1512888"/>
          </a:xfrm>
          <a:prstGeom prst="line">
            <a:avLst/>
          </a:prstGeom>
          <a:noFill/>
          <a:ln w="9525">
            <a:solidFill>
              <a:schemeClr val="tx1"/>
            </a:solidFill>
            <a:round/>
            <a:headEnd/>
            <a:tailEnd/>
          </a:ln>
        </p:spPr>
        <p:txBody>
          <a:bodyPr/>
          <a:lstStyle/>
          <a:p>
            <a:endParaRPr lang="de-DE"/>
          </a:p>
        </p:txBody>
      </p:sp>
      <p:sp>
        <p:nvSpPr>
          <p:cNvPr id="38924" name="Line 12"/>
          <p:cNvSpPr>
            <a:spLocks noChangeShapeType="1"/>
          </p:cNvSpPr>
          <p:nvPr/>
        </p:nvSpPr>
        <p:spPr bwMode="auto">
          <a:xfrm>
            <a:off x="3059113" y="908050"/>
            <a:ext cx="1225550" cy="865188"/>
          </a:xfrm>
          <a:prstGeom prst="line">
            <a:avLst/>
          </a:prstGeom>
          <a:noFill/>
          <a:ln w="9525">
            <a:solidFill>
              <a:schemeClr val="tx1"/>
            </a:solidFill>
            <a:round/>
            <a:headEnd/>
            <a:tailEnd/>
          </a:ln>
        </p:spPr>
        <p:txBody>
          <a:bodyPr/>
          <a:lstStyle/>
          <a:p>
            <a:endParaRPr lang="de-DE"/>
          </a:p>
        </p:txBody>
      </p:sp>
      <p:sp>
        <p:nvSpPr>
          <p:cNvPr id="191501" name="Line 13"/>
          <p:cNvSpPr>
            <a:spLocks noChangeShapeType="1"/>
          </p:cNvSpPr>
          <p:nvPr/>
        </p:nvSpPr>
        <p:spPr bwMode="auto">
          <a:xfrm>
            <a:off x="3059113" y="908050"/>
            <a:ext cx="1152525" cy="576263"/>
          </a:xfrm>
          <a:prstGeom prst="line">
            <a:avLst/>
          </a:prstGeom>
          <a:noFill/>
          <a:ln w="9525">
            <a:solidFill>
              <a:schemeClr val="tx1"/>
            </a:solidFill>
            <a:round/>
            <a:headEnd/>
            <a:tailEnd/>
          </a:ln>
        </p:spPr>
        <p:txBody>
          <a:bodyPr/>
          <a:lstStyle/>
          <a:p>
            <a:endParaRPr lang="de-DE"/>
          </a:p>
        </p:txBody>
      </p:sp>
      <p:sp>
        <p:nvSpPr>
          <p:cNvPr id="38926" name="Line 14"/>
          <p:cNvSpPr>
            <a:spLocks noChangeShapeType="1"/>
          </p:cNvSpPr>
          <p:nvPr/>
        </p:nvSpPr>
        <p:spPr bwMode="auto">
          <a:xfrm>
            <a:off x="5940425" y="3357563"/>
            <a:ext cx="1800225" cy="2087562"/>
          </a:xfrm>
          <a:prstGeom prst="line">
            <a:avLst/>
          </a:prstGeom>
          <a:noFill/>
          <a:ln w="9525">
            <a:solidFill>
              <a:schemeClr val="tx1"/>
            </a:solidFill>
            <a:round/>
            <a:headEnd/>
            <a:tailEnd/>
          </a:ln>
        </p:spPr>
        <p:txBody>
          <a:bodyPr/>
          <a:lstStyle/>
          <a:p>
            <a:endParaRPr lang="de-DE"/>
          </a:p>
        </p:txBody>
      </p:sp>
      <p:sp>
        <p:nvSpPr>
          <p:cNvPr id="191503" name="Line 15"/>
          <p:cNvSpPr>
            <a:spLocks noChangeShapeType="1"/>
          </p:cNvSpPr>
          <p:nvPr/>
        </p:nvSpPr>
        <p:spPr bwMode="auto">
          <a:xfrm flipH="1" flipV="1">
            <a:off x="7524750" y="1052513"/>
            <a:ext cx="503238" cy="73025"/>
          </a:xfrm>
          <a:prstGeom prst="line">
            <a:avLst/>
          </a:prstGeom>
          <a:noFill/>
          <a:ln w="9525">
            <a:solidFill>
              <a:schemeClr val="tx1"/>
            </a:solidFill>
            <a:round/>
            <a:headEnd/>
            <a:tailEnd/>
          </a:ln>
        </p:spPr>
        <p:txBody>
          <a:bodyPr/>
          <a:lstStyle/>
          <a:p>
            <a:endParaRPr lang="de-DE"/>
          </a:p>
        </p:txBody>
      </p:sp>
      <p:sp>
        <p:nvSpPr>
          <p:cNvPr id="38928" name="Line 16"/>
          <p:cNvSpPr>
            <a:spLocks noChangeShapeType="1"/>
          </p:cNvSpPr>
          <p:nvPr/>
        </p:nvSpPr>
        <p:spPr bwMode="auto">
          <a:xfrm>
            <a:off x="1547813" y="1700213"/>
            <a:ext cx="1511300" cy="792162"/>
          </a:xfrm>
          <a:prstGeom prst="line">
            <a:avLst/>
          </a:prstGeom>
          <a:noFill/>
          <a:ln w="9525">
            <a:solidFill>
              <a:schemeClr val="tx1"/>
            </a:solidFill>
            <a:round/>
            <a:headEnd/>
            <a:tailEnd/>
          </a:ln>
        </p:spPr>
        <p:txBody>
          <a:bodyPr/>
          <a:lstStyle/>
          <a:p>
            <a:endParaRPr lang="de-DE"/>
          </a:p>
        </p:txBody>
      </p:sp>
      <p:sp>
        <p:nvSpPr>
          <p:cNvPr id="38929" name="Line 17"/>
          <p:cNvSpPr>
            <a:spLocks noChangeShapeType="1"/>
          </p:cNvSpPr>
          <p:nvPr/>
        </p:nvSpPr>
        <p:spPr bwMode="auto">
          <a:xfrm>
            <a:off x="971550" y="2636838"/>
            <a:ext cx="1008063" cy="649287"/>
          </a:xfrm>
          <a:prstGeom prst="line">
            <a:avLst/>
          </a:prstGeom>
          <a:noFill/>
          <a:ln w="9525">
            <a:solidFill>
              <a:schemeClr val="tx1"/>
            </a:solidFill>
            <a:round/>
            <a:headEnd/>
            <a:tailEnd/>
          </a:ln>
        </p:spPr>
        <p:txBody>
          <a:bodyPr/>
          <a:lstStyle/>
          <a:p>
            <a:endParaRPr lang="de-DE"/>
          </a:p>
        </p:txBody>
      </p:sp>
      <p:sp>
        <p:nvSpPr>
          <p:cNvPr id="38930" name="Line 18"/>
          <p:cNvSpPr>
            <a:spLocks noChangeShapeType="1"/>
          </p:cNvSpPr>
          <p:nvPr/>
        </p:nvSpPr>
        <p:spPr bwMode="auto">
          <a:xfrm flipV="1">
            <a:off x="1835150" y="4005263"/>
            <a:ext cx="73025" cy="1223962"/>
          </a:xfrm>
          <a:prstGeom prst="line">
            <a:avLst/>
          </a:prstGeom>
          <a:noFill/>
          <a:ln w="9525">
            <a:solidFill>
              <a:schemeClr val="tx1"/>
            </a:solidFill>
            <a:round/>
            <a:headEnd/>
            <a:tailEnd/>
          </a:ln>
        </p:spPr>
        <p:txBody>
          <a:bodyPr/>
          <a:lstStyle/>
          <a:p>
            <a:endParaRPr lang="de-DE"/>
          </a:p>
        </p:txBody>
      </p:sp>
      <p:sp>
        <p:nvSpPr>
          <p:cNvPr id="38931" name="Text Box 19"/>
          <p:cNvSpPr txBox="1">
            <a:spLocks noChangeArrowheads="1"/>
          </p:cNvSpPr>
          <p:nvPr/>
        </p:nvSpPr>
        <p:spPr bwMode="auto">
          <a:xfrm>
            <a:off x="-36513" y="2349500"/>
            <a:ext cx="1171576" cy="1006475"/>
          </a:xfrm>
          <a:prstGeom prst="rect">
            <a:avLst/>
          </a:prstGeom>
          <a:noFill/>
          <a:ln w="9525">
            <a:noFill/>
            <a:miter lim="800000"/>
            <a:headEnd/>
            <a:tailEnd/>
          </a:ln>
        </p:spPr>
        <p:txBody>
          <a:bodyPr wrap="none">
            <a:spAutoFit/>
          </a:bodyPr>
          <a:lstStyle/>
          <a:p>
            <a:r>
              <a:rPr lang="de-DE" sz="2000"/>
              <a:t>Silicon</a:t>
            </a:r>
          </a:p>
          <a:p>
            <a:r>
              <a:rPr lang="de-DE" sz="2000"/>
              <a:t>Tracking</a:t>
            </a:r>
          </a:p>
          <a:p>
            <a:r>
              <a:rPr lang="de-DE" sz="2000"/>
              <a:t>Stations </a:t>
            </a:r>
          </a:p>
        </p:txBody>
      </p:sp>
      <p:sp>
        <p:nvSpPr>
          <p:cNvPr id="191508" name="Text Box 20"/>
          <p:cNvSpPr txBox="1">
            <a:spLocks noChangeArrowheads="1"/>
          </p:cNvSpPr>
          <p:nvPr/>
        </p:nvSpPr>
        <p:spPr bwMode="auto">
          <a:xfrm>
            <a:off x="1835150" y="620713"/>
            <a:ext cx="1228725" cy="701675"/>
          </a:xfrm>
          <a:prstGeom prst="rect">
            <a:avLst/>
          </a:prstGeom>
          <a:noFill/>
          <a:ln w="9525">
            <a:noFill/>
            <a:miter lim="800000"/>
            <a:headEnd/>
            <a:tailEnd/>
          </a:ln>
        </p:spPr>
        <p:txBody>
          <a:bodyPr wrap="none">
            <a:spAutoFit/>
          </a:bodyPr>
          <a:lstStyle/>
          <a:p>
            <a:r>
              <a:rPr lang="de-DE" sz="2000"/>
              <a:t>Tracking </a:t>
            </a:r>
          </a:p>
          <a:p>
            <a:r>
              <a:rPr lang="de-DE" sz="2000"/>
              <a:t>Detector</a:t>
            </a:r>
          </a:p>
        </p:txBody>
      </p:sp>
      <p:sp>
        <p:nvSpPr>
          <p:cNvPr id="191509" name="Text Box 21"/>
          <p:cNvSpPr txBox="1">
            <a:spLocks noChangeArrowheads="1"/>
          </p:cNvSpPr>
          <p:nvPr/>
        </p:nvSpPr>
        <p:spPr bwMode="auto">
          <a:xfrm>
            <a:off x="323850" y="1196975"/>
            <a:ext cx="1284288" cy="1006475"/>
          </a:xfrm>
          <a:prstGeom prst="rect">
            <a:avLst/>
          </a:prstGeom>
          <a:noFill/>
          <a:ln w="9525">
            <a:noFill/>
            <a:miter lim="800000"/>
            <a:headEnd/>
            <a:tailEnd/>
          </a:ln>
        </p:spPr>
        <p:txBody>
          <a:bodyPr wrap="none">
            <a:spAutoFit/>
          </a:bodyPr>
          <a:lstStyle/>
          <a:p>
            <a:r>
              <a:rPr lang="de-DE" sz="2000"/>
              <a:t>Muon</a:t>
            </a:r>
          </a:p>
          <a:p>
            <a:r>
              <a:rPr lang="de-DE" sz="2000"/>
              <a:t>detection </a:t>
            </a:r>
          </a:p>
          <a:p>
            <a:r>
              <a:rPr lang="de-DE" sz="2000"/>
              <a:t>System</a:t>
            </a:r>
          </a:p>
        </p:txBody>
      </p:sp>
      <p:sp>
        <p:nvSpPr>
          <p:cNvPr id="38934" name="Text Box 22"/>
          <p:cNvSpPr txBox="1">
            <a:spLocks noChangeArrowheads="1"/>
          </p:cNvSpPr>
          <p:nvPr/>
        </p:nvSpPr>
        <p:spPr bwMode="auto">
          <a:xfrm>
            <a:off x="7586663" y="3557588"/>
            <a:ext cx="1665287" cy="1311275"/>
          </a:xfrm>
          <a:prstGeom prst="rect">
            <a:avLst/>
          </a:prstGeom>
          <a:noFill/>
          <a:ln w="9525" algn="ctr">
            <a:noFill/>
            <a:miter lim="800000"/>
            <a:headEnd/>
            <a:tailEnd/>
          </a:ln>
        </p:spPr>
        <p:txBody>
          <a:bodyPr wrap="none">
            <a:spAutoFit/>
          </a:bodyPr>
          <a:lstStyle/>
          <a:p>
            <a:r>
              <a:rPr lang="de-DE" sz="2000"/>
              <a:t>Projectile </a:t>
            </a:r>
          </a:p>
          <a:p>
            <a:r>
              <a:rPr lang="de-DE" sz="2000"/>
              <a:t>Spectator</a:t>
            </a:r>
          </a:p>
          <a:p>
            <a:r>
              <a:rPr lang="de-DE" sz="2000"/>
              <a:t>Detector</a:t>
            </a:r>
          </a:p>
          <a:p>
            <a:r>
              <a:rPr lang="de-DE" sz="2000"/>
              <a:t>(Calorimeter)</a:t>
            </a:r>
          </a:p>
        </p:txBody>
      </p:sp>
      <p:sp>
        <p:nvSpPr>
          <p:cNvPr id="38935" name="Line 23"/>
          <p:cNvSpPr>
            <a:spLocks noChangeShapeType="1"/>
          </p:cNvSpPr>
          <p:nvPr/>
        </p:nvSpPr>
        <p:spPr bwMode="auto">
          <a:xfrm flipH="1" flipV="1">
            <a:off x="7956550" y="2997200"/>
            <a:ext cx="215900" cy="576263"/>
          </a:xfrm>
          <a:prstGeom prst="line">
            <a:avLst/>
          </a:prstGeom>
          <a:noFill/>
          <a:ln w="9525">
            <a:solidFill>
              <a:schemeClr val="tx1"/>
            </a:solidFill>
            <a:round/>
            <a:headEnd/>
            <a:tailEnd/>
          </a:ln>
        </p:spPr>
        <p:txBody>
          <a:bodyPr/>
          <a:lstStyle/>
          <a:p>
            <a:endParaRPr lang="de-DE"/>
          </a:p>
        </p:txBody>
      </p:sp>
      <p:sp>
        <p:nvSpPr>
          <p:cNvPr id="38936" name="Text Box 24"/>
          <p:cNvSpPr txBox="1">
            <a:spLocks noChangeArrowheads="1"/>
          </p:cNvSpPr>
          <p:nvPr/>
        </p:nvSpPr>
        <p:spPr bwMode="auto">
          <a:xfrm>
            <a:off x="-26988" y="3644900"/>
            <a:ext cx="1143001" cy="701675"/>
          </a:xfrm>
          <a:prstGeom prst="rect">
            <a:avLst/>
          </a:prstGeom>
          <a:noFill/>
          <a:ln w="9525" algn="ctr">
            <a:noFill/>
            <a:miter lim="800000"/>
            <a:headEnd/>
            <a:tailEnd/>
          </a:ln>
        </p:spPr>
        <p:txBody>
          <a:bodyPr wrap="none">
            <a:spAutoFit/>
          </a:bodyPr>
          <a:lstStyle/>
          <a:p>
            <a:r>
              <a:rPr lang="de-DE" sz="2000"/>
              <a:t>Vertex</a:t>
            </a:r>
          </a:p>
          <a:p>
            <a:r>
              <a:rPr lang="de-DE" sz="2000"/>
              <a:t>Detector</a:t>
            </a:r>
          </a:p>
        </p:txBody>
      </p:sp>
      <p:sp>
        <p:nvSpPr>
          <p:cNvPr id="38937" name="Line 25"/>
          <p:cNvSpPr>
            <a:spLocks noChangeShapeType="1"/>
          </p:cNvSpPr>
          <p:nvPr/>
        </p:nvSpPr>
        <p:spPr bwMode="auto">
          <a:xfrm flipH="1">
            <a:off x="900113" y="3357563"/>
            <a:ext cx="719137" cy="503237"/>
          </a:xfrm>
          <a:prstGeom prst="line">
            <a:avLst/>
          </a:prstGeom>
          <a:noFill/>
          <a:ln w="9525">
            <a:solidFill>
              <a:schemeClr val="tx1"/>
            </a:solidFill>
            <a:round/>
            <a:headEnd/>
            <a:tailEnd/>
          </a:ln>
        </p:spPr>
        <p:txBody>
          <a:bodyPr/>
          <a:lstStyle/>
          <a:p>
            <a:endParaRPr lang="de-DE"/>
          </a:p>
        </p:txBody>
      </p:sp>
      <p:pic>
        <p:nvPicPr>
          <p:cNvPr id="38938" name="Picture 63" descr="FAIR_V1"/>
          <p:cNvPicPr>
            <a:picLocks noChangeAspect="1" noChangeArrowheads="1"/>
          </p:cNvPicPr>
          <p:nvPr/>
        </p:nvPicPr>
        <p:blipFill>
          <a:blip r:embed="rId4" cstate="print"/>
          <a:srcRect l="9483" t="9261" r="17241"/>
          <a:stretch>
            <a:fillRect/>
          </a:stretch>
        </p:blipFill>
        <p:spPr bwMode="auto">
          <a:xfrm>
            <a:off x="0" y="5500688"/>
            <a:ext cx="1512888" cy="1152525"/>
          </a:xfrm>
          <a:prstGeom prst="rect">
            <a:avLst/>
          </a:prstGeom>
          <a:noFill/>
          <a:ln w="9525">
            <a:noFill/>
            <a:miter lim="800000"/>
            <a:headEnd/>
            <a:tailEnd/>
          </a:ln>
        </p:spPr>
      </p:pic>
      <p:sp>
        <p:nvSpPr>
          <p:cNvPr id="27" name="Fußzeilenplatzhalter 26"/>
          <p:cNvSpPr>
            <a:spLocks noGrp="1"/>
          </p:cNvSpPr>
          <p:nvPr>
            <p:ph type="ftr" sz="quarter" idx="10"/>
          </p:nvPr>
        </p:nvSpPr>
        <p:spPr/>
        <p:txBody>
          <a:bodyPr/>
          <a:lstStyle/>
          <a:p>
            <a:pPr>
              <a:defRPr/>
            </a:pPr>
            <a:r>
              <a:rPr lang="en-US" smtClean="0"/>
              <a:t>H. Stoecker, GSI: Cosmic Matter at FCC, LHC, RHIC and FAIR</a:t>
            </a:r>
            <a:endParaRPr lang="de-DE"/>
          </a:p>
        </p:txBody>
      </p:sp>
      <p:sp>
        <p:nvSpPr>
          <p:cNvPr id="28" name="Foliennummernplatzhalter 27"/>
          <p:cNvSpPr>
            <a:spLocks noGrp="1"/>
          </p:cNvSpPr>
          <p:nvPr>
            <p:ph type="sldNum" sz="quarter" idx="11"/>
          </p:nvPr>
        </p:nvSpPr>
        <p:spPr/>
        <p:txBody>
          <a:bodyPr/>
          <a:lstStyle/>
          <a:p>
            <a:pPr>
              <a:defRPr/>
            </a:pPr>
            <a:fld id="{0ED61E77-B8AB-4AEF-897A-2C3041EE0177}" type="slidenum">
              <a:rPr lang="de-DE" smtClean="0"/>
              <a:pPr>
                <a:defRPr/>
              </a:pPr>
              <a:t>9</a:t>
            </a:fld>
            <a:endParaRPr lang="de-DE"/>
          </a:p>
        </p:txBody>
      </p:sp>
      <p:sp>
        <p:nvSpPr>
          <p:cNvPr id="29" name="Datumsplatzhalter 28"/>
          <p:cNvSpPr>
            <a:spLocks noGrp="1"/>
          </p:cNvSpPr>
          <p:nvPr>
            <p:ph type="dt" sz="half" idx="10"/>
          </p:nvPr>
        </p:nvSpPr>
        <p:spPr/>
        <p:txBody>
          <a:bodyPr/>
          <a:lstStyle/>
          <a:p>
            <a:pPr>
              <a:defRPr/>
            </a:pPr>
            <a:fld id="{942BA4A0-9E9D-48A5-B5F5-5E94F97F2338}" type="datetime1">
              <a:rPr lang="en-US" smtClean="0"/>
              <a:pPr>
                <a:defRPr/>
              </a:pPr>
              <a:t>10/16/2015</a:t>
            </a:fld>
            <a:endParaRPr lang="en-GB"/>
          </a:p>
        </p:txBody>
      </p:sp>
    </p:spTree>
    <p:extLst>
      <p:ext uri="{BB962C8B-B14F-4D97-AF65-F5344CB8AC3E}">
        <p14:creationId xmlns:p14="http://schemas.microsoft.com/office/powerpoint/2010/main" val="24966750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91491"/>
                                        </p:tgtEl>
                                      </p:cBhvr>
                                    </p:animEffect>
                                    <p:set>
                                      <p:cBhvr>
                                        <p:cTn id="7" dur="1" fill="hold">
                                          <p:stCondLst>
                                            <p:cond delay="499"/>
                                          </p:stCondLst>
                                        </p:cTn>
                                        <p:tgtEl>
                                          <p:spTgt spid="19149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91498"/>
                                        </p:tgtEl>
                                      </p:cBhvr>
                                    </p:animEffect>
                                    <p:set>
                                      <p:cBhvr>
                                        <p:cTn id="10" dur="1" fill="hold">
                                          <p:stCondLst>
                                            <p:cond delay="499"/>
                                          </p:stCondLst>
                                        </p:cTn>
                                        <p:tgtEl>
                                          <p:spTgt spid="19149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91503"/>
                                        </p:tgtEl>
                                      </p:cBhvr>
                                    </p:animEffect>
                                    <p:set>
                                      <p:cBhvr>
                                        <p:cTn id="13" dur="1" fill="hold">
                                          <p:stCondLst>
                                            <p:cond delay="499"/>
                                          </p:stCondLst>
                                        </p:cTn>
                                        <p:tgtEl>
                                          <p:spTgt spid="191503"/>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91496"/>
                                        </p:tgtEl>
                                      </p:cBhvr>
                                    </p:animEffect>
                                    <p:set>
                                      <p:cBhvr>
                                        <p:cTn id="16" dur="1" fill="hold">
                                          <p:stCondLst>
                                            <p:cond delay="499"/>
                                          </p:stCondLst>
                                        </p:cTn>
                                        <p:tgtEl>
                                          <p:spTgt spid="19149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91501"/>
                                        </p:tgtEl>
                                      </p:cBhvr>
                                    </p:animEffect>
                                    <p:set>
                                      <p:cBhvr>
                                        <p:cTn id="19" dur="1" fill="hold">
                                          <p:stCondLst>
                                            <p:cond delay="499"/>
                                          </p:stCondLst>
                                        </p:cTn>
                                        <p:tgtEl>
                                          <p:spTgt spid="191501"/>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91499"/>
                                        </p:tgtEl>
                                      </p:cBhvr>
                                    </p:animEffect>
                                    <p:set>
                                      <p:cBhvr>
                                        <p:cTn id="22" dur="1" fill="hold">
                                          <p:stCondLst>
                                            <p:cond delay="499"/>
                                          </p:stCondLst>
                                        </p:cTn>
                                        <p:tgtEl>
                                          <p:spTgt spid="19149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91495"/>
                                        </p:tgtEl>
                                      </p:cBhvr>
                                    </p:animEffect>
                                    <p:set>
                                      <p:cBhvr>
                                        <p:cTn id="25" dur="1" fill="hold">
                                          <p:stCondLst>
                                            <p:cond delay="499"/>
                                          </p:stCondLst>
                                        </p:cTn>
                                        <p:tgtEl>
                                          <p:spTgt spid="191495"/>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191508"/>
                                        </p:tgtEl>
                                        <p:attrNameLst>
                                          <p:attrName>style.visibility</p:attrName>
                                        </p:attrNameLst>
                                      </p:cBhvr>
                                      <p:to>
                                        <p:strVal val="visible"/>
                                      </p:to>
                                    </p:set>
                                    <p:animEffect transition="in" filter="dissolve">
                                      <p:cBhvr>
                                        <p:cTn id="28" dur="500"/>
                                        <p:tgtEl>
                                          <p:spTgt spid="19150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1509"/>
                                        </p:tgtEl>
                                        <p:attrNameLst>
                                          <p:attrName>style.visibility</p:attrName>
                                        </p:attrNameLst>
                                      </p:cBhvr>
                                      <p:to>
                                        <p:strVal val="visible"/>
                                      </p:to>
                                    </p:set>
                                    <p:animEffect transition="in" filter="dissolve">
                                      <p:cBhvr>
                                        <p:cTn id="31" dur="500"/>
                                        <p:tgtEl>
                                          <p:spTgt spid="19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5" grpId="0"/>
      <p:bldP spid="191496" grpId="0"/>
      <p:bldP spid="191498" grpId="0"/>
      <p:bldP spid="191499" grpId="0" animBg="1"/>
      <p:bldP spid="191501" grpId="0" animBg="1"/>
      <p:bldP spid="191503" grpId="0" animBg="1"/>
      <p:bldP spid="191508" grpId="0"/>
      <p:bldP spid="191509"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3736</Words>
  <Application>Microsoft Office PowerPoint</Application>
  <PresentationFormat>Bildschirmpräsentation (4:3)</PresentationFormat>
  <Paragraphs>765</Paragraphs>
  <Slides>64</Slides>
  <Notes>17</Notes>
  <HiddenSlides>4</HiddenSlides>
  <MMClips>0</MMClips>
  <ScaleCrop>false</ScaleCrop>
  <HeadingPairs>
    <vt:vector size="6" baseType="variant">
      <vt:variant>
        <vt:lpstr>Design</vt:lpstr>
      </vt:variant>
      <vt:variant>
        <vt:i4>1</vt:i4>
      </vt:variant>
      <vt:variant>
        <vt:lpstr>Eingebettete OLE-Server</vt:lpstr>
      </vt:variant>
      <vt:variant>
        <vt:i4>4</vt:i4>
      </vt:variant>
      <vt:variant>
        <vt:lpstr>Folientitel</vt:lpstr>
      </vt:variant>
      <vt:variant>
        <vt:i4>64</vt:i4>
      </vt:variant>
    </vt:vector>
  </HeadingPairs>
  <TitlesOfParts>
    <vt:vector size="69" baseType="lpstr">
      <vt:lpstr>Larissa</vt:lpstr>
      <vt:lpstr>Picture</vt:lpstr>
      <vt:lpstr>Microsoft Formel-Editor 3.0</vt:lpstr>
      <vt:lpstr>Formel</vt:lpstr>
      <vt:lpstr>Equation</vt:lpstr>
      <vt:lpstr>PowerPoint-Präsentation</vt:lpstr>
      <vt:lpstr>PowerPoint-Präsentation</vt:lpstr>
      <vt:lpstr>Yes!  FAIR Council decided Sept. 29, 2015 to add 16 %   to the FAIR contruction budget to built the  full four scientific pillar modularized start version,   in accord with the international convention between the founding nations, signed Oct. 4, 2010   APPA, CBM, NuSTAR, PANDA</vt:lpstr>
      <vt:lpstr>Cosmic Matter in the Laboratory  FAIR–RHIC-LHC  </vt:lpstr>
      <vt:lpstr>PowerPoint-Präsentation</vt:lpstr>
      <vt:lpstr>FAIR Experiments</vt:lpstr>
      <vt:lpstr>PowerPoint-Präsentation</vt:lpstr>
      <vt:lpstr>PowerPoint-Präsentation</vt:lpstr>
      <vt:lpstr>PowerPoint-Präsentation</vt:lpstr>
      <vt:lpstr>FAIR Experiments</vt:lpstr>
      <vt:lpstr>PowerPoint-Präsentation</vt:lpstr>
      <vt:lpstr>PowerPoint-Präsentation</vt:lpstr>
      <vt:lpstr>Particle production in pp collisions</vt:lpstr>
      <vt:lpstr>Beyond standard quark configurations</vt:lpstr>
      <vt:lpstr>PowerPoint-Präsentation</vt:lpstr>
      <vt:lpstr>PowerPoint-Präsentation</vt:lpstr>
      <vt:lpstr>PowerPoint-Präsentation</vt:lpstr>
      <vt:lpstr>Glueball spectrum</vt:lpstr>
      <vt:lpstr>Search for Heavy Glueballs</vt:lpstr>
      <vt:lpstr>New Start on Old ideas !</vt:lpstr>
      <vt:lpstr>SU(3)_color Lattice Gauge Theory  Columbia Plot: Order of Phase Transition  depends on quark masses</vt:lpstr>
      <vt:lpstr>PowerPoint-Präsentation</vt:lpstr>
      <vt:lpstr>PowerPoint-Präsentation</vt:lpstr>
      <vt:lpstr>PowerPoint-Präsentation</vt:lpstr>
      <vt:lpstr>PowerPoint-Präsentation</vt:lpstr>
      <vt:lpstr>PowerPoint-Präsentation</vt:lpstr>
      <vt:lpstr>Pure YM LGT vs. 2+1 flavor Lattice QCD  Energy density (EoS) DIFFERENT for different quark masses</vt:lpstr>
      <vt:lpstr>Pure LGT thermal GlueBall-matter observed at RHIC and LHC !?</vt:lpstr>
      <vt:lpstr>Lattice Gauge Thermodynamics of the GlueBall-matter fluid</vt:lpstr>
      <vt:lpstr>GlueBalls &amp; Hagedorn-States: exponentially increasing Mass-Spectra, Width</vt:lpstr>
      <vt:lpstr>Slopes of Hadron spectra after binary decay casc. of 4 GeV GlueBall-HagedornState </vt:lpstr>
      <vt:lpstr>Single HS-cascade 2-body decays: yield-ratios vs ALICE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Cosmic GlueBall-Matter at CERN LHC and BNL RHIC</vt:lpstr>
      <vt:lpstr>PowerPoint-Präsentation</vt:lpstr>
      <vt:lpstr>PowerPoint-Präsentation</vt:lpstr>
      <vt:lpstr>PowerPoint-Präsentation</vt:lpstr>
      <vt:lpstr>PowerPoint-Präsentation</vt:lpstr>
      <vt:lpstr>Identification of Glueballs</vt:lpstr>
      <vt:lpstr>Time dependence in Columbia …. FAIR*, RHIC and LHC as Glueball Factories… </vt:lpstr>
      <vt:lpstr>PowerPoint-Präsentation</vt:lpstr>
      <vt:lpstr>PowerPoint-Präsentation</vt:lpstr>
      <vt:lpstr>PowerPoint-Präsentation</vt:lpstr>
      <vt:lpstr>Introduction: Fast thermalization required for Hydro</vt:lpstr>
      <vt:lpstr>Introducing the Color Glass Condensate</vt:lpstr>
      <vt:lpstr>Introducing the Glasma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Horst Stöcker</dc:creator>
  <cp:lastModifiedBy>Horst Stöcker</cp:lastModifiedBy>
  <cp:revision>10</cp:revision>
  <dcterms:created xsi:type="dcterms:W3CDTF">2015-10-16T07:44:26Z</dcterms:created>
  <dcterms:modified xsi:type="dcterms:W3CDTF">2015-10-16T09:09:58Z</dcterms:modified>
</cp:coreProperties>
</file>